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77" r:id="rId5"/>
  </p:sldMasterIdLst>
  <p:notesMasterIdLst>
    <p:notesMasterId r:id="rId22"/>
  </p:notesMasterIdLst>
  <p:sldIdLst>
    <p:sldId id="259" r:id="rId6"/>
    <p:sldId id="767" r:id="rId7"/>
    <p:sldId id="720" r:id="rId8"/>
    <p:sldId id="759" r:id="rId9"/>
    <p:sldId id="776" r:id="rId10"/>
    <p:sldId id="730" r:id="rId11"/>
    <p:sldId id="772" r:id="rId12"/>
    <p:sldId id="279" r:id="rId13"/>
    <p:sldId id="757" r:id="rId14"/>
    <p:sldId id="758" r:id="rId15"/>
    <p:sldId id="741" r:id="rId16"/>
    <p:sldId id="761" r:id="rId17"/>
    <p:sldId id="775" r:id="rId18"/>
    <p:sldId id="770" r:id="rId19"/>
    <p:sldId id="771" r:id="rId20"/>
    <p:sldId id="756" r:id="rId21"/>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B" initials="COB" lastIdx="31" clrIdx="0">
    <p:extLst>
      <p:ext uri="{19B8F6BF-5375-455C-9EA6-DF929625EA0E}">
        <p15:presenceInfo xmlns:p15="http://schemas.microsoft.com/office/powerpoint/2012/main" userId="COB" providerId="None"/>
      </p:ext>
    </p:extLst>
  </p:cmAuthor>
  <p:cmAuthor id="2" name="Insurance Europe" initials="IE" lastIdx="2" clrIdx="1">
    <p:extLst>
      <p:ext uri="{19B8F6BF-5375-455C-9EA6-DF929625EA0E}">
        <p15:presenceInfo xmlns:p15="http://schemas.microsoft.com/office/powerpoint/2012/main" userId="Insurance Europ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9933"/>
    <a:srgbClr val="FF9999"/>
    <a:srgbClr val="82C55B"/>
    <a:srgbClr val="0029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084" autoAdjust="0"/>
    <p:restoredTop sz="76455" autoAdjust="0"/>
  </p:normalViewPr>
  <p:slideViewPr>
    <p:cSldViewPr snapToGrid="0">
      <p:cViewPr varScale="1">
        <p:scale>
          <a:sx n="51" d="100"/>
          <a:sy n="51" d="100"/>
        </p:scale>
        <p:origin x="1932" y="48"/>
      </p:cViewPr>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91" d="100"/>
          <a:sy n="91" d="100"/>
        </p:scale>
        <p:origin x="376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k-SK"/>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2"/>
              </a:solidFill>
              <a:ln w="19050">
                <a:solidFill>
                  <a:schemeClr val="lt1"/>
                </a:solidFill>
              </a:ln>
              <a:effectLst/>
            </c:spPr>
            <c:extLst>
              <c:ext xmlns:c16="http://schemas.microsoft.com/office/drawing/2014/chart" uri="{C3380CC4-5D6E-409C-BE32-E72D297353CC}">
                <c16:uniqueId val="{00000002-EE00-44AA-B318-1BC6677850ED}"/>
              </c:ext>
            </c:extLst>
          </c:dPt>
          <c:dPt>
            <c:idx val="1"/>
            <c:bubble3D val="0"/>
            <c:spPr>
              <a:solidFill>
                <a:schemeClr val="tx1"/>
              </a:solidFill>
              <a:ln w="19050">
                <a:solidFill>
                  <a:schemeClr val="lt1"/>
                </a:solidFill>
              </a:ln>
              <a:effectLst/>
            </c:spPr>
            <c:extLst>
              <c:ext xmlns:c16="http://schemas.microsoft.com/office/drawing/2014/chart" uri="{C3380CC4-5D6E-409C-BE32-E72D297353CC}">
                <c16:uniqueId val="{00000001-EE00-44AA-B318-1BC6677850E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3D8-4791-AED9-953CCF55A3C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3D8-4791-AED9-953CCF55A3C2}"/>
              </c:ext>
            </c:extLst>
          </c:dPt>
          <c:cat>
            <c:numRef>
              <c:f>Sheet1!$A$2:$A$5</c:f>
              <c:numCache>
                <c:formatCode>General</c:formatCode>
                <c:ptCount val="4"/>
              </c:numCache>
            </c:numRef>
          </c:cat>
          <c:val>
            <c:numRef>
              <c:f>Sheet1!$B$2:$B$5</c:f>
              <c:numCache>
                <c:formatCode>0%</c:formatCode>
                <c:ptCount val="4"/>
                <c:pt idx="0">
                  <c:v>0.77</c:v>
                </c:pt>
                <c:pt idx="1">
                  <c:v>0.23</c:v>
                </c:pt>
              </c:numCache>
            </c:numRef>
          </c:val>
          <c:extLst>
            <c:ext xmlns:c16="http://schemas.microsoft.com/office/drawing/2014/chart" uri="{C3380CC4-5D6E-409C-BE32-E72D297353CC}">
              <c16:uniqueId val="{00000000-EE00-44AA-B318-1BC6677850ED}"/>
            </c:ext>
          </c:extLst>
        </c:ser>
        <c:dLbls>
          <c:showLegendKey val="0"/>
          <c:showVal val="0"/>
          <c:showCatName val="0"/>
          <c:showSerName val="0"/>
          <c:showPercent val="0"/>
          <c:showBubbleSize val="0"/>
          <c:showLeaderLines val="1"/>
        </c:dLbls>
        <c:firstSliceAng val="8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k-SK"/>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E0AFD29-B5B1-42DB-894C-6213D634DA66}" type="datetimeFigureOut">
              <a:rPr lang="en-GB" smtClean="0"/>
              <a:t>07/07/2020</a:t>
            </a:fld>
            <a:endParaRPr lang="en-GB"/>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2AF38D4-6C88-4ABE-83DC-DB4E6E697EEB}" type="slidenum">
              <a:rPr lang="en-GB" smtClean="0"/>
              <a:t>‹#›</a:t>
            </a:fld>
            <a:endParaRPr lang="en-GB"/>
          </a:p>
        </p:txBody>
      </p:sp>
    </p:spTree>
    <p:extLst>
      <p:ext uri="{BB962C8B-B14F-4D97-AF65-F5344CB8AC3E}">
        <p14:creationId xmlns:p14="http://schemas.microsoft.com/office/powerpoint/2010/main" val="33521512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2"/>
          <p:cNvSpPr>
            <a:spLocks noGrp="1" noRot="1" noChangeAspect="1" noChangeArrowheads="1" noTextEdit="1"/>
          </p:cNvSpPr>
          <p:nvPr>
            <p:ph type="sldImg"/>
          </p:nvPr>
        </p:nvSpPr>
        <p:spPr>
          <a:ln/>
        </p:spPr>
      </p:sp>
      <p:sp>
        <p:nvSpPr>
          <p:cNvPr id="9218"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6877746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kern="1200" dirty="0">
                <a:solidFill>
                  <a:schemeClr val="tx1"/>
                </a:solidFill>
                <a:effectLst/>
                <a:latin typeface="+mn-lt"/>
                <a:ea typeface="+mn-ea"/>
                <a:cs typeface="+mn-cs"/>
              </a:rPr>
              <a:t>Based on the secretariat’s current understanding, the ESAs are considering using different cost indicators for MiFID and insurance products.</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Reduction in Yield is expected to be retained for insurance products. Insurance Europe believes this is a robust cost indicator.</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However, the use of a different cost indicator for MiFID products could mislead consumers, as the cost of insurance and MiFID products would no longer be comparable.</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We also see the risk that the total cost table and the one with the split of cost could no longer be coherent.</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In general, we also have the impression that the total number of cost figures will increase, thus overwhelming consumers with information (e.g. new costs disclosures for MOPs).</a:t>
            </a: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38A6DE-38E8-4A50-AEA8-F6D477FF765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54754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850" kern="1200" dirty="0">
                <a:solidFill>
                  <a:schemeClr val="tx1"/>
                </a:solidFill>
                <a:effectLst/>
                <a:latin typeface="Verdana" panose="020B0604030504040204" pitchFamily="34" charset="0"/>
                <a:ea typeface="Verdana" panose="020B0604030504040204" pitchFamily="34" charset="0"/>
                <a:cs typeface="+mn-cs"/>
              </a:rPr>
              <a:t>Any changes to the PRIIPs KID will result in significant costs for PRIIPs manufacturers. Indeed, the costs of implementation include: </a:t>
            </a:r>
            <a:endParaRPr lang="en-GB" sz="850" dirty="0">
              <a:effectLst/>
              <a:latin typeface="Verdana" panose="020B0604030504040204" pitchFamily="34" charset="0"/>
              <a:ea typeface="Verdana" panose="020B0604030504040204" pitchFamily="34" charset="0"/>
            </a:endParaRPr>
          </a:p>
          <a:p>
            <a:r>
              <a:rPr lang="en-GB" sz="850" kern="1200" dirty="0">
                <a:solidFill>
                  <a:schemeClr val="tx1"/>
                </a:solidFill>
                <a:effectLst/>
                <a:latin typeface="Verdana" panose="020B0604030504040204" pitchFamily="34" charset="0"/>
                <a:ea typeface="Verdana" panose="020B0604030504040204" pitchFamily="34" charset="0"/>
                <a:cs typeface="+mn-cs"/>
              </a:rPr>
              <a:t> </a:t>
            </a:r>
            <a:endParaRPr lang="en-GB" sz="850" dirty="0">
              <a:effectLst/>
              <a:latin typeface="Verdana" panose="020B0604030504040204" pitchFamily="34" charset="0"/>
              <a:ea typeface="Verdana" panose="020B0604030504040204" pitchFamily="34" charset="0"/>
            </a:endParaRPr>
          </a:p>
          <a:p>
            <a:pPr marL="628650" lvl="1" indent="-171450">
              <a:buFont typeface="Arial" panose="020B0604020202020204" pitchFamily="34" charset="0"/>
              <a:buChar char="•"/>
            </a:pPr>
            <a:r>
              <a:rPr lang="en-GB" sz="850" kern="1200" dirty="0">
                <a:solidFill>
                  <a:schemeClr val="tx1"/>
                </a:solidFill>
                <a:effectLst/>
                <a:latin typeface="Verdana" panose="020B0604030504040204" pitchFamily="34" charset="0"/>
                <a:ea typeface="Verdana" panose="020B0604030504040204" pitchFamily="34" charset="0"/>
                <a:cs typeface="+mn-cs"/>
              </a:rPr>
              <a:t>Cross-functional work to interpret the new requirements</a:t>
            </a:r>
          </a:p>
          <a:p>
            <a:pPr marL="628650" lvl="1" indent="-171450">
              <a:buFont typeface="Arial" panose="020B0604020202020204" pitchFamily="34" charset="0"/>
              <a:buChar char="•"/>
            </a:pPr>
            <a:r>
              <a:rPr lang="en-GB" sz="850" kern="1200" dirty="0">
                <a:solidFill>
                  <a:schemeClr val="tx1"/>
                </a:solidFill>
                <a:effectLst/>
                <a:latin typeface="Verdana" panose="020B0604030504040204" pitchFamily="34" charset="0"/>
                <a:ea typeface="Verdana" panose="020B0604030504040204" pitchFamily="34" charset="0"/>
                <a:cs typeface="+mn-cs"/>
              </a:rPr>
              <a:t>New data to be gathered</a:t>
            </a:r>
          </a:p>
          <a:p>
            <a:pPr marL="628650" lvl="1" indent="-171450">
              <a:buFont typeface="Arial" panose="020B0604020202020204" pitchFamily="34" charset="0"/>
              <a:buChar char="•"/>
            </a:pPr>
            <a:r>
              <a:rPr lang="en-GB" sz="850" kern="1200" dirty="0">
                <a:solidFill>
                  <a:schemeClr val="tx1"/>
                </a:solidFill>
                <a:effectLst/>
                <a:latin typeface="Verdana" panose="020B0604030504040204" pitchFamily="34" charset="0"/>
                <a:ea typeface="Verdana" panose="020B0604030504040204" pitchFamily="34" charset="0"/>
                <a:cs typeface="+mn-cs"/>
              </a:rPr>
              <a:t>Actuarial and financial calculations</a:t>
            </a:r>
          </a:p>
          <a:p>
            <a:pPr marL="628650" lvl="1" indent="-171450">
              <a:buFont typeface="Arial" panose="020B0604020202020204" pitchFamily="34" charset="0"/>
              <a:buChar char="•"/>
            </a:pPr>
            <a:r>
              <a:rPr lang="en-GB" sz="850" kern="1200" dirty="0">
                <a:solidFill>
                  <a:schemeClr val="tx1"/>
                </a:solidFill>
                <a:effectLst/>
                <a:latin typeface="Verdana" panose="020B0604030504040204" pitchFamily="34" charset="0"/>
                <a:ea typeface="Verdana" panose="020B0604030504040204" pitchFamily="34" charset="0"/>
                <a:cs typeface="+mn-cs"/>
              </a:rPr>
              <a:t>IT software changes</a:t>
            </a:r>
          </a:p>
          <a:p>
            <a:pPr marL="628650" lvl="1" indent="-171450">
              <a:buFont typeface="Arial" panose="020B0604020202020204" pitchFamily="34" charset="0"/>
              <a:buChar char="•"/>
            </a:pPr>
            <a:r>
              <a:rPr lang="en-GB" sz="850" kern="1200" dirty="0">
                <a:solidFill>
                  <a:schemeClr val="tx1"/>
                </a:solidFill>
                <a:effectLst/>
                <a:latin typeface="Verdana" panose="020B0604030504040204" pitchFamily="34" charset="0"/>
                <a:ea typeface="Verdana" panose="020B0604030504040204" pitchFamily="34" charset="0"/>
                <a:cs typeface="+mn-cs"/>
              </a:rPr>
              <a:t>Re-design of the PRIIPs KID template</a:t>
            </a:r>
          </a:p>
          <a:p>
            <a:pPr marL="628650" lvl="1" indent="-171450">
              <a:buFont typeface="Arial" panose="020B0604020202020204" pitchFamily="34" charset="0"/>
              <a:buChar char="•"/>
            </a:pPr>
            <a:r>
              <a:rPr lang="en-GB" sz="850" kern="1200" dirty="0">
                <a:solidFill>
                  <a:schemeClr val="tx1"/>
                </a:solidFill>
                <a:effectLst/>
                <a:latin typeface="Verdana" panose="020B0604030504040204" pitchFamily="34" charset="0"/>
                <a:ea typeface="Verdana" panose="020B0604030504040204" pitchFamily="34" charset="0"/>
                <a:cs typeface="+mn-cs"/>
              </a:rPr>
              <a:t>Test of calculations and design</a:t>
            </a:r>
          </a:p>
          <a:p>
            <a:pPr marL="628650" lvl="1" indent="-171450">
              <a:buFont typeface="Arial" panose="020B0604020202020204" pitchFamily="34" charset="0"/>
              <a:buChar char="•"/>
            </a:pPr>
            <a:r>
              <a:rPr lang="en-GB" sz="850" kern="1200" dirty="0">
                <a:solidFill>
                  <a:schemeClr val="tx1"/>
                </a:solidFill>
                <a:effectLst/>
                <a:latin typeface="Verdana" panose="020B0604030504040204" pitchFamily="34" charset="0"/>
                <a:ea typeface="Verdana" panose="020B0604030504040204" pitchFamily="34" charset="0"/>
                <a:cs typeface="+mn-cs"/>
              </a:rPr>
              <a:t>Legal assessment of the texts and numbers</a:t>
            </a:r>
          </a:p>
          <a:p>
            <a:pPr marL="628650" lvl="1" indent="-171450">
              <a:buFont typeface="Arial" panose="020B0604020202020204" pitchFamily="34" charset="0"/>
              <a:buChar char="•"/>
            </a:pPr>
            <a:r>
              <a:rPr lang="en-GB" sz="850" kern="1200" dirty="0">
                <a:solidFill>
                  <a:schemeClr val="tx1"/>
                </a:solidFill>
                <a:effectLst/>
                <a:latin typeface="Verdana" panose="020B0604030504040204" pitchFamily="34" charset="0"/>
                <a:ea typeface="Verdana" panose="020B0604030504040204" pitchFamily="34" charset="0"/>
                <a:cs typeface="+mn-cs"/>
              </a:rPr>
              <a:t>Potential translation into different languages</a:t>
            </a:r>
          </a:p>
          <a:p>
            <a:pPr marL="628650" lvl="1" indent="-171450">
              <a:buFont typeface="Arial" panose="020B0604020202020204" pitchFamily="34" charset="0"/>
              <a:buChar char="•"/>
            </a:pPr>
            <a:r>
              <a:rPr lang="en-GB" sz="850" kern="1200" dirty="0">
                <a:solidFill>
                  <a:schemeClr val="tx1"/>
                </a:solidFill>
                <a:effectLst/>
                <a:latin typeface="Verdana" panose="020B0604030504040204" pitchFamily="34" charset="0"/>
                <a:ea typeface="Verdana" panose="020B0604030504040204" pitchFamily="34" charset="0"/>
                <a:cs typeface="+mn-cs"/>
              </a:rPr>
              <a:t>Drafting of new documents and distribution to agents and customers</a:t>
            </a:r>
          </a:p>
          <a:p>
            <a:pPr marL="628650" lvl="1" indent="-171450">
              <a:buFont typeface="Arial" panose="020B0604020202020204" pitchFamily="34" charset="0"/>
              <a:buChar char="•"/>
            </a:pPr>
            <a:r>
              <a:rPr lang="en-GB" sz="850" kern="1200" dirty="0">
                <a:solidFill>
                  <a:schemeClr val="tx1"/>
                </a:solidFill>
                <a:effectLst/>
                <a:latin typeface="Verdana" panose="020B0604030504040204" pitchFamily="34" charset="0"/>
                <a:ea typeface="Verdana" panose="020B0604030504040204" pitchFamily="34" charset="0"/>
                <a:cs typeface="+mn-cs"/>
              </a:rPr>
              <a:t>New training for distributors, including training to explain the new requirements and changes compared to documents already distributed under previous applicable texts</a:t>
            </a:r>
          </a:p>
          <a:p>
            <a:pPr marL="628650" lvl="1" indent="-171450">
              <a:buFont typeface="Arial" panose="020B0604020202020204" pitchFamily="34" charset="0"/>
              <a:buChar char="•"/>
            </a:pPr>
            <a:r>
              <a:rPr lang="en-GB" sz="850" kern="1200" dirty="0">
                <a:solidFill>
                  <a:schemeClr val="tx1"/>
                </a:solidFill>
                <a:effectLst/>
                <a:latin typeface="Verdana" panose="020B0604030504040204" pitchFamily="34" charset="0"/>
                <a:ea typeface="Verdana" panose="020B0604030504040204" pitchFamily="34" charset="0"/>
                <a:cs typeface="+mn-cs"/>
              </a:rPr>
              <a:t>Update of the website, etc.</a:t>
            </a:r>
          </a:p>
          <a:p>
            <a:pPr marL="171450" indent="-171450">
              <a:buFont typeface="Arial" panose="020B0604020202020204" pitchFamily="34" charset="0"/>
              <a:buChar char="•"/>
            </a:pPr>
            <a:endParaRPr lang="en-GB" sz="850" b="0" i="0" u="none" strike="noStrike" kern="1200" baseline="0" dirty="0">
              <a:solidFill>
                <a:schemeClr val="tx1"/>
              </a:solidFill>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850" b="0" i="0" u="none" strike="noStrike" kern="1200" baseline="0" dirty="0">
                <a:solidFill>
                  <a:schemeClr val="tx1"/>
                </a:solidFill>
                <a:latin typeface="Verdana" panose="020B0604030504040204" pitchFamily="34" charset="0"/>
                <a:ea typeface="Verdana" panose="020B0604030504040204" pitchFamily="34" charset="0"/>
                <a:cs typeface="+mn-cs"/>
              </a:rPr>
              <a:t>For a large national insurance market, the cost of implementation of the overall changes was estimated to amount to more than 6,000 man-days plus more than 700,000 EUR in material costs. In another market, a single large company reported that the cost of implementation could be up to 1,000,000 EUR, given the amount of internal and external resources needed and other material expenses. We also assessed that there is no huge difference between the cost of the first implementation and the cost of a review, as the implementation stages are the same. </a:t>
            </a:r>
          </a:p>
          <a:p>
            <a:pPr marL="171450" indent="-171450">
              <a:buFont typeface="Arial" panose="020B0604020202020204" pitchFamily="34" charset="0"/>
              <a:buChar char="•"/>
            </a:pPr>
            <a:r>
              <a:rPr lang="en-GB" sz="850" b="0" i="0" u="none" strike="noStrike" kern="1200" baseline="0" dirty="0">
                <a:solidFill>
                  <a:schemeClr val="tx1"/>
                </a:solidFill>
                <a:latin typeface="Verdana" panose="020B0604030504040204" pitchFamily="34" charset="0"/>
                <a:ea typeface="Verdana" panose="020B0604030504040204" pitchFamily="34" charset="0"/>
                <a:cs typeface="+mn-cs"/>
              </a:rPr>
              <a:t>These figures are based on the proposals in the ESAs consultation paper – the last set of proposals made public by the ESAs. </a:t>
            </a:r>
          </a:p>
          <a:p>
            <a:endParaRPr lang="en-GB" dirty="0"/>
          </a:p>
        </p:txBody>
      </p:sp>
      <p:sp>
        <p:nvSpPr>
          <p:cNvPr id="4" name="Slide Number Placeholder 3"/>
          <p:cNvSpPr>
            <a:spLocks noGrp="1"/>
          </p:cNvSpPr>
          <p:nvPr>
            <p:ph type="sldNum" sz="quarter" idx="5"/>
          </p:nvPr>
        </p:nvSpPr>
        <p:spPr/>
        <p:txBody>
          <a:bodyPr/>
          <a:lstStyle/>
          <a:p>
            <a:fld id="{32AF38D4-6C88-4ABE-83DC-DB4E6E697EEB}" type="slidenum">
              <a:rPr lang="en-GB" smtClean="0"/>
              <a:t>11</a:t>
            </a:fld>
            <a:endParaRPr lang="en-GB"/>
          </a:p>
        </p:txBody>
      </p:sp>
    </p:spTree>
    <p:extLst>
      <p:ext uri="{BB962C8B-B14F-4D97-AF65-F5344CB8AC3E}">
        <p14:creationId xmlns:p14="http://schemas.microsoft.com/office/powerpoint/2010/main" val="42579748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spect="1" noChangeArrowheads="1" noTextEdit="1"/>
          </p:cNvSpPr>
          <p:nvPr>
            <p:ph type="sldImg"/>
          </p:nvPr>
        </p:nvSpPr>
        <p:spPr>
          <a:ln/>
        </p:spPr>
      </p:sp>
      <p:sp>
        <p:nvSpPr>
          <p:cNvPr id="21506" name="Rectangle 3"/>
          <p:cNvSpPr>
            <a:spLocks noGrp="1" noChangeArrowheads="1"/>
          </p:cNvSpPr>
          <p:nvPr>
            <p:ph type="body" idx="1"/>
          </p:nvPr>
        </p:nvSpPr>
        <p:spPr>
          <a:noFill/>
          <a:ln/>
        </p:spPr>
        <p:txBody>
          <a:bodyPr/>
          <a:lstStyle/>
          <a:p>
            <a:pPr marL="171450" indent="-171450">
              <a:buFont typeface="Arial" panose="020B0604020202020204" pitchFamily="34" charset="0"/>
              <a:buChar char="•"/>
            </a:pPr>
            <a:r>
              <a:rPr lang="en-GB" sz="850" dirty="0">
                <a:latin typeface="Verdana" panose="020B0604030504040204" pitchFamily="34" charset="0"/>
                <a:ea typeface="Verdana" panose="020B0604030504040204" pitchFamily="34" charset="0"/>
              </a:rPr>
              <a:t>We need a more well-considered and better evidenced approach to amending the KID. It needs to be clearly demonstrated that consumers will benefit from any alterations.</a:t>
            </a:r>
          </a:p>
          <a:p>
            <a:pPr marL="171450" indent="-171450">
              <a:buFont typeface="Arial" panose="020B0604020202020204" pitchFamily="34" charset="0"/>
              <a:buChar char="•"/>
            </a:pPr>
            <a:r>
              <a:rPr lang="en-GB" sz="850" dirty="0">
                <a:latin typeface="Verdana" panose="020B0604030504040204" pitchFamily="34" charset="0"/>
                <a:ea typeface="Verdana" panose="020B0604030504040204" pitchFamily="34" charset="0"/>
              </a:rPr>
              <a:t>Fundamental changes that are required to address flaws in the PRIIPs KID should only be considered as part of the official overall review foreseen by the PRIIPs Regulation. Such amendments require a thorough impact assessment and proper, holistic consumer testing of all aspects of the KID, to ensure that consumers are provided with meaningful information.</a:t>
            </a:r>
          </a:p>
          <a:p>
            <a:pPr marL="171450" indent="-171450">
              <a:buFont typeface="Arial" panose="020B0604020202020204" pitchFamily="34" charset="0"/>
              <a:buChar char="•"/>
            </a:pPr>
            <a:r>
              <a:rPr lang="en-GB" sz="850" dirty="0">
                <a:latin typeface="Verdana" panose="020B0604030504040204" pitchFamily="34" charset="0"/>
                <a:ea typeface="Verdana" panose="020B0604030504040204" pitchFamily="34" charset="0"/>
              </a:rPr>
              <a:t>Changes should only be made once. The revised KID should not be subject to further alternations further down the line. </a:t>
            </a:r>
          </a:p>
          <a:p>
            <a:endParaRPr lang="en-US" dirty="0"/>
          </a:p>
        </p:txBody>
      </p:sp>
    </p:spTree>
    <p:extLst>
      <p:ext uri="{BB962C8B-B14F-4D97-AF65-F5344CB8AC3E}">
        <p14:creationId xmlns:p14="http://schemas.microsoft.com/office/powerpoint/2010/main" val="26100603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DG FISMA is about to launch a study on “Disclosure, Inducements and Suitability Rules for Retail Investors”. The time limit for the receipt of tenders was on 8 May. The Commission is now selecting the external provider, with a view to launch the study in June (tbc).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The Commission states that the aim of the study is to assess how far PRIIPs, IDD, MiFID and Solvency II - and their application in the market - allow consumers to take informed investment and insurance decisions. </a:t>
            </a:r>
            <a:r>
              <a:rPr lang="en-GB" sz="1200" b="1" i="0" u="none" strike="noStrike" kern="1200" baseline="0" dirty="0">
                <a:solidFill>
                  <a:schemeClr val="tx1"/>
                </a:solidFill>
                <a:latin typeface="+mn-lt"/>
                <a:ea typeface="+mn-ea"/>
                <a:cs typeface="+mn-cs"/>
              </a:rPr>
              <a:t>The study will also contribute to the review of the PRIIPs framework and is viewed as fulfilling the specific legal requirement to review the PRIIPs regulation under Article 33 of PRIIPs</a:t>
            </a:r>
            <a:r>
              <a:rPr lang="en-GB" sz="1200" b="0" i="0" u="none" strike="noStrike" kern="1200" baseline="0" dirty="0">
                <a:solidFill>
                  <a:schemeClr val="tx1"/>
                </a:solidFill>
                <a:latin typeface="+mn-lt"/>
                <a:ea typeface="+mn-ea"/>
                <a:cs typeface="+mn-cs"/>
              </a:rPr>
              <a:t>. </a:t>
            </a: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The assessment will be performed </a:t>
            </a:r>
            <a:r>
              <a:rPr lang="en-GB" sz="1200" b="0" i="0" u="none" strike="noStrike" kern="1200" baseline="0" dirty="0">
                <a:solidFill>
                  <a:schemeClr val="tx1"/>
                </a:solidFill>
                <a:latin typeface="+mn-lt"/>
                <a:ea typeface="+mn-ea"/>
                <a:cs typeface="+mn-cs"/>
              </a:rPr>
              <a:t>on the basis of the current PRIIPs RTS, while the PRIIPs “mini-review” will be ongoing and is likely to be implemented at the same time that the study will be concluded.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This study would provide a much better foundation for the review of the PRIIPs Regulation than the “mini-review” as:</a:t>
            </a:r>
          </a:p>
          <a:p>
            <a:pPr marL="628650" lvl="1" indent="-171450" algn="just">
              <a:buFont typeface="Arial" panose="020B0604020202020204" pitchFamily="34" charset="0"/>
              <a:buChar char="•"/>
              <a:defRPr/>
            </a:pPr>
            <a:r>
              <a:rPr lang="en-GB" sz="1200" kern="1200" dirty="0">
                <a:solidFill>
                  <a:srgbClr val="002957"/>
                </a:solidFill>
                <a:latin typeface="+mn-lt"/>
                <a:ea typeface="+mn-ea"/>
                <a:cs typeface="+mn-cs"/>
              </a:rPr>
              <a:t>It will comprise a “extensive and in-depth” consumer testing.</a:t>
            </a:r>
          </a:p>
          <a:p>
            <a:pPr marL="628650" lvl="1" indent="-171450" algn="just">
              <a:buFont typeface="Arial" panose="020B0604020202020204" pitchFamily="34" charset="0"/>
              <a:buChar char="•"/>
              <a:defRPr/>
            </a:pPr>
            <a:r>
              <a:rPr lang="en-GB" sz="1200" kern="1200" noProof="0" dirty="0">
                <a:solidFill>
                  <a:srgbClr val="002957"/>
                </a:solidFill>
                <a:latin typeface="+mn-lt"/>
                <a:ea typeface="+mn-ea"/>
                <a:cs typeface="+mn-cs"/>
              </a:rPr>
              <a:t>It will consider </a:t>
            </a:r>
            <a:r>
              <a:rPr lang="en-GB" sz="1200" kern="1200" dirty="0">
                <a:solidFill>
                  <a:srgbClr val="002957"/>
                </a:solidFill>
                <a:latin typeface="+mn-lt"/>
                <a:ea typeface="+mn-ea"/>
                <a:cs typeface="+mn-cs"/>
              </a:rPr>
              <a:t>a “broad and representative sample” of relevant information documents for the most common product groups in each Member State.</a:t>
            </a:r>
          </a:p>
          <a:p>
            <a:pPr marL="628650" lvl="1" indent="-171450">
              <a:buFont typeface="Arial" panose="020B0604020202020204" pitchFamily="34" charset="0"/>
              <a:buChar char="•"/>
            </a:pPr>
            <a:r>
              <a:rPr lang="en-GB" sz="1200" kern="1200" dirty="0">
                <a:solidFill>
                  <a:srgbClr val="002957"/>
                </a:solidFill>
                <a:latin typeface="+mn-lt"/>
                <a:ea typeface="+mn-ea"/>
                <a:cs typeface="+mn-cs"/>
              </a:rPr>
              <a:t>It is worth noting that the contractor will also provide recommendations on how ex-ante information could be disclosed in a way that is easily understandable for retail clients (e.g. with regards to the illustration showing the cumulative effect of costs on return and the performance scenarios). </a:t>
            </a:r>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38A6DE-38E8-4A50-AEA8-F6D477FF765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99868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2"/>
          <p:cNvSpPr>
            <a:spLocks noGrp="1" noRot="1" noChangeAspect="1" noChangeArrowheads="1" noTextEdit="1"/>
          </p:cNvSpPr>
          <p:nvPr>
            <p:ph type="sldImg"/>
          </p:nvPr>
        </p:nvSpPr>
        <p:spPr>
          <a:ln/>
        </p:spPr>
      </p:sp>
      <p:sp>
        <p:nvSpPr>
          <p:cNvPr id="9218"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28297468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50" kern="1200" dirty="0">
                <a:solidFill>
                  <a:schemeClr val="tx1"/>
                </a:solidFill>
                <a:effectLst/>
                <a:latin typeface="Verdana" panose="020B0604030504040204" pitchFamily="34" charset="0"/>
                <a:ea typeface="Verdana" panose="020B0604030504040204" pitchFamily="34" charset="0"/>
                <a:cs typeface="+mn-cs"/>
              </a:rPr>
              <a:t>Insurance Based Investment Products (IBIPs) are a type of Packaged Retail Investment and Insurance-Based Product (PRIIP). IBIPs are Life insurance contracts that offer a maturity or surrender value wholly or partially exposed, directly or indirectly, to market fluctuations. IBIPs provide a return over time and can offer additional benefits such as death cover or other types of insurance cover.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50" kern="1200" dirty="0">
                <a:solidFill>
                  <a:schemeClr val="tx1"/>
                </a:solidFill>
                <a:effectLst/>
                <a:latin typeface="Verdana" panose="020B0604030504040204" pitchFamily="34" charset="0"/>
                <a:ea typeface="Verdana" panose="020B0604030504040204" pitchFamily="34" charset="0"/>
                <a:cs typeface="+mn-cs"/>
              </a:rPr>
              <a:t>Insurers are offering a wide variety of </a:t>
            </a:r>
            <a:r>
              <a:rPr lang="en-GB" sz="850" dirty="0">
                <a:latin typeface="Verdana" panose="020B0604030504040204" pitchFamily="34" charset="0"/>
                <a:ea typeface="Verdana" panose="020B0604030504040204" pitchFamily="34" charset="0"/>
              </a:rPr>
              <a:t>Insurance-based investment products, with different specificities and features to adapt to customers’ needs and preferences.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50" kern="1200" dirty="0">
                <a:solidFill>
                  <a:schemeClr val="tx1"/>
                </a:solidFill>
                <a:effectLst/>
                <a:latin typeface="Verdana" panose="020B0604030504040204" pitchFamily="34" charset="0"/>
                <a:ea typeface="Verdana" panose="020B0604030504040204" pitchFamily="34" charset="0"/>
                <a:cs typeface="+mn-cs"/>
              </a:rPr>
              <a:t>This slide summarizes the main categories of IBIPs.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50" kern="1200" dirty="0">
                <a:solidFill>
                  <a:schemeClr val="tx1"/>
                </a:solidFill>
                <a:effectLst/>
                <a:latin typeface="Verdana" panose="020B0604030504040204" pitchFamily="34" charset="0"/>
                <a:ea typeface="Verdana" panose="020B0604030504040204" pitchFamily="34" charset="0"/>
                <a:cs typeface="+mn-cs"/>
              </a:rPr>
              <a:t>Different type of payment options can be offered (single premiums, regular premiums, add-ons, etc). </a:t>
            </a:r>
          </a:p>
          <a:p>
            <a:endParaRPr lang="en-GB" dirty="0"/>
          </a:p>
        </p:txBody>
      </p:sp>
      <p:sp>
        <p:nvSpPr>
          <p:cNvPr id="4" name="Slide Number Placeholder 3"/>
          <p:cNvSpPr>
            <a:spLocks noGrp="1"/>
          </p:cNvSpPr>
          <p:nvPr>
            <p:ph type="sldNum" sz="quarter" idx="5"/>
          </p:nvPr>
        </p:nvSpPr>
        <p:spPr/>
        <p:txBody>
          <a:bodyPr/>
          <a:lstStyle/>
          <a:p>
            <a:fld id="{32AF38D4-6C88-4ABE-83DC-DB4E6E697EEB}" type="slidenum">
              <a:rPr lang="en-GB" smtClean="0"/>
              <a:t>15</a:t>
            </a:fld>
            <a:endParaRPr lang="en-GB" dirty="0"/>
          </a:p>
        </p:txBody>
      </p:sp>
    </p:spTree>
    <p:extLst>
      <p:ext uri="{BB962C8B-B14F-4D97-AF65-F5344CB8AC3E}">
        <p14:creationId xmlns:p14="http://schemas.microsoft.com/office/powerpoint/2010/main" val="25679129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spect="1" noChangeArrowheads="1" noTextEdit="1"/>
          </p:cNvSpPr>
          <p:nvPr>
            <p:ph type="sldImg"/>
          </p:nvPr>
        </p:nvSpPr>
        <p:spPr>
          <a:ln/>
        </p:spPr>
      </p:sp>
      <p:sp>
        <p:nvSpPr>
          <p:cNvPr id="21506" name="Rectangle 3"/>
          <p:cNvSpPr>
            <a:spLocks noGrp="1" noChangeArrowheads="1"/>
          </p:cNvSpPr>
          <p:nvPr>
            <p:ph type="body" idx="1"/>
          </p:nvPr>
        </p:nvSpPr>
        <p:spPr>
          <a:noFill/>
          <a:ln/>
        </p:spPr>
        <p:txBody>
          <a:bodyPr/>
          <a:lstStyle/>
          <a:p>
            <a:pPr marL="171450" indent="-171450">
              <a:buFont typeface="Arial" panose="020B0604020202020204" pitchFamily="34" charset="0"/>
              <a:buChar char="•"/>
            </a:pPr>
            <a:endParaRPr lang="en-US" dirty="0"/>
          </a:p>
        </p:txBody>
      </p:sp>
    </p:spTree>
    <p:extLst>
      <p:ext uri="{BB962C8B-B14F-4D97-AF65-F5344CB8AC3E}">
        <p14:creationId xmlns:p14="http://schemas.microsoft.com/office/powerpoint/2010/main" val="961094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Verdana" panose="020B0604030504040204" pitchFamily="34" charset="0"/>
                <a:ea typeface="Verdana" panose="020B0604030504040204" pitchFamily="34" charset="0"/>
                <a:cs typeface="+mn-cs"/>
              </a:rPr>
              <a:t>The Packaged Retail and Insurance-based Investment Products (PRIIPs) key information document (KID) is intended to apply the same very prescriptive disclosure standards to a wide variety of very different products.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Verdana" panose="020B0604030504040204" pitchFamily="34" charset="0"/>
                <a:ea typeface="Verdana" panose="020B0604030504040204" pitchFamily="34" charset="0"/>
                <a:cs typeface="+mn-cs"/>
              </a:rPr>
              <a:t>However, in practice, it applies mainly to insurance products for the time being, as UCITS funds are still excluded from the scope of the PRIIPs Regulation.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Verdana" panose="020B0604030504040204" pitchFamily="34" charset="0"/>
                <a:ea typeface="Verdana" panose="020B0604030504040204" pitchFamily="34" charset="0"/>
                <a:cs typeface="+mn-cs"/>
              </a:rPr>
              <a:t>Based on Insurance Europe estimates, IBIPs represent around 77% of the current overall PRIIPs market, with around 5 trillion EUR of assets under management in 2018.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Verdana" panose="020B0604030504040204" pitchFamily="34" charset="0"/>
                <a:ea typeface="Verdana" panose="020B0604030504040204" pitchFamily="34" charset="0"/>
                <a:cs typeface="+mn-cs"/>
              </a:rPr>
              <a:t>Figures on </a:t>
            </a:r>
            <a:r>
              <a:rPr lang="en-GB" sz="1200" kern="1200" dirty="0" err="1">
                <a:solidFill>
                  <a:schemeClr val="tx1"/>
                </a:solidFill>
                <a:effectLst/>
                <a:latin typeface="Verdana" panose="020B0604030504040204" pitchFamily="34" charset="0"/>
                <a:ea typeface="Verdana" panose="020B0604030504040204" pitchFamily="34" charset="0"/>
                <a:cs typeface="+mn-cs"/>
              </a:rPr>
              <a:t>AuM</a:t>
            </a:r>
            <a:r>
              <a:rPr lang="en-GB" sz="1200" kern="1200" dirty="0">
                <a:solidFill>
                  <a:schemeClr val="tx1"/>
                </a:solidFill>
                <a:effectLst/>
                <a:latin typeface="Verdana" panose="020B0604030504040204" pitchFamily="34" charset="0"/>
                <a:ea typeface="Verdana" panose="020B0604030504040204" pitchFamily="34" charset="0"/>
                <a:cs typeface="+mn-cs"/>
              </a:rPr>
              <a:t> for structured products and funds sold to retail investors are taken from the 2019 ESMA report on costs and performance. Figures on the IBIPs market are based on national statistic provided by our members.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Verdana" panose="020B0604030504040204" pitchFamily="34" charset="0"/>
                <a:ea typeface="Verdana" panose="020B0604030504040204" pitchFamily="34" charset="0"/>
                <a:cs typeface="+mn-cs"/>
              </a:rPr>
              <a:t>This demonstrates that insurers are a key stakeholder in the PRIIPs discussions and need disclosures that are fit for insurance products and meaningful to insurance consumers.</a:t>
            </a:r>
          </a:p>
          <a:p>
            <a:endParaRPr lang="en-GB" dirty="0"/>
          </a:p>
        </p:txBody>
      </p:sp>
      <p:sp>
        <p:nvSpPr>
          <p:cNvPr id="4" name="Slide Number Placeholder 3"/>
          <p:cNvSpPr>
            <a:spLocks noGrp="1"/>
          </p:cNvSpPr>
          <p:nvPr>
            <p:ph type="sldNum" sz="quarter" idx="5"/>
          </p:nvPr>
        </p:nvSpPr>
        <p:spPr/>
        <p:txBody>
          <a:bodyPr/>
          <a:lstStyle/>
          <a:p>
            <a:fld id="{32AF38D4-6C88-4ABE-83DC-DB4E6E697EEB}" type="slidenum">
              <a:rPr lang="en-GB" smtClean="0"/>
              <a:t>2</a:t>
            </a:fld>
            <a:endParaRPr lang="en-GB" dirty="0"/>
          </a:p>
        </p:txBody>
      </p:sp>
    </p:spTree>
    <p:extLst>
      <p:ext uri="{BB962C8B-B14F-4D97-AF65-F5344CB8AC3E}">
        <p14:creationId xmlns:p14="http://schemas.microsoft.com/office/powerpoint/2010/main" val="20343439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44538"/>
            <a:ext cx="4960937" cy="3721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850" b="0" dirty="0">
                <a:latin typeface="Verdana" panose="020B0604030504040204" pitchFamily="34" charset="0"/>
                <a:ea typeface="Verdana" panose="020B0604030504040204" pitchFamily="34" charset="0"/>
              </a:rPr>
              <a:t>The high level of prescriptiveness means the KID fails to capture the key features of insurance products and misrepresents certain information that is important to retail investors. Despite the very laudable intentions, the PRIIPs KID is difficult to understand and — at times — even misleading.</a:t>
            </a:r>
          </a:p>
          <a:p>
            <a:pPr marL="171450" indent="-171450">
              <a:buFont typeface="Arial" panose="020B0604020202020204" pitchFamily="34" charset="0"/>
              <a:buChar char="•"/>
            </a:pPr>
            <a:r>
              <a:rPr lang="en-GB" sz="850" b="0" dirty="0">
                <a:latin typeface="Verdana" panose="020B0604030504040204" pitchFamily="34" charset="0"/>
                <a:ea typeface="Verdana" panose="020B0604030504040204" pitchFamily="34" charset="0"/>
              </a:rPr>
              <a:t>To address the complexity and initial shortcomings of the KID, the PRIIPs framework has needed a series of adjustments and clarifications. </a:t>
            </a:r>
            <a:r>
              <a:rPr lang="en-GB" sz="850" dirty="0">
                <a:latin typeface="Verdana" panose="020B0604030504040204" pitchFamily="34" charset="0"/>
                <a:ea typeface="Verdana" panose="020B0604030504040204" pitchFamily="34" charset="0"/>
              </a:rPr>
              <a:t>The EU Commission and the EU Supervisory Authorities are now trying to fix the PRIIPs KID issues one more time, but hurried regulatory changes will make the PRIIPs KID even worse. </a:t>
            </a:r>
            <a:endParaRPr lang="en-GB" sz="850" b="0" dirty="0">
              <a:latin typeface="Verdana" panose="020B0604030504040204" pitchFamily="34" charset="0"/>
              <a:ea typeface="Verdan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FC1F9E-6F2E-4012-879F-959EB81322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6934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850" dirty="0">
                <a:latin typeface="Verdana" panose="020B0604030504040204" pitchFamily="34" charset="0"/>
                <a:ea typeface="Verdana" panose="020B0604030504040204" pitchFamily="34" charset="0"/>
              </a:rPr>
              <a:t>To address the flaws in the KID, the adoption of the PRIIPs Regulation and its delegated regulations was followed by EC guidelines, several successive batches of Q&amp;As by the ESAs and two supervisory statements. </a:t>
            </a:r>
          </a:p>
          <a:p>
            <a:pPr marL="171450" indent="-171450">
              <a:buFont typeface="Arial" panose="020B0604020202020204" pitchFamily="34" charset="0"/>
              <a:buChar char="•"/>
            </a:pPr>
            <a:r>
              <a:rPr lang="en-US" sz="850" dirty="0">
                <a:latin typeface="Verdana" panose="020B0604030504040204" pitchFamily="34" charset="0"/>
                <a:ea typeface="Verdana" panose="020B0604030504040204" pitchFamily="34" charset="0"/>
              </a:rPr>
              <a:t>Now the delegated regulations are subject to a mini-review ahead of a formal PRIIPs review that could result in further changes to both the PRIIPs Regulation and delegated regulations, therefore most likely necessitating new Level 3 measures.</a:t>
            </a:r>
          </a:p>
          <a:p>
            <a:pPr marL="171450" indent="-171450">
              <a:buFont typeface="Arial" panose="020B0604020202020204" pitchFamily="34" charset="0"/>
              <a:buChar char="•"/>
            </a:pPr>
            <a:r>
              <a:rPr lang="en-GB" sz="850" dirty="0">
                <a:latin typeface="Verdana" panose="020B0604030504040204" pitchFamily="34" charset="0"/>
                <a:ea typeface="Verdana" panose="020B0604030504040204" pitchFamily="34" charset="0"/>
              </a:rPr>
              <a:t>We have serious concerns with the “quick-fix” that has been undertaken. It is vital that any new measures address the underlying problems with the PRIIPs KID and do not attempt to find superficial and ineffective solutions. </a:t>
            </a:r>
          </a:p>
          <a:p>
            <a:pPr marL="171450" indent="-171450">
              <a:buFont typeface="Arial" panose="020B0604020202020204" pitchFamily="34" charset="0"/>
              <a:buChar char="•"/>
            </a:pPr>
            <a:r>
              <a:rPr lang="en-US" sz="850" dirty="0">
                <a:latin typeface="Verdana" panose="020B0604030504040204" pitchFamily="34" charset="0"/>
                <a:ea typeface="Verdana" panose="020B0604030504040204" pitchFamily="34" charset="0"/>
              </a:rPr>
              <a:t>These successive changes to the PRIIPs KID not only result in unnecessary high compliance costs for the industry, but they also confuse consumers further and reduce their trust in the information they receive and ultimately in the insurance industry.</a:t>
            </a:r>
          </a:p>
          <a:p>
            <a:endParaRPr lang="en-US" sz="850" dirty="0">
              <a:latin typeface="Verdana" panose="020B0604030504040204" pitchFamily="34" charset="0"/>
              <a:ea typeface="Verdana" panose="020B0604030504040204" pitchFamily="34" charset="0"/>
            </a:endParaRPr>
          </a:p>
          <a:p>
            <a:r>
              <a:rPr lang="en-GB" sz="850" i="1" kern="1200" dirty="0">
                <a:solidFill>
                  <a:schemeClr val="tx1"/>
                </a:solidFill>
                <a:effectLst/>
                <a:latin typeface="Verdana" panose="020B0604030504040204" pitchFamily="34" charset="0"/>
                <a:ea typeface="Verdana" panose="020B0604030504040204" pitchFamily="34" charset="0"/>
                <a:cs typeface="+mn-cs"/>
              </a:rPr>
              <a:t>Level 1 Regulation: published in EUOJ on 9.12.2014</a:t>
            </a:r>
            <a:endParaRPr lang="en-GB" sz="850" kern="1200" dirty="0">
              <a:solidFill>
                <a:schemeClr val="tx1"/>
              </a:solidFill>
              <a:effectLst/>
              <a:latin typeface="Verdana" panose="020B0604030504040204" pitchFamily="34" charset="0"/>
              <a:ea typeface="Verdana" panose="020B0604030504040204" pitchFamily="34" charset="0"/>
              <a:cs typeface="+mn-cs"/>
            </a:endParaRPr>
          </a:p>
          <a:p>
            <a:r>
              <a:rPr lang="en-GB" sz="850" i="1" kern="1200" dirty="0">
                <a:solidFill>
                  <a:schemeClr val="tx1"/>
                </a:solidFill>
                <a:effectLst/>
                <a:latin typeface="Verdana" panose="020B0604030504040204" pitchFamily="34" charset="0"/>
                <a:ea typeface="Verdana" panose="020B0604030504040204" pitchFamily="34" charset="0"/>
                <a:cs typeface="+mn-cs"/>
              </a:rPr>
              <a:t>Level 2: published in EUOJ on 12.4.2017</a:t>
            </a:r>
            <a:endParaRPr lang="en-GB" sz="850" kern="1200" dirty="0">
              <a:solidFill>
                <a:schemeClr val="tx1"/>
              </a:solidFill>
              <a:effectLst/>
              <a:latin typeface="Verdana" panose="020B0604030504040204" pitchFamily="34" charset="0"/>
              <a:ea typeface="Verdana" panose="020B0604030504040204" pitchFamily="34" charset="0"/>
              <a:cs typeface="+mn-cs"/>
            </a:endParaRPr>
          </a:p>
          <a:p>
            <a:r>
              <a:rPr lang="fr-FR" sz="850" i="1" kern="1200" dirty="0">
                <a:solidFill>
                  <a:schemeClr val="tx1"/>
                </a:solidFill>
                <a:effectLst/>
                <a:latin typeface="Verdana" panose="020B0604030504040204" pitchFamily="34" charset="0"/>
                <a:ea typeface="Verdana" panose="020B0604030504040204" pitchFamily="34" charset="0"/>
                <a:cs typeface="+mn-cs"/>
              </a:rPr>
              <a:t>EC Communication: 7.7.2017</a:t>
            </a:r>
            <a:endParaRPr lang="en-GB" sz="850" kern="1200" dirty="0">
              <a:solidFill>
                <a:schemeClr val="tx1"/>
              </a:solidFill>
              <a:effectLst/>
              <a:latin typeface="Verdana" panose="020B0604030504040204" pitchFamily="34" charset="0"/>
              <a:ea typeface="Verdana" panose="020B0604030504040204" pitchFamily="34" charset="0"/>
              <a:cs typeface="+mn-cs"/>
            </a:endParaRPr>
          </a:p>
          <a:p>
            <a:r>
              <a:rPr lang="fr-FR" sz="850" i="1" kern="1200" dirty="0" err="1">
                <a:solidFill>
                  <a:schemeClr val="tx1"/>
                </a:solidFill>
                <a:effectLst/>
                <a:latin typeface="Verdana" panose="020B0604030504040204" pitchFamily="34" charset="0"/>
                <a:ea typeface="Verdana" panose="020B0604030504040204" pitchFamily="34" charset="0"/>
                <a:cs typeface="+mn-cs"/>
              </a:rPr>
              <a:t>Q&amp;As</a:t>
            </a:r>
            <a:r>
              <a:rPr lang="fr-FR" sz="850" i="1" kern="1200" dirty="0">
                <a:solidFill>
                  <a:schemeClr val="tx1"/>
                </a:solidFill>
                <a:effectLst/>
                <a:latin typeface="Verdana" panose="020B0604030504040204" pitchFamily="34" charset="0"/>
                <a:ea typeface="Verdana" panose="020B0604030504040204" pitchFamily="34" charset="0"/>
                <a:cs typeface="+mn-cs"/>
              </a:rPr>
              <a:t>: 4.7.2017, </a:t>
            </a:r>
            <a:endParaRPr lang="en-GB" sz="850" kern="1200" dirty="0">
              <a:solidFill>
                <a:schemeClr val="tx1"/>
              </a:solidFill>
              <a:effectLst/>
              <a:latin typeface="Verdana" panose="020B0604030504040204" pitchFamily="34" charset="0"/>
              <a:ea typeface="Verdana" panose="020B0604030504040204" pitchFamily="34" charset="0"/>
              <a:cs typeface="+mn-cs"/>
            </a:endParaRPr>
          </a:p>
          <a:p>
            <a:r>
              <a:rPr lang="fr-FR" sz="850" i="1" kern="1200" dirty="0">
                <a:solidFill>
                  <a:schemeClr val="tx1"/>
                </a:solidFill>
                <a:effectLst/>
                <a:latin typeface="Verdana" panose="020B0604030504040204" pitchFamily="34" charset="0"/>
                <a:ea typeface="Verdana" panose="020B0604030504040204" pitchFamily="34" charset="0"/>
                <a:cs typeface="+mn-cs"/>
              </a:rPr>
              <a:t>Q&amp;A 18.8.2017, </a:t>
            </a:r>
            <a:endParaRPr lang="en-GB" sz="850" kern="1200" dirty="0">
              <a:solidFill>
                <a:schemeClr val="tx1"/>
              </a:solidFill>
              <a:effectLst/>
              <a:latin typeface="Verdana" panose="020B0604030504040204" pitchFamily="34" charset="0"/>
              <a:ea typeface="Verdana" panose="020B0604030504040204" pitchFamily="34" charset="0"/>
              <a:cs typeface="+mn-cs"/>
            </a:endParaRPr>
          </a:p>
          <a:p>
            <a:r>
              <a:rPr lang="en-GB" sz="850" i="1" kern="1200" dirty="0">
                <a:solidFill>
                  <a:schemeClr val="tx1"/>
                </a:solidFill>
                <a:effectLst/>
                <a:latin typeface="Verdana" panose="020B0604030504040204" pitchFamily="34" charset="0"/>
                <a:ea typeface="Verdana" panose="020B0604030504040204" pitchFamily="34" charset="0"/>
                <a:cs typeface="+mn-cs"/>
              </a:rPr>
              <a:t>Q&amp;A 20.11.2017, </a:t>
            </a:r>
            <a:endParaRPr lang="en-GB" sz="850" kern="1200" dirty="0">
              <a:solidFill>
                <a:schemeClr val="tx1"/>
              </a:solidFill>
              <a:effectLst/>
              <a:latin typeface="Verdana" panose="020B0604030504040204" pitchFamily="34" charset="0"/>
              <a:ea typeface="Verdana" panose="020B0604030504040204" pitchFamily="34" charset="0"/>
              <a:cs typeface="+mn-cs"/>
            </a:endParaRPr>
          </a:p>
          <a:p>
            <a:r>
              <a:rPr lang="en-GB" sz="850" i="1" kern="1200" dirty="0">
                <a:solidFill>
                  <a:schemeClr val="tx1"/>
                </a:solidFill>
                <a:effectLst/>
                <a:latin typeface="Verdana" panose="020B0604030504040204" pitchFamily="34" charset="0"/>
                <a:ea typeface="Verdana" panose="020B0604030504040204" pitchFamily="34" charset="0"/>
                <a:cs typeface="+mn-cs"/>
              </a:rPr>
              <a:t>Level 1 applicable from 1.1.2018</a:t>
            </a:r>
            <a:endParaRPr lang="en-GB" sz="850" kern="1200" dirty="0">
              <a:solidFill>
                <a:schemeClr val="tx1"/>
              </a:solidFill>
              <a:effectLst/>
              <a:latin typeface="Verdana" panose="020B0604030504040204" pitchFamily="34" charset="0"/>
              <a:ea typeface="Verdana" panose="020B0604030504040204" pitchFamily="34" charset="0"/>
              <a:cs typeface="+mn-cs"/>
            </a:endParaRPr>
          </a:p>
          <a:p>
            <a:r>
              <a:rPr lang="en-GB" sz="850" i="1" kern="1200" dirty="0">
                <a:solidFill>
                  <a:schemeClr val="tx1"/>
                </a:solidFill>
                <a:effectLst/>
                <a:latin typeface="Verdana" panose="020B0604030504040204" pitchFamily="34" charset="0"/>
                <a:ea typeface="Verdana" panose="020B0604030504040204" pitchFamily="34" charset="0"/>
                <a:cs typeface="+mn-cs"/>
              </a:rPr>
              <a:t>Q&amp;A 19.7.2018</a:t>
            </a:r>
            <a:endParaRPr lang="en-GB" sz="850" kern="1200" dirty="0">
              <a:solidFill>
                <a:schemeClr val="tx1"/>
              </a:solidFill>
              <a:effectLst/>
              <a:latin typeface="Verdana" panose="020B0604030504040204" pitchFamily="34" charset="0"/>
              <a:ea typeface="Verdana" panose="020B0604030504040204" pitchFamily="34" charset="0"/>
              <a:cs typeface="+mn-cs"/>
            </a:endParaRPr>
          </a:p>
          <a:p>
            <a:r>
              <a:rPr lang="en-GB" sz="850" i="1" kern="1200" dirty="0">
                <a:solidFill>
                  <a:schemeClr val="tx1"/>
                </a:solidFill>
                <a:effectLst/>
                <a:latin typeface="Verdana" panose="020B0604030504040204" pitchFamily="34" charset="0"/>
                <a:ea typeface="Verdana" panose="020B0604030504040204" pitchFamily="34" charset="0"/>
                <a:cs typeface="+mn-cs"/>
              </a:rPr>
              <a:t>Supervisory Statement: 8.2.2019</a:t>
            </a:r>
            <a:endParaRPr lang="en-GB" sz="850" kern="1200" dirty="0">
              <a:solidFill>
                <a:schemeClr val="tx1"/>
              </a:solidFill>
              <a:effectLst/>
              <a:latin typeface="Verdana" panose="020B0604030504040204" pitchFamily="34" charset="0"/>
              <a:ea typeface="Verdana" panose="020B0604030504040204" pitchFamily="34" charset="0"/>
              <a:cs typeface="+mn-cs"/>
            </a:endParaRPr>
          </a:p>
          <a:p>
            <a:r>
              <a:rPr lang="en-GB" sz="850" i="1" kern="1200" dirty="0">
                <a:solidFill>
                  <a:schemeClr val="tx1"/>
                </a:solidFill>
                <a:effectLst/>
                <a:latin typeface="Verdana" panose="020B0604030504040204" pitchFamily="34" charset="0"/>
                <a:ea typeface="Verdana" panose="020B0604030504040204" pitchFamily="34" charset="0"/>
                <a:cs typeface="+mn-cs"/>
              </a:rPr>
              <a:t>Q&amp;A 4.4.2019</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850" i="1" kern="1200" dirty="0">
                <a:solidFill>
                  <a:schemeClr val="tx1"/>
                </a:solidFill>
                <a:effectLst/>
                <a:latin typeface="Verdana" panose="020B0604030504040204" pitchFamily="34" charset="0"/>
                <a:ea typeface="Verdana" panose="020B0604030504040204" pitchFamily="34" charset="0"/>
                <a:cs typeface="+mn-cs"/>
              </a:rPr>
              <a:t>Supervisory Statement: 24.10.2019</a:t>
            </a:r>
            <a:endParaRPr lang="en-GB" sz="850" kern="1200" dirty="0">
              <a:solidFill>
                <a:schemeClr val="tx1"/>
              </a:solidFill>
              <a:effectLst/>
              <a:latin typeface="Verdana" panose="020B0604030504040204" pitchFamily="34" charset="0"/>
              <a:ea typeface="Verdana" panose="020B0604030504040204" pitchFamily="34" charset="0"/>
              <a:cs typeface="+mn-cs"/>
            </a:endParaRPr>
          </a:p>
          <a:p>
            <a:r>
              <a:rPr lang="en-GB" sz="850" i="1" kern="1200" dirty="0">
                <a:solidFill>
                  <a:schemeClr val="tx1"/>
                </a:solidFill>
                <a:effectLst/>
                <a:latin typeface="Verdana" panose="020B0604030504040204" pitchFamily="34" charset="0"/>
                <a:ea typeface="Verdana" panose="020B0604030504040204" pitchFamily="34" charset="0"/>
                <a:cs typeface="+mn-cs"/>
              </a:rPr>
              <a:t>Mini-review: ongoing, changes to Level 2 to be adopted and implemented in 2020/2021</a:t>
            </a:r>
          </a:p>
          <a:p>
            <a:r>
              <a:rPr lang="en-GB" sz="850" i="1" kern="1200" dirty="0">
                <a:solidFill>
                  <a:schemeClr val="tx1"/>
                </a:solidFill>
                <a:effectLst/>
                <a:latin typeface="Verdana" panose="020B0604030504040204" pitchFamily="34" charset="0"/>
                <a:ea typeface="Verdana" panose="020B0604030504040204" pitchFamily="34" charset="0"/>
                <a:cs typeface="+mn-cs"/>
              </a:rPr>
              <a:t>Additional Level 2 review for UCITS: implemented from January 2022</a:t>
            </a:r>
          </a:p>
          <a:p>
            <a:r>
              <a:rPr lang="en-GB" sz="850" i="1" kern="1200" dirty="0">
                <a:solidFill>
                  <a:schemeClr val="tx1"/>
                </a:solidFill>
                <a:effectLst/>
                <a:latin typeface="Verdana" panose="020B0604030504040204" pitchFamily="34" charset="0"/>
                <a:ea typeface="Verdana" panose="020B0604030504040204" pitchFamily="34" charset="0"/>
                <a:cs typeface="+mn-cs"/>
              </a:rPr>
              <a:t>Official review: </a:t>
            </a:r>
            <a:r>
              <a:rPr lang="en-GB" sz="850" i="0" kern="1200" dirty="0">
                <a:solidFill>
                  <a:schemeClr val="tx1"/>
                </a:solidFill>
                <a:effectLst/>
                <a:latin typeface="Verdana" panose="020B0604030504040204" pitchFamily="34" charset="0"/>
                <a:ea typeface="Verdana" panose="020B0604030504040204" pitchFamily="34" charset="0"/>
                <a:cs typeface="+mn-cs"/>
              </a:rPr>
              <a:t>Level 1</a:t>
            </a:r>
            <a:r>
              <a:rPr lang="en-GB" sz="850" i="1" kern="1200" dirty="0">
                <a:solidFill>
                  <a:schemeClr val="tx1"/>
                </a:solidFill>
                <a:effectLst/>
                <a:latin typeface="Verdana" panose="020B0604030504040204" pitchFamily="34" charset="0"/>
                <a:ea typeface="Verdana" panose="020B0604030504040204" pitchFamily="34" charset="0"/>
                <a:cs typeface="+mn-cs"/>
              </a:rPr>
              <a:t>, </a:t>
            </a:r>
            <a:r>
              <a:rPr lang="en-GB" sz="850" kern="1200" dirty="0">
                <a:solidFill>
                  <a:schemeClr val="tx1"/>
                </a:solidFill>
                <a:effectLst/>
                <a:latin typeface="Verdana" panose="020B0604030504040204" pitchFamily="34" charset="0"/>
                <a:ea typeface="Verdana" panose="020B0604030504040204" pitchFamily="34" charset="0"/>
                <a:cs typeface="+mn-cs"/>
              </a:rPr>
              <a:t>with possible changes to level 2 and 3</a:t>
            </a:r>
          </a:p>
          <a:p>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6538A6DE-38E8-4A50-AEA8-F6D477FF765A}" type="slidenum">
              <a:rPr lang="en-GB" smtClean="0"/>
              <a:t>4</a:t>
            </a:fld>
            <a:endParaRPr lang="en-GB"/>
          </a:p>
        </p:txBody>
      </p:sp>
    </p:spTree>
    <p:extLst>
      <p:ext uri="{BB962C8B-B14F-4D97-AF65-F5344CB8AC3E}">
        <p14:creationId xmlns:p14="http://schemas.microsoft.com/office/powerpoint/2010/main" val="20341367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technical changes that are now being considered by the ESAs are rushed and not sufficiently tested to ensure they truly improve the KID and are useful to consumers’ understanding of the product. In fact, they would make the KID more complex and more confusing to consumers.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Based on the secretariat’s current understanding, the ESAs are considering:</a:t>
            </a:r>
          </a:p>
          <a:p>
            <a:pPr marL="742950" lvl="2" indent="-285750" algn="just">
              <a:buFont typeface="Arial" panose="020B0604020202020204" pitchFamily="34" charset="0"/>
              <a:buChar char="•"/>
              <a:defRPr/>
            </a:pPr>
            <a:r>
              <a:rPr lang="en-GB" sz="1200" dirty="0">
                <a:solidFill>
                  <a:srgbClr val="002957"/>
                </a:solidFill>
                <a:latin typeface="verdana"/>
              </a:rPr>
              <a:t>New backward looking scenarios for linear funds and unit-linked</a:t>
            </a:r>
          </a:p>
          <a:p>
            <a:pPr marL="742950" lvl="2" indent="-285750" algn="just">
              <a:buFont typeface="Arial" panose="020B0604020202020204" pitchFamily="34" charset="0"/>
              <a:buChar char="•"/>
              <a:defRPr/>
            </a:pPr>
            <a:r>
              <a:rPr lang="en-GB" sz="1200" dirty="0">
                <a:solidFill>
                  <a:srgbClr val="002957"/>
                </a:solidFill>
                <a:latin typeface="verdana"/>
              </a:rPr>
              <a:t>Current future performance methodology for the other PRIIPs, with manufacturer discretion in making adjustments</a:t>
            </a:r>
          </a:p>
          <a:p>
            <a:pPr marL="742950" lvl="2" indent="-285750" algn="just">
              <a:buFont typeface="Arial" panose="020B0604020202020204" pitchFamily="34" charset="0"/>
              <a:buChar char="•"/>
              <a:defRPr/>
            </a:pPr>
            <a:r>
              <a:rPr lang="en-GB" sz="1200" dirty="0">
                <a:solidFill>
                  <a:srgbClr val="002957"/>
                </a:solidFill>
              </a:rPr>
              <a:t>Link to past performance according to UCITS methodology for the majority of funds</a:t>
            </a:r>
          </a:p>
          <a:p>
            <a:pPr marL="742950" lvl="2" indent="-285750" algn="just">
              <a:buFont typeface="Arial" panose="020B0604020202020204" pitchFamily="34" charset="0"/>
              <a:buChar char="•"/>
            </a:pPr>
            <a:r>
              <a:rPr lang="en-GB" sz="1200" dirty="0">
                <a:solidFill>
                  <a:srgbClr val="002957"/>
                </a:solidFill>
              </a:rPr>
              <a:t>Different cost indicators for insurance and MiFID products (Reduction in Yield to continue to be used for IBIPs)</a:t>
            </a:r>
          </a:p>
          <a:p>
            <a:pPr marL="742950" lvl="2" indent="-285750" algn="just">
              <a:buFont typeface="Arial" panose="020B0604020202020204" pitchFamily="34" charset="0"/>
              <a:buChar char="•"/>
            </a:pPr>
            <a:r>
              <a:rPr lang="en-GB" sz="1200" dirty="0">
                <a:solidFill>
                  <a:srgbClr val="002957"/>
                </a:solidFill>
              </a:rPr>
              <a:t>Introduction of additional costs information for multi-option products (MOPs)</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The ESAs have been forced to find and push for compromise technical proposals that would not be rejected by the Commission and Parliament. In our view the process is now driven by a need to ‘get something agreed’ rather than focused on the real needs of consumers. The disagreements between the institutions demonstrate that it is not possible to resolve issues with the PRIIPs KID within the existing level 1 framework</a:t>
            </a:r>
            <a:endParaRPr lang="en-GB" dirty="0"/>
          </a:p>
        </p:txBody>
      </p:sp>
      <p:sp>
        <p:nvSpPr>
          <p:cNvPr id="4" name="Slide Number Placeholder 3"/>
          <p:cNvSpPr>
            <a:spLocks noGrp="1"/>
          </p:cNvSpPr>
          <p:nvPr>
            <p:ph type="sldNum" sz="quarter" idx="5"/>
          </p:nvPr>
        </p:nvSpPr>
        <p:spPr/>
        <p:txBody>
          <a:bodyPr/>
          <a:lstStyle/>
          <a:p>
            <a:fld id="{6538A6DE-38E8-4A50-AEA8-F6D477FF765A}" type="slidenum">
              <a:rPr lang="en-GB" smtClean="0"/>
              <a:t>5</a:t>
            </a:fld>
            <a:endParaRPr lang="en-GB"/>
          </a:p>
        </p:txBody>
      </p:sp>
    </p:spTree>
    <p:extLst>
      <p:ext uri="{BB962C8B-B14F-4D97-AF65-F5344CB8AC3E}">
        <p14:creationId xmlns:p14="http://schemas.microsoft.com/office/powerpoint/2010/main" val="1175292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spect="1" noChangeArrowheads="1" noTextEdit="1"/>
          </p:cNvSpPr>
          <p:nvPr>
            <p:ph type="sldImg"/>
          </p:nvPr>
        </p:nvSpPr>
        <p:spPr>
          <a:ln/>
        </p:spPr>
      </p:sp>
      <p:sp>
        <p:nvSpPr>
          <p:cNvPr id="21506" name="Rectangle 3"/>
          <p:cNvSpPr>
            <a:spLocks noGrp="1" noChangeArrowheads="1"/>
          </p:cNvSpPr>
          <p:nvPr>
            <p:ph type="body" idx="1"/>
          </p:nvPr>
        </p:nvSpPr>
        <p:spPr>
          <a:noFill/>
          <a:ln/>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We have already seen significant changes of direction in ESAs’ approach over the last months.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The current round of changes follows a public consultation held earlier this year where feedback from all stakeholders was very negative, meaning the majority of proposals had to be discarded.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The public consultations and the moments of dialogue with the industry have been particularly useful to assess the limits and unintended negative consequences of some proposals such as the </a:t>
            </a:r>
            <a:r>
              <a:rPr lang="en-GB" sz="1200" dirty="0">
                <a:solidFill>
                  <a:schemeClr val="accent5"/>
                </a:solidFill>
                <a:latin typeface="verdana"/>
                <a:ea typeface="Verdana" panose="020B0604030504040204" pitchFamily="34" charset="0"/>
              </a:rPr>
              <a:t>Total Cost Ratio (TCR), the </a:t>
            </a:r>
            <a:r>
              <a:rPr lang="en-GB" sz="1200" dirty="0">
                <a:solidFill>
                  <a:schemeClr val="tx2">
                    <a:lumMod val="75000"/>
                    <a:lumOff val="25000"/>
                  </a:schemeClr>
                </a:solidFill>
                <a:ea typeface="Verdana" panose="020B0604030504040204" pitchFamily="34" charset="0"/>
              </a:rPr>
              <a:t>dividend yield methodology or the backward looking scenarios.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2">
                    <a:lumMod val="75000"/>
                    <a:lumOff val="25000"/>
                  </a:schemeClr>
                </a:solidFill>
                <a:ea typeface="Verdana" panose="020B0604030504040204" pitchFamily="34" charset="0"/>
              </a:rPr>
              <a:t>However, the news proposals will not be subject to public consultation nor consumer testing and might be adopted in a rush.</a:t>
            </a:r>
            <a:endParaRPr lang="en-GB" sz="1200" kern="1200" dirty="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33350654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kern="1200" dirty="0">
                <a:solidFill>
                  <a:schemeClr val="tx1"/>
                </a:solidFill>
                <a:effectLst/>
                <a:latin typeface="+mn-lt"/>
                <a:ea typeface="+mn-ea"/>
                <a:cs typeface="+mn-cs"/>
              </a:rPr>
              <a:t>Based on the secretariat’s current understanding, the ESAs are considering:</a:t>
            </a:r>
          </a:p>
          <a:p>
            <a:pPr marL="742950" lvl="2" indent="-285750" algn="just">
              <a:buFont typeface="Arial" panose="020B0604020202020204" pitchFamily="34" charset="0"/>
              <a:buChar char="•"/>
              <a:defRPr/>
            </a:pPr>
            <a:r>
              <a:rPr lang="en-GB" sz="1200" dirty="0">
                <a:solidFill>
                  <a:srgbClr val="002957"/>
                </a:solidFill>
                <a:latin typeface="verdana"/>
              </a:rPr>
              <a:t>New backward looking scenarios for linear funds and unit-linked</a:t>
            </a:r>
          </a:p>
          <a:p>
            <a:pPr marL="742950" lvl="2" indent="-285750" algn="just">
              <a:buFont typeface="Arial" panose="020B0604020202020204" pitchFamily="34" charset="0"/>
              <a:buChar char="•"/>
              <a:defRPr/>
            </a:pPr>
            <a:r>
              <a:rPr lang="en-GB" sz="1200" dirty="0">
                <a:solidFill>
                  <a:srgbClr val="002957"/>
                </a:solidFill>
                <a:latin typeface="verdana"/>
              </a:rPr>
              <a:t>Current future performance methodology for the other PRIIPs, with manufacturer discretion in making adjustments</a:t>
            </a:r>
          </a:p>
          <a:p>
            <a:pPr marL="742950" lvl="2" indent="-285750" algn="just">
              <a:buFont typeface="Arial" panose="020B0604020202020204" pitchFamily="34" charset="0"/>
              <a:buChar char="•"/>
              <a:defRPr/>
            </a:pPr>
            <a:r>
              <a:rPr lang="en-GB" sz="1200" dirty="0">
                <a:solidFill>
                  <a:srgbClr val="002957"/>
                </a:solidFill>
              </a:rPr>
              <a:t>Link to past performance according to UCITS methodology for the majority of funds</a:t>
            </a:r>
          </a:p>
          <a:p>
            <a:pPr marL="742950" lvl="2" indent="-285750" algn="just">
              <a:buFont typeface="Arial" panose="020B0604020202020204" pitchFamily="34" charset="0"/>
              <a:buChar char="•"/>
            </a:pPr>
            <a:r>
              <a:rPr lang="en-GB" sz="1200" dirty="0">
                <a:solidFill>
                  <a:srgbClr val="002957"/>
                </a:solidFill>
              </a:rPr>
              <a:t>Different cost indicators for insurance and MiFID products (Reduction in Yield to continue to be used for IBIPs)</a:t>
            </a:r>
          </a:p>
          <a:p>
            <a:pPr marL="742950" lvl="2" indent="-285750" algn="just">
              <a:buFont typeface="Arial" panose="020B0604020202020204" pitchFamily="34" charset="0"/>
              <a:buChar char="•"/>
            </a:pPr>
            <a:r>
              <a:rPr lang="en-GB" sz="1200" dirty="0">
                <a:solidFill>
                  <a:srgbClr val="002957"/>
                </a:solidFill>
              </a:rPr>
              <a:t>Introduction of additional costs information for multi-option products (MOPs)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This will not result in meaningful improvements to the contents of the PRIIPs KID. In contrast, these interim changes will confuse consumers and devalue the information provided in the PRIIPs KID.</a:t>
            </a:r>
          </a:p>
          <a:p>
            <a:endParaRPr lang="en-GB" dirty="0"/>
          </a:p>
        </p:txBody>
      </p:sp>
      <p:sp>
        <p:nvSpPr>
          <p:cNvPr id="4" name="Slide Number Placeholder 3"/>
          <p:cNvSpPr>
            <a:spLocks noGrp="1"/>
          </p:cNvSpPr>
          <p:nvPr>
            <p:ph type="sldNum" sz="quarter" idx="5"/>
          </p:nvPr>
        </p:nvSpPr>
        <p:spPr/>
        <p:txBody>
          <a:bodyPr/>
          <a:lstStyle/>
          <a:p>
            <a:fld id="{6538A6DE-38E8-4A50-AEA8-F6D477FF765A}" type="slidenum">
              <a:rPr lang="en-GB" smtClean="0"/>
              <a:t>7</a:t>
            </a:fld>
            <a:endParaRPr lang="en-GB" dirty="0"/>
          </a:p>
        </p:txBody>
      </p:sp>
    </p:spTree>
    <p:extLst>
      <p:ext uri="{BB962C8B-B14F-4D97-AF65-F5344CB8AC3E}">
        <p14:creationId xmlns:p14="http://schemas.microsoft.com/office/powerpoint/2010/main" val="3300687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spect="1" noChangeArrowheads="1" noTextEdit="1"/>
          </p:cNvSpPr>
          <p:nvPr>
            <p:ph type="sldImg"/>
          </p:nvPr>
        </p:nvSpPr>
        <p:spPr>
          <a:ln/>
        </p:spPr>
      </p:sp>
      <p:sp>
        <p:nvSpPr>
          <p:cNvPr id="21506" name="Rectangle 3"/>
          <p:cNvSpPr>
            <a:spLocks noGrp="1" noChangeArrowheads="1"/>
          </p:cNvSpPr>
          <p:nvPr>
            <p:ph type="body" idx="1"/>
          </p:nvPr>
        </p:nvSpPr>
        <p:spPr>
          <a:noFill/>
          <a:ln/>
        </p:spPr>
        <p:txBody>
          <a:bodyPr/>
          <a:lstStyle/>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On 27 February, the European Commission published its final report on consumer testing of different options for the presentation of performance information in the PRIIPs. The consumer testing included four options for the presentation of performance tested on a sample of 7,684 consumers and covering four different IBIPs. However, the sample was only drawn from five countries (PL, DE, SE, FR, IT), while the EC consumer testing of 2015 was run in ten plus six markets. </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The consumer testing shows that </a:t>
            </a:r>
            <a:r>
              <a:rPr lang="en-GB" sz="1200" b="1" i="0" u="none" strike="noStrike" kern="1200" baseline="0" dirty="0">
                <a:solidFill>
                  <a:schemeClr val="tx1"/>
                </a:solidFill>
                <a:latin typeface="+mn-lt"/>
                <a:ea typeface="+mn-ea"/>
                <a:cs typeface="+mn-cs"/>
              </a:rPr>
              <a:t>the revised versions of the presentation of performance do not perform significantly better than the current KID and led to mixed outcomes</a:t>
            </a:r>
            <a:r>
              <a:rPr lang="en-GB" sz="1200" b="0" i="0" u="none" strike="noStrike" kern="1200" baseline="0" dirty="0">
                <a:solidFill>
                  <a:schemeClr val="tx1"/>
                </a:solidFill>
                <a:latin typeface="+mn-lt"/>
                <a:ea typeface="+mn-ea"/>
                <a:cs typeface="+mn-cs"/>
              </a:rPr>
              <a:t>. </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The consumer testing report includes a </a:t>
            </a:r>
            <a:r>
              <a:rPr lang="en-GB" sz="1200" b="1" i="0" u="none" strike="noStrike" kern="1200" baseline="0" dirty="0">
                <a:solidFill>
                  <a:schemeClr val="tx1"/>
                </a:solidFill>
                <a:latin typeface="+mn-lt"/>
                <a:ea typeface="+mn-ea"/>
                <a:cs typeface="+mn-cs"/>
              </a:rPr>
              <a:t>number of inconsistent and contradictory statements </a:t>
            </a:r>
            <a:r>
              <a:rPr lang="en-GB" sz="1200" b="0" i="0" u="none" strike="noStrike" kern="1200" baseline="0" dirty="0">
                <a:solidFill>
                  <a:schemeClr val="tx1"/>
                </a:solidFill>
                <a:latin typeface="+mn-lt"/>
                <a:ea typeface="+mn-ea"/>
                <a:cs typeface="+mn-cs"/>
              </a:rPr>
              <a:t>[see COB-PRI-20-010 ]. </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What’s worse, the latest ESAs proposals have not been subject to specific consumer testing nor public consultation. The limited simulations and impact assessment that ESAs might have performed do not provide a solid basis to justify the changes.</a:t>
            </a:r>
          </a:p>
          <a:p>
            <a:pPr marL="171450" indent="-171450">
              <a:buFont typeface="Arial" panose="020B0604020202020204" pitchFamily="34" charset="0"/>
              <a:buChar char="•"/>
            </a:pPr>
            <a:endParaRPr lang="en-GB" dirty="0"/>
          </a:p>
          <a:p>
            <a:endParaRPr lang="en-US" dirty="0"/>
          </a:p>
        </p:txBody>
      </p:sp>
    </p:spTree>
    <p:extLst>
      <p:ext uri="{BB962C8B-B14F-4D97-AF65-F5344CB8AC3E}">
        <p14:creationId xmlns:p14="http://schemas.microsoft.com/office/powerpoint/2010/main" val="35545312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lvl="0" indent="-285750" algn="just">
              <a:buFont typeface="Arial" panose="020B0604020202020204" pitchFamily="34" charset="0"/>
              <a:buChar char="•"/>
              <a:defRPr/>
            </a:pPr>
            <a:r>
              <a:rPr lang="en-GB" dirty="0">
                <a:solidFill>
                  <a:srgbClr val="002957"/>
                </a:solidFill>
                <a:latin typeface="verdana"/>
              </a:rPr>
              <a:t>New ‘backward looking scenarios’ for some PRIIPs imply past performance indicates future performance</a:t>
            </a:r>
          </a:p>
          <a:p>
            <a:pPr marL="285750" indent="-285750" algn="just">
              <a:buFont typeface="Arial" panose="020B0604020202020204" pitchFamily="34" charset="0"/>
              <a:buChar char="•"/>
              <a:defRPr/>
            </a:pPr>
            <a:r>
              <a:rPr lang="en-GB" dirty="0">
                <a:solidFill>
                  <a:srgbClr val="002957"/>
                </a:solidFill>
                <a:latin typeface="verdana"/>
              </a:rPr>
              <a:t>Different methodology for all other PRIIPs and for the stress scenarios</a:t>
            </a:r>
          </a:p>
          <a:p>
            <a:pPr marL="285750" marR="0" lvl="0" indent="-285750" algn="just" defTabSz="457200" rtl="0" eaLnBrk="1" fontAlgn="auto" latinLnBrk="0" hangingPunct="1">
              <a:spcBef>
                <a:spcPts val="0"/>
              </a:spcBef>
              <a:spcAft>
                <a:spcPts val="0"/>
              </a:spcAft>
              <a:buClrTx/>
              <a:buSzTx/>
              <a:buFont typeface="Arial" panose="020B0604020202020204" pitchFamily="34" charset="0"/>
              <a:buChar char="•"/>
              <a:tabLst/>
              <a:defRPr/>
            </a:pPr>
            <a:r>
              <a:rPr lang="en-GB" dirty="0">
                <a:solidFill>
                  <a:srgbClr val="002957"/>
                </a:solidFill>
                <a:latin typeface="verdana"/>
              </a:rPr>
              <a:t>Referring to both future and past performance increases confusion</a:t>
            </a:r>
          </a:p>
          <a:p>
            <a:pPr marL="285750" indent="-285750" algn="just">
              <a:lnSpc>
                <a:spcPct val="150000"/>
              </a:lnSpc>
              <a:buFont typeface="Arial" panose="020B0604020202020204" pitchFamily="34" charset="0"/>
              <a:buChar char="•"/>
            </a:pPr>
            <a:r>
              <a:rPr lang="en-GB" dirty="0">
                <a:solidFill>
                  <a:srgbClr val="002957"/>
                </a:solidFill>
              </a:rPr>
              <a:t>Insufficient testing</a:t>
            </a:r>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38A6DE-38E8-4A50-AEA8-F6D477FF765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26595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4" name="Picture 12" descr="CEA-LOGO_rounded_squares_grey_bold-regular_V05_3D_choice_vec_OMBRAGE-01_forMS.png"/>
          <p:cNvPicPr>
            <a:picLocks noChangeAspect="1"/>
          </p:cNvPicPr>
          <p:nvPr userDrawn="1"/>
        </p:nvPicPr>
        <p:blipFill>
          <a:blip r:embed="rId2" cstate="print"/>
          <a:srcRect l="-2457" t="-1282" r="50475" b="52278"/>
          <a:stretch>
            <a:fillRect/>
          </a:stretch>
        </p:blipFill>
        <p:spPr bwMode="auto">
          <a:xfrm>
            <a:off x="4067175" y="3916363"/>
            <a:ext cx="5076825" cy="2941637"/>
          </a:xfrm>
          <a:prstGeom prst="rect">
            <a:avLst/>
          </a:prstGeom>
          <a:noFill/>
          <a:ln w="9525">
            <a:noFill/>
            <a:miter lim="800000"/>
            <a:headEnd/>
            <a:tailEnd/>
          </a:ln>
        </p:spPr>
      </p:pic>
      <p:sp>
        <p:nvSpPr>
          <p:cNvPr id="6" name="Rectangle 11"/>
          <p:cNvSpPr/>
          <p:nvPr userDrawn="1"/>
        </p:nvSpPr>
        <p:spPr bwMode="gray">
          <a:xfrm>
            <a:off x="0" y="6338888"/>
            <a:ext cx="2124075" cy="201612"/>
          </a:xfrm>
          <a:prstGeom prst="rect">
            <a:avLst/>
          </a:prstGeom>
        </p:spPr>
        <p:txBody>
          <a:bodyPr tIns="0" bIns="0" anchor="ctr">
            <a:spAutoFit/>
          </a:bodyPr>
          <a:lstStyle/>
          <a:p>
            <a:pPr algn="ctr">
              <a:lnSpc>
                <a:spcPct val="95000"/>
              </a:lnSpc>
              <a:spcAft>
                <a:spcPts val="400"/>
              </a:spcAft>
              <a:buClr>
                <a:srgbClr val="808080"/>
              </a:buClr>
            </a:pPr>
            <a:endParaRPr lang="en-US" sz="1400" b="1" noProof="1"/>
          </a:p>
        </p:txBody>
      </p:sp>
      <p:sp>
        <p:nvSpPr>
          <p:cNvPr id="2" name="Title 1"/>
          <p:cNvSpPr>
            <a:spLocks noGrp="1"/>
          </p:cNvSpPr>
          <p:nvPr>
            <p:ph type="title"/>
          </p:nvPr>
        </p:nvSpPr>
        <p:spPr>
          <a:xfrm>
            <a:off x="363600" y="2708920"/>
            <a:ext cx="7772400" cy="1440160"/>
          </a:xfrm>
        </p:spPr>
        <p:txBody>
          <a:bodyPr/>
          <a:lstStyle>
            <a:lvl1pPr algn="l">
              <a:defRPr sz="2800" b="1" cap="none" baseline="0"/>
            </a:lvl1pPr>
          </a:lstStyle>
          <a:p>
            <a:r>
              <a:rPr lang="en-US" dirty="0"/>
              <a:t>Click to edit Master title style</a:t>
            </a:r>
            <a:endParaRPr lang="fr-BE" dirty="0"/>
          </a:p>
        </p:txBody>
      </p:sp>
      <p:sp>
        <p:nvSpPr>
          <p:cNvPr id="3" name="Text Placeholder 2"/>
          <p:cNvSpPr>
            <a:spLocks noGrp="1"/>
          </p:cNvSpPr>
          <p:nvPr>
            <p:ph type="body" idx="1"/>
          </p:nvPr>
        </p:nvSpPr>
        <p:spPr>
          <a:xfrm>
            <a:off x="363600" y="4149080"/>
            <a:ext cx="4712456" cy="307777"/>
          </a:xfrm>
        </p:spPr>
        <p:txBody>
          <a:bodyPr>
            <a:spAutoFit/>
          </a:bodyPr>
          <a:lstStyle>
            <a:lvl1pPr marL="0" indent="0">
              <a:buNone/>
              <a:defRPr sz="2000" b="1" baseline="0">
                <a:solidFill>
                  <a:srgbClr val="82C55B"/>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pic>
        <p:nvPicPr>
          <p:cNvPr id="8" name="Picture 9" descr="CEA_CMYK+baseline">
            <a:extLst>
              <a:ext uri="{FF2B5EF4-FFF2-40B4-BE49-F238E27FC236}">
                <a16:creationId xmlns:a16="http://schemas.microsoft.com/office/drawing/2014/main" id="{8DEBA83D-4575-4D10-AE8E-178DB909B41F}"/>
              </a:ext>
            </a:extLst>
          </p:cNvPr>
          <p:cNvPicPr>
            <a:picLocks noChangeAspect="1" noChangeArrowheads="1"/>
          </p:cNvPicPr>
          <p:nvPr userDrawn="1"/>
        </p:nvPicPr>
        <p:blipFill>
          <a:blip r:embed="rId3" cstate="print"/>
          <a:srcRect/>
          <a:stretch>
            <a:fillRect/>
          </a:stretch>
        </p:blipFill>
        <p:spPr bwMode="auto">
          <a:xfrm>
            <a:off x="363600" y="265708"/>
            <a:ext cx="1825625" cy="1122362"/>
          </a:xfrm>
          <a:prstGeom prst="rect">
            <a:avLst/>
          </a:prstGeom>
          <a:noFill/>
          <a:ln w="9525">
            <a:noFill/>
            <a:miter lim="800000"/>
            <a:headEnd/>
            <a:tailEnd/>
          </a:ln>
        </p:spPr>
      </p:pic>
    </p:spTree>
    <p:extLst>
      <p:ext uri="{BB962C8B-B14F-4D97-AF65-F5344CB8AC3E}">
        <p14:creationId xmlns:p14="http://schemas.microsoft.com/office/powerpoint/2010/main" val="931353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4" name="Straight Connector 7"/>
          <p:cNvCxnSpPr/>
          <p:nvPr userDrawn="1"/>
        </p:nvCxnSpPr>
        <p:spPr>
          <a:xfrm>
            <a:off x="395288" y="908050"/>
            <a:ext cx="8497887" cy="0"/>
          </a:xfrm>
          <a:prstGeom prst="line">
            <a:avLst/>
          </a:prstGeom>
          <a:ln w="12700">
            <a:solidFill>
              <a:srgbClr val="82C55B"/>
            </a:solidFill>
          </a:ln>
        </p:spPr>
        <p:style>
          <a:lnRef idx="1">
            <a:schemeClr val="accent1"/>
          </a:lnRef>
          <a:fillRef idx="0">
            <a:schemeClr val="accent1"/>
          </a:fillRef>
          <a:effectRef idx="0">
            <a:schemeClr val="accent1"/>
          </a:effectRef>
          <a:fontRef idx="minor">
            <a:schemeClr val="tx1"/>
          </a:fontRef>
        </p:style>
      </p:cxnSp>
      <p:pic>
        <p:nvPicPr>
          <p:cNvPr id="5" name="Picture 9" descr="CEA_CMYK+baseline"/>
          <p:cNvPicPr>
            <a:picLocks noChangeAspect="1" noChangeArrowheads="1"/>
          </p:cNvPicPr>
          <p:nvPr userDrawn="1"/>
        </p:nvPicPr>
        <p:blipFill>
          <a:blip r:embed="rId2" cstate="print"/>
          <a:srcRect/>
          <a:stretch>
            <a:fillRect/>
          </a:stretch>
        </p:blipFill>
        <p:spPr bwMode="auto">
          <a:xfrm>
            <a:off x="395288" y="6021388"/>
            <a:ext cx="936625" cy="574675"/>
          </a:xfrm>
          <a:prstGeom prst="rect">
            <a:avLst/>
          </a:prstGeom>
          <a:noFill/>
          <a:ln w="9525">
            <a:noFill/>
            <a:miter lim="800000"/>
            <a:headEnd/>
            <a:tailEnd/>
          </a:ln>
        </p:spPr>
      </p:pic>
      <p:sp>
        <p:nvSpPr>
          <p:cNvPr id="11" name="Title 10"/>
          <p:cNvSpPr>
            <a:spLocks noGrp="1"/>
          </p:cNvSpPr>
          <p:nvPr>
            <p:ph type="title"/>
          </p:nvPr>
        </p:nvSpPr>
        <p:spPr>
          <a:xfrm>
            <a:off x="2377472" y="395288"/>
            <a:ext cx="6515703" cy="431800"/>
          </a:xfrm>
        </p:spPr>
        <p:txBody>
          <a:bodyPr wrap="square">
            <a:spAutoFit/>
          </a:bodyPr>
          <a:lstStyle>
            <a:lvl1pPr>
              <a:defRPr baseline="0">
                <a:latin typeface="Verdana" pitchFamily="34" charset="0"/>
              </a:defRPr>
            </a:lvl1pPr>
          </a:lstStyle>
          <a:p>
            <a:r>
              <a:rPr lang="en-US" dirty="0"/>
              <a:t>Click to edit Master title style</a:t>
            </a:r>
            <a:endParaRPr lang="fr-BE" dirty="0"/>
          </a:p>
        </p:txBody>
      </p:sp>
      <p:sp>
        <p:nvSpPr>
          <p:cNvPr id="7" name="Rectangle 3"/>
          <p:cNvSpPr>
            <a:spLocks noGrp="1" noChangeArrowheads="1"/>
          </p:cNvSpPr>
          <p:nvPr>
            <p:ph idx="1"/>
          </p:nvPr>
        </p:nvSpPr>
        <p:spPr bwMode="auto">
          <a:xfrm>
            <a:off x="395288" y="1208730"/>
            <a:ext cx="8424862" cy="4824636"/>
          </a:xfrm>
          <a:prstGeom prst="rect">
            <a:avLst/>
          </a:prstGeom>
          <a:noFill/>
          <a:ln w="9525">
            <a:noFill/>
            <a:miter lim="800000"/>
            <a:headEnd/>
            <a:tailEnd/>
          </a:ln>
        </p:spPr>
        <p:txBody>
          <a:bodyPr/>
          <a:lstStyle>
            <a:lvl3pPr>
              <a:buFontTx/>
              <a:buBlip>
                <a:blip r:embed="rId3"/>
              </a:buBlip>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11"/>
          <p:cNvSpPr>
            <a:spLocks noGrp="1"/>
          </p:cNvSpPr>
          <p:nvPr>
            <p:ph type="sldNum" sz="quarter" idx="10"/>
          </p:nvPr>
        </p:nvSpPr>
        <p:spPr>
          <a:xfrm>
            <a:off x="6732588" y="6264275"/>
            <a:ext cx="2133600" cy="339725"/>
          </a:xfrm>
        </p:spPr>
        <p:txBody>
          <a:bodyPr/>
          <a:lstStyle>
            <a:lvl1pPr>
              <a:defRPr/>
            </a:lvl1pPr>
          </a:lstStyle>
          <a:p>
            <a:fld id="{1A67FEBB-CD14-4265-853F-FA2A04A55FD9}" type="slidenum">
              <a:rPr lang="en-US"/>
              <a:pPr/>
              <a:t>‹#›</a:t>
            </a:fld>
            <a:endParaRPr lang="en-US"/>
          </a:p>
        </p:txBody>
      </p:sp>
    </p:spTree>
    <p:extLst>
      <p:ext uri="{BB962C8B-B14F-4D97-AF65-F5344CB8AC3E}">
        <p14:creationId xmlns:p14="http://schemas.microsoft.com/office/powerpoint/2010/main" val="1925291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Subtitle+text">
    <p:spTree>
      <p:nvGrpSpPr>
        <p:cNvPr id="1" name=""/>
        <p:cNvGrpSpPr/>
        <p:nvPr/>
      </p:nvGrpSpPr>
      <p:grpSpPr>
        <a:xfrm>
          <a:off x="0" y="0"/>
          <a:ext cx="0" cy="0"/>
          <a:chOff x="0" y="0"/>
          <a:chExt cx="0" cy="0"/>
        </a:xfrm>
      </p:grpSpPr>
      <p:cxnSp>
        <p:nvCxnSpPr>
          <p:cNvPr id="5" name="Straight Connector 11"/>
          <p:cNvCxnSpPr/>
          <p:nvPr userDrawn="1"/>
        </p:nvCxnSpPr>
        <p:spPr>
          <a:xfrm>
            <a:off x="395288" y="908050"/>
            <a:ext cx="8497887" cy="0"/>
          </a:xfrm>
          <a:prstGeom prst="line">
            <a:avLst/>
          </a:prstGeom>
          <a:ln w="12700">
            <a:solidFill>
              <a:srgbClr val="82C55B"/>
            </a:solidFill>
          </a:ln>
        </p:spPr>
        <p:style>
          <a:lnRef idx="1">
            <a:schemeClr val="accent1"/>
          </a:lnRef>
          <a:fillRef idx="0">
            <a:schemeClr val="accent1"/>
          </a:fillRef>
          <a:effectRef idx="0">
            <a:schemeClr val="accent1"/>
          </a:effectRef>
          <a:fontRef idx="minor">
            <a:schemeClr val="tx1"/>
          </a:fontRef>
        </p:style>
      </p:cxnSp>
      <p:pic>
        <p:nvPicPr>
          <p:cNvPr id="7" name="Picture 9" descr="CEA_CMYK+baseline"/>
          <p:cNvPicPr>
            <a:picLocks noChangeAspect="1" noChangeArrowheads="1"/>
          </p:cNvPicPr>
          <p:nvPr userDrawn="1"/>
        </p:nvPicPr>
        <p:blipFill>
          <a:blip r:embed="rId2" cstate="print"/>
          <a:srcRect/>
          <a:stretch>
            <a:fillRect/>
          </a:stretch>
        </p:blipFill>
        <p:spPr bwMode="auto">
          <a:xfrm>
            <a:off x="395288" y="6021388"/>
            <a:ext cx="936625" cy="574675"/>
          </a:xfrm>
          <a:prstGeom prst="rect">
            <a:avLst/>
          </a:prstGeom>
          <a:noFill/>
          <a:ln w="9525">
            <a:noFill/>
            <a:miter lim="800000"/>
            <a:headEnd/>
            <a:tailEnd/>
          </a:ln>
        </p:spPr>
      </p:pic>
      <p:sp>
        <p:nvSpPr>
          <p:cNvPr id="6" name="Text Placeholder 5"/>
          <p:cNvSpPr>
            <a:spLocks noGrp="1"/>
          </p:cNvSpPr>
          <p:nvPr>
            <p:ph type="body" sz="quarter" idx="12"/>
          </p:nvPr>
        </p:nvSpPr>
        <p:spPr>
          <a:xfrm>
            <a:off x="396000" y="1124744"/>
            <a:ext cx="8496480" cy="359246"/>
          </a:xfrm>
        </p:spPr>
        <p:txBody>
          <a:bodyPr/>
          <a:lstStyle>
            <a:lvl1pPr>
              <a:buFont typeface="Arial" pitchFamily="34" charset="0"/>
              <a:buNone/>
              <a:defRPr sz="1800" b="1">
                <a:solidFill>
                  <a:srgbClr val="82C55B"/>
                </a:solidFill>
              </a:defRPr>
            </a:lvl1pPr>
          </a:lstStyle>
          <a:p>
            <a:pPr lvl="0"/>
            <a:r>
              <a:rPr lang="en-US" dirty="0"/>
              <a:t>Click to edit Master text</a:t>
            </a:r>
            <a:endParaRPr lang="fr-BE" dirty="0"/>
          </a:p>
        </p:txBody>
      </p:sp>
      <p:sp>
        <p:nvSpPr>
          <p:cNvPr id="9" name="Title 8"/>
          <p:cNvSpPr>
            <a:spLocks noGrp="1"/>
          </p:cNvSpPr>
          <p:nvPr>
            <p:ph type="title"/>
          </p:nvPr>
        </p:nvSpPr>
        <p:spPr>
          <a:xfrm>
            <a:off x="2411760" y="395288"/>
            <a:ext cx="6481415" cy="431800"/>
          </a:xfrm>
        </p:spPr>
        <p:txBody>
          <a:bodyPr/>
          <a:lstStyle/>
          <a:p>
            <a:r>
              <a:rPr lang="en-US" dirty="0"/>
              <a:t>Click to edit Master title style</a:t>
            </a:r>
            <a:endParaRPr lang="fr-BE" dirty="0"/>
          </a:p>
        </p:txBody>
      </p:sp>
      <p:sp>
        <p:nvSpPr>
          <p:cNvPr id="11" name="Rectangle 3"/>
          <p:cNvSpPr>
            <a:spLocks noGrp="1" noChangeArrowheads="1"/>
          </p:cNvSpPr>
          <p:nvPr>
            <p:ph idx="1"/>
          </p:nvPr>
        </p:nvSpPr>
        <p:spPr bwMode="auto">
          <a:xfrm>
            <a:off x="395288" y="1628799"/>
            <a:ext cx="8424862" cy="4320481"/>
          </a:xfrm>
          <a:prstGeom prst="rect">
            <a:avLst/>
          </a:prstGeom>
          <a:noFill/>
          <a:ln w="9525">
            <a:noFill/>
            <a:miter lim="800000"/>
            <a:headEnd/>
            <a:tailEnd/>
          </a:ln>
        </p:spPr>
        <p:txBody>
          <a:bodyPr/>
          <a:lstStyle>
            <a:lvl3pPr marL="1076325" indent="-266700">
              <a:tabLst>
                <a:tab pos="808038" algn="l"/>
              </a:tabLst>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12"/>
          <p:cNvSpPr>
            <a:spLocks noGrp="1"/>
          </p:cNvSpPr>
          <p:nvPr>
            <p:ph type="sldNum" sz="quarter" idx="13"/>
          </p:nvPr>
        </p:nvSpPr>
        <p:spPr>
          <a:xfrm>
            <a:off x="6732588" y="6264275"/>
            <a:ext cx="2133600" cy="339725"/>
          </a:xfrm>
        </p:spPr>
        <p:txBody>
          <a:bodyPr/>
          <a:lstStyle>
            <a:lvl1pPr>
              <a:defRPr/>
            </a:lvl1pPr>
          </a:lstStyle>
          <a:p>
            <a:fld id="{BD0E48A5-5353-434C-97D1-5CA4F598D33E}" type="slidenum">
              <a:rPr lang="en-US"/>
              <a:pPr/>
              <a:t>‹#›</a:t>
            </a:fld>
            <a:endParaRPr lang="en-US"/>
          </a:p>
        </p:txBody>
      </p:sp>
    </p:spTree>
    <p:extLst>
      <p:ext uri="{BB962C8B-B14F-4D97-AF65-F5344CB8AC3E}">
        <p14:creationId xmlns:p14="http://schemas.microsoft.com/office/powerpoint/2010/main" val="2386526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for big picture">
    <p:spTree>
      <p:nvGrpSpPr>
        <p:cNvPr id="1" name=""/>
        <p:cNvGrpSpPr/>
        <p:nvPr/>
      </p:nvGrpSpPr>
      <p:grpSpPr>
        <a:xfrm>
          <a:off x="0" y="0"/>
          <a:ext cx="0" cy="0"/>
          <a:chOff x="0" y="0"/>
          <a:chExt cx="0" cy="0"/>
        </a:xfrm>
      </p:grpSpPr>
      <p:cxnSp>
        <p:nvCxnSpPr>
          <p:cNvPr id="4" name="Straight Connector 9"/>
          <p:cNvCxnSpPr/>
          <p:nvPr userDrawn="1"/>
        </p:nvCxnSpPr>
        <p:spPr>
          <a:xfrm>
            <a:off x="395288" y="908050"/>
            <a:ext cx="8497887" cy="0"/>
          </a:xfrm>
          <a:prstGeom prst="line">
            <a:avLst/>
          </a:prstGeom>
          <a:ln w="12700">
            <a:solidFill>
              <a:srgbClr val="82C55B"/>
            </a:solidFill>
          </a:ln>
        </p:spPr>
        <p:style>
          <a:lnRef idx="1">
            <a:schemeClr val="accent1"/>
          </a:lnRef>
          <a:fillRef idx="0">
            <a:schemeClr val="accent1"/>
          </a:fillRef>
          <a:effectRef idx="0">
            <a:schemeClr val="accent1"/>
          </a:effectRef>
          <a:fontRef idx="minor">
            <a:schemeClr val="tx1"/>
          </a:fontRef>
        </p:style>
      </p:cxnSp>
      <p:pic>
        <p:nvPicPr>
          <p:cNvPr id="5" name="Picture 9"/>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6458" y="6021388"/>
            <a:ext cx="934284" cy="574675"/>
          </a:xfrm>
          <a:prstGeom prst="rect">
            <a:avLst/>
          </a:prstGeom>
          <a:noFill/>
          <a:ln w="9525">
            <a:noFill/>
            <a:miter lim="800000"/>
            <a:headEnd/>
            <a:tailEnd/>
          </a:ln>
        </p:spPr>
      </p:pic>
      <p:sp>
        <p:nvSpPr>
          <p:cNvPr id="2" name="Title 1"/>
          <p:cNvSpPr>
            <a:spLocks noGrp="1"/>
          </p:cNvSpPr>
          <p:nvPr>
            <p:ph type="title"/>
          </p:nvPr>
        </p:nvSpPr>
        <p:spPr>
          <a:xfrm>
            <a:off x="2377472" y="395288"/>
            <a:ext cx="6515703" cy="431800"/>
          </a:xfrm>
        </p:spPr>
        <p:txBody>
          <a:bodyPr>
            <a:normAutofit/>
          </a:bodyPr>
          <a:lstStyle>
            <a:lvl1pPr>
              <a:defRPr sz="2800">
                <a:latin typeface="+mj-lt"/>
                <a:cs typeface="Arial" pitchFamily="34" charset="0"/>
              </a:defRPr>
            </a:lvl1pPr>
          </a:lstStyle>
          <a:p>
            <a:r>
              <a:rPr lang="en-US" dirty="0"/>
              <a:t>Click to edit Master title style</a:t>
            </a:r>
            <a:endParaRPr lang="fr-BE" dirty="0"/>
          </a:p>
        </p:txBody>
      </p:sp>
      <p:sp>
        <p:nvSpPr>
          <p:cNvPr id="9" name="Text Placeholder 8"/>
          <p:cNvSpPr>
            <a:spLocks noGrp="1"/>
          </p:cNvSpPr>
          <p:nvPr>
            <p:ph type="body" sz="quarter" idx="11"/>
          </p:nvPr>
        </p:nvSpPr>
        <p:spPr>
          <a:xfrm>
            <a:off x="6012161" y="1196752"/>
            <a:ext cx="2808312" cy="489654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r-BE" dirty="0"/>
          </a:p>
        </p:txBody>
      </p:sp>
      <p:sp>
        <p:nvSpPr>
          <p:cNvPr id="6" name="Slide Number Placeholder 10"/>
          <p:cNvSpPr>
            <a:spLocks noGrp="1"/>
          </p:cNvSpPr>
          <p:nvPr>
            <p:ph type="sldNum" sz="quarter" idx="12"/>
          </p:nvPr>
        </p:nvSpPr>
        <p:spPr>
          <a:xfrm>
            <a:off x="6732588" y="6264275"/>
            <a:ext cx="2133600" cy="339725"/>
          </a:xfrm>
        </p:spPr>
        <p:txBody>
          <a:bodyPr/>
          <a:lstStyle>
            <a:lvl1pPr>
              <a:defRPr/>
            </a:lvl1pPr>
          </a:lstStyle>
          <a:p>
            <a:fld id="{0C7D7316-3669-466E-88B8-A3080D0D5970}" type="slidenum">
              <a:rPr lang="en-US"/>
              <a:pPr/>
              <a:t>‹#›</a:t>
            </a:fld>
            <a:endParaRPr lang="en-US"/>
          </a:p>
        </p:txBody>
      </p:sp>
    </p:spTree>
    <p:extLst>
      <p:ext uri="{BB962C8B-B14F-4D97-AF65-F5344CB8AC3E}">
        <p14:creationId xmlns:p14="http://schemas.microsoft.com/office/powerpoint/2010/main" val="253149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4" name="Picture 12" descr="CEA-LOGO_rounded_squares_grey_bold-regular_V05_3D_choice_vec_OMBRAGE-01_forMS.png"/>
          <p:cNvPicPr>
            <a:picLocks noChangeAspect="1"/>
          </p:cNvPicPr>
          <p:nvPr userDrawn="1"/>
        </p:nvPicPr>
        <p:blipFill>
          <a:blip r:embed="rId2" cstate="print"/>
          <a:srcRect l="-2457" t="-1282" r="50475" b="52278"/>
          <a:stretch>
            <a:fillRect/>
          </a:stretch>
        </p:blipFill>
        <p:spPr bwMode="auto">
          <a:xfrm>
            <a:off x="4067175" y="3916363"/>
            <a:ext cx="5076825" cy="2941637"/>
          </a:xfrm>
          <a:prstGeom prst="rect">
            <a:avLst/>
          </a:prstGeom>
          <a:noFill/>
          <a:ln w="9525">
            <a:noFill/>
            <a:miter lim="800000"/>
            <a:headEnd/>
            <a:tailEnd/>
          </a:ln>
        </p:spPr>
      </p:pic>
      <p:pic>
        <p:nvPicPr>
          <p:cNvPr id="5" name="Picture 9" descr="CEA_CMYK+baseline"/>
          <p:cNvPicPr>
            <a:picLocks noChangeAspect="1" noChangeArrowheads="1"/>
          </p:cNvPicPr>
          <p:nvPr userDrawn="1"/>
        </p:nvPicPr>
        <p:blipFill>
          <a:blip r:embed="rId3" cstate="print"/>
          <a:srcRect/>
          <a:stretch>
            <a:fillRect/>
          </a:stretch>
        </p:blipFill>
        <p:spPr bwMode="auto">
          <a:xfrm>
            <a:off x="363600" y="265708"/>
            <a:ext cx="1825625" cy="1122362"/>
          </a:xfrm>
          <a:prstGeom prst="rect">
            <a:avLst/>
          </a:prstGeom>
          <a:noFill/>
          <a:ln w="9525">
            <a:noFill/>
            <a:miter lim="800000"/>
            <a:headEnd/>
            <a:tailEnd/>
          </a:ln>
        </p:spPr>
      </p:pic>
      <p:sp>
        <p:nvSpPr>
          <p:cNvPr id="6" name="Rectangle 11"/>
          <p:cNvSpPr/>
          <p:nvPr userDrawn="1"/>
        </p:nvSpPr>
        <p:spPr bwMode="gray">
          <a:xfrm>
            <a:off x="0" y="6338888"/>
            <a:ext cx="2124075" cy="201612"/>
          </a:xfrm>
          <a:prstGeom prst="rect">
            <a:avLst/>
          </a:prstGeom>
        </p:spPr>
        <p:txBody>
          <a:bodyPr tIns="0" bIns="0" anchor="ctr">
            <a:spAutoFit/>
          </a:bodyPr>
          <a:lstStyle/>
          <a:p>
            <a:pPr algn="ctr">
              <a:lnSpc>
                <a:spcPct val="95000"/>
              </a:lnSpc>
              <a:spcAft>
                <a:spcPts val="400"/>
              </a:spcAft>
              <a:buClr>
                <a:srgbClr val="808080"/>
              </a:buClr>
            </a:pPr>
            <a:endParaRPr lang="en-US" sz="1400" b="1" noProof="1"/>
          </a:p>
        </p:txBody>
      </p:sp>
      <p:sp>
        <p:nvSpPr>
          <p:cNvPr id="2" name="Title 1"/>
          <p:cNvSpPr>
            <a:spLocks noGrp="1"/>
          </p:cNvSpPr>
          <p:nvPr>
            <p:ph type="title"/>
          </p:nvPr>
        </p:nvSpPr>
        <p:spPr>
          <a:xfrm>
            <a:off x="363600" y="2708920"/>
            <a:ext cx="7772400" cy="1440160"/>
          </a:xfrm>
        </p:spPr>
        <p:txBody>
          <a:bodyPr/>
          <a:lstStyle>
            <a:lvl1pPr algn="l">
              <a:defRPr sz="2800" b="1" cap="none" baseline="0"/>
            </a:lvl1pPr>
          </a:lstStyle>
          <a:p>
            <a:r>
              <a:rPr lang="en-US" dirty="0"/>
              <a:t>Click to edit Master title style</a:t>
            </a:r>
            <a:endParaRPr lang="fr-BE" dirty="0"/>
          </a:p>
        </p:txBody>
      </p:sp>
      <p:sp>
        <p:nvSpPr>
          <p:cNvPr id="3" name="Text Placeholder 2"/>
          <p:cNvSpPr>
            <a:spLocks noGrp="1"/>
          </p:cNvSpPr>
          <p:nvPr>
            <p:ph type="body" idx="1"/>
          </p:nvPr>
        </p:nvSpPr>
        <p:spPr>
          <a:xfrm>
            <a:off x="363600" y="4149080"/>
            <a:ext cx="4712456" cy="307777"/>
          </a:xfrm>
        </p:spPr>
        <p:txBody>
          <a:bodyPr>
            <a:spAutoFit/>
          </a:bodyPr>
          <a:lstStyle>
            <a:lvl1pPr marL="0" indent="0">
              <a:buNone/>
              <a:defRPr sz="2000" b="1" baseline="0">
                <a:solidFill>
                  <a:srgbClr val="82C55B"/>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Tree>
    <p:extLst>
      <p:ext uri="{BB962C8B-B14F-4D97-AF65-F5344CB8AC3E}">
        <p14:creationId xmlns:p14="http://schemas.microsoft.com/office/powerpoint/2010/main" val="68392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4" name="Straight Connector 7"/>
          <p:cNvCxnSpPr/>
          <p:nvPr userDrawn="1"/>
        </p:nvCxnSpPr>
        <p:spPr>
          <a:xfrm>
            <a:off x="395288" y="908050"/>
            <a:ext cx="8497887" cy="0"/>
          </a:xfrm>
          <a:prstGeom prst="line">
            <a:avLst/>
          </a:prstGeom>
          <a:ln w="12700">
            <a:solidFill>
              <a:srgbClr val="82C55B"/>
            </a:solidFill>
          </a:ln>
        </p:spPr>
        <p:style>
          <a:lnRef idx="1">
            <a:schemeClr val="accent1"/>
          </a:lnRef>
          <a:fillRef idx="0">
            <a:schemeClr val="accent1"/>
          </a:fillRef>
          <a:effectRef idx="0">
            <a:schemeClr val="accent1"/>
          </a:effectRef>
          <a:fontRef idx="minor">
            <a:schemeClr val="tx1"/>
          </a:fontRef>
        </p:style>
      </p:cxnSp>
      <p:pic>
        <p:nvPicPr>
          <p:cNvPr id="5" name="Picture 9" descr="CEA_CMYK+baseline"/>
          <p:cNvPicPr>
            <a:picLocks noChangeAspect="1" noChangeArrowheads="1"/>
          </p:cNvPicPr>
          <p:nvPr userDrawn="1"/>
        </p:nvPicPr>
        <p:blipFill>
          <a:blip r:embed="rId2" cstate="print"/>
          <a:srcRect/>
          <a:stretch>
            <a:fillRect/>
          </a:stretch>
        </p:blipFill>
        <p:spPr bwMode="auto">
          <a:xfrm>
            <a:off x="395288" y="6021388"/>
            <a:ext cx="936625" cy="574675"/>
          </a:xfrm>
          <a:prstGeom prst="rect">
            <a:avLst/>
          </a:prstGeom>
          <a:noFill/>
          <a:ln w="9525">
            <a:noFill/>
            <a:miter lim="800000"/>
            <a:headEnd/>
            <a:tailEnd/>
          </a:ln>
        </p:spPr>
      </p:pic>
      <p:sp>
        <p:nvSpPr>
          <p:cNvPr id="11" name="Title 10"/>
          <p:cNvSpPr>
            <a:spLocks noGrp="1"/>
          </p:cNvSpPr>
          <p:nvPr>
            <p:ph type="title"/>
          </p:nvPr>
        </p:nvSpPr>
        <p:spPr>
          <a:xfrm>
            <a:off x="2377472" y="395288"/>
            <a:ext cx="6515703" cy="431800"/>
          </a:xfrm>
        </p:spPr>
        <p:txBody>
          <a:bodyPr wrap="square">
            <a:spAutoFit/>
          </a:bodyPr>
          <a:lstStyle>
            <a:lvl1pPr>
              <a:defRPr baseline="0">
                <a:latin typeface="Verdana" pitchFamily="34" charset="0"/>
              </a:defRPr>
            </a:lvl1pPr>
          </a:lstStyle>
          <a:p>
            <a:r>
              <a:rPr lang="en-US" dirty="0"/>
              <a:t>Click to edit Master title style</a:t>
            </a:r>
            <a:endParaRPr lang="fr-BE" dirty="0"/>
          </a:p>
        </p:txBody>
      </p:sp>
      <p:sp>
        <p:nvSpPr>
          <p:cNvPr id="7" name="Rectangle 3"/>
          <p:cNvSpPr>
            <a:spLocks noGrp="1" noChangeArrowheads="1"/>
          </p:cNvSpPr>
          <p:nvPr>
            <p:ph idx="1"/>
          </p:nvPr>
        </p:nvSpPr>
        <p:spPr bwMode="auto">
          <a:xfrm>
            <a:off x="395288" y="1208730"/>
            <a:ext cx="8424862" cy="4824636"/>
          </a:xfrm>
          <a:prstGeom prst="rect">
            <a:avLst/>
          </a:prstGeom>
          <a:noFill/>
          <a:ln w="9525">
            <a:noFill/>
            <a:miter lim="800000"/>
            <a:headEnd/>
            <a:tailEnd/>
          </a:ln>
        </p:spPr>
        <p:txBody>
          <a:bodyPr/>
          <a:lstStyle>
            <a:lvl3pPr>
              <a:buFontTx/>
              <a:buBlip>
                <a:blip r:embed="rId3"/>
              </a:buBlip>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11"/>
          <p:cNvSpPr>
            <a:spLocks noGrp="1"/>
          </p:cNvSpPr>
          <p:nvPr>
            <p:ph type="sldNum" sz="quarter" idx="10"/>
          </p:nvPr>
        </p:nvSpPr>
        <p:spPr>
          <a:xfrm>
            <a:off x="6732588" y="6264275"/>
            <a:ext cx="2133600" cy="339725"/>
          </a:xfrm>
        </p:spPr>
        <p:txBody>
          <a:bodyPr/>
          <a:lstStyle>
            <a:lvl1pPr>
              <a:defRPr/>
            </a:lvl1pPr>
          </a:lstStyle>
          <a:p>
            <a:fld id="{1A67FEBB-CD14-4265-853F-FA2A04A55FD9}" type="slidenum">
              <a:rPr lang="en-US"/>
              <a:pPr/>
              <a:t>‹#›</a:t>
            </a:fld>
            <a:endParaRPr lang="en-US"/>
          </a:p>
        </p:txBody>
      </p:sp>
    </p:spTree>
    <p:extLst>
      <p:ext uri="{BB962C8B-B14F-4D97-AF65-F5344CB8AC3E}">
        <p14:creationId xmlns:p14="http://schemas.microsoft.com/office/powerpoint/2010/main" val="26759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Subtitle+text">
    <p:spTree>
      <p:nvGrpSpPr>
        <p:cNvPr id="1" name=""/>
        <p:cNvGrpSpPr/>
        <p:nvPr/>
      </p:nvGrpSpPr>
      <p:grpSpPr>
        <a:xfrm>
          <a:off x="0" y="0"/>
          <a:ext cx="0" cy="0"/>
          <a:chOff x="0" y="0"/>
          <a:chExt cx="0" cy="0"/>
        </a:xfrm>
      </p:grpSpPr>
      <p:cxnSp>
        <p:nvCxnSpPr>
          <p:cNvPr id="5" name="Straight Connector 11"/>
          <p:cNvCxnSpPr/>
          <p:nvPr userDrawn="1"/>
        </p:nvCxnSpPr>
        <p:spPr>
          <a:xfrm>
            <a:off x="395288" y="908050"/>
            <a:ext cx="8497887" cy="0"/>
          </a:xfrm>
          <a:prstGeom prst="line">
            <a:avLst/>
          </a:prstGeom>
          <a:ln w="12700">
            <a:solidFill>
              <a:srgbClr val="82C55B"/>
            </a:solidFill>
          </a:ln>
        </p:spPr>
        <p:style>
          <a:lnRef idx="1">
            <a:schemeClr val="accent1"/>
          </a:lnRef>
          <a:fillRef idx="0">
            <a:schemeClr val="accent1"/>
          </a:fillRef>
          <a:effectRef idx="0">
            <a:schemeClr val="accent1"/>
          </a:effectRef>
          <a:fontRef idx="minor">
            <a:schemeClr val="tx1"/>
          </a:fontRef>
        </p:style>
      </p:cxnSp>
      <p:pic>
        <p:nvPicPr>
          <p:cNvPr id="7" name="Picture 9" descr="CEA_CMYK+baseline"/>
          <p:cNvPicPr>
            <a:picLocks noChangeAspect="1" noChangeArrowheads="1"/>
          </p:cNvPicPr>
          <p:nvPr userDrawn="1"/>
        </p:nvPicPr>
        <p:blipFill>
          <a:blip r:embed="rId2" cstate="print"/>
          <a:srcRect/>
          <a:stretch>
            <a:fillRect/>
          </a:stretch>
        </p:blipFill>
        <p:spPr bwMode="auto">
          <a:xfrm>
            <a:off x="395288" y="6021388"/>
            <a:ext cx="936625" cy="574675"/>
          </a:xfrm>
          <a:prstGeom prst="rect">
            <a:avLst/>
          </a:prstGeom>
          <a:noFill/>
          <a:ln w="9525">
            <a:noFill/>
            <a:miter lim="800000"/>
            <a:headEnd/>
            <a:tailEnd/>
          </a:ln>
        </p:spPr>
      </p:pic>
      <p:sp>
        <p:nvSpPr>
          <p:cNvPr id="6" name="Text Placeholder 5"/>
          <p:cNvSpPr>
            <a:spLocks noGrp="1"/>
          </p:cNvSpPr>
          <p:nvPr>
            <p:ph type="body" sz="quarter" idx="12"/>
          </p:nvPr>
        </p:nvSpPr>
        <p:spPr>
          <a:xfrm>
            <a:off x="396000" y="1124744"/>
            <a:ext cx="8496480" cy="359246"/>
          </a:xfrm>
        </p:spPr>
        <p:txBody>
          <a:bodyPr/>
          <a:lstStyle>
            <a:lvl1pPr>
              <a:buFont typeface="Arial" pitchFamily="34" charset="0"/>
              <a:buNone/>
              <a:defRPr sz="1800" b="1">
                <a:solidFill>
                  <a:srgbClr val="82C55B"/>
                </a:solidFill>
              </a:defRPr>
            </a:lvl1pPr>
          </a:lstStyle>
          <a:p>
            <a:pPr lvl="0"/>
            <a:r>
              <a:rPr lang="en-US" dirty="0"/>
              <a:t>Click to edit Master text</a:t>
            </a:r>
            <a:endParaRPr lang="fr-BE" dirty="0"/>
          </a:p>
        </p:txBody>
      </p:sp>
      <p:sp>
        <p:nvSpPr>
          <p:cNvPr id="9" name="Title 8"/>
          <p:cNvSpPr>
            <a:spLocks noGrp="1"/>
          </p:cNvSpPr>
          <p:nvPr>
            <p:ph type="title"/>
          </p:nvPr>
        </p:nvSpPr>
        <p:spPr>
          <a:xfrm>
            <a:off x="2411760" y="395288"/>
            <a:ext cx="6481415" cy="431800"/>
          </a:xfrm>
        </p:spPr>
        <p:txBody>
          <a:bodyPr/>
          <a:lstStyle/>
          <a:p>
            <a:r>
              <a:rPr lang="en-US" dirty="0"/>
              <a:t>Click to edit Master title style</a:t>
            </a:r>
            <a:endParaRPr lang="fr-BE" dirty="0"/>
          </a:p>
        </p:txBody>
      </p:sp>
      <p:sp>
        <p:nvSpPr>
          <p:cNvPr id="11" name="Rectangle 3"/>
          <p:cNvSpPr>
            <a:spLocks noGrp="1" noChangeArrowheads="1"/>
          </p:cNvSpPr>
          <p:nvPr>
            <p:ph idx="1"/>
          </p:nvPr>
        </p:nvSpPr>
        <p:spPr bwMode="auto">
          <a:xfrm>
            <a:off x="395288" y="1628799"/>
            <a:ext cx="8424862" cy="4320481"/>
          </a:xfrm>
          <a:prstGeom prst="rect">
            <a:avLst/>
          </a:prstGeom>
          <a:noFill/>
          <a:ln w="9525">
            <a:noFill/>
            <a:miter lim="800000"/>
            <a:headEnd/>
            <a:tailEnd/>
          </a:ln>
        </p:spPr>
        <p:txBody>
          <a:bodyPr/>
          <a:lstStyle>
            <a:lvl3pPr marL="1076325" indent="-266700">
              <a:tabLst>
                <a:tab pos="808038" algn="l"/>
              </a:tabLst>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12"/>
          <p:cNvSpPr>
            <a:spLocks noGrp="1"/>
          </p:cNvSpPr>
          <p:nvPr>
            <p:ph type="sldNum" sz="quarter" idx="13"/>
          </p:nvPr>
        </p:nvSpPr>
        <p:spPr>
          <a:xfrm>
            <a:off x="6732588" y="6264275"/>
            <a:ext cx="2133600" cy="339725"/>
          </a:xfrm>
        </p:spPr>
        <p:txBody>
          <a:bodyPr/>
          <a:lstStyle>
            <a:lvl1pPr>
              <a:defRPr/>
            </a:lvl1pPr>
          </a:lstStyle>
          <a:p>
            <a:fld id="{BD0E48A5-5353-434C-97D1-5CA4F598D33E}" type="slidenum">
              <a:rPr lang="en-US"/>
              <a:pPr/>
              <a:t>‹#›</a:t>
            </a:fld>
            <a:endParaRPr lang="en-US"/>
          </a:p>
        </p:txBody>
      </p:sp>
    </p:spTree>
    <p:extLst>
      <p:ext uri="{BB962C8B-B14F-4D97-AF65-F5344CB8AC3E}">
        <p14:creationId xmlns:p14="http://schemas.microsoft.com/office/powerpoint/2010/main" val="16884389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and Content for big picture">
    <p:spTree>
      <p:nvGrpSpPr>
        <p:cNvPr id="1" name=""/>
        <p:cNvGrpSpPr/>
        <p:nvPr/>
      </p:nvGrpSpPr>
      <p:grpSpPr>
        <a:xfrm>
          <a:off x="0" y="0"/>
          <a:ext cx="0" cy="0"/>
          <a:chOff x="0" y="0"/>
          <a:chExt cx="0" cy="0"/>
        </a:xfrm>
      </p:grpSpPr>
      <p:cxnSp>
        <p:nvCxnSpPr>
          <p:cNvPr id="4" name="Straight Connector 9"/>
          <p:cNvCxnSpPr/>
          <p:nvPr userDrawn="1"/>
        </p:nvCxnSpPr>
        <p:spPr>
          <a:xfrm>
            <a:off x="395288" y="908050"/>
            <a:ext cx="8497887" cy="0"/>
          </a:xfrm>
          <a:prstGeom prst="line">
            <a:avLst/>
          </a:prstGeom>
          <a:ln w="12700">
            <a:solidFill>
              <a:srgbClr val="82C55B"/>
            </a:solidFill>
          </a:ln>
        </p:spPr>
        <p:style>
          <a:lnRef idx="1">
            <a:schemeClr val="accent1"/>
          </a:lnRef>
          <a:fillRef idx="0">
            <a:schemeClr val="accent1"/>
          </a:fillRef>
          <a:effectRef idx="0">
            <a:schemeClr val="accent1"/>
          </a:effectRef>
          <a:fontRef idx="minor">
            <a:schemeClr val="tx1"/>
          </a:fontRef>
        </p:style>
      </p:cxnSp>
      <p:pic>
        <p:nvPicPr>
          <p:cNvPr id="5" name="Picture 9"/>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6458" y="6021388"/>
            <a:ext cx="934284" cy="574675"/>
          </a:xfrm>
          <a:prstGeom prst="rect">
            <a:avLst/>
          </a:prstGeom>
          <a:noFill/>
          <a:ln w="9525">
            <a:noFill/>
            <a:miter lim="800000"/>
            <a:headEnd/>
            <a:tailEnd/>
          </a:ln>
        </p:spPr>
      </p:pic>
      <p:sp>
        <p:nvSpPr>
          <p:cNvPr id="2" name="Title 1"/>
          <p:cNvSpPr>
            <a:spLocks noGrp="1"/>
          </p:cNvSpPr>
          <p:nvPr>
            <p:ph type="title"/>
          </p:nvPr>
        </p:nvSpPr>
        <p:spPr>
          <a:xfrm>
            <a:off x="2377472" y="395288"/>
            <a:ext cx="6515703" cy="431800"/>
          </a:xfrm>
        </p:spPr>
        <p:txBody>
          <a:bodyPr>
            <a:normAutofit/>
          </a:bodyPr>
          <a:lstStyle>
            <a:lvl1pPr>
              <a:defRPr sz="2800">
                <a:latin typeface="+mj-lt"/>
                <a:cs typeface="Arial" pitchFamily="34" charset="0"/>
              </a:defRPr>
            </a:lvl1pPr>
          </a:lstStyle>
          <a:p>
            <a:r>
              <a:rPr lang="en-US" dirty="0"/>
              <a:t>Click to edit Master title style</a:t>
            </a:r>
            <a:endParaRPr lang="fr-BE" dirty="0"/>
          </a:p>
        </p:txBody>
      </p:sp>
      <p:sp>
        <p:nvSpPr>
          <p:cNvPr id="9" name="Text Placeholder 8"/>
          <p:cNvSpPr>
            <a:spLocks noGrp="1"/>
          </p:cNvSpPr>
          <p:nvPr>
            <p:ph type="body" sz="quarter" idx="11"/>
          </p:nvPr>
        </p:nvSpPr>
        <p:spPr>
          <a:xfrm>
            <a:off x="6012161" y="1196752"/>
            <a:ext cx="2808312" cy="489654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r-BE" dirty="0"/>
          </a:p>
        </p:txBody>
      </p:sp>
      <p:sp>
        <p:nvSpPr>
          <p:cNvPr id="6" name="Slide Number Placeholder 10"/>
          <p:cNvSpPr>
            <a:spLocks noGrp="1"/>
          </p:cNvSpPr>
          <p:nvPr>
            <p:ph type="sldNum" sz="quarter" idx="12"/>
          </p:nvPr>
        </p:nvSpPr>
        <p:spPr>
          <a:xfrm>
            <a:off x="6732588" y="6264275"/>
            <a:ext cx="2133600" cy="339725"/>
          </a:xfrm>
        </p:spPr>
        <p:txBody>
          <a:bodyPr/>
          <a:lstStyle>
            <a:lvl1pPr>
              <a:defRPr/>
            </a:lvl1pPr>
          </a:lstStyle>
          <a:p>
            <a:fld id="{0C7D7316-3669-466E-88B8-A3080D0D5970}" type="slidenum">
              <a:rPr lang="en-US"/>
              <a:pPr/>
              <a:t>‹#›</a:t>
            </a:fld>
            <a:endParaRPr lang="en-US"/>
          </a:p>
        </p:txBody>
      </p:sp>
    </p:spTree>
    <p:extLst>
      <p:ext uri="{BB962C8B-B14F-4D97-AF65-F5344CB8AC3E}">
        <p14:creationId xmlns:p14="http://schemas.microsoft.com/office/powerpoint/2010/main" val="2351603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7.xml"/><Relationship Id="rId7" Type="http://schemas.openxmlformats.org/officeDocument/2006/relationships/image" Target="../media/image1.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theme" Target="../theme/theme2.xml"/><Relationship Id="rId4" Type="http://schemas.openxmlformats.org/officeDocument/2006/relationships/slideLayout" Target="../slideLayouts/slideLayout8.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395288"/>
            <a:ext cx="8497887" cy="431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395288" y="1196975"/>
            <a:ext cx="8424862" cy="48244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6732588" y="6237288"/>
            <a:ext cx="2133600" cy="339725"/>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algn="r">
              <a:defRPr sz="1400">
                <a:solidFill>
                  <a:srgbClr val="002957"/>
                </a:solidFill>
              </a:defRPr>
            </a:lvl1pPr>
          </a:lstStyle>
          <a:p>
            <a:fld id="{BCC4DCA1-5C9A-4123-AF4F-430518B05AF5}" type="slidenum">
              <a:rPr lang="en-US"/>
              <a:pPr/>
              <a:t>‹#›</a:t>
            </a:fld>
            <a:endParaRPr lang="en-US"/>
          </a:p>
        </p:txBody>
      </p:sp>
    </p:spTree>
    <p:extLst>
      <p:ext uri="{BB962C8B-B14F-4D97-AF65-F5344CB8AC3E}">
        <p14:creationId xmlns:p14="http://schemas.microsoft.com/office/powerpoint/2010/main" val="302088283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hf hdr="0" ftr="0" dt="0"/>
  <p:txStyles>
    <p:titleStyle>
      <a:lvl1pPr algn="l" rtl="0" eaLnBrk="0" fontAlgn="base" hangingPunct="0">
        <a:spcBef>
          <a:spcPct val="0"/>
        </a:spcBef>
        <a:spcAft>
          <a:spcPct val="0"/>
        </a:spcAft>
        <a:defRPr sz="2800" b="1">
          <a:solidFill>
            <a:srgbClr val="002957"/>
          </a:solidFill>
          <a:latin typeface="Verdana" pitchFamily="34" charset="0"/>
          <a:ea typeface="+mj-ea"/>
          <a:cs typeface="Arial" pitchFamily="34" charset="0"/>
        </a:defRPr>
      </a:lvl1pPr>
      <a:lvl2pPr algn="l" rtl="0" eaLnBrk="0" fontAlgn="base" hangingPunct="0">
        <a:spcBef>
          <a:spcPct val="0"/>
        </a:spcBef>
        <a:spcAft>
          <a:spcPct val="0"/>
        </a:spcAft>
        <a:defRPr sz="2800" b="1">
          <a:solidFill>
            <a:srgbClr val="002957"/>
          </a:solidFill>
          <a:latin typeface="Verdana" pitchFamily="34" charset="0"/>
          <a:cs typeface="Arial" charset="0"/>
        </a:defRPr>
      </a:lvl2pPr>
      <a:lvl3pPr algn="l" rtl="0" eaLnBrk="0" fontAlgn="base" hangingPunct="0">
        <a:spcBef>
          <a:spcPct val="0"/>
        </a:spcBef>
        <a:spcAft>
          <a:spcPct val="0"/>
        </a:spcAft>
        <a:defRPr sz="2800" b="1">
          <a:solidFill>
            <a:srgbClr val="002957"/>
          </a:solidFill>
          <a:latin typeface="Verdana" pitchFamily="34" charset="0"/>
          <a:cs typeface="Arial" charset="0"/>
        </a:defRPr>
      </a:lvl3pPr>
      <a:lvl4pPr algn="l" rtl="0" eaLnBrk="0" fontAlgn="base" hangingPunct="0">
        <a:spcBef>
          <a:spcPct val="0"/>
        </a:spcBef>
        <a:spcAft>
          <a:spcPct val="0"/>
        </a:spcAft>
        <a:defRPr sz="2800" b="1">
          <a:solidFill>
            <a:srgbClr val="002957"/>
          </a:solidFill>
          <a:latin typeface="Verdana" pitchFamily="34" charset="0"/>
          <a:cs typeface="Arial" charset="0"/>
        </a:defRPr>
      </a:lvl4pPr>
      <a:lvl5pPr algn="l" rtl="0" eaLnBrk="0" fontAlgn="base" hangingPunct="0">
        <a:spcBef>
          <a:spcPct val="0"/>
        </a:spcBef>
        <a:spcAft>
          <a:spcPct val="0"/>
        </a:spcAft>
        <a:defRPr sz="2800" b="1">
          <a:solidFill>
            <a:srgbClr val="002957"/>
          </a:solidFill>
          <a:latin typeface="Verdana" pitchFamily="34" charset="0"/>
          <a:cs typeface="Arial" charset="0"/>
        </a:defRPr>
      </a:lvl5pPr>
      <a:lvl6pPr marL="457200" algn="r" rtl="0" eaLnBrk="1" fontAlgn="base" hangingPunct="1">
        <a:spcBef>
          <a:spcPct val="0"/>
        </a:spcBef>
        <a:spcAft>
          <a:spcPct val="0"/>
        </a:spcAft>
        <a:defRPr sz="4400" b="1">
          <a:solidFill>
            <a:srgbClr val="004480"/>
          </a:solidFill>
          <a:latin typeface="Frutiger LT Std 45 Light" pitchFamily="34" charset="0"/>
        </a:defRPr>
      </a:lvl6pPr>
      <a:lvl7pPr marL="914400" algn="r" rtl="0" eaLnBrk="1" fontAlgn="base" hangingPunct="1">
        <a:spcBef>
          <a:spcPct val="0"/>
        </a:spcBef>
        <a:spcAft>
          <a:spcPct val="0"/>
        </a:spcAft>
        <a:defRPr sz="4400" b="1">
          <a:solidFill>
            <a:srgbClr val="004480"/>
          </a:solidFill>
          <a:latin typeface="Frutiger LT Std 45 Light" pitchFamily="34" charset="0"/>
        </a:defRPr>
      </a:lvl7pPr>
      <a:lvl8pPr marL="1371600" algn="r" rtl="0" eaLnBrk="1" fontAlgn="base" hangingPunct="1">
        <a:spcBef>
          <a:spcPct val="0"/>
        </a:spcBef>
        <a:spcAft>
          <a:spcPct val="0"/>
        </a:spcAft>
        <a:defRPr sz="4400" b="1">
          <a:solidFill>
            <a:srgbClr val="004480"/>
          </a:solidFill>
          <a:latin typeface="Frutiger LT Std 45 Light" pitchFamily="34" charset="0"/>
        </a:defRPr>
      </a:lvl8pPr>
      <a:lvl9pPr marL="1828800" algn="r" rtl="0" eaLnBrk="1" fontAlgn="base" hangingPunct="1">
        <a:spcBef>
          <a:spcPct val="0"/>
        </a:spcBef>
        <a:spcAft>
          <a:spcPct val="0"/>
        </a:spcAft>
        <a:defRPr sz="4400" b="1">
          <a:solidFill>
            <a:srgbClr val="004480"/>
          </a:solidFill>
          <a:latin typeface="Frutiger LT Std 45 Light" pitchFamily="34" charset="0"/>
        </a:defRPr>
      </a:lvl9pPr>
    </p:titleStyle>
    <p:bodyStyle>
      <a:lvl1pPr marL="266700" indent="-266700" algn="l" rtl="0" eaLnBrk="0" fontAlgn="base" hangingPunct="0">
        <a:spcBef>
          <a:spcPct val="20000"/>
        </a:spcBef>
        <a:spcAft>
          <a:spcPct val="0"/>
        </a:spcAft>
        <a:buClr>
          <a:srgbClr val="002957"/>
        </a:buClr>
        <a:buSzPct val="100000"/>
        <a:buBlip>
          <a:blip r:embed="rId6"/>
        </a:buBlip>
        <a:tabLst>
          <a:tab pos="266700" algn="l"/>
        </a:tabLst>
        <a:defRPr sz="2000">
          <a:solidFill>
            <a:schemeClr val="tx1"/>
          </a:solidFill>
          <a:latin typeface="Verdana" pitchFamily="34" charset="0"/>
          <a:ea typeface="+mn-ea"/>
          <a:cs typeface="Arial" pitchFamily="34" charset="0"/>
        </a:defRPr>
      </a:lvl1pPr>
      <a:lvl2pPr marL="742950" indent="-285750" algn="l" rtl="0" eaLnBrk="0" fontAlgn="base" hangingPunct="0">
        <a:spcBef>
          <a:spcPct val="20000"/>
        </a:spcBef>
        <a:spcAft>
          <a:spcPct val="0"/>
        </a:spcAft>
        <a:buClr>
          <a:srgbClr val="82C55B"/>
        </a:buClr>
        <a:buSzPct val="100000"/>
        <a:buBlip>
          <a:blip r:embed="rId7"/>
        </a:buBlip>
        <a:tabLst>
          <a:tab pos="717550" algn="l"/>
        </a:tabLst>
        <a:defRPr>
          <a:solidFill>
            <a:schemeClr val="tx1"/>
          </a:solidFill>
          <a:latin typeface="Verdana" pitchFamily="34" charset="0"/>
          <a:cs typeface="Arial" pitchFamily="34" charset="0"/>
        </a:defRPr>
      </a:lvl2pPr>
      <a:lvl3pPr marL="1076325" indent="-266700" algn="l" rtl="0" eaLnBrk="0" fontAlgn="base" hangingPunct="0">
        <a:spcBef>
          <a:spcPct val="20000"/>
        </a:spcBef>
        <a:spcAft>
          <a:spcPct val="0"/>
        </a:spcAft>
        <a:buClr>
          <a:srgbClr val="002957"/>
        </a:buClr>
        <a:buSzPct val="100000"/>
        <a:buBlip>
          <a:blip r:embed="rId8"/>
        </a:buBlip>
        <a:defRPr sz="1600">
          <a:solidFill>
            <a:schemeClr val="tx1"/>
          </a:solidFill>
          <a:latin typeface="Verdana" pitchFamily="34" charset="0"/>
          <a:cs typeface="Arial" pitchFamily="34" charset="0"/>
        </a:defRPr>
      </a:lvl3pPr>
      <a:lvl4pPr marL="1600200" indent="-228600" algn="l" rtl="0" eaLnBrk="0" fontAlgn="base" hangingPunct="0">
        <a:spcBef>
          <a:spcPct val="20000"/>
        </a:spcBef>
        <a:spcAft>
          <a:spcPct val="0"/>
        </a:spcAft>
        <a:buClr>
          <a:srgbClr val="82C55B"/>
        </a:buClr>
        <a:buSzPct val="80000"/>
        <a:buFont typeface="Arial" charset="0"/>
        <a:buChar char="•"/>
        <a:defRPr sz="1400">
          <a:solidFill>
            <a:schemeClr val="tx1"/>
          </a:solidFill>
          <a:latin typeface="Verdana" pitchFamily="34" charset="0"/>
          <a:cs typeface="Arial" pitchFamily="34" charset="0"/>
        </a:defRPr>
      </a:lvl4pPr>
      <a:lvl5pPr marL="2057400" indent="-228600" algn="l" rtl="0" eaLnBrk="0" fontAlgn="base" hangingPunct="0">
        <a:spcBef>
          <a:spcPct val="20000"/>
        </a:spcBef>
        <a:spcAft>
          <a:spcPct val="0"/>
        </a:spcAft>
        <a:buClr>
          <a:srgbClr val="002957"/>
        </a:buClr>
        <a:buSzPct val="80000"/>
        <a:buFont typeface="Verdana" pitchFamily="34" charset="0"/>
        <a:buChar char="•"/>
        <a:defRPr sz="1200">
          <a:solidFill>
            <a:schemeClr val="tx1"/>
          </a:solidFill>
          <a:latin typeface="Verdana" pitchFamily="34" charset="0"/>
          <a:cs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395288"/>
            <a:ext cx="8497887" cy="431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395288" y="1196975"/>
            <a:ext cx="8424862" cy="48244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6732588" y="6237288"/>
            <a:ext cx="2133600" cy="339725"/>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algn="r">
              <a:defRPr sz="1400">
                <a:solidFill>
                  <a:srgbClr val="002957"/>
                </a:solidFill>
              </a:defRPr>
            </a:lvl1pPr>
          </a:lstStyle>
          <a:p>
            <a:fld id="{BCC4DCA1-5C9A-4123-AF4F-430518B05AF5}" type="slidenum">
              <a:rPr lang="en-US"/>
              <a:pPr/>
              <a:t>‹#›</a:t>
            </a:fld>
            <a:endParaRPr lang="en-US"/>
          </a:p>
        </p:txBody>
      </p:sp>
      <p:pic>
        <p:nvPicPr>
          <p:cNvPr id="5" name="Picture 9">
            <a:extLst>
              <a:ext uri="{FF2B5EF4-FFF2-40B4-BE49-F238E27FC236}">
                <a16:creationId xmlns:a16="http://schemas.microsoft.com/office/drawing/2014/main" id="{1CFCB457-116D-4DAF-A1B5-D3E87E795303}"/>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tretch>
            <a:fillRect/>
          </a:stretch>
        </p:blipFill>
        <p:spPr bwMode="auto">
          <a:xfrm>
            <a:off x="396458" y="6021388"/>
            <a:ext cx="934284" cy="574675"/>
          </a:xfrm>
          <a:prstGeom prst="rect">
            <a:avLst/>
          </a:prstGeom>
          <a:noFill/>
          <a:ln w="9525">
            <a:noFill/>
            <a:miter lim="800000"/>
            <a:headEnd/>
            <a:tailEnd/>
          </a:ln>
        </p:spPr>
      </p:pic>
    </p:spTree>
    <p:extLst>
      <p:ext uri="{BB962C8B-B14F-4D97-AF65-F5344CB8AC3E}">
        <p14:creationId xmlns:p14="http://schemas.microsoft.com/office/powerpoint/2010/main" val="15341911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Lst>
  <p:hf hdr="0" ftr="0" dt="0"/>
  <p:txStyles>
    <p:titleStyle>
      <a:lvl1pPr algn="l" rtl="0" eaLnBrk="0" fontAlgn="base" hangingPunct="0">
        <a:spcBef>
          <a:spcPct val="0"/>
        </a:spcBef>
        <a:spcAft>
          <a:spcPct val="0"/>
        </a:spcAft>
        <a:defRPr sz="2800" b="1">
          <a:solidFill>
            <a:srgbClr val="002957"/>
          </a:solidFill>
          <a:latin typeface="Verdana" pitchFamily="34" charset="0"/>
          <a:ea typeface="+mj-ea"/>
          <a:cs typeface="Arial" pitchFamily="34" charset="0"/>
        </a:defRPr>
      </a:lvl1pPr>
      <a:lvl2pPr algn="l" rtl="0" eaLnBrk="0" fontAlgn="base" hangingPunct="0">
        <a:spcBef>
          <a:spcPct val="0"/>
        </a:spcBef>
        <a:spcAft>
          <a:spcPct val="0"/>
        </a:spcAft>
        <a:defRPr sz="2800" b="1">
          <a:solidFill>
            <a:srgbClr val="002957"/>
          </a:solidFill>
          <a:latin typeface="Verdana" pitchFamily="34" charset="0"/>
          <a:cs typeface="Arial" charset="0"/>
        </a:defRPr>
      </a:lvl2pPr>
      <a:lvl3pPr algn="l" rtl="0" eaLnBrk="0" fontAlgn="base" hangingPunct="0">
        <a:spcBef>
          <a:spcPct val="0"/>
        </a:spcBef>
        <a:spcAft>
          <a:spcPct val="0"/>
        </a:spcAft>
        <a:defRPr sz="2800" b="1">
          <a:solidFill>
            <a:srgbClr val="002957"/>
          </a:solidFill>
          <a:latin typeface="Verdana" pitchFamily="34" charset="0"/>
          <a:cs typeface="Arial" charset="0"/>
        </a:defRPr>
      </a:lvl3pPr>
      <a:lvl4pPr algn="l" rtl="0" eaLnBrk="0" fontAlgn="base" hangingPunct="0">
        <a:spcBef>
          <a:spcPct val="0"/>
        </a:spcBef>
        <a:spcAft>
          <a:spcPct val="0"/>
        </a:spcAft>
        <a:defRPr sz="2800" b="1">
          <a:solidFill>
            <a:srgbClr val="002957"/>
          </a:solidFill>
          <a:latin typeface="Verdana" pitchFamily="34" charset="0"/>
          <a:cs typeface="Arial" charset="0"/>
        </a:defRPr>
      </a:lvl4pPr>
      <a:lvl5pPr algn="l" rtl="0" eaLnBrk="0" fontAlgn="base" hangingPunct="0">
        <a:spcBef>
          <a:spcPct val="0"/>
        </a:spcBef>
        <a:spcAft>
          <a:spcPct val="0"/>
        </a:spcAft>
        <a:defRPr sz="2800" b="1">
          <a:solidFill>
            <a:srgbClr val="002957"/>
          </a:solidFill>
          <a:latin typeface="Verdana" pitchFamily="34" charset="0"/>
          <a:cs typeface="Arial" charset="0"/>
        </a:defRPr>
      </a:lvl5pPr>
      <a:lvl6pPr marL="457200" algn="r" rtl="0" eaLnBrk="1" fontAlgn="base" hangingPunct="1">
        <a:spcBef>
          <a:spcPct val="0"/>
        </a:spcBef>
        <a:spcAft>
          <a:spcPct val="0"/>
        </a:spcAft>
        <a:defRPr sz="4400" b="1">
          <a:solidFill>
            <a:srgbClr val="004480"/>
          </a:solidFill>
          <a:latin typeface="Frutiger LT Std 45 Light" pitchFamily="34" charset="0"/>
        </a:defRPr>
      </a:lvl6pPr>
      <a:lvl7pPr marL="914400" algn="r" rtl="0" eaLnBrk="1" fontAlgn="base" hangingPunct="1">
        <a:spcBef>
          <a:spcPct val="0"/>
        </a:spcBef>
        <a:spcAft>
          <a:spcPct val="0"/>
        </a:spcAft>
        <a:defRPr sz="4400" b="1">
          <a:solidFill>
            <a:srgbClr val="004480"/>
          </a:solidFill>
          <a:latin typeface="Frutiger LT Std 45 Light" pitchFamily="34" charset="0"/>
        </a:defRPr>
      </a:lvl7pPr>
      <a:lvl8pPr marL="1371600" algn="r" rtl="0" eaLnBrk="1" fontAlgn="base" hangingPunct="1">
        <a:spcBef>
          <a:spcPct val="0"/>
        </a:spcBef>
        <a:spcAft>
          <a:spcPct val="0"/>
        </a:spcAft>
        <a:defRPr sz="4400" b="1">
          <a:solidFill>
            <a:srgbClr val="004480"/>
          </a:solidFill>
          <a:latin typeface="Frutiger LT Std 45 Light" pitchFamily="34" charset="0"/>
        </a:defRPr>
      </a:lvl8pPr>
      <a:lvl9pPr marL="1828800" algn="r" rtl="0" eaLnBrk="1" fontAlgn="base" hangingPunct="1">
        <a:spcBef>
          <a:spcPct val="0"/>
        </a:spcBef>
        <a:spcAft>
          <a:spcPct val="0"/>
        </a:spcAft>
        <a:defRPr sz="4400" b="1">
          <a:solidFill>
            <a:srgbClr val="004480"/>
          </a:solidFill>
          <a:latin typeface="Frutiger LT Std 45 Light" pitchFamily="34" charset="0"/>
        </a:defRPr>
      </a:lvl9pPr>
    </p:titleStyle>
    <p:bodyStyle>
      <a:lvl1pPr marL="266700" indent="-266700" algn="l" rtl="0" eaLnBrk="0" fontAlgn="base" hangingPunct="0">
        <a:spcBef>
          <a:spcPct val="20000"/>
        </a:spcBef>
        <a:spcAft>
          <a:spcPct val="0"/>
        </a:spcAft>
        <a:buClr>
          <a:srgbClr val="002957"/>
        </a:buClr>
        <a:buSzPct val="100000"/>
        <a:buBlip>
          <a:blip r:embed="rId7"/>
        </a:buBlip>
        <a:tabLst>
          <a:tab pos="266700" algn="l"/>
        </a:tabLst>
        <a:defRPr sz="2000">
          <a:solidFill>
            <a:schemeClr val="tx1"/>
          </a:solidFill>
          <a:latin typeface="Verdana" pitchFamily="34" charset="0"/>
          <a:ea typeface="+mn-ea"/>
          <a:cs typeface="Arial" pitchFamily="34" charset="0"/>
        </a:defRPr>
      </a:lvl1pPr>
      <a:lvl2pPr marL="742950" indent="-285750" algn="l" rtl="0" eaLnBrk="0" fontAlgn="base" hangingPunct="0">
        <a:spcBef>
          <a:spcPct val="20000"/>
        </a:spcBef>
        <a:spcAft>
          <a:spcPct val="0"/>
        </a:spcAft>
        <a:buClr>
          <a:srgbClr val="82C55B"/>
        </a:buClr>
        <a:buSzPct val="100000"/>
        <a:buBlip>
          <a:blip r:embed="rId8"/>
        </a:buBlip>
        <a:tabLst>
          <a:tab pos="717550" algn="l"/>
        </a:tabLst>
        <a:defRPr>
          <a:solidFill>
            <a:schemeClr val="tx1"/>
          </a:solidFill>
          <a:latin typeface="Verdana" pitchFamily="34" charset="0"/>
          <a:cs typeface="Arial" pitchFamily="34" charset="0"/>
        </a:defRPr>
      </a:lvl2pPr>
      <a:lvl3pPr marL="1076325" indent="-266700" algn="l" rtl="0" eaLnBrk="0" fontAlgn="base" hangingPunct="0">
        <a:spcBef>
          <a:spcPct val="20000"/>
        </a:spcBef>
        <a:spcAft>
          <a:spcPct val="0"/>
        </a:spcAft>
        <a:buClr>
          <a:srgbClr val="002957"/>
        </a:buClr>
        <a:buSzPct val="100000"/>
        <a:buBlip>
          <a:blip r:embed="rId9"/>
        </a:buBlip>
        <a:defRPr sz="1600">
          <a:solidFill>
            <a:schemeClr val="tx1"/>
          </a:solidFill>
          <a:latin typeface="Verdana" pitchFamily="34" charset="0"/>
          <a:cs typeface="Arial" pitchFamily="34" charset="0"/>
        </a:defRPr>
      </a:lvl3pPr>
      <a:lvl4pPr marL="1600200" indent="-228600" algn="l" rtl="0" eaLnBrk="0" fontAlgn="base" hangingPunct="0">
        <a:spcBef>
          <a:spcPct val="20000"/>
        </a:spcBef>
        <a:spcAft>
          <a:spcPct val="0"/>
        </a:spcAft>
        <a:buClr>
          <a:srgbClr val="82C55B"/>
        </a:buClr>
        <a:buSzPct val="80000"/>
        <a:buFont typeface="Arial" charset="0"/>
        <a:buChar char="•"/>
        <a:defRPr sz="1400">
          <a:solidFill>
            <a:schemeClr val="tx1"/>
          </a:solidFill>
          <a:latin typeface="Verdana" pitchFamily="34" charset="0"/>
          <a:cs typeface="Arial" pitchFamily="34" charset="0"/>
        </a:defRPr>
      </a:lvl4pPr>
      <a:lvl5pPr marL="2057400" indent="-228600" algn="l" rtl="0" eaLnBrk="0" fontAlgn="base" hangingPunct="0">
        <a:spcBef>
          <a:spcPct val="20000"/>
        </a:spcBef>
        <a:spcAft>
          <a:spcPct val="0"/>
        </a:spcAft>
        <a:buClr>
          <a:srgbClr val="002957"/>
        </a:buClr>
        <a:buSzPct val="80000"/>
        <a:buFont typeface="Verdana" pitchFamily="34" charset="0"/>
        <a:buChar char="•"/>
        <a:defRPr sz="1200">
          <a:solidFill>
            <a:schemeClr val="tx1"/>
          </a:solidFill>
          <a:latin typeface="Verdana" pitchFamily="34" charset="0"/>
          <a:cs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1.png"/><Relationship Id="rId18" Type="http://schemas.openxmlformats.org/officeDocument/2006/relationships/image" Target="../media/image38.png"/><Relationship Id="rId3" Type="http://schemas.openxmlformats.org/officeDocument/2006/relationships/image" Target="../media/image20.jpeg"/><Relationship Id="rId7" Type="http://schemas.openxmlformats.org/officeDocument/2006/relationships/image" Target="../media/image30.png"/><Relationship Id="rId12" Type="http://schemas.openxmlformats.org/officeDocument/2006/relationships/image" Target="../media/image35.png"/><Relationship Id="rId17" Type="http://schemas.openxmlformats.org/officeDocument/2006/relationships/image" Target="../media/image37.png"/><Relationship Id="rId2" Type="http://schemas.openxmlformats.org/officeDocument/2006/relationships/notesSlide" Target="../notesSlides/notesSlide11.xml"/><Relationship Id="rId16"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2.png"/><Relationship Id="rId15" Type="http://schemas.openxmlformats.org/officeDocument/2006/relationships/image" Target="../media/image3.png"/><Relationship Id="rId10" Type="http://schemas.openxmlformats.org/officeDocument/2006/relationships/image" Target="../media/image33.png"/><Relationship Id="rId4" Type="http://schemas.openxmlformats.org/officeDocument/2006/relationships/image" Target="../media/image21.jpeg"/><Relationship Id="rId9" Type="http://schemas.openxmlformats.org/officeDocument/2006/relationships/image" Target="../media/image32.png"/><Relationship Id="rId1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42.svg"/><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chart" Target="../charts/chart1.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5.png"/><Relationship Id="rId7"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8.emf"/><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p:cNvSpPr>
            <a:spLocks noGrp="1" noChangeArrowheads="1"/>
          </p:cNvSpPr>
          <p:nvPr>
            <p:ph type="title"/>
          </p:nvPr>
        </p:nvSpPr>
        <p:spPr>
          <a:xfrm>
            <a:off x="363538" y="2708275"/>
            <a:ext cx="8096250" cy="1441450"/>
          </a:xfrm>
        </p:spPr>
        <p:txBody>
          <a:bodyPr/>
          <a:lstStyle/>
          <a:p>
            <a:pPr eaLnBrk="1" hangingPunct="1"/>
            <a:r>
              <a:rPr lang="en-GB" dirty="0">
                <a:cs typeface="Arial" charset="0"/>
              </a:rPr>
              <a:t>PRIIPs KID: what’s going wrong?</a:t>
            </a:r>
            <a:endParaRPr lang="en-US" dirty="0">
              <a:cs typeface="Arial" charset="0"/>
            </a:endParaRPr>
          </a:p>
        </p:txBody>
      </p:sp>
      <p:sp>
        <p:nvSpPr>
          <p:cNvPr id="3" name="Rectangle 2">
            <a:extLst>
              <a:ext uri="{FF2B5EF4-FFF2-40B4-BE49-F238E27FC236}">
                <a16:creationId xmlns:a16="http://schemas.microsoft.com/office/drawing/2014/main" id="{F641508C-1AEF-49FC-A048-8448DF34659D}"/>
              </a:ext>
            </a:extLst>
          </p:cNvPr>
          <p:cNvSpPr txBox="1">
            <a:spLocks noChangeArrowheads="1"/>
          </p:cNvSpPr>
          <p:nvPr/>
        </p:nvSpPr>
        <p:spPr bwMode="auto">
          <a:xfrm>
            <a:off x="5538656" y="6274447"/>
            <a:ext cx="3160621" cy="36149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2800" b="1" cap="none" baseline="0">
                <a:solidFill>
                  <a:srgbClr val="002957"/>
                </a:solidFill>
                <a:latin typeface="Verdana" pitchFamily="34" charset="0"/>
                <a:ea typeface="+mj-ea"/>
                <a:cs typeface="Arial" pitchFamily="34" charset="0"/>
              </a:defRPr>
            </a:lvl1pPr>
            <a:lvl2pPr algn="l" rtl="0" eaLnBrk="0" fontAlgn="base" hangingPunct="0">
              <a:spcBef>
                <a:spcPct val="0"/>
              </a:spcBef>
              <a:spcAft>
                <a:spcPct val="0"/>
              </a:spcAft>
              <a:defRPr sz="2800" b="1">
                <a:solidFill>
                  <a:srgbClr val="002957"/>
                </a:solidFill>
                <a:latin typeface="Verdana" pitchFamily="34" charset="0"/>
                <a:cs typeface="Arial" charset="0"/>
              </a:defRPr>
            </a:lvl2pPr>
            <a:lvl3pPr algn="l" rtl="0" eaLnBrk="0" fontAlgn="base" hangingPunct="0">
              <a:spcBef>
                <a:spcPct val="0"/>
              </a:spcBef>
              <a:spcAft>
                <a:spcPct val="0"/>
              </a:spcAft>
              <a:defRPr sz="2800" b="1">
                <a:solidFill>
                  <a:srgbClr val="002957"/>
                </a:solidFill>
                <a:latin typeface="Verdana" pitchFamily="34" charset="0"/>
                <a:cs typeface="Arial" charset="0"/>
              </a:defRPr>
            </a:lvl3pPr>
            <a:lvl4pPr algn="l" rtl="0" eaLnBrk="0" fontAlgn="base" hangingPunct="0">
              <a:spcBef>
                <a:spcPct val="0"/>
              </a:spcBef>
              <a:spcAft>
                <a:spcPct val="0"/>
              </a:spcAft>
              <a:defRPr sz="2800" b="1">
                <a:solidFill>
                  <a:srgbClr val="002957"/>
                </a:solidFill>
                <a:latin typeface="Verdana" pitchFamily="34" charset="0"/>
                <a:cs typeface="Arial" charset="0"/>
              </a:defRPr>
            </a:lvl4pPr>
            <a:lvl5pPr algn="l" rtl="0" eaLnBrk="0" fontAlgn="base" hangingPunct="0">
              <a:spcBef>
                <a:spcPct val="0"/>
              </a:spcBef>
              <a:spcAft>
                <a:spcPct val="0"/>
              </a:spcAft>
              <a:defRPr sz="2800" b="1">
                <a:solidFill>
                  <a:srgbClr val="002957"/>
                </a:solidFill>
                <a:latin typeface="Verdana" pitchFamily="34" charset="0"/>
                <a:cs typeface="Arial" charset="0"/>
              </a:defRPr>
            </a:lvl5pPr>
            <a:lvl6pPr marL="457200" algn="r" rtl="0" eaLnBrk="1" fontAlgn="base" hangingPunct="1">
              <a:spcBef>
                <a:spcPct val="0"/>
              </a:spcBef>
              <a:spcAft>
                <a:spcPct val="0"/>
              </a:spcAft>
              <a:defRPr sz="4400" b="1">
                <a:solidFill>
                  <a:srgbClr val="004480"/>
                </a:solidFill>
                <a:latin typeface="Frutiger LT Std 45 Light" pitchFamily="34" charset="0"/>
              </a:defRPr>
            </a:lvl6pPr>
            <a:lvl7pPr marL="914400" algn="r" rtl="0" eaLnBrk="1" fontAlgn="base" hangingPunct="1">
              <a:spcBef>
                <a:spcPct val="0"/>
              </a:spcBef>
              <a:spcAft>
                <a:spcPct val="0"/>
              </a:spcAft>
              <a:defRPr sz="4400" b="1">
                <a:solidFill>
                  <a:srgbClr val="004480"/>
                </a:solidFill>
                <a:latin typeface="Frutiger LT Std 45 Light" pitchFamily="34" charset="0"/>
              </a:defRPr>
            </a:lvl7pPr>
            <a:lvl8pPr marL="1371600" algn="r" rtl="0" eaLnBrk="1" fontAlgn="base" hangingPunct="1">
              <a:spcBef>
                <a:spcPct val="0"/>
              </a:spcBef>
              <a:spcAft>
                <a:spcPct val="0"/>
              </a:spcAft>
              <a:defRPr sz="4400" b="1">
                <a:solidFill>
                  <a:srgbClr val="004480"/>
                </a:solidFill>
                <a:latin typeface="Frutiger LT Std 45 Light" pitchFamily="34" charset="0"/>
              </a:defRPr>
            </a:lvl8pPr>
            <a:lvl9pPr marL="1828800" algn="r" rtl="0" eaLnBrk="1" fontAlgn="base" hangingPunct="1">
              <a:spcBef>
                <a:spcPct val="0"/>
              </a:spcBef>
              <a:spcAft>
                <a:spcPct val="0"/>
              </a:spcAft>
              <a:defRPr sz="4400" b="1">
                <a:solidFill>
                  <a:srgbClr val="004480"/>
                </a:solidFill>
                <a:latin typeface="Frutiger LT Std 45 Light" pitchFamily="34" charset="0"/>
              </a:defRPr>
            </a:lvl9pPr>
          </a:lstStyle>
          <a:p>
            <a:pPr algn="r" defTabSz="914400" eaLnBrk="1" hangingPunct="1"/>
            <a:r>
              <a:rPr lang="en-US" sz="1800" b="0" kern="0" dirty="0">
                <a:cs typeface="Arial" charset="0"/>
              </a:rPr>
              <a:t>June 2020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1">
            <a:extLst>
              <a:ext uri="{FF2B5EF4-FFF2-40B4-BE49-F238E27FC236}">
                <a16:creationId xmlns:a16="http://schemas.microsoft.com/office/drawing/2014/main" id="{1B05C57B-ECA9-49C6-9FA3-40B07F6F8ECB}"/>
              </a:ext>
            </a:extLst>
          </p:cNvPr>
          <p:cNvSpPr txBox="1">
            <a:spLocks/>
          </p:cNvSpPr>
          <p:nvPr/>
        </p:nvSpPr>
        <p:spPr>
          <a:xfrm>
            <a:off x="6918459" y="6396346"/>
            <a:ext cx="2133600" cy="3397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563CA645-DD36-4C59-8145-312D647C4608}" type="slidenum">
              <a:rPr kumimoji="0" lang="en-US" sz="1200" b="0" i="0" u="none" strike="noStrike" kern="1200" cap="none" spc="0" normalizeH="0" baseline="0" noProof="0" smtClean="0">
                <a:ln>
                  <a:noFill/>
                </a:ln>
                <a:solidFill>
                  <a:srgbClr val="002957"/>
                </a:solidFill>
                <a:effectLst/>
                <a:uLnTx/>
                <a:uFillTx/>
                <a:latin typeface="verdana"/>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002957"/>
              </a:solidFill>
              <a:effectLst/>
              <a:uLnTx/>
              <a:uFillTx/>
              <a:latin typeface="verdana"/>
              <a:ea typeface="+mn-ea"/>
              <a:cs typeface="+mn-cs"/>
            </a:endParaRPr>
          </a:p>
        </p:txBody>
      </p:sp>
      <p:sp>
        <p:nvSpPr>
          <p:cNvPr id="5" name="TextBox 4">
            <a:extLst>
              <a:ext uri="{FF2B5EF4-FFF2-40B4-BE49-F238E27FC236}">
                <a16:creationId xmlns:a16="http://schemas.microsoft.com/office/drawing/2014/main" id="{9DBB8E93-055C-43B1-B2B4-2EB3D3093631}"/>
              </a:ext>
            </a:extLst>
          </p:cNvPr>
          <p:cNvSpPr txBox="1"/>
          <p:nvPr/>
        </p:nvSpPr>
        <p:spPr>
          <a:xfrm>
            <a:off x="306485" y="1510497"/>
            <a:ext cx="4291672" cy="2585323"/>
          </a:xfrm>
          <a:prstGeom prst="rect">
            <a:avLst/>
          </a:prstGeom>
          <a:noFill/>
        </p:spPr>
        <p:txBody>
          <a:bodyPr wrap="square" rtlCol="0">
            <a:spAutoFit/>
          </a:bodyPr>
          <a:lstStyle/>
          <a:p>
            <a:pPr marL="285750" marR="0" lvl="0" indent="-285750" algn="just" defTabSz="457200" rtl="0" eaLnBrk="1" fontAlgn="auto" latinLnBrk="0" hangingPunct="1">
              <a:spcBef>
                <a:spcPts val="0"/>
              </a:spcBef>
              <a:spcAft>
                <a:spcPts val="0"/>
              </a:spcAft>
              <a:buClrTx/>
              <a:buSzTx/>
              <a:buFont typeface="Wingdings" panose="05000000000000000000" pitchFamily="2" charset="2"/>
              <a:buChar char="§"/>
              <a:tabLst/>
              <a:defRPr/>
            </a:pPr>
            <a:r>
              <a:rPr kumimoji="0" lang="en-GB" sz="1800" b="0" i="0" u="none" strike="noStrike" kern="1200" cap="none" spc="0" normalizeH="0" baseline="0" noProof="0" dirty="0">
                <a:ln>
                  <a:noFill/>
                </a:ln>
                <a:solidFill>
                  <a:srgbClr val="002957"/>
                </a:solidFill>
                <a:effectLst/>
                <a:uLnTx/>
                <a:uFillTx/>
                <a:latin typeface="verdana"/>
                <a:ea typeface="+mn-ea"/>
                <a:cs typeface="+mn-cs"/>
              </a:rPr>
              <a:t>Figures are no longer comparable between insurance and MiFID products</a:t>
            </a:r>
          </a:p>
          <a:p>
            <a:pPr marR="0" lvl="0" algn="just" defTabSz="457200" rtl="0" eaLnBrk="1" fontAlgn="auto" latinLnBrk="0" hangingPunct="1">
              <a:spcBef>
                <a:spcPts val="0"/>
              </a:spcBef>
              <a:spcAft>
                <a:spcPts val="0"/>
              </a:spcAft>
              <a:buClrTx/>
              <a:buSzTx/>
              <a:tabLst/>
              <a:defRPr/>
            </a:pPr>
            <a:r>
              <a:rPr kumimoji="0" lang="en-GB" sz="1800" b="0" i="0" u="none" strike="noStrike" kern="1200" cap="none" spc="0" normalizeH="0" baseline="0" noProof="0" dirty="0">
                <a:ln>
                  <a:noFill/>
                </a:ln>
                <a:solidFill>
                  <a:srgbClr val="002957"/>
                </a:solidFill>
                <a:effectLst/>
                <a:uLnTx/>
                <a:uFillTx/>
                <a:latin typeface="verdana"/>
                <a:ea typeface="+mn-ea"/>
                <a:cs typeface="+mn-cs"/>
              </a:rPr>
              <a:t> </a:t>
            </a:r>
          </a:p>
          <a:p>
            <a:pPr marL="285750" indent="-285750" algn="just">
              <a:buFont typeface="Wingdings" panose="05000000000000000000" pitchFamily="2" charset="2"/>
              <a:buChar char="§"/>
              <a:defRPr/>
            </a:pPr>
            <a:r>
              <a:rPr kumimoji="0" lang="en-GB" sz="1800" b="0" i="0" u="none" strike="noStrike" kern="1200" cap="none" spc="0" normalizeH="0" baseline="0" noProof="0" dirty="0">
                <a:ln>
                  <a:noFill/>
                </a:ln>
                <a:solidFill>
                  <a:srgbClr val="002957"/>
                </a:solidFill>
                <a:effectLst/>
                <a:uLnTx/>
                <a:uFillTx/>
                <a:latin typeface="verdana"/>
                <a:ea typeface="+mn-ea"/>
                <a:cs typeface="+mn-cs"/>
              </a:rPr>
              <a:t>RIY is a robust cost indicator applicable to all products</a:t>
            </a:r>
          </a:p>
          <a:p>
            <a:pPr algn="just">
              <a:defRPr/>
            </a:pPr>
            <a:endParaRPr lang="en-GB" dirty="0">
              <a:solidFill>
                <a:srgbClr val="002957"/>
              </a:solidFill>
              <a:highlight>
                <a:srgbClr val="FFFF00"/>
              </a:highlight>
              <a:latin typeface="verdana"/>
            </a:endParaRPr>
          </a:p>
          <a:p>
            <a:pPr marL="285750" indent="-285750" algn="just">
              <a:buFont typeface="Wingdings" panose="05000000000000000000" pitchFamily="2" charset="2"/>
              <a:buChar char="§"/>
              <a:defRPr/>
            </a:pPr>
            <a:r>
              <a:rPr lang="en-GB" dirty="0">
                <a:solidFill>
                  <a:srgbClr val="002957"/>
                </a:solidFill>
              </a:rPr>
              <a:t>Increased number of figures</a:t>
            </a:r>
          </a:p>
          <a:p>
            <a:pPr marL="285750" marR="0" lvl="0" indent="-285750" algn="just" defTabSz="457200" rtl="0" eaLnBrk="1" fontAlgn="auto" latinLnBrk="0" hangingPunct="1">
              <a:spcBef>
                <a:spcPts val="0"/>
              </a:spcBef>
              <a:spcAft>
                <a:spcPts val="0"/>
              </a:spcAft>
              <a:buClrTx/>
              <a:buSzTx/>
              <a:buFont typeface="Wingdings" panose="05000000000000000000" pitchFamily="2" charset="2"/>
              <a:buChar char="§"/>
              <a:tabLst/>
              <a:defRPr/>
            </a:pPr>
            <a:endParaRPr kumimoji="0" lang="en-GB" sz="1800" b="0" i="0" u="none" strike="noStrike" kern="1200" cap="none" spc="0" normalizeH="0" baseline="0" noProof="0" dirty="0">
              <a:ln>
                <a:noFill/>
              </a:ln>
              <a:solidFill>
                <a:srgbClr val="002957"/>
              </a:solidFill>
              <a:effectLst/>
              <a:highlight>
                <a:srgbClr val="FFFF00"/>
              </a:highlight>
              <a:uLnTx/>
              <a:uFillTx/>
              <a:latin typeface="verdana"/>
              <a:ea typeface="+mn-ea"/>
              <a:cs typeface="+mn-cs"/>
            </a:endParaRPr>
          </a:p>
        </p:txBody>
      </p:sp>
      <p:sp>
        <p:nvSpPr>
          <p:cNvPr id="8" name="Slide Number Placeholder 1">
            <a:extLst>
              <a:ext uri="{FF2B5EF4-FFF2-40B4-BE49-F238E27FC236}">
                <a16:creationId xmlns:a16="http://schemas.microsoft.com/office/drawing/2014/main" id="{739B3BF5-F4FF-4F09-B274-CF0F0C636AA8}"/>
              </a:ext>
            </a:extLst>
          </p:cNvPr>
          <p:cNvSpPr txBox="1">
            <a:spLocks/>
          </p:cNvSpPr>
          <p:nvPr/>
        </p:nvSpPr>
        <p:spPr>
          <a:xfrm>
            <a:off x="6918459" y="6396346"/>
            <a:ext cx="2133600" cy="3397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563CA645-DD36-4C59-8145-312D647C4608}" type="slidenum">
              <a:rPr kumimoji="0" lang="en-US" sz="1200" b="0" i="0" u="none" strike="noStrike" kern="1200" cap="none" spc="0" normalizeH="0" baseline="0" noProof="0" smtClean="0">
                <a:ln>
                  <a:noFill/>
                </a:ln>
                <a:solidFill>
                  <a:srgbClr val="002957"/>
                </a:solidFill>
                <a:effectLst/>
                <a:uLnTx/>
                <a:uFillTx/>
                <a:latin typeface="verdana"/>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002957"/>
              </a:solidFill>
              <a:effectLst/>
              <a:uLnTx/>
              <a:uFillTx/>
              <a:latin typeface="verdana"/>
              <a:ea typeface="+mn-ea"/>
              <a:cs typeface="+mn-cs"/>
            </a:endParaRPr>
          </a:p>
        </p:txBody>
      </p:sp>
      <p:pic>
        <p:nvPicPr>
          <p:cNvPr id="9" name="Picture 8">
            <a:extLst>
              <a:ext uri="{FF2B5EF4-FFF2-40B4-BE49-F238E27FC236}">
                <a16:creationId xmlns:a16="http://schemas.microsoft.com/office/drawing/2014/main" id="{174954B1-1891-4FDA-A795-19FF526D685E}"/>
              </a:ext>
            </a:extLst>
          </p:cNvPr>
          <p:cNvPicPr>
            <a:picLocks noChangeAspect="1"/>
          </p:cNvPicPr>
          <p:nvPr/>
        </p:nvPicPr>
        <p:blipFill>
          <a:blip r:embed="rId3"/>
          <a:stretch>
            <a:fillRect/>
          </a:stretch>
        </p:blipFill>
        <p:spPr>
          <a:xfrm>
            <a:off x="4965901" y="1482716"/>
            <a:ext cx="3758499" cy="5253355"/>
          </a:xfrm>
          <a:prstGeom prst="rect">
            <a:avLst/>
          </a:prstGeom>
          <a:ln w="9525">
            <a:solidFill>
              <a:schemeClr val="tx2">
                <a:lumMod val="50000"/>
                <a:lumOff val="50000"/>
              </a:schemeClr>
            </a:solidFill>
          </a:ln>
        </p:spPr>
      </p:pic>
      <p:sp>
        <p:nvSpPr>
          <p:cNvPr id="19" name="Text Placeholder 3">
            <a:extLst>
              <a:ext uri="{FF2B5EF4-FFF2-40B4-BE49-F238E27FC236}">
                <a16:creationId xmlns:a16="http://schemas.microsoft.com/office/drawing/2014/main" id="{2B4E33EE-D2A1-4EFE-ABAF-9E525A7141E9}"/>
              </a:ext>
            </a:extLst>
          </p:cNvPr>
          <p:cNvSpPr txBox="1">
            <a:spLocks/>
          </p:cNvSpPr>
          <p:nvPr/>
        </p:nvSpPr>
        <p:spPr>
          <a:xfrm>
            <a:off x="317363" y="1010670"/>
            <a:ext cx="9070477" cy="358775"/>
          </a:xfrm>
          <a:prstGeom prst="rect">
            <a:avLst/>
          </a:prstGeom>
        </p:spPr>
        <p:txBody>
          <a:bodyPr/>
          <a:lstStyle>
            <a:lvl1pPr marL="266700" indent="-266700" algn="l" rtl="0" eaLnBrk="0" fontAlgn="base" hangingPunct="0">
              <a:spcBef>
                <a:spcPct val="20000"/>
              </a:spcBef>
              <a:spcAft>
                <a:spcPct val="0"/>
              </a:spcAft>
              <a:buClr>
                <a:srgbClr val="002957"/>
              </a:buClr>
              <a:buSzPct val="100000"/>
              <a:buBlip>
                <a:blip r:embed="rId4"/>
              </a:buBlip>
              <a:tabLst>
                <a:tab pos="266700" algn="l"/>
              </a:tabLst>
              <a:defRPr sz="2000">
                <a:solidFill>
                  <a:schemeClr val="tx1"/>
                </a:solidFill>
                <a:latin typeface="Verdana" pitchFamily="34" charset="0"/>
                <a:ea typeface="+mn-ea"/>
                <a:cs typeface="Arial" pitchFamily="34" charset="0"/>
              </a:defRPr>
            </a:lvl1pPr>
            <a:lvl2pPr marL="742950" indent="-285750" algn="l" rtl="0" eaLnBrk="0" fontAlgn="base" hangingPunct="0">
              <a:spcBef>
                <a:spcPct val="20000"/>
              </a:spcBef>
              <a:spcAft>
                <a:spcPct val="0"/>
              </a:spcAft>
              <a:buClr>
                <a:srgbClr val="82C55B"/>
              </a:buClr>
              <a:buSzPct val="100000"/>
              <a:buBlip>
                <a:blip r:embed="rId5"/>
              </a:buBlip>
              <a:tabLst>
                <a:tab pos="717550" algn="l"/>
              </a:tabLst>
              <a:defRPr>
                <a:solidFill>
                  <a:schemeClr val="tx1"/>
                </a:solidFill>
                <a:latin typeface="Verdana" pitchFamily="34" charset="0"/>
                <a:cs typeface="Arial" pitchFamily="34" charset="0"/>
              </a:defRPr>
            </a:lvl2pPr>
            <a:lvl3pPr marL="1076325" indent="-266700" algn="l" rtl="0" eaLnBrk="0" fontAlgn="base" hangingPunct="0">
              <a:spcBef>
                <a:spcPct val="20000"/>
              </a:spcBef>
              <a:spcAft>
                <a:spcPct val="0"/>
              </a:spcAft>
              <a:buClr>
                <a:srgbClr val="002957"/>
              </a:buClr>
              <a:buSzPct val="100000"/>
              <a:buBlip>
                <a:blip r:embed="rId6"/>
              </a:buBlip>
              <a:defRPr sz="1600">
                <a:solidFill>
                  <a:schemeClr val="tx1"/>
                </a:solidFill>
                <a:latin typeface="Verdana" pitchFamily="34" charset="0"/>
                <a:cs typeface="Arial" pitchFamily="34" charset="0"/>
              </a:defRPr>
            </a:lvl3pPr>
            <a:lvl4pPr marL="1600200" indent="-228600" algn="l" rtl="0" eaLnBrk="0" fontAlgn="base" hangingPunct="0">
              <a:spcBef>
                <a:spcPct val="20000"/>
              </a:spcBef>
              <a:spcAft>
                <a:spcPct val="0"/>
              </a:spcAft>
              <a:buClr>
                <a:srgbClr val="82C55B"/>
              </a:buClr>
              <a:buSzPct val="80000"/>
              <a:buFont typeface="Arial" charset="0"/>
              <a:buChar char="•"/>
              <a:defRPr sz="1400">
                <a:solidFill>
                  <a:schemeClr val="tx1"/>
                </a:solidFill>
                <a:latin typeface="Verdana" pitchFamily="34" charset="0"/>
                <a:cs typeface="Arial" pitchFamily="34" charset="0"/>
              </a:defRPr>
            </a:lvl4pPr>
            <a:lvl5pPr marL="2057400" indent="-228600" algn="l" rtl="0" eaLnBrk="0" fontAlgn="base" hangingPunct="0">
              <a:spcBef>
                <a:spcPct val="20000"/>
              </a:spcBef>
              <a:spcAft>
                <a:spcPct val="0"/>
              </a:spcAft>
              <a:buClr>
                <a:srgbClr val="002957"/>
              </a:buClr>
              <a:buSzPct val="80000"/>
              <a:buFont typeface="Verdana" pitchFamily="34" charset="0"/>
              <a:buChar char="•"/>
              <a:defRPr sz="1200">
                <a:solidFill>
                  <a:schemeClr val="tx1"/>
                </a:solidFill>
                <a:latin typeface="Verdana" pitchFamily="34" charset="0"/>
                <a:cs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2957"/>
              </a:buClr>
              <a:buSzPct val="100000"/>
              <a:buFontTx/>
              <a:buNone/>
              <a:tabLst>
                <a:tab pos="266700" algn="l"/>
              </a:tabLst>
              <a:defRPr/>
            </a:pPr>
            <a:r>
              <a:rPr kumimoji="0" lang="en-GB" sz="1700" b="1" i="0" u="none" strike="noStrike" kern="1200" cap="none" spc="0" normalizeH="0" baseline="0" noProof="0" dirty="0">
                <a:ln>
                  <a:noFill/>
                </a:ln>
                <a:solidFill>
                  <a:srgbClr val="82C55B"/>
                </a:solidFill>
                <a:effectLst/>
                <a:uLnTx/>
                <a:uFillTx/>
                <a:latin typeface="Verdana" pitchFamily="34" charset="0"/>
                <a:ea typeface="+mn-ea"/>
                <a:cs typeface="Arial" charset="0"/>
              </a:rPr>
              <a:t>Proposals on costs</a:t>
            </a:r>
            <a:endParaRPr kumimoji="0" lang="fr-BE" sz="1700" b="1" i="0" u="none" strike="noStrike" kern="1200" cap="none" spc="0" normalizeH="0" baseline="0" noProof="0" dirty="0">
              <a:ln>
                <a:noFill/>
              </a:ln>
              <a:solidFill>
                <a:srgbClr val="82C55B"/>
              </a:solidFill>
              <a:effectLst/>
              <a:uLnTx/>
              <a:uFillTx/>
              <a:latin typeface="Verdana" pitchFamily="34" charset="0"/>
              <a:ea typeface="+mn-ea"/>
              <a:cs typeface="Arial" charset="0"/>
            </a:endParaRPr>
          </a:p>
        </p:txBody>
      </p:sp>
      <p:pic>
        <p:nvPicPr>
          <p:cNvPr id="2" name="Picture 1">
            <a:extLst>
              <a:ext uri="{FF2B5EF4-FFF2-40B4-BE49-F238E27FC236}">
                <a16:creationId xmlns:a16="http://schemas.microsoft.com/office/drawing/2014/main" id="{2B2FA35E-7244-4FF7-95B4-13D32C5BF17B}"/>
              </a:ext>
            </a:extLst>
          </p:cNvPr>
          <p:cNvPicPr>
            <a:picLocks/>
          </p:cNvPicPr>
          <p:nvPr/>
        </p:nvPicPr>
        <p:blipFill rotWithShape="1">
          <a:blip r:embed="rId7"/>
          <a:srcRect l="33431" t="18528" r="30882" b="8750"/>
          <a:stretch/>
        </p:blipFill>
        <p:spPr>
          <a:xfrm>
            <a:off x="5000546" y="3092823"/>
            <a:ext cx="3672000" cy="3616353"/>
          </a:xfrm>
          <a:prstGeom prst="rect">
            <a:avLst/>
          </a:prstGeom>
        </p:spPr>
      </p:pic>
      <p:sp>
        <p:nvSpPr>
          <p:cNvPr id="14" name="Oval 13">
            <a:extLst>
              <a:ext uri="{FF2B5EF4-FFF2-40B4-BE49-F238E27FC236}">
                <a16:creationId xmlns:a16="http://schemas.microsoft.com/office/drawing/2014/main" id="{51C58341-68CC-4168-8709-4125BA1B3701}"/>
              </a:ext>
            </a:extLst>
          </p:cNvPr>
          <p:cNvSpPr/>
          <p:nvPr/>
        </p:nvSpPr>
        <p:spPr bwMode="gray">
          <a:xfrm>
            <a:off x="6384793" y="2540320"/>
            <a:ext cx="2213479" cy="655846"/>
          </a:xfrm>
          <a:prstGeom prst="ellipse">
            <a:avLst/>
          </a:prstGeom>
          <a:noFill/>
          <a:ln w="28575" cmpd="sng">
            <a:solidFill>
              <a:srgbClr val="FF0000"/>
            </a:solidFill>
            <a:miter lim="800000"/>
            <a:headEnd/>
            <a:tailEnd/>
          </a:ln>
          <a:effectLst/>
        </p:spPr>
        <p:txBody>
          <a:bodyPr wrap="none"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2957"/>
              </a:solidFill>
              <a:effectLst/>
              <a:uLnTx/>
              <a:uFillTx/>
              <a:latin typeface="verdana"/>
              <a:ea typeface="+mn-ea"/>
              <a:cs typeface="+mn-cs"/>
            </a:endParaRPr>
          </a:p>
        </p:txBody>
      </p:sp>
      <p:sp>
        <p:nvSpPr>
          <p:cNvPr id="15" name="Oval 14">
            <a:extLst>
              <a:ext uri="{FF2B5EF4-FFF2-40B4-BE49-F238E27FC236}">
                <a16:creationId xmlns:a16="http://schemas.microsoft.com/office/drawing/2014/main" id="{7AAE7476-7935-4D56-A811-DA6D43DDAEE9}"/>
              </a:ext>
            </a:extLst>
          </p:cNvPr>
          <p:cNvSpPr/>
          <p:nvPr/>
        </p:nvSpPr>
        <p:spPr bwMode="gray">
          <a:xfrm>
            <a:off x="7503458" y="3429000"/>
            <a:ext cx="1334057" cy="3223514"/>
          </a:xfrm>
          <a:prstGeom prst="ellipse">
            <a:avLst/>
          </a:prstGeom>
          <a:noFill/>
          <a:ln w="28575" cmpd="sng">
            <a:solidFill>
              <a:srgbClr val="FF0000"/>
            </a:solidFill>
            <a:miter lim="800000"/>
            <a:headEnd/>
            <a:tailEnd/>
          </a:ln>
          <a:effectLst/>
        </p:spPr>
        <p:txBody>
          <a:bodyPr wrap="none"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2957"/>
              </a:solidFill>
              <a:effectLst/>
              <a:uLnTx/>
              <a:uFillTx/>
              <a:latin typeface="verdana"/>
              <a:ea typeface="+mn-ea"/>
              <a:cs typeface="+mn-cs"/>
            </a:endParaRPr>
          </a:p>
        </p:txBody>
      </p:sp>
      <p:sp>
        <p:nvSpPr>
          <p:cNvPr id="16" name="Title 2">
            <a:extLst>
              <a:ext uri="{FF2B5EF4-FFF2-40B4-BE49-F238E27FC236}">
                <a16:creationId xmlns:a16="http://schemas.microsoft.com/office/drawing/2014/main" id="{C4DE2672-1DBF-4E69-850B-16D6F8D772B4}"/>
              </a:ext>
            </a:extLst>
          </p:cNvPr>
          <p:cNvSpPr txBox="1">
            <a:spLocks/>
          </p:cNvSpPr>
          <p:nvPr/>
        </p:nvSpPr>
        <p:spPr bwMode="auto">
          <a:xfrm>
            <a:off x="380548" y="466749"/>
            <a:ext cx="8919921" cy="353943"/>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rtl="0" eaLnBrk="0" fontAlgn="base" hangingPunct="0">
              <a:spcBef>
                <a:spcPct val="0"/>
              </a:spcBef>
              <a:spcAft>
                <a:spcPct val="0"/>
              </a:spcAft>
              <a:defRPr sz="2800" b="1" baseline="0">
                <a:solidFill>
                  <a:srgbClr val="002957"/>
                </a:solidFill>
                <a:latin typeface="Verdana" pitchFamily="34" charset="0"/>
                <a:ea typeface="+mj-ea"/>
                <a:cs typeface="Arial" pitchFamily="34" charset="0"/>
              </a:defRPr>
            </a:lvl1pPr>
            <a:lvl2pPr algn="l" rtl="0" eaLnBrk="0" fontAlgn="base" hangingPunct="0">
              <a:spcBef>
                <a:spcPct val="0"/>
              </a:spcBef>
              <a:spcAft>
                <a:spcPct val="0"/>
              </a:spcAft>
              <a:defRPr sz="2800" b="1">
                <a:solidFill>
                  <a:srgbClr val="002957"/>
                </a:solidFill>
                <a:latin typeface="Verdana" pitchFamily="34" charset="0"/>
                <a:cs typeface="Arial" charset="0"/>
              </a:defRPr>
            </a:lvl2pPr>
            <a:lvl3pPr algn="l" rtl="0" eaLnBrk="0" fontAlgn="base" hangingPunct="0">
              <a:spcBef>
                <a:spcPct val="0"/>
              </a:spcBef>
              <a:spcAft>
                <a:spcPct val="0"/>
              </a:spcAft>
              <a:defRPr sz="2800" b="1">
                <a:solidFill>
                  <a:srgbClr val="002957"/>
                </a:solidFill>
                <a:latin typeface="Verdana" pitchFamily="34" charset="0"/>
                <a:cs typeface="Arial" charset="0"/>
              </a:defRPr>
            </a:lvl3pPr>
            <a:lvl4pPr algn="l" rtl="0" eaLnBrk="0" fontAlgn="base" hangingPunct="0">
              <a:spcBef>
                <a:spcPct val="0"/>
              </a:spcBef>
              <a:spcAft>
                <a:spcPct val="0"/>
              </a:spcAft>
              <a:defRPr sz="2800" b="1">
                <a:solidFill>
                  <a:srgbClr val="002957"/>
                </a:solidFill>
                <a:latin typeface="Verdana" pitchFamily="34" charset="0"/>
                <a:cs typeface="Arial" charset="0"/>
              </a:defRPr>
            </a:lvl4pPr>
            <a:lvl5pPr algn="l" rtl="0" eaLnBrk="0" fontAlgn="base" hangingPunct="0">
              <a:spcBef>
                <a:spcPct val="0"/>
              </a:spcBef>
              <a:spcAft>
                <a:spcPct val="0"/>
              </a:spcAft>
              <a:defRPr sz="2800" b="1">
                <a:solidFill>
                  <a:srgbClr val="002957"/>
                </a:solidFill>
                <a:latin typeface="Verdana" pitchFamily="34" charset="0"/>
                <a:cs typeface="Arial" charset="0"/>
              </a:defRPr>
            </a:lvl5pPr>
            <a:lvl6pPr marL="457200" algn="r" rtl="0" eaLnBrk="1" fontAlgn="base" hangingPunct="1">
              <a:spcBef>
                <a:spcPct val="0"/>
              </a:spcBef>
              <a:spcAft>
                <a:spcPct val="0"/>
              </a:spcAft>
              <a:defRPr sz="4400" b="1">
                <a:solidFill>
                  <a:srgbClr val="004480"/>
                </a:solidFill>
                <a:latin typeface="Frutiger LT Std 45 Light" pitchFamily="34" charset="0"/>
              </a:defRPr>
            </a:lvl6pPr>
            <a:lvl7pPr marL="914400" algn="r" rtl="0" eaLnBrk="1" fontAlgn="base" hangingPunct="1">
              <a:spcBef>
                <a:spcPct val="0"/>
              </a:spcBef>
              <a:spcAft>
                <a:spcPct val="0"/>
              </a:spcAft>
              <a:defRPr sz="4400" b="1">
                <a:solidFill>
                  <a:srgbClr val="004480"/>
                </a:solidFill>
                <a:latin typeface="Frutiger LT Std 45 Light" pitchFamily="34" charset="0"/>
              </a:defRPr>
            </a:lvl7pPr>
            <a:lvl8pPr marL="1371600" algn="r" rtl="0" eaLnBrk="1" fontAlgn="base" hangingPunct="1">
              <a:spcBef>
                <a:spcPct val="0"/>
              </a:spcBef>
              <a:spcAft>
                <a:spcPct val="0"/>
              </a:spcAft>
              <a:defRPr sz="4400" b="1">
                <a:solidFill>
                  <a:srgbClr val="004480"/>
                </a:solidFill>
                <a:latin typeface="Frutiger LT Std 45 Light" pitchFamily="34" charset="0"/>
              </a:defRPr>
            </a:lvl8pPr>
            <a:lvl9pPr marL="1828800" algn="r" rtl="0" eaLnBrk="1" fontAlgn="base" hangingPunct="1">
              <a:spcBef>
                <a:spcPct val="0"/>
              </a:spcBef>
              <a:spcAft>
                <a:spcPct val="0"/>
              </a:spcAft>
              <a:defRPr sz="4400" b="1">
                <a:solidFill>
                  <a:srgbClr val="004480"/>
                </a:solidFill>
                <a:latin typeface="Frutiger LT Std 45 Light" pitchFamily="34" charset="0"/>
              </a:defRPr>
            </a:lvl9pPr>
          </a:lstStyle>
          <a:p>
            <a:pPr defTabSz="914400"/>
            <a:r>
              <a:rPr lang="en-GB" sz="2300" kern="0" dirty="0"/>
              <a:t>Interim solutions confuse consumers further</a:t>
            </a:r>
            <a:endParaRPr lang="en-GB" sz="2300" kern="0" dirty="0">
              <a:solidFill>
                <a:schemeClr val="accent2"/>
              </a:solidFill>
            </a:endParaRPr>
          </a:p>
        </p:txBody>
      </p:sp>
    </p:spTree>
    <p:extLst>
      <p:ext uri="{BB962C8B-B14F-4D97-AF65-F5344CB8AC3E}">
        <p14:creationId xmlns:p14="http://schemas.microsoft.com/office/powerpoint/2010/main" val="977988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4413E-EBA0-4EF9-B50E-72ACFAA9C878}"/>
              </a:ext>
            </a:extLst>
          </p:cNvPr>
          <p:cNvSpPr>
            <a:spLocks noGrp="1"/>
          </p:cNvSpPr>
          <p:nvPr>
            <p:ph type="title"/>
          </p:nvPr>
        </p:nvSpPr>
        <p:spPr>
          <a:xfrm>
            <a:off x="422044" y="474908"/>
            <a:ext cx="8497887" cy="353943"/>
          </a:xfrm>
        </p:spPr>
        <p:txBody>
          <a:bodyPr/>
          <a:lstStyle/>
          <a:p>
            <a:pPr lvl="0" eaLnBrk="1" fontAlgn="auto" hangingPunct="1">
              <a:spcBef>
                <a:spcPts val="0"/>
              </a:spcBef>
              <a:spcAft>
                <a:spcPts val="0"/>
              </a:spcAft>
            </a:pPr>
            <a:r>
              <a:rPr lang="en-GB" sz="2300" dirty="0"/>
              <a:t>Disproportionate implementation efforts and costs</a:t>
            </a:r>
            <a:endParaRPr lang="fr-BE" sz="2300" dirty="0"/>
          </a:p>
        </p:txBody>
      </p:sp>
      <p:sp>
        <p:nvSpPr>
          <p:cNvPr id="4" name="Slide Number Placeholder 3">
            <a:extLst>
              <a:ext uri="{FF2B5EF4-FFF2-40B4-BE49-F238E27FC236}">
                <a16:creationId xmlns:a16="http://schemas.microsoft.com/office/drawing/2014/main" id="{81D960E4-A295-45E3-B055-3E5E501E831C}"/>
              </a:ext>
            </a:extLst>
          </p:cNvPr>
          <p:cNvSpPr>
            <a:spLocks noGrp="1"/>
          </p:cNvSpPr>
          <p:nvPr>
            <p:ph type="sldNum" sz="quarter" idx="10"/>
          </p:nvPr>
        </p:nvSpPr>
        <p:spPr>
          <a:xfrm>
            <a:off x="6739506" y="6043261"/>
            <a:ext cx="2133600" cy="339725"/>
          </a:xfrm>
        </p:spPr>
        <p:txBody>
          <a:bodyPr/>
          <a:lstStyle/>
          <a:p>
            <a:fld id="{1A67FEBB-CD14-4265-853F-FA2A04A55FD9}" type="slidenum">
              <a:rPr lang="en-US" smtClean="0"/>
              <a:pPr/>
              <a:t>11</a:t>
            </a:fld>
            <a:endParaRPr lang="en-US" dirty="0"/>
          </a:p>
        </p:txBody>
      </p:sp>
      <p:pic>
        <p:nvPicPr>
          <p:cNvPr id="5" name="Picture 4">
            <a:extLst>
              <a:ext uri="{FF2B5EF4-FFF2-40B4-BE49-F238E27FC236}">
                <a16:creationId xmlns:a16="http://schemas.microsoft.com/office/drawing/2014/main" id="{DF98795E-E5E1-4440-9682-7BD5D60DF0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12324" y="2794048"/>
            <a:ext cx="857193" cy="1212196"/>
          </a:xfrm>
          <a:prstGeom prst="rect">
            <a:avLst/>
          </a:prstGeom>
          <a:ln>
            <a:solidFill>
              <a:schemeClr val="tx1"/>
            </a:solidFill>
          </a:ln>
        </p:spPr>
      </p:pic>
      <p:pic>
        <p:nvPicPr>
          <p:cNvPr id="6" name="Picture 5">
            <a:extLst>
              <a:ext uri="{FF2B5EF4-FFF2-40B4-BE49-F238E27FC236}">
                <a16:creationId xmlns:a16="http://schemas.microsoft.com/office/drawing/2014/main" id="{151FE414-843C-4E48-A299-DADAE1BAC18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23537" y="2990248"/>
            <a:ext cx="857193" cy="1212196"/>
          </a:xfrm>
          <a:prstGeom prst="rect">
            <a:avLst/>
          </a:prstGeom>
          <a:ln>
            <a:solidFill>
              <a:schemeClr val="tx1"/>
            </a:solidFill>
          </a:ln>
        </p:spPr>
      </p:pic>
      <p:pic>
        <p:nvPicPr>
          <p:cNvPr id="7" name="Picture 6">
            <a:extLst>
              <a:ext uri="{FF2B5EF4-FFF2-40B4-BE49-F238E27FC236}">
                <a16:creationId xmlns:a16="http://schemas.microsoft.com/office/drawing/2014/main" id="{D681E16C-6AEC-4673-BA3F-1B2E1A9D0CA7}"/>
              </a:ext>
            </a:extLst>
          </p:cNvPr>
          <p:cNvPicPr>
            <a:picLocks noChangeAspect="1"/>
          </p:cNvPicPr>
          <p:nvPr/>
        </p:nvPicPr>
        <p:blipFill rotWithShape="1">
          <a:blip r:embed="rId5"/>
          <a:srcRect l="30688" t="18606" r="41292" b="9284"/>
          <a:stretch/>
        </p:blipFill>
        <p:spPr>
          <a:xfrm>
            <a:off x="3820714" y="3219727"/>
            <a:ext cx="857192" cy="1240863"/>
          </a:xfrm>
          <a:prstGeom prst="rect">
            <a:avLst/>
          </a:prstGeom>
          <a:ln>
            <a:solidFill>
              <a:schemeClr val="tx1"/>
            </a:solidFill>
          </a:ln>
        </p:spPr>
      </p:pic>
      <p:cxnSp>
        <p:nvCxnSpPr>
          <p:cNvPr id="9" name="Straight Connector 8">
            <a:extLst>
              <a:ext uri="{FF2B5EF4-FFF2-40B4-BE49-F238E27FC236}">
                <a16:creationId xmlns:a16="http://schemas.microsoft.com/office/drawing/2014/main" id="{6598CBE7-C5B9-413A-9279-3D8696F56909}"/>
              </a:ext>
            </a:extLst>
          </p:cNvPr>
          <p:cNvCxnSpPr>
            <a:cxnSpLocks/>
          </p:cNvCxnSpPr>
          <p:nvPr/>
        </p:nvCxnSpPr>
        <p:spPr>
          <a:xfrm flipV="1">
            <a:off x="4954189" y="2275363"/>
            <a:ext cx="163095" cy="298614"/>
          </a:xfrm>
          <a:prstGeom prst="line">
            <a:avLst/>
          </a:prstGeom>
          <a:ln>
            <a:prstDash val="sys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A0FE1AA-81E6-4C9A-93BE-5BE7FCD26474}"/>
              </a:ext>
            </a:extLst>
          </p:cNvPr>
          <p:cNvCxnSpPr>
            <a:cxnSpLocks/>
          </p:cNvCxnSpPr>
          <p:nvPr/>
        </p:nvCxnSpPr>
        <p:spPr>
          <a:xfrm flipV="1">
            <a:off x="5711193" y="3662195"/>
            <a:ext cx="386930" cy="1"/>
          </a:xfrm>
          <a:prstGeom prst="line">
            <a:avLst/>
          </a:prstGeom>
          <a:ln>
            <a:prstDash val="sys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48E5D6E-04E1-44D0-9A9E-86E2ED5E1705}"/>
              </a:ext>
            </a:extLst>
          </p:cNvPr>
          <p:cNvCxnSpPr>
            <a:cxnSpLocks/>
          </p:cNvCxnSpPr>
          <p:nvPr/>
        </p:nvCxnSpPr>
        <p:spPr>
          <a:xfrm>
            <a:off x="5112458" y="4611859"/>
            <a:ext cx="443785" cy="415610"/>
          </a:xfrm>
          <a:prstGeom prst="line">
            <a:avLst/>
          </a:prstGeom>
          <a:ln>
            <a:prstDash val="sysDash"/>
            <a:headEnd type="triangle"/>
            <a:tailEnd type="non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1ACE2233-720B-4960-8125-094F400B8252}"/>
              </a:ext>
            </a:extLst>
          </p:cNvPr>
          <p:cNvSpPr txBox="1"/>
          <p:nvPr/>
        </p:nvSpPr>
        <p:spPr>
          <a:xfrm>
            <a:off x="1325278" y="3669552"/>
            <a:ext cx="2041559" cy="307777"/>
          </a:xfrm>
          <a:prstGeom prst="rect">
            <a:avLst/>
          </a:prstGeom>
          <a:noFill/>
        </p:spPr>
        <p:txBody>
          <a:bodyPr wrap="square" rtlCol="0">
            <a:spAutoFit/>
          </a:bodyPr>
          <a:lstStyle/>
          <a:p>
            <a:r>
              <a:rPr lang="en-GB" sz="1400" dirty="0"/>
              <a:t>Test calculations</a:t>
            </a:r>
          </a:p>
        </p:txBody>
      </p:sp>
      <p:sp>
        <p:nvSpPr>
          <p:cNvPr id="22" name="TextBox 21">
            <a:extLst>
              <a:ext uri="{FF2B5EF4-FFF2-40B4-BE49-F238E27FC236}">
                <a16:creationId xmlns:a16="http://schemas.microsoft.com/office/drawing/2014/main" id="{AD82D721-8AC7-4054-BBC2-D587721240E7}"/>
              </a:ext>
            </a:extLst>
          </p:cNvPr>
          <p:cNvSpPr txBox="1"/>
          <p:nvPr/>
        </p:nvSpPr>
        <p:spPr>
          <a:xfrm>
            <a:off x="6061118" y="3454823"/>
            <a:ext cx="1325364" cy="523220"/>
          </a:xfrm>
          <a:prstGeom prst="rect">
            <a:avLst/>
          </a:prstGeom>
          <a:noFill/>
        </p:spPr>
        <p:txBody>
          <a:bodyPr wrap="square" rtlCol="0">
            <a:spAutoFit/>
          </a:bodyPr>
          <a:lstStyle/>
          <a:p>
            <a:r>
              <a:rPr lang="en-GB" sz="1400" dirty="0"/>
              <a:t>Training of </a:t>
            </a:r>
          </a:p>
          <a:p>
            <a:r>
              <a:rPr lang="en-GB" sz="1400" dirty="0"/>
              <a:t>distributors</a:t>
            </a:r>
          </a:p>
        </p:txBody>
      </p:sp>
      <p:cxnSp>
        <p:nvCxnSpPr>
          <p:cNvPr id="23" name="Straight Connector 22">
            <a:extLst>
              <a:ext uri="{FF2B5EF4-FFF2-40B4-BE49-F238E27FC236}">
                <a16:creationId xmlns:a16="http://schemas.microsoft.com/office/drawing/2014/main" id="{C051CAAF-831A-4D2B-920D-3340F7765D59}"/>
              </a:ext>
            </a:extLst>
          </p:cNvPr>
          <p:cNvCxnSpPr>
            <a:cxnSpLocks/>
          </p:cNvCxnSpPr>
          <p:nvPr/>
        </p:nvCxnSpPr>
        <p:spPr>
          <a:xfrm flipH="1" flipV="1">
            <a:off x="3736313" y="2285887"/>
            <a:ext cx="156965" cy="268476"/>
          </a:xfrm>
          <a:prstGeom prst="line">
            <a:avLst/>
          </a:prstGeom>
          <a:ln>
            <a:prstDash val="sys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A196474F-0910-4930-919B-F14F6A58C818}"/>
              </a:ext>
            </a:extLst>
          </p:cNvPr>
          <p:cNvSpPr txBox="1"/>
          <p:nvPr/>
        </p:nvSpPr>
        <p:spPr>
          <a:xfrm>
            <a:off x="2193389" y="1959463"/>
            <a:ext cx="2041559" cy="307777"/>
          </a:xfrm>
          <a:prstGeom prst="rect">
            <a:avLst/>
          </a:prstGeom>
          <a:noFill/>
        </p:spPr>
        <p:txBody>
          <a:bodyPr wrap="square" rtlCol="0">
            <a:spAutoFit/>
          </a:bodyPr>
          <a:lstStyle/>
          <a:p>
            <a:r>
              <a:rPr lang="en-GB" sz="1400" dirty="0"/>
              <a:t>Legal assessment</a:t>
            </a:r>
          </a:p>
        </p:txBody>
      </p:sp>
      <p:cxnSp>
        <p:nvCxnSpPr>
          <p:cNvPr id="29" name="Straight Connector 28">
            <a:extLst>
              <a:ext uri="{FF2B5EF4-FFF2-40B4-BE49-F238E27FC236}">
                <a16:creationId xmlns:a16="http://schemas.microsoft.com/office/drawing/2014/main" id="{5109A2AB-3DA2-459B-8EA1-95C810772FEA}"/>
              </a:ext>
            </a:extLst>
          </p:cNvPr>
          <p:cNvCxnSpPr>
            <a:cxnSpLocks/>
          </p:cNvCxnSpPr>
          <p:nvPr/>
        </p:nvCxnSpPr>
        <p:spPr>
          <a:xfrm flipH="1" flipV="1">
            <a:off x="3035272" y="3059214"/>
            <a:ext cx="369505" cy="86467"/>
          </a:xfrm>
          <a:prstGeom prst="line">
            <a:avLst/>
          </a:prstGeom>
          <a:ln>
            <a:prstDash val="sysDash"/>
            <a:headEnd type="triangle"/>
            <a:tailEnd type="non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3091BA03-2BD9-41BE-8EB7-89935FA22349}"/>
              </a:ext>
            </a:extLst>
          </p:cNvPr>
          <p:cNvSpPr txBox="1"/>
          <p:nvPr/>
        </p:nvSpPr>
        <p:spPr>
          <a:xfrm>
            <a:off x="5973508" y="2727660"/>
            <a:ext cx="2041559" cy="307777"/>
          </a:xfrm>
          <a:prstGeom prst="rect">
            <a:avLst/>
          </a:prstGeom>
          <a:noFill/>
        </p:spPr>
        <p:txBody>
          <a:bodyPr wrap="square" rtlCol="0">
            <a:spAutoFit/>
          </a:bodyPr>
          <a:lstStyle/>
          <a:p>
            <a:r>
              <a:rPr lang="en-GB" sz="1400" dirty="0"/>
              <a:t>Data collection</a:t>
            </a:r>
          </a:p>
        </p:txBody>
      </p:sp>
      <p:sp>
        <p:nvSpPr>
          <p:cNvPr id="35" name="TextBox 34">
            <a:extLst>
              <a:ext uri="{FF2B5EF4-FFF2-40B4-BE49-F238E27FC236}">
                <a16:creationId xmlns:a16="http://schemas.microsoft.com/office/drawing/2014/main" id="{FBC1CF08-C8D7-487F-98FC-906B067F8956}"/>
              </a:ext>
            </a:extLst>
          </p:cNvPr>
          <p:cNvSpPr txBox="1"/>
          <p:nvPr/>
        </p:nvSpPr>
        <p:spPr>
          <a:xfrm>
            <a:off x="839756" y="2883618"/>
            <a:ext cx="2234220" cy="307777"/>
          </a:xfrm>
          <a:prstGeom prst="rect">
            <a:avLst/>
          </a:prstGeom>
          <a:noFill/>
        </p:spPr>
        <p:txBody>
          <a:bodyPr wrap="square" rtlCol="0">
            <a:spAutoFit/>
          </a:bodyPr>
          <a:lstStyle/>
          <a:p>
            <a:pPr algn="r"/>
            <a:r>
              <a:rPr lang="en-GB" sz="1400" dirty="0"/>
              <a:t>Design of a new layout</a:t>
            </a:r>
          </a:p>
        </p:txBody>
      </p:sp>
      <p:sp>
        <p:nvSpPr>
          <p:cNvPr id="36" name="TextBox 35">
            <a:extLst>
              <a:ext uri="{FF2B5EF4-FFF2-40B4-BE49-F238E27FC236}">
                <a16:creationId xmlns:a16="http://schemas.microsoft.com/office/drawing/2014/main" id="{D3719CA2-4072-4602-9FA1-31693F251EAE}"/>
              </a:ext>
            </a:extLst>
          </p:cNvPr>
          <p:cNvSpPr txBox="1"/>
          <p:nvPr/>
        </p:nvSpPr>
        <p:spPr>
          <a:xfrm>
            <a:off x="5904658" y="4401001"/>
            <a:ext cx="2388205" cy="307777"/>
          </a:xfrm>
          <a:prstGeom prst="rect">
            <a:avLst/>
          </a:prstGeom>
          <a:noFill/>
        </p:spPr>
        <p:txBody>
          <a:bodyPr wrap="square" rtlCol="0">
            <a:spAutoFit/>
          </a:bodyPr>
          <a:lstStyle/>
          <a:p>
            <a:r>
              <a:rPr lang="en-GB" sz="1400" dirty="0"/>
              <a:t>Delivery to distributors</a:t>
            </a:r>
          </a:p>
        </p:txBody>
      </p:sp>
      <p:sp>
        <p:nvSpPr>
          <p:cNvPr id="27" name="TextBox 26">
            <a:extLst>
              <a:ext uri="{FF2B5EF4-FFF2-40B4-BE49-F238E27FC236}">
                <a16:creationId xmlns:a16="http://schemas.microsoft.com/office/drawing/2014/main" id="{2A43DE53-F93D-4411-BF29-908A19AF134B}"/>
              </a:ext>
            </a:extLst>
          </p:cNvPr>
          <p:cNvSpPr txBox="1"/>
          <p:nvPr/>
        </p:nvSpPr>
        <p:spPr>
          <a:xfrm>
            <a:off x="358202" y="1105140"/>
            <a:ext cx="5920859" cy="369332"/>
          </a:xfrm>
          <a:prstGeom prst="rect">
            <a:avLst/>
          </a:prstGeom>
          <a:noFill/>
        </p:spPr>
        <p:txBody>
          <a:bodyPr wrap="square" rtlCol="0">
            <a:spAutoFit/>
          </a:bodyPr>
          <a:lstStyle/>
          <a:p>
            <a:r>
              <a:rPr lang="en-GB" b="1" dirty="0">
                <a:solidFill>
                  <a:srgbClr val="FF0000"/>
                </a:solidFill>
              </a:rPr>
              <a:t>Up to €1 000 000 for a single large company</a:t>
            </a:r>
          </a:p>
        </p:txBody>
      </p:sp>
      <p:sp>
        <p:nvSpPr>
          <p:cNvPr id="28" name="TextBox 27">
            <a:extLst>
              <a:ext uri="{FF2B5EF4-FFF2-40B4-BE49-F238E27FC236}">
                <a16:creationId xmlns:a16="http://schemas.microsoft.com/office/drawing/2014/main" id="{63B188AE-CA93-4D2E-93A1-D986168509AE}"/>
              </a:ext>
            </a:extLst>
          </p:cNvPr>
          <p:cNvSpPr txBox="1"/>
          <p:nvPr/>
        </p:nvSpPr>
        <p:spPr>
          <a:xfrm>
            <a:off x="5077343" y="1784935"/>
            <a:ext cx="2041559" cy="523220"/>
          </a:xfrm>
          <a:prstGeom prst="rect">
            <a:avLst/>
          </a:prstGeom>
          <a:noFill/>
        </p:spPr>
        <p:txBody>
          <a:bodyPr wrap="square" rtlCol="0">
            <a:spAutoFit/>
          </a:bodyPr>
          <a:lstStyle/>
          <a:p>
            <a:r>
              <a:rPr lang="en-GB" sz="1400" dirty="0"/>
              <a:t>Interaction with investment funds</a:t>
            </a:r>
          </a:p>
        </p:txBody>
      </p:sp>
      <p:sp>
        <p:nvSpPr>
          <p:cNvPr id="30" name="TextBox 29">
            <a:extLst>
              <a:ext uri="{FF2B5EF4-FFF2-40B4-BE49-F238E27FC236}">
                <a16:creationId xmlns:a16="http://schemas.microsoft.com/office/drawing/2014/main" id="{C987B78E-64D1-4923-BF64-D5CA544696CE}"/>
              </a:ext>
            </a:extLst>
          </p:cNvPr>
          <p:cNvSpPr txBox="1"/>
          <p:nvPr/>
        </p:nvSpPr>
        <p:spPr>
          <a:xfrm>
            <a:off x="5004569" y="5064260"/>
            <a:ext cx="2388205" cy="307777"/>
          </a:xfrm>
          <a:prstGeom prst="rect">
            <a:avLst/>
          </a:prstGeom>
          <a:noFill/>
        </p:spPr>
        <p:txBody>
          <a:bodyPr wrap="square" rtlCol="0">
            <a:spAutoFit/>
          </a:bodyPr>
          <a:lstStyle/>
          <a:p>
            <a:r>
              <a:rPr lang="en-GB" sz="1400" dirty="0"/>
              <a:t>Publication on website</a:t>
            </a:r>
          </a:p>
        </p:txBody>
      </p:sp>
      <p:sp>
        <p:nvSpPr>
          <p:cNvPr id="33" name="TextBox 32">
            <a:extLst>
              <a:ext uri="{FF2B5EF4-FFF2-40B4-BE49-F238E27FC236}">
                <a16:creationId xmlns:a16="http://schemas.microsoft.com/office/drawing/2014/main" id="{A8DB6967-B86F-43C7-BE91-6DC46DC0B5B6}"/>
              </a:ext>
            </a:extLst>
          </p:cNvPr>
          <p:cNvSpPr txBox="1"/>
          <p:nvPr/>
        </p:nvSpPr>
        <p:spPr>
          <a:xfrm>
            <a:off x="3497471" y="5278373"/>
            <a:ext cx="1672046" cy="307777"/>
          </a:xfrm>
          <a:prstGeom prst="rect">
            <a:avLst/>
          </a:prstGeom>
          <a:noFill/>
        </p:spPr>
        <p:txBody>
          <a:bodyPr wrap="square" rtlCol="0">
            <a:spAutoFit/>
          </a:bodyPr>
          <a:lstStyle/>
          <a:p>
            <a:r>
              <a:rPr lang="en-GB" sz="1400" dirty="0"/>
              <a:t>Translation</a:t>
            </a:r>
          </a:p>
        </p:txBody>
      </p:sp>
      <p:sp>
        <p:nvSpPr>
          <p:cNvPr id="37" name="TextBox 36">
            <a:extLst>
              <a:ext uri="{FF2B5EF4-FFF2-40B4-BE49-F238E27FC236}">
                <a16:creationId xmlns:a16="http://schemas.microsoft.com/office/drawing/2014/main" id="{D2C3D7BB-B38D-4EDD-96DF-EC0634F8C65B}"/>
              </a:ext>
            </a:extLst>
          </p:cNvPr>
          <p:cNvSpPr txBox="1"/>
          <p:nvPr/>
        </p:nvSpPr>
        <p:spPr>
          <a:xfrm>
            <a:off x="1397805" y="4698201"/>
            <a:ext cx="1944992" cy="523220"/>
          </a:xfrm>
          <a:prstGeom prst="rect">
            <a:avLst/>
          </a:prstGeom>
          <a:noFill/>
        </p:spPr>
        <p:txBody>
          <a:bodyPr wrap="square" rtlCol="0">
            <a:spAutoFit/>
          </a:bodyPr>
          <a:lstStyle/>
          <a:p>
            <a:pPr algn="r"/>
            <a:r>
              <a:rPr lang="en-GB" sz="1400" dirty="0"/>
              <a:t>Implementation of </a:t>
            </a:r>
          </a:p>
          <a:p>
            <a:pPr algn="r"/>
            <a:r>
              <a:rPr lang="en-GB" sz="1400" dirty="0"/>
              <a:t>new systems</a:t>
            </a:r>
          </a:p>
        </p:txBody>
      </p:sp>
      <p:cxnSp>
        <p:nvCxnSpPr>
          <p:cNvPr id="38" name="Straight Connector 37">
            <a:extLst>
              <a:ext uri="{FF2B5EF4-FFF2-40B4-BE49-F238E27FC236}">
                <a16:creationId xmlns:a16="http://schemas.microsoft.com/office/drawing/2014/main" id="{213A2DE6-3A97-43F0-9893-32D9B03C6533}"/>
              </a:ext>
            </a:extLst>
          </p:cNvPr>
          <p:cNvCxnSpPr>
            <a:cxnSpLocks/>
          </p:cNvCxnSpPr>
          <p:nvPr/>
        </p:nvCxnSpPr>
        <p:spPr>
          <a:xfrm>
            <a:off x="5542075" y="4193673"/>
            <a:ext cx="388501" cy="233342"/>
          </a:xfrm>
          <a:prstGeom prst="line">
            <a:avLst/>
          </a:prstGeom>
          <a:ln>
            <a:prstDash val="sys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9602D163-85DB-4D2B-B946-85ED8342CC9E}"/>
              </a:ext>
            </a:extLst>
          </p:cNvPr>
          <p:cNvCxnSpPr>
            <a:cxnSpLocks/>
          </p:cNvCxnSpPr>
          <p:nvPr/>
        </p:nvCxnSpPr>
        <p:spPr>
          <a:xfrm flipH="1">
            <a:off x="4264592" y="4698201"/>
            <a:ext cx="84401" cy="535280"/>
          </a:xfrm>
          <a:prstGeom prst="line">
            <a:avLst/>
          </a:prstGeom>
          <a:ln>
            <a:prstDash val="sysDash"/>
            <a:headEnd type="triangle"/>
            <a:tailEnd type="none"/>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326A9340-7AA3-4DD0-8D36-1C9D178CA4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81415" y="1731765"/>
            <a:ext cx="339864" cy="974924"/>
          </a:xfrm>
          <a:prstGeom prst="rect">
            <a:avLst/>
          </a:prstGeom>
        </p:spPr>
      </p:pic>
      <p:pic>
        <p:nvPicPr>
          <p:cNvPr id="14" name="Picture 13">
            <a:extLst>
              <a:ext uri="{FF2B5EF4-FFF2-40B4-BE49-F238E27FC236}">
                <a16:creationId xmlns:a16="http://schemas.microsoft.com/office/drawing/2014/main" id="{E442B72E-79C0-463D-8C5C-25C7587F496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36313" y="5681727"/>
            <a:ext cx="728455" cy="880463"/>
          </a:xfrm>
          <a:prstGeom prst="rect">
            <a:avLst/>
          </a:prstGeom>
        </p:spPr>
      </p:pic>
      <p:pic>
        <p:nvPicPr>
          <p:cNvPr id="18" name="Picture 17">
            <a:extLst>
              <a:ext uri="{FF2B5EF4-FFF2-40B4-BE49-F238E27FC236}">
                <a16:creationId xmlns:a16="http://schemas.microsoft.com/office/drawing/2014/main" id="{18544E2A-A204-4521-900E-C0889A6A720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15977" y="2157314"/>
            <a:ext cx="802881" cy="880463"/>
          </a:xfrm>
          <a:prstGeom prst="rect">
            <a:avLst/>
          </a:prstGeom>
        </p:spPr>
      </p:pic>
      <p:pic>
        <p:nvPicPr>
          <p:cNvPr id="43" name="Picture 42" descr="A person in a suit and tie&#10;&#10;Description automatically generated">
            <a:extLst>
              <a:ext uri="{FF2B5EF4-FFF2-40B4-BE49-F238E27FC236}">
                <a16:creationId xmlns:a16="http://schemas.microsoft.com/office/drawing/2014/main" id="{AC25DAE6-F9CF-4FB8-A475-878FF02DDD8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789283" y="1327012"/>
            <a:ext cx="498378" cy="1072142"/>
          </a:xfrm>
          <a:prstGeom prst="rect">
            <a:avLst/>
          </a:prstGeom>
        </p:spPr>
      </p:pic>
      <p:pic>
        <p:nvPicPr>
          <p:cNvPr id="45" name="Picture 44">
            <a:extLst>
              <a:ext uri="{FF2B5EF4-FFF2-40B4-BE49-F238E27FC236}">
                <a16:creationId xmlns:a16="http://schemas.microsoft.com/office/drawing/2014/main" id="{32A3CF74-4EDB-4A70-A737-43A25831AC9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64727" y="4959811"/>
            <a:ext cx="631803" cy="1372196"/>
          </a:xfrm>
          <a:prstGeom prst="rect">
            <a:avLst/>
          </a:prstGeom>
        </p:spPr>
      </p:pic>
      <p:pic>
        <p:nvPicPr>
          <p:cNvPr id="50" name="Picture 49">
            <a:extLst>
              <a:ext uri="{FF2B5EF4-FFF2-40B4-BE49-F238E27FC236}">
                <a16:creationId xmlns:a16="http://schemas.microsoft.com/office/drawing/2014/main" id="{1922E9A4-8CEE-475B-AC12-C9E2C6093ED5}"/>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80780" y="3641565"/>
            <a:ext cx="907453" cy="896702"/>
          </a:xfrm>
          <a:prstGeom prst="rect">
            <a:avLst/>
          </a:prstGeom>
        </p:spPr>
      </p:pic>
      <p:cxnSp>
        <p:nvCxnSpPr>
          <p:cNvPr id="58" name="Straight Connector 57">
            <a:extLst>
              <a:ext uri="{FF2B5EF4-FFF2-40B4-BE49-F238E27FC236}">
                <a16:creationId xmlns:a16="http://schemas.microsoft.com/office/drawing/2014/main" id="{2F9A027D-FACB-4D1C-9376-03FB113F4C93}"/>
              </a:ext>
            </a:extLst>
          </p:cNvPr>
          <p:cNvCxnSpPr>
            <a:cxnSpLocks/>
          </p:cNvCxnSpPr>
          <p:nvPr/>
        </p:nvCxnSpPr>
        <p:spPr>
          <a:xfrm flipH="1">
            <a:off x="2944645" y="3840158"/>
            <a:ext cx="380905" cy="0"/>
          </a:xfrm>
          <a:prstGeom prst="line">
            <a:avLst/>
          </a:prstGeom>
          <a:ln>
            <a:prstDash val="sys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1C7688AF-5EE2-43E5-A10A-F02FDEEB144B}"/>
              </a:ext>
            </a:extLst>
          </p:cNvPr>
          <p:cNvCxnSpPr>
            <a:cxnSpLocks/>
          </p:cNvCxnSpPr>
          <p:nvPr/>
        </p:nvCxnSpPr>
        <p:spPr>
          <a:xfrm flipH="1">
            <a:off x="3327517" y="4451537"/>
            <a:ext cx="328529" cy="246664"/>
          </a:xfrm>
          <a:prstGeom prst="line">
            <a:avLst/>
          </a:prstGeom>
          <a:ln>
            <a:prstDash val="sys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B6CED185-61CC-4FE2-B39F-1D00B51369F3}"/>
              </a:ext>
            </a:extLst>
          </p:cNvPr>
          <p:cNvCxnSpPr>
            <a:cxnSpLocks/>
          </p:cNvCxnSpPr>
          <p:nvPr/>
        </p:nvCxnSpPr>
        <p:spPr>
          <a:xfrm flipV="1">
            <a:off x="5562802" y="2923845"/>
            <a:ext cx="431829" cy="166084"/>
          </a:xfrm>
          <a:prstGeom prst="line">
            <a:avLst/>
          </a:prstGeom>
          <a:ln>
            <a:prstDash val="sysDash"/>
            <a:headEnd type="triangle"/>
            <a:tailEnd type="none"/>
          </a:ln>
        </p:spPr>
        <p:style>
          <a:lnRef idx="1">
            <a:schemeClr val="accent1"/>
          </a:lnRef>
          <a:fillRef idx="0">
            <a:schemeClr val="accent1"/>
          </a:fillRef>
          <a:effectRef idx="0">
            <a:schemeClr val="accent1"/>
          </a:effectRef>
          <a:fontRef idx="minor">
            <a:schemeClr val="tx1"/>
          </a:fontRef>
        </p:style>
      </p:cxnSp>
      <p:pic>
        <p:nvPicPr>
          <p:cNvPr id="67" name="Picture 66">
            <a:extLst>
              <a:ext uri="{FF2B5EF4-FFF2-40B4-BE49-F238E27FC236}">
                <a16:creationId xmlns:a16="http://schemas.microsoft.com/office/drawing/2014/main" id="{0BF43254-9D98-4681-94D9-97252F204A1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444047" y="3197626"/>
            <a:ext cx="1038409" cy="1104819"/>
          </a:xfrm>
          <a:prstGeom prst="rect">
            <a:avLst/>
          </a:prstGeom>
        </p:spPr>
      </p:pic>
      <p:sp>
        <p:nvSpPr>
          <p:cNvPr id="73" name="Text Placeholder 3">
            <a:extLst>
              <a:ext uri="{FF2B5EF4-FFF2-40B4-BE49-F238E27FC236}">
                <a16:creationId xmlns:a16="http://schemas.microsoft.com/office/drawing/2014/main" id="{BB595453-0740-42AA-923E-705FB3069F2C}"/>
              </a:ext>
            </a:extLst>
          </p:cNvPr>
          <p:cNvSpPr txBox="1">
            <a:spLocks/>
          </p:cNvSpPr>
          <p:nvPr/>
        </p:nvSpPr>
        <p:spPr>
          <a:xfrm>
            <a:off x="270894" y="968237"/>
            <a:ext cx="9070477" cy="358775"/>
          </a:xfrm>
          <a:prstGeom prst="rect">
            <a:avLst/>
          </a:prstGeom>
        </p:spPr>
        <p:txBody>
          <a:bodyPr/>
          <a:lstStyle>
            <a:lvl1pPr marL="266700" indent="-266700" algn="l" rtl="0" eaLnBrk="0" fontAlgn="base" hangingPunct="0">
              <a:spcBef>
                <a:spcPct val="20000"/>
              </a:spcBef>
              <a:spcAft>
                <a:spcPct val="0"/>
              </a:spcAft>
              <a:buClr>
                <a:srgbClr val="002957"/>
              </a:buClr>
              <a:buSzPct val="100000"/>
              <a:buBlip>
                <a:blip r:embed="rId13"/>
              </a:buBlip>
              <a:tabLst>
                <a:tab pos="266700" algn="l"/>
              </a:tabLst>
              <a:defRPr sz="2000">
                <a:solidFill>
                  <a:schemeClr val="tx1"/>
                </a:solidFill>
                <a:latin typeface="Verdana" pitchFamily="34" charset="0"/>
                <a:ea typeface="+mn-ea"/>
                <a:cs typeface="Arial" pitchFamily="34" charset="0"/>
              </a:defRPr>
            </a:lvl1pPr>
            <a:lvl2pPr marL="742950" indent="-285750" algn="l" rtl="0" eaLnBrk="0" fontAlgn="base" hangingPunct="0">
              <a:spcBef>
                <a:spcPct val="20000"/>
              </a:spcBef>
              <a:spcAft>
                <a:spcPct val="0"/>
              </a:spcAft>
              <a:buClr>
                <a:srgbClr val="82C55B"/>
              </a:buClr>
              <a:buSzPct val="100000"/>
              <a:buBlip>
                <a:blip r:embed="rId14"/>
              </a:buBlip>
              <a:tabLst>
                <a:tab pos="717550" algn="l"/>
              </a:tabLst>
              <a:defRPr>
                <a:solidFill>
                  <a:schemeClr val="tx1"/>
                </a:solidFill>
                <a:latin typeface="Verdana" pitchFamily="34" charset="0"/>
                <a:cs typeface="Arial" pitchFamily="34" charset="0"/>
              </a:defRPr>
            </a:lvl2pPr>
            <a:lvl3pPr marL="1076325" indent="-266700" algn="l" rtl="0" eaLnBrk="0" fontAlgn="base" hangingPunct="0">
              <a:spcBef>
                <a:spcPct val="20000"/>
              </a:spcBef>
              <a:spcAft>
                <a:spcPct val="0"/>
              </a:spcAft>
              <a:buClr>
                <a:srgbClr val="002957"/>
              </a:buClr>
              <a:buSzPct val="100000"/>
              <a:buBlip>
                <a:blip r:embed="rId15"/>
              </a:buBlip>
              <a:defRPr sz="1600">
                <a:solidFill>
                  <a:schemeClr val="tx1"/>
                </a:solidFill>
                <a:latin typeface="Verdana" pitchFamily="34" charset="0"/>
                <a:cs typeface="Arial" pitchFamily="34" charset="0"/>
              </a:defRPr>
            </a:lvl3pPr>
            <a:lvl4pPr marL="1600200" indent="-228600" algn="l" rtl="0" eaLnBrk="0" fontAlgn="base" hangingPunct="0">
              <a:spcBef>
                <a:spcPct val="20000"/>
              </a:spcBef>
              <a:spcAft>
                <a:spcPct val="0"/>
              </a:spcAft>
              <a:buClr>
                <a:srgbClr val="82C55B"/>
              </a:buClr>
              <a:buSzPct val="80000"/>
              <a:buFont typeface="Arial" charset="0"/>
              <a:buChar char="•"/>
              <a:defRPr sz="1400">
                <a:solidFill>
                  <a:schemeClr val="tx1"/>
                </a:solidFill>
                <a:latin typeface="Verdana" pitchFamily="34" charset="0"/>
                <a:cs typeface="Arial" pitchFamily="34" charset="0"/>
              </a:defRPr>
            </a:lvl4pPr>
            <a:lvl5pPr marL="2057400" indent="-228600" algn="l" rtl="0" eaLnBrk="0" fontAlgn="base" hangingPunct="0">
              <a:spcBef>
                <a:spcPct val="20000"/>
              </a:spcBef>
              <a:spcAft>
                <a:spcPct val="0"/>
              </a:spcAft>
              <a:buClr>
                <a:srgbClr val="002957"/>
              </a:buClr>
              <a:buSzPct val="80000"/>
              <a:buFont typeface="Verdana" pitchFamily="34" charset="0"/>
              <a:buChar char="•"/>
              <a:defRPr sz="1200">
                <a:solidFill>
                  <a:schemeClr val="tx1"/>
                </a:solidFill>
                <a:latin typeface="Verdana" pitchFamily="34" charset="0"/>
                <a:cs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defTabSz="914400" eaLnBrk="1" hangingPunct="1">
              <a:buNone/>
            </a:pPr>
            <a:endParaRPr lang="fr-BE" sz="1700" b="1" dirty="0">
              <a:solidFill>
                <a:srgbClr val="82C55B"/>
              </a:solidFill>
              <a:cs typeface="Arial" charset="0"/>
            </a:endParaRPr>
          </a:p>
        </p:txBody>
      </p:sp>
      <p:pic>
        <p:nvPicPr>
          <p:cNvPr id="75" name="Picture 74" descr="A picture containing drawing, sign&#10;&#10;Description automatically generated">
            <a:extLst>
              <a:ext uri="{FF2B5EF4-FFF2-40B4-BE49-F238E27FC236}">
                <a16:creationId xmlns:a16="http://schemas.microsoft.com/office/drawing/2014/main" id="{4F51B97A-E1BC-4877-A7E0-32A39A0A085F}"/>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680891" y="4676200"/>
            <a:ext cx="460299" cy="1119159"/>
          </a:xfrm>
          <a:prstGeom prst="rect">
            <a:avLst/>
          </a:prstGeom>
        </p:spPr>
      </p:pic>
      <p:pic>
        <p:nvPicPr>
          <p:cNvPr id="78" name="Picture 77" descr="A picture containing table&#10;&#10;Description automatically generated">
            <a:extLst>
              <a:ext uri="{FF2B5EF4-FFF2-40B4-BE49-F238E27FC236}">
                <a16:creationId xmlns:a16="http://schemas.microsoft.com/office/drawing/2014/main" id="{4BEBE398-8A57-46A5-8984-4EE055430EA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23387" y="2502259"/>
            <a:ext cx="749810" cy="920498"/>
          </a:xfrm>
          <a:prstGeom prst="rect">
            <a:avLst/>
          </a:prstGeom>
        </p:spPr>
      </p:pic>
      <p:pic>
        <p:nvPicPr>
          <p:cNvPr id="82" name="Picture 81" descr="A picture containing furniture, table, bed, dresser&#10;&#10;Description automatically generated">
            <a:extLst>
              <a:ext uri="{FF2B5EF4-FFF2-40B4-BE49-F238E27FC236}">
                <a16:creationId xmlns:a16="http://schemas.microsoft.com/office/drawing/2014/main" id="{9621D5F5-8936-44F8-BA9D-B42C14CF1597}"/>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688234" y="5548416"/>
            <a:ext cx="783735" cy="722023"/>
          </a:xfrm>
          <a:prstGeom prst="rect">
            <a:avLst/>
          </a:prstGeom>
        </p:spPr>
      </p:pic>
    </p:spTree>
    <p:extLst>
      <p:ext uri="{BB962C8B-B14F-4D97-AF65-F5344CB8AC3E}">
        <p14:creationId xmlns:p14="http://schemas.microsoft.com/office/powerpoint/2010/main" val="20411082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1" name="Straight Arrow Connector 50">
            <a:extLst>
              <a:ext uri="{FF2B5EF4-FFF2-40B4-BE49-F238E27FC236}">
                <a16:creationId xmlns:a16="http://schemas.microsoft.com/office/drawing/2014/main" id="{71A7C8AB-3E2C-41CF-A81E-97B031B6C5DA}"/>
              </a:ext>
            </a:extLst>
          </p:cNvPr>
          <p:cNvCxnSpPr>
            <a:cxnSpLocks/>
          </p:cNvCxnSpPr>
          <p:nvPr/>
        </p:nvCxnSpPr>
        <p:spPr>
          <a:xfrm>
            <a:off x="1202267" y="5984100"/>
            <a:ext cx="681848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483" name="Title 5"/>
          <p:cNvSpPr>
            <a:spLocks noGrp="1"/>
          </p:cNvSpPr>
          <p:nvPr>
            <p:ph type="title"/>
          </p:nvPr>
        </p:nvSpPr>
        <p:spPr>
          <a:xfrm>
            <a:off x="395288" y="469028"/>
            <a:ext cx="8497887" cy="431800"/>
          </a:xfrm>
        </p:spPr>
        <p:txBody>
          <a:bodyPr/>
          <a:lstStyle/>
          <a:p>
            <a:pPr defTabSz="914400"/>
            <a:r>
              <a:rPr lang="en-GB" sz="2400" dirty="0"/>
              <a:t>PRIIPs KID: our proposal</a:t>
            </a:r>
            <a:endParaRPr lang="en-GB" sz="2400" dirty="0">
              <a:solidFill>
                <a:schemeClr val="accent2"/>
              </a:solidFill>
            </a:endParaRPr>
          </a:p>
        </p:txBody>
      </p:sp>
      <p:sp>
        <p:nvSpPr>
          <p:cNvPr id="63492" name="Slide Number Placeholder 1"/>
          <p:cNvSpPr>
            <a:spLocks noGrp="1"/>
          </p:cNvSpPr>
          <p:nvPr>
            <p:ph type="sldNum" sz="quarter" idx="13"/>
          </p:nvPr>
        </p:nvSpPr>
        <p:spPr>
          <a:xfrm>
            <a:off x="6732588" y="6264275"/>
            <a:ext cx="2133600" cy="339725"/>
          </a:xfrm>
        </p:spPr>
        <p:txBody>
          <a:bodyPr/>
          <a:lstStyle/>
          <a:p>
            <a:fld id="{563CA645-DD36-4C59-8145-312D647C4608}" type="slidenum">
              <a:rPr lang="en-US" sz="1200"/>
              <a:pPr/>
              <a:t>12</a:t>
            </a:fld>
            <a:endParaRPr lang="en-US" sz="1200" dirty="0"/>
          </a:p>
        </p:txBody>
      </p:sp>
      <p:sp>
        <p:nvSpPr>
          <p:cNvPr id="61" name="TextBox 60">
            <a:extLst>
              <a:ext uri="{FF2B5EF4-FFF2-40B4-BE49-F238E27FC236}">
                <a16:creationId xmlns:a16="http://schemas.microsoft.com/office/drawing/2014/main" id="{40CFF9ED-868B-4575-A750-7F9A94399EFE}"/>
              </a:ext>
            </a:extLst>
          </p:cNvPr>
          <p:cNvSpPr txBox="1"/>
          <p:nvPr/>
        </p:nvSpPr>
        <p:spPr>
          <a:xfrm rot="17738169">
            <a:off x="764488" y="4431005"/>
            <a:ext cx="2975495" cy="261610"/>
          </a:xfrm>
          <a:prstGeom prst="rect">
            <a:avLst/>
          </a:prstGeom>
          <a:noFill/>
        </p:spPr>
        <p:txBody>
          <a:bodyPr wrap="square" rtlCol="0">
            <a:spAutoFit/>
          </a:bodyPr>
          <a:lstStyle/>
          <a:p>
            <a:r>
              <a:rPr lang="en-GB" sz="1100" b="1" dirty="0"/>
              <a:t>Level 1 PRIIPs Regulation </a:t>
            </a:r>
            <a:r>
              <a:rPr lang="en-GB" sz="1100" i="1" dirty="0"/>
              <a:t>Dec 2014</a:t>
            </a:r>
          </a:p>
        </p:txBody>
      </p:sp>
      <p:sp>
        <p:nvSpPr>
          <p:cNvPr id="63" name="Oval 62">
            <a:extLst>
              <a:ext uri="{FF2B5EF4-FFF2-40B4-BE49-F238E27FC236}">
                <a16:creationId xmlns:a16="http://schemas.microsoft.com/office/drawing/2014/main" id="{206CA32B-EBF4-4BA5-B794-5A0A523C36EB}"/>
              </a:ext>
            </a:extLst>
          </p:cNvPr>
          <p:cNvSpPr/>
          <p:nvPr/>
        </p:nvSpPr>
        <p:spPr bwMode="gray">
          <a:xfrm>
            <a:off x="1557671" y="5906857"/>
            <a:ext cx="162683" cy="162683"/>
          </a:xfrm>
          <a:prstGeom prst="ellipse">
            <a:avLst/>
          </a:prstGeom>
          <a:solidFill>
            <a:schemeClr val="tx2"/>
          </a:solidFill>
          <a:ln w="28575" cmpd="sng">
            <a:noFill/>
            <a:miter lim="800000"/>
            <a:headEnd/>
            <a:tailEnd/>
          </a:ln>
          <a:effectLst/>
        </p:spPr>
        <p:txBody>
          <a:bodyPr wrap="none" lIns="0" tIns="0" rIns="0" bIns="0" rtlCol="0" anchor="ctr"/>
          <a:lstStyle/>
          <a:p>
            <a:pPr algn="ctr"/>
            <a:endParaRPr lang="en-GB">
              <a:latin typeface="+mj-lt"/>
            </a:endParaRPr>
          </a:p>
        </p:txBody>
      </p:sp>
      <p:sp>
        <p:nvSpPr>
          <p:cNvPr id="64" name="Oval 63">
            <a:extLst>
              <a:ext uri="{FF2B5EF4-FFF2-40B4-BE49-F238E27FC236}">
                <a16:creationId xmlns:a16="http://schemas.microsoft.com/office/drawing/2014/main" id="{31269E42-96DE-4C6F-9492-D6847A19C626}"/>
              </a:ext>
            </a:extLst>
          </p:cNvPr>
          <p:cNvSpPr/>
          <p:nvPr/>
        </p:nvSpPr>
        <p:spPr bwMode="gray">
          <a:xfrm>
            <a:off x="3703728" y="5903186"/>
            <a:ext cx="162683" cy="162683"/>
          </a:xfrm>
          <a:prstGeom prst="ellipse">
            <a:avLst/>
          </a:prstGeom>
          <a:solidFill>
            <a:schemeClr val="tx1"/>
          </a:solidFill>
          <a:ln w="28575" cmpd="sng">
            <a:noFill/>
            <a:miter lim="800000"/>
            <a:headEnd/>
            <a:tailEnd/>
          </a:ln>
          <a:effectLst/>
        </p:spPr>
        <p:txBody>
          <a:bodyPr wrap="none" lIns="0" tIns="0" rIns="0" bIns="0" rtlCol="0" anchor="ctr"/>
          <a:lstStyle/>
          <a:p>
            <a:pPr algn="ctr"/>
            <a:endParaRPr lang="en-GB">
              <a:latin typeface="+mj-lt"/>
            </a:endParaRPr>
          </a:p>
        </p:txBody>
      </p:sp>
      <p:sp>
        <p:nvSpPr>
          <p:cNvPr id="65" name="Oval 64">
            <a:extLst>
              <a:ext uri="{FF2B5EF4-FFF2-40B4-BE49-F238E27FC236}">
                <a16:creationId xmlns:a16="http://schemas.microsoft.com/office/drawing/2014/main" id="{1C216563-138C-43B1-AE08-9275DA71EC56}"/>
              </a:ext>
            </a:extLst>
          </p:cNvPr>
          <p:cNvSpPr/>
          <p:nvPr/>
        </p:nvSpPr>
        <p:spPr bwMode="gray">
          <a:xfrm>
            <a:off x="3790780" y="5903185"/>
            <a:ext cx="162683" cy="162683"/>
          </a:xfrm>
          <a:prstGeom prst="ellipse">
            <a:avLst/>
          </a:prstGeom>
          <a:solidFill>
            <a:schemeClr val="tx1"/>
          </a:solidFill>
          <a:ln w="28575" cmpd="sng">
            <a:noFill/>
            <a:miter lim="800000"/>
            <a:headEnd/>
            <a:tailEnd/>
          </a:ln>
          <a:effectLst/>
        </p:spPr>
        <p:txBody>
          <a:bodyPr wrap="none" lIns="0" tIns="0" rIns="0" bIns="0" rtlCol="0" anchor="ctr"/>
          <a:lstStyle/>
          <a:p>
            <a:pPr algn="ctr"/>
            <a:endParaRPr lang="en-GB">
              <a:latin typeface="+mj-lt"/>
            </a:endParaRPr>
          </a:p>
        </p:txBody>
      </p:sp>
      <p:sp>
        <p:nvSpPr>
          <p:cNvPr id="66" name="Oval 65">
            <a:extLst>
              <a:ext uri="{FF2B5EF4-FFF2-40B4-BE49-F238E27FC236}">
                <a16:creationId xmlns:a16="http://schemas.microsoft.com/office/drawing/2014/main" id="{3999B157-F8DD-4DC6-B0DC-B1D73400ABFB}"/>
              </a:ext>
            </a:extLst>
          </p:cNvPr>
          <p:cNvSpPr/>
          <p:nvPr/>
        </p:nvSpPr>
        <p:spPr bwMode="gray">
          <a:xfrm>
            <a:off x="3500841" y="5894262"/>
            <a:ext cx="162683" cy="162683"/>
          </a:xfrm>
          <a:prstGeom prst="ellipse">
            <a:avLst/>
          </a:prstGeom>
          <a:solidFill>
            <a:schemeClr val="tx1"/>
          </a:solidFill>
          <a:ln w="28575" cmpd="sng">
            <a:noFill/>
            <a:miter lim="800000"/>
            <a:headEnd/>
            <a:tailEnd/>
          </a:ln>
          <a:effectLst/>
        </p:spPr>
        <p:txBody>
          <a:bodyPr wrap="none" lIns="0" tIns="0" rIns="0" bIns="0" rtlCol="0" anchor="ctr"/>
          <a:lstStyle/>
          <a:p>
            <a:pPr algn="ctr"/>
            <a:endParaRPr lang="en-GB">
              <a:latin typeface="+mj-lt"/>
            </a:endParaRPr>
          </a:p>
        </p:txBody>
      </p:sp>
      <p:sp>
        <p:nvSpPr>
          <p:cNvPr id="67" name="TextBox 66">
            <a:extLst>
              <a:ext uri="{FF2B5EF4-FFF2-40B4-BE49-F238E27FC236}">
                <a16:creationId xmlns:a16="http://schemas.microsoft.com/office/drawing/2014/main" id="{F5DEF3BE-EB05-4D3E-A39B-19F123B82903}"/>
              </a:ext>
            </a:extLst>
          </p:cNvPr>
          <p:cNvSpPr txBox="1"/>
          <p:nvPr/>
        </p:nvSpPr>
        <p:spPr>
          <a:xfrm rot="17636878">
            <a:off x="3009700" y="4950119"/>
            <a:ext cx="1806905" cy="261610"/>
          </a:xfrm>
          <a:prstGeom prst="rect">
            <a:avLst/>
          </a:prstGeom>
          <a:noFill/>
        </p:spPr>
        <p:txBody>
          <a:bodyPr wrap="square" rtlCol="0">
            <a:spAutoFit/>
          </a:bodyPr>
          <a:lstStyle/>
          <a:p>
            <a:r>
              <a:rPr lang="en-GB" sz="1100" b="1" dirty="0"/>
              <a:t>Level 2 RTS </a:t>
            </a:r>
            <a:r>
              <a:rPr lang="en-GB" sz="1100" i="1" dirty="0"/>
              <a:t>Apr 2017</a:t>
            </a:r>
          </a:p>
        </p:txBody>
      </p:sp>
      <p:sp>
        <p:nvSpPr>
          <p:cNvPr id="68" name="TextBox 67">
            <a:extLst>
              <a:ext uri="{FF2B5EF4-FFF2-40B4-BE49-F238E27FC236}">
                <a16:creationId xmlns:a16="http://schemas.microsoft.com/office/drawing/2014/main" id="{1F9DF8D2-E08E-4558-8DAF-B5CDBB72A0AA}"/>
              </a:ext>
            </a:extLst>
          </p:cNvPr>
          <p:cNvSpPr txBox="1"/>
          <p:nvPr/>
        </p:nvSpPr>
        <p:spPr>
          <a:xfrm rot="17636878">
            <a:off x="3033009" y="4699493"/>
            <a:ext cx="2350323" cy="261610"/>
          </a:xfrm>
          <a:prstGeom prst="rect">
            <a:avLst/>
          </a:prstGeom>
          <a:noFill/>
        </p:spPr>
        <p:txBody>
          <a:bodyPr wrap="square" rtlCol="0">
            <a:spAutoFit/>
          </a:bodyPr>
          <a:lstStyle/>
          <a:p>
            <a:r>
              <a:rPr lang="en-GB" sz="1100" b="1" dirty="0"/>
              <a:t>EC Communication </a:t>
            </a:r>
            <a:r>
              <a:rPr lang="en-GB" sz="1100" i="1" dirty="0"/>
              <a:t>Jul 2017</a:t>
            </a:r>
          </a:p>
        </p:txBody>
      </p:sp>
      <p:sp>
        <p:nvSpPr>
          <p:cNvPr id="69" name="TextBox 68">
            <a:extLst>
              <a:ext uri="{FF2B5EF4-FFF2-40B4-BE49-F238E27FC236}">
                <a16:creationId xmlns:a16="http://schemas.microsoft.com/office/drawing/2014/main" id="{6479835A-D32C-43CB-BBFE-F7BDE03FFC21}"/>
              </a:ext>
            </a:extLst>
          </p:cNvPr>
          <p:cNvSpPr txBox="1"/>
          <p:nvPr/>
        </p:nvSpPr>
        <p:spPr>
          <a:xfrm rot="17636878">
            <a:off x="3497393" y="5220643"/>
            <a:ext cx="1268296" cy="261610"/>
          </a:xfrm>
          <a:prstGeom prst="rect">
            <a:avLst/>
          </a:prstGeom>
          <a:noFill/>
        </p:spPr>
        <p:txBody>
          <a:bodyPr wrap="square" rtlCol="0">
            <a:spAutoFit/>
          </a:bodyPr>
          <a:lstStyle/>
          <a:p>
            <a:r>
              <a:rPr lang="en-GB" sz="1100" b="1" dirty="0"/>
              <a:t>Q&amp;As </a:t>
            </a:r>
            <a:r>
              <a:rPr lang="en-GB" sz="1100" i="1" dirty="0"/>
              <a:t>Jul 2017</a:t>
            </a:r>
          </a:p>
        </p:txBody>
      </p:sp>
      <p:sp>
        <p:nvSpPr>
          <p:cNvPr id="70" name="Oval 69">
            <a:extLst>
              <a:ext uri="{FF2B5EF4-FFF2-40B4-BE49-F238E27FC236}">
                <a16:creationId xmlns:a16="http://schemas.microsoft.com/office/drawing/2014/main" id="{BD7539EA-DF24-4B22-8083-7A4864721979}"/>
              </a:ext>
            </a:extLst>
          </p:cNvPr>
          <p:cNvSpPr/>
          <p:nvPr/>
        </p:nvSpPr>
        <p:spPr bwMode="gray">
          <a:xfrm>
            <a:off x="3978508" y="5906598"/>
            <a:ext cx="162683" cy="162683"/>
          </a:xfrm>
          <a:prstGeom prst="ellipse">
            <a:avLst/>
          </a:prstGeom>
          <a:solidFill>
            <a:schemeClr val="tx1"/>
          </a:solidFill>
          <a:ln w="28575" cmpd="sng">
            <a:noFill/>
            <a:miter lim="800000"/>
            <a:headEnd/>
            <a:tailEnd/>
          </a:ln>
          <a:effectLst/>
        </p:spPr>
        <p:txBody>
          <a:bodyPr wrap="none" lIns="0" tIns="0" rIns="0" bIns="0" rtlCol="0" anchor="ctr"/>
          <a:lstStyle/>
          <a:p>
            <a:pPr algn="ctr"/>
            <a:endParaRPr lang="en-GB">
              <a:latin typeface="+mj-lt"/>
            </a:endParaRPr>
          </a:p>
        </p:txBody>
      </p:sp>
      <p:sp>
        <p:nvSpPr>
          <p:cNvPr id="71" name="TextBox 70">
            <a:extLst>
              <a:ext uri="{FF2B5EF4-FFF2-40B4-BE49-F238E27FC236}">
                <a16:creationId xmlns:a16="http://schemas.microsoft.com/office/drawing/2014/main" id="{FDB70298-A237-426B-8FC4-6896E27741CF}"/>
              </a:ext>
            </a:extLst>
          </p:cNvPr>
          <p:cNvSpPr txBox="1"/>
          <p:nvPr/>
        </p:nvSpPr>
        <p:spPr>
          <a:xfrm rot="17636878">
            <a:off x="3664128" y="5167429"/>
            <a:ext cx="1350050" cy="261610"/>
          </a:xfrm>
          <a:prstGeom prst="rect">
            <a:avLst/>
          </a:prstGeom>
          <a:noFill/>
        </p:spPr>
        <p:txBody>
          <a:bodyPr wrap="square" rtlCol="0">
            <a:spAutoFit/>
          </a:bodyPr>
          <a:lstStyle/>
          <a:p>
            <a:r>
              <a:rPr lang="en-GB" sz="1100" b="1" dirty="0"/>
              <a:t>Q&amp;As </a:t>
            </a:r>
            <a:r>
              <a:rPr lang="en-GB" sz="1100" i="1" dirty="0"/>
              <a:t>Aug 2017</a:t>
            </a:r>
          </a:p>
        </p:txBody>
      </p:sp>
      <p:sp>
        <p:nvSpPr>
          <p:cNvPr id="72" name="Oval 71">
            <a:extLst>
              <a:ext uri="{FF2B5EF4-FFF2-40B4-BE49-F238E27FC236}">
                <a16:creationId xmlns:a16="http://schemas.microsoft.com/office/drawing/2014/main" id="{6ECBA954-3A02-481D-ABF3-D6B2930772D2}"/>
              </a:ext>
            </a:extLst>
          </p:cNvPr>
          <p:cNvSpPr/>
          <p:nvPr/>
        </p:nvSpPr>
        <p:spPr bwMode="gray">
          <a:xfrm>
            <a:off x="4190152" y="5906598"/>
            <a:ext cx="162683" cy="162683"/>
          </a:xfrm>
          <a:prstGeom prst="ellipse">
            <a:avLst/>
          </a:prstGeom>
          <a:solidFill>
            <a:schemeClr val="tx1"/>
          </a:solidFill>
          <a:ln w="28575" cmpd="sng">
            <a:noFill/>
            <a:miter lim="800000"/>
            <a:headEnd/>
            <a:tailEnd/>
          </a:ln>
          <a:effectLst/>
        </p:spPr>
        <p:txBody>
          <a:bodyPr wrap="none" lIns="0" tIns="0" rIns="0" bIns="0" rtlCol="0" anchor="ctr"/>
          <a:lstStyle/>
          <a:p>
            <a:pPr algn="ctr"/>
            <a:endParaRPr lang="en-GB">
              <a:latin typeface="+mj-lt"/>
            </a:endParaRPr>
          </a:p>
        </p:txBody>
      </p:sp>
      <p:sp>
        <p:nvSpPr>
          <p:cNvPr id="73" name="TextBox 72">
            <a:extLst>
              <a:ext uri="{FF2B5EF4-FFF2-40B4-BE49-F238E27FC236}">
                <a16:creationId xmlns:a16="http://schemas.microsoft.com/office/drawing/2014/main" id="{FBA82A23-35FD-4527-88B4-5CBF5387FD8F}"/>
              </a:ext>
            </a:extLst>
          </p:cNvPr>
          <p:cNvSpPr txBox="1"/>
          <p:nvPr/>
        </p:nvSpPr>
        <p:spPr>
          <a:xfrm rot="17636878">
            <a:off x="3828478" y="5166045"/>
            <a:ext cx="1350050" cy="261610"/>
          </a:xfrm>
          <a:prstGeom prst="rect">
            <a:avLst/>
          </a:prstGeom>
          <a:noFill/>
        </p:spPr>
        <p:txBody>
          <a:bodyPr wrap="square" rtlCol="0">
            <a:spAutoFit/>
          </a:bodyPr>
          <a:lstStyle/>
          <a:p>
            <a:r>
              <a:rPr lang="en-GB" sz="1100" b="1" dirty="0"/>
              <a:t>Q&amp;As </a:t>
            </a:r>
            <a:r>
              <a:rPr lang="en-GB" sz="1100" i="1" dirty="0"/>
              <a:t>Nov 2017</a:t>
            </a:r>
          </a:p>
        </p:txBody>
      </p:sp>
      <p:sp>
        <p:nvSpPr>
          <p:cNvPr id="74" name="Oval 73">
            <a:extLst>
              <a:ext uri="{FF2B5EF4-FFF2-40B4-BE49-F238E27FC236}">
                <a16:creationId xmlns:a16="http://schemas.microsoft.com/office/drawing/2014/main" id="{A7E89564-3226-4294-AB1D-D4172128B246}"/>
              </a:ext>
            </a:extLst>
          </p:cNvPr>
          <p:cNvSpPr/>
          <p:nvPr/>
        </p:nvSpPr>
        <p:spPr bwMode="gray">
          <a:xfrm>
            <a:off x="4547266" y="5913334"/>
            <a:ext cx="162683" cy="162683"/>
          </a:xfrm>
          <a:prstGeom prst="ellipse">
            <a:avLst/>
          </a:prstGeom>
          <a:solidFill>
            <a:schemeClr val="tx1"/>
          </a:solidFill>
          <a:ln w="28575" cmpd="sng">
            <a:noFill/>
            <a:miter lim="800000"/>
            <a:headEnd/>
            <a:tailEnd/>
          </a:ln>
          <a:effectLst/>
        </p:spPr>
        <p:txBody>
          <a:bodyPr wrap="none" lIns="0" tIns="0" rIns="0" bIns="0" rtlCol="0" anchor="ctr"/>
          <a:lstStyle/>
          <a:p>
            <a:pPr algn="ctr"/>
            <a:endParaRPr lang="en-GB">
              <a:latin typeface="+mj-lt"/>
            </a:endParaRPr>
          </a:p>
        </p:txBody>
      </p:sp>
      <p:sp>
        <p:nvSpPr>
          <p:cNvPr id="75" name="TextBox 74">
            <a:extLst>
              <a:ext uri="{FF2B5EF4-FFF2-40B4-BE49-F238E27FC236}">
                <a16:creationId xmlns:a16="http://schemas.microsoft.com/office/drawing/2014/main" id="{732323BF-CAEB-4EF0-B4A8-227667670357}"/>
              </a:ext>
            </a:extLst>
          </p:cNvPr>
          <p:cNvSpPr txBox="1"/>
          <p:nvPr/>
        </p:nvSpPr>
        <p:spPr>
          <a:xfrm rot="17636878">
            <a:off x="4241679" y="5220820"/>
            <a:ext cx="1268296" cy="261610"/>
          </a:xfrm>
          <a:prstGeom prst="rect">
            <a:avLst/>
          </a:prstGeom>
          <a:noFill/>
        </p:spPr>
        <p:txBody>
          <a:bodyPr wrap="square" rtlCol="0">
            <a:spAutoFit/>
          </a:bodyPr>
          <a:lstStyle/>
          <a:p>
            <a:r>
              <a:rPr lang="en-GB" sz="1100" b="1" dirty="0"/>
              <a:t>Q&amp;As </a:t>
            </a:r>
            <a:r>
              <a:rPr lang="en-GB" sz="1100" i="1" dirty="0"/>
              <a:t>Jul 2018</a:t>
            </a:r>
          </a:p>
        </p:txBody>
      </p:sp>
      <p:sp>
        <p:nvSpPr>
          <p:cNvPr id="76" name="Oval 75">
            <a:extLst>
              <a:ext uri="{FF2B5EF4-FFF2-40B4-BE49-F238E27FC236}">
                <a16:creationId xmlns:a16="http://schemas.microsoft.com/office/drawing/2014/main" id="{52DBF0C8-6522-45B3-ACAA-B111FC8CF9BE}"/>
              </a:ext>
            </a:extLst>
          </p:cNvPr>
          <p:cNvSpPr/>
          <p:nvPr/>
        </p:nvSpPr>
        <p:spPr bwMode="gray">
          <a:xfrm>
            <a:off x="4826302" y="5910094"/>
            <a:ext cx="162683" cy="162683"/>
          </a:xfrm>
          <a:prstGeom prst="ellipse">
            <a:avLst/>
          </a:prstGeom>
          <a:solidFill>
            <a:schemeClr val="tx1"/>
          </a:solidFill>
          <a:ln w="28575" cmpd="sng">
            <a:noFill/>
            <a:miter lim="800000"/>
            <a:headEnd/>
            <a:tailEnd/>
          </a:ln>
          <a:effectLst/>
        </p:spPr>
        <p:txBody>
          <a:bodyPr wrap="none" lIns="0" tIns="0" rIns="0" bIns="0" rtlCol="0" anchor="ctr"/>
          <a:lstStyle/>
          <a:p>
            <a:pPr algn="ctr"/>
            <a:endParaRPr lang="en-GB" dirty="0">
              <a:latin typeface="+mj-lt"/>
            </a:endParaRPr>
          </a:p>
        </p:txBody>
      </p:sp>
      <p:sp>
        <p:nvSpPr>
          <p:cNvPr id="77" name="TextBox 76">
            <a:extLst>
              <a:ext uri="{FF2B5EF4-FFF2-40B4-BE49-F238E27FC236}">
                <a16:creationId xmlns:a16="http://schemas.microsoft.com/office/drawing/2014/main" id="{D2B3DE38-BA5C-4000-A0EC-FA220C968809}"/>
              </a:ext>
            </a:extLst>
          </p:cNvPr>
          <p:cNvSpPr txBox="1"/>
          <p:nvPr/>
        </p:nvSpPr>
        <p:spPr>
          <a:xfrm rot="17636878">
            <a:off x="3953713" y="4363441"/>
            <a:ext cx="3114955" cy="261610"/>
          </a:xfrm>
          <a:prstGeom prst="rect">
            <a:avLst/>
          </a:prstGeom>
          <a:noFill/>
        </p:spPr>
        <p:txBody>
          <a:bodyPr wrap="square" rtlCol="0">
            <a:spAutoFit/>
          </a:bodyPr>
          <a:lstStyle/>
          <a:p>
            <a:r>
              <a:rPr lang="en-GB" sz="1100" b="1" dirty="0"/>
              <a:t>ESAs supervisory statement </a:t>
            </a:r>
            <a:r>
              <a:rPr lang="en-GB" sz="1100" i="1" dirty="0"/>
              <a:t>Feb 2019</a:t>
            </a:r>
          </a:p>
        </p:txBody>
      </p:sp>
      <p:sp>
        <p:nvSpPr>
          <p:cNvPr id="78" name="Oval 77">
            <a:extLst>
              <a:ext uri="{FF2B5EF4-FFF2-40B4-BE49-F238E27FC236}">
                <a16:creationId xmlns:a16="http://schemas.microsoft.com/office/drawing/2014/main" id="{BF8D2F20-CE14-4B96-B4AE-0436128EA8C4}"/>
              </a:ext>
            </a:extLst>
          </p:cNvPr>
          <p:cNvSpPr/>
          <p:nvPr/>
        </p:nvSpPr>
        <p:spPr bwMode="gray">
          <a:xfrm>
            <a:off x="5026338" y="5909520"/>
            <a:ext cx="162683" cy="162683"/>
          </a:xfrm>
          <a:prstGeom prst="ellipse">
            <a:avLst/>
          </a:prstGeom>
          <a:solidFill>
            <a:schemeClr val="tx1"/>
          </a:solidFill>
          <a:ln w="28575" cmpd="sng">
            <a:noFill/>
            <a:miter lim="800000"/>
            <a:headEnd/>
            <a:tailEnd/>
          </a:ln>
          <a:effectLst/>
        </p:spPr>
        <p:txBody>
          <a:bodyPr wrap="none" lIns="0" tIns="0" rIns="0" bIns="0" rtlCol="0" anchor="ctr"/>
          <a:lstStyle/>
          <a:p>
            <a:pPr algn="ctr"/>
            <a:endParaRPr lang="en-GB" dirty="0">
              <a:latin typeface="+mj-lt"/>
            </a:endParaRPr>
          </a:p>
        </p:txBody>
      </p:sp>
      <p:sp>
        <p:nvSpPr>
          <p:cNvPr id="79" name="TextBox 78">
            <a:extLst>
              <a:ext uri="{FF2B5EF4-FFF2-40B4-BE49-F238E27FC236}">
                <a16:creationId xmlns:a16="http://schemas.microsoft.com/office/drawing/2014/main" id="{CC57F2E8-534C-41FA-B3E6-65F28BAB38D1}"/>
              </a:ext>
            </a:extLst>
          </p:cNvPr>
          <p:cNvSpPr txBox="1"/>
          <p:nvPr/>
        </p:nvSpPr>
        <p:spPr>
          <a:xfrm rot="17636878">
            <a:off x="4702640" y="5179607"/>
            <a:ext cx="1321196" cy="261610"/>
          </a:xfrm>
          <a:prstGeom prst="rect">
            <a:avLst/>
          </a:prstGeom>
          <a:noFill/>
        </p:spPr>
        <p:txBody>
          <a:bodyPr wrap="square" rtlCol="0">
            <a:spAutoFit/>
          </a:bodyPr>
          <a:lstStyle/>
          <a:p>
            <a:r>
              <a:rPr lang="en-GB" sz="1100" b="1" dirty="0"/>
              <a:t>Q&amp;As </a:t>
            </a:r>
            <a:r>
              <a:rPr lang="en-GB" sz="1100" i="1" dirty="0"/>
              <a:t>Apr 2019</a:t>
            </a:r>
          </a:p>
        </p:txBody>
      </p:sp>
      <p:sp>
        <p:nvSpPr>
          <p:cNvPr id="87" name="TextBox 86">
            <a:extLst>
              <a:ext uri="{FF2B5EF4-FFF2-40B4-BE49-F238E27FC236}">
                <a16:creationId xmlns:a16="http://schemas.microsoft.com/office/drawing/2014/main" id="{73B7ADC1-1AFA-45F2-A9D7-F2638F23A1F5}"/>
              </a:ext>
            </a:extLst>
          </p:cNvPr>
          <p:cNvSpPr txBox="1"/>
          <p:nvPr/>
        </p:nvSpPr>
        <p:spPr>
          <a:xfrm rot="17636878">
            <a:off x="5813935" y="3889444"/>
            <a:ext cx="4156218" cy="261610"/>
          </a:xfrm>
          <a:prstGeom prst="rect">
            <a:avLst/>
          </a:prstGeom>
          <a:noFill/>
        </p:spPr>
        <p:txBody>
          <a:bodyPr wrap="square" rtlCol="0">
            <a:spAutoFit/>
          </a:bodyPr>
          <a:lstStyle/>
          <a:p>
            <a:r>
              <a:rPr lang="en-GB" sz="1100" b="1" dirty="0">
                <a:solidFill>
                  <a:srgbClr val="92D050"/>
                </a:solidFill>
              </a:rPr>
              <a:t>Official PRIIPs framework review for all products</a:t>
            </a:r>
            <a:endParaRPr lang="en-GB" sz="1100" i="1" dirty="0">
              <a:solidFill>
                <a:srgbClr val="92D050"/>
              </a:solidFill>
            </a:endParaRPr>
          </a:p>
        </p:txBody>
      </p:sp>
      <p:sp>
        <p:nvSpPr>
          <p:cNvPr id="98" name="Oval 97">
            <a:extLst>
              <a:ext uri="{FF2B5EF4-FFF2-40B4-BE49-F238E27FC236}">
                <a16:creationId xmlns:a16="http://schemas.microsoft.com/office/drawing/2014/main" id="{13C82A05-9A3A-453C-BE4D-15AA2708ACEC}"/>
              </a:ext>
            </a:extLst>
          </p:cNvPr>
          <p:cNvSpPr/>
          <p:nvPr/>
        </p:nvSpPr>
        <p:spPr bwMode="gray">
          <a:xfrm>
            <a:off x="3221198" y="5903158"/>
            <a:ext cx="162683" cy="162683"/>
          </a:xfrm>
          <a:prstGeom prst="ellipse">
            <a:avLst/>
          </a:prstGeom>
          <a:solidFill>
            <a:schemeClr val="tx2"/>
          </a:solidFill>
          <a:ln w="28575" cmpd="sng">
            <a:noFill/>
            <a:miter lim="800000"/>
            <a:headEnd/>
            <a:tailEnd/>
          </a:ln>
          <a:effectLst/>
        </p:spPr>
        <p:txBody>
          <a:bodyPr wrap="none" lIns="0" tIns="0" rIns="0" bIns="0" rtlCol="0" anchor="ctr"/>
          <a:lstStyle/>
          <a:p>
            <a:pPr algn="ctr"/>
            <a:endParaRPr lang="en-GB">
              <a:latin typeface="+mj-lt"/>
            </a:endParaRPr>
          </a:p>
        </p:txBody>
      </p:sp>
      <p:sp>
        <p:nvSpPr>
          <p:cNvPr id="99" name="Oval 98">
            <a:extLst>
              <a:ext uri="{FF2B5EF4-FFF2-40B4-BE49-F238E27FC236}">
                <a16:creationId xmlns:a16="http://schemas.microsoft.com/office/drawing/2014/main" id="{84448131-006C-4FFC-BDB8-6B6717322212}"/>
              </a:ext>
            </a:extLst>
          </p:cNvPr>
          <p:cNvSpPr/>
          <p:nvPr/>
        </p:nvSpPr>
        <p:spPr bwMode="gray">
          <a:xfrm>
            <a:off x="3009013" y="5910092"/>
            <a:ext cx="162683" cy="162683"/>
          </a:xfrm>
          <a:prstGeom prst="ellipse">
            <a:avLst/>
          </a:prstGeom>
          <a:solidFill>
            <a:schemeClr val="tx1"/>
          </a:solidFill>
          <a:ln w="28575" cmpd="sng">
            <a:noFill/>
            <a:miter lim="800000"/>
            <a:headEnd/>
            <a:tailEnd/>
          </a:ln>
          <a:effectLst/>
        </p:spPr>
        <p:txBody>
          <a:bodyPr wrap="none" lIns="0" tIns="0" rIns="0" bIns="0" rtlCol="0" anchor="ctr"/>
          <a:lstStyle/>
          <a:p>
            <a:pPr algn="ctr"/>
            <a:endParaRPr lang="en-GB">
              <a:latin typeface="+mj-lt"/>
            </a:endParaRPr>
          </a:p>
        </p:txBody>
      </p:sp>
      <p:sp>
        <p:nvSpPr>
          <p:cNvPr id="100" name="TextBox 99">
            <a:extLst>
              <a:ext uri="{FF2B5EF4-FFF2-40B4-BE49-F238E27FC236}">
                <a16:creationId xmlns:a16="http://schemas.microsoft.com/office/drawing/2014/main" id="{6D0EA74B-AAB9-4494-81AC-7AA4210EAE30}"/>
              </a:ext>
            </a:extLst>
          </p:cNvPr>
          <p:cNvSpPr txBox="1"/>
          <p:nvPr/>
        </p:nvSpPr>
        <p:spPr>
          <a:xfrm rot="17706734">
            <a:off x="2162027" y="4367416"/>
            <a:ext cx="3108543" cy="261610"/>
          </a:xfrm>
          <a:prstGeom prst="rect">
            <a:avLst/>
          </a:prstGeom>
          <a:noFill/>
        </p:spPr>
        <p:txBody>
          <a:bodyPr wrap="square" rtlCol="0">
            <a:spAutoFit/>
          </a:bodyPr>
          <a:lstStyle/>
          <a:p>
            <a:r>
              <a:rPr lang="en-GB" sz="1100" b="1" dirty="0"/>
              <a:t>Rejection Level 2 RTS by EP </a:t>
            </a:r>
            <a:r>
              <a:rPr lang="en-GB" sz="1100" i="1" dirty="0"/>
              <a:t>Sep 2016</a:t>
            </a:r>
          </a:p>
        </p:txBody>
      </p:sp>
      <p:sp>
        <p:nvSpPr>
          <p:cNvPr id="48" name="TextBox 47">
            <a:extLst>
              <a:ext uri="{FF2B5EF4-FFF2-40B4-BE49-F238E27FC236}">
                <a16:creationId xmlns:a16="http://schemas.microsoft.com/office/drawing/2014/main" id="{DD337789-BC90-4671-A20D-8528928FA899}"/>
              </a:ext>
            </a:extLst>
          </p:cNvPr>
          <p:cNvSpPr txBox="1"/>
          <p:nvPr/>
        </p:nvSpPr>
        <p:spPr>
          <a:xfrm rot="17738169">
            <a:off x="2214585" y="4103851"/>
            <a:ext cx="3720890" cy="261610"/>
          </a:xfrm>
          <a:prstGeom prst="rect">
            <a:avLst/>
          </a:prstGeom>
          <a:noFill/>
        </p:spPr>
        <p:txBody>
          <a:bodyPr wrap="none" rtlCol="0">
            <a:spAutoFit/>
          </a:bodyPr>
          <a:lstStyle/>
          <a:p>
            <a:r>
              <a:rPr lang="en-GB" sz="1100" b="1" dirty="0"/>
              <a:t>Quick fix Level 1 PRIIPs Regulation </a:t>
            </a:r>
            <a:r>
              <a:rPr lang="en-GB" sz="1100" i="1" dirty="0"/>
              <a:t>Dec 2016</a:t>
            </a:r>
          </a:p>
        </p:txBody>
      </p:sp>
      <p:sp>
        <p:nvSpPr>
          <p:cNvPr id="49" name="Oval 48">
            <a:extLst>
              <a:ext uri="{FF2B5EF4-FFF2-40B4-BE49-F238E27FC236}">
                <a16:creationId xmlns:a16="http://schemas.microsoft.com/office/drawing/2014/main" id="{A5614983-099D-4D7A-BCA4-25836495E872}"/>
              </a:ext>
            </a:extLst>
          </p:cNvPr>
          <p:cNvSpPr/>
          <p:nvPr/>
        </p:nvSpPr>
        <p:spPr bwMode="gray">
          <a:xfrm>
            <a:off x="5222585" y="5915841"/>
            <a:ext cx="162683" cy="162683"/>
          </a:xfrm>
          <a:prstGeom prst="ellipse">
            <a:avLst/>
          </a:prstGeom>
          <a:solidFill>
            <a:schemeClr val="tx1"/>
          </a:solidFill>
          <a:ln w="28575" cmpd="sng">
            <a:noFill/>
            <a:miter lim="800000"/>
            <a:headEnd/>
            <a:tailEnd/>
          </a:ln>
          <a:effectLst/>
        </p:spPr>
        <p:txBody>
          <a:bodyPr wrap="none" lIns="0" tIns="0" rIns="0" bIns="0" rtlCol="0" anchor="ctr"/>
          <a:lstStyle/>
          <a:p>
            <a:pPr algn="ctr"/>
            <a:endParaRPr lang="en-GB" dirty="0">
              <a:latin typeface="+mj-lt"/>
            </a:endParaRPr>
          </a:p>
        </p:txBody>
      </p:sp>
      <p:sp>
        <p:nvSpPr>
          <p:cNvPr id="50" name="TextBox 49">
            <a:extLst>
              <a:ext uri="{FF2B5EF4-FFF2-40B4-BE49-F238E27FC236}">
                <a16:creationId xmlns:a16="http://schemas.microsoft.com/office/drawing/2014/main" id="{D9B08860-5A05-4331-82C7-87BF66AFCC4C}"/>
              </a:ext>
            </a:extLst>
          </p:cNvPr>
          <p:cNvSpPr txBox="1"/>
          <p:nvPr/>
        </p:nvSpPr>
        <p:spPr>
          <a:xfrm rot="17636878">
            <a:off x="4356408" y="4369188"/>
            <a:ext cx="3102131" cy="261610"/>
          </a:xfrm>
          <a:prstGeom prst="rect">
            <a:avLst/>
          </a:prstGeom>
          <a:noFill/>
        </p:spPr>
        <p:txBody>
          <a:bodyPr wrap="square" rtlCol="0">
            <a:spAutoFit/>
          </a:bodyPr>
          <a:lstStyle/>
          <a:p>
            <a:r>
              <a:rPr lang="en-GB" sz="1100" b="1" dirty="0"/>
              <a:t>ESAs supervisory statement </a:t>
            </a:r>
            <a:r>
              <a:rPr lang="en-GB" sz="1100" i="1" dirty="0"/>
              <a:t>Oct 2019</a:t>
            </a:r>
          </a:p>
        </p:txBody>
      </p:sp>
      <p:pic>
        <p:nvPicPr>
          <p:cNvPr id="108" name="Graphic 107" descr="Smiling face with solid fill">
            <a:extLst>
              <a:ext uri="{FF2B5EF4-FFF2-40B4-BE49-F238E27FC236}">
                <a16:creationId xmlns:a16="http://schemas.microsoft.com/office/drawing/2014/main" id="{3BE9CF94-5141-4EF3-80F9-AC1E485AD4D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5007" y="1114933"/>
            <a:ext cx="316800" cy="316800"/>
          </a:xfrm>
          <a:prstGeom prst="rect">
            <a:avLst/>
          </a:prstGeom>
        </p:spPr>
      </p:pic>
      <p:sp>
        <p:nvSpPr>
          <p:cNvPr id="109" name="TextBox 108">
            <a:extLst>
              <a:ext uri="{FF2B5EF4-FFF2-40B4-BE49-F238E27FC236}">
                <a16:creationId xmlns:a16="http://schemas.microsoft.com/office/drawing/2014/main" id="{AE1FB784-3398-4DDA-ACF6-1FFBD48A2003}"/>
              </a:ext>
            </a:extLst>
          </p:cNvPr>
          <p:cNvSpPr txBox="1"/>
          <p:nvPr/>
        </p:nvSpPr>
        <p:spPr>
          <a:xfrm>
            <a:off x="719599" y="1110296"/>
            <a:ext cx="7044125" cy="338554"/>
          </a:xfrm>
          <a:prstGeom prst="rect">
            <a:avLst/>
          </a:prstGeom>
          <a:noFill/>
        </p:spPr>
        <p:txBody>
          <a:bodyPr wrap="square" rtlCol="0">
            <a:spAutoFit/>
          </a:bodyPr>
          <a:lstStyle/>
          <a:p>
            <a:r>
              <a:rPr lang="en-GB" sz="1600" dirty="0">
                <a:solidFill>
                  <a:srgbClr val="82C55B"/>
                </a:solidFill>
              </a:rPr>
              <a:t>Changes must improve consumer understanding</a:t>
            </a:r>
            <a:endParaRPr lang="en-GB" sz="2000" dirty="0"/>
          </a:p>
        </p:txBody>
      </p:sp>
      <p:pic>
        <p:nvPicPr>
          <p:cNvPr id="110" name="Graphic 109" descr="Smiling face with solid fill">
            <a:extLst>
              <a:ext uri="{FF2B5EF4-FFF2-40B4-BE49-F238E27FC236}">
                <a16:creationId xmlns:a16="http://schemas.microsoft.com/office/drawing/2014/main" id="{66C852C1-D2D4-4869-AE7C-26E5A12D303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3594" y="1504759"/>
            <a:ext cx="316800" cy="316800"/>
          </a:xfrm>
          <a:prstGeom prst="rect">
            <a:avLst/>
          </a:prstGeom>
        </p:spPr>
      </p:pic>
      <p:sp>
        <p:nvSpPr>
          <p:cNvPr id="111" name="TextBox 110">
            <a:extLst>
              <a:ext uri="{FF2B5EF4-FFF2-40B4-BE49-F238E27FC236}">
                <a16:creationId xmlns:a16="http://schemas.microsoft.com/office/drawing/2014/main" id="{036707F2-6E64-4E6D-844A-E9735A7FE510}"/>
              </a:ext>
            </a:extLst>
          </p:cNvPr>
          <p:cNvSpPr txBox="1"/>
          <p:nvPr/>
        </p:nvSpPr>
        <p:spPr>
          <a:xfrm>
            <a:off x="719599" y="1498859"/>
            <a:ext cx="7044125" cy="338554"/>
          </a:xfrm>
          <a:prstGeom prst="rect">
            <a:avLst/>
          </a:prstGeom>
          <a:noFill/>
        </p:spPr>
        <p:txBody>
          <a:bodyPr wrap="square" rtlCol="0">
            <a:spAutoFit/>
          </a:bodyPr>
          <a:lstStyle/>
          <a:p>
            <a:r>
              <a:rPr lang="en-GB" sz="1600" dirty="0">
                <a:solidFill>
                  <a:srgbClr val="82C55B"/>
                </a:solidFill>
              </a:rPr>
              <a:t>Take necessary time to develop meaningful solutions</a:t>
            </a:r>
            <a:endParaRPr lang="en-GB" sz="2000" dirty="0"/>
          </a:p>
        </p:txBody>
      </p:sp>
      <p:pic>
        <p:nvPicPr>
          <p:cNvPr id="112" name="Graphic 111" descr="Smiling face with solid fill">
            <a:extLst>
              <a:ext uri="{FF2B5EF4-FFF2-40B4-BE49-F238E27FC236}">
                <a16:creationId xmlns:a16="http://schemas.microsoft.com/office/drawing/2014/main" id="{F4CE745F-230D-470E-B0E9-88AF43B6AA0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3594" y="1923763"/>
            <a:ext cx="316800" cy="316800"/>
          </a:xfrm>
          <a:prstGeom prst="rect">
            <a:avLst/>
          </a:prstGeom>
        </p:spPr>
      </p:pic>
      <p:sp>
        <p:nvSpPr>
          <p:cNvPr id="113" name="TextBox 112">
            <a:extLst>
              <a:ext uri="{FF2B5EF4-FFF2-40B4-BE49-F238E27FC236}">
                <a16:creationId xmlns:a16="http://schemas.microsoft.com/office/drawing/2014/main" id="{6BB194AD-863B-4F15-A8BA-0FD2E2351396}"/>
              </a:ext>
            </a:extLst>
          </p:cNvPr>
          <p:cNvSpPr txBox="1"/>
          <p:nvPr/>
        </p:nvSpPr>
        <p:spPr>
          <a:xfrm>
            <a:off x="719599" y="1909180"/>
            <a:ext cx="7044125" cy="338554"/>
          </a:xfrm>
          <a:prstGeom prst="rect">
            <a:avLst/>
          </a:prstGeom>
          <a:noFill/>
        </p:spPr>
        <p:txBody>
          <a:bodyPr wrap="square" rtlCol="0">
            <a:spAutoFit/>
          </a:bodyPr>
          <a:lstStyle/>
          <a:p>
            <a:r>
              <a:rPr lang="en-GB" sz="1600" dirty="0">
                <a:solidFill>
                  <a:srgbClr val="82C55B"/>
                </a:solidFill>
              </a:rPr>
              <a:t>All changes at the same time</a:t>
            </a:r>
            <a:endParaRPr lang="en-GB" sz="2000" dirty="0"/>
          </a:p>
        </p:txBody>
      </p:sp>
      <p:sp>
        <p:nvSpPr>
          <p:cNvPr id="86" name="Oval 85">
            <a:extLst>
              <a:ext uri="{FF2B5EF4-FFF2-40B4-BE49-F238E27FC236}">
                <a16:creationId xmlns:a16="http://schemas.microsoft.com/office/drawing/2014/main" id="{88E0B913-7D02-48C2-B7AE-92F654F21F84}"/>
              </a:ext>
            </a:extLst>
          </p:cNvPr>
          <p:cNvSpPr/>
          <p:nvPr/>
        </p:nvSpPr>
        <p:spPr bwMode="gray">
          <a:xfrm>
            <a:off x="6987204" y="5912132"/>
            <a:ext cx="162683" cy="162683"/>
          </a:xfrm>
          <a:prstGeom prst="ellipse">
            <a:avLst/>
          </a:prstGeom>
          <a:solidFill>
            <a:srgbClr val="82C55B"/>
          </a:solidFill>
          <a:ln w="28575" cmpd="sng">
            <a:noFill/>
            <a:miter lim="800000"/>
            <a:headEnd/>
            <a:tailEnd/>
          </a:ln>
          <a:effectLst/>
        </p:spPr>
        <p:txBody>
          <a:bodyPr wrap="none" lIns="0" tIns="0" rIns="0" bIns="0" rtlCol="0" anchor="ctr"/>
          <a:lstStyle/>
          <a:p>
            <a:pPr algn="ctr"/>
            <a:endParaRPr lang="en-GB">
              <a:solidFill>
                <a:srgbClr val="92D050"/>
              </a:solidFill>
              <a:latin typeface="+mj-lt"/>
            </a:endParaRPr>
          </a:p>
        </p:txBody>
      </p:sp>
      <p:cxnSp>
        <p:nvCxnSpPr>
          <p:cNvPr id="3" name="Straight Arrow Connector 2">
            <a:extLst>
              <a:ext uri="{FF2B5EF4-FFF2-40B4-BE49-F238E27FC236}">
                <a16:creationId xmlns:a16="http://schemas.microsoft.com/office/drawing/2014/main" id="{FADE0614-AB5B-4BAA-8C9A-875277EBB51F}"/>
              </a:ext>
            </a:extLst>
          </p:cNvPr>
          <p:cNvCxnSpPr>
            <a:cxnSpLocks/>
          </p:cNvCxnSpPr>
          <p:nvPr/>
        </p:nvCxnSpPr>
        <p:spPr>
          <a:xfrm>
            <a:off x="5599292" y="6128819"/>
            <a:ext cx="1320800" cy="0"/>
          </a:xfrm>
          <a:prstGeom prst="straightConnector1">
            <a:avLst/>
          </a:prstGeom>
          <a:ln w="57150">
            <a:tailEnd type="triangle"/>
          </a:ln>
        </p:spPr>
        <p:style>
          <a:lnRef idx="1">
            <a:schemeClr val="accent2"/>
          </a:lnRef>
          <a:fillRef idx="0">
            <a:schemeClr val="accent2"/>
          </a:fillRef>
          <a:effectRef idx="0">
            <a:schemeClr val="accent2"/>
          </a:effectRef>
          <a:fontRef idx="minor">
            <a:schemeClr val="tx1"/>
          </a:fontRef>
        </p:style>
      </p:cxnSp>
      <p:sp>
        <p:nvSpPr>
          <p:cNvPr id="46" name="TextBox 45">
            <a:extLst>
              <a:ext uri="{FF2B5EF4-FFF2-40B4-BE49-F238E27FC236}">
                <a16:creationId xmlns:a16="http://schemas.microsoft.com/office/drawing/2014/main" id="{DE319EC1-0C6D-4904-96BE-F7044090BD2C}"/>
              </a:ext>
            </a:extLst>
          </p:cNvPr>
          <p:cNvSpPr txBox="1"/>
          <p:nvPr/>
        </p:nvSpPr>
        <p:spPr>
          <a:xfrm>
            <a:off x="5385268" y="6258286"/>
            <a:ext cx="1841560" cy="458891"/>
          </a:xfrm>
          <a:prstGeom prst="rect">
            <a:avLst/>
          </a:prstGeom>
          <a:noFill/>
        </p:spPr>
        <p:txBody>
          <a:bodyPr wrap="square" rtlCol="0">
            <a:spAutoFit/>
          </a:bodyPr>
          <a:lstStyle/>
          <a:p>
            <a:pPr algn="ctr"/>
            <a:r>
              <a:rPr lang="en-GB" sz="1200" b="1" dirty="0">
                <a:solidFill>
                  <a:srgbClr val="82C55B"/>
                </a:solidFill>
              </a:rPr>
              <a:t>EC study &amp; consumer-testing</a:t>
            </a:r>
            <a:endParaRPr lang="en-GB" sz="1600" b="1" dirty="0"/>
          </a:p>
        </p:txBody>
      </p:sp>
    </p:spTree>
    <p:extLst>
      <p:ext uri="{BB962C8B-B14F-4D97-AF65-F5344CB8AC3E}">
        <p14:creationId xmlns:p14="http://schemas.microsoft.com/office/powerpoint/2010/main" val="27694198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A8DB218-CB9B-4858-BD34-0C71098B47D8}"/>
              </a:ext>
            </a:extLst>
          </p:cNvPr>
          <p:cNvSpPr/>
          <p:nvPr/>
        </p:nvSpPr>
        <p:spPr bwMode="gray">
          <a:xfrm>
            <a:off x="58994" y="5878573"/>
            <a:ext cx="1452716" cy="883562"/>
          </a:xfrm>
          <a:prstGeom prst="rect">
            <a:avLst/>
          </a:prstGeom>
          <a:solidFill>
            <a:schemeClr val="bg1"/>
          </a:solidFill>
          <a:ln w="28575" cmpd="sng">
            <a:noFill/>
            <a:miter lim="800000"/>
            <a:headEnd/>
            <a:tailEnd/>
          </a:ln>
          <a:effectLst/>
        </p:spPr>
        <p:txBody>
          <a:bodyPr wrap="none"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2957"/>
              </a:solidFill>
              <a:effectLst/>
              <a:uLnTx/>
              <a:uFillTx/>
              <a:latin typeface="verdana"/>
              <a:ea typeface="+mn-ea"/>
              <a:cs typeface="+mn-cs"/>
            </a:endParaRPr>
          </a:p>
        </p:txBody>
      </p:sp>
      <p:sp>
        <p:nvSpPr>
          <p:cNvPr id="5" name="TextBox 4">
            <a:extLst>
              <a:ext uri="{FF2B5EF4-FFF2-40B4-BE49-F238E27FC236}">
                <a16:creationId xmlns:a16="http://schemas.microsoft.com/office/drawing/2014/main" id="{4DB67467-F45C-4358-AD49-196DA19E543B}"/>
              </a:ext>
            </a:extLst>
          </p:cNvPr>
          <p:cNvSpPr txBox="1"/>
          <p:nvPr/>
        </p:nvSpPr>
        <p:spPr>
          <a:xfrm>
            <a:off x="420329" y="1443841"/>
            <a:ext cx="8353623" cy="3970318"/>
          </a:xfrm>
          <a:prstGeom prst="rect">
            <a:avLst/>
          </a:prstGeom>
          <a:noFill/>
        </p:spPr>
        <p:txBody>
          <a:bodyPr wrap="square" rtlCol="0">
            <a:spAutoFit/>
          </a:bodyPr>
          <a:lstStyle/>
          <a:p>
            <a:pPr marL="285750" lvl="0" indent="-285750" algn="just">
              <a:buFont typeface="Wingdings" panose="05000000000000000000" pitchFamily="2" charset="2"/>
              <a:buChar char="§"/>
              <a:defRPr/>
            </a:pPr>
            <a:r>
              <a:rPr lang="en-GB" dirty="0">
                <a:solidFill>
                  <a:srgbClr val="002957"/>
                </a:solidFill>
              </a:rPr>
              <a:t>The EC study will assess the effect of existing disclosure rules on the ability of retail investors to understand and compare products </a:t>
            </a:r>
          </a:p>
          <a:p>
            <a:pPr marL="285750" lvl="0" indent="-285750" algn="just">
              <a:buFont typeface="Wingdings" panose="05000000000000000000" pitchFamily="2" charset="2"/>
              <a:buChar char="§"/>
              <a:defRPr/>
            </a:pPr>
            <a:endParaRPr lang="en-GB" dirty="0">
              <a:solidFill>
                <a:srgbClr val="002957"/>
              </a:solidFill>
            </a:endParaRPr>
          </a:p>
          <a:p>
            <a:pPr marL="285750" lvl="0" indent="-285750" algn="just">
              <a:buFont typeface="Wingdings" panose="05000000000000000000" pitchFamily="2" charset="2"/>
              <a:buChar char="§"/>
              <a:defRPr/>
            </a:pPr>
            <a:r>
              <a:rPr lang="en-GB" dirty="0">
                <a:solidFill>
                  <a:srgbClr val="002957"/>
                </a:solidFill>
              </a:rPr>
              <a:t>It will comprise a “</a:t>
            </a:r>
            <a:r>
              <a:rPr lang="en-GB" dirty="0"/>
              <a:t>extensive and in-depth”</a:t>
            </a:r>
            <a:r>
              <a:rPr lang="en-GB" dirty="0">
                <a:solidFill>
                  <a:srgbClr val="002957"/>
                </a:solidFill>
              </a:rPr>
              <a:t> consumer testing</a:t>
            </a:r>
          </a:p>
          <a:p>
            <a:pPr lvl="0" algn="just">
              <a:defRPr/>
            </a:pPr>
            <a:endParaRPr lang="en-GB" dirty="0">
              <a:solidFill>
                <a:srgbClr val="002957"/>
              </a:solidFill>
              <a:latin typeface="verdana"/>
            </a:endParaRPr>
          </a:p>
          <a:p>
            <a:pPr marL="285750" lvl="0" indent="-285750" algn="just">
              <a:buFont typeface="Wingdings" panose="05000000000000000000" pitchFamily="2" charset="2"/>
              <a:buChar char="§"/>
              <a:defRPr/>
            </a:pPr>
            <a:r>
              <a:rPr kumimoji="0" lang="en-GB" sz="1800" b="0" i="0" u="none" strike="noStrike" kern="1200" cap="none" spc="0" normalizeH="0" baseline="0" noProof="0" dirty="0">
                <a:ln>
                  <a:noFill/>
                </a:ln>
                <a:solidFill>
                  <a:srgbClr val="002957"/>
                </a:solidFill>
                <a:effectLst/>
                <a:uLnTx/>
                <a:uFillTx/>
                <a:latin typeface="verdana"/>
                <a:ea typeface="+mn-ea"/>
                <a:cs typeface="+mn-cs"/>
              </a:rPr>
              <a:t>It will consider </a:t>
            </a:r>
            <a:r>
              <a:rPr lang="en-GB" dirty="0">
                <a:solidFill>
                  <a:srgbClr val="002957"/>
                </a:solidFill>
              </a:rPr>
              <a:t>a “broad and representative sample” of relevant information documents for the most common product groups in each Member State</a:t>
            </a:r>
          </a:p>
          <a:p>
            <a:pPr marL="285750" lvl="0" indent="-285750" algn="just">
              <a:buFont typeface="Wingdings" panose="05000000000000000000" pitchFamily="2" charset="2"/>
              <a:buChar char="§"/>
              <a:defRPr/>
            </a:pPr>
            <a:endParaRPr lang="en-GB" dirty="0">
              <a:solidFill>
                <a:srgbClr val="002957"/>
              </a:solidFill>
              <a:latin typeface="verdana"/>
            </a:endParaRPr>
          </a:p>
          <a:p>
            <a:pPr marL="285750" lvl="0" indent="-285750" algn="just">
              <a:buFont typeface="Wingdings" panose="05000000000000000000" pitchFamily="2" charset="2"/>
              <a:buChar char="§"/>
              <a:defRPr/>
            </a:pPr>
            <a:r>
              <a:rPr lang="en-GB" dirty="0">
                <a:solidFill>
                  <a:srgbClr val="002957"/>
                </a:solidFill>
              </a:rPr>
              <a:t>The contractor “will also provide recommendations on how ex-ante information could be disclosed in a way that is easily understandable for retail clients (e.g. with regards to the illustration showing the cumulative effect of costs on return and the performance scenarios)”</a:t>
            </a:r>
            <a:endParaRPr lang="en-GB" dirty="0">
              <a:solidFill>
                <a:srgbClr val="002957"/>
              </a:solidFill>
              <a:highlight>
                <a:srgbClr val="FFFF00"/>
              </a:highlight>
              <a:latin typeface="verdana"/>
            </a:endParaRPr>
          </a:p>
        </p:txBody>
      </p:sp>
      <p:sp>
        <p:nvSpPr>
          <p:cNvPr id="14" name="Slide Number Placeholder 1">
            <a:extLst>
              <a:ext uri="{FF2B5EF4-FFF2-40B4-BE49-F238E27FC236}">
                <a16:creationId xmlns:a16="http://schemas.microsoft.com/office/drawing/2014/main" id="{6273C08C-3244-4EDD-8B40-A4DEE146EF4C}"/>
              </a:ext>
            </a:extLst>
          </p:cNvPr>
          <p:cNvSpPr txBox="1">
            <a:spLocks/>
          </p:cNvSpPr>
          <p:nvPr/>
        </p:nvSpPr>
        <p:spPr>
          <a:xfrm>
            <a:off x="6951406" y="6592272"/>
            <a:ext cx="2133600" cy="3397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563CA645-DD36-4C59-8145-312D647C4608}" type="slidenum">
              <a:rPr kumimoji="0" lang="en-US" sz="1000" b="0" i="0" u="none" strike="noStrike" kern="1200" cap="none" spc="0" normalizeH="0" baseline="0" noProof="0" smtClean="0">
                <a:ln>
                  <a:noFill/>
                </a:ln>
                <a:solidFill>
                  <a:srgbClr val="002957"/>
                </a:solidFill>
                <a:effectLst/>
                <a:uLnTx/>
                <a:uFillTx/>
                <a:latin typeface="verdana"/>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dirty="0">
              <a:ln>
                <a:noFill/>
              </a:ln>
              <a:solidFill>
                <a:srgbClr val="002957"/>
              </a:solidFill>
              <a:effectLst/>
              <a:uLnTx/>
              <a:uFillTx/>
              <a:latin typeface="verdana"/>
              <a:ea typeface="+mn-ea"/>
              <a:cs typeface="+mn-cs"/>
            </a:endParaRPr>
          </a:p>
        </p:txBody>
      </p:sp>
      <p:pic>
        <p:nvPicPr>
          <p:cNvPr id="15" name="Picture 9">
            <a:extLst>
              <a:ext uri="{FF2B5EF4-FFF2-40B4-BE49-F238E27FC236}">
                <a16:creationId xmlns:a16="http://schemas.microsoft.com/office/drawing/2014/main" id="{B47D94E8-A22C-4DDE-9DA6-876BDE4FCE9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09006" y="6128072"/>
            <a:ext cx="934284" cy="574675"/>
          </a:xfrm>
          <a:prstGeom prst="rect">
            <a:avLst/>
          </a:prstGeom>
          <a:noFill/>
          <a:ln w="9525">
            <a:noFill/>
            <a:miter lim="800000"/>
            <a:headEnd/>
            <a:tailEnd/>
          </a:ln>
        </p:spPr>
      </p:pic>
      <p:sp>
        <p:nvSpPr>
          <p:cNvPr id="16" name="Title 2">
            <a:extLst>
              <a:ext uri="{FF2B5EF4-FFF2-40B4-BE49-F238E27FC236}">
                <a16:creationId xmlns:a16="http://schemas.microsoft.com/office/drawing/2014/main" id="{070C98F3-0942-4EA8-8B18-1DADB6467A9E}"/>
              </a:ext>
            </a:extLst>
          </p:cNvPr>
          <p:cNvSpPr txBox="1">
            <a:spLocks/>
          </p:cNvSpPr>
          <p:nvPr/>
        </p:nvSpPr>
        <p:spPr bwMode="auto">
          <a:xfrm>
            <a:off x="420329" y="429963"/>
            <a:ext cx="8723671" cy="353943"/>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rtl="0" eaLnBrk="0" fontAlgn="base" hangingPunct="0">
              <a:spcBef>
                <a:spcPct val="0"/>
              </a:spcBef>
              <a:spcAft>
                <a:spcPct val="0"/>
              </a:spcAft>
              <a:defRPr sz="2800" b="1" baseline="0">
                <a:solidFill>
                  <a:srgbClr val="002957"/>
                </a:solidFill>
                <a:latin typeface="Verdana" pitchFamily="34" charset="0"/>
                <a:ea typeface="+mj-ea"/>
                <a:cs typeface="Arial" pitchFamily="34" charset="0"/>
              </a:defRPr>
            </a:lvl1pPr>
            <a:lvl2pPr algn="l" rtl="0" eaLnBrk="0" fontAlgn="base" hangingPunct="0">
              <a:spcBef>
                <a:spcPct val="0"/>
              </a:spcBef>
              <a:spcAft>
                <a:spcPct val="0"/>
              </a:spcAft>
              <a:defRPr sz="2800" b="1">
                <a:solidFill>
                  <a:srgbClr val="002957"/>
                </a:solidFill>
                <a:latin typeface="Verdana" pitchFamily="34" charset="0"/>
                <a:cs typeface="Arial" charset="0"/>
              </a:defRPr>
            </a:lvl2pPr>
            <a:lvl3pPr algn="l" rtl="0" eaLnBrk="0" fontAlgn="base" hangingPunct="0">
              <a:spcBef>
                <a:spcPct val="0"/>
              </a:spcBef>
              <a:spcAft>
                <a:spcPct val="0"/>
              </a:spcAft>
              <a:defRPr sz="2800" b="1">
                <a:solidFill>
                  <a:srgbClr val="002957"/>
                </a:solidFill>
                <a:latin typeface="Verdana" pitchFamily="34" charset="0"/>
                <a:cs typeface="Arial" charset="0"/>
              </a:defRPr>
            </a:lvl3pPr>
            <a:lvl4pPr algn="l" rtl="0" eaLnBrk="0" fontAlgn="base" hangingPunct="0">
              <a:spcBef>
                <a:spcPct val="0"/>
              </a:spcBef>
              <a:spcAft>
                <a:spcPct val="0"/>
              </a:spcAft>
              <a:defRPr sz="2800" b="1">
                <a:solidFill>
                  <a:srgbClr val="002957"/>
                </a:solidFill>
                <a:latin typeface="Verdana" pitchFamily="34" charset="0"/>
                <a:cs typeface="Arial" charset="0"/>
              </a:defRPr>
            </a:lvl4pPr>
            <a:lvl5pPr algn="l" rtl="0" eaLnBrk="0" fontAlgn="base" hangingPunct="0">
              <a:spcBef>
                <a:spcPct val="0"/>
              </a:spcBef>
              <a:spcAft>
                <a:spcPct val="0"/>
              </a:spcAft>
              <a:defRPr sz="2800" b="1">
                <a:solidFill>
                  <a:srgbClr val="002957"/>
                </a:solidFill>
                <a:latin typeface="Verdana" pitchFamily="34" charset="0"/>
                <a:cs typeface="Arial" charset="0"/>
              </a:defRPr>
            </a:lvl5pPr>
            <a:lvl6pPr marL="457200" algn="r" rtl="0" eaLnBrk="1" fontAlgn="base" hangingPunct="1">
              <a:spcBef>
                <a:spcPct val="0"/>
              </a:spcBef>
              <a:spcAft>
                <a:spcPct val="0"/>
              </a:spcAft>
              <a:defRPr sz="4400" b="1">
                <a:solidFill>
                  <a:srgbClr val="004480"/>
                </a:solidFill>
                <a:latin typeface="Frutiger LT Std 45 Light" pitchFamily="34" charset="0"/>
              </a:defRPr>
            </a:lvl6pPr>
            <a:lvl7pPr marL="914400" algn="r" rtl="0" eaLnBrk="1" fontAlgn="base" hangingPunct="1">
              <a:spcBef>
                <a:spcPct val="0"/>
              </a:spcBef>
              <a:spcAft>
                <a:spcPct val="0"/>
              </a:spcAft>
              <a:defRPr sz="4400" b="1">
                <a:solidFill>
                  <a:srgbClr val="004480"/>
                </a:solidFill>
                <a:latin typeface="Frutiger LT Std 45 Light" pitchFamily="34" charset="0"/>
              </a:defRPr>
            </a:lvl7pPr>
            <a:lvl8pPr marL="1371600" algn="r" rtl="0" eaLnBrk="1" fontAlgn="base" hangingPunct="1">
              <a:spcBef>
                <a:spcPct val="0"/>
              </a:spcBef>
              <a:spcAft>
                <a:spcPct val="0"/>
              </a:spcAft>
              <a:defRPr sz="4400" b="1">
                <a:solidFill>
                  <a:srgbClr val="004480"/>
                </a:solidFill>
                <a:latin typeface="Frutiger LT Std 45 Light" pitchFamily="34" charset="0"/>
              </a:defRPr>
            </a:lvl8pPr>
            <a:lvl9pPr marL="1828800" algn="r" rtl="0" eaLnBrk="1" fontAlgn="base" hangingPunct="1">
              <a:spcBef>
                <a:spcPct val="0"/>
              </a:spcBef>
              <a:spcAft>
                <a:spcPct val="0"/>
              </a:spcAft>
              <a:defRPr sz="4400" b="1">
                <a:solidFill>
                  <a:srgbClr val="004480"/>
                </a:solidFill>
                <a:latin typeface="Frutiger LT Std 45 Light" pitchFamily="34" charset="0"/>
              </a:defRPr>
            </a:lvl9pPr>
          </a:lstStyle>
          <a:p>
            <a:pPr lvl="0" defTabSz="914400">
              <a:defRPr/>
            </a:pPr>
            <a:r>
              <a:rPr kumimoji="0" lang="en-GB" sz="2300" b="1" i="0" u="none" strike="noStrike" kern="0" cap="none" spc="0" normalizeH="0" baseline="0" noProof="0" dirty="0">
                <a:ln>
                  <a:noFill/>
                </a:ln>
                <a:solidFill>
                  <a:srgbClr val="002957"/>
                </a:solidFill>
                <a:effectLst/>
                <a:uLnTx/>
                <a:uFillTx/>
                <a:latin typeface="Verdana" pitchFamily="34" charset="0"/>
                <a:ea typeface="+mj-ea"/>
                <a:cs typeface="Arial" pitchFamily="34" charset="0"/>
              </a:rPr>
              <a:t>Why </a:t>
            </a:r>
            <a:r>
              <a:rPr lang="en-GB" sz="2300" kern="0" dirty="0"/>
              <a:t>is the </a:t>
            </a:r>
            <a:r>
              <a:rPr kumimoji="0" lang="en-GB" sz="2300" b="1" i="0" u="none" strike="noStrike" kern="0" cap="none" spc="0" normalizeH="0" baseline="0" noProof="0" dirty="0">
                <a:ln>
                  <a:noFill/>
                </a:ln>
                <a:solidFill>
                  <a:srgbClr val="002957"/>
                </a:solidFill>
                <a:effectLst/>
                <a:uLnTx/>
                <a:uFillTx/>
                <a:latin typeface="Verdana" pitchFamily="34" charset="0"/>
                <a:ea typeface="+mj-ea"/>
                <a:cs typeface="Arial" pitchFamily="34" charset="0"/>
              </a:rPr>
              <a:t>forthcoming EC study the right basis? </a:t>
            </a:r>
            <a:endParaRPr kumimoji="0" lang="en-GB" sz="2300" b="1" i="0" u="none" strike="noStrike" kern="0" cap="none" spc="0" normalizeH="0" baseline="0" noProof="0" dirty="0">
              <a:ln>
                <a:noFill/>
              </a:ln>
              <a:solidFill>
                <a:srgbClr val="82C55B"/>
              </a:solidFill>
              <a:effectLst/>
              <a:uLnTx/>
              <a:uFillTx/>
              <a:latin typeface="Verdana" pitchFamily="34" charset="0"/>
              <a:ea typeface="+mj-ea"/>
              <a:cs typeface="Arial" pitchFamily="34" charset="0"/>
            </a:endParaRPr>
          </a:p>
        </p:txBody>
      </p:sp>
      <p:pic>
        <p:nvPicPr>
          <p:cNvPr id="3" name="Graphic 2">
            <a:extLst>
              <a:ext uri="{FF2B5EF4-FFF2-40B4-BE49-F238E27FC236}">
                <a16:creationId xmlns:a16="http://schemas.microsoft.com/office/drawing/2014/main" id="{9A2CEF7F-D881-4308-B8C4-1B6A02C78EF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2205" y="1443841"/>
            <a:ext cx="353943" cy="353943"/>
          </a:xfrm>
          <a:prstGeom prst="rect">
            <a:avLst/>
          </a:prstGeom>
        </p:spPr>
      </p:pic>
      <p:pic>
        <p:nvPicPr>
          <p:cNvPr id="9" name="Graphic 8">
            <a:extLst>
              <a:ext uri="{FF2B5EF4-FFF2-40B4-BE49-F238E27FC236}">
                <a16:creationId xmlns:a16="http://schemas.microsoft.com/office/drawing/2014/main" id="{ACB0430E-AA05-4D1B-803F-2BF6CA8F69E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2204" y="2262198"/>
            <a:ext cx="353943" cy="353943"/>
          </a:xfrm>
          <a:prstGeom prst="rect">
            <a:avLst/>
          </a:prstGeom>
        </p:spPr>
      </p:pic>
      <p:pic>
        <p:nvPicPr>
          <p:cNvPr id="10" name="Graphic 9">
            <a:extLst>
              <a:ext uri="{FF2B5EF4-FFF2-40B4-BE49-F238E27FC236}">
                <a16:creationId xmlns:a16="http://schemas.microsoft.com/office/drawing/2014/main" id="{3D021EA5-5795-4693-81F8-FCF0675F909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2203" y="2865640"/>
            <a:ext cx="353943" cy="353943"/>
          </a:xfrm>
          <a:prstGeom prst="rect">
            <a:avLst/>
          </a:prstGeom>
        </p:spPr>
      </p:pic>
      <p:pic>
        <p:nvPicPr>
          <p:cNvPr id="11" name="Graphic 10">
            <a:extLst>
              <a:ext uri="{FF2B5EF4-FFF2-40B4-BE49-F238E27FC236}">
                <a16:creationId xmlns:a16="http://schemas.microsoft.com/office/drawing/2014/main" id="{A7E34873-E8B9-425F-9EB5-018EC39C53D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2202" y="3962927"/>
            <a:ext cx="353943" cy="353943"/>
          </a:xfrm>
          <a:prstGeom prst="rect">
            <a:avLst/>
          </a:prstGeom>
        </p:spPr>
      </p:pic>
    </p:spTree>
    <p:extLst>
      <p:ext uri="{BB962C8B-B14F-4D97-AF65-F5344CB8AC3E}">
        <p14:creationId xmlns:p14="http://schemas.microsoft.com/office/powerpoint/2010/main" val="23964450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p:cNvSpPr>
            <a:spLocks noGrp="1" noChangeArrowheads="1"/>
          </p:cNvSpPr>
          <p:nvPr>
            <p:ph type="title"/>
          </p:nvPr>
        </p:nvSpPr>
        <p:spPr>
          <a:xfrm>
            <a:off x="363538" y="2708275"/>
            <a:ext cx="8096250" cy="1441450"/>
          </a:xfrm>
        </p:spPr>
        <p:txBody>
          <a:bodyPr/>
          <a:lstStyle/>
          <a:p>
            <a:pPr eaLnBrk="1" hangingPunct="1"/>
            <a:r>
              <a:rPr lang="en-GB" dirty="0">
                <a:cs typeface="Arial" charset="0"/>
              </a:rPr>
              <a:t>Back up</a:t>
            </a:r>
            <a:endParaRPr lang="en-US" dirty="0">
              <a:cs typeface="Arial" charset="0"/>
            </a:endParaRPr>
          </a:p>
        </p:txBody>
      </p:sp>
    </p:spTree>
    <p:extLst>
      <p:ext uri="{BB962C8B-B14F-4D97-AF65-F5344CB8AC3E}">
        <p14:creationId xmlns:p14="http://schemas.microsoft.com/office/powerpoint/2010/main" val="17480205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4413E-EBA0-4EF9-B50E-72ACFAA9C878}"/>
              </a:ext>
            </a:extLst>
          </p:cNvPr>
          <p:cNvSpPr>
            <a:spLocks noGrp="1"/>
          </p:cNvSpPr>
          <p:nvPr>
            <p:ph type="title"/>
          </p:nvPr>
        </p:nvSpPr>
        <p:spPr>
          <a:xfrm>
            <a:off x="290513" y="433842"/>
            <a:ext cx="8748712" cy="369332"/>
          </a:xfrm>
        </p:spPr>
        <p:txBody>
          <a:bodyPr/>
          <a:lstStyle/>
          <a:p>
            <a:r>
              <a:rPr lang="en-GB" sz="2400" dirty="0"/>
              <a:t>Zoom-in on insurance-based investment products</a:t>
            </a:r>
          </a:p>
        </p:txBody>
      </p:sp>
      <p:sp>
        <p:nvSpPr>
          <p:cNvPr id="4" name="Slide Number Placeholder 3">
            <a:extLst>
              <a:ext uri="{FF2B5EF4-FFF2-40B4-BE49-F238E27FC236}">
                <a16:creationId xmlns:a16="http://schemas.microsoft.com/office/drawing/2014/main" id="{81D960E4-A295-45E3-B055-3E5E501E831C}"/>
              </a:ext>
            </a:extLst>
          </p:cNvPr>
          <p:cNvSpPr>
            <a:spLocks noGrp="1"/>
          </p:cNvSpPr>
          <p:nvPr>
            <p:ph type="sldNum" sz="quarter" idx="10"/>
          </p:nvPr>
        </p:nvSpPr>
        <p:spPr/>
        <p:txBody>
          <a:bodyPr/>
          <a:lstStyle/>
          <a:p>
            <a:fld id="{1A67FEBB-CD14-4265-853F-FA2A04A55FD9}" type="slidenum">
              <a:rPr lang="en-US" smtClean="0"/>
              <a:pPr/>
              <a:t>15</a:t>
            </a:fld>
            <a:endParaRPr lang="en-US" dirty="0"/>
          </a:p>
        </p:txBody>
      </p:sp>
      <p:graphicFrame>
        <p:nvGraphicFramePr>
          <p:cNvPr id="6" name="Table 6">
            <a:extLst>
              <a:ext uri="{FF2B5EF4-FFF2-40B4-BE49-F238E27FC236}">
                <a16:creationId xmlns:a16="http://schemas.microsoft.com/office/drawing/2014/main" id="{52F97B30-C44E-492B-ACB7-276303BF5E64}"/>
              </a:ext>
            </a:extLst>
          </p:cNvPr>
          <p:cNvGraphicFramePr>
            <a:graphicFrameLocks noGrp="1"/>
          </p:cNvGraphicFramePr>
          <p:nvPr/>
        </p:nvGraphicFramePr>
        <p:xfrm>
          <a:off x="117478" y="1033615"/>
          <a:ext cx="8921747" cy="5301871"/>
        </p:xfrm>
        <a:graphic>
          <a:graphicData uri="http://schemas.openxmlformats.org/drawingml/2006/table">
            <a:tbl>
              <a:tblPr firstRow="1" bandRow="1">
                <a:tableStyleId>{5C22544A-7EE6-4342-B048-85BDC9FD1C3A}</a:tableStyleId>
              </a:tblPr>
              <a:tblGrid>
                <a:gridCol w="1299843">
                  <a:extLst>
                    <a:ext uri="{9D8B030D-6E8A-4147-A177-3AD203B41FA5}">
                      <a16:colId xmlns:a16="http://schemas.microsoft.com/office/drawing/2014/main" val="3161975213"/>
                    </a:ext>
                  </a:extLst>
                </a:gridCol>
                <a:gridCol w="2123237">
                  <a:extLst>
                    <a:ext uri="{9D8B030D-6E8A-4147-A177-3AD203B41FA5}">
                      <a16:colId xmlns:a16="http://schemas.microsoft.com/office/drawing/2014/main" val="4218082163"/>
                    </a:ext>
                  </a:extLst>
                </a:gridCol>
                <a:gridCol w="5498667">
                  <a:extLst>
                    <a:ext uri="{9D8B030D-6E8A-4147-A177-3AD203B41FA5}">
                      <a16:colId xmlns:a16="http://schemas.microsoft.com/office/drawing/2014/main" val="1102446451"/>
                    </a:ext>
                  </a:extLst>
                </a:gridCol>
              </a:tblGrid>
              <a:tr h="249061">
                <a:tc>
                  <a:txBody>
                    <a:bodyPr/>
                    <a:lstStyle/>
                    <a:p>
                      <a:pPr algn="ctr"/>
                      <a:r>
                        <a:rPr lang="en-GB" sz="1200" dirty="0"/>
                        <a:t>Product</a:t>
                      </a:r>
                    </a:p>
                  </a:txBody>
                  <a:tcPr>
                    <a:solidFill>
                      <a:srgbClr val="82C55B"/>
                    </a:solidFill>
                  </a:tcPr>
                </a:tc>
                <a:tc>
                  <a:txBody>
                    <a:bodyPr/>
                    <a:lstStyle/>
                    <a:p>
                      <a:pPr algn="ctr"/>
                      <a:r>
                        <a:rPr lang="en-GB" sz="1200" dirty="0"/>
                        <a:t>Features</a:t>
                      </a:r>
                    </a:p>
                  </a:txBody>
                  <a:tcPr>
                    <a:solidFill>
                      <a:srgbClr val="82C55B"/>
                    </a:solidFill>
                  </a:tcPr>
                </a:tc>
                <a:tc>
                  <a:txBody>
                    <a:bodyPr/>
                    <a:lstStyle/>
                    <a:p>
                      <a:pPr algn="ctr"/>
                      <a:r>
                        <a:rPr lang="en-GB" sz="1200" dirty="0"/>
                        <a:t>Main variations </a:t>
                      </a:r>
                    </a:p>
                  </a:txBody>
                  <a:tcPr>
                    <a:solidFill>
                      <a:srgbClr val="82C55B"/>
                    </a:solidFill>
                  </a:tcPr>
                </a:tc>
                <a:extLst>
                  <a:ext uri="{0D108BD9-81ED-4DB2-BD59-A6C34878D82A}">
                    <a16:rowId xmlns:a16="http://schemas.microsoft.com/office/drawing/2014/main" val="1239610941"/>
                  </a:ext>
                </a:extLst>
              </a:tr>
              <a:tr h="830205">
                <a:tc>
                  <a:txBody>
                    <a:bodyPr/>
                    <a:lstStyle/>
                    <a:p>
                      <a:r>
                        <a:rPr lang="en-GB" sz="1050" b="1" dirty="0"/>
                        <a:t>Unit-linked</a:t>
                      </a:r>
                    </a:p>
                  </a:txBody>
                  <a:tcPr anchor="ctr">
                    <a:solidFill>
                      <a:schemeClr val="accent2">
                        <a:lumMod val="60000"/>
                        <a:lumOff val="40000"/>
                      </a:schemeClr>
                    </a:solidFill>
                  </a:tcPr>
                </a:tc>
                <a:tc>
                  <a:txBody>
                    <a:bodyPr/>
                    <a:lstStyle/>
                    <a:p>
                      <a:pPr algn="just"/>
                      <a:r>
                        <a:rPr lang="en-GB" sz="900" dirty="0"/>
                        <a:t>Offer a return partially or entirely dependent on performance of underlying investments. These investments are identifiable and separate from the assets of the undertaking. </a:t>
                      </a:r>
                    </a:p>
                  </a:txBody>
                  <a:tcPr>
                    <a:solidFill>
                      <a:schemeClr val="accent2">
                        <a:lumMod val="60000"/>
                        <a:lumOff val="40000"/>
                      </a:schemeClr>
                    </a:solidFill>
                  </a:tcPr>
                </a:tc>
                <a:tc>
                  <a:txBody>
                    <a:bodyPr/>
                    <a:lstStyle/>
                    <a:p>
                      <a:pPr marL="182563" lvl="1" indent="-171450" algn="just">
                        <a:buFont typeface="Arial" panose="020B0604020202020204" pitchFamily="34" charset="0"/>
                        <a:buChar char="•"/>
                      </a:pPr>
                      <a:r>
                        <a:rPr lang="en-GB" sz="900" b="1" dirty="0"/>
                        <a:t>Structured unit-linked:</a:t>
                      </a:r>
                      <a:r>
                        <a:rPr lang="en-GB" sz="900" dirty="0"/>
                        <a:t> product performance is not linearly dependent on the performance of the underlying assets. </a:t>
                      </a:r>
                    </a:p>
                    <a:p>
                      <a:pPr marL="182563" lvl="1" indent="-171450" algn="just">
                        <a:buFont typeface="Arial" panose="020B0604020202020204" pitchFamily="34" charset="0"/>
                        <a:buChar char="•"/>
                      </a:pPr>
                      <a:r>
                        <a:rPr lang="en-GB" sz="900" b="1" dirty="0"/>
                        <a:t>Non-structured unit-linked:</a:t>
                      </a:r>
                      <a:r>
                        <a:rPr lang="en-GB" sz="900" dirty="0"/>
                        <a:t> product performance is linearly dependent on the performance of the underlying assets. </a:t>
                      </a:r>
                    </a:p>
                    <a:p>
                      <a:pPr marL="182563" lvl="1" indent="-171450" algn="just">
                        <a:buFont typeface="Arial" panose="020B0604020202020204" pitchFamily="34" charset="0"/>
                        <a:buChar char="•"/>
                      </a:pPr>
                      <a:r>
                        <a:rPr lang="en-GB" sz="900" b="1" dirty="0"/>
                        <a:t>Multi-option unit-linked (MOPs): </a:t>
                      </a:r>
                      <a:r>
                        <a:rPr lang="en-GB" sz="900" dirty="0"/>
                        <a:t>offer choices of underlying investments.</a:t>
                      </a:r>
                    </a:p>
                    <a:p>
                      <a:pPr marL="182563" lvl="1" indent="-171450" algn="just">
                        <a:buFont typeface="Arial" panose="020B0604020202020204" pitchFamily="34" charset="0"/>
                        <a:buChar char="•"/>
                      </a:pPr>
                      <a:r>
                        <a:rPr lang="en-GB" sz="900" b="1" dirty="0"/>
                        <a:t>Non-MOPs unit-linked: </a:t>
                      </a:r>
                      <a:r>
                        <a:rPr lang="en-GB" sz="900" dirty="0"/>
                        <a:t>do not offer choices of underlying investments.</a:t>
                      </a:r>
                    </a:p>
                  </a:txBody>
                  <a:tcPr>
                    <a:solidFill>
                      <a:schemeClr val="accent2">
                        <a:lumMod val="60000"/>
                        <a:lumOff val="40000"/>
                      </a:schemeClr>
                    </a:solidFill>
                  </a:tcPr>
                </a:tc>
                <a:extLst>
                  <a:ext uri="{0D108BD9-81ED-4DB2-BD59-A6C34878D82A}">
                    <a16:rowId xmlns:a16="http://schemas.microsoft.com/office/drawing/2014/main" val="2904152775"/>
                  </a:ext>
                </a:extLst>
              </a:tr>
              <a:tr h="705674">
                <a:tc>
                  <a:txBody>
                    <a:bodyPr/>
                    <a:lstStyle/>
                    <a:p>
                      <a:r>
                        <a:rPr lang="en-GB" sz="1050" b="1" kern="1200" dirty="0">
                          <a:solidFill>
                            <a:schemeClr val="dk1"/>
                          </a:solidFill>
                          <a:latin typeface="+mn-lt"/>
                          <a:ea typeface="+mn-ea"/>
                          <a:cs typeface="+mn-cs"/>
                        </a:rPr>
                        <a:t>With-profit participation products</a:t>
                      </a:r>
                    </a:p>
                  </a:txBody>
                  <a:tcPr anchor="ctr">
                    <a:solidFill>
                      <a:schemeClr val="accent2">
                        <a:lumMod val="20000"/>
                        <a:lumOff val="80000"/>
                      </a:schemeClr>
                    </a:solidFill>
                  </a:tcPr>
                </a:tc>
                <a:tc>
                  <a:txBody>
                    <a:bodyPr/>
                    <a:lstStyle/>
                    <a:p>
                      <a:pPr algn="just"/>
                      <a:r>
                        <a:rPr lang="en-GB" sz="900" kern="1200" dirty="0">
                          <a:solidFill>
                            <a:schemeClr val="dk1"/>
                          </a:solidFill>
                          <a:latin typeface="+mn-lt"/>
                          <a:ea typeface="+mn-ea"/>
                          <a:cs typeface="+mn-cs"/>
                        </a:rPr>
                        <a:t>Distribute a share of the profits of the insurer to the insured and generally have a minimum guaranteed return. </a:t>
                      </a:r>
                    </a:p>
                  </a:txBody>
                  <a:tcPr>
                    <a:solidFill>
                      <a:schemeClr val="accent2">
                        <a:lumMod val="20000"/>
                        <a:lumOff val="80000"/>
                      </a:schemeClr>
                    </a:solidFill>
                  </a:tcPr>
                </a:tc>
                <a:tc>
                  <a:txBody>
                    <a:bodyPr/>
                    <a:lstStyle/>
                    <a:p>
                      <a:pPr marL="171450" lvl="1" indent="-171450" algn="just">
                        <a:buFont typeface="Arial" panose="020B0604020202020204" pitchFamily="34" charset="0"/>
                        <a:buChar char="•"/>
                      </a:pPr>
                      <a:r>
                        <a:rPr lang="en-GB" sz="900" b="1" dirty="0"/>
                        <a:t>Discretionary with-profit participation products: </a:t>
                      </a:r>
                      <a:r>
                        <a:rPr lang="en-GB" sz="900" dirty="0"/>
                        <a:t>the insurance undertaking has the discretion to set the level of profit participation.</a:t>
                      </a:r>
                    </a:p>
                    <a:p>
                      <a:pPr marL="171450" lvl="1" indent="-171450" algn="just">
                        <a:buFont typeface="Arial" panose="020B0604020202020204" pitchFamily="34" charset="0"/>
                        <a:buChar char="•"/>
                      </a:pPr>
                      <a:r>
                        <a:rPr lang="en-GB" sz="900" b="1" dirty="0"/>
                        <a:t>Non-discretionary with-profit participation products: </a:t>
                      </a:r>
                      <a:r>
                        <a:rPr lang="en-GB" sz="900" dirty="0"/>
                        <a:t>product performance is driven by a % of the performance of the underlying assets assigned by the insurance undertaking. The methodology for calculating the payback is set in the contract.</a:t>
                      </a:r>
                    </a:p>
                  </a:txBody>
                  <a:tcPr>
                    <a:solidFill>
                      <a:schemeClr val="accent2">
                        <a:lumMod val="20000"/>
                        <a:lumOff val="80000"/>
                      </a:schemeClr>
                    </a:solidFill>
                  </a:tcPr>
                </a:tc>
                <a:extLst>
                  <a:ext uri="{0D108BD9-81ED-4DB2-BD59-A6C34878D82A}">
                    <a16:rowId xmlns:a16="http://schemas.microsoft.com/office/drawing/2014/main" val="2620750447"/>
                  </a:ext>
                </a:extLst>
              </a:tr>
              <a:tr h="581143">
                <a:tc>
                  <a:txBody>
                    <a:bodyPr/>
                    <a:lstStyle/>
                    <a:p>
                      <a:r>
                        <a:rPr lang="en-GB" sz="1050" b="1" kern="1200" dirty="0">
                          <a:solidFill>
                            <a:schemeClr val="dk1"/>
                          </a:solidFill>
                          <a:latin typeface="+mn-lt"/>
                          <a:ea typeface="+mn-ea"/>
                          <a:cs typeface="+mn-cs"/>
                        </a:rPr>
                        <a:t>Hybrids</a:t>
                      </a:r>
                    </a:p>
                  </a:txBody>
                  <a:tcPr anchor="ctr">
                    <a:solidFill>
                      <a:schemeClr val="accent2">
                        <a:lumMod val="60000"/>
                        <a:lumOff val="40000"/>
                      </a:schemeClr>
                    </a:solidFill>
                  </a:tcPr>
                </a:tc>
                <a:tc>
                  <a:txBody>
                    <a:bodyPr/>
                    <a:lstStyle/>
                    <a:p>
                      <a:pPr algn="just"/>
                      <a:r>
                        <a:rPr lang="en-GB" sz="900" kern="1200" dirty="0">
                          <a:solidFill>
                            <a:schemeClr val="dk1"/>
                          </a:solidFill>
                          <a:latin typeface="+mn-lt"/>
                          <a:ea typeface="+mn-ea"/>
                          <a:cs typeface="+mn-cs"/>
                        </a:rPr>
                        <a:t>Combine components of unit-linked and with-profit participation products.</a:t>
                      </a:r>
                    </a:p>
                  </a:txBody>
                  <a:tcPr>
                    <a:solidFill>
                      <a:schemeClr val="accent2">
                        <a:lumMod val="60000"/>
                        <a:lumOff val="40000"/>
                      </a:schemeClr>
                    </a:solidFill>
                  </a:tcPr>
                </a:tc>
                <a:tc>
                  <a:txBody>
                    <a:bodyPr/>
                    <a:lstStyle/>
                    <a:p>
                      <a:pPr marL="182563" lvl="1" indent="-171450" algn="just">
                        <a:buFont typeface="Arial" panose="020B0604020202020204" pitchFamily="34" charset="0"/>
                        <a:buChar char="•"/>
                      </a:pPr>
                      <a:r>
                        <a:rPr lang="en-GB" sz="900" b="1" dirty="0"/>
                        <a:t>Static hybrids</a:t>
                      </a:r>
                      <a:r>
                        <a:rPr lang="en-GB" sz="900" dirty="0"/>
                        <a:t>: a fixed split between the components.</a:t>
                      </a:r>
                    </a:p>
                    <a:p>
                      <a:pPr marL="182563" lvl="1" indent="-171450" algn="just">
                        <a:buFont typeface="Arial" panose="020B0604020202020204" pitchFamily="34" charset="0"/>
                        <a:buChar char="•"/>
                      </a:pPr>
                      <a:r>
                        <a:rPr lang="en-GB" sz="900" b="1" dirty="0"/>
                        <a:t>Dynamic hybrids</a:t>
                      </a:r>
                      <a:r>
                        <a:rPr lang="en-GB" sz="900" dirty="0"/>
                        <a:t>: the proportion invested in each component can vary over time.</a:t>
                      </a:r>
                    </a:p>
                    <a:p>
                      <a:pPr marL="182563" lvl="1" indent="-171450" algn="just">
                        <a:buFont typeface="Arial" panose="020B0604020202020204" pitchFamily="34" charset="0"/>
                        <a:buChar char="•"/>
                      </a:pPr>
                      <a:r>
                        <a:rPr lang="en-GB" sz="900" b="1" dirty="0"/>
                        <a:t>Multi-option hybrids: </a:t>
                      </a:r>
                      <a:r>
                        <a:rPr lang="en-GB" sz="900" dirty="0"/>
                        <a:t>offer choices of underlying investments.</a:t>
                      </a:r>
                    </a:p>
                    <a:p>
                      <a:pPr marL="182563" lvl="1" indent="-171450" algn="just">
                        <a:buFont typeface="Arial" panose="020B0604020202020204" pitchFamily="34" charset="0"/>
                        <a:buChar char="•"/>
                      </a:pPr>
                      <a:r>
                        <a:rPr lang="en-GB" sz="900" b="1" dirty="0"/>
                        <a:t>Non-MOPs hybrids: </a:t>
                      </a:r>
                      <a:r>
                        <a:rPr lang="en-GB" sz="900" dirty="0"/>
                        <a:t>do not offer choices of underlying investments.</a:t>
                      </a:r>
                    </a:p>
                  </a:txBody>
                  <a:tcPr>
                    <a:solidFill>
                      <a:schemeClr val="accent2">
                        <a:lumMod val="60000"/>
                        <a:lumOff val="40000"/>
                      </a:schemeClr>
                    </a:solidFill>
                  </a:tcPr>
                </a:tc>
                <a:extLst>
                  <a:ext uri="{0D108BD9-81ED-4DB2-BD59-A6C34878D82A}">
                    <a16:rowId xmlns:a16="http://schemas.microsoft.com/office/drawing/2014/main" val="274118026"/>
                  </a:ext>
                </a:extLst>
              </a:tr>
              <a:tr h="954736">
                <a:tc>
                  <a:txBody>
                    <a:bodyPr/>
                    <a:lstStyle/>
                    <a:p>
                      <a:r>
                        <a:rPr lang="en-GB" sz="1050" b="1" kern="1200" dirty="0">
                          <a:solidFill>
                            <a:schemeClr val="dk1"/>
                          </a:solidFill>
                          <a:latin typeface="+mn-lt"/>
                          <a:ea typeface="+mn-ea"/>
                          <a:cs typeface="+mn-cs"/>
                        </a:rPr>
                        <a:t>Annuities</a:t>
                      </a:r>
                    </a:p>
                  </a:txBody>
                  <a:tcPr anchor="ctr">
                    <a:solidFill>
                      <a:schemeClr val="accent2">
                        <a:lumMod val="20000"/>
                        <a:lumOff val="80000"/>
                      </a:schemeClr>
                    </a:solidFill>
                  </a:tcPr>
                </a:tc>
                <a:tc>
                  <a:txBody>
                    <a:bodyPr/>
                    <a:lstStyle/>
                    <a:p>
                      <a:pPr algn="just"/>
                      <a:r>
                        <a:rPr lang="en-GB" sz="900" kern="1200" dirty="0">
                          <a:solidFill>
                            <a:schemeClr val="dk1"/>
                          </a:solidFill>
                          <a:latin typeface="+mn-lt"/>
                          <a:ea typeface="+mn-ea"/>
                          <a:cs typeface="+mn-cs"/>
                        </a:rPr>
                        <a:t>Provide clients with regular annual sums.</a:t>
                      </a:r>
                    </a:p>
                  </a:txBody>
                  <a:tcPr>
                    <a:solidFill>
                      <a:schemeClr val="accent2">
                        <a:lumMod val="20000"/>
                        <a:lumOff val="80000"/>
                      </a:schemeClr>
                    </a:solidFill>
                  </a:tcPr>
                </a:tc>
                <a:tc>
                  <a:txBody>
                    <a:bodyPr/>
                    <a:lstStyle/>
                    <a:p>
                      <a:pPr marL="182563" lvl="1" indent="-171450" algn="just">
                        <a:buFont typeface="Arial" panose="020B0604020202020204" pitchFamily="34" charset="0"/>
                        <a:buChar char="•"/>
                      </a:pPr>
                      <a:r>
                        <a:rPr lang="en-GB" sz="900" b="1" dirty="0"/>
                        <a:t>Immediate annuities:</a:t>
                      </a:r>
                      <a:r>
                        <a:rPr lang="en-GB" sz="900" dirty="0"/>
                        <a:t> provide regular annual sums starting immediately. </a:t>
                      </a:r>
                    </a:p>
                    <a:p>
                      <a:pPr marL="182563" lvl="1" indent="-171450" algn="just">
                        <a:buFont typeface="Arial" panose="020B0604020202020204" pitchFamily="34" charset="0"/>
                        <a:buChar char="•"/>
                      </a:pPr>
                      <a:r>
                        <a:rPr lang="en-GB" sz="900" b="1" dirty="0"/>
                        <a:t>Deferred annuities:</a:t>
                      </a:r>
                      <a:r>
                        <a:rPr lang="en-GB" sz="900" dirty="0"/>
                        <a:t> provide regular annual sums starting at a future date chosen by the client. </a:t>
                      </a:r>
                    </a:p>
                    <a:p>
                      <a:pPr marL="182563" lvl="1" indent="-171450" algn="just">
                        <a:buFont typeface="Arial" panose="020B0604020202020204" pitchFamily="34" charset="0"/>
                        <a:buChar char="•"/>
                      </a:pPr>
                      <a:r>
                        <a:rPr lang="en-GB" sz="900" b="1" dirty="0"/>
                        <a:t>Annuities with mortality guarantees: </a:t>
                      </a:r>
                      <a:r>
                        <a:rPr lang="en-GB" sz="900" dirty="0"/>
                        <a:t>performance is determined by financial performance </a:t>
                      </a:r>
                      <a:r>
                        <a:rPr lang="en-GB" sz="900" i="1" dirty="0"/>
                        <a:t>and</a:t>
                      </a:r>
                      <a:r>
                        <a:rPr lang="en-GB" sz="900" dirty="0"/>
                        <a:t> biometric performance of the product.</a:t>
                      </a:r>
                    </a:p>
                    <a:p>
                      <a:pPr marL="182563" lvl="1" indent="-171450" algn="just">
                        <a:buFont typeface="Arial" panose="020B0604020202020204" pitchFamily="34" charset="0"/>
                        <a:buChar char="•"/>
                      </a:pPr>
                      <a:r>
                        <a:rPr lang="en-GB" sz="900" b="1" dirty="0"/>
                        <a:t>Annuities without mortality guarantees:</a:t>
                      </a:r>
                      <a:r>
                        <a:rPr lang="en-GB" sz="900" dirty="0"/>
                        <a:t> the surrender value is the market value of assets backing the liabilities. </a:t>
                      </a:r>
                    </a:p>
                  </a:txBody>
                  <a:tcPr>
                    <a:solidFill>
                      <a:schemeClr val="accent2">
                        <a:lumMod val="20000"/>
                        <a:lumOff val="80000"/>
                      </a:schemeClr>
                    </a:solidFill>
                  </a:tcPr>
                </a:tc>
                <a:extLst>
                  <a:ext uri="{0D108BD9-81ED-4DB2-BD59-A6C34878D82A}">
                    <a16:rowId xmlns:a16="http://schemas.microsoft.com/office/drawing/2014/main" val="2328741070"/>
                  </a:ext>
                </a:extLst>
              </a:tr>
              <a:tr h="412460">
                <a:tc>
                  <a:txBody>
                    <a:bodyPr/>
                    <a:lstStyle/>
                    <a:p>
                      <a:r>
                        <a:rPr lang="en-GB" sz="1050" b="1" kern="1200" dirty="0">
                          <a:solidFill>
                            <a:schemeClr val="dk1"/>
                          </a:solidFill>
                          <a:latin typeface="+mn-lt"/>
                          <a:ea typeface="+mn-ea"/>
                          <a:cs typeface="+mn-cs"/>
                        </a:rPr>
                        <a:t>Guaranteed products</a:t>
                      </a:r>
                    </a:p>
                  </a:txBody>
                  <a:tcPr>
                    <a:solidFill>
                      <a:schemeClr val="accent2">
                        <a:lumMod val="60000"/>
                        <a:lumOff val="4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900" b="0" kern="1200" dirty="0">
                          <a:solidFill>
                            <a:schemeClr val="dk1"/>
                          </a:solidFill>
                          <a:latin typeface="+mn-lt"/>
                          <a:ea typeface="+mn-ea"/>
                          <a:cs typeface="+mn-cs"/>
                        </a:rPr>
                        <a:t>Ensure a guaranteed return, that is set in the product contract.</a:t>
                      </a:r>
                    </a:p>
                  </a:txBody>
                  <a:tcPr>
                    <a:solidFill>
                      <a:schemeClr val="accent2">
                        <a:lumMod val="60000"/>
                        <a:lumOff val="40000"/>
                      </a:schemeClr>
                    </a:solidFill>
                  </a:tcPr>
                </a:tc>
                <a:tc>
                  <a:txBody>
                    <a:bodyPr/>
                    <a:lstStyle/>
                    <a:p>
                      <a:pPr marL="182563" lvl="1" indent="-171450" algn="just">
                        <a:buFont typeface="Arial" panose="020B0604020202020204" pitchFamily="34" charset="0"/>
                        <a:buChar char="•"/>
                      </a:pPr>
                      <a:endParaRPr lang="en-GB" sz="900" dirty="0"/>
                    </a:p>
                  </a:txBody>
                  <a:tcPr>
                    <a:solidFill>
                      <a:schemeClr val="accent2">
                        <a:lumMod val="60000"/>
                        <a:lumOff val="40000"/>
                      </a:schemeClr>
                    </a:solidFill>
                  </a:tcPr>
                </a:tc>
                <a:extLst>
                  <a:ext uri="{0D108BD9-81ED-4DB2-BD59-A6C34878D82A}">
                    <a16:rowId xmlns:a16="http://schemas.microsoft.com/office/drawing/2014/main" val="758030031"/>
                  </a:ext>
                </a:extLst>
              </a:tr>
              <a:tr h="456613">
                <a:tc>
                  <a:txBody>
                    <a:bodyPr/>
                    <a:lstStyle/>
                    <a:p>
                      <a:r>
                        <a:rPr lang="en-GB" sz="1050" b="1" kern="1200" dirty="0">
                          <a:solidFill>
                            <a:schemeClr val="dk1"/>
                          </a:solidFill>
                          <a:latin typeface="+mn-lt"/>
                          <a:ea typeface="+mn-ea"/>
                          <a:cs typeface="+mn-cs"/>
                        </a:rPr>
                        <a:t>Index-linked</a:t>
                      </a:r>
                    </a:p>
                  </a:txBody>
                  <a:tcPr>
                    <a:solidFill>
                      <a:schemeClr val="accent2">
                        <a:lumMod val="20000"/>
                        <a:lumOff val="8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900" b="0" dirty="0"/>
                        <a:t>Offer a return that can be partially or entirely dependent on how an index is performing. </a:t>
                      </a:r>
                      <a:endParaRPr lang="en-GB" sz="900" b="0" kern="1200" dirty="0">
                        <a:solidFill>
                          <a:schemeClr val="dk1"/>
                        </a:solidFill>
                        <a:latin typeface="+mn-lt"/>
                        <a:ea typeface="+mn-ea"/>
                        <a:cs typeface="+mn-cs"/>
                      </a:endParaRPr>
                    </a:p>
                  </a:txBody>
                  <a:tcPr>
                    <a:solidFill>
                      <a:schemeClr val="accent2">
                        <a:lumMod val="20000"/>
                        <a:lumOff val="80000"/>
                      </a:schemeClr>
                    </a:solidFill>
                  </a:tcPr>
                </a:tc>
                <a:tc>
                  <a:txBody>
                    <a:bodyPr/>
                    <a:lstStyle/>
                    <a:p>
                      <a:pPr marL="182563" lvl="1" indent="-171450" algn="just">
                        <a:buFont typeface="Arial" panose="020B0604020202020204" pitchFamily="34" charset="0"/>
                        <a:buChar char="•"/>
                      </a:pPr>
                      <a:endParaRPr lang="en-GB" sz="900" dirty="0"/>
                    </a:p>
                  </a:txBody>
                  <a:tcPr>
                    <a:solidFill>
                      <a:schemeClr val="accent2">
                        <a:lumMod val="20000"/>
                        <a:lumOff val="80000"/>
                      </a:schemeClr>
                    </a:solidFill>
                  </a:tcPr>
                </a:tc>
                <a:extLst>
                  <a:ext uri="{0D108BD9-81ED-4DB2-BD59-A6C34878D82A}">
                    <a16:rowId xmlns:a16="http://schemas.microsoft.com/office/drawing/2014/main" val="1011187981"/>
                  </a:ext>
                </a:extLst>
              </a:tr>
              <a:tr h="401502">
                <a:tc>
                  <a:txBody>
                    <a:bodyPr/>
                    <a:lstStyle/>
                    <a:p>
                      <a:pPr marL="0" algn="l" defTabSz="914400" rtl="0" eaLnBrk="1" latinLnBrk="0" hangingPunct="1"/>
                      <a:r>
                        <a:rPr lang="en-GB" sz="1050" b="1" kern="1200" dirty="0">
                          <a:solidFill>
                            <a:schemeClr val="dk1"/>
                          </a:solidFill>
                          <a:latin typeface="+mn-lt"/>
                          <a:ea typeface="+mn-ea"/>
                          <a:cs typeface="+mn-cs"/>
                        </a:rPr>
                        <a:t>Funeral</a:t>
                      </a:r>
                    </a:p>
                  </a:txBody>
                  <a:tcPr>
                    <a:solidFill>
                      <a:schemeClr val="accent2">
                        <a:lumMod val="60000"/>
                        <a:lumOff val="4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900" b="0" dirty="0"/>
                        <a:t>Ensure a reimbursement for funeral services.</a:t>
                      </a:r>
                      <a:endParaRPr lang="en-GB" sz="900" b="0" kern="1200" dirty="0">
                        <a:solidFill>
                          <a:schemeClr val="dk1"/>
                        </a:solidFill>
                        <a:latin typeface="+mn-lt"/>
                        <a:ea typeface="+mn-ea"/>
                        <a:cs typeface="+mn-cs"/>
                      </a:endParaRPr>
                    </a:p>
                  </a:txBody>
                  <a:tcPr>
                    <a:solidFill>
                      <a:schemeClr val="accent2">
                        <a:lumMod val="60000"/>
                        <a:lumOff val="40000"/>
                      </a:schemeClr>
                    </a:solidFill>
                  </a:tcPr>
                </a:tc>
                <a:tc>
                  <a:txBody>
                    <a:bodyPr/>
                    <a:lstStyle/>
                    <a:p>
                      <a:pPr marL="11113" lvl="1" indent="0" algn="just">
                        <a:buFont typeface="Arial" panose="020B0604020202020204" pitchFamily="34" charset="0"/>
                        <a:buNone/>
                      </a:pPr>
                      <a:endParaRPr lang="en-GB" sz="900" dirty="0"/>
                    </a:p>
                  </a:txBody>
                  <a:tcPr>
                    <a:solidFill>
                      <a:schemeClr val="accent2">
                        <a:lumMod val="60000"/>
                        <a:lumOff val="40000"/>
                      </a:schemeClr>
                    </a:solidFill>
                  </a:tcPr>
                </a:tc>
                <a:extLst>
                  <a:ext uri="{0D108BD9-81ED-4DB2-BD59-A6C34878D82A}">
                    <a16:rowId xmlns:a16="http://schemas.microsoft.com/office/drawing/2014/main" val="1189781606"/>
                  </a:ext>
                </a:extLst>
              </a:tr>
              <a:tr h="327389">
                <a:tc>
                  <a:txBody>
                    <a:bodyPr/>
                    <a:lstStyle/>
                    <a:p>
                      <a:pPr marL="0" algn="l" defTabSz="914400" rtl="0" eaLnBrk="1" latinLnBrk="0" hangingPunct="1"/>
                      <a:r>
                        <a:rPr lang="en-GB" sz="1050" b="1" kern="1200" dirty="0">
                          <a:solidFill>
                            <a:schemeClr val="dk1"/>
                          </a:solidFill>
                          <a:latin typeface="+mn-lt"/>
                          <a:ea typeface="+mn-ea"/>
                          <a:cs typeface="+mn-cs"/>
                        </a:rPr>
                        <a:t>Other</a:t>
                      </a:r>
                    </a:p>
                  </a:txBody>
                  <a:tcPr>
                    <a:solidFill>
                      <a:schemeClr val="accent2">
                        <a:lumMod val="20000"/>
                        <a:lumOff val="8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900" b="0" kern="1200" dirty="0">
                          <a:solidFill>
                            <a:schemeClr val="dk1"/>
                          </a:solidFill>
                          <a:latin typeface="+mn-lt"/>
                          <a:ea typeface="+mn-ea"/>
                          <a:cs typeface="+mn-cs"/>
                        </a:rPr>
                        <a:t>National-specific products.</a:t>
                      </a:r>
                      <a:endParaRPr lang="en-GB" sz="900" b="0" dirty="0"/>
                    </a:p>
                  </a:txBody>
                  <a:tcPr>
                    <a:solidFill>
                      <a:schemeClr val="accent2">
                        <a:lumMod val="20000"/>
                        <a:lumOff val="80000"/>
                      </a:schemeClr>
                    </a:solidFill>
                  </a:tcPr>
                </a:tc>
                <a:tc>
                  <a:txBody>
                    <a:bodyPr/>
                    <a:lstStyle/>
                    <a:p>
                      <a:pPr marL="11113" lvl="1" indent="0" algn="just">
                        <a:buFont typeface="Arial" panose="020B0604020202020204" pitchFamily="34" charset="0"/>
                        <a:buNone/>
                      </a:pPr>
                      <a:endParaRPr lang="en-GB" sz="900" dirty="0"/>
                    </a:p>
                  </a:txBody>
                  <a:tcPr>
                    <a:solidFill>
                      <a:schemeClr val="accent2">
                        <a:lumMod val="20000"/>
                        <a:lumOff val="80000"/>
                      </a:schemeClr>
                    </a:solidFill>
                  </a:tcPr>
                </a:tc>
                <a:extLst>
                  <a:ext uri="{0D108BD9-81ED-4DB2-BD59-A6C34878D82A}">
                    <a16:rowId xmlns:a16="http://schemas.microsoft.com/office/drawing/2014/main" val="3081816579"/>
                  </a:ext>
                </a:extLst>
              </a:tr>
            </a:tbl>
          </a:graphicData>
        </a:graphic>
      </p:graphicFrame>
    </p:spTree>
    <p:extLst>
      <p:ext uri="{BB962C8B-B14F-4D97-AF65-F5344CB8AC3E}">
        <p14:creationId xmlns:p14="http://schemas.microsoft.com/office/powerpoint/2010/main" val="11356281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59">
            <a:extLst>
              <a:ext uri="{FF2B5EF4-FFF2-40B4-BE49-F238E27FC236}">
                <a16:creationId xmlns:a16="http://schemas.microsoft.com/office/drawing/2014/main" id="{486B88E6-ECB9-4CAD-B718-3F1D9D38C45C}"/>
              </a:ext>
            </a:extLst>
          </p:cNvPr>
          <p:cNvSpPr/>
          <p:nvPr/>
        </p:nvSpPr>
        <p:spPr bwMode="gray">
          <a:xfrm>
            <a:off x="58994" y="5878573"/>
            <a:ext cx="1452716" cy="883562"/>
          </a:xfrm>
          <a:prstGeom prst="rect">
            <a:avLst/>
          </a:prstGeom>
          <a:solidFill>
            <a:schemeClr val="bg1"/>
          </a:solidFill>
          <a:ln w="28575" cmpd="sng">
            <a:noFill/>
            <a:miter lim="800000"/>
            <a:headEnd/>
            <a:tailEnd/>
          </a:ln>
          <a:effectLst/>
        </p:spPr>
        <p:txBody>
          <a:bodyPr wrap="none"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2957"/>
              </a:solidFill>
              <a:effectLst/>
              <a:uLnTx/>
              <a:uFillTx/>
              <a:latin typeface="verdana"/>
              <a:ea typeface="+mn-ea"/>
              <a:cs typeface="+mn-cs"/>
            </a:endParaRPr>
          </a:p>
        </p:txBody>
      </p:sp>
      <p:sp>
        <p:nvSpPr>
          <p:cNvPr id="20481" name="Text Placeholder 3"/>
          <p:cNvSpPr>
            <a:spLocks noGrp="1"/>
          </p:cNvSpPr>
          <p:nvPr>
            <p:ph type="body" sz="quarter" idx="12"/>
          </p:nvPr>
        </p:nvSpPr>
        <p:spPr>
          <a:xfrm>
            <a:off x="395288" y="1029676"/>
            <a:ext cx="8497887" cy="358775"/>
          </a:xfrm>
        </p:spPr>
        <p:txBody>
          <a:bodyPr/>
          <a:lstStyle/>
          <a:p>
            <a:pPr eaLnBrk="1" hangingPunct="1"/>
            <a:r>
              <a:rPr lang="en-GB" dirty="0"/>
              <a:t>The process has already been delayed by almost 2 months</a:t>
            </a:r>
            <a:endParaRPr lang="fr-BE" dirty="0">
              <a:cs typeface="Arial" charset="0"/>
            </a:endParaRPr>
          </a:p>
        </p:txBody>
      </p:sp>
      <p:sp>
        <p:nvSpPr>
          <p:cNvPr id="20483" name="Title 5"/>
          <p:cNvSpPr>
            <a:spLocks noGrp="1"/>
          </p:cNvSpPr>
          <p:nvPr>
            <p:ph type="title"/>
          </p:nvPr>
        </p:nvSpPr>
        <p:spPr>
          <a:xfrm>
            <a:off x="395288" y="469028"/>
            <a:ext cx="8497887" cy="431800"/>
          </a:xfrm>
        </p:spPr>
        <p:txBody>
          <a:bodyPr/>
          <a:lstStyle/>
          <a:p>
            <a:pPr defTabSz="914400"/>
            <a:r>
              <a:rPr lang="en-GB" sz="2400" dirty="0"/>
              <a:t>PRIIPs KID: updated timeline</a:t>
            </a:r>
            <a:endParaRPr lang="en-GB" sz="2400" dirty="0">
              <a:solidFill>
                <a:schemeClr val="accent2"/>
              </a:solidFill>
            </a:endParaRPr>
          </a:p>
        </p:txBody>
      </p:sp>
      <p:sp>
        <p:nvSpPr>
          <p:cNvPr id="63492" name="Slide Number Placeholder 1"/>
          <p:cNvSpPr>
            <a:spLocks noGrp="1"/>
          </p:cNvSpPr>
          <p:nvPr>
            <p:ph type="sldNum" sz="quarter" idx="13"/>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63CA645-DD36-4C59-8145-312D647C4608}" type="slidenum">
              <a:rPr kumimoji="0" lang="en-US" sz="1200" b="0" i="0" u="none" strike="noStrike" kern="1200" cap="none" spc="0" normalizeH="0" baseline="0" noProof="0">
                <a:ln>
                  <a:noFill/>
                </a:ln>
                <a:solidFill>
                  <a:srgbClr val="002957"/>
                </a:solidFill>
                <a:effectLst/>
                <a:uLnTx/>
                <a:uFillTx/>
                <a:latin typeface="verdana"/>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srgbClr val="002957"/>
              </a:solidFill>
              <a:effectLst/>
              <a:uLnTx/>
              <a:uFillTx/>
              <a:latin typeface="verdana"/>
              <a:ea typeface="+mn-ea"/>
              <a:cs typeface="+mn-cs"/>
            </a:endParaRPr>
          </a:p>
        </p:txBody>
      </p:sp>
      <p:graphicFrame>
        <p:nvGraphicFramePr>
          <p:cNvPr id="8" name="Table 7">
            <a:extLst>
              <a:ext uri="{FF2B5EF4-FFF2-40B4-BE49-F238E27FC236}">
                <a16:creationId xmlns:a16="http://schemas.microsoft.com/office/drawing/2014/main" id="{ABA75AA4-46E5-4811-AE89-5E27530E000A}"/>
              </a:ext>
            </a:extLst>
          </p:cNvPr>
          <p:cNvGraphicFramePr>
            <a:graphicFrameLocks noGrp="1"/>
          </p:cNvGraphicFramePr>
          <p:nvPr/>
        </p:nvGraphicFramePr>
        <p:xfrm>
          <a:off x="102844" y="1897945"/>
          <a:ext cx="8961582" cy="3748985"/>
        </p:xfrm>
        <a:graphic>
          <a:graphicData uri="http://schemas.openxmlformats.org/drawingml/2006/table">
            <a:tbl>
              <a:tblPr firstRow="1" bandRow="1"/>
              <a:tblGrid>
                <a:gridCol w="426742">
                  <a:extLst>
                    <a:ext uri="{9D8B030D-6E8A-4147-A177-3AD203B41FA5}">
                      <a16:colId xmlns:a16="http://schemas.microsoft.com/office/drawing/2014/main" val="92716636"/>
                    </a:ext>
                  </a:extLst>
                </a:gridCol>
                <a:gridCol w="426742">
                  <a:extLst>
                    <a:ext uri="{9D8B030D-6E8A-4147-A177-3AD203B41FA5}">
                      <a16:colId xmlns:a16="http://schemas.microsoft.com/office/drawing/2014/main" val="1716831239"/>
                    </a:ext>
                  </a:extLst>
                </a:gridCol>
                <a:gridCol w="426742">
                  <a:extLst>
                    <a:ext uri="{9D8B030D-6E8A-4147-A177-3AD203B41FA5}">
                      <a16:colId xmlns:a16="http://schemas.microsoft.com/office/drawing/2014/main" val="1207774693"/>
                    </a:ext>
                  </a:extLst>
                </a:gridCol>
                <a:gridCol w="426742">
                  <a:extLst>
                    <a:ext uri="{9D8B030D-6E8A-4147-A177-3AD203B41FA5}">
                      <a16:colId xmlns:a16="http://schemas.microsoft.com/office/drawing/2014/main" val="3088858693"/>
                    </a:ext>
                  </a:extLst>
                </a:gridCol>
                <a:gridCol w="426742">
                  <a:extLst>
                    <a:ext uri="{9D8B030D-6E8A-4147-A177-3AD203B41FA5}">
                      <a16:colId xmlns:a16="http://schemas.microsoft.com/office/drawing/2014/main" val="380084305"/>
                    </a:ext>
                  </a:extLst>
                </a:gridCol>
                <a:gridCol w="426742">
                  <a:extLst>
                    <a:ext uri="{9D8B030D-6E8A-4147-A177-3AD203B41FA5}">
                      <a16:colId xmlns:a16="http://schemas.microsoft.com/office/drawing/2014/main" val="2106615973"/>
                    </a:ext>
                  </a:extLst>
                </a:gridCol>
                <a:gridCol w="426742">
                  <a:extLst>
                    <a:ext uri="{9D8B030D-6E8A-4147-A177-3AD203B41FA5}">
                      <a16:colId xmlns:a16="http://schemas.microsoft.com/office/drawing/2014/main" val="2177945502"/>
                    </a:ext>
                  </a:extLst>
                </a:gridCol>
                <a:gridCol w="426742">
                  <a:extLst>
                    <a:ext uri="{9D8B030D-6E8A-4147-A177-3AD203B41FA5}">
                      <a16:colId xmlns:a16="http://schemas.microsoft.com/office/drawing/2014/main" val="1877715185"/>
                    </a:ext>
                  </a:extLst>
                </a:gridCol>
                <a:gridCol w="426742">
                  <a:extLst>
                    <a:ext uri="{9D8B030D-6E8A-4147-A177-3AD203B41FA5}">
                      <a16:colId xmlns:a16="http://schemas.microsoft.com/office/drawing/2014/main" val="3388877364"/>
                    </a:ext>
                  </a:extLst>
                </a:gridCol>
                <a:gridCol w="426742">
                  <a:extLst>
                    <a:ext uri="{9D8B030D-6E8A-4147-A177-3AD203B41FA5}">
                      <a16:colId xmlns:a16="http://schemas.microsoft.com/office/drawing/2014/main" val="2428380091"/>
                    </a:ext>
                  </a:extLst>
                </a:gridCol>
                <a:gridCol w="426742">
                  <a:extLst>
                    <a:ext uri="{9D8B030D-6E8A-4147-A177-3AD203B41FA5}">
                      <a16:colId xmlns:a16="http://schemas.microsoft.com/office/drawing/2014/main" val="3204395735"/>
                    </a:ext>
                  </a:extLst>
                </a:gridCol>
                <a:gridCol w="426742">
                  <a:extLst>
                    <a:ext uri="{9D8B030D-6E8A-4147-A177-3AD203B41FA5}">
                      <a16:colId xmlns:a16="http://schemas.microsoft.com/office/drawing/2014/main" val="3911936631"/>
                    </a:ext>
                  </a:extLst>
                </a:gridCol>
                <a:gridCol w="426742">
                  <a:extLst>
                    <a:ext uri="{9D8B030D-6E8A-4147-A177-3AD203B41FA5}">
                      <a16:colId xmlns:a16="http://schemas.microsoft.com/office/drawing/2014/main" val="2749383778"/>
                    </a:ext>
                  </a:extLst>
                </a:gridCol>
                <a:gridCol w="426742">
                  <a:extLst>
                    <a:ext uri="{9D8B030D-6E8A-4147-A177-3AD203B41FA5}">
                      <a16:colId xmlns:a16="http://schemas.microsoft.com/office/drawing/2014/main" val="1226259101"/>
                    </a:ext>
                  </a:extLst>
                </a:gridCol>
                <a:gridCol w="426742">
                  <a:extLst>
                    <a:ext uri="{9D8B030D-6E8A-4147-A177-3AD203B41FA5}">
                      <a16:colId xmlns:a16="http://schemas.microsoft.com/office/drawing/2014/main" val="3558500744"/>
                    </a:ext>
                  </a:extLst>
                </a:gridCol>
                <a:gridCol w="426742">
                  <a:extLst>
                    <a:ext uri="{9D8B030D-6E8A-4147-A177-3AD203B41FA5}">
                      <a16:colId xmlns:a16="http://schemas.microsoft.com/office/drawing/2014/main" val="3968690818"/>
                    </a:ext>
                  </a:extLst>
                </a:gridCol>
                <a:gridCol w="426742">
                  <a:extLst>
                    <a:ext uri="{9D8B030D-6E8A-4147-A177-3AD203B41FA5}">
                      <a16:colId xmlns:a16="http://schemas.microsoft.com/office/drawing/2014/main" val="2297932109"/>
                    </a:ext>
                  </a:extLst>
                </a:gridCol>
                <a:gridCol w="426742">
                  <a:extLst>
                    <a:ext uri="{9D8B030D-6E8A-4147-A177-3AD203B41FA5}">
                      <a16:colId xmlns:a16="http://schemas.microsoft.com/office/drawing/2014/main" val="1827788400"/>
                    </a:ext>
                  </a:extLst>
                </a:gridCol>
                <a:gridCol w="426742">
                  <a:extLst>
                    <a:ext uri="{9D8B030D-6E8A-4147-A177-3AD203B41FA5}">
                      <a16:colId xmlns:a16="http://schemas.microsoft.com/office/drawing/2014/main" val="3069805073"/>
                    </a:ext>
                  </a:extLst>
                </a:gridCol>
                <a:gridCol w="426742">
                  <a:extLst>
                    <a:ext uri="{9D8B030D-6E8A-4147-A177-3AD203B41FA5}">
                      <a16:colId xmlns:a16="http://schemas.microsoft.com/office/drawing/2014/main" val="446739810"/>
                    </a:ext>
                  </a:extLst>
                </a:gridCol>
                <a:gridCol w="426742">
                  <a:extLst>
                    <a:ext uri="{9D8B030D-6E8A-4147-A177-3AD203B41FA5}">
                      <a16:colId xmlns:a16="http://schemas.microsoft.com/office/drawing/2014/main" val="2821496815"/>
                    </a:ext>
                  </a:extLst>
                </a:gridCol>
              </a:tblGrid>
              <a:tr h="27818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000" b="0" dirty="0">
                          <a:latin typeface="+mj-lt"/>
                        </a:rPr>
                        <a:t>MAY</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34DA2">
                        <a:alpha val="85098"/>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000" b="0" dirty="0">
                          <a:latin typeface="+mj-lt"/>
                        </a:rPr>
                        <a:t>JUN</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34DA2">
                        <a:alpha val="85098"/>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000" b="0" dirty="0">
                          <a:latin typeface="+mj-lt"/>
                        </a:rPr>
                        <a:t>JUL</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34DA2">
                        <a:alpha val="85098"/>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000" b="0" dirty="0">
                          <a:latin typeface="+mj-lt"/>
                        </a:rPr>
                        <a:t>AUG</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34DA2">
                        <a:alpha val="85098"/>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000" b="0" dirty="0">
                          <a:latin typeface="+mj-lt"/>
                        </a:rPr>
                        <a:t>SEP</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34DA2">
                        <a:alpha val="85098"/>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000" b="0" dirty="0">
                          <a:latin typeface="+mj-lt"/>
                        </a:rPr>
                        <a:t>OCT</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34DA2">
                        <a:alpha val="85098"/>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000" b="0" dirty="0">
                          <a:latin typeface="+mj-lt"/>
                        </a:rPr>
                        <a:t>NOV</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34DA2">
                        <a:alpha val="85098"/>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000" b="0" dirty="0">
                          <a:latin typeface="+mj-lt"/>
                        </a:rPr>
                        <a:t>DEC</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34DA2">
                        <a:alpha val="85098"/>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latin typeface="+mj-lt"/>
                        </a:rPr>
                        <a:t>JAN</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34DA2">
                        <a:alpha val="85098"/>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000" b="0" dirty="0">
                          <a:latin typeface="+mj-lt"/>
                        </a:rPr>
                        <a:t>FEB</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34DA2">
                        <a:alpha val="85098"/>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000" b="0" dirty="0">
                          <a:latin typeface="+mj-lt"/>
                        </a:rPr>
                        <a:t>MAR</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34DA2">
                        <a:alpha val="85098"/>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000" b="0" dirty="0">
                          <a:latin typeface="+mj-lt"/>
                        </a:rPr>
                        <a:t>APR</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34DA2">
                        <a:alpha val="85098"/>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000" b="0" dirty="0">
                          <a:latin typeface="+mj-lt"/>
                        </a:rPr>
                        <a:t>MAY</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34DA2">
                        <a:alpha val="85098"/>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000" b="0" dirty="0">
                          <a:latin typeface="+mj-lt"/>
                        </a:rPr>
                        <a:t>JUN</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34DA2">
                        <a:alpha val="85098"/>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000" b="0" dirty="0">
                          <a:latin typeface="+mj-lt"/>
                        </a:rPr>
                        <a:t>JUL</a:t>
                      </a:r>
                    </a:p>
                  </a:txBody>
                  <a:tcPr marL="68580" marR="68580" marT="34290" marB="3429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34DA2">
                        <a:alpha val="85098"/>
                      </a:srgbClr>
                    </a:solidFill>
                  </a:tcPr>
                </a:tc>
                <a:tc>
                  <a:txBody>
                    <a:bodyPr/>
                    <a:lstStyle/>
                    <a:p>
                      <a:pPr marL="0" algn="l" defTabSz="914400" rtl="0" eaLnBrk="1" latinLnBrk="0" hangingPunct="1"/>
                      <a:r>
                        <a:rPr lang="en-GB" sz="1000" b="0" kern="1200" dirty="0">
                          <a:solidFill>
                            <a:schemeClr val="lt1"/>
                          </a:solidFill>
                          <a:latin typeface="+mj-lt"/>
                          <a:ea typeface="+mn-ea"/>
                          <a:cs typeface="+mn-cs"/>
                        </a:rPr>
                        <a:t>AUG</a:t>
                      </a:r>
                    </a:p>
                  </a:txBody>
                  <a:tcPr marL="68580" marR="68580" marT="34290" marB="3429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34DA2">
                        <a:alpha val="85098"/>
                      </a:srgbClr>
                    </a:solidFill>
                  </a:tcPr>
                </a:tc>
                <a:tc>
                  <a:txBody>
                    <a:bodyPr/>
                    <a:lstStyle/>
                    <a:p>
                      <a:pPr marL="0" algn="l" defTabSz="914400" rtl="0" eaLnBrk="1" latinLnBrk="0" hangingPunct="1"/>
                      <a:r>
                        <a:rPr lang="en-GB" sz="1000" b="0" kern="1200" dirty="0">
                          <a:solidFill>
                            <a:schemeClr val="lt1"/>
                          </a:solidFill>
                          <a:latin typeface="+mj-lt"/>
                          <a:ea typeface="+mn-ea"/>
                          <a:cs typeface="+mn-cs"/>
                        </a:rPr>
                        <a:t>SEP</a:t>
                      </a:r>
                    </a:p>
                  </a:txBody>
                  <a:tcPr marL="68580" marR="68580" marT="34290" marB="3429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34DA2">
                        <a:alpha val="85098"/>
                      </a:srgbClr>
                    </a:solidFill>
                  </a:tcPr>
                </a:tc>
                <a:tc>
                  <a:txBody>
                    <a:bodyPr/>
                    <a:lstStyle/>
                    <a:p>
                      <a:pPr marL="0" algn="l" defTabSz="914400" rtl="0" eaLnBrk="1" latinLnBrk="0" hangingPunct="1"/>
                      <a:r>
                        <a:rPr lang="en-GB" sz="1000" b="0" kern="1200" dirty="0">
                          <a:solidFill>
                            <a:schemeClr val="lt1"/>
                          </a:solidFill>
                          <a:latin typeface="+mj-lt"/>
                          <a:ea typeface="+mn-ea"/>
                          <a:cs typeface="+mn-cs"/>
                        </a:rPr>
                        <a:t>OCT</a:t>
                      </a:r>
                    </a:p>
                  </a:txBody>
                  <a:tcPr marL="68580" marR="68580" marT="34290" marB="3429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34DA2">
                        <a:alpha val="85098"/>
                      </a:srgbClr>
                    </a:solidFill>
                  </a:tcPr>
                </a:tc>
                <a:tc>
                  <a:txBody>
                    <a:bodyPr/>
                    <a:lstStyle/>
                    <a:p>
                      <a:pPr marL="0" algn="l" defTabSz="914400" rtl="0" eaLnBrk="1" latinLnBrk="0" hangingPunct="1"/>
                      <a:r>
                        <a:rPr lang="en-GB" sz="1000" b="0" kern="1200" dirty="0">
                          <a:solidFill>
                            <a:schemeClr val="lt1"/>
                          </a:solidFill>
                          <a:latin typeface="+mj-lt"/>
                          <a:ea typeface="+mn-ea"/>
                          <a:cs typeface="+mn-cs"/>
                        </a:rPr>
                        <a:t>NOV</a:t>
                      </a:r>
                    </a:p>
                  </a:txBody>
                  <a:tcPr marL="68580" marR="68580" marT="34290" marB="3429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34DA2">
                        <a:alpha val="85098"/>
                      </a:srgbClr>
                    </a:solidFill>
                  </a:tcPr>
                </a:tc>
                <a:tc>
                  <a:txBody>
                    <a:bodyPr/>
                    <a:lstStyle/>
                    <a:p>
                      <a:pPr marL="0" algn="l" defTabSz="914400" rtl="0" eaLnBrk="1" latinLnBrk="0" hangingPunct="1"/>
                      <a:r>
                        <a:rPr lang="en-GB" sz="1000" b="0" kern="1200" dirty="0">
                          <a:solidFill>
                            <a:schemeClr val="lt1"/>
                          </a:solidFill>
                          <a:latin typeface="+mj-lt"/>
                          <a:ea typeface="+mn-ea"/>
                          <a:cs typeface="+mn-cs"/>
                        </a:rPr>
                        <a:t>DEC</a:t>
                      </a:r>
                    </a:p>
                  </a:txBody>
                  <a:tcPr marL="68580" marR="68580" marT="34290" marB="3429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34DA2">
                        <a:alpha val="85098"/>
                      </a:srgbClr>
                    </a:solidFill>
                  </a:tcPr>
                </a:tc>
                <a:tc>
                  <a:txBody>
                    <a:bodyPr/>
                    <a:lstStyle/>
                    <a:p>
                      <a:pPr marL="0" algn="l" defTabSz="914400" rtl="0" eaLnBrk="1" latinLnBrk="0" hangingPunct="1"/>
                      <a:r>
                        <a:rPr lang="en-GB" sz="1000" b="0" kern="1200" dirty="0">
                          <a:solidFill>
                            <a:schemeClr val="lt1"/>
                          </a:solidFill>
                          <a:latin typeface="+mj-lt"/>
                          <a:ea typeface="+mn-ea"/>
                          <a:cs typeface="+mn-cs"/>
                        </a:rPr>
                        <a:t>JAN</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34DA2">
                        <a:alpha val="85098"/>
                      </a:srgbClr>
                    </a:solidFill>
                  </a:tcPr>
                </a:tc>
                <a:extLst>
                  <a:ext uri="{0D108BD9-81ED-4DB2-BD59-A6C34878D82A}">
                    <a16:rowId xmlns:a16="http://schemas.microsoft.com/office/drawing/2014/main" val="3780154811"/>
                  </a:ext>
                </a:extLst>
              </a:tr>
              <a:tr h="347080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p>
                  </a:txBody>
                  <a:tcPr marL="68580" marR="68580" marT="34290" marB="34290">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tc>
                  <a:txBody>
                    <a:bodyPr/>
                    <a:lstStyle/>
                    <a:p>
                      <a:endParaRPr lang="en-GB" sz="1400" dirty="0"/>
                    </a:p>
                  </a:txBody>
                  <a:tcPr marL="68580" marR="68580" marT="34290" marB="34290">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tc>
                  <a:txBody>
                    <a:bodyPr/>
                    <a:lstStyle/>
                    <a:p>
                      <a:endParaRPr lang="en-GB" sz="1400" dirty="0"/>
                    </a:p>
                  </a:txBody>
                  <a:tcPr marL="68580" marR="68580" marT="34290" marB="34290">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tc>
                  <a:txBody>
                    <a:bodyPr/>
                    <a:lstStyle/>
                    <a:p>
                      <a:endParaRPr lang="en-GB" sz="1400" dirty="0"/>
                    </a:p>
                  </a:txBody>
                  <a:tcPr marL="68580" marR="68580" marT="34290" marB="34290">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tc>
                  <a:txBody>
                    <a:bodyPr/>
                    <a:lstStyle/>
                    <a:p>
                      <a:endParaRPr lang="en-GB" sz="1400" dirty="0"/>
                    </a:p>
                  </a:txBody>
                  <a:tcPr marL="68580" marR="68580" marT="34290" marB="34290">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tc>
                  <a:txBody>
                    <a:bodyPr/>
                    <a:lstStyle/>
                    <a:p>
                      <a:endParaRPr lang="en-GB" sz="1400" dirty="0"/>
                    </a:p>
                  </a:txBody>
                  <a:tcPr marL="68580" marR="68580" marT="34290" marB="34290">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tc>
                  <a:txBody>
                    <a:bodyPr/>
                    <a:lstStyle/>
                    <a:p>
                      <a:endParaRPr lang="en-GB" sz="1400" dirty="0"/>
                    </a:p>
                  </a:txBody>
                  <a:tcPr marL="68580" marR="68580" marT="34290" marB="34290">
                    <a:lnL w="12700" cmpd="sng">
                      <a:solidFill>
                        <a:sysClr val="window" lastClr="FFFFFF"/>
                      </a:solidFill>
                    </a:lnL>
                    <a:lnR w="12700" cmpd="sng">
                      <a:solidFill>
                        <a:sysClr val="window" lastClr="FFFFFF"/>
                      </a:solidFill>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extLst>
                  <a:ext uri="{0D108BD9-81ED-4DB2-BD59-A6C34878D82A}">
                    <a16:rowId xmlns:a16="http://schemas.microsoft.com/office/drawing/2014/main" val="4095567786"/>
                  </a:ext>
                </a:extLst>
              </a:tr>
            </a:tbl>
          </a:graphicData>
        </a:graphic>
      </p:graphicFrame>
      <p:sp>
        <p:nvSpPr>
          <p:cNvPr id="9" name="TextBox 8">
            <a:extLst>
              <a:ext uri="{FF2B5EF4-FFF2-40B4-BE49-F238E27FC236}">
                <a16:creationId xmlns:a16="http://schemas.microsoft.com/office/drawing/2014/main" id="{FB867E50-CEA3-4C37-96E1-4E65AFF3ABBB}"/>
              </a:ext>
            </a:extLst>
          </p:cNvPr>
          <p:cNvSpPr txBox="1"/>
          <p:nvPr/>
        </p:nvSpPr>
        <p:spPr>
          <a:xfrm>
            <a:off x="-59285" y="1582867"/>
            <a:ext cx="824948" cy="25391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034DA2"/>
                </a:solidFill>
                <a:effectLst/>
                <a:uLnTx/>
                <a:uFillTx/>
                <a:latin typeface="verdana"/>
                <a:ea typeface="Verdana" panose="020B0604030504040204" pitchFamily="34" charset="0"/>
                <a:cs typeface="+mn-cs"/>
              </a:rPr>
              <a:t>2020</a:t>
            </a:r>
          </a:p>
        </p:txBody>
      </p:sp>
      <p:sp>
        <p:nvSpPr>
          <p:cNvPr id="10" name="TextBox 9">
            <a:extLst>
              <a:ext uri="{FF2B5EF4-FFF2-40B4-BE49-F238E27FC236}">
                <a16:creationId xmlns:a16="http://schemas.microsoft.com/office/drawing/2014/main" id="{E8CEED83-13C5-400B-A7F6-DDB0B5620121}"/>
              </a:ext>
            </a:extLst>
          </p:cNvPr>
          <p:cNvSpPr txBox="1"/>
          <p:nvPr/>
        </p:nvSpPr>
        <p:spPr>
          <a:xfrm>
            <a:off x="3270263" y="1587919"/>
            <a:ext cx="824948" cy="25391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034DA2"/>
                </a:solidFill>
                <a:effectLst/>
                <a:uLnTx/>
                <a:uFillTx/>
                <a:latin typeface="verdana"/>
                <a:ea typeface="Verdana" panose="020B0604030504040204" pitchFamily="34" charset="0"/>
                <a:cs typeface="+mn-cs"/>
              </a:rPr>
              <a:t>2021</a:t>
            </a:r>
          </a:p>
        </p:txBody>
      </p:sp>
      <p:sp>
        <p:nvSpPr>
          <p:cNvPr id="22" name="Rectangle 21">
            <a:extLst>
              <a:ext uri="{FF2B5EF4-FFF2-40B4-BE49-F238E27FC236}">
                <a16:creationId xmlns:a16="http://schemas.microsoft.com/office/drawing/2014/main" id="{A04292F6-EE11-4078-8F65-B663A0DA8060}"/>
              </a:ext>
            </a:extLst>
          </p:cNvPr>
          <p:cNvSpPr/>
          <p:nvPr/>
        </p:nvSpPr>
        <p:spPr>
          <a:xfrm>
            <a:off x="1806231" y="3971409"/>
            <a:ext cx="868829" cy="531262"/>
          </a:xfrm>
          <a:prstGeom prst="rect">
            <a:avLst/>
          </a:prstGeom>
          <a:pattFill prst="pct80">
            <a:fgClr>
              <a:srgbClr val="82C55B"/>
            </a:fgClr>
            <a:bgClr>
              <a:sysClr val="window" lastClr="FFFFFF"/>
            </a:bgClr>
          </a:pattFill>
          <a:ln w="1270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prstClr val="white"/>
              </a:solidFill>
              <a:effectLst/>
              <a:uLnTx/>
              <a:uFillTx/>
              <a:latin typeface="Calibri" panose="020F0502020204030204"/>
              <a:ea typeface="Verdana" panose="020B0604030504040204" pitchFamily="34" charset="0"/>
              <a:cs typeface="+mn-cs"/>
            </a:endParaRPr>
          </a:p>
        </p:txBody>
      </p:sp>
      <p:sp>
        <p:nvSpPr>
          <p:cNvPr id="23" name="TextBox 22">
            <a:extLst>
              <a:ext uri="{FF2B5EF4-FFF2-40B4-BE49-F238E27FC236}">
                <a16:creationId xmlns:a16="http://schemas.microsoft.com/office/drawing/2014/main" id="{56BAE2FA-B8A8-44F6-9C57-4A231293AF6E}"/>
              </a:ext>
            </a:extLst>
          </p:cNvPr>
          <p:cNvSpPr txBox="1"/>
          <p:nvPr/>
        </p:nvSpPr>
        <p:spPr>
          <a:xfrm>
            <a:off x="1964428" y="3727895"/>
            <a:ext cx="1045807" cy="2308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002957"/>
                </a:solidFill>
                <a:effectLst/>
                <a:uLnTx/>
                <a:uFillTx/>
                <a:latin typeface="verdana"/>
                <a:ea typeface="Verdana" panose="020B0604030504040204" pitchFamily="34" charset="0"/>
                <a:cs typeface="+mn-cs"/>
              </a:rPr>
              <a:t>Scrutiny 2+1</a:t>
            </a:r>
          </a:p>
        </p:txBody>
      </p:sp>
      <p:sp>
        <p:nvSpPr>
          <p:cNvPr id="24" name="Rectangle 23">
            <a:extLst>
              <a:ext uri="{FF2B5EF4-FFF2-40B4-BE49-F238E27FC236}">
                <a16:creationId xmlns:a16="http://schemas.microsoft.com/office/drawing/2014/main" id="{3A4DB67B-B611-4C74-93D8-7F86F70D54FD}"/>
              </a:ext>
            </a:extLst>
          </p:cNvPr>
          <p:cNvSpPr/>
          <p:nvPr/>
        </p:nvSpPr>
        <p:spPr>
          <a:xfrm>
            <a:off x="1806860" y="4558344"/>
            <a:ext cx="1291996" cy="524176"/>
          </a:xfrm>
          <a:prstGeom prst="rect">
            <a:avLst/>
          </a:prstGeom>
          <a:pattFill prst="pct80">
            <a:fgClr>
              <a:srgbClr val="82C55B"/>
            </a:fgClr>
            <a:bgClr>
              <a:sysClr val="window" lastClr="FFFFFF"/>
            </a:bgClr>
          </a:pattFill>
          <a:ln w="1270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prstClr val="white"/>
              </a:solidFill>
              <a:effectLst/>
              <a:uLnTx/>
              <a:uFillTx/>
              <a:latin typeface="Calibri" panose="020F0502020204030204"/>
              <a:ea typeface="Verdana" panose="020B0604030504040204" pitchFamily="34" charset="0"/>
              <a:cs typeface="+mn-cs"/>
            </a:endParaRPr>
          </a:p>
        </p:txBody>
      </p:sp>
      <p:sp>
        <p:nvSpPr>
          <p:cNvPr id="25" name="TextBox 24">
            <a:extLst>
              <a:ext uri="{FF2B5EF4-FFF2-40B4-BE49-F238E27FC236}">
                <a16:creationId xmlns:a16="http://schemas.microsoft.com/office/drawing/2014/main" id="{7A3112F9-E0ED-42C5-8F5F-635764423993}"/>
              </a:ext>
            </a:extLst>
          </p:cNvPr>
          <p:cNvSpPr txBox="1"/>
          <p:nvPr/>
        </p:nvSpPr>
        <p:spPr>
          <a:xfrm>
            <a:off x="2487331" y="5124915"/>
            <a:ext cx="1372291" cy="2308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002957"/>
                </a:solidFill>
                <a:effectLst/>
                <a:uLnTx/>
                <a:uFillTx/>
                <a:latin typeface="verdana"/>
                <a:ea typeface="Verdana" panose="020B0604030504040204" pitchFamily="34" charset="0"/>
                <a:cs typeface="+mn-cs"/>
              </a:rPr>
              <a:t>Scrutiny 3+3</a:t>
            </a:r>
          </a:p>
        </p:txBody>
      </p:sp>
      <p:sp>
        <p:nvSpPr>
          <p:cNvPr id="26" name="Rectangle 25">
            <a:extLst>
              <a:ext uri="{FF2B5EF4-FFF2-40B4-BE49-F238E27FC236}">
                <a16:creationId xmlns:a16="http://schemas.microsoft.com/office/drawing/2014/main" id="{F221C2F5-6C23-4062-B87C-E972E2C9E086}"/>
              </a:ext>
            </a:extLst>
          </p:cNvPr>
          <p:cNvSpPr/>
          <p:nvPr/>
        </p:nvSpPr>
        <p:spPr>
          <a:xfrm>
            <a:off x="2686799" y="3977666"/>
            <a:ext cx="444747" cy="531262"/>
          </a:xfrm>
          <a:prstGeom prst="rect">
            <a:avLst/>
          </a:prstGeom>
          <a:pattFill prst="pct80">
            <a:fgClr>
              <a:srgbClr val="70AD47">
                <a:lumMod val="40000"/>
                <a:lumOff val="60000"/>
              </a:srgbClr>
            </a:fgClr>
            <a:bgClr>
              <a:sysClr val="window" lastClr="FFFFFF"/>
            </a:bgClr>
          </a:pattFill>
          <a:ln w="12700" cap="flat" cmpd="sng" algn="ctr">
            <a:solidFill>
              <a:srgbClr val="92D050"/>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prstClr val="white"/>
              </a:solidFill>
              <a:effectLst/>
              <a:uLnTx/>
              <a:uFillTx/>
              <a:latin typeface="Calibri" panose="020F0502020204030204"/>
              <a:ea typeface="Verdana" panose="020B0604030504040204" pitchFamily="34" charset="0"/>
              <a:cs typeface="+mn-cs"/>
            </a:endParaRPr>
          </a:p>
        </p:txBody>
      </p:sp>
      <p:sp>
        <p:nvSpPr>
          <p:cNvPr id="27" name="Rectangle 26">
            <a:extLst>
              <a:ext uri="{FF2B5EF4-FFF2-40B4-BE49-F238E27FC236}">
                <a16:creationId xmlns:a16="http://schemas.microsoft.com/office/drawing/2014/main" id="{5E21A63D-1D39-426F-8F5F-AE6B09B0C640}"/>
              </a:ext>
            </a:extLst>
          </p:cNvPr>
          <p:cNvSpPr/>
          <p:nvPr/>
        </p:nvSpPr>
        <p:spPr>
          <a:xfrm>
            <a:off x="3082950" y="4550685"/>
            <a:ext cx="1290245" cy="527507"/>
          </a:xfrm>
          <a:prstGeom prst="rect">
            <a:avLst/>
          </a:prstGeom>
          <a:pattFill prst="pct80">
            <a:fgClr>
              <a:srgbClr val="70AD47">
                <a:lumMod val="40000"/>
                <a:lumOff val="60000"/>
              </a:srgbClr>
            </a:fgClr>
            <a:bgClr>
              <a:sysClr val="window" lastClr="FFFFFF"/>
            </a:bgClr>
          </a:pattFill>
          <a:ln w="12700" cap="flat" cmpd="sng" algn="ctr">
            <a:solidFill>
              <a:srgbClr val="92D050"/>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prstClr val="white"/>
              </a:solidFill>
              <a:effectLst/>
              <a:uLnTx/>
              <a:uFillTx/>
              <a:latin typeface="Calibri" panose="020F0502020204030204"/>
              <a:ea typeface="Verdana" panose="020B0604030504040204" pitchFamily="34" charset="0"/>
              <a:cs typeface="+mn-cs"/>
            </a:endParaRPr>
          </a:p>
        </p:txBody>
      </p:sp>
      <p:sp>
        <p:nvSpPr>
          <p:cNvPr id="28" name="Rectangle 27">
            <a:extLst>
              <a:ext uri="{FF2B5EF4-FFF2-40B4-BE49-F238E27FC236}">
                <a16:creationId xmlns:a16="http://schemas.microsoft.com/office/drawing/2014/main" id="{CC731E8B-9A19-4864-8EDB-FCD15DBA0E53}"/>
              </a:ext>
            </a:extLst>
          </p:cNvPr>
          <p:cNvSpPr/>
          <p:nvPr/>
        </p:nvSpPr>
        <p:spPr>
          <a:xfrm>
            <a:off x="117755" y="5756726"/>
            <a:ext cx="207461" cy="186145"/>
          </a:xfrm>
          <a:prstGeom prst="rect">
            <a:avLst/>
          </a:prstGeom>
          <a:solidFill>
            <a:srgbClr val="002957"/>
          </a:solidFill>
          <a:ln w="1270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prstClr val="white"/>
              </a:solidFill>
              <a:effectLst/>
              <a:uLnTx/>
              <a:uFillTx/>
              <a:latin typeface="Calibri" panose="020F0502020204030204"/>
              <a:ea typeface="Verdana" panose="020B0604030504040204" pitchFamily="34" charset="0"/>
              <a:cs typeface="+mn-cs"/>
            </a:endParaRPr>
          </a:p>
        </p:txBody>
      </p:sp>
      <p:sp>
        <p:nvSpPr>
          <p:cNvPr id="29" name="TextBox 28">
            <a:extLst>
              <a:ext uri="{FF2B5EF4-FFF2-40B4-BE49-F238E27FC236}">
                <a16:creationId xmlns:a16="http://schemas.microsoft.com/office/drawing/2014/main" id="{E1EE5776-F310-4E5C-B347-8F52157948AA}"/>
              </a:ext>
            </a:extLst>
          </p:cNvPr>
          <p:cNvSpPr txBox="1"/>
          <p:nvPr/>
        </p:nvSpPr>
        <p:spPr>
          <a:xfrm>
            <a:off x="325845" y="5758837"/>
            <a:ext cx="1788321" cy="2308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002957"/>
                </a:solidFill>
                <a:effectLst/>
                <a:uLnTx/>
                <a:uFillTx/>
                <a:latin typeface="verdana"/>
                <a:ea typeface="Verdana" panose="020B0604030504040204" pitchFamily="34" charset="0"/>
                <a:cs typeface="+mn-cs"/>
              </a:rPr>
              <a:t>European Commission</a:t>
            </a:r>
          </a:p>
        </p:txBody>
      </p:sp>
      <p:sp>
        <p:nvSpPr>
          <p:cNvPr id="30" name="Rectangle 29">
            <a:extLst>
              <a:ext uri="{FF2B5EF4-FFF2-40B4-BE49-F238E27FC236}">
                <a16:creationId xmlns:a16="http://schemas.microsoft.com/office/drawing/2014/main" id="{88C35B2F-3953-40B6-9A79-8C8D6F3FF8EE}"/>
              </a:ext>
            </a:extLst>
          </p:cNvPr>
          <p:cNvSpPr/>
          <p:nvPr/>
        </p:nvSpPr>
        <p:spPr>
          <a:xfrm>
            <a:off x="117755" y="6000397"/>
            <a:ext cx="207461" cy="186145"/>
          </a:xfrm>
          <a:prstGeom prst="rect">
            <a:avLst/>
          </a:prstGeom>
          <a:solidFill>
            <a:srgbClr val="FFCC00"/>
          </a:solidFill>
          <a:ln w="1270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prstClr val="white"/>
              </a:solidFill>
              <a:effectLst/>
              <a:uLnTx/>
              <a:uFillTx/>
              <a:latin typeface="Calibri" panose="020F0502020204030204"/>
              <a:ea typeface="Verdana" panose="020B0604030504040204" pitchFamily="34" charset="0"/>
              <a:cs typeface="+mn-cs"/>
            </a:endParaRPr>
          </a:p>
        </p:txBody>
      </p:sp>
      <p:sp>
        <p:nvSpPr>
          <p:cNvPr id="31" name="TextBox 30">
            <a:extLst>
              <a:ext uri="{FF2B5EF4-FFF2-40B4-BE49-F238E27FC236}">
                <a16:creationId xmlns:a16="http://schemas.microsoft.com/office/drawing/2014/main" id="{326A50F0-AEA4-4061-8916-D73564B55CB2}"/>
              </a:ext>
            </a:extLst>
          </p:cNvPr>
          <p:cNvSpPr txBox="1"/>
          <p:nvPr/>
        </p:nvSpPr>
        <p:spPr>
          <a:xfrm>
            <a:off x="325216" y="5989594"/>
            <a:ext cx="2582353" cy="2308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002957"/>
                </a:solidFill>
                <a:effectLst/>
                <a:uLnTx/>
                <a:uFillTx/>
                <a:latin typeface="verdana"/>
                <a:ea typeface="Verdana" panose="020B0604030504040204" pitchFamily="34" charset="0"/>
                <a:cs typeface="+mn-cs"/>
              </a:rPr>
              <a:t>European supervisory authorities</a:t>
            </a:r>
          </a:p>
        </p:txBody>
      </p:sp>
      <p:sp>
        <p:nvSpPr>
          <p:cNvPr id="32" name="Rectangle 31">
            <a:extLst>
              <a:ext uri="{FF2B5EF4-FFF2-40B4-BE49-F238E27FC236}">
                <a16:creationId xmlns:a16="http://schemas.microsoft.com/office/drawing/2014/main" id="{D26ACCE4-887D-44E2-B658-54699B6AA39F}"/>
              </a:ext>
            </a:extLst>
          </p:cNvPr>
          <p:cNvSpPr/>
          <p:nvPr/>
        </p:nvSpPr>
        <p:spPr>
          <a:xfrm>
            <a:off x="3427932" y="5773962"/>
            <a:ext cx="207461" cy="186145"/>
          </a:xfrm>
          <a:prstGeom prst="rect">
            <a:avLst/>
          </a:prstGeom>
          <a:solidFill>
            <a:srgbClr val="82C55B"/>
          </a:solidFill>
          <a:ln w="1270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prstClr val="white"/>
              </a:solidFill>
              <a:effectLst/>
              <a:uLnTx/>
              <a:uFillTx/>
              <a:latin typeface="Calibri" panose="020F0502020204030204"/>
              <a:ea typeface="Verdana" panose="020B0604030504040204" pitchFamily="34" charset="0"/>
              <a:cs typeface="+mn-cs"/>
            </a:endParaRPr>
          </a:p>
        </p:txBody>
      </p:sp>
      <p:sp>
        <p:nvSpPr>
          <p:cNvPr id="33" name="TextBox 32">
            <a:extLst>
              <a:ext uri="{FF2B5EF4-FFF2-40B4-BE49-F238E27FC236}">
                <a16:creationId xmlns:a16="http://schemas.microsoft.com/office/drawing/2014/main" id="{B2F38BBC-83D6-4C51-9F22-C7C3F50913F7}"/>
              </a:ext>
            </a:extLst>
          </p:cNvPr>
          <p:cNvSpPr txBox="1"/>
          <p:nvPr/>
        </p:nvSpPr>
        <p:spPr>
          <a:xfrm>
            <a:off x="3630106" y="5761124"/>
            <a:ext cx="3417713" cy="2308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002957"/>
                </a:solidFill>
                <a:effectLst/>
                <a:uLnTx/>
                <a:uFillTx/>
                <a:latin typeface="verdana"/>
                <a:ea typeface="Verdana" panose="020B0604030504040204" pitchFamily="34" charset="0"/>
                <a:cs typeface="+mn-cs"/>
              </a:rPr>
              <a:t>European Parliament &amp; Council (possible scenarios)</a:t>
            </a:r>
          </a:p>
        </p:txBody>
      </p:sp>
      <p:sp>
        <p:nvSpPr>
          <p:cNvPr id="34" name="Rectangle 33">
            <a:extLst>
              <a:ext uri="{FF2B5EF4-FFF2-40B4-BE49-F238E27FC236}">
                <a16:creationId xmlns:a16="http://schemas.microsoft.com/office/drawing/2014/main" id="{E99BD712-9BBE-40CB-B869-3A283E182B62}"/>
              </a:ext>
            </a:extLst>
          </p:cNvPr>
          <p:cNvSpPr/>
          <p:nvPr/>
        </p:nvSpPr>
        <p:spPr>
          <a:xfrm>
            <a:off x="3082950" y="3973678"/>
            <a:ext cx="437786" cy="531262"/>
          </a:xfrm>
          <a:prstGeom prst="rect">
            <a:avLst/>
          </a:prstGeom>
          <a:pattFill prst="pct80">
            <a:fgClr>
              <a:schemeClr val="bg1">
                <a:lumMod val="75000"/>
              </a:schemeClr>
            </a:fgClr>
            <a:bgClr>
              <a:schemeClr val="bg1"/>
            </a:bgClr>
          </a:pattFill>
          <a:ln w="1270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prstClr val="white"/>
              </a:solidFill>
              <a:effectLst/>
              <a:uLnTx/>
              <a:uFillTx/>
              <a:latin typeface="Calibri" panose="020F0502020204030204"/>
              <a:ea typeface="Verdana" panose="020B0604030504040204" pitchFamily="34" charset="0"/>
              <a:cs typeface="+mn-cs"/>
            </a:endParaRPr>
          </a:p>
        </p:txBody>
      </p:sp>
      <p:sp>
        <p:nvSpPr>
          <p:cNvPr id="36" name="TextBox 35">
            <a:extLst>
              <a:ext uri="{FF2B5EF4-FFF2-40B4-BE49-F238E27FC236}">
                <a16:creationId xmlns:a16="http://schemas.microsoft.com/office/drawing/2014/main" id="{B1651418-095A-4B17-BD75-4D1E6D2F6056}"/>
              </a:ext>
            </a:extLst>
          </p:cNvPr>
          <p:cNvSpPr txBox="1"/>
          <p:nvPr/>
        </p:nvSpPr>
        <p:spPr>
          <a:xfrm>
            <a:off x="4141647" y="5117519"/>
            <a:ext cx="893260"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002957"/>
                </a:solidFill>
                <a:effectLst/>
                <a:uLnTx/>
                <a:uFillTx/>
                <a:latin typeface="verdana"/>
                <a:ea typeface="Verdana" panose="020B0604030504040204" pitchFamily="34" charset="0"/>
                <a:cs typeface="+mn-cs"/>
              </a:rPr>
              <a:t>Publication in OJEU</a:t>
            </a:r>
          </a:p>
        </p:txBody>
      </p:sp>
      <p:cxnSp>
        <p:nvCxnSpPr>
          <p:cNvPr id="40" name="Straight Connector 39">
            <a:extLst>
              <a:ext uri="{FF2B5EF4-FFF2-40B4-BE49-F238E27FC236}">
                <a16:creationId xmlns:a16="http://schemas.microsoft.com/office/drawing/2014/main" id="{2CF50029-DE88-463C-A48E-2D168DFBC75F}"/>
              </a:ext>
            </a:extLst>
          </p:cNvPr>
          <p:cNvCxnSpPr>
            <a:cxnSpLocks/>
          </p:cNvCxnSpPr>
          <p:nvPr/>
        </p:nvCxnSpPr>
        <p:spPr>
          <a:xfrm flipV="1">
            <a:off x="108697" y="1815392"/>
            <a:ext cx="0" cy="3825006"/>
          </a:xfrm>
          <a:prstGeom prst="line">
            <a:avLst/>
          </a:prstGeom>
          <a:noFill/>
          <a:ln w="12700" cap="flat" cmpd="sng" algn="ctr">
            <a:solidFill>
              <a:schemeClr val="tx1">
                <a:lumMod val="25000"/>
                <a:lumOff val="75000"/>
              </a:schemeClr>
            </a:solidFill>
            <a:prstDash val="solid"/>
            <a:miter lim="800000"/>
          </a:ln>
          <a:effectLst/>
        </p:spPr>
      </p:cxnSp>
      <p:cxnSp>
        <p:nvCxnSpPr>
          <p:cNvPr id="41" name="Straight Connector 40">
            <a:extLst>
              <a:ext uri="{FF2B5EF4-FFF2-40B4-BE49-F238E27FC236}">
                <a16:creationId xmlns:a16="http://schemas.microsoft.com/office/drawing/2014/main" id="{DF92970A-AE6D-46C9-8C5E-6E84C5F760C1}"/>
              </a:ext>
            </a:extLst>
          </p:cNvPr>
          <p:cNvCxnSpPr>
            <a:cxnSpLocks/>
          </p:cNvCxnSpPr>
          <p:nvPr/>
        </p:nvCxnSpPr>
        <p:spPr>
          <a:xfrm flipV="1">
            <a:off x="3516292" y="1815392"/>
            <a:ext cx="0" cy="3825006"/>
          </a:xfrm>
          <a:prstGeom prst="line">
            <a:avLst/>
          </a:prstGeom>
          <a:noFill/>
          <a:ln w="12700" cap="flat" cmpd="sng" algn="ctr">
            <a:solidFill>
              <a:schemeClr val="tx1">
                <a:lumMod val="25000"/>
                <a:lumOff val="75000"/>
              </a:schemeClr>
            </a:solidFill>
            <a:prstDash val="solid"/>
            <a:miter lim="800000"/>
          </a:ln>
          <a:effectLst/>
        </p:spPr>
      </p:cxnSp>
      <p:sp>
        <p:nvSpPr>
          <p:cNvPr id="47" name="Multiplication Sign 46">
            <a:extLst>
              <a:ext uri="{FF2B5EF4-FFF2-40B4-BE49-F238E27FC236}">
                <a16:creationId xmlns:a16="http://schemas.microsoft.com/office/drawing/2014/main" id="{B3BB08AF-B4F9-4FE6-809B-F69BA3025CD3}"/>
              </a:ext>
            </a:extLst>
          </p:cNvPr>
          <p:cNvSpPr/>
          <p:nvPr/>
        </p:nvSpPr>
        <p:spPr>
          <a:xfrm>
            <a:off x="3377960" y="5984695"/>
            <a:ext cx="303168" cy="227057"/>
          </a:xfrm>
          <a:prstGeom prst="mathMultiply">
            <a:avLst/>
          </a:prstGeom>
          <a:solidFill>
            <a:srgbClr val="FF0000"/>
          </a:solidFill>
          <a:ln w="1270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F905F3E4-9925-4447-AE9C-3FFD9CAD7F7A}"/>
              </a:ext>
            </a:extLst>
          </p:cNvPr>
          <p:cNvSpPr txBox="1"/>
          <p:nvPr/>
        </p:nvSpPr>
        <p:spPr>
          <a:xfrm>
            <a:off x="3630105" y="5978791"/>
            <a:ext cx="5188043" cy="2308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002957"/>
                </a:solidFill>
                <a:effectLst/>
                <a:uLnTx/>
                <a:uFillTx/>
                <a:latin typeface="verdana"/>
                <a:ea typeface="Verdana" panose="020B0604030504040204" pitchFamily="34" charset="0"/>
                <a:cs typeface="+mn-cs"/>
              </a:rPr>
              <a:t>Start of the application of the new rules to IBIPs and all PRIIPs including UCITS</a:t>
            </a:r>
          </a:p>
        </p:txBody>
      </p:sp>
      <p:cxnSp>
        <p:nvCxnSpPr>
          <p:cNvPr id="49" name="Straight Connector 48">
            <a:extLst>
              <a:ext uri="{FF2B5EF4-FFF2-40B4-BE49-F238E27FC236}">
                <a16:creationId xmlns:a16="http://schemas.microsoft.com/office/drawing/2014/main" id="{DCF39D22-E448-4629-80F9-B3278D009D97}"/>
              </a:ext>
            </a:extLst>
          </p:cNvPr>
          <p:cNvCxnSpPr>
            <a:cxnSpLocks/>
          </p:cNvCxnSpPr>
          <p:nvPr/>
        </p:nvCxnSpPr>
        <p:spPr>
          <a:xfrm flipV="1">
            <a:off x="102844" y="4531979"/>
            <a:ext cx="8954468" cy="4142"/>
          </a:xfrm>
          <a:prstGeom prst="line">
            <a:avLst/>
          </a:prstGeom>
          <a:noFill/>
          <a:ln w="57150" cap="flat" cmpd="sng" algn="ctr">
            <a:solidFill>
              <a:srgbClr val="034DA2"/>
            </a:solidFill>
            <a:prstDash val="solid"/>
            <a:miter lim="800000"/>
          </a:ln>
          <a:effectLst/>
        </p:spPr>
      </p:cxnSp>
      <p:cxnSp>
        <p:nvCxnSpPr>
          <p:cNvPr id="51" name="Straight Connector 50">
            <a:extLst>
              <a:ext uri="{FF2B5EF4-FFF2-40B4-BE49-F238E27FC236}">
                <a16:creationId xmlns:a16="http://schemas.microsoft.com/office/drawing/2014/main" id="{B9991D94-7B0C-4A6C-A5FE-5517B7CBCB8E}"/>
              </a:ext>
            </a:extLst>
          </p:cNvPr>
          <p:cNvCxnSpPr>
            <a:cxnSpLocks/>
          </p:cNvCxnSpPr>
          <p:nvPr/>
        </p:nvCxnSpPr>
        <p:spPr>
          <a:xfrm flipV="1">
            <a:off x="8639874" y="1821924"/>
            <a:ext cx="0" cy="3825006"/>
          </a:xfrm>
          <a:prstGeom prst="line">
            <a:avLst/>
          </a:prstGeom>
          <a:noFill/>
          <a:ln w="12700" cap="flat" cmpd="sng" algn="ctr">
            <a:solidFill>
              <a:schemeClr val="tx1">
                <a:lumMod val="25000"/>
                <a:lumOff val="75000"/>
              </a:schemeClr>
            </a:solidFill>
            <a:prstDash val="solid"/>
            <a:miter lim="800000"/>
          </a:ln>
          <a:effectLst/>
        </p:spPr>
      </p:cxnSp>
      <p:sp>
        <p:nvSpPr>
          <p:cNvPr id="52" name="TextBox 51">
            <a:extLst>
              <a:ext uri="{FF2B5EF4-FFF2-40B4-BE49-F238E27FC236}">
                <a16:creationId xmlns:a16="http://schemas.microsoft.com/office/drawing/2014/main" id="{EE173704-E0F6-41A7-AF5F-C0E3174D2565}"/>
              </a:ext>
            </a:extLst>
          </p:cNvPr>
          <p:cNvSpPr txBox="1"/>
          <p:nvPr/>
        </p:nvSpPr>
        <p:spPr>
          <a:xfrm>
            <a:off x="8353844" y="1582867"/>
            <a:ext cx="598001" cy="25391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034DA2"/>
                </a:solidFill>
                <a:effectLst/>
                <a:uLnTx/>
                <a:uFillTx/>
                <a:latin typeface="verdana"/>
                <a:ea typeface="Verdana" panose="020B0604030504040204" pitchFamily="34" charset="0"/>
                <a:cs typeface="+mn-cs"/>
              </a:rPr>
              <a:t>2022</a:t>
            </a:r>
          </a:p>
        </p:txBody>
      </p:sp>
      <p:sp>
        <p:nvSpPr>
          <p:cNvPr id="57" name="Rectangle 56">
            <a:extLst>
              <a:ext uri="{FF2B5EF4-FFF2-40B4-BE49-F238E27FC236}">
                <a16:creationId xmlns:a16="http://schemas.microsoft.com/office/drawing/2014/main" id="{8F74CE59-CEC0-41D2-8E13-888A2E30C52A}"/>
              </a:ext>
            </a:extLst>
          </p:cNvPr>
          <p:cNvSpPr/>
          <p:nvPr/>
        </p:nvSpPr>
        <p:spPr>
          <a:xfrm>
            <a:off x="4357524" y="4577113"/>
            <a:ext cx="449013" cy="503563"/>
          </a:xfrm>
          <a:prstGeom prst="rect">
            <a:avLst/>
          </a:prstGeom>
          <a:pattFill prst="pct80">
            <a:fgClr>
              <a:schemeClr val="bg1">
                <a:lumMod val="75000"/>
              </a:schemeClr>
            </a:fgClr>
            <a:bgClr>
              <a:schemeClr val="bg1"/>
            </a:bgClr>
          </a:pattFill>
          <a:ln w="1270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prstClr val="white"/>
              </a:solidFill>
              <a:effectLst/>
              <a:uLnTx/>
              <a:uFillTx/>
              <a:latin typeface="Calibri" panose="020F0502020204030204"/>
              <a:ea typeface="Verdana" panose="020B0604030504040204" pitchFamily="34" charset="0"/>
              <a:cs typeface="+mn-cs"/>
            </a:endParaRPr>
          </a:p>
        </p:txBody>
      </p:sp>
      <p:sp>
        <p:nvSpPr>
          <p:cNvPr id="61" name="Rectangle 60">
            <a:extLst>
              <a:ext uri="{FF2B5EF4-FFF2-40B4-BE49-F238E27FC236}">
                <a16:creationId xmlns:a16="http://schemas.microsoft.com/office/drawing/2014/main" id="{B97E58A3-861A-43F6-A808-ECD26108E87D}"/>
              </a:ext>
            </a:extLst>
          </p:cNvPr>
          <p:cNvSpPr/>
          <p:nvPr/>
        </p:nvSpPr>
        <p:spPr>
          <a:xfrm>
            <a:off x="860349" y="3967933"/>
            <a:ext cx="943911" cy="549911"/>
          </a:xfrm>
          <a:prstGeom prst="rect">
            <a:avLst/>
          </a:prstGeom>
          <a:solidFill>
            <a:srgbClr val="002957"/>
          </a:solidFill>
          <a:ln w="1270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prstClr val="white"/>
              </a:solidFill>
              <a:effectLst/>
              <a:uLnTx/>
              <a:uFillTx/>
              <a:latin typeface="Calibri" panose="020F0502020204030204"/>
              <a:ea typeface="Verdana" panose="020B0604030504040204" pitchFamily="34" charset="0"/>
              <a:cs typeface="+mn-cs"/>
            </a:endParaRPr>
          </a:p>
        </p:txBody>
      </p:sp>
      <p:sp>
        <p:nvSpPr>
          <p:cNvPr id="62" name="TextBox 61">
            <a:extLst>
              <a:ext uri="{FF2B5EF4-FFF2-40B4-BE49-F238E27FC236}">
                <a16:creationId xmlns:a16="http://schemas.microsoft.com/office/drawing/2014/main" id="{D7CF5536-0DF8-4F77-8119-3B1B3B82AA01}"/>
              </a:ext>
            </a:extLst>
          </p:cNvPr>
          <p:cNvSpPr txBox="1"/>
          <p:nvPr/>
        </p:nvSpPr>
        <p:spPr>
          <a:xfrm>
            <a:off x="501653" y="3602077"/>
            <a:ext cx="1567101"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002957"/>
                </a:solidFill>
                <a:effectLst/>
                <a:uLnTx/>
                <a:uFillTx/>
                <a:latin typeface="verdana"/>
                <a:ea typeface="Verdana" panose="020B0604030504040204" pitchFamily="34" charset="0"/>
                <a:cs typeface="+mn-cs"/>
              </a:rPr>
              <a:t>Adoption of RTS changes</a:t>
            </a:r>
          </a:p>
        </p:txBody>
      </p:sp>
      <p:sp>
        <p:nvSpPr>
          <p:cNvPr id="63" name="Rectangle 62">
            <a:extLst>
              <a:ext uri="{FF2B5EF4-FFF2-40B4-BE49-F238E27FC236}">
                <a16:creationId xmlns:a16="http://schemas.microsoft.com/office/drawing/2014/main" id="{461E3AEB-D28C-4277-ABDD-8487A886E2FA}"/>
              </a:ext>
            </a:extLst>
          </p:cNvPr>
          <p:cNvSpPr/>
          <p:nvPr/>
        </p:nvSpPr>
        <p:spPr>
          <a:xfrm>
            <a:off x="662801" y="4572018"/>
            <a:ext cx="196342" cy="524176"/>
          </a:xfrm>
          <a:prstGeom prst="rect">
            <a:avLst/>
          </a:prstGeom>
          <a:solidFill>
            <a:srgbClr val="FFCC00"/>
          </a:solidFill>
          <a:ln w="1270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prstClr val="white"/>
              </a:solidFill>
              <a:effectLst/>
              <a:uLnTx/>
              <a:uFillTx/>
              <a:latin typeface="Calibri" panose="020F0502020204030204"/>
              <a:ea typeface="Verdana" panose="020B0604030504040204" pitchFamily="34" charset="0"/>
              <a:cs typeface="+mn-cs"/>
            </a:endParaRPr>
          </a:p>
        </p:txBody>
      </p:sp>
      <p:sp>
        <p:nvSpPr>
          <p:cNvPr id="64" name="TextBox 63">
            <a:extLst>
              <a:ext uri="{FF2B5EF4-FFF2-40B4-BE49-F238E27FC236}">
                <a16:creationId xmlns:a16="http://schemas.microsoft.com/office/drawing/2014/main" id="{FC0B2F58-773C-4935-AD65-7FC4C81DF103}"/>
              </a:ext>
            </a:extLst>
          </p:cNvPr>
          <p:cNvSpPr txBox="1"/>
          <p:nvPr/>
        </p:nvSpPr>
        <p:spPr>
          <a:xfrm>
            <a:off x="236781" y="5121097"/>
            <a:ext cx="1037371"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002957"/>
                </a:solidFill>
                <a:effectLst/>
                <a:uLnTx/>
                <a:uFillTx/>
                <a:latin typeface="verdana"/>
                <a:ea typeface="Verdana" panose="020B0604030504040204" pitchFamily="34" charset="0"/>
                <a:cs typeface="+mn-cs"/>
              </a:rPr>
              <a:t>Propose RTS changes to EC</a:t>
            </a:r>
          </a:p>
        </p:txBody>
      </p:sp>
      <p:sp>
        <p:nvSpPr>
          <p:cNvPr id="65" name="Rectangle 64">
            <a:extLst>
              <a:ext uri="{FF2B5EF4-FFF2-40B4-BE49-F238E27FC236}">
                <a16:creationId xmlns:a16="http://schemas.microsoft.com/office/drawing/2014/main" id="{37607BA4-9381-460F-9A57-DDD48D58980D}"/>
              </a:ext>
            </a:extLst>
          </p:cNvPr>
          <p:cNvSpPr/>
          <p:nvPr/>
        </p:nvSpPr>
        <p:spPr>
          <a:xfrm>
            <a:off x="757544" y="2774896"/>
            <a:ext cx="7882330" cy="134702"/>
          </a:xfrm>
          <a:prstGeom prst="rect">
            <a:avLst/>
          </a:prstGeom>
          <a:solidFill>
            <a:schemeClr val="tx2"/>
          </a:solidFill>
          <a:ln w="1270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prstClr val="white"/>
              </a:solidFill>
              <a:effectLst/>
              <a:uLnTx/>
              <a:uFillTx/>
              <a:latin typeface="Calibri" panose="020F0502020204030204"/>
              <a:ea typeface="Verdana" panose="020B0604030504040204" pitchFamily="34" charset="0"/>
              <a:cs typeface="+mn-cs"/>
            </a:endParaRPr>
          </a:p>
        </p:txBody>
      </p:sp>
      <p:sp>
        <p:nvSpPr>
          <p:cNvPr id="66" name="TextBox 65">
            <a:extLst>
              <a:ext uri="{FF2B5EF4-FFF2-40B4-BE49-F238E27FC236}">
                <a16:creationId xmlns:a16="http://schemas.microsoft.com/office/drawing/2014/main" id="{55ECE7D4-B922-4ED9-A95D-7CD4B70997EE}"/>
              </a:ext>
            </a:extLst>
          </p:cNvPr>
          <p:cNvSpPr txBox="1"/>
          <p:nvPr/>
        </p:nvSpPr>
        <p:spPr>
          <a:xfrm>
            <a:off x="2547531" y="2540118"/>
            <a:ext cx="3928931" cy="2308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002957"/>
                </a:solidFill>
                <a:effectLst/>
                <a:uLnTx/>
                <a:uFillTx/>
                <a:latin typeface="verdana"/>
                <a:ea typeface="Verdana" panose="020B0604030504040204" pitchFamily="34" charset="0"/>
                <a:cs typeface="+mn-cs"/>
              </a:rPr>
              <a:t>EC study on the interplay between PRIIPs, IDD, SII, MiFID</a:t>
            </a:r>
          </a:p>
        </p:txBody>
      </p:sp>
      <p:sp>
        <p:nvSpPr>
          <p:cNvPr id="69" name="Multiplication Sign 68">
            <a:extLst>
              <a:ext uri="{FF2B5EF4-FFF2-40B4-BE49-F238E27FC236}">
                <a16:creationId xmlns:a16="http://schemas.microsoft.com/office/drawing/2014/main" id="{D1A85789-8E56-4B46-8756-B9A5E39A2D7D}"/>
              </a:ext>
            </a:extLst>
          </p:cNvPr>
          <p:cNvSpPr/>
          <p:nvPr/>
        </p:nvSpPr>
        <p:spPr>
          <a:xfrm>
            <a:off x="8501260" y="4418450"/>
            <a:ext cx="303168" cy="227057"/>
          </a:xfrm>
          <a:prstGeom prst="mathMultiply">
            <a:avLst/>
          </a:prstGeom>
          <a:solidFill>
            <a:srgbClr val="FF0000"/>
          </a:solidFill>
          <a:ln w="1270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B2E546C1-8FFD-4F0B-813B-F0BEE3CC568F}"/>
              </a:ext>
            </a:extLst>
          </p:cNvPr>
          <p:cNvSpPr txBox="1"/>
          <p:nvPr/>
        </p:nvSpPr>
        <p:spPr>
          <a:xfrm>
            <a:off x="2820405" y="3614984"/>
            <a:ext cx="893260"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002957"/>
                </a:solidFill>
                <a:effectLst/>
                <a:uLnTx/>
                <a:uFillTx/>
                <a:latin typeface="verdana"/>
                <a:ea typeface="Verdana" panose="020B0604030504040204" pitchFamily="34" charset="0"/>
                <a:cs typeface="+mn-cs"/>
              </a:rPr>
              <a:t>Publication in OJEU</a:t>
            </a:r>
          </a:p>
        </p:txBody>
      </p:sp>
      <p:sp>
        <p:nvSpPr>
          <p:cNvPr id="70" name="Rectangle 69">
            <a:extLst>
              <a:ext uri="{FF2B5EF4-FFF2-40B4-BE49-F238E27FC236}">
                <a16:creationId xmlns:a16="http://schemas.microsoft.com/office/drawing/2014/main" id="{1F43E3AA-32EB-4FB9-ABA6-A547F9F96592}"/>
              </a:ext>
            </a:extLst>
          </p:cNvPr>
          <p:cNvSpPr/>
          <p:nvPr/>
        </p:nvSpPr>
        <p:spPr>
          <a:xfrm>
            <a:off x="3511848" y="3297742"/>
            <a:ext cx="5128025" cy="136931"/>
          </a:xfrm>
          <a:prstGeom prst="rect">
            <a:avLst/>
          </a:prstGeom>
          <a:solidFill>
            <a:schemeClr val="tx2"/>
          </a:solidFill>
          <a:ln w="1270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prstClr val="white"/>
              </a:solidFill>
              <a:effectLst/>
              <a:uLnTx/>
              <a:uFillTx/>
              <a:latin typeface="Calibri" panose="020F0502020204030204"/>
              <a:ea typeface="Verdana" panose="020B0604030504040204" pitchFamily="34" charset="0"/>
              <a:cs typeface="+mn-cs"/>
            </a:endParaRPr>
          </a:p>
        </p:txBody>
      </p:sp>
      <p:sp>
        <p:nvSpPr>
          <p:cNvPr id="72" name="TextBox 71">
            <a:extLst>
              <a:ext uri="{FF2B5EF4-FFF2-40B4-BE49-F238E27FC236}">
                <a16:creationId xmlns:a16="http://schemas.microsoft.com/office/drawing/2014/main" id="{072DEECE-91BB-4E0C-B9D0-DBC4D71AC7A9}"/>
              </a:ext>
            </a:extLst>
          </p:cNvPr>
          <p:cNvSpPr txBox="1"/>
          <p:nvPr/>
        </p:nvSpPr>
        <p:spPr>
          <a:xfrm>
            <a:off x="5249641" y="3076809"/>
            <a:ext cx="3643534" cy="2308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002957"/>
                </a:solidFill>
                <a:effectLst/>
                <a:uLnTx/>
                <a:uFillTx/>
                <a:latin typeface="verdana"/>
                <a:ea typeface="Verdana" panose="020B0604030504040204" pitchFamily="34" charset="0"/>
                <a:cs typeface="+mn-cs"/>
              </a:rPr>
              <a:t>EC changes for UCITS</a:t>
            </a:r>
          </a:p>
        </p:txBody>
      </p:sp>
    </p:spTree>
    <p:extLst>
      <p:ext uri="{BB962C8B-B14F-4D97-AF65-F5344CB8AC3E}">
        <p14:creationId xmlns:p14="http://schemas.microsoft.com/office/powerpoint/2010/main" val="1006468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4413E-EBA0-4EF9-B50E-72ACFAA9C878}"/>
              </a:ext>
            </a:extLst>
          </p:cNvPr>
          <p:cNvSpPr>
            <a:spLocks noGrp="1"/>
          </p:cNvSpPr>
          <p:nvPr>
            <p:ph type="title"/>
          </p:nvPr>
        </p:nvSpPr>
        <p:spPr>
          <a:xfrm>
            <a:off x="395288" y="395288"/>
            <a:ext cx="8497887" cy="431800"/>
          </a:xfrm>
        </p:spPr>
        <p:txBody>
          <a:bodyPr/>
          <a:lstStyle/>
          <a:p>
            <a:r>
              <a:rPr lang="en-GB" dirty="0"/>
              <a:t>PRIIPs: what are we talking about?</a:t>
            </a:r>
          </a:p>
        </p:txBody>
      </p:sp>
      <p:sp>
        <p:nvSpPr>
          <p:cNvPr id="3" name="Content Placeholder 2">
            <a:extLst>
              <a:ext uri="{FF2B5EF4-FFF2-40B4-BE49-F238E27FC236}">
                <a16:creationId xmlns:a16="http://schemas.microsoft.com/office/drawing/2014/main" id="{2200709B-A992-4B69-B8F8-F4C1AA4CF1D9}"/>
              </a:ext>
            </a:extLst>
          </p:cNvPr>
          <p:cNvSpPr>
            <a:spLocks noGrp="1"/>
          </p:cNvSpPr>
          <p:nvPr>
            <p:ph idx="1"/>
          </p:nvPr>
        </p:nvSpPr>
        <p:spPr>
          <a:xfrm>
            <a:off x="5891006" y="1781364"/>
            <a:ext cx="3002169" cy="689739"/>
          </a:xfrm>
        </p:spPr>
        <p:txBody>
          <a:bodyPr/>
          <a:lstStyle/>
          <a:p>
            <a:pPr marL="0" indent="0">
              <a:buNone/>
            </a:pPr>
            <a:r>
              <a:rPr lang="en-GB" sz="1800" b="1" dirty="0"/>
              <a:t>Packaged retail investment products</a:t>
            </a:r>
            <a:r>
              <a:rPr lang="en-GB" sz="1200" b="1" baseline="30000" dirty="0"/>
              <a:t>**</a:t>
            </a:r>
            <a:endParaRPr lang="en-GB" sz="1800" b="1" baseline="30000" dirty="0"/>
          </a:p>
        </p:txBody>
      </p:sp>
      <p:sp>
        <p:nvSpPr>
          <p:cNvPr id="4" name="Slide Number Placeholder 3">
            <a:extLst>
              <a:ext uri="{FF2B5EF4-FFF2-40B4-BE49-F238E27FC236}">
                <a16:creationId xmlns:a16="http://schemas.microsoft.com/office/drawing/2014/main" id="{81D960E4-A295-45E3-B055-3E5E501E831C}"/>
              </a:ext>
            </a:extLst>
          </p:cNvPr>
          <p:cNvSpPr>
            <a:spLocks noGrp="1"/>
          </p:cNvSpPr>
          <p:nvPr>
            <p:ph type="sldNum" sz="quarter" idx="10"/>
          </p:nvPr>
        </p:nvSpPr>
        <p:spPr/>
        <p:txBody>
          <a:bodyPr/>
          <a:lstStyle/>
          <a:p>
            <a:fld id="{1A67FEBB-CD14-4265-853F-FA2A04A55FD9}" type="slidenum">
              <a:rPr lang="en-US" smtClean="0"/>
              <a:pPr/>
              <a:t>2</a:t>
            </a:fld>
            <a:endParaRPr lang="en-US" dirty="0"/>
          </a:p>
        </p:txBody>
      </p:sp>
      <p:sp>
        <p:nvSpPr>
          <p:cNvPr id="23" name="Content Placeholder 2">
            <a:extLst>
              <a:ext uri="{FF2B5EF4-FFF2-40B4-BE49-F238E27FC236}">
                <a16:creationId xmlns:a16="http://schemas.microsoft.com/office/drawing/2014/main" id="{0B2A01E8-C8B3-481C-9D12-4D822E65913C}"/>
              </a:ext>
            </a:extLst>
          </p:cNvPr>
          <p:cNvSpPr txBox="1">
            <a:spLocks/>
          </p:cNvSpPr>
          <p:nvPr/>
        </p:nvSpPr>
        <p:spPr bwMode="auto">
          <a:xfrm>
            <a:off x="303470" y="1787467"/>
            <a:ext cx="2961609" cy="68973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266700" indent="-266700" algn="l" rtl="0" eaLnBrk="0" fontAlgn="base" hangingPunct="0">
              <a:spcBef>
                <a:spcPct val="20000"/>
              </a:spcBef>
              <a:spcAft>
                <a:spcPct val="0"/>
              </a:spcAft>
              <a:buClr>
                <a:srgbClr val="002957"/>
              </a:buClr>
              <a:buSzPct val="100000"/>
              <a:buBlip>
                <a:blip r:embed="rId3"/>
              </a:buBlip>
              <a:tabLst>
                <a:tab pos="266700" algn="l"/>
              </a:tabLst>
              <a:defRPr sz="2000">
                <a:solidFill>
                  <a:schemeClr val="tx1"/>
                </a:solidFill>
                <a:latin typeface="Verdana" pitchFamily="34" charset="0"/>
                <a:ea typeface="+mn-ea"/>
                <a:cs typeface="Arial" pitchFamily="34" charset="0"/>
              </a:defRPr>
            </a:lvl1pPr>
            <a:lvl2pPr marL="742950" indent="-285750" algn="l" rtl="0" eaLnBrk="0" fontAlgn="base" hangingPunct="0">
              <a:spcBef>
                <a:spcPct val="20000"/>
              </a:spcBef>
              <a:spcAft>
                <a:spcPct val="0"/>
              </a:spcAft>
              <a:buClr>
                <a:srgbClr val="82C55B"/>
              </a:buClr>
              <a:buSzPct val="100000"/>
              <a:buBlip>
                <a:blip r:embed="rId4"/>
              </a:buBlip>
              <a:tabLst>
                <a:tab pos="717550" algn="l"/>
              </a:tabLst>
              <a:defRPr>
                <a:solidFill>
                  <a:schemeClr val="tx1"/>
                </a:solidFill>
                <a:latin typeface="Verdana" pitchFamily="34" charset="0"/>
                <a:cs typeface="Arial" pitchFamily="34" charset="0"/>
              </a:defRPr>
            </a:lvl2pPr>
            <a:lvl3pPr marL="1076325" indent="-266700" algn="l" rtl="0" eaLnBrk="0" fontAlgn="base" hangingPunct="0">
              <a:spcBef>
                <a:spcPct val="20000"/>
              </a:spcBef>
              <a:spcAft>
                <a:spcPct val="0"/>
              </a:spcAft>
              <a:buClr>
                <a:srgbClr val="002957"/>
              </a:buClr>
              <a:buSzPct val="100000"/>
              <a:buFontTx/>
              <a:buBlip>
                <a:blip r:embed="rId5"/>
              </a:buBlip>
              <a:defRPr sz="1600">
                <a:solidFill>
                  <a:schemeClr val="tx1"/>
                </a:solidFill>
                <a:latin typeface="Verdana" pitchFamily="34" charset="0"/>
                <a:cs typeface="Arial" pitchFamily="34" charset="0"/>
              </a:defRPr>
            </a:lvl3pPr>
            <a:lvl4pPr marL="1600200" indent="-228600" algn="l" rtl="0" eaLnBrk="0" fontAlgn="base" hangingPunct="0">
              <a:spcBef>
                <a:spcPct val="20000"/>
              </a:spcBef>
              <a:spcAft>
                <a:spcPct val="0"/>
              </a:spcAft>
              <a:buClr>
                <a:srgbClr val="82C55B"/>
              </a:buClr>
              <a:buSzPct val="80000"/>
              <a:buFont typeface="Arial" charset="0"/>
              <a:buChar char="•"/>
              <a:defRPr sz="1400">
                <a:solidFill>
                  <a:schemeClr val="tx1"/>
                </a:solidFill>
                <a:latin typeface="Verdana" pitchFamily="34" charset="0"/>
                <a:cs typeface="Arial" pitchFamily="34" charset="0"/>
              </a:defRPr>
            </a:lvl4pPr>
            <a:lvl5pPr marL="2057400" indent="-228600" algn="l" rtl="0" eaLnBrk="0" fontAlgn="base" hangingPunct="0">
              <a:spcBef>
                <a:spcPct val="20000"/>
              </a:spcBef>
              <a:spcAft>
                <a:spcPct val="0"/>
              </a:spcAft>
              <a:buClr>
                <a:srgbClr val="002957"/>
              </a:buClr>
              <a:buSzPct val="80000"/>
              <a:buFont typeface="Verdana" pitchFamily="34" charset="0"/>
              <a:buChar char="•"/>
              <a:defRPr sz="1200">
                <a:solidFill>
                  <a:schemeClr val="tx1"/>
                </a:solidFill>
                <a:latin typeface="Verdana" pitchFamily="34" charset="0"/>
                <a:cs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r" defTabSz="914400">
              <a:buFontTx/>
              <a:buNone/>
            </a:pPr>
            <a:r>
              <a:rPr lang="en-GB" sz="1800" b="1" kern="0" dirty="0">
                <a:solidFill>
                  <a:schemeClr val="accent2"/>
                </a:solidFill>
              </a:rPr>
              <a:t>Insurance-based retail investment products</a:t>
            </a:r>
          </a:p>
        </p:txBody>
      </p:sp>
      <p:sp>
        <p:nvSpPr>
          <p:cNvPr id="28" name="TextBox 27">
            <a:extLst>
              <a:ext uri="{FF2B5EF4-FFF2-40B4-BE49-F238E27FC236}">
                <a16:creationId xmlns:a16="http://schemas.microsoft.com/office/drawing/2014/main" id="{5183D9B2-817A-4BF8-AC9C-6B07724CD2A3}"/>
              </a:ext>
            </a:extLst>
          </p:cNvPr>
          <p:cNvSpPr txBox="1"/>
          <p:nvPr/>
        </p:nvSpPr>
        <p:spPr>
          <a:xfrm>
            <a:off x="1483836" y="6257930"/>
            <a:ext cx="7382351" cy="430887"/>
          </a:xfrm>
          <a:prstGeom prst="rect">
            <a:avLst/>
          </a:prstGeom>
          <a:noFill/>
        </p:spPr>
        <p:txBody>
          <a:bodyPr wrap="square" rtlCol="0">
            <a:spAutoFit/>
          </a:bodyPr>
          <a:lstStyle/>
          <a:p>
            <a:r>
              <a:rPr lang="en-GB" sz="1100" dirty="0"/>
              <a:t>* Around €5trn of assets under management in 2018, based on Insurance Europe estimates</a:t>
            </a:r>
          </a:p>
          <a:p>
            <a:r>
              <a:rPr lang="en-GB" sz="1100" dirty="0"/>
              <a:t>** UCITS are exempt until 2022</a:t>
            </a:r>
          </a:p>
        </p:txBody>
      </p:sp>
      <p:sp>
        <p:nvSpPr>
          <p:cNvPr id="39" name="TextBox 38">
            <a:extLst>
              <a:ext uri="{FF2B5EF4-FFF2-40B4-BE49-F238E27FC236}">
                <a16:creationId xmlns:a16="http://schemas.microsoft.com/office/drawing/2014/main" id="{97E32731-E9EF-4A5A-BC06-25EC972D6481}"/>
              </a:ext>
            </a:extLst>
          </p:cNvPr>
          <p:cNvSpPr txBox="1"/>
          <p:nvPr/>
        </p:nvSpPr>
        <p:spPr>
          <a:xfrm>
            <a:off x="6163220" y="2551016"/>
            <a:ext cx="1851523" cy="276999"/>
          </a:xfrm>
          <a:prstGeom prst="rect">
            <a:avLst/>
          </a:prstGeom>
          <a:noFill/>
        </p:spPr>
        <p:txBody>
          <a:bodyPr wrap="square" rtlCol="0">
            <a:spAutoFit/>
          </a:bodyPr>
          <a:lstStyle/>
          <a:p>
            <a:r>
              <a:rPr lang="en-GB" sz="1200" dirty="0"/>
              <a:t>Derivatives</a:t>
            </a:r>
          </a:p>
        </p:txBody>
      </p:sp>
      <p:sp>
        <p:nvSpPr>
          <p:cNvPr id="41" name="TextBox 40">
            <a:extLst>
              <a:ext uri="{FF2B5EF4-FFF2-40B4-BE49-F238E27FC236}">
                <a16:creationId xmlns:a16="http://schemas.microsoft.com/office/drawing/2014/main" id="{1470BBBB-3ECE-43F4-AAFE-75A9579CCA2A}"/>
              </a:ext>
            </a:extLst>
          </p:cNvPr>
          <p:cNvSpPr txBox="1"/>
          <p:nvPr/>
        </p:nvSpPr>
        <p:spPr>
          <a:xfrm>
            <a:off x="6310020" y="3170931"/>
            <a:ext cx="2664497" cy="276999"/>
          </a:xfrm>
          <a:prstGeom prst="rect">
            <a:avLst/>
          </a:prstGeom>
          <a:noFill/>
        </p:spPr>
        <p:txBody>
          <a:bodyPr wrap="square" rtlCol="0">
            <a:spAutoFit/>
          </a:bodyPr>
          <a:lstStyle/>
          <a:p>
            <a:r>
              <a:rPr lang="en-GB" sz="1200" dirty="0"/>
              <a:t>Alternative Investment Funds</a:t>
            </a:r>
          </a:p>
        </p:txBody>
      </p:sp>
      <p:sp>
        <p:nvSpPr>
          <p:cNvPr id="42" name="TextBox 41">
            <a:extLst>
              <a:ext uri="{FF2B5EF4-FFF2-40B4-BE49-F238E27FC236}">
                <a16:creationId xmlns:a16="http://schemas.microsoft.com/office/drawing/2014/main" id="{7FE1F1EA-1B60-432B-AFD4-97B8B9103FF3}"/>
              </a:ext>
            </a:extLst>
          </p:cNvPr>
          <p:cNvSpPr txBox="1"/>
          <p:nvPr/>
        </p:nvSpPr>
        <p:spPr>
          <a:xfrm>
            <a:off x="6262704" y="2860124"/>
            <a:ext cx="2710226" cy="276999"/>
          </a:xfrm>
          <a:prstGeom prst="rect">
            <a:avLst/>
          </a:prstGeom>
          <a:noFill/>
        </p:spPr>
        <p:txBody>
          <a:bodyPr wrap="square" rtlCol="0">
            <a:spAutoFit/>
          </a:bodyPr>
          <a:lstStyle/>
          <a:p>
            <a:r>
              <a:rPr lang="en-GB" sz="1200" dirty="0"/>
              <a:t>Structured products</a:t>
            </a:r>
          </a:p>
        </p:txBody>
      </p:sp>
      <p:sp>
        <p:nvSpPr>
          <p:cNvPr id="43" name="TextBox 42">
            <a:extLst>
              <a:ext uri="{FF2B5EF4-FFF2-40B4-BE49-F238E27FC236}">
                <a16:creationId xmlns:a16="http://schemas.microsoft.com/office/drawing/2014/main" id="{E809A8ED-6FA1-463E-B4E0-53D58C32BB90}"/>
              </a:ext>
            </a:extLst>
          </p:cNvPr>
          <p:cNvSpPr txBox="1"/>
          <p:nvPr/>
        </p:nvSpPr>
        <p:spPr>
          <a:xfrm>
            <a:off x="6310020" y="3513847"/>
            <a:ext cx="1710242" cy="276999"/>
          </a:xfrm>
          <a:prstGeom prst="rect">
            <a:avLst/>
          </a:prstGeom>
          <a:noFill/>
        </p:spPr>
        <p:txBody>
          <a:bodyPr wrap="square" rtlCol="0">
            <a:spAutoFit/>
          </a:bodyPr>
          <a:lstStyle/>
          <a:p>
            <a:r>
              <a:rPr lang="en-GB" sz="1200" dirty="0"/>
              <a:t>Other funds</a:t>
            </a:r>
          </a:p>
        </p:txBody>
      </p:sp>
      <p:graphicFrame>
        <p:nvGraphicFramePr>
          <p:cNvPr id="8" name="Chart 7">
            <a:extLst>
              <a:ext uri="{FF2B5EF4-FFF2-40B4-BE49-F238E27FC236}">
                <a16:creationId xmlns:a16="http://schemas.microsoft.com/office/drawing/2014/main" id="{2BF1736E-2FB1-48FE-A7A3-F06062B4CE94}"/>
              </a:ext>
            </a:extLst>
          </p:cNvPr>
          <p:cNvGraphicFramePr/>
          <p:nvPr>
            <p:extLst>
              <p:ext uri="{D42A27DB-BD31-4B8C-83A1-F6EECF244321}">
                <p14:modId xmlns:p14="http://schemas.microsoft.com/office/powerpoint/2010/main" val="1481179300"/>
              </p:ext>
            </p:extLst>
          </p:nvPr>
        </p:nvGraphicFramePr>
        <p:xfrm>
          <a:off x="2584031" y="1007467"/>
          <a:ext cx="3728346" cy="5279059"/>
        </p:xfrm>
        <a:graphic>
          <a:graphicData uri="http://schemas.openxmlformats.org/drawingml/2006/chart">
            <c:chart xmlns:c="http://schemas.openxmlformats.org/drawingml/2006/chart" xmlns:r="http://schemas.openxmlformats.org/officeDocument/2006/relationships" r:id="rId6"/>
          </a:graphicData>
        </a:graphic>
      </p:graphicFrame>
      <p:grpSp>
        <p:nvGrpSpPr>
          <p:cNvPr id="7" name="Group 6">
            <a:extLst>
              <a:ext uri="{FF2B5EF4-FFF2-40B4-BE49-F238E27FC236}">
                <a16:creationId xmlns:a16="http://schemas.microsoft.com/office/drawing/2014/main" id="{C457E771-71E0-49D8-B419-8106FE4355FC}"/>
              </a:ext>
            </a:extLst>
          </p:cNvPr>
          <p:cNvGrpSpPr/>
          <p:nvPr/>
        </p:nvGrpSpPr>
        <p:grpSpPr>
          <a:xfrm>
            <a:off x="3360094" y="3789236"/>
            <a:ext cx="1940620" cy="646331"/>
            <a:chOff x="3378548" y="3770911"/>
            <a:chExt cx="1940620" cy="646331"/>
          </a:xfrm>
        </p:grpSpPr>
        <p:sp>
          <p:nvSpPr>
            <p:cNvPr id="26" name="TextBox 25">
              <a:extLst>
                <a:ext uri="{FF2B5EF4-FFF2-40B4-BE49-F238E27FC236}">
                  <a16:creationId xmlns:a16="http://schemas.microsoft.com/office/drawing/2014/main" id="{90FBBC1C-433D-49EC-A409-F2C7B5E66535}"/>
                </a:ext>
              </a:extLst>
            </p:cNvPr>
            <p:cNvSpPr txBox="1"/>
            <p:nvPr/>
          </p:nvSpPr>
          <p:spPr>
            <a:xfrm>
              <a:off x="3378548" y="3770911"/>
              <a:ext cx="1940620" cy="646331"/>
            </a:xfrm>
            <a:prstGeom prst="rect">
              <a:avLst/>
            </a:prstGeom>
            <a:noFill/>
          </p:spPr>
          <p:txBody>
            <a:bodyPr wrap="square" rtlCol="0">
              <a:spAutoFit/>
            </a:bodyPr>
            <a:lstStyle/>
            <a:p>
              <a:r>
                <a:rPr lang="en-GB" sz="3600" b="1" dirty="0">
                  <a:solidFill>
                    <a:srgbClr val="FF0000"/>
                  </a:solidFill>
                </a:rPr>
                <a:t>&gt;77%</a:t>
              </a:r>
              <a:endParaRPr lang="en-GB" sz="3600" b="1" baseline="30000" dirty="0">
                <a:solidFill>
                  <a:srgbClr val="FF0000"/>
                </a:solidFill>
              </a:endParaRPr>
            </a:p>
          </p:txBody>
        </p:sp>
        <p:sp>
          <p:nvSpPr>
            <p:cNvPr id="5" name="Rectangle 4">
              <a:extLst>
                <a:ext uri="{FF2B5EF4-FFF2-40B4-BE49-F238E27FC236}">
                  <a16:creationId xmlns:a16="http://schemas.microsoft.com/office/drawing/2014/main" id="{9DAAC9B5-CA57-4896-8936-EA053F88A8B6}"/>
                </a:ext>
              </a:extLst>
            </p:cNvPr>
            <p:cNvSpPr/>
            <p:nvPr/>
          </p:nvSpPr>
          <p:spPr>
            <a:xfrm>
              <a:off x="4946444" y="3830297"/>
              <a:ext cx="293670" cy="369332"/>
            </a:xfrm>
            <a:prstGeom prst="rect">
              <a:avLst/>
            </a:prstGeom>
          </p:spPr>
          <p:txBody>
            <a:bodyPr wrap="none">
              <a:spAutoFit/>
            </a:bodyPr>
            <a:lstStyle/>
            <a:p>
              <a:r>
                <a:rPr lang="en-GB" b="1" baseline="30000" dirty="0">
                  <a:solidFill>
                    <a:srgbClr val="FF0000"/>
                  </a:solidFill>
                </a:rPr>
                <a:t>*</a:t>
              </a:r>
              <a:endParaRPr lang="en-GB" dirty="0">
                <a:solidFill>
                  <a:srgbClr val="FF0000"/>
                </a:solidFill>
              </a:endParaRPr>
            </a:p>
          </p:txBody>
        </p:sp>
      </p:grpSp>
      <p:sp>
        <p:nvSpPr>
          <p:cNvPr id="44" name="TextBox 43">
            <a:extLst>
              <a:ext uri="{FF2B5EF4-FFF2-40B4-BE49-F238E27FC236}">
                <a16:creationId xmlns:a16="http://schemas.microsoft.com/office/drawing/2014/main" id="{74DA4571-0190-4B1B-B906-72482CEBDD38}"/>
              </a:ext>
            </a:extLst>
          </p:cNvPr>
          <p:cNvSpPr txBox="1"/>
          <p:nvPr/>
        </p:nvSpPr>
        <p:spPr>
          <a:xfrm>
            <a:off x="1842638" y="2628663"/>
            <a:ext cx="1851523" cy="276999"/>
          </a:xfrm>
          <a:prstGeom prst="rect">
            <a:avLst/>
          </a:prstGeom>
          <a:noFill/>
        </p:spPr>
        <p:txBody>
          <a:bodyPr wrap="square" rtlCol="0">
            <a:spAutoFit/>
          </a:bodyPr>
          <a:lstStyle/>
          <a:p>
            <a:r>
              <a:rPr lang="en-GB" sz="1200" dirty="0">
                <a:solidFill>
                  <a:schemeClr val="accent2"/>
                </a:solidFill>
              </a:rPr>
              <a:t>Unit-linked</a:t>
            </a:r>
          </a:p>
        </p:txBody>
      </p:sp>
      <p:sp>
        <p:nvSpPr>
          <p:cNvPr id="45" name="TextBox 44">
            <a:extLst>
              <a:ext uri="{FF2B5EF4-FFF2-40B4-BE49-F238E27FC236}">
                <a16:creationId xmlns:a16="http://schemas.microsoft.com/office/drawing/2014/main" id="{D3C4835C-0AA3-4C61-A184-BB4C1BBBE06D}"/>
              </a:ext>
            </a:extLst>
          </p:cNvPr>
          <p:cNvSpPr txBox="1"/>
          <p:nvPr/>
        </p:nvSpPr>
        <p:spPr>
          <a:xfrm>
            <a:off x="1521937" y="4224355"/>
            <a:ext cx="1851523" cy="276999"/>
          </a:xfrm>
          <a:prstGeom prst="rect">
            <a:avLst/>
          </a:prstGeom>
          <a:noFill/>
        </p:spPr>
        <p:txBody>
          <a:bodyPr wrap="square" rtlCol="0">
            <a:spAutoFit/>
          </a:bodyPr>
          <a:lstStyle/>
          <a:p>
            <a:r>
              <a:rPr lang="en-GB" sz="1200" dirty="0">
                <a:solidFill>
                  <a:schemeClr val="accent2"/>
                </a:solidFill>
              </a:rPr>
              <a:t>Index-linked</a:t>
            </a:r>
          </a:p>
        </p:txBody>
      </p:sp>
      <p:sp>
        <p:nvSpPr>
          <p:cNvPr id="46" name="TextBox 45">
            <a:extLst>
              <a:ext uri="{FF2B5EF4-FFF2-40B4-BE49-F238E27FC236}">
                <a16:creationId xmlns:a16="http://schemas.microsoft.com/office/drawing/2014/main" id="{343B793C-0F11-4C26-BAC7-520FB8F0AFB6}"/>
              </a:ext>
            </a:extLst>
          </p:cNvPr>
          <p:cNvSpPr txBox="1"/>
          <p:nvPr/>
        </p:nvSpPr>
        <p:spPr>
          <a:xfrm>
            <a:off x="1683986" y="2944371"/>
            <a:ext cx="1851523" cy="276999"/>
          </a:xfrm>
          <a:prstGeom prst="rect">
            <a:avLst/>
          </a:prstGeom>
          <a:noFill/>
        </p:spPr>
        <p:txBody>
          <a:bodyPr wrap="square" rtlCol="0">
            <a:spAutoFit/>
          </a:bodyPr>
          <a:lstStyle/>
          <a:p>
            <a:r>
              <a:rPr lang="en-GB" sz="1200" dirty="0">
                <a:solidFill>
                  <a:schemeClr val="accent2"/>
                </a:solidFill>
              </a:rPr>
              <a:t>With-profit</a:t>
            </a:r>
          </a:p>
        </p:txBody>
      </p:sp>
      <p:sp>
        <p:nvSpPr>
          <p:cNvPr id="47" name="TextBox 46">
            <a:extLst>
              <a:ext uri="{FF2B5EF4-FFF2-40B4-BE49-F238E27FC236}">
                <a16:creationId xmlns:a16="http://schemas.microsoft.com/office/drawing/2014/main" id="{971BECB3-9EE5-449A-A8DB-E2EEDDA37B4A}"/>
              </a:ext>
            </a:extLst>
          </p:cNvPr>
          <p:cNvSpPr txBox="1"/>
          <p:nvPr/>
        </p:nvSpPr>
        <p:spPr>
          <a:xfrm>
            <a:off x="1807426" y="3259963"/>
            <a:ext cx="1851523" cy="276999"/>
          </a:xfrm>
          <a:prstGeom prst="rect">
            <a:avLst/>
          </a:prstGeom>
          <a:noFill/>
        </p:spPr>
        <p:txBody>
          <a:bodyPr wrap="square" rtlCol="0">
            <a:spAutoFit/>
          </a:bodyPr>
          <a:lstStyle/>
          <a:p>
            <a:r>
              <a:rPr lang="en-GB" sz="1200" dirty="0">
                <a:solidFill>
                  <a:schemeClr val="accent2"/>
                </a:solidFill>
              </a:rPr>
              <a:t>Hybrids</a:t>
            </a:r>
          </a:p>
        </p:txBody>
      </p:sp>
      <p:sp>
        <p:nvSpPr>
          <p:cNvPr id="48" name="TextBox 47">
            <a:extLst>
              <a:ext uri="{FF2B5EF4-FFF2-40B4-BE49-F238E27FC236}">
                <a16:creationId xmlns:a16="http://schemas.microsoft.com/office/drawing/2014/main" id="{0A74D1B6-F797-4034-8039-272211DBE267}"/>
              </a:ext>
            </a:extLst>
          </p:cNvPr>
          <p:cNvSpPr txBox="1"/>
          <p:nvPr/>
        </p:nvSpPr>
        <p:spPr>
          <a:xfrm>
            <a:off x="821694" y="3894789"/>
            <a:ext cx="2906812" cy="276999"/>
          </a:xfrm>
          <a:prstGeom prst="rect">
            <a:avLst/>
          </a:prstGeom>
          <a:noFill/>
        </p:spPr>
        <p:txBody>
          <a:bodyPr wrap="square" rtlCol="0">
            <a:spAutoFit/>
          </a:bodyPr>
          <a:lstStyle/>
          <a:p>
            <a:r>
              <a:rPr lang="en-GB" sz="1200" dirty="0">
                <a:solidFill>
                  <a:schemeClr val="accent2"/>
                </a:solidFill>
              </a:rPr>
              <a:t>Guaranteed products</a:t>
            </a:r>
          </a:p>
        </p:txBody>
      </p:sp>
      <p:sp>
        <p:nvSpPr>
          <p:cNvPr id="49" name="TextBox 48">
            <a:extLst>
              <a:ext uri="{FF2B5EF4-FFF2-40B4-BE49-F238E27FC236}">
                <a16:creationId xmlns:a16="http://schemas.microsoft.com/office/drawing/2014/main" id="{0E9F71ED-8803-4AE8-AA8F-F83D84AB90DC}"/>
              </a:ext>
            </a:extLst>
          </p:cNvPr>
          <p:cNvSpPr txBox="1"/>
          <p:nvPr/>
        </p:nvSpPr>
        <p:spPr>
          <a:xfrm>
            <a:off x="1954414" y="4501468"/>
            <a:ext cx="1310665" cy="276999"/>
          </a:xfrm>
          <a:prstGeom prst="rect">
            <a:avLst/>
          </a:prstGeom>
          <a:noFill/>
        </p:spPr>
        <p:txBody>
          <a:bodyPr wrap="square" rtlCol="0">
            <a:spAutoFit/>
          </a:bodyPr>
          <a:lstStyle/>
          <a:p>
            <a:r>
              <a:rPr lang="en-GB" sz="1200" dirty="0">
                <a:solidFill>
                  <a:schemeClr val="accent2"/>
                </a:solidFill>
              </a:rPr>
              <a:t>Funeral</a:t>
            </a:r>
          </a:p>
        </p:txBody>
      </p:sp>
      <p:sp>
        <p:nvSpPr>
          <p:cNvPr id="50" name="TextBox 49">
            <a:extLst>
              <a:ext uri="{FF2B5EF4-FFF2-40B4-BE49-F238E27FC236}">
                <a16:creationId xmlns:a16="http://schemas.microsoft.com/office/drawing/2014/main" id="{99CD37A4-1D3A-4B52-82F5-CBF8A6BE0CC1}"/>
              </a:ext>
            </a:extLst>
          </p:cNvPr>
          <p:cNvSpPr txBox="1"/>
          <p:nvPr/>
        </p:nvSpPr>
        <p:spPr>
          <a:xfrm>
            <a:off x="1671257" y="3581427"/>
            <a:ext cx="1661173" cy="276999"/>
          </a:xfrm>
          <a:prstGeom prst="rect">
            <a:avLst/>
          </a:prstGeom>
          <a:noFill/>
        </p:spPr>
        <p:txBody>
          <a:bodyPr wrap="square" rtlCol="0">
            <a:spAutoFit/>
          </a:bodyPr>
          <a:lstStyle/>
          <a:p>
            <a:r>
              <a:rPr lang="en-GB" sz="1200" dirty="0">
                <a:solidFill>
                  <a:schemeClr val="accent2"/>
                </a:solidFill>
              </a:rPr>
              <a:t>Annuities</a:t>
            </a:r>
          </a:p>
        </p:txBody>
      </p:sp>
      <p:sp>
        <p:nvSpPr>
          <p:cNvPr id="24" name="TextBox 23">
            <a:extLst>
              <a:ext uri="{FF2B5EF4-FFF2-40B4-BE49-F238E27FC236}">
                <a16:creationId xmlns:a16="http://schemas.microsoft.com/office/drawing/2014/main" id="{A5E915B6-A247-409C-8E06-02B2A438F3F8}"/>
              </a:ext>
            </a:extLst>
          </p:cNvPr>
          <p:cNvSpPr txBox="1"/>
          <p:nvPr/>
        </p:nvSpPr>
        <p:spPr>
          <a:xfrm>
            <a:off x="2150264" y="4772954"/>
            <a:ext cx="812011" cy="276999"/>
          </a:xfrm>
          <a:prstGeom prst="rect">
            <a:avLst/>
          </a:prstGeom>
          <a:noFill/>
        </p:spPr>
        <p:txBody>
          <a:bodyPr wrap="square" rtlCol="0">
            <a:spAutoFit/>
          </a:bodyPr>
          <a:lstStyle/>
          <a:p>
            <a:r>
              <a:rPr lang="en-GB" sz="1200" dirty="0">
                <a:solidFill>
                  <a:schemeClr val="accent2"/>
                </a:solidFill>
              </a:rPr>
              <a:t>Other</a:t>
            </a:r>
          </a:p>
        </p:txBody>
      </p:sp>
    </p:spTree>
    <p:extLst>
      <p:ext uri="{BB962C8B-B14F-4D97-AF65-F5344CB8AC3E}">
        <p14:creationId xmlns:p14="http://schemas.microsoft.com/office/powerpoint/2010/main" val="3738308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5">
            <a:extLst>
              <a:ext uri="{FF2B5EF4-FFF2-40B4-BE49-F238E27FC236}">
                <a16:creationId xmlns:a16="http://schemas.microsoft.com/office/drawing/2014/main" id="{97B2D5A2-0612-4720-9032-68A0D985FFD5}"/>
              </a:ext>
            </a:extLst>
          </p:cNvPr>
          <p:cNvSpPr>
            <a:spLocks noChangeArrowheads="1"/>
          </p:cNvSpPr>
          <p:nvPr/>
        </p:nvSpPr>
        <p:spPr bwMode="gray">
          <a:xfrm>
            <a:off x="5130282" y="1172890"/>
            <a:ext cx="3546174" cy="481615"/>
          </a:xfrm>
          <a:prstGeom prst="rect">
            <a:avLst/>
          </a:prstGeom>
          <a:solidFill>
            <a:srgbClr val="82C55B"/>
          </a:solidFill>
          <a:ln w="12700">
            <a:solidFill>
              <a:srgbClr val="C0C0C0"/>
            </a:solidFill>
            <a:miter lim="800000"/>
            <a:headEnd/>
            <a:tailEnd/>
          </a:ln>
          <a:effectLst/>
        </p:spPr>
        <p:txBody>
          <a:bodyPr lIns="0" tIns="0" rIns="0" bIns="0" anchor="ctr"/>
          <a:lstStyle/>
          <a:p>
            <a:pPr marL="0" marR="0" lvl="0" indent="0" algn="ctr" defTabSz="601266" rtl="0" eaLnBrk="0" fontAlgn="auto" latinLnBrk="0" hangingPunct="0">
              <a:lnSpc>
                <a:spcPct val="100000"/>
              </a:lnSpc>
              <a:spcBef>
                <a:spcPts val="0"/>
              </a:spcBef>
              <a:spcAft>
                <a:spcPts val="0"/>
              </a:spcAft>
              <a:buClrTx/>
              <a:buSzTx/>
              <a:buFontTx/>
              <a:buNone/>
              <a:tabLst/>
              <a:defRPr/>
            </a:pPr>
            <a:r>
              <a:rPr kumimoji="0" lang="en-US" sz="2000" b="1" i="0" u="none" strike="noStrike" kern="1200" cap="none" spc="0" normalizeH="0" baseline="0" noProof="1">
                <a:ln>
                  <a:noFill/>
                </a:ln>
                <a:solidFill>
                  <a:srgbClr val="FFFFFF"/>
                </a:solidFill>
                <a:effectLst/>
                <a:uLnTx/>
                <a:uFillTx/>
                <a:latin typeface="verdana"/>
                <a:ea typeface="+mn-ea"/>
                <a:cs typeface="+mn-cs"/>
              </a:rPr>
              <a:t>Reality check</a:t>
            </a:r>
          </a:p>
        </p:txBody>
      </p:sp>
      <p:sp>
        <p:nvSpPr>
          <p:cNvPr id="13" name="Rectangle 7">
            <a:extLst>
              <a:ext uri="{FF2B5EF4-FFF2-40B4-BE49-F238E27FC236}">
                <a16:creationId xmlns:a16="http://schemas.microsoft.com/office/drawing/2014/main" id="{CCC1C127-AAE0-4002-80E7-95FF4DEBB7F3}"/>
              </a:ext>
            </a:extLst>
          </p:cNvPr>
          <p:cNvSpPr>
            <a:spLocks noChangeArrowheads="1"/>
          </p:cNvSpPr>
          <p:nvPr/>
        </p:nvSpPr>
        <p:spPr bwMode="gray">
          <a:xfrm>
            <a:off x="5130281" y="1611685"/>
            <a:ext cx="3546175" cy="2033339"/>
          </a:xfrm>
          <a:prstGeom prst="rect">
            <a:avLst/>
          </a:prstGeom>
          <a:solidFill>
            <a:schemeClr val="bg1"/>
          </a:solidFill>
          <a:ln w="12700">
            <a:solidFill>
              <a:srgbClr val="C0C0C0"/>
            </a:solidFill>
            <a:miter lim="800000"/>
            <a:headEnd/>
            <a:tailEnd/>
          </a:ln>
          <a:effectLst/>
        </p:spPr>
        <p:txBody>
          <a:bodyPr lIns="81000" tIns="81000" rIns="54000" bIns="54000"/>
          <a:lstStyle/>
          <a:p>
            <a:pPr marL="342900" marR="0" lvl="0" indent="-342900" algn="l" defTabSz="914400" rtl="0" eaLnBrk="1" fontAlgn="auto" latinLnBrk="0" hangingPunct="1">
              <a:lnSpc>
                <a:spcPct val="100000"/>
              </a:lnSpc>
              <a:spcBef>
                <a:spcPct val="40000"/>
              </a:spcBef>
              <a:spcAft>
                <a:spcPts val="0"/>
              </a:spcAft>
              <a:buClr>
                <a:srgbClr val="002957"/>
              </a:buClr>
              <a:buSzPct val="100000"/>
              <a:buFont typeface="Wingdings" panose="05000000000000000000" pitchFamily="2" charset="2"/>
              <a:buChar char="ü"/>
              <a:tabLst/>
              <a:defRPr/>
            </a:pPr>
            <a:r>
              <a:rPr kumimoji="0" lang="en-US" sz="2000" b="0" i="0" u="none" strike="noStrike" kern="1200" cap="none" spc="0" normalizeH="0" baseline="0" noProof="1">
                <a:ln>
                  <a:noFill/>
                </a:ln>
                <a:solidFill>
                  <a:srgbClr val="002957"/>
                </a:solidFill>
                <a:effectLst/>
                <a:uLnTx/>
                <a:uFillTx/>
                <a:latin typeface="verdana"/>
                <a:ea typeface="+mn-ea"/>
                <a:cs typeface="+mn-cs"/>
              </a:rPr>
              <a:t>Confusing</a:t>
            </a:r>
          </a:p>
          <a:p>
            <a:pPr marL="342900" marR="0" lvl="0" indent="-342900" algn="l" defTabSz="914400" rtl="0" eaLnBrk="1" fontAlgn="auto" latinLnBrk="0" hangingPunct="1">
              <a:lnSpc>
                <a:spcPct val="100000"/>
              </a:lnSpc>
              <a:spcBef>
                <a:spcPct val="40000"/>
              </a:spcBef>
              <a:spcAft>
                <a:spcPts val="0"/>
              </a:spcAft>
              <a:buClr>
                <a:srgbClr val="002957"/>
              </a:buClr>
              <a:buSzPct val="100000"/>
              <a:buFont typeface="Wingdings" panose="05000000000000000000" pitchFamily="2" charset="2"/>
              <a:buChar char="ü"/>
              <a:tabLst/>
              <a:defRPr/>
            </a:pPr>
            <a:endParaRPr kumimoji="0" lang="en-US" sz="1100" b="0" i="0" u="none" strike="noStrike" kern="1200" cap="none" spc="0" normalizeH="0" baseline="0" noProof="1">
              <a:ln>
                <a:noFill/>
              </a:ln>
              <a:solidFill>
                <a:srgbClr val="002957"/>
              </a:solidFill>
              <a:effectLst/>
              <a:uLnTx/>
              <a:uFillTx/>
              <a:latin typeface="verdana"/>
              <a:ea typeface="+mn-ea"/>
              <a:cs typeface="+mn-cs"/>
            </a:endParaRPr>
          </a:p>
          <a:p>
            <a:pPr marL="342900" marR="0" lvl="0" indent="-342900" algn="l" defTabSz="914400" rtl="0" eaLnBrk="1" fontAlgn="auto" latinLnBrk="0" hangingPunct="1">
              <a:lnSpc>
                <a:spcPct val="100000"/>
              </a:lnSpc>
              <a:spcBef>
                <a:spcPct val="40000"/>
              </a:spcBef>
              <a:spcAft>
                <a:spcPts val="0"/>
              </a:spcAft>
              <a:buClr>
                <a:srgbClr val="002957"/>
              </a:buClr>
              <a:buSzPct val="100000"/>
              <a:buFont typeface="Wingdings" panose="05000000000000000000" pitchFamily="2" charset="2"/>
              <a:buChar char="ü"/>
              <a:tabLst/>
              <a:defRPr/>
            </a:pPr>
            <a:r>
              <a:rPr kumimoji="0" lang="en-US" sz="2000" b="0" i="0" u="none" strike="noStrike" kern="1200" cap="none" spc="0" normalizeH="0" baseline="0" noProof="1">
                <a:ln>
                  <a:noFill/>
                </a:ln>
                <a:solidFill>
                  <a:srgbClr val="002957"/>
                </a:solidFill>
                <a:effectLst/>
                <a:uLnTx/>
                <a:uFillTx/>
                <a:latin typeface="verdana"/>
                <a:ea typeface="+mn-ea"/>
                <a:cs typeface="+mn-cs"/>
              </a:rPr>
              <a:t>Misleading</a:t>
            </a:r>
          </a:p>
          <a:p>
            <a:pPr marL="342900" marR="0" lvl="0" indent="-342900" algn="l" defTabSz="914400" rtl="0" eaLnBrk="1" fontAlgn="auto" latinLnBrk="0" hangingPunct="1">
              <a:lnSpc>
                <a:spcPct val="100000"/>
              </a:lnSpc>
              <a:spcBef>
                <a:spcPct val="40000"/>
              </a:spcBef>
              <a:spcAft>
                <a:spcPts val="0"/>
              </a:spcAft>
              <a:buClr>
                <a:srgbClr val="002957"/>
              </a:buClr>
              <a:buSzPct val="100000"/>
              <a:buFont typeface="Wingdings" panose="05000000000000000000" pitchFamily="2" charset="2"/>
              <a:buChar char="ü"/>
              <a:tabLst/>
              <a:defRPr/>
            </a:pPr>
            <a:endParaRPr kumimoji="0" lang="en-US" sz="1100" b="0" i="0" u="none" strike="noStrike" kern="1200" cap="none" spc="0" normalizeH="0" baseline="0" noProof="1">
              <a:ln>
                <a:noFill/>
              </a:ln>
              <a:solidFill>
                <a:srgbClr val="002957"/>
              </a:solidFill>
              <a:effectLst/>
              <a:uLnTx/>
              <a:uFillTx/>
              <a:latin typeface="verdana"/>
              <a:ea typeface="+mn-ea"/>
              <a:cs typeface="+mn-cs"/>
            </a:endParaRPr>
          </a:p>
          <a:p>
            <a:pPr marL="342900" marR="0" lvl="0" indent="-342900" algn="l" defTabSz="914400" rtl="0" eaLnBrk="1" fontAlgn="auto" latinLnBrk="0" hangingPunct="1">
              <a:lnSpc>
                <a:spcPct val="100000"/>
              </a:lnSpc>
              <a:spcBef>
                <a:spcPct val="40000"/>
              </a:spcBef>
              <a:spcAft>
                <a:spcPts val="0"/>
              </a:spcAft>
              <a:buClr>
                <a:srgbClr val="002957"/>
              </a:buClr>
              <a:buSzPct val="100000"/>
              <a:buFont typeface="Wingdings" panose="05000000000000000000" pitchFamily="2" charset="2"/>
              <a:buChar char="ü"/>
              <a:tabLst/>
              <a:defRPr/>
            </a:pPr>
            <a:r>
              <a:rPr kumimoji="0" lang="en-US" sz="2000" b="0" i="0" u="none" strike="noStrike" kern="1200" cap="none" spc="0" normalizeH="0" baseline="0" noProof="1">
                <a:ln>
                  <a:noFill/>
                </a:ln>
                <a:solidFill>
                  <a:srgbClr val="002957"/>
                </a:solidFill>
                <a:effectLst/>
                <a:uLnTx/>
                <a:uFillTx/>
                <a:latin typeface="verdana"/>
                <a:ea typeface="+mn-ea"/>
                <a:cs typeface="+mn-cs"/>
              </a:rPr>
              <a:t>Increased </a:t>
            </a:r>
          </a:p>
          <a:p>
            <a:pPr marL="357188" marR="0" lvl="0" indent="0" algn="l" defTabSz="914400" rtl="0" eaLnBrk="1" fontAlgn="auto" latinLnBrk="0" hangingPunct="1">
              <a:lnSpc>
                <a:spcPct val="100000"/>
              </a:lnSpc>
              <a:spcBef>
                <a:spcPts val="0"/>
              </a:spcBef>
              <a:spcAft>
                <a:spcPts val="0"/>
              </a:spcAft>
              <a:buClr>
                <a:srgbClr val="002957"/>
              </a:buClr>
              <a:buSzPct val="100000"/>
              <a:buFontTx/>
              <a:buNone/>
              <a:tabLst/>
              <a:defRPr/>
            </a:pPr>
            <a:r>
              <a:rPr kumimoji="0" lang="en-US" sz="2000" b="0" i="0" u="none" strike="noStrike" kern="1200" cap="none" spc="0" normalizeH="0" baseline="0" noProof="1">
                <a:ln>
                  <a:noFill/>
                </a:ln>
                <a:solidFill>
                  <a:srgbClr val="002957"/>
                </a:solidFill>
                <a:effectLst/>
                <a:uLnTx/>
                <a:uFillTx/>
                <a:latin typeface="verdana"/>
                <a:ea typeface="+mn-ea"/>
                <a:cs typeface="+mn-cs"/>
              </a:rPr>
              <a:t>compliance risk</a:t>
            </a:r>
            <a:endParaRPr kumimoji="0" lang="en-US" sz="1200" b="0" i="0" u="none" strike="noStrike" kern="1200" cap="none" spc="0" normalizeH="0" baseline="0" noProof="1">
              <a:ln>
                <a:noFill/>
              </a:ln>
              <a:solidFill>
                <a:srgbClr val="002957"/>
              </a:solidFill>
              <a:effectLst/>
              <a:uLnTx/>
              <a:uFillTx/>
              <a:latin typeface="verdana"/>
              <a:ea typeface="+mn-ea"/>
              <a:cs typeface="+mn-cs"/>
            </a:endParaRPr>
          </a:p>
        </p:txBody>
      </p:sp>
      <p:sp>
        <p:nvSpPr>
          <p:cNvPr id="17" name="Rectangle 3">
            <a:extLst>
              <a:ext uri="{FF2B5EF4-FFF2-40B4-BE49-F238E27FC236}">
                <a16:creationId xmlns:a16="http://schemas.microsoft.com/office/drawing/2014/main" id="{3D2483D1-F529-4B37-89AD-D37DCE3D4E4C}"/>
              </a:ext>
            </a:extLst>
          </p:cNvPr>
          <p:cNvSpPr>
            <a:spLocks noChangeArrowheads="1"/>
          </p:cNvSpPr>
          <p:nvPr/>
        </p:nvSpPr>
        <p:spPr bwMode="gray">
          <a:xfrm>
            <a:off x="467544" y="1172890"/>
            <a:ext cx="3690411" cy="481615"/>
          </a:xfrm>
          <a:prstGeom prst="rect">
            <a:avLst/>
          </a:prstGeom>
          <a:solidFill>
            <a:schemeClr val="accent1"/>
          </a:solidFill>
          <a:ln w="12700">
            <a:solidFill>
              <a:srgbClr val="C0C0C0"/>
            </a:solidFill>
            <a:miter lim="800000"/>
            <a:headEnd/>
            <a:tailEnd/>
          </a:ln>
          <a:effectLst/>
        </p:spPr>
        <p:txBody>
          <a:bodyPr lIns="0" tIns="0" rIns="0" bIns="0" anchor="ctr"/>
          <a:lstStyle/>
          <a:p>
            <a:pPr marL="0" marR="0" lvl="0" indent="0" algn="ctr" defTabSz="601266" rtl="0" eaLnBrk="0" fontAlgn="auto" latinLnBrk="0" hangingPunct="0">
              <a:lnSpc>
                <a:spcPct val="100000"/>
              </a:lnSpc>
              <a:spcBef>
                <a:spcPts val="0"/>
              </a:spcBef>
              <a:spcAft>
                <a:spcPts val="0"/>
              </a:spcAft>
              <a:buClrTx/>
              <a:buSzTx/>
              <a:buFontTx/>
              <a:buNone/>
              <a:tabLst/>
              <a:defRPr/>
            </a:pPr>
            <a:r>
              <a:rPr kumimoji="0" lang="en-US" sz="2000" b="1" i="0" u="none" strike="noStrike" kern="1200" cap="none" spc="0" normalizeH="0" baseline="0" noProof="1">
                <a:ln>
                  <a:noFill/>
                </a:ln>
                <a:solidFill>
                  <a:srgbClr val="FFFFFF"/>
                </a:solidFill>
                <a:effectLst/>
                <a:uLnTx/>
                <a:uFillTx/>
                <a:latin typeface="verdana"/>
                <a:ea typeface="+mn-ea"/>
                <a:cs typeface="+mn-cs"/>
              </a:rPr>
              <a:t>Original objectives</a:t>
            </a:r>
          </a:p>
        </p:txBody>
      </p:sp>
      <p:sp>
        <p:nvSpPr>
          <p:cNvPr id="18" name="Rectangle 6">
            <a:extLst>
              <a:ext uri="{FF2B5EF4-FFF2-40B4-BE49-F238E27FC236}">
                <a16:creationId xmlns:a16="http://schemas.microsoft.com/office/drawing/2014/main" id="{C259E1F7-7B57-459A-A8D2-F54CD87B6D57}"/>
              </a:ext>
            </a:extLst>
          </p:cNvPr>
          <p:cNvSpPr>
            <a:spLocks noChangeArrowheads="1"/>
          </p:cNvSpPr>
          <p:nvPr/>
        </p:nvSpPr>
        <p:spPr bwMode="gray">
          <a:xfrm>
            <a:off x="467546" y="1611685"/>
            <a:ext cx="3690410" cy="2009477"/>
          </a:xfrm>
          <a:prstGeom prst="rect">
            <a:avLst/>
          </a:prstGeom>
          <a:solidFill>
            <a:schemeClr val="bg1"/>
          </a:solidFill>
          <a:ln w="12700">
            <a:solidFill>
              <a:srgbClr val="C0C0C0"/>
            </a:solidFill>
            <a:miter lim="800000"/>
            <a:headEnd/>
            <a:tailEnd/>
          </a:ln>
          <a:effectLst/>
        </p:spPr>
        <p:txBody>
          <a:bodyPr lIns="81000" tIns="81000" rIns="54000" bIns="54000"/>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000" b="0" i="0" u="none" strike="noStrike" kern="1200" cap="none" spc="0" normalizeH="0" baseline="0" noProof="0" dirty="0">
                <a:ln>
                  <a:noFill/>
                </a:ln>
                <a:solidFill>
                  <a:srgbClr val="002957"/>
                </a:solidFill>
                <a:effectLst/>
                <a:uLnTx/>
                <a:uFillTx/>
                <a:latin typeface="verdana"/>
                <a:ea typeface="+mn-ea"/>
                <a:cs typeface="+mn-cs"/>
              </a:rPr>
              <a:t>Comparability</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400" b="0" i="0" u="none" strike="noStrike" kern="1200" cap="none" spc="0" normalizeH="0" baseline="0" noProof="0" dirty="0">
              <a:ln>
                <a:noFill/>
              </a:ln>
              <a:solidFill>
                <a:srgbClr val="002957"/>
              </a:solidFill>
              <a:effectLst/>
              <a:uLnTx/>
              <a:uFillTx/>
              <a:latin typeface="verdana"/>
              <a:ea typeface="+mn-ea"/>
              <a:cs typeface="+mn-cs"/>
            </a:endParaRPr>
          </a:p>
          <a:p>
            <a:pPr marL="342900" lvl="0" indent="-342900" defTabSz="914400">
              <a:buFont typeface="Wingdings" panose="05000000000000000000" pitchFamily="2" charset="2"/>
              <a:buChar char="ü"/>
              <a:defRPr/>
            </a:pPr>
            <a:r>
              <a:rPr lang="en-GB" sz="2000" dirty="0"/>
              <a:t>Intelligibility</a:t>
            </a:r>
            <a:endParaRPr kumimoji="0" lang="en-GB" sz="2000" b="0" i="0" u="none" strike="noStrike" kern="1200" cap="none" spc="0" normalizeH="0" baseline="0" noProof="0" dirty="0">
              <a:ln>
                <a:noFill/>
              </a:ln>
              <a:solidFill>
                <a:srgbClr val="002957"/>
              </a:solidFill>
              <a:effectLst/>
              <a:uLnTx/>
              <a:uFillTx/>
              <a:latin typeface="verdana"/>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000" b="0" i="0" u="none" strike="noStrike" kern="1200" cap="none" spc="0" normalizeH="0" baseline="0" noProof="0" dirty="0">
              <a:ln>
                <a:noFill/>
              </a:ln>
              <a:solidFill>
                <a:srgbClr val="002957"/>
              </a:solidFill>
              <a:effectLst/>
              <a:uLnTx/>
              <a:uFillTx/>
              <a:latin typeface="verdana"/>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000" b="0" i="0" u="none" strike="noStrike" kern="1200" cap="none" spc="0" normalizeH="0" baseline="0" noProof="0" dirty="0">
                <a:ln>
                  <a:noFill/>
                </a:ln>
                <a:solidFill>
                  <a:srgbClr val="002957"/>
                </a:solidFill>
                <a:effectLst/>
                <a:uLnTx/>
                <a:uFillTx/>
                <a:latin typeface="verdana"/>
                <a:ea typeface="+mn-ea"/>
                <a:cs typeface="+mn-cs"/>
              </a:rPr>
              <a:t>Better informed decisions</a:t>
            </a:r>
          </a:p>
        </p:txBody>
      </p:sp>
      <p:cxnSp>
        <p:nvCxnSpPr>
          <p:cNvPr id="22" name="Straight Arrow Connector 21">
            <a:extLst>
              <a:ext uri="{FF2B5EF4-FFF2-40B4-BE49-F238E27FC236}">
                <a16:creationId xmlns:a16="http://schemas.microsoft.com/office/drawing/2014/main" id="{5BC66AD5-9CAE-4E3A-B6FA-882243029C4F}"/>
              </a:ext>
            </a:extLst>
          </p:cNvPr>
          <p:cNvCxnSpPr>
            <a:cxnSpLocks/>
          </p:cNvCxnSpPr>
          <p:nvPr/>
        </p:nvCxnSpPr>
        <p:spPr>
          <a:xfrm>
            <a:off x="4211960" y="2488708"/>
            <a:ext cx="864096"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F3FCC658-1D36-4053-8239-0B0299F9179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33818" y="1772816"/>
            <a:ext cx="1350150" cy="1376114"/>
          </a:xfrm>
          <a:prstGeom prst="rect">
            <a:avLst/>
          </a:prstGeom>
        </p:spPr>
      </p:pic>
      <p:pic>
        <p:nvPicPr>
          <p:cNvPr id="7" name="Graphic 6">
            <a:extLst>
              <a:ext uri="{FF2B5EF4-FFF2-40B4-BE49-F238E27FC236}">
                <a16:creationId xmlns:a16="http://schemas.microsoft.com/office/drawing/2014/main" id="{14469FE8-62AB-49AF-978D-88E75868DF0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20272" y="1715702"/>
            <a:ext cx="664369" cy="664369"/>
          </a:xfrm>
          <a:prstGeom prst="rect">
            <a:avLst/>
          </a:prstGeom>
        </p:spPr>
      </p:pic>
      <p:pic>
        <p:nvPicPr>
          <p:cNvPr id="5" name="Graphic 4">
            <a:extLst>
              <a:ext uri="{FF2B5EF4-FFF2-40B4-BE49-F238E27FC236}">
                <a16:creationId xmlns:a16="http://schemas.microsoft.com/office/drawing/2014/main" id="{C6E52872-0AD8-4393-BF70-B519431309E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924310" y="2053863"/>
            <a:ext cx="913675" cy="1543796"/>
          </a:xfrm>
          <a:prstGeom prst="rect">
            <a:avLst/>
          </a:prstGeom>
        </p:spPr>
      </p:pic>
      <p:sp>
        <p:nvSpPr>
          <p:cNvPr id="15" name="Title 2">
            <a:extLst>
              <a:ext uri="{FF2B5EF4-FFF2-40B4-BE49-F238E27FC236}">
                <a16:creationId xmlns:a16="http://schemas.microsoft.com/office/drawing/2014/main" id="{90FA8284-5BF2-4E79-8595-540CACD10AA7}"/>
              </a:ext>
            </a:extLst>
          </p:cNvPr>
          <p:cNvSpPr>
            <a:spLocks noGrp="1"/>
          </p:cNvSpPr>
          <p:nvPr>
            <p:ph type="title"/>
          </p:nvPr>
        </p:nvSpPr>
        <p:spPr>
          <a:xfrm>
            <a:off x="405580" y="395288"/>
            <a:ext cx="8738419" cy="431800"/>
          </a:xfrm>
        </p:spPr>
        <p:txBody>
          <a:bodyPr/>
          <a:lstStyle/>
          <a:p>
            <a:r>
              <a:rPr lang="en-GB" sz="2400" dirty="0"/>
              <a:t>PRIIPs KID: disclosures </a:t>
            </a:r>
            <a:r>
              <a:rPr lang="en-GB" sz="2400" noProof="0" dirty="0"/>
              <a:t>misleading consumers</a:t>
            </a:r>
            <a:endParaRPr lang="en-GB" noProof="0" dirty="0">
              <a:solidFill>
                <a:schemeClr val="accent2"/>
              </a:solidFill>
            </a:endParaRPr>
          </a:p>
        </p:txBody>
      </p:sp>
      <p:sp>
        <p:nvSpPr>
          <p:cNvPr id="2" name="TextBox 1">
            <a:extLst>
              <a:ext uri="{FF2B5EF4-FFF2-40B4-BE49-F238E27FC236}">
                <a16:creationId xmlns:a16="http://schemas.microsoft.com/office/drawing/2014/main" id="{53AA1FDD-88F0-4754-8741-2AC3708FEEE1}"/>
              </a:ext>
            </a:extLst>
          </p:cNvPr>
          <p:cNvSpPr txBox="1"/>
          <p:nvPr/>
        </p:nvSpPr>
        <p:spPr>
          <a:xfrm>
            <a:off x="317241" y="3978238"/>
            <a:ext cx="8548947" cy="1987788"/>
          </a:xfrm>
          <a:prstGeom prst="rect">
            <a:avLst/>
          </a:prstGeom>
          <a:noFill/>
        </p:spPr>
        <p:txBody>
          <a:bodyPr wrap="square" rtlCol="0">
            <a:spAutoFit/>
          </a:bodyPr>
          <a:lstStyle/>
          <a:p>
            <a:pPr algn="just">
              <a:lnSpc>
                <a:spcPct val="150000"/>
              </a:lnSpc>
            </a:pPr>
            <a:r>
              <a:rPr lang="en-GB" sz="1400" b="1" i="1" dirty="0"/>
              <a:t>Why? </a:t>
            </a:r>
            <a:r>
              <a:rPr lang="en-GB" sz="1400" dirty="0"/>
              <a:t>The PRIIPs KID was designed with investment products in mind, but in practice it applies mainly to insurance products.</a:t>
            </a:r>
          </a:p>
          <a:p>
            <a:pPr algn="just">
              <a:lnSpc>
                <a:spcPct val="150000"/>
              </a:lnSpc>
            </a:pPr>
            <a:endParaRPr lang="en-GB" sz="1400" dirty="0"/>
          </a:p>
          <a:p>
            <a:pPr algn="just">
              <a:lnSpc>
                <a:spcPct val="150000"/>
              </a:lnSpc>
            </a:pPr>
            <a:r>
              <a:rPr lang="en-GB" sz="1400" b="1" i="1" dirty="0"/>
              <a:t>And now? </a:t>
            </a:r>
            <a:r>
              <a:rPr lang="en-GB" sz="1400" dirty="0"/>
              <a:t>The European Commission and the EU supervisory authorities are trying to fix the PRIIPs KID issues and facilitate the inclusion of UCITS, but flawed regulatory changes via a mini-review will make the PRIIPs KID even worse. </a:t>
            </a:r>
          </a:p>
        </p:txBody>
      </p:sp>
      <p:sp>
        <p:nvSpPr>
          <p:cNvPr id="12" name="Slide Number Placeholder 1">
            <a:extLst>
              <a:ext uri="{FF2B5EF4-FFF2-40B4-BE49-F238E27FC236}">
                <a16:creationId xmlns:a16="http://schemas.microsoft.com/office/drawing/2014/main" id="{7109DA4C-DAEC-4192-8382-53BB3940847A}"/>
              </a:ext>
            </a:extLst>
          </p:cNvPr>
          <p:cNvSpPr txBox="1">
            <a:spLocks/>
          </p:cNvSpPr>
          <p:nvPr/>
        </p:nvSpPr>
        <p:spPr>
          <a:xfrm>
            <a:off x="6732588" y="6264275"/>
            <a:ext cx="2133600" cy="3397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563CA645-DD36-4C59-8145-312D647C4608}" type="slidenum">
              <a:rPr lang="en-US" sz="1200" smtClean="0"/>
              <a:pPr algn="r"/>
              <a:t>3</a:t>
            </a:fld>
            <a:endParaRPr lang="en-US" sz="1200" dirty="0"/>
          </a:p>
        </p:txBody>
      </p:sp>
    </p:spTree>
    <p:extLst>
      <p:ext uri="{BB962C8B-B14F-4D97-AF65-F5344CB8AC3E}">
        <p14:creationId xmlns:p14="http://schemas.microsoft.com/office/powerpoint/2010/main" val="2187389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4B5DEAF2-C775-4F52-AF63-C87494EBF4D6}"/>
              </a:ext>
            </a:extLst>
          </p:cNvPr>
          <p:cNvSpPr txBox="1">
            <a:spLocks/>
          </p:cNvSpPr>
          <p:nvPr/>
        </p:nvSpPr>
        <p:spPr bwMode="auto">
          <a:xfrm>
            <a:off x="420329" y="461034"/>
            <a:ext cx="8723671" cy="353943"/>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rtl="0" eaLnBrk="0" fontAlgn="base" hangingPunct="0">
              <a:spcBef>
                <a:spcPct val="0"/>
              </a:spcBef>
              <a:spcAft>
                <a:spcPct val="0"/>
              </a:spcAft>
              <a:defRPr sz="2800" b="1" baseline="0">
                <a:solidFill>
                  <a:srgbClr val="002957"/>
                </a:solidFill>
                <a:latin typeface="Verdana" pitchFamily="34" charset="0"/>
                <a:ea typeface="+mj-ea"/>
                <a:cs typeface="Arial" pitchFamily="34" charset="0"/>
              </a:defRPr>
            </a:lvl1pPr>
            <a:lvl2pPr algn="l" rtl="0" eaLnBrk="0" fontAlgn="base" hangingPunct="0">
              <a:spcBef>
                <a:spcPct val="0"/>
              </a:spcBef>
              <a:spcAft>
                <a:spcPct val="0"/>
              </a:spcAft>
              <a:defRPr sz="2800" b="1">
                <a:solidFill>
                  <a:srgbClr val="002957"/>
                </a:solidFill>
                <a:latin typeface="Verdana" pitchFamily="34" charset="0"/>
                <a:cs typeface="Arial" charset="0"/>
              </a:defRPr>
            </a:lvl2pPr>
            <a:lvl3pPr algn="l" rtl="0" eaLnBrk="0" fontAlgn="base" hangingPunct="0">
              <a:spcBef>
                <a:spcPct val="0"/>
              </a:spcBef>
              <a:spcAft>
                <a:spcPct val="0"/>
              </a:spcAft>
              <a:defRPr sz="2800" b="1">
                <a:solidFill>
                  <a:srgbClr val="002957"/>
                </a:solidFill>
                <a:latin typeface="Verdana" pitchFamily="34" charset="0"/>
                <a:cs typeface="Arial" charset="0"/>
              </a:defRPr>
            </a:lvl3pPr>
            <a:lvl4pPr algn="l" rtl="0" eaLnBrk="0" fontAlgn="base" hangingPunct="0">
              <a:spcBef>
                <a:spcPct val="0"/>
              </a:spcBef>
              <a:spcAft>
                <a:spcPct val="0"/>
              </a:spcAft>
              <a:defRPr sz="2800" b="1">
                <a:solidFill>
                  <a:srgbClr val="002957"/>
                </a:solidFill>
                <a:latin typeface="Verdana" pitchFamily="34" charset="0"/>
                <a:cs typeface="Arial" charset="0"/>
              </a:defRPr>
            </a:lvl4pPr>
            <a:lvl5pPr algn="l" rtl="0" eaLnBrk="0" fontAlgn="base" hangingPunct="0">
              <a:spcBef>
                <a:spcPct val="0"/>
              </a:spcBef>
              <a:spcAft>
                <a:spcPct val="0"/>
              </a:spcAft>
              <a:defRPr sz="2800" b="1">
                <a:solidFill>
                  <a:srgbClr val="002957"/>
                </a:solidFill>
                <a:latin typeface="Verdana" pitchFamily="34" charset="0"/>
                <a:cs typeface="Arial" charset="0"/>
              </a:defRPr>
            </a:lvl5pPr>
            <a:lvl6pPr marL="457200" algn="r" rtl="0" eaLnBrk="1" fontAlgn="base" hangingPunct="1">
              <a:spcBef>
                <a:spcPct val="0"/>
              </a:spcBef>
              <a:spcAft>
                <a:spcPct val="0"/>
              </a:spcAft>
              <a:defRPr sz="4400" b="1">
                <a:solidFill>
                  <a:srgbClr val="004480"/>
                </a:solidFill>
                <a:latin typeface="Frutiger LT Std 45 Light" pitchFamily="34" charset="0"/>
              </a:defRPr>
            </a:lvl6pPr>
            <a:lvl7pPr marL="914400" algn="r" rtl="0" eaLnBrk="1" fontAlgn="base" hangingPunct="1">
              <a:spcBef>
                <a:spcPct val="0"/>
              </a:spcBef>
              <a:spcAft>
                <a:spcPct val="0"/>
              </a:spcAft>
              <a:defRPr sz="4400" b="1">
                <a:solidFill>
                  <a:srgbClr val="004480"/>
                </a:solidFill>
                <a:latin typeface="Frutiger LT Std 45 Light" pitchFamily="34" charset="0"/>
              </a:defRPr>
            </a:lvl7pPr>
            <a:lvl8pPr marL="1371600" algn="r" rtl="0" eaLnBrk="1" fontAlgn="base" hangingPunct="1">
              <a:spcBef>
                <a:spcPct val="0"/>
              </a:spcBef>
              <a:spcAft>
                <a:spcPct val="0"/>
              </a:spcAft>
              <a:defRPr sz="4400" b="1">
                <a:solidFill>
                  <a:srgbClr val="004480"/>
                </a:solidFill>
                <a:latin typeface="Frutiger LT Std 45 Light" pitchFamily="34" charset="0"/>
              </a:defRPr>
            </a:lvl8pPr>
            <a:lvl9pPr marL="1828800" algn="r" rtl="0" eaLnBrk="1" fontAlgn="base" hangingPunct="1">
              <a:spcBef>
                <a:spcPct val="0"/>
              </a:spcBef>
              <a:spcAft>
                <a:spcPct val="0"/>
              </a:spcAft>
              <a:defRPr sz="4400" b="1">
                <a:solidFill>
                  <a:srgbClr val="004480"/>
                </a:solidFill>
                <a:latin typeface="Frutiger LT Std 45 Light" pitchFamily="34" charset="0"/>
              </a:defRPr>
            </a:lvl9pPr>
          </a:lstStyle>
          <a:p>
            <a:pPr lvl="0" defTabSz="914400" eaLnBrk="1" fontAlgn="auto" hangingPunct="1">
              <a:spcBef>
                <a:spcPts val="0"/>
              </a:spcBef>
              <a:spcAft>
                <a:spcPts val="0"/>
              </a:spcAft>
            </a:pPr>
            <a:r>
              <a:rPr lang="en-GB" sz="2300" kern="0" dirty="0"/>
              <a:t>Flawed process and timeline</a:t>
            </a:r>
            <a:endParaRPr lang="fr-BE" sz="2300" kern="0" dirty="0"/>
          </a:p>
        </p:txBody>
      </p:sp>
      <p:sp>
        <p:nvSpPr>
          <p:cNvPr id="32" name="Slide Number Placeholder 1">
            <a:extLst>
              <a:ext uri="{FF2B5EF4-FFF2-40B4-BE49-F238E27FC236}">
                <a16:creationId xmlns:a16="http://schemas.microsoft.com/office/drawing/2014/main" id="{1B05C57B-ECA9-49C6-9FA3-40B07F6F8ECB}"/>
              </a:ext>
            </a:extLst>
          </p:cNvPr>
          <p:cNvSpPr txBox="1">
            <a:spLocks/>
          </p:cNvSpPr>
          <p:nvPr/>
        </p:nvSpPr>
        <p:spPr>
          <a:xfrm>
            <a:off x="6912392" y="6035743"/>
            <a:ext cx="2133600" cy="3397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563CA645-DD36-4C59-8145-312D647C4608}" type="slidenum">
              <a:rPr lang="en-US" sz="1200" smtClean="0"/>
              <a:pPr algn="r"/>
              <a:t>4</a:t>
            </a:fld>
            <a:endParaRPr lang="en-US" sz="1200" dirty="0"/>
          </a:p>
        </p:txBody>
      </p:sp>
      <p:sp>
        <p:nvSpPr>
          <p:cNvPr id="7" name="TextBox 6">
            <a:extLst>
              <a:ext uri="{FF2B5EF4-FFF2-40B4-BE49-F238E27FC236}">
                <a16:creationId xmlns:a16="http://schemas.microsoft.com/office/drawing/2014/main" id="{E12E43DF-EE5B-4266-B48B-B081FCC8B854}"/>
              </a:ext>
            </a:extLst>
          </p:cNvPr>
          <p:cNvSpPr txBox="1"/>
          <p:nvPr/>
        </p:nvSpPr>
        <p:spPr>
          <a:xfrm rot="17738169">
            <a:off x="-395000" y="4011060"/>
            <a:ext cx="2860078" cy="253916"/>
          </a:xfrm>
          <a:prstGeom prst="rect">
            <a:avLst/>
          </a:prstGeom>
          <a:noFill/>
        </p:spPr>
        <p:txBody>
          <a:bodyPr wrap="none" rtlCol="0">
            <a:spAutoFit/>
          </a:bodyPr>
          <a:lstStyle/>
          <a:p>
            <a:r>
              <a:rPr lang="en-GB" sz="1050" b="1" dirty="0"/>
              <a:t>Level 1 PRIIPs Regulation </a:t>
            </a:r>
            <a:r>
              <a:rPr lang="en-GB" sz="1050" i="1" dirty="0"/>
              <a:t>Dec 2014</a:t>
            </a:r>
          </a:p>
        </p:txBody>
      </p:sp>
      <p:cxnSp>
        <p:nvCxnSpPr>
          <p:cNvPr id="8" name="Straight Arrow Connector 7">
            <a:extLst>
              <a:ext uri="{FF2B5EF4-FFF2-40B4-BE49-F238E27FC236}">
                <a16:creationId xmlns:a16="http://schemas.microsoft.com/office/drawing/2014/main" id="{458A07FD-43D3-4C68-A9D5-D4D3D2D3C2C2}"/>
              </a:ext>
            </a:extLst>
          </p:cNvPr>
          <p:cNvCxnSpPr>
            <a:cxnSpLocks/>
          </p:cNvCxnSpPr>
          <p:nvPr/>
        </p:nvCxnSpPr>
        <p:spPr>
          <a:xfrm flipV="1">
            <a:off x="85874" y="5535830"/>
            <a:ext cx="8821292" cy="32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A9D4C0CB-6F59-4D3B-8D30-8381AB8A68D1}"/>
              </a:ext>
            </a:extLst>
          </p:cNvPr>
          <p:cNvSpPr/>
          <p:nvPr/>
        </p:nvSpPr>
        <p:spPr bwMode="gray">
          <a:xfrm>
            <a:off x="340475" y="5454489"/>
            <a:ext cx="162683" cy="162683"/>
          </a:xfrm>
          <a:prstGeom prst="ellipse">
            <a:avLst/>
          </a:prstGeom>
          <a:solidFill>
            <a:schemeClr val="tx2"/>
          </a:solidFill>
          <a:ln w="28575" cmpd="sng">
            <a:noFill/>
            <a:miter lim="800000"/>
            <a:headEnd/>
            <a:tailEnd/>
          </a:ln>
          <a:effectLst/>
        </p:spPr>
        <p:txBody>
          <a:bodyPr wrap="none" lIns="0" tIns="0" rIns="0" bIns="0" rtlCol="0" anchor="ctr"/>
          <a:lstStyle/>
          <a:p>
            <a:pPr algn="ctr"/>
            <a:endParaRPr lang="en-GB">
              <a:latin typeface="+mj-lt"/>
            </a:endParaRPr>
          </a:p>
        </p:txBody>
      </p:sp>
      <p:sp>
        <p:nvSpPr>
          <p:cNvPr id="12" name="Oval 11">
            <a:extLst>
              <a:ext uri="{FF2B5EF4-FFF2-40B4-BE49-F238E27FC236}">
                <a16:creationId xmlns:a16="http://schemas.microsoft.com/office/drawing/2014/main" id="{E8A45AD5-602D-41F7-B09E-916797DE2856}"/>
              </a:ext>
            </a:extLst>
          </p:cNvPr>
          <p:cNvSpPr/>
          <p:nvPr/>
        </p:nvSpPr>
        <p:spPr bwMode="gray">
          <a:xfrm>
            <a:off x="2486532" y="5450818"/>
            <a:ext cx="162683" cy="162683"/>
          </a:xfrm>
          <a:prstGeom prst="ellipse">
            <a:avLst/>
          </a:prstGeom>
          <a:solidFill>
            <a:srgbClr val="82C55B"/>
          </a:solidFill>
          <a:ln w="28575" cmpd="sng">
            <a:noFill/>
            <a:miter lim="800000"/>
            <a:headEnd/>
            <a:tailEnd/>
          </a:ln>
          <a:effectLst/>
        </p:spPr>
        <p:txBody>
          <a:bodyPr wrap="none" lIns="0" tIns="0" rIns="0" bIns="0" rtlCol="0" anchor="ctr"/>
          <a:lstStyle/>
          <a:p>
            <a:pPr algn="ctr"/>
            <a:endParaRPr lang="en-GB">
              <a:latin typeface="+mj-lt"/>
            </a:endParaRPr>
          </a:p>
        </p:txBody>
      </p:sp>
      <p:sp>
        <p:nvSpPr>
          <p:cNvPr id="13" name="Oval 12">
            <a:extLst>
              <a:ext uri="{FF2B5EF4-FFF2-40B4-BE49-F238E27FC236}">
                <a16:creationId xmlns:a16="http://schemas.microsoft.com/office/drawing/2014/main" id="{5BA59C4E-91D8-4D57-9DE7-345487DFFDBB}"/>
              </a:ext>
            </a:extLst>
          </p:cNvPr>
          <p:cNvSpPr/>
          <p:nvPr/>
        </p:nvSpPr>
        <p:spPr bwMode="gray">
          <a:xfrm>
            <a:off x="2573584" y="5450817"/>
            <a:ext cx="162683" cy="162683"/>
          </a:xfrm>
          <a:prstGeom prst="ellipse">
            <a:avLst/>
          </a:prstGeom>
          <a:solidFill>
            <a:schemeClr val="accent2"/>
          </a:solidFill>
          <a:ln w="28575" cmpd="sng">
            <a:noFill/>
            <a:miter lim="800000"/>
            <a:headEnd/>
            <a:tailEnd/>
          </a:ln>
          <a:effectLst/>
        </p:spPr>
        <p:txBody>
          <a:bodyPr wrap="none" lIns="0" tIns="0" rIns="0" bIns="0" rtlCol="0" anchor="ctr"/>
          <a:lstStyle/>
          <a:p>
            <a:pPr algn="ctr"/>
            <a:endParaRPr lang="en-GB">
              <a:latin typeface="+mj-lt"/>
            </a:endParaRPr>
          </a:p>
        </p:txBody>
      </p:sp>
      <p:sp>
        <p:nvSpPr>
          <p:cNvPr id="14" name="Oval 13">
            <a:extLst>
              <a:ext uri="{FF2B5EF4-FFF2-40B4-BE49-F238E27FC236}">
                <a16:creationId xmlns:a16="http://schemas.microsoft.com/office/drawing/2014/main" id="{92D07C4A-5731-402E-B278-A1C60EBBC799}"/>
              </a:ext>
            </a:extLst>
          </p:cNvPr>
          <p:cNvSpPr/>
          <p:nvPr/>
        </p:nvSpPr>
        <p:spPr bwMode="gray">
          <a:xfrm>
            <a:off x="2283645" y="5441894"/>
            <a:ext cx="162683" cy="162683"/>
          </a:xfrm>
          <a:prstGeom prst="ellipse">
            <a:avLst/>
          </a:prstGeom>
          <a:solidFill>
            <a:srgbClr val="096FA7"/>
          </a:solidFill>
          <a:ln w="28575" cmpd="sng">
            <a:noFill/>
            <a:miter lim="800000"/>
            <a:headEnd/>
            <a:tailEnd/>
          </a:ln>
          <a:effectLst/>
        </p:spPr>
        <p:txBody>
          <a:bodyPr wrap="none" lIns="0" tIns="0" rIns="0" bIns="0" rtlCol="0" anchor="ctr"/>
          <a:lstStyle/>
          <a:p>
            <a:pPr algn="ctr"/>
            <a:endParaRPr lang="en-GB">
              <a:latin typeface="+mj-lt"/>
            </a:endParaRPr>
          </a:p>
        </p:txBody>
      </p:sp>
      <p:sp>
        <p:nvSpPr>
          <p:cNvPr id="15" name="TextBox 14">
            <a:extLst>
              <a:ext uri="{FF2B5EF4-FFF2-40B4-BE49-F238E27FC236}">
                <a16:creationId xmlns:a16="http://schemas.microsoft.com/office/drawing/2014/main" id="{B2C4D923-2A19-4AAF-8EB9-44B06DA4E2BF}"/>
              </a:ext>
            </a:extLst>
          </p:cNvPr>
          <p:cNvSpPr txBox="1"/>
          <p:nvPr/>
        </p:nvSpPr>
        <p:spPr>
          <a:xfrm rot="17636878">
            <a:off x="1828571" y="4530174"/>
            <a:ext cx="1734770" cy="253916"/>
          </a:xfrm>
          <a:prstGeom prst="rect">
            <a:avLst/>
          </a:prstGeom>
          <a:noFill/>
        </p:spPr>
        <p:txBody>
          <a:bodyPr wrap="none" rtlCol="0">
            <a:spAutoFit/>
          </a:bodyPr>
          <a:lstStyle/>
          <a:p>
            <a:r>
              <a:rPr lang="en-GB" sz="1050" b="1" dirty="0">
                <a:solidFill>
                  <a:srgbClr val="096FA7"/>
                </a:solidFill>
              </a:rPr>
              <a:t>Level 2 RTS </a:t>
            </a:r>
            <a:r>
              <a:rPr lang="en-GB" sz="1050" i="1" dirty="0">
                <a:solidFill>
                  <a:srgbClr val="096FA7"/>
                </a:solidFill>
              </a:rPr>
              <a:t>Apr 2017</a:t>
            </a:r>
          </a:p>
        </p:txBody>
      </p:sp>
      <p:sp>
        <p:nvSpPr>
          <p:cNvPr id="16" name="TextBox 15">
            <a:extLst>
              <a:ext uri="{FF2B5EF4-FFF2-40B4-BE49-F238E27FC236}">
                <a16:creationId xmlns:a16="http://schemas.microsoft.com/office/drawing/2014/main" id="{26CDB1C3-C2E7-4EB4-B2CE-4229EDB6B1E5}"/>
              </a:ext>
            </a:extLst>
          </p:cNvPr>
          <p:cNvSpPr txBox="1"/>
          <p:nvPr/>
        </p:nvSpPr>
        <p:spPr>
          <a:xfrm rot="17636878">
            <a:off x="1882337" y="4279548"/>
            <a:ext cx="2217274" cy="253916"/>
          </a:xfrm>
          <a:prstGeom prst="rect">
            <a:avLst/>
          </a:prstGeom>
          <a:noFill/>
        </p:spPr>
        <p:txBody>
          <a:bodyPr wrap="none" rtlCol="0">
            <a:spAutoFit/>
          </a:bodyPr>
          <a:lstStyle/>
          <a:p>
            <a:r>
              <a:rPr lang="en-GB" sz="1050" b="1" dirty="0">
                <a:solidFill>
                  <a:schemeClr val="accent2"/>
                </a:solidFill>
              </a:rPr>
              <a:t>EC Communication </a:t>
            </a:r>
            <a:r>
              <a:rPr lang="en-GB" sz="1050" i="1" dirty="0">
                <a:solidFill>
                  <a:schemeClr val="accent2"/>
                </a:solidFill>
              </a:rPr>
              <a:t>Jul 2017</a:t>
            </a:r>
          </a:p>
        </p:txBody>
      </p:sp>
      <p:sp>
        <p:nvSpPr>
          <p:cNvPr id="17" name="TextBox 16">
            <a:extLst>
              <a:ext uri="{FF2B5EF4-FFF2-40B4-BE49-F238E27FC236}">
                <a16:creationId xmlns:a16="http://schemas.microsoft.com/office/drawing/2014/main" id="{A7065BB4-5551-4B45-86FD-A64ED65E9622}"/>
              </a:ext>
            </a:extLst>
          </p:cNvPr>
          <p:cNvSpPr txBox="1"/>
          <p:nvPr/>
        </p:nvSpPr>
        <p:spPr>
          <a:xfrm rot="17636878">
            <a:off x="2332773" y="4791992"/>
            <a:ext cx="1215397" cy="253916"/>
          </a:xfrm>
          <a:prstGeom prst="rect">
            <a:avLst/>
          </a:prstGeom>
          <a:noFill/>
        </p:spPr>
        <p:txBody>
          <a:bodyPr wrap="none" rtlCol="0">
            <a:spAutoFit/>
          </a:bodyPr>
          <a:lstStyle/>
          <a:p>
            <a:r>
              <a:rPr lang="en-GB" sz="1050" b="1" dirty="0">
                <a:solidFill>
                  <a:schemeClr val="accent2"/>
                </a:solidFill>
              </a:rPr>
              <a:t>Q&amp;As </a:t>
            </a:r>
            <a:r>
              <a:rPr lang="en-GB" sz="1050" i="1" dirty="0">
                <a:solidFill>
                  <a:schemeClr val="accent2"/>
                </a:solidFill>
              </a:rPr>
              <a:t>Jul 2017</a:t>
            </a:r>
          </a:p>
        </p:txBody>
      </p:sp>
      <p:sp>
        <p:nvSpPr>
          <p:cNvPr id="18" name="Oval 17">
            <a:extLst>
              <a:ext uri="{FF2B5EF4-FFF2-40B4-BE49-F238E27FC236}">
                <a16:creationId xmlns:a16="http://schemas.microsoft.com/office/drawing/2014/main" id="{6088A6D0-C97C-49EC-9515-42EF889DC326}"/>
              </a:ext>
            </a:extLst>
          </p:cNvPr>
          <p:cNvSpPr/>
          <p:nvPr/>
        </p:nvSpPr>
        <p:spPr bwMode="gray">
          <a:xfrm>
            <a:off x="2761312" y="5454230"/>
            <a:ext cx="162683" cy="162683"/>
          </a:xfrm>
          <a:prstGeom prst="ellipse">
            <a:avLst/>
          </a:prstGeom>
          <a:solidFill>
            <a:schemeClr val="accent2"/>
          </a:solidFill>
          <a:ln w="28575" cmpd="sng">
            <a:noFill/>
            <a:miter lim="800000"/>
            <a:headEnd/>
            <a:tailEnd/>
          </a:ln>
          <a:effectLst/>
        </p:spPr>
        <p:txBody>
          <a:bodyPr wrap="none" lIns="0" tIns="0" rIns="0" bIns="0" rtlCol="0" anchor="ctr"/>
          <a:lstStyle/>
          <a:p>
            <a:pPr algn="ctr"/>
            <a:endParaRPr lang="en-GB">
              <a:latin typeface="+mj-lt"/>
            </a:endParaRPr>
          </a:p>
        </p:txBody>
      </p:sp>
      <p:sp>
        <p:nvSpPr>
          <p:cNvPr id="19" name="TextBox 18">
            <a:extLst>
              <a:ext uri="{FF2B5EF4-FFF2-40B4-BE49-F238E27FC236}">
                <a16:creationId xmlns:a16="http://schemas.microsoft.com/office/drawing/2014/main" id="{BDF9179A-3DCF-46F8-B954-1628974E7C63}"/>
              </a:ext>
            </a:extLst>
          </p:cNvPr>
          <p:cNvSpPr txBox="1"/>
          <p:nvPr/>
        </p:nvSpPr>
        <p:spPr>
          <a:xfrm rot="17636878">
            <a:off x="2475786" y="4747484"/>
            <a:ext cx="1292341" cy="253916"/>
          </a:xfrm>
          <a:prstGeom prst="rect">
            <a:avLst/>
          </a:prstGeom>
          <a:noFill/>
        </p:spPr>
        <p:txBody>
          <a:bodyPr wrap="none" rtlCol="0">
            <a:spAutoFit/>
          </a:bodyPr>
          <a:lstStyle/>
          <a:p>
            <a:r>
              <a:rPr lang="en-GB" sz="1050" b="1" dirty="0">
                <a:solidFill>
                  <a:schemeClr val="accent2"/>
                </a:solidFill>
              </a:rPr>
              <a:t>Q&amp;As </a:t>
            </a:r>
            <a:r>
              <a:rPr lang="en-GB" sz="1050" i="1" dirty="0">
                <a:solidFill>
                  <a:schemeClr val="accent2"/>
                </a:solidFill>
              </a:rPr>
              <a:t>Aug 2017</a:t>
            </a:r>
          </a:p>
        </p:txBody>
      </p:sp>
      <p:sp>
        <p:nvSpPr>
          <p:cNvPr id="20" name="Oval 19">
            <a:extLst>
              <a:ext uri="{FF2B5EF4-FFF2-40B4-BE49-F238E27FC236}">
                <a16:creationId xmlns:a16="http://schemas.microsoft.com/office/drawing/2014/main" id="{920876F9-7E16-438D-9A55-899ABA8402A2}"/>
              </a:ext>
            </a:extLst>
          </p:cNvPr>
          <p:cNvSpPr/>
          <p:nvPr/>
        </p:nvSpPr>
        <p:spPr bwMode="gray">
          <a:xfrm>
            <a:off x="2972956" y="5454230"/>
            <a:ext cx="162683" cy="162683"/>
          </a:xfrm>
          <a:prstGeom prst="ellipse">
            <a:avLst/>
          </a:prstGeom>
          <a:solidFill>
            <a:schemeClr val="accent2"/>
          </a:solidFill>
          <a:ln w="28575" cmpd="sng">
            <a:noFill/>
            <a:miter lim="800000"/>
            <a:headEnd/>
            <a:tailEnd/>
          </a:ln>
          <a:effectLst/>
        </p:spPr>
        <p:txBody>
          <a:bodyPr wrap="none" lIns="0" tIns="0" rIns="0" bIns="0" rtlCol="0" anchor="ctr"/>
          <a:lstStyle/>
          <a:p>
            <a:pPr algn="ctr"/>
            <a:endParaRPr lang="en-GB">
              <a:latin typeface="+mj-lt"/>
            </a:endParaRPr>
          </a:p>
        </p:txBody>
      </p:sp>
      <p:sp>
        <p:nvSpPr>
          <p:cNvPr id="21" name="TextBox 20">
            <a:extLst>
              <a:ext uri="{FF2B5EF4-FFF2-40B4-BE49-F238E27FC236}">
                <a16:creationId xmlns:a16="http://schemas.microsoft.com/office/drawing/2014/main" id="{280AE27D-B705-4D8E-B3A3-EA85413347BD}"/>
              </a:ext>
            </a:extLst>
          </p:cNvPr>
          <p:cNvSpPr txBox="1"/>
          <p:nvPr/>
        </p:nvSpPr>
        <p:spPr>
          <a:xfrm rot="17636878">
            <a:off x="2638533" y="4746100"/>
            <a:ext cx="1295547" cy="253916"/>
          </a:xfrm>
          <a:prstGeom prst="rect">
            <a:avLst/>
          </a:prstGeom>
          <a:noFill/>
        </p:spPr>
        <p:txBody>
          <a:bodyPr wrap="none" rtlCol="0">
            <a:spAutoFit/>
          </a:bodyPr>
          <a:lstStyle/>
          <a:p>
            <a:r>
              <a:rPr lang="en-GB" sz="1050" b="1" dirty="0">
                <a:solidFill>
                  <a:schemeClr val="accent2"/>
                </a:solidFill>
              </a:rPr>
              <a:t>Q&amp;As </a:t>
            </a:r>
            <a:r>
              <a:rPr lang="en-GB" sz="1050" i="1" dirty="0">
                <a:solidFill>
                  <a:schemeClr val="accent2"/>
                </a:solidFill>
              </a:rPr>
              <a:t>Nov 2017</a:t>
            </a:r>
          </a:p>
        </p:txBody>
      </p:sp>
      <p:sp>
        <p:nvSpPr>
          <p:cNvPr id="22" name="Oval 21">
            <a:extLst>
              <a:ext uri="{FF2B5EF4-FFF2-40B4-BE49-F238E27FC236}">
                <a16:creationId xmlns:a16="http://schemas.microsoft.com/office/drawing/2014/main" id="{87957781-AE12-4C20-BD07-AA1AE6711A31}"/>
              </a:ext>
            </a:extLst>
          </p:cNvPr>
          <p:cNvSpPr/>
          <p:nvPr/>
        </p:nvSpPr>
        <p:spPr bwMode="gray">
          <a:xfrm>
            <a:off x="3330070" y="5460966"/>
            <a:ext cx="162683" cy="162683"/>
          </a:xfrm>
          <a:prstGeom prst="ellipse">
            <a:avLst/>
          </a:prstGeom>
          <a:solidFill>
            <a:schemeClr val="accent2"/>
          </a:solidFill>
          <a:ln w="28575" cmpd="sng">
            <a:noFill/>
            <a:miter lim="800000"/>
            <a:headEnd/>
            <a:tailEnd/>
          </a:ln>
          <a:effectLst/>
        </p:spPr>
        <p:txBody>
          <a:bodyPr wrap="none" lIns="0" tIns="0" rIns="0" bIns="0" rtlCol="0" anchor="ctr"/>
          <a:lstStyle/>
          <a:p>
            <a:pPr algn="ctr"/>
            <a:endParaRPr lang="en-GB">
              <a:latin typeface="+mj-lt"/>
            </a:endParaRPr>
          </a:p>
        </p:txBody>
      </p:sp>
      <p:sp>
        <p:nvSpPr>
          <p:cNvPr id="23" name="TextBox 22">
            <a:extLst>
              <a:ext uri="{FF2B5EF4-FFF2-40B4-BE49-F238E27FC236}">
                <a16:creationId xmlns:a16="http://schemas.microsoft.com/office/drawing/2014/main" id="{8CA1125B-5BB9-4BC3-B89D-E9B88F9537DD}"/>
              </a:ext>
            </a:extLst>
          </p:cNvPr>
          <p:cNvSpPr txBox="1"/>
          <p:nvPr/>
        </p:nvSpPr>
        <p:spPr>
          <a:xfrm rot="17636878">
            <a:off x="3050932" y="4800875"/>
            <a:ext cx="1215397" cy="253916"/>
          </a:xfrm>
          <a:prstGeom prst="rect">
            <a:avLst/>
          </a:prstGeom>
          <a:noFill/>
        </p:spPr>
        <p:txBody>
          <a:bodyPr wrap="none" rtlCol="0">
            <a:spAutoFit/>
          </a:bodyPr>
          <a:lstStyle/>
          <a:p>
            <a:r>
              <a:rPr lang="en-GB" sz="1050" b="1" dirty="0">
                <a:solidFill>
                  <a:schemeClr val="accent2"/>
                </a:solidFill>
              </a:rPr>
              <a:t>Q&amp;As </a:t>
            </a:r>
            <a:r>
              <a:rPr lang="en-GB" sz="1050" i="1" dirty="0">
                <a:solidFill>
                  <a:schemeClr val="accent2"/>
                </a:solidFill>
              </a:rPr>
              <a:t>Jul 2018</a:t>
            </a:r>
          </a:p>
        </p:txBody>
      </p:sp>
      <p:sp>
        <p:nvSpPr>
          <p:cNvPr id="24" name="Oval 23">
            <a:extLst>
              <a:ext uri="{FF2B5EF4-FFF2-40B4-BE49-F238E27FC236}">
                <a16:creationId xmlns:a16="http://schemas.microsoft.com/office/drawing/2014/main" id="{5764094E-C608-4BD7-978E-6B0E1A0F86E4}"/>
              </a:ext>
            </a:extLst>
          </p:cNvPr>
          <p:cNvSpPr/>
          <p:nvPr/>
        </p:nvSpPr>
        <p:spPr bwMode="gray">
          <a:xfrm>
            <a:off x="3609106" y="5457726"/>
            <a:ext cx="162683" cy="162683"/>
          </a:xfrm>
          <a:prstGeom prst="ellipse">
            <a:avLst/>
          </a:prstGeom>
          <a:solidFill>
            <a:schemeClr val="accent2"/>
          </a:solidFill>
          <a:ln w="28575" cmpd="sng">
            <a:noFill/>
            <a:miter lim="800000"/>
            <a:headEnd/>
            <a:tailEnd/>
          </a:ln>
          <a:effectLst/>
        </p:spPr>
        <p:txBody>
          <a:bodyPr wrap="none" lIns="0" tIns="0" rIns="0" bIns="0" rtlCol="0" anchor="ctr"/>
          <a:lstStyle/>
          <a:p>
            <a:pPr algn="ctr"/>
            <a:endParaRPr lang="en-GB" dirty="0">
              <a:latin typeface="+mj-lt"/>
            </a:endParaRPr>
          </a:p>
        </p:txBody>
      </p:sp>
      <p:sp>
        <p:nvSpPr>
          <p:cNvPr id="25" name="TextBox 24">
            <a:extLst>
              <a:ext uri="{FF2B5EF4-FFF2-40B4-BE49-F238E27FC236}">
                <a16:creationId xmlns:a16="http://schemas.microsoft.com/office/drawing/2014/main" id="{55B6E373-4FBD-48D2-89C7-26D783D81B69}"/>
              </a:ext>
            </a:extLst>
          </p:cNvPr>
          <p:cNvSpPr txBox="1"/>
          <p:nvPr/>
        </p:nvSpPr>
        <p:spPr>
          <a:xfrm rot="17636878">
            <a:off x="2800637" y="3943496"/>
            <a:ext cx="2986715" cy="253916"/>
          </a:xfrm>
          <a:prstGeom prst="rect">
            <a:avLst/>
          </a:prstGeom>
          <a:noFill/>
        </p:spPr>
        <p:txBody>
          <a:bodyPr wrap="none" rtlCol="0">
            <a:spAutoFit/>
          </a:bodyPr>
          <a:lstStyle/>
          <a:p>
            <a:r>
              <a:rPr lang="en-GB" sz="1050" b="1" dirty="0">
                <a:solidFill>
                  <a:schemeClr val="accent2"/>
                </a:solidFill>
              </a:rPr>
              <a:t>ESAs supervisory statement </a:t>
            </a:r>
            <a:r>
              <a:rPr lang="en-GB" sz="1050" i="1" dirty="0">
                <a:solidFill>
                  <a:schemeClr val="accent2"/>
                </a:solidFill>
              </a:rPr>
              <a:t>Feb 2019</a:t>
            </a:r>
          </a:p>
        </p:txBody>
      </p:sp>
      <p:sp>
        <p:nvSpPr>
          <p:cNvPr id="26" name="Oval 25">
            <a:extLst>
              <a:ext uri="{FF2B5EF4-FFF2-40B4-BE49-F238E27FC236}">
                <a16:creationId xmlns:a16="http://schemas.microsoft.com/office/drawing/2014/main" id="{4F11069E-2741-4640-BC24-889A8C33CC79}"/>
              </a:ext>
            </a:extLst>
          </p:cNvPr>
          <p:cNvSpPr/>
          <p:nvPr/>
        </p:nvSpPr>
        <p:spPr bwMode="gray">
          <a:xfrm>
            <a:off x="3809142" y="5457152"/>
            <a:ext cx="162683" cy="162683"/>
          </a:xfrm>
          <a:prstGeom prst="ellipse">
            <a:avLst/>
          </a:prstGeom>
          <a:solidFill>
            <a:schemeClr val="accent2"/>
          </a:solidFill>
          <a:ln w="28575" cmpd="sng">
            <a:noFill/>
            <a:miter lim="800000"/>
            <a:headEnd/>
            <a:tailEnd/>
          </a:ln>
          <a:effectLst/>
        </p:spPr>
        <p:txBody>
          <a:bodyPr wrap="none" lIns="0" tIns="0" rIns="0" bIns="0" rtlCol="0" anchor="ctr"/>
          <a:lstStyle/>
          <a:p>
            <a:pPr algn="ctr"/>
            <a:endParaRPr lang="en-GB" dirty="0">
              <a:latin typeface="+mj-lt"/>
            </a:endParaRPr>
          </a:p>
        </p:txBody>
      </p:sp>
      <p:sp>
        <p:nvSpPr>
          <p:cNvPr id="27" name="TextBox 26">
            <a:extLst>
              <a:ext uri="{FF2B5EF4-FFF2-40B4-BE49-F238E27FC236}">
                <a16:creationId xmlns:a16="http://schemas.microsoft.com/office/drawing/2014/main" id="{404429C8-853F-4011-8EC8-B210D65377AD}"/>
              </a:ext>
            </a:extLst>
          </p:cNvPr>
          <p:cNvSpPr txBox="1"/>
          <p:nvPr/>
        </p:nvSpPr>
        <p:spPr>
          <a:xfrm rot="17636878">
            <a:off x="3485444" y="4755815"/>
            <a:ext cx="1321196" cy="261610"/>
          </a:xfrm>
          <a:prstGeom prst="rect">
            <a:avLst/>
          </a:prstGeom>
          <a:noFill/>
        </p:spPr>
        <p:txBody>
          <a:bodyPr wrap="none" rtlCol="0">
            <a:spAutoFit/>
          </a:bodyPr>
          <a:lstStyle/>
          <a:p>
            <a:r>
              <a:rPr lang="en-GB" sz="1100" b="1" dirty="0">
                <a:solidFill>
                  <a:schemeClr val="accent2"/>
                </a:solidFill>
              </a:rPr>
              <a:t>Q&amp;As </a:t>
            </a:r>
            <a:r>
              <a:rPr lang="en-GB" sz="1100" i="1" dirty="0">
                <a:solidFill>
                  <a:schemeClr val="accent2"/>
                </a:solidFill>
              </a:rPr>
              <a:t>Apr 2019</a:t>
            </a:r>
          </a:p>
        </p:txBody>
      </p:sp>
      <p:sp>
        <p:nvSpPr>
          <p:cNvPr id="28" name="Oval 27">
            <a:extLst>
              <a:ext uri="{FF2B5EF4-FFF2-40B4-BE49-F238E27FC236}">
                <a16:creationId xmlns:a16="http://schemas.microsoft.com/office/drawing/2014/main" id="{CE336ABA-8AAF-4AD5-8DBF-E7FEB57A52DF}"/>
              </a:ext>
            </a:extLst>
          </p:cNvPr>
          <p:cNvSpPr/>
          <p:nvPr/>
        </p:nvSpPr>
        <p:spPr bwMode="gray">
          <a:xfrm>
            <a:off x="4338198" y="5457726"/>
            <a:ext cx="162683" cy="162683"/>
          </a:xfrm>
          <a:prstGeom prst="ellipse">
            <a:avLst/>
          </a:prstGeom>
          <a:solidFill>
            <a:srgbClr val="096FA7"/>
          </a:solidFill>
          <a:ln w="28575" cmpd="sng">
            <a:noFill/>
            <a:miter lim="800000"/>
            <a:headEnd/>
            <a:tailEnd/>
          </a:ln>
          <a:effectLst/>
        </p:spPr>
        <p:txBody>
          <a:bodyPr wrap="none" lIns="0" tIns="0" rIns="0" bIns="0" rtlCol="0" anchor="ctr"/>
          <a:lstStyle/>
          <a:p>
            <a:pPr algn="ctr"/>
            <a:endParaRPr lang="en-GB" dirty="0">
              <a:latin typeface="+mj-lt"/>
            </a:endParaRPr>
          </a:p>
        </p:txBody>
      </p:sp>
      <p:sp>
        <p:nvSpPr>
          <p:cNvPr id="29" name="TextBox 28">
            <a:extLst>
              <a:ext uri="{FF2B5EF4-FFF2-40B4-BE49-F238E27FC236}">
                <a16:creationId xmlns:a16="http://schemas.microsoft.com/office/drawing/2014/main" id="{91122F45-6262-412D-A762-08FC583DC4B1}"/>
              </a:ext>
            </a:extLst>
          </p:cNvPr>
          <p:cNvSpPr txBox="1"/>
          <p:nvPr/>
        </p:nvSpPr>
        <p:spPr>
          <a:xfrm rot="17636878">
            <a:off x="3998912" y="4656350"/>
            <a:ext cx="1447832" cy="253916"/>
          </a:xfrm>
          <a:prstGeom prst="rect">
            <a:avLst/>
          </a:prstGeom>
          <a:noFill/>
        </p:spPr>
        <p:txBody>
          <a:bodyPr wrap="none" rtlCol="0">
            <a:spAutoFit/>
          </a:bodyPr>
          <a:lstStyle/>
          <a:p>
            <a:r>
              <a:rPr lang="en-GB" sz="1050" b="1" dirty="0">
                <a:solidFill>
                  <a:srgbClr val="096FA7"/>
                </a:solidFill>
              </a:rPr>
              <a:t>Mini review </a:t>
            </a:r>
            <a:r>
              <a:rPr lang="en-GB" sz="1050" i="1" dirty="0">
                <a:solidFill>
                  <a:srgbClr val="096FA7"/>
                </a:solidFill>
              </a:rPr>
              <a:t>2020</a:t>
            </a:r>
          </a:p>
        </p:txBody>
      </p:sp>
      <p:sp>
        <p:nvSpPr>
          <p:cNvPr id="30" name="Oval 29">
            <a:extLst>
              <a:ext uri="{FF2B5EF4-FFF2-40B4-BE49-F238E27FC236}">
                <a16:creationId xmlns:a16="http://schemas.microsoft.com/office/drawing/2014/main" id="{7B3F9B6A-673B-4CCD-A957-4A980499E0C2}"/>
              </a:ext>
            </a:extLst>
          </p:cNvPr>
          <p:cNvSpPr/>
          <p:nvPr/>
        </p:nvSpPr>
        <p:spPr bwMode="gray">
          <a:xfrm>
            <a:off x="4644401" y="5460728"/>
            <a:ext cx="819406" cy="162683"/>
          </a:xfrm>
          <a:prstGeom prst="ellipse">
            <a:avLst/>
          </a:prstGeom>
          <a:noFill/>
          <a:ln w="28575" cmpd="sng">
            <a:solidFill>
              <a:srgbClr val="82C55B"/>
            </a:solidFill>
            <a:prstDash val="sysDot"/>
            <a:miter lim="800000"/>
            <a:headEnd/>
            <a:tailEnd/>
          </a:ln>
          <a:effectLst/>
        </p:spPr>
        <p:txBody>
          <a:bodyPr wrap="none" lIns="0" tIns="0" rIns="0" bIns="0" rtlCol="0" anchor="ctr"/>
          <a:lstStyle/>
          <a:p>
            <a:pPr algn="ctr"/>
            <a:endParaRPr lang="en-GB" dirty="0">
              <a:latin typeface="+mj-lt"/>
            </a:endParaRPr>
          </a:p>
        </p:txBody>
      </p:sp>
      <p:sp>
        <p:nvSpPr>
          <p:cNvPr id="31" name="TextBox 30">
            <a:extLst>
              <a:ext uri="{FF2B5EF4-FFF2-40B4-BE49-F238E27FC236}">
                <a16:creationId xmlns:a16="http://schemas.microsoft.com/office/drawing/2014/main" id="{617C7E38-1316-4BB8-804F-7F878AAE1539}"/>
              </a:ext>
            </a:extLst>
          </p:cNvPr>
          <p:cNvSpPr txBox="1"/>
          <p:nvPr/>
        </p:nvSpPr>
        <p:spPr>
          <a:xfrm rot="17636878">
            <a:off x="4349211" y="4357590"/>
            <a:ext cx="2173993" cy="261610"/>
          </a:xfrm>
          <a:prstGeom prst="rect">
            <a:avLst/>
          </a:prstGeom>
          <a:noFill/>
        </p:spPr>
        <p:txBody>
          <a:bodyPr wrap="none" rtlCol="0">
            <a:spAutoFit/>
          </a:bodyPr>
          <a:lstStyle/>
          <a:p>
            <a:r>
              <a:rPr lang="en-GB" sz="1050" b="1" dirty="0">
                <a:solidFill>
                  <a:schemeClr val="accent2"/>
                </a:solidFill>
              </a:rPr>
              <a:t>Likely changes to Level 3</a:t>
            </a:r>
            <a:endParaRPr lang="en-GB" sz="1050" i="1" dirty="0">
              <a:solidFill>
                <a:schemeClr val="accent2"/>
              </a:solidFill>
            </a:endParaRPr>
          </a:p>
        </p:txBody>
      </p:sp>
      <p:sp>
        <p:nvSpPr>
          <p:cNvPr id="33" name="Oval 32">
            <a:extLst>
              <a:ext uri="{FF2B5EF4-FFF2-40B4-BE49-F238E27FC236}">
                <a16:creationId xmlns:a16="http://schemas.microsoft.com/office/drawing/2014/main" id="{A70A5E0C-EB02-4202-BD3B-C0E51FF1E108}"/>
              </a:ext>
            </a:extLst>
          </p:cNvPr>
          <p:cNvSpPr/>
          <p:nvPr/>
        </p:nvSpPr>
        <p:spPr bwMode="gray">
          <a:xfrm>
            <a:off x="5538153" y="5458399"/>
            <a:ext cx="162683" cy="162683"/>
          </a:xfrm>
          <a:prstGeom prst="ellipse">
            <a:avLst/>
          </a:prstGeom>
          <a:solidFill>
            <a:srgbClr val="096FA7"/>
          </a:solidFill>
          <a:ln w="28575" cmpd="sng">
            <a:noFill/>
            <a:miter lim="800000"/>
            <a:headEnd/>
            <a:tailEnd/>
          </a:ln>
          <a:effectLst/>
        </p:spPr>
        <p:txBody>
          <a:bodyPr wrap="none" lIns="0" tIns="0" rIns="0" bIns="0" rtlCol="0" anchor="ctr"/>
          <a:lstStyle/>
          <a:p>
            <a:pPr algn="ctr"/>
            <a:endParaRPr lang="en-GB" dirty="0">
              <a:latin typeface="+mj-lt"/>
            </a:endParaRPr>
          </a:p>
        </p:txBody>
      </p:sp>
      <p:sp>
        <p:nvSpPr>
          <p:cNvPr id="34" name="TextBox 33">
            <a:extLst>
              <a:ext uri="{FF2B5EF4-FFF2-40B4-BE49-F238E27FC236}">
                <a16:creationId xmlns:a16="http://schemas.microsoft.com/office/drawing/2014/main" id="{82DE417D-D950-44A7-8799-6A5FB51BEC90}"/>
              </a:ext>
            </a:extLst>
          </p:cNvPr>
          <p:cNvSpPr txBox="1"/>
          <p:nvPr/>
        </p:nvSpPr>
        <p:spPr>
          <a:xfrm rot="17636878">
            <a:off x="4893295" y="4203040"/>
            <a:ext cx="2412840" cy="253916"/>
          </a:xfrm>
          <a:prstGeom prst="rect">
            <a:avLst/>
          </a:prstGeom>
          <a:noFill/>
        </p:spPr>
        <p:txBody>
          <a:bodyPr wrap="none" rtlCol="0">
            <a:spAutoFit/>
          </a:bodyPr>
          <a:lstStyle/>
          <a:p>
            <a:r>
              <a:rPr lang="en-GB" sz="1050" b="1" dirty="0">
                <a:solidFill>
                  <a:srgbClr val="096FA7"/>
                </a:solidFill>
              </a:rPr>
              <a:t>End of UCITS exemption </a:t>
            </a:r>
            <a:r>
              <a:rPr lang="en-GB" sz="1050" i="1" dirty="0">
                <a:solidFill>
                  <a:srgbClr val="096FA7"/>
                </a:solidFill>
              </a:rPr>
              <a:t>2022</a:t>
            </a:r>
          </a:p>
        </p:txBody>
      </p:sp>
      <p:sp>
        <p:nvSpPr>
          <p:cNvPr id="35" name="Oval 34">
            <a:extLst>
              <a:ext uri="{FF2B5EF4-FFF2-40B4-BE49-F238E27FC236}">
                <a16:creationId xmlns:a16="http://schemas.microsoft.com/office/drawing/2014/main" id="{3A77FD2B-5C5D-494D-BD90-1E01072B9411}"/>
              </a:ext>
            </a:extLst>
          </p:cNvPr>
          <p:cNvSpPr/>
          <p:nvPr/>
        </p:nvSpPr>
        <p:spPr bwMode="gray">
          <a:xfrm>
            <a:off x="6784092" y="5457725"/>
            <a:ext cx="162683" cy="162683"/>
          </a:xfrm>
          <a:prstGeom prst="ellipse">
            <a:avLst/>
          </a:prstGeom>
          <a:solidFill>
            <a:schemeClr val="tx2"/>
          </a:solidFill>
          <a:ln w="28575" cmpd="sng">
            <a:noFill/>
            <a:miter lim="800000"/>
            <a:headEnd/>
            <a:tailEnd/>
          </a:ln>
          <a:effectLst/>
        </p:spPr>
        <p:txBody>
          <a:bodyPr wrap="none" lIns="0" tIns="0" rIns="0" bIns="0" rtlCol="0" anchor="ctr"/>
          <a:lstStyle/>
          <a:p>
            <a:pPr algn="ctr"/>
            <a:endParaRPr lang="en-GB">
              <a:latin typeface="+mj-lt"/>
            </a:endParaRPr>
          </a:p>
        </p:txBody>
      </p:sp>
      <p:sp>
        <p:nvSpPr>
          <p:cNvPr id="36" name="TextBox 35">
            <a:extLst>
              <a:ext uri="{FF2B5EF4-FFF2-40B4-BE49-F238E27FC236}">
                <a16:creationId xmlns:a16="http://schemas.microsoft.com/office/drawing/2014/main" id="{471C117A-9EBB-4D56-960B-2E07B04CBA35}"/>
              </a:ext>
            </a:extLst>
          </p:cNvPr>
          <p:cNvSpPr txBox="1"/>
          <p:nvPr/>
        </p:nvSpPr>
        <p:spPr>
          <a:xfrm rot="17636878">
            <a:off x="6026017" y="4092215"/>
            <a:ext cx="2758481" cy="261610"/>
          </a:xfrm>
          <a:prstGeom prst="rect">
            <a:avLst/>
          </a:prstGeom>
          <a:noFill/>
        </p:spPr>
        <p:txBody>
          <a:bodyPr wrap="square" rtlCol="0">
            <a:spAutoFit/>
          </a:bodyPr>
          <a:lstStyle/>
          <a:p>
            <a:r>
              <a:rPr lang="en-GB" sz="1050" b="1" dirty="0"/>
              <a:t>Official Level 1 review</a:t>
            </a:r>
            <a:endParaRPr lang="en-GB" sz="1050" i="1" dirty="0"/>
          </a:p>
        </p:txBody>
      </p:sp>
      <p:sp>
        <p:nvSpPr>
          <p:cNvPr id="37" name="Oval 36">
            <a:extLst>
              <a:ext uri="{FF2B5EF4-FFF2-40B4-BE49-F238E27FC236}">
                <a16:creationId xmlns:a16="http://schemas.microsoft.com/office/drawing/2014/main" id="{6D68C8E0-2EF1-4B2E-8ADD-73DACC440C62}"/>
              </a:ext>
            </a:extLst>
          </p:cNvPr>
          <p:cNvSpPr/>
          <p:nvPr/>
        </p:nvSpPr>
        <p:spPr bwMode="gray">
          <a:xfrm>
            <a:off x="7128033" y="5460427"/>
            <a:ext cx="819406" cy="162683"/>
          </a:xfrm>
          <a:prstGeom prst="ellipse">
            <a:avLst/>
          </a:prstGeom>
          <a:noFill/>
          <a:ln w="28575" cmpd="sng">
            <a:solidFill>
              <a:srgbClr val="096FA7"/>
            </a:solidFill>
            <a:prstDash val="sysDot"/>
            <a:miter lim="800000"/>
            <a:headEnd/>
            <a:tailEnd/>
          </a:ln>
          <a:effectLst/>
        </p:spPr>
        <p:txBody>
          <a:bodyPr wrap="none" lIns="0" tIns="0" rIns="0" bIns="0" rtlCol="0" anchor="ctr"/>
          <a:lstStyle/>
          <a:p>
            <a:pPr algn="ctr"/>
            <a:endParaRPr lang="en-GB" dirty="0">
              <a:latin typeface="+mj-lt"/>
            </a:endParaRPr>
          </a:p>
        </p:txBody>
      </p:sp>
      <p:sp>
        <p:nvSpPr>
          <p:cNvPr id="38" name="Oval 37">
            <a:extLst>
              <a:ext uri="{FF2B5EF4-FFF2-40B4-BE49-F238E27FC236}">
                <a16:creationId xmlns:a16="http://schemas.microsoft.com/office/drawing/2014/main" id="{EB623AA5-EFDC-4C93-A0EC-D602AD485FE7}"/>
              </a:ext>
            </a:extLst>
          </p:cNvPr>
          <p:cNvSpPr/>
          <p:nvPr/>
        </p:nvSpPr>
        <p:spPr bwMode="gray">
          <a:xfrm>
            <a:off x="7829495" y="5457724"/>
            <a:ext cx="819406" cy="162683"/>
          </a:xfrm>
          <a:prstGeom prst="ellipse">
            <a:avLst/>
          </a:prstGeom>
          <a:noFill/>
          <a:ln w="28575" cmpd="sng">
            <a:solidFill>
              <a:srgbClr val="82C55B"/>
            </a:solidFill>
            <a:prstDash val="sysDot"/>
            <a:miter lim="800000"/>
            <a:headEnd/>
            <a:tailEnd/>
          </a:ln>
          <a:effectLst/>
        </p:spPr>
        <p:txBody>
          <a:bodyPr wrap="none" lIns="0" tIns="0" rIns="0" bIns="0" rtlCol="0" anchor="ctr"/>
          <a:lstStyle/>
          <a:p>
            <a:pPr algn="ctr"/>
            <a:endParaRPr lang="en-GB" dirty="0">
              <a:latin typeface="+mj-lt"/>
            </a:endParaRPr>
          </a:p>
        </p:txBody>
      </p:sp>
      <p:sp>
        <p:nvSpPr>
          <p:cNvPr id="39" name="TextBox 38">
            <a:extLst>
              <a:ext uri="{FF2B5EF4-FFF2-40B4-BE49-F238E27FC236}">
                <a16:creationId xmlns:a16="http://schemas.microsoft.com/office/drawing/2014/main" id="{E3957F56-4D4B-4A5C-94C9-0F3373D19A74}"/>
              </a:ext>
            </a:extLst>
          </p:cNvPr>
          <p:cNvSpPr txBox="1"/>
          <p:nvPr/>
        </p:nvSpPr>
        <p:spPr>
          <a:xfrm rot="17636878">
            <a:off x="6856985" y="4357839"/>
            <a:ext cx="2173993" cy="261610"/>
          </a:xfrm>
          <a:prstGeom prst="rect">
            <a:avLst/>
          </a:prstGeom>
          <a:noFill/>
        </p:spPr>
        <p:txBody>
          <a:bodyPr wrap="none" rtlCol="0">
            <a:spAutoFit/>
          </a:bodyPr>
          <a:lstStyle/>
          <a:p>
            <a:r>
              <a:rPr lang="en-GB" sz="1050" b="1" dirty="0">
                <a:solidFill>
                  <a:srgbClr val="096FA7"/>
                </a:solidFill>
              </a:rPr>
              <a:t>Likely changes to Level 2</a:t>
            </a:r>
            <a:endParaRPr lang="en-GB" sz="1050" i="1" dirty="0">
              <a:solidFill>
                <a:srgbClr val="096FA7"/>
              </a:solidFill>
            </a:endParaRPr>
          </a:p>
        </p:txBody>
      </p:sp>
      <p:sp>
        <p:nvSpPr>
          <p:cNvPr id="40" name="Oval 39">
            <a:extLst>
              <a:ext uri="{FF2B5EF4-FFF2-40B4-BE49-F238E27FC236}">
                <a16:creationId xmlns:a16="http://schemas.microsoft.com/office/drawing/2014/main" id="{D5BCCE6A-590B-4AF0-828B-CDEAB1BBBB53}"/>
              </a:ext>
            </a:extLst>
          </p:cNvPr>
          <p:cNvSpPr/>
          <p:nvPr/>
        </p:nvSpPr>
        <p:spPr bwMode="gray">
          <a:xfrm>
            <a:off x="2815211" y="5983506"/>
            <a:ext cx="162683" cy="162683"/>
          </a:xfrm>
          <a:prstGeom prst="ellipse">
            <a:avLst/>
          </a:prstGeom>
          <a:solidFill>
            <a:schemeClr val="tx2"/>
          </a:solidFill>
          <a:ln w="28575" cmpd="sng">
            <a:noFill/>
            <a:miter lim="800000"/>
            <a:headEnd/>
            <a:tailEnd/>
          </a:ln>
          <a:effectLst/>
        </p:spPr>
        <p:txBody>
          <a:bodyPr wrap="none" lIns="0" tIns="0" rIns="0" bIns="0" rtlCol="0" anchor="ctr"/>
          <a:lstStyle/>
          <a:p>
            <a:pPr algn="ctr"/>
            <a:endParaRPr lang="en-GB">
              <a:latin typeface="+mj-lt"/>
            </a:endParaRPr>
          </a:p>
        </p:txBody>
      </p:sp>
      <p:sp>
        <p:nvSpPr>
          <p:cNvPr id="41" name="TextBox 40">
            <a:extLst>
              <a:ext uri="{FF2B5EF4-FFF2-40B4-BE49-F238E27FC236}">
                <a16:creationId xmlns:a16="http://schemas.microsoft.com/office/drawing/2014/main" id="{5EEDF89B-4B36-4454-BE7C-0CF852DE36DB}"/>
              </a:ext>
            </a:extLst>
          </p:cNvPr>
          <p:cNvSpPr txBox="1"/>
          <p:nvPr/>
        </p:nvSpPr>
        <p:spPr>
          <a:xfrm>
            <a:off x="3022866" y="5935683"/>
            <a:ext cx="748923" cy="261610"/>
          </a:xfrm>
          <a:prstGeom prst="rect">
            <a:avLst/>
          </a:prstGeom>
          <a:noFill/>
        </p:spPr>
        <p:txBody>
          <a:bodyPr wrap="none" rtlCol="0">
            <a:spAutoFit/>
          </a:bodyPr>
          <a:lstStyle/>
          <a:p>
            <a:r>
              <a:rPr lang="en-GB" sz="1050" b="1" dirty="0"/>
              <a:t>Level 1</a:t>
            </a:r>
            <a:endParaRPr lang="en-GB" sz="1050" i="1" dirty="0"/>
          </a:p>
        </p:txBody>
      </p:sp>
      <p:sp>
        <p:nvSpPr>
          <p:cNvPr id="42" name="Oval 41">
            <a:extLst>
              <a:ext uri="{FF2B5EF4-FFF2-40B4-BE49-F238E27FC236}">
                <a16:creationId xmlns:a16="http://schemas.microsoft.com/office/drawing/2014/main" id="{1B05E0E9-4149-4032-BA65-A82F25B439A5}"/>
              </a:ext>
            </a:extLst>
          </p:cNvPr>
          <p:cNvSpPr/>
          <p:nvPr/>
        </p:nvSpPr>
        <p:spPr bwMode="gray">
          <a:xfrm>
            <a:off x="4237403" y="5983506"/>
            <a:ext cx="162683" cy="162683"/>
          </a:xfrm>
          <a:prstGeom prst="ellipse">
            <a:avLst/>
          </a:prstGeom>
          <a:solidFill>
            <a:srgbClr val="096FA7"/>
          </a:solidFill>
          <a:ln w="28575" cmpd="sng">
            <a:noFill/>
            <a:miter lim="800000"/>
            <a:headEnd/>
            <a:tailEnd/>
          </a:ln>
          <a:effectLst/>
        </p:spPr>
        <p:txBody>
          <a:bodyPr wrap="none" lIns="0" tIns="0" rIns="0" bIns="0" rtlCol="0" anchor="ctr"/>
          <a:lstStyle/>
          <a:p>
            <a:pPr algn="ctr"/>
            <a:endParaRPr lang="en-GB">
              <a:latin typeface="+mj-lt"/>
            </a:endParaRPr>
          </a:p>
        </p:txBody>
      </p:sp>
      <p:sp>
        <p:nvSpPr>
          <p:cNvPr id="43" name="TextBox 42">
            <a:extLst>
              <a:ext uri="{FF2B5EF4-FFF2-40B4-BE49-F238E27FC236}">
                <a16:creationId xmlns:a16="http://schemas.microsoft.com/office/drawing/2014/main" id="{D747B5D4-E221-4EDA-B8F7-4ECD3DADDC89}"/>
              </a:ext>
            </a:extLst>
          </p:cNvPr>
          <p:cNvSpPr txBox="1"/>
          <p:nvPr/>
        </p:nvSpPr>
        <p:spPr>
          <a:xfrm>
            <a:off x="4445058" y="5935683"/>
            <a:ext cx="748923" cy="261610"/>
          </a:xfrm>
          <a:prstGeom prst="rect">
            <a:avLst/>
          </a:prstGeom>
          <a:noFill/>
        </p:spPr>
        <p:txBody>
          <a:bodyPr wrap="none" rtlCol="0">
            <a:spAutoFit/>
          </a:bodyPr>
          <a:lstStyle/>
          <a:p>
            <a:r>
              <a:rPr lang="en-GB" sz="1050" b="1" dirty="0">
                <a:solidFill>
                  <a:srgbClr val="096FA7"/>
                </a:solidFill>
              </a:rPr>
              <a:t>Level 2</a:t>
            </a:r>
            <a:endParaRPr lang="en-GB" sz="1050" i="1" dirty="0">
              <a:solidFill>
                <a:srgbClr val="096FA7"/>
              </a:solidFill>
            </a:endParaRPr>
          </a:p>
        </p:txBody>
      </p:sp>
      <p:sp>
        <p:nvSpPr>
          <p:cNvPr id="44" name="Oval 43">
            <a:extLst>
              <a:ext uri="{FF2B5EF4-FFF2-40B4-BE49-F238E27FC236}">
                <a16:creationId xmlns:a16="http://schemas.microsoft.com/office/drawing/2014/main" id="{26B27CD0-D00D-4CFF-853B-89CBECC27431}"/>
              </a:ext>
            </a:extLst>
          </p:cNvPr>
          <p:cNvSpPr/>
          <p:nvPr/>
        </p:nvSpPr>
        <p:spPr bwMode="gray">
          <a:xfrm>
            <a:off x="5669124" y="5983506"/>
            <a:ext cx="162683" cy="162683"/>
          </a:xfrm>
          <a:prstGeom prst="ellipse">
            <a:avLst/>
          </a:prstGeom>
          <a:solidFill>
            <a:schemeClr val="accent2"/>
          </a:solidFill>
          <a:ln w="28575" cmpd="sng">
            <a:noFill/>
            <a:miter lim="800000"/>
            <a:headEnd/>
            <a:tailEnd/>
          </a:ln>
          <a:effectLst/>
        </p:spPr>
        <p:txBody>
          <a:bodyPr wrap="none" lIns="0" tIns="0" rIns="0" bIns="0" rtlCol="0" anchor="ctr"/>
          <a:lstStyle/>
          <a:p>
            <a:pPr algn="ctr"/>
            <a:endParaRPr lang="en-GB">
              <a:latin typeface="+mj-lt"/>
            </a:endParaRPr>
          </a:p>
        </p:txBody>
      </p:sp>
      <p:sp>
        <p:nvSpPr>
          <p:cNvPr id="45" name="TextBox 44">
            <a:extLst>
              <a:ext uri="{FF2B5EF4-FFF2-40B4-BE49-F238E27FC236}">
                <a16:creationId xmlns:a16="http://schemas.microsoft.com/office/drawing/2014/main" id="{2A3D771C-D093-409A-8889-65C98AF6A9CF}"/>
              </a:ext>
            </a:extLst>
          </p:cNvPr>
          <p:cNvSpPr txBox="1"/>
          <p:nvPr/>
        </p:nvSpPr>
        <p:spPr>
          <a:xfrm>
            <a:off x="5876779" y="5935683"/>
            <a:ext cx="748923" cy="261610"/>
          </a:xfrm>
          <a:prstGeom prst="rect">
            <a:avLst/>
          </a:prstGeom>
          <a:noFill/>
        </p:spPr>
        <p:txBody>
          <a:bodyPr wrap="none" rtlCol="0">
            <a:spAutoFit/>
          </a:bodyPr>
          <a:lstStyle/>
          <a:p>
            <a:r>
              <a:rPr lang="en-GB" sz="1050" b="1" dirty="0">
                <a:solidFill>
                  <a:schemeClr val="accent2"/>
                </a:solidFill>
              </a:rPr>
              <a:t>Level 3</a:t>
            </a:r>
            <a:endParaRPr lang="en-GB" sz="1050" i="1" dirty="0">
              <a:solidFill>
                <a:schemeClr val="accent2"/>
              </a:solidFill>
            </a:endParaRPr>
          </a:p>
        </p:txBody>
      </p:sp>
      <p:sp>
        <p:nvSpPr>
          <p:cNvPr id="46" name="Oval 45">
            <a:extLst>
              <a:ext uri="{FF2B5EF4-FFF2-40B4-BE49-F238E27FC236}">
                <a16:creationId xmlns:a16="http://schemas.microsoft.com/office/drawing/2014/main" id="{33AAB5C8-C552-491B-B81E-A5CB383CE8D2}"/>
              </a:ext>
            </a:extLst>
          </p:cNvPr>
          <p:cNvSpPr/>
          <p:nvPr/>
        </p:nvSpPr>
        <p:spPr bwMode="gray">
          <a:xfrm>
            <a:off x="2004002" y="5450790"/>
            <a:ext cx="162683" cy="162683"/>
          </a:xfrm>
          <a:prstGeom prst="ellipse">
            <a:avLst/>
          </a:prstGeom>
          <a:solidFill>
            <a:schemeClr val="tx2"/>
          </a:solidFill>
          <a:ln w="28575" cmpd="sng">
            <a:noFill/>
            <a:miter lim="800000"/>
            <a:headEnd/>
            <a:tailEnd/>
          </a:ln>
          <a:effectLst/>
        </p:spPr>
        <p:txBody>
          <a:bodyPr wrap="none" lIns="0" tIns="0" rIns="0" bIns="0" rtlCol="0" anchor="ctr"/>
          <a:lstStyle/>
          <a:p>
            <a:pPr algn="ctr"/>
            <a:endParaRPr lang="en-GB">
              <a:latin typeface="+mj-lt"/>
            </a:endParaRPr>
          </a:p>
        </p:txBody>
      </p:sp>
      <p:sp>
        <p:nvSpPr>
          <p:cNvPr id="47" name="Oval 46">
            <a:extLst>
              <a:ext uri="{FF2B5EF4-FFF2-40B4-BE49-F238E27FC236}">
                <a16:creationId xmlns:a16="http://schemas.microsoft.com/office/drawing/2014/main" id="{5F5B6BBB-DFA8-432E-B756-D585FDDA57CE}"/>
              </a:ext>
            </a:extLst>
          </p:cNvPr>
          <p:cNvSpPr/>
          <p:nvPr/>
        </p:nvSpPr>
        <p:spPr bwMode="gray">
          <a:xfrm>
            <a:off x="1791817" y="5457724"/>
            <a:ext cx="162683" cy="162683"/>
          </a:xfrm>
          <a:prstGeom prst="ellipse">
            <a:avLst/>
          </a:prstGeom>
          <a:solidFill>
            <a:srgbClr val="096FA7"/>
          </a:solidFill>
          <a:ln w="28575" cmpd="sng">
            <a:noFill/>
            <a:miter lim="800000"/>
            <a:headEnd/>
            <a:tailEnd/>
          </a:ln>
          <a:effectLst/>
        </p:spPr>
        <p:txBody>
          <a:bodyPr wrap="none" lIns="0" tIns="0" rIns="0" bIns="0" rtlCol="0" anchor="ctr"/>
          <a:lstStyle/>
          <a:p>
            <a:pPr algn="ctr"/>
            <a:endParaRPr lang="en-GB">
              <a:latin typeface="+mj-lt"/>
            </a:endParaRPr>
          </a:p>
        </p:txBody>
      </p:sp>
      <p:sp>
        <p:nvSpPr>
          <p:cNvPr id="48" name="TextBox 47">
            <a:extLst>
              <a:ext uri="{FF2B5EF4-FFF2-40B4-BE49-F238E27FC236}">
                <a16:creationId xmlns:a16="http://schemas.microsoft.com/office/drawing/2014/main" id="{D163A694-CACB-4E90-8B12-6BA737B0C874}"/>
              </a:ext>
            </a:extLst>
          </p:cNvPr>
          <p:cNvSpPr txBox="1"/>
          <p:nvPr/>
        </p:nvSpPr>
        <p:spPr>
          <a:xfrm rot="17706734">
            <a:off x="1006546" y="3947471"/>
            <a:ext cx="2985113" cy="253916"/>
          </a:xfrm>
          <a:prstGeom prst="rect">
            <a:avLst/>
          </a:prstGeom>
          <a:noFill/>
        </p:spPr>
        <p:txBody>
          <a:bodyPr wrap="none" rtlCol="0">
            <a:spAutoFit/>
          </a:bodyPr>
          <a:lstStyle/>
          <a:p>
            <a:r>
              <a:rPr lang="en-GB" sz="1050" b="1" dirty="0">
                <a:solidFill>
                  <a:srgbClr val="096FA7"/>
                </a:solidFill>
              </a:rPr>
              <a:t>Rejection Level 2 RTS by EP </a:t>
            </a:r>
            <a:r>
              <a:rPr lang="en-GB" sz="1050" i="1" dirty="0">
                <a:solidFill>
                  <a:srgbClr val="096FA7"/>
                </a:solidFill>
              </a:rPr>
              <a:t>Sep 2016</a:t>
            </a:r>
          </a:p>
        </p:txBody>
      </p:sp>
      <p:sp>
        <p:nvSpPr>
          <p:cNvPr id="49" name="Oval 48">
            <a:extLst>
              <a:ext uri="{FF2B5EF4-FFF2-40B4-BE49-F238E27FC236}">
                <a16:creationId xmlns:a16="http://schemas.microsoft.com/office/drawing/2014/main" id="{71417A0A-6EB5-4BC2-8A64-FE5F503630F2}"/>
              </a:ext>
            </a:extLst>
          </p:cNvPr>
          <p:cNvSpPr/>
          <p:nvPr/>
        </p:nvSpPr>
        <p:spPr bwMode="gray">
          <a:xfrm>
            <a:off x="5865445" y="5456893"/>
            <a:ext cx="819406" cy="162683"/>
          </a:xfrm>
          <a:prstGeom prst="ellipse">
            <a:avLst/>
          </a:prstGeom>
          <a:noFill/>
          <a:ln w="28575" cmpd="sng">
            <a:solidFill>
              <a:srgbClr val="82C55B"/>
            </a:solidFill>
            <a:prstDash val="sysDot"/>
            <a:miter lim="800000"/>
            <a:headEnd/>
            <a:tailEnd/>
          </a:ln>
          <a:effectLst/>
        </p:spPr>
        <p:txBody>
          <a:bodyPr wrap="none" lIns="0" tIns="0" rIns="0" bIns="0" rtlCol="0" anchor="ctr"/>
          <a:lstStyle/>
          <a:p>
            <a:pPr algn="ctr"/>
            <a:endParaRPr lang="en-GB" dirty="0">
              <a:latin typeface="+mj-lt"/>
            </a:endParaRPr>
          </a:p>
        </p:txBody>
      </p:sp>
      <p:sp>
        <p:nvSpPr>
          <p:cNvPr id="50" name="TextBox 49">
            <a:extLst>
              <a:ext uri="{FF2B5EF4-FFF2-40B4-BE49-F238E27FC236}">
                <a16:creationId xmlns:a16="http://schemas.microsoft.com/office/drawing/2014/main" id="{7C0D41B4-1252-46DB-BA9E-17ADEE3234ED}"/>
              </a:ext>
            </a:extLst>
          </p:cNvPr>
          <p:cNvSpPr txBox="1"/>
          <p:nvPr/>
        </p:nvSpPr>
        <p:spPr>
          <a:xfrm rot="17636878">
            <a:off x="5590233" y="4301502"/>
            <a:ext cx="2273379" cy="261610"/>
          </a:xfrm>
          <a:prstGeom prst="rect">
            <a:avLst/>
          </a:prstGeom>
          <a:noFill/>
        </p:spPr>
        <p:txBody>
          <a:bodyPr wrap="none" rtlCol="0">
            <a:spAutoFit/>
          </a:bodyPr>
          <a:lstStyle/>
          <a:p>
            <a:r>
              <a:rPr lang="en-GB" sz="1050" b="1" dirty="0">
                <a:solidFill>
                  <a:schemeClr val="accent2"/>
                </a:solidFill>
              </a:rPr>
              <a:t>Likely new/review Level 3</a:t>
            </a:r>
            <a:endParaRPr lang="en-GB" sz="1050" i="1" dirty="0">
              <a:solidFill>
                <a:schemeClr val="accent2"/>
              </a:solidFill>
            </a:endParaRPr>
          </a:p>
        </p:txBody>
      </p:sp>
      <p:sp>
        <p:nvSpPr>
          <p:cNvPr id="51" name="TextBox 50">
            <a:extLst>
              <a:ext uri="{FF2B5EF4-FFF2-40B4-BE49-F238E27FC236}">
                <a16:creationId xmlns:a16="http://schemas.microsoft.com/office/drawing/2014/main" id="{7D7DEFCD-925C-4A70-9A81-7A269B430F61}"/>
              </a:ext>
            </a:extLst>
          </p:cNvPr>
          <p:cNvSpPr txBox="1"/>
          <p:nvPr/>
        </p:nvSpPr>
        <p:spPr>
          <a:xfrm rot="17738169">
            <a:off x="1072730" y="3681454"/>
            <a:ext cx="3570208" cy="253916"/>
          </a:xfrm>
          <a:prstGeom prst="rect">
            <a:avLst/>
          </a:prstGeom>
          <a:noFill/>
        </p:spPr>
        <p:txBody>
          <a:bodyPr wrap="none" rtlCol="0">
            <a:spAutoFit/>
          </a:bodyPr>
          <a:lstStyle/>
          <a:p>
            <a:r>
              <a:rPr lang="en-GB" sz="1050" b="1" dirty="0"/>
              <a:t>Quick fix Level 1 PRIIPs Regulation </a:t>
            </a:r>
            <a:r>
              <a:rPr lang="en-GB" sz="1050" i="1" dirty="0"/>
              <a:t>Dec 2016</a:t>
            </a:r>
          </a:p>
        </p:txBody>
      </p:sp>
      <p:sp>
        <p:nvSpPr>
          <p:cNvPr id="52" name="Oval 51">
            <a:extLst>
              <a:ext uri="{FF2B5EF4-FFF2-40B4-BE49-F238E27FC236}">
                <a16:creationId xmlns:a16="http://schemas.microsoft.com/office/drawing/2014/main" id="{B9C7993E-9FEA-4718-B057-15AB028ECC7D}"/>
              </a:ext>
            </a:extLst>
          </p:cNvPr>
          <p:cNvSpPr/>
          <p:nvPr/>
        </p:nvSpPr>
        <p:spPr bwMode="gray">
          <a:xfrm>
            <a:off x="4005389" y="5463473"/>
            <a:ext cx="162683" cy="162683"/>
          </a:xfrm>
          <a:prstGeom prst="ellipse">
            <a:avLst/>
          </a:prstGeom>
          <a:solidFill>
            <a:schemeClr val="accent2"/>
          </a:solidFill>
          <a:ln w="28575" cmpd="sng">
            <a:noFill/>
            <a:miter lim="800000"/>
            <a:headEnd/>
            <a:tailEnd/>
          </a:ln>
          <a:effectLst/>
        </p:spPr>
        <p:txBody>
          <a:bodyPr wrap="none" lIns="0" tIns="0" rIns="0" bIns="0" rtlCol="0" anchor="ctr"/>
          <a:lstStyle/>
          <a:p>
            <a:pPr algn="ctr"/>
            <a:endParaRPr lang="en-GB" dirty="0">
              <a:latin typeface="+mj-lt"/>
            </a:endParaRPr>
          </a:p>
        </p:txBody>
      </p:sp>
      <p:sp>
        <p:nvSpPr>
          <p:cNvPr id="53" name="TextBox 52">
            <a:extLst>
              <a:ext uri="{FF2B5EF4-FFF2-40B4-BE49-F238E27FC236}">
                <a16:creationId xmlns:a16="http://schemas.microsoft.com/office/drawing/2014/main" id="{44B840F6-8C7D-4712-8910-4F0B89B1C85F}"/>
              </a:ext>
            </a:extLst>
          </p:cNvPr>
          <p:cNvSpPr txBox="1"/>
          <p:nvPr/>
        </p:nvSpPr>
        <p:spPr>
          <a:xfrm rot="17636878">
            <a:off x="3202530" y="3949243"/>
            <a:ext cx="2975495" cy="253916"/>
          </a:xfrm>
          <a:prstGeom prst="rect">
            <a:avLst/>
          </a:prstGeom>
          <a:noFill/>
        </p:spPr>
        <p:txBody>
          <a:bodyPr wrap="none" rtlCol="0">
            <a:spAutoFit/>
          </a:bodyPr>
          <a:lstStyle/>
          <a:p>
            <a:r>
              <a:rPr lang="en-GB" sz="1050" b="1" dirty="0">
                <a:solidFill>
                  <a:schemeClr val="accent2"/>
                </a:solidFill>
              </a:rPr>
              <a:t>ESAs supervisory statement </a:t>
            </a:r>
            <a:r>
              <a:rPr lang="en-GB" sz="1050" i="1" dirty="0">
                <a:solidFill>
                  <a:schemeClr val="accent2"/>
                </a:solidFill>
              </a:rPr>
              <a:t>Oct 2019</a:t>
            </a:r>
          </a:p>
        </p:txBody>
      </p:sp>
      <p:sp>
        <p:nvSpPr>
          <p:cNvPr id="54" name="TextBox 53">
            <a:extLst>
              <a:ext uri="{FF2B5EF4-FFF2-40B4-BE49-F238E27FC236}">
                <a16:creationId xmlns:a16="http://schemas.microsoft.com/office/drawing/2014/main" id="{35611863-4C19-4D08-BBB6-30D6882A786D}"/>
              </a:ext>
            </a:extLst>
          </p:cNvPr>
          <p:cNvSpPr txBox="1"/>
          <p:nvPr/>
        </p:nvSpPr>
        <p:spPr>
          <a:xfrm rot="17636878">
            <a:off x="7556097" y="4389432"/>
            <a:ext cx="2093843" cy="253916"/>
          </a:xfrm>
          <a:prstGeom prst="rect">
            <a:avLst/>
          </a:prstGeom>
          <a:noFill/>
        </p:spPr>
        <p:txBody>
          <a:bodyPr wrap="none" rtlCol="0">
            <a:spAutoFit/>
          </a:bodyPr>
          <a:lstStyle/>
          <a:p>
            <a:r>
              <a:rPr lang="en-GB" sz="1050" b="1" dirty="0">
                <a:solidFill>
                  <a:schemeClr val="accent2"/>
                </a:solidFill>
              </a:rPr>
              <a:t>Likely changes to Level 3</a:t>
            </a:r>
            <a:endParaRPr lang="en-GB" sz="1050" i="1" dirty="0">
              <a:solidFill>
                <a:schemeClr val="accent2"/>
              </a:solidFill>
            </a:endParaRPr>
          </a:p>
        </p:txBody>
      </p:sp>
      <p:sp>
        <p:nvSpPr>
          <p:cNvPr id="55" name="Content Placeholder 4">
            <a:extLst>
              <a:ext uri="{FF2B5EF4-FFF2-40B4-BE49-F238E27FC236}">
                <a16:creationId xmlns:a16="http://schemas.microsoft.com/office/drawing/2014/main" id="{BB0A1872-F6A2-452A-80B3-3FF6A45891B7}"/>
              </a:ext>
            </a:extLst>
          </p:cNvPr>
          <p:cNvSpPr txBox="1">
            <a:spLocks/>
          </p:cNvSpPr>
          <p:nvPr/>
        </p:nvSpPr>
        <p:spPr bwMode="auto">
          <a:xfrm>
            <a:off x="422802" y="1272060"/>
            <a:ext cx="8401479" cy="38021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266700" indent="-266700" algn="l" rtl="0" eaLnBrk="0" fontAlgn="base" hangingPunct="0">
              <a:spcBef>
                <a:spcPct val="20000"/>
              </a:spcBef>
              <a:spcAft>
                <a:spcPct val="0"/>
              </a:spcAft>
              <a:buClr>
                <a:srgbClr val="002957"/>
              </a:buClr>
              <a:buSzPct val="100000"/>
              <a:buBlip>
                <a:blip r:embed="rId3"/>
              </a:buBlip>
              <a:tabLst>
                <a:tab pos="266700" algn="l"/>
              </a:tabLst>
              <a:defRPr sz="2000">
                <a:solidFill>
                  <a:schemeClr val="tx1"/>
                </a:solidFill>
                <a:latin typeface="Verdana" pitchFamily="34" charset="0"/>
                <a:ea typeface="+mn-ea"/>
                <a:cs typeface="Arial" pitchFamily="34" charset="0"/>
              </a:defRPr>
            </a:lvl1pPr>
            <a:lvl2pPr marL="742950" indent="-285750" algn="l" rtl="0" eaLnBrk="0" fontAlgn="base" hangingPunct="0">
              <a:spcBef>
                <a:spcPct val="20000"/>
              </a:spcBef>
              <a:spcAft>
                <a:spcPct val="0"/>
              </a:spcAft>
              <a:buClr>
                <a:srgbClr val="82C55B"/>
              </a:buClr>
              <a:buSzPct val="100000"/>
              <a:buBlip>
                <a:blip r:embed="rId4"/>
              </a:buBlip>
              <a:tabLst>
                <a:tab pos="717550" algn="l"/>
              </a:tabLst>
              <a:defRPr>
                <a:solidFill>
                  <a:schemeClr val="tx1"/>
                </a:solidFill>
                <a:latin typeface="Verdana" pitchFamily="34" charset="0"/>
                <a:cs typeface="Arial" pitchFamily="34" charset="0"/>
              </a:defRPr>
            </a:lvl2pPr>
            <a:lvl3pPr marL="1076325" indent="-266700" algn="l" rtl="0" eaLnBrk="0" fontAlgn="base" hangingPunct="0">
              <a:spcBef>
                <a:spcPct val="20000"/>
              </a:spcBef>
              <a:spcAft>
                <a:spcPct val="0"/>
              </a:spcAft>
              <a:buClr>
                <a:srgbClr val="002957"/>
              </a:buClr>
              <a:buSzPct val="100000"/>
              <a:buBlip>
                <a:blip r:embed="rId5"/>
              </a:buBlip>
              <a:defRPr sz="1600">
                <a:solidFill>
                  <a:schemeClr val="tx1"/>
                </a:solidFill>
                <a:latin typeface="Verdana" pitchFamily="34" charset="0"/>
                <a:cs typeface="Arial" pitchFamily="34" charset="0"/>
              </a:defRPr>
            </a:lvl3pPr>
            <a:lvl4pPr marL="1600200" indent="-228600" algn="l" rtl="0" eaLnBrk="0" fontAlgn="base" hangingPunct="0">
              <a:spcBef>
                <a:spcPct val="20000"/>
              </a:spcBef>
              <a:spcAft>
                <a:spcPct val="0"/>
              </a:spcAft>
              <a:buClr>
                <a:srgbClr val="82C55B"/>
              </a:buClr>
              <a:buSzPct val="80000"/>
              <a:buFont typeface="Arial" charset="0"/>
              <a:buChar char="•"/>
              <a:defRPr sz="1400">
                <a:solidFill>
                  <a:schemeClr val="tx1"/>
                </a:solidFill>
                <a:latin typeface="Verdana" pitchFamily="34" charset="0"/>
                <a:cs typeface="Arial" pitchFamily="34" charset="0"/>
              </a:defRPr>
            </a:lvl4pPr>
            <a:lvl5pPr marL="2057400" indent="-228600" algn="l" rtl="0" eaLnBrk="0" fontAlgn="base" hangingPunct="0">
              <a:spcBef>
                <a:spcPct val="20000"/>
              </a:spcBef>
              <a:spcAft>
                <a:spcPct val="0"/>
              </a:spcAft>
              <a:buClr>
                <a:srgbClr val="002957"/>
              </a:buClr>
              <a:buSzPct val="80000"/>
              <a:buFont typeface="Verdana" pitchFamily="34" charset="0"/>
              <a:buChar char="•"/>
              <a:defRPr sz="1200">
                <a:solidFill>
                  <a:schemeClr val="tx1"/>
                </a:solidFill>
                <a:latin typeface="Verdana" pitchFamily="34" charset="0"/>
                <a:cs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just" defTabSz="914400" eaLnBrk="1" hangingPunct="1">
              <a:lnSpc>
                <a:spcPct val="150000"/>
              </a:lnSpc>
              <a:buNone/>
            </a:pPr>
            <a:r>
              <a:rPr lang="en-GB" sz="1400" b="1" dirty="0">
                <a:latin typeface="+mn-lt"/>
                <a:cs typeface="+mn-cs"/>
              </a:rPr>
              <a:t>….lead to fragmented regulatory changes and increase confusion for both consumers and insurers</a:t>
            </a:r>
          </a:p>
        </p:txBody>
      </p:sp>
    </p:spTree>
    <p:extLst>
      <p:ext uri="{BB962C8B-B14F-4D97-AF65-F5344CB8AC3E}">
        <p14:creationId xmlns:p14="http://schemas.microsoft.com/office/powerpoint/2010/main" val="4027679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72B45BC4-8B4C-4E1C-8256-501C20E8FB85}"/>
              </a:ext>
            </a:extLst>
          </p:cNvPr>
          <p:cNvSpPr/>
          <p:nvPr/>
        </p:nvSpPr>
        <p:spPr bwMode="gray">
          <a:xfrm>
            <a:off x="231006" y="5820737"/>
            <a:ext cx="1491916" cy="885052"/>
          </a:xfrm>
          <a:prstGeom prst="rect">
            <a:avLst/>
          </a:prstGeom>
          <a:solidFill>
            <a:schemeClr val="bg1"/>
          </a:solidFill>
          <a:ln w="28575" cmpd="sng">
            <a:noFill/>
            <a:miter lim="800000"/>
            <a:headEnd/>
            <a:tailEnd/>
          </a:ln>
          <a:effectLst/>
        </p:spPr>
        <p:txBody>
          <a:bodyPr wrap="none" lIns="0" tIns="0" rIns="0" bIns="0" rtlCol="0" anchor="ctr"/>
          <a:lstStyle/>
          <a:p>
            <a:pPr algn="ctr"/>
            <a:endParaRPr lang="en-GB">
              <a:latin typeface="+mj-lt"/>
              <a:cs typeface="+mn-cs"/>
            </a:endParaRPr>
          </a:p>
        </p:txBody>
      </p:sp>
      <p:sp>
        <p:nvSpPr>
          <p:cNvPr id="23" name="Rectangle 22">
            <a:extLst>
              <a:ext uri="{FF2B5EF4-FFF2-40B4-BE49-F238E27FC236}">
                <a16:creationId xmlns:a16="http://schemas.microsoft.com/office/drawing/2014/main" id="{79BC0122-0B9A-4B76-B1E4-5BBB30074952}"/>
              </a:ext>
            </a:extLst>
          </p:cNvPr>
          <p:cNvSpPr/>
          <p:nvPr/>
        </p:nvSpPr>
        <p:spPr bwMode="gray">
          <a:xfrm>
            <a:off x="510140" y="3647980"/>
            <a:ext cx="8031180" cy="2597755"/>
          </a:xfrm>
          <a:prstGeom prst="rect">
            <a:avLst/>
          </a:prstGeom>
          <a:noFill/>
          <a:ln w="28575" cmpd="sng">
            <a:solidFill>
              <a:srgbClr val="FF0000"/>
            </a:solidFill>
            <a:miter lim="800000"/>
            <a:headEnd/>
            <a:tailEnd/>
          </a:ln>
          <a:effectLst/>
        </p:spPr>
        <p:txBody>
          <a:bodyPr wrap="none" lIns="0" tIns="0" rIns="0" bIns="0" rtlCol="0" anchor="ctr"/>
          <a:lstStyle/>
          <a:p>
            <a:pPr algn="ctr"/>
            <a:endParaRPr lang="en-GB">
              <a:latin typeface="+mj-lt"/>
              <a:cs typeface="+mn-cs"/>
            </a:endParaRPr>
          </a:p>
        </p:txBody>
      </p:sp>
      <p:sp>
        <p:nvSpPr>
          <p:cNvPr id="6" name="Title 2">
            <a:extLst>
              <a:ext uri="{FF2B5EF4-FFF2-40B4-BE49-F238E27FC236}">
                <a16:creationId xmlns:a16="http://schemas.microsoft.com/office/drawing/2014/main" id="{4B5DEAF2-C775-4F52-AF63-C87494EBF4D6}"/>
              </a:ext>
            </a:extLst>
          </p:cNvPr>
          <p:cNvSpPr txBox="1">
            <a:spLocks/>
          </p:cNvSpPr>
          <p:nvPr/>
        </p:nvSpPr>
        <p:spPr bwMode="auto">
          <a:xfrm>
            <a:off x="420329" y="461034"/>
            <a:ext cx="8723671" cy="353943"/>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rtl="0" eaLnBrk="0" fontAlgn="base" hangingPunct="0">
              <a:spcBef>
                <a:spcPct val="0"/>
              </a:spcBef>
              <a:spcAft>
                <a:spcPct val="0"/>
              </a:spcAft>
              <a:defRPr sz="2800" b="1" baseline="0">
                <a:solidFill>
                  <a:srgbClr val="002957"/>
                </a:solidFill>
                <a:latin typeface="Verdana" pitchFamily="34" charset="0"/>
                <a:ea typeface="+mj-ea"/>
                <a:cs typeface="Arial" pitchFamily="34" charset="0"/>
              </a:defRPr>
            </a:lvl1pPr>
            <a:lvl2pPr algn="l" rtl="0" eaLnBrk="0" fontAlgn="base" hangingPunct="0">
              <a:spcBef>
                <a:spcPct val="0"/>
              </a:spcBef>
              <a:spcAft>
                <a:spcPct val="0"/>
              </a:spcAft>
              <a:defRPr sz="2800" b="1">
                <a:solidFill>
                  <a:srgbClr val="002957"/>
                </a:solidFill>
                <a:latin typeface="Verdana" pitchFamily="34" charset="0"/>
                <a:cs typeface="Arial" charset="0"/>
              </a:defRPr>
            </a:lvl2pPr>
            <a:lvl3pPr algn="l" rtl="0" eaLnBrk="0" fontAlgn="base" hangingPunct="0">
              <a:spcBef>
                <a:spcPct val="0"/>
              </a:spcBef>
              <a:spcAft>
                <a:spcPct val="0"/>
              </a:spcAft>
              <a:defRPr sz="2800" b="1">
                <a:solidFill>
                  <a:srgbClr val="002957"/>
                </a:solidFill>
                <a:latin typeface="Verdana" pitchFamily="34" charset="0"/>
                <a:cs typeface="Arial" charset="0"/>
              </a:defRPr>
            </a:lvl3pPr>
            <a:lvl4pPr algn="l" rtl="0" eaLnBrk="0" fontAlgn="base" hangingPunct="0">
              <a:spcBef>
                <a:spcPct val="0"/>
              </a:spcBef>
              <a:spcAft>
                <a:spcPct val="0"/>
              </a:spcAft>
              <a:defRPr sz="2800" b="1">
                <a:solidFill>
                  <a:srgbClr val="002957"/>
                </a:solidFill>
                <a:latin typeface="Verdana" pitchFamily="34" charset="0"/>
                <a:cs typeface="Arial" charset="0"/>
              </a:defRPr>
            </a:lvl4pPr>
            <a:lvl5pPr algn="l" rtl="0" eaLnBrk="0" fontAlgn="base" hangingPunct="0">
              <a:spcBef>
                <a:spcPct val="0"/>
              </a:spcBef>
              <a:spcAft>
                <a:spcPct val="0"/>
              </a:spcAft>
              <a:defRPr sz="2800" b="1">
                <a:solidFill>
                  <a:srgbClr val="002957"/>
                </a:solidFill>
                <a:latin typeface="Verdana" pitchFamily="34" charset="0"/>
                <a:cs typeface="Arial" charset="0"/>
              </a:defRPr>
            </a:lvl5pPr>
            <a:lvl6pPr marL="457200" algn="r" rtl="0" eaLnBrk="1" fontAlgn="base" hangingPunct="1">
              <a:spcBef>
                <a:spcPct val="0"/>
              </a:spcBef>
              <a:spcAft>
                <a:spcPct val="0"/>
              </a:spcAft>
              <a:defRPr sz="4400" b="1">
                <a:solidFill>
                  <a:srgbClr val="004480"/>
                </a:solidFill>
                <a:latin typeface="Frutiger LT Std 45 Light" pitchFamily="34" charset="0"/>
              </a:defRPr>
            </a:lvl6pPr>
            <a:lvl7pPr marL="914400" algn="r" rtl="0" eaLnBrk="1" fontAlgn="base" hangingPunct="1">
              <a:spcBef>
                <a:spcPct val="0"/>
              </a:spcBef>
              <a:spcAft>
                <a:spcPct val="0"/>
              </a:spcAft>
              <a:defRPr sz="4400" b="1">
                <a:solidFill>
                  <a:srgbClr val="004480"/>
                </a:solidFill>
                <a:latin typeface="Frutiger LT Std 45 Light" pitchFamily="34" charset="0"/>
              </a:defRPr>
            </a:lvl7pPr>
            <a:lvl8pPr marL="1371600" algn="r" rtl="0" eaLnBrk="1" fontAlgn="base" hangingPunct="1">
              <a:spcBef>
                <a:spcPct val="0"/>
              </a:spcBef>
              <a:spcAft>
                <a:spcPct val="0"/>
              </a:spcAft>
              <a:defRPr sz="4400" b="1">
                <a:solidFill>
                  <a:srgbClr val="004480"/>
                </a:solidFill>
                <a:latin typeface="Frutiger LT Std 45 Light" pitchFamily="34" charset="0"/>
              </a:defRPr>
            </a:lvl8pPr>
            <a:lvl9pPr marL="1828800" algn="r" rtl="0" eaLnBrk="1" fontAlgn="base" hangingPunct="1">
              <a:spcBef>
                <a:spcPct val="0"/>
              </a:spcBef>
              <a:spcAft>
                <a:spcPct val="0"/>
              </a:spcAft>
              <a:defRPr sz="4400" b="1">
                <a:solidFill>
                  <a:srgbClr val="004480"/>
                </a:solidFill>
                <a:latin typeface="Frutiger LT Std 45 Light" pitchFamily="34" charset="0"/>
              </a:defRPr>
            </a:lvl9pPr>
          </a:lstStyle>
          <a:p>
            <a:pPr lvl="0" defTabSz="914400" eaLnBrk="1" fontAlgn="auto" hangingPunct="1">
              <a:spcBef>
                <a:spcPts val="0"/>
              </a:spcBef>
              <a:spcAft>
                <a:spcPts val="0"/>
              </a:spcAft>
            </a:pPr>
            <a:r>
              <a:rPr lang="en-GB" sz="2300" kern="0" dirty="0"/>
              <a:t>Where we are now: PRIIPs mini review</a:t>
            </a:r>
            <a:endParaRPr lang="fr-BE" sz="2300" kern="0" dirty="0"/>
          </a:p>
        </p:txBody>
      </p:sp>
      <p:sp>
        <p:nvSpPr>
          <p:cNvPr id="32" name="Slide Number Placeholder 1">
            <a:extLst>
              <a:ext uri="{FF2B5EF4-FFF2-40B4-BE49-F238E27FC236}">
                <a16:creationId xmlns:a16="http://schemas.microsoft.com/office/drawing/2014/main" id="{1B05C57B-ECA9-49C6-9FA3-40B07F6F8ECB}"/>
              </a:ext>
            </a:extLst>
          </p:cNvPr>
          <p:cNvSpPr txBox="1">
            <a:spLocks/>
          </p:cNvSpPr>
          <p:nvPr/>
        </p:nvSpPr>
        <p:spPr>
          <a:xfrm>
            <a:off x="6835207" y="6396966"/>
            <a:ext cx="2133600" cy="3397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563CA645-DD36-4C59-8145-312D647C4608}" type="slidenum">
              <a:rPr lang="en-US" sz="1200" smtClean="0"/>
              <a:pPr algn="r"/>
              <a:t>5</a:t>
            </a:fld>
            <a:endParaRPr lang="en-US" sz="1200" dirty="0"/>
          </a:p>
        </p:txBody>
      </p:sp>
      <p:sp>
        <p:nvSpPr>
          <p:cNvPr id="3" name="TextBox 2">
            <a:extLst>
              <a:ext uri="{FF2B5EF4-FFF2-40B4-BE49-F238E27FC236}">
                <a16:creationId xmlns:a16="http://schemas.microsoft.com/office/drawing/2014/main" id="{E05750B5-B235-4D88-AE45-7DF00711FCCE}"/>
              </a:ext>
            </a:extLst>
          </p:cNvPr>
          <p:cNvSpPr txBox="1"/>
          <p:nvPr/>
        </p:nvSpPr>
        <p:spPr>
          <a:xfrm>
            <a:off x="321760" y="1016531"/>
            <a:ext cx="8647047" cy="584775"/>
          </a:xfrm>
          <a:prstGeom prst="rect">
            <a:avLst/>
          </a:prstGeom>
          <a:noFill/>
        </p:spPr>
        <p:txBody>
          <a:bodyPr wrap="square" rtlCol="0">
            <a:spAutoFit/>
          </a:bodyPr>
          <a:lstStyle/>
          <a:p>
            <a:pPr algn="just"/>
            <a:r>
              <a:rPr lang="en-GB" sz="1600" b="1" dirty="0"/>
              <a:t>ESAs working on brand new proposals, including on performance and cost disclosures:</a:t>
            </a:r>
          </a:p>
        </p:txBody>
      </p:sp>
      <p:sp>
        <p:nvSpPr>
          <p:cNvPr id="9" name="TextBox 8">
            <a:extLst>
              <a:ext uri="{FF2B5EF4-FFF2-40B4-BE49-F238E27FC236}">
                <a16:creationId xmlns:a16="http://schemas.microsoft.com/office/drawing/2014/main" id="{70923381-5619-4DE5-BED9-14E7EA40B395}"/>
              </a:ext>
            </a:extLst>
          </p:cNvPr>
          <p:cNvSpPr txBox="1"/>
          <p:nvPr/>
        </p:nvSpPr>
        <p:spPr>
          <a:xfrm>
            <a:off x="384838" y="1424351"/>
            <a:ext cx="8156482" cy="1815882"/>
          </a:xfrm>
          <a:prstGeom prst="rect">
            <a:avLst/>
          </a:prstGeom>
          <a:noFill/>
          <a:ln w="22225">
            <a:noFill/>
          </a:ln>
          <a:effectLst/>
        </p:spPr>
        <p:txBody>
          <a:bodyPr wrap="square" rtlCol="0">
            <a:spAutoFit/>
          </a:bodyPr>
          <a:lstStyle/>
          <a:p>
            <a:pPr marL="285750" marR="0" lvl="0" indent="-285750" algn="just" defTabSz="457200" rtl="0" eaLnBrk="1" fontAlgn="auto" latinLnBrk="0" hangingPunct="1">
              <a:spcBef>
                <a:spcPts val="0"/>
              </a:spcBef>
              <a:spcAft>
                <a:spcPts val="0"/>
              </a:spcAft>
              <a:buClrTx/>
              <a:buSzTx/>
              <a:buFont typeface="Wingdings" panose="05000000000000000000" pitchFamily="2" charset="2"/>
              <a:buChar char="§"/>
              <a:tabLst/>
              <a:defRPr/>
            </a:pPr>
            <a:endParaRPr lang="en-GB" sz="1400" dirty="0">
              <a:solidFill>
                <a:srgbClr val="002957"/>
              </a:solidFill>
              <a:latin typeface="verdana"/>
            </a:endParaRPr>
          </a:p>
          <a:p>
            <a:pPr marL="285750" lvl="1" indent="-285750" algn="just">
              <a:buFont typeface="Wingdings" panose="05000000000000000000" pitchFamily="2" charset="2"/>
              <a:buChar char="§"/>
              <a:defRPr/>
            </a:pPr>
            <a:r>
              <a:rPr lang="en-GB" sz="1400" dirty="0">
                <a:solidFill>
                  <a:srgbClr val="002957"/>
                </a:solidFill>
                <a:latin typeface="verdana"/>
              </a:rPr>
              <a:t>New backward looking scenarios for linear funds and unit-linked</a:t>
            </a:r>
          </a:p>
          <a:p>
            <a:pPr marL="285750" lvl="1" indent="-285750" algn="just">
              <a:buFont typeface="Wingdings" panose="05000000000000000000" pitchFamily="2" charset="2"/>
              <a:buChar char="§"/>
              <a:defRPr/>
            </a:pPr>
            <a:r>
              <a:rPr lang="en-GB" sz="1400" dirty="0">
                <a:solidFill>
                  <a:srgbClr val="002957"/>
                </a:solidFill>
                <a:latin typeface="verdana"/>
              </a:rPr>
              <a:t>Current future performance methodology for the other PRIIPs, with manufacturer discretion in making adjustments</a:t>
            </a:r>
          </a:p>
          <a:p>
            <a:pPr marL="285750" lvl="1" indent="-285750" algn="just">
              <a:buFont typeface="Wingdings" panose="05000000000000000000" pitchFamily="2" charset="2"/>
              <a:buChar char="§"/>
              <a:defRPr/>
            </a:pPr>
            <a:r>
              <a:rPr lang="en-GB" sz="1400" dirty="0">
                <a:solidFill>
                  <a:srgbClr val="002957"/>
                </a:solidFill>
              </a:rPr>
              <a:t>Link to past performance according to UCITS methodology for the majority of funds</a:t>
            </a:r>
          </a:p>
          <a:p>
            <a:pPr marL="285750" lvl="1" indent="-285750" algn="just">
              <a:buFont typeface="Wingdings" panose="05000000000000000000" pitchFamily="2" charset="2"/>
              <a:buChar char="§"/>
            </a:pPr>
            <a:r>
              <a:rPr lang="en-GB" sz="1400" dirty="0">
                <a:solidFill>
                  <a:srgbClr val="002957"/>
                </a:solidFill>
              </a:rPr>
              <a:t>Different cost indicators for insurance and MiFID products (Reduction in Yield to continue to be used for IBIPs)</a:t>
            </a:r>
          </a:p>
          <a:p>
            <a:pPr marL="285750" lvl="1" indent="-285750" algn="just">
              <a:buFont typeface="Wingdings" panose="05000000000000000000" pitchFamily="2" charset="2"/>
              <a:buChar char="§"/>
            </a:pPr>
            <a:r>
              <a:rPr lang="en-GB" sz="1400" dirty="0">
                <a:solidFill>
                  <a:srgbClr val="002957"/>
                </a:solidFill>
              </a:rPr>
              <a:t>Introduction of additional costs information for multi-option products (MOPs)</a:t>
            </a:r>
          </a:p>
        </p:txBody>
      </p:sp>
      <p:pic>
        <p:nvPicPr>
          <p:cNvPr id="2" name="Graphic 1">
            <a:extLst>
              <a:ext uri="{FF2B5EF4-FFF2-40B4-BE49-F238E27FC236}">
                <a16:creationId xmlns:a16="http://schemas.microsoft.com/office/drawing/2014/main" id="{5F75A2FF-8DE0-4225-81CB-EF831DA5EC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3702" y="4190781"/>
            <a:ext cx="909525" cy="1119415"/>
          </a:xfrm>
          <a:prstGeom prst="rect">
            <a:avLst/>
          </a:prstGeom>
        </p:spPr>
      </p:pic>
      <p:sp>
        <p:nvSpPr>
          <p:cNvPr id="4" name="Rectangle 3">
            <a:extLst>
              <a:ext uri="{FF2B5EF4-FFF2-40B4-BE49-F238E27FC236}">
                <a16:creationId xmlns:a16="http://schemas.microsoft.com/office/drawing/2014/main" id="{A0E90B83-7C6C-4C6C-8FF4-6FCEDD8BD519}"/>
              </a:ext>
            </a:extLst>
          </p:cNvPr>
          <p:cNvSpPr/>
          <p:nvPr/>
        </p:nvSpPr>
        <p:spPr>
          <a:xfrm>
            <a:off x="563804" y="5370839"/>
            <a:ext cx="1663718" cy="738664"/>
          </a:xfrm>
          <a:prstGeom prst="rect">
            <a:avLst/>
          </a:prstGeom>
        </p:spPr>
        <p:txBody>
          <a:bodyPr wrap="square">
            <a:spAutoFit/>
          </a:bodyPr>
          <a:lstStyle/>
          <a:p>
            <a:pPr algn="ctr"/>
            <a:r>
              <a:rPr lang="en-GB" sz="1400" b="1" dirty="0"/>
              <a:t>Last minute and constantly changing</a:t>
            </a:r>
          </a:p>
        </p:txBody>
      </p:sp>
      <p:pic>
        <p:nvPicPr>
          <p:cNvPr id="12" name="Picture 11" descr="A close up of a sign&#10;&#10;Description automatically generated">
            <a:extLst>
              <a:ext uri="{FF2B5EF4-FFF2-40B4-BE49-F238E27FC236}">
                <a16:creationId xmlns:a16="http://schemas.microsoft.com/office/drawing/2014/main" id="{1065DEBD-066E-4C9A-A639-50C5DA4087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45247" y="4108337"/>
            <a:ext cx="798635" cy="1301002"/>
          </a:xfrm>
          <a:prstGeom prst="rect">
            <a:avLst/>
          </a:prstGeom>
        </p:spPr>
      </p:pic>
      <p:sp>
        <p:nvSpPr>
          <p:cNvPr id="15" name="Rectangle 14">
            <a:extLst>
              <a:ext uri="{FF2B5EF4-FFF2-40B4-BE49-F238E27FC236}">
                <a16:creationId xmlns:a16="http://schemas.microsoft.com/office/drawing/2014/main" id="{F039D29A-7F4C-4890-8D55-7BAEBD94C418}"/>
              </a:ext>
            </a:extLst>
          </p:cNvPr>
          <p:cNvSpPr/>
          <p:nvPr/>
        </p:nvSpPr>
        <p:spPr>
          <a:xfrm>
            <a:off x="2174205" y="5409339"/>
            <a:ext cx="1663718" cy="738664"/>
          </a:xfrm>
          <a:prstGeom prst="rect">
            <a:avLst/>
          </a:prstGeom>
        </p:spPr>
        <p:txBody>
          <a:bodyPr wrap="square">
            <a:spAutoFit/>
          </a:bodyPr>
          <a:lstStyle/>
          <a:p>
            <a:pPr algn="ctr"/>
            <a:r>
              <a:rPr lang="en-GB" sz="1400" b="1" dirty="0"/>
              <a:t>Not sufficiently tested</a:t>
            </a:r>
          </a:p>
        </p:txBody>
      </p:sp>
      <p:pic>
        <p:nvPicPr>
          <p:cNvPr id="16" name="Picture 15" descr="A close up of a logo&#10;&#10;Description automatically generated">
            <a:extLst>
              <a:ext uri="{FF2B5EF4-FFF2-40B4-BE49-F238E27FC236}">
                <a16:creationId xmlns:a16="http://schemas.microsoft.com/office/drawing/2014/main" id="{5E4DBB3E-78FA-4CB4-9EAF-C051C42CF2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71026" y="4096929"/>
            <a:ext cx="972613" cy="1219753"/>
          </a:xfrm>
          <a:prstGeom prst="rect">
            <a:avLst/>
          </a:prstGeom>
        </p:spPr>
      </p:pic>
      <p:sp>
        <p:nvSpPr>
          <p:cNvPr id="19" name="Rectangle 18">
            <a:extLst>
              <a:ext uri="{FF2B5EF4-FFF2-40B4-BE49-F238E27FC236}">
                <a16:creationId xmlns:a16="http://schemas.microsoft.com/office/drawing/2014/main" id="{3AD3CD03-DA70-4D4E-B9F1-B06CBBFEB3D4}"/>
              </a:ext>
            </a:extLst>
          </p:cNvPr>
          <p:cNvSpPr/>
          <p:nvPr/>
        </p:nvSpPr>
        <p:spPr>
          <a:xfrm>
            <a:off x="3725473" y="5507071"/>
            <a:ext cx="1663718" cy="523220"/>
          </a:xfrm>
          <a:prstGeom prst="rect">
            <a:avLst/>
          </a:prstGeom>
        </p:spPr>
        <p:txBody>
          <a:bodyPr wrap="square">
            <a:spAutoFit/>
          </a:bodyPr>
          <a:lstStyle/>
          <a:p>
            <a:pPr algn="ctr"/>
            <a:r>
              <a:rPr lang="en-GB" sz="1400" b="1" dirty="0"/>
              <a:t>Confusing for consumers</a:t>
            </a:r>
          </a:p>
        </p:txBody>
      </p:sp>
      <p:pic>
        <p:nvPicPr>
          <p:cNvPr id="18" name="Picture 17" descr="A picture containing room, scene, building&#10;&#10;Description automatically generated">
            <a:extLst>
              <a:ext uri="{FF2B5EF4-FFF2-40B4-BE49-F238E27FC236}">
                <a16:creationId xmlns:a16="http://schemas.microsoft.com/office/drawing/2014/main" id="{9722DE83-D6F2-4B2D-A466-E9F1F0B96A0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92364" y="4130480"/>
            <a:ext cx="1115570" cy="1179716"/>
          </a:xfrm>
          <a:prstGeom prst="rect">
            <a:avLst/>
          </a:prstGeom>
        </p:spPr>
      </p:pic>
      <p:sp>
        <p:nvSpPr>
          <p:cNvPr id="22" name="Rectangle 21">
            <a:extLst>
              <a:ext uri="{FF2B5EF4-FFF2-40B4-BE49-F238E27FC236}">
                <a16:creationId xmlns:a16="http://schemas.microsoft.com/office/drawing/2014/main" id="{18F46FDD-1BBE-4838-AC0A-D41EA500CDF9}"/>
              </a:ext>
            </a:extLst>
          </p:cNvPr>
          <p:cNvSpPr/>
          <p:nvPr/>
        </p:nvSpPr>
        <p:spPr>
          <a:xfrm>
            <a:off x="5318290" y="5507071"/>
            <a:ext cx="1663718" cy="523220"/>
          </a:xfrm>
          <a:prstGeom prst="rect">
            <a:avLst/>
          </a:prstGeom>
        </p:spPr>
        <p:txBody>
          <a:bodyPr wrap="square">
            <a:spAutoFit/>
          </a:bodyPr>
          <a:lstStyle/>
          <a:p>
            <a:pPr algn="ctr"/>
            <a:r>
              <a:rPr lang="en-GB" sz="1400" b="1" dirty="0"/>
              <a:t>Costly to implement</a:t>
            </a:r>
          </a:p>
        </p:txBody>
      </p:sp>
      <p:pic>
        <p:nvPicPr>
          <p:cNvPr id="21" name="Picture 20" descr="A picture containing umbrella&#10;&#10;Description automatically generated">
            <a:extLst>
              <a:ext uri="{FF2B5EF4-FFF2-40B4-BE49-F238E27FC236}">
                <a16:creationId xmlns:a16="http://schemas.microsoft.com/office/drawing/2014/main" id="{AF6AAD99-285D-44C5-A36C-D05D3216F36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16146" y="4198747"/>
            <a:ext cx="1386630" cy="1154711"/>
          </a:xfrm>
          <a:prstGeom prst="rect">
            <a:avLst/>
          </a:prstGeom>
        </p:spPr>
      </p:pic>
      <p:sp>
        <p:nvSpPr>
          <p:cNvPr id="25" name="Rectangle 24">
            <a:extLst>
              <a:ext uri="{FF2B5EF4-FFF2-40B4-BE49-F238E27FC236}">
                <a16:creationId xmlns:a16="http://schemas.microsoft.com/office/drawing/2014/main" id="{8C98C433-9923-48A7-A3DD-AB0E298A345C}"/>
              </a:ext>
            </a:extLst>
          </p:cNvPr>
          <p:cNvSpPr/>
          <p:nvPr/>
        </p:nvSpPr>
        <p:spPr>
          <a:xfrm>
            <a:off x="6877602" y="5412639"/>
            <a:ext cx="1663718" cy="738664"/>
          </a:xfrm>
          <a:prstGeom prst="rect">
            <a:avLst/>
          </a:prstGeom>
        </p:spPr>
        <p:txBody>
          <a:bodyPr wrap="square">
            <a:spAutoFit/>
          </a:bodyPr>
          <a:lstStyle/>
          <a:p>
            <a:pPr algn="ctr"/>
            <a:r>
              <a:rPr lang="en-GB" sz="1400" b="1" dirty="0"/>
              <a:t>Designed for funds, not insurance</a:t>
            </a:r>
          </a:p>
        </p:txBody>
      </p:sp>
      <p:sp>
        <p:nvSpPr>
          <p:cNvPr id="24" name="Rectangle 23">
            <a:extLst>
              <a:ext uri="{FF2B5EF4-FFF2-40B4-BE49-F238E27FC236}">
                <a16:creationId xmlns:a16="http://schemas.microsoft.com/office/drawing/2014/main" id="{36240E1A-8445-47AA-931E-25BF448C808E}"/>
              </a:ext>
            </a:extLst>
          </p:cNvPr>
          <p:cNvSpPr/>
          <p:nvPr/>
        </p:nvSpPr>
        <p:spPr>
          <a:xfrm>
            <a:off x="602680" y="3705376"/>
            <a:ext cx="2885726" cy="369332"/>
          </a:xfrm>
          <a:prstGeom prst="rect">
            <a:avLst/>
          </a:prstGeom>
        </p:spPr>
        <p:txBody>
          <a:bodyPr wrap="none">
            <a:spAutoFit/>
          </a:bodyPr>
          <a:lstStyle/>
          <a:p>
            <a:pPr algn="just"/>
            <a:r>
              <a:rPr lang="en-GB" b="1" dirty="0"/>
              <a:t>These proposals are:</a:t>
            </a:r>
          </a:p>
        </p:txBody>
      </p:sp>
    </p:spTree>
    <p:extLst>
      <p:ext uri="{BB962C8B-B14F-4D97-AF65-F5344CB8AC3E}">
        <p14:creationId xmlns:p14="http://schemas.microsoft.com/office/powerpoint/2010/main" val="376843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7B498EFC-193B-45CA-913E-C4B3C94D0E7F}"/>
              </a:ext>
            </a:extLst>
          </p:cNvPr>
          <p:cNvSpPr/>
          <p:nvPr/>
        </p:nvSpPr>
        <p:spPr bwMode="gray">
          <a:xfrm>
            <a:off x="231006" y="5820737"/>
            <a:ext cx="1491916" cy="885052"/>
          </a:xfrm>
          <a:prstGeom prst="rect">
            <a:avLst/>
          </a:prstGeom>
          <a:solidFill>
            <a:schemeClr val="bg1"/>
          </a:solidFill>
          <a:ln w="28575" cmpd="sng">
            <a:noFill/>
            <a:miter lim="800000"/>
            <a:headEnd/>
            <a:tailEnd/>
          </a:ln>
          <a:effectLst/>
        </p:spPr>
        <p:txBody>
          <a:bodyPr wrap="none" lIns="0" tIns="0" rIns="0" bIns="0" rtlCol="0" anchor="ctr"/>
          <a:lstStyle/>
          <a:p>
            <a:pPr algn="ctr"/>
            <a:endParaRPr lang="en-GB">
              <a:latin typeface="+mj-lt"/>
              <a:cs typeface="+mn-cs"/>
            </a:endParaRPr>
          </a:p>
        </p:txBody>
      </p:sp>
      <p:sp>
        <p:nvSpPr>
          <p:cNvPr id="63492" name="Slide Number Placeholder 1"/>
          <p:cNvSpPr>
            <a:spLocks noGrp="1"/>
          </p:cNvSpPr>
          <p:nvPr>
            <p:ph type="sldNum" sz="quarter" idx="13"/>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63CA645-DD36-4C59-8145-312D647C4608}" type="slidenum">
              <a:rPr kumimoji="0" lang="en-US" sz="1200" b="0" i="0" u="none" strike="noStrike" kern="1200" cap="none" spc="0" normalizeH="0" baseline="0" noProof="0">
                <a:ln>
                  <a:noFill/>
                </a:ln>
                <a:solidFill>
                  <a:srgbClr val="002957"/>
                </a:solidFill>
                <a:effectLst/>
                <a:uLnTx/>
                <a:uFillTx/>
                <a:latin typeface="verdana"/>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srgbClr val="002957"/>
              </a:solidFill>
              <a:effectLst/>
              <a:uLnTx/>
              <a:uFillTx/>
              <a:latin typeface="verdana"/>
              <a:ea typeface="+mn-ea"/>
              <a:cs typeface="+mn-cs"/>
            </a:endParaRPr>
          </a:p>
        </p:txBody>
      </p:sp>
      <p:graphicFrame>
        <p:nvGraphicFramePr>
          <p:cNvPr id="8" name="Table 7">
            <a:extLst>
              <a:ext uri="{FF2B5EF4-FFF2-40B4-BE49-F238E27FC236}">
                <a16:creationId xmlns:a16="http://schemas.microsoft.com/office/drawing/2014/main" id="{ABA75AA4-46E5-4811-AE89-5E27530E000A}"/>
              </a:ext>
            </a:extLst>
          </p:cNvPr>
          <p:cNvGraphicFramePr>
            <a:graphicFrameLocks noGrp="1"/>
          </p:cNvGraphicFramePr>
          <p:nvPr>
            <p:extLst>
              <p:ext uri="{D42A27DB-BD31-4B8C-83A1-F6EECF244321}">
                <p14:modId xmlns:p14="http://schemas.microsoft.com/office/powerpoint/2010/main" val="2993950037"/>
              </p:ext>
            </p:extLst>
          </p:nvPr>
        </p:nvGraphicFramePr>
        <p:xfrm>
          <a:off x="1285871" y="4103367"/>
          <a:ext cx="6437956" cy="1758554"/>
        </p:xfrm>
        <a:graphic>
          <a:graphicData uri="http://schemas.openxmlformats.org/drawingml/2006/table">
            <a:tbl>
              <a:tblPr firstRow="1" bandRow="1"/>
              <a:tblGrid>
                <a:gridCol w="459854">
                  <a:extLst>
                    <a:ext uri="{9D8B030D-6E8A-4147-A177-3AD203B41FA5}">
                      <a16:colId xmlns:a16="http://schemas.microsoft.com/office/drawing/2014/main" val="3003339932"/>
                    </a:ext>
                  </a:extLst>
                </a:gridCol>
                <a:gridCol w="459854">
                  <a:extLst>
                    <a:ext uri="{9D8B030D-6E8A-4147-A177-3AD203B41FA5}">
                      <a16:colId xmlns:a16="http://schemas.microsoft.com/office/drawing/2014/main" val="2156400696"/>
                    </a:ext>
                  </a:extLst>
                </a:gridCol>
                <a:gridCol w="459854">
                  <a:extLst>
                    <a:ext uri="{9D8B030D-6E8A-4147-A177-3AD203B41FA5}">
                      <a16:colId xmlns:a16="http://schemas.microsoft.com/office/drawing/2014/main" val="2793628383"/>
                    </a:ext>
                  </a:extLst>
                </a:gridCol>
                <a:gridCol w="459854">
                  <a:extLst>
                    <a:ext uri="{9D8B030D-6E8A-4147-A177-3AD203B41FA5}">
                      <a16:colId xmlns:a16="http://schemas.microsoft.com/office/drawing/2014/main" val="2908895537"/>
                    </a:ext>
                  </a:extLst>
                </a:gridCol>
                <a:gridCol w="459854">
                  <a:extLst>
                    <a:ext uri="{9D8B030D-6E8A-4147-A177-3AD203B41FA5}">
                      <a16:colId xmlns:a16="http://schemas.microsoft.com/office/drawing/2014/main" val="163516239"/>
                    </a:ext>
                  </a:extLst>
                </a:gridCol>
                <a:gridCol w="459854">
                  <a:extLst>
                    <a:ext uri="{9D8B030D-6E8A-4147-A177-3AD203B41FA5}">
                      <a16:colId xmlns:a16="http://schemas.microsoft.com/office/drawing/2014/main" val="92716636"/>
                    </a:ext>
                  </a:extLst>
                </a:gridCol>
                <a:gridCol w="459854">
                  <a:extLst>
                    <a:ext uri="{9D8B030D-6E8A-4147-A177-3AD203B41FA5}">
                      <a16:colId xmlns:a16="http://schemas.microsoft.com/office/drawing/2014/main" val="1716831239"/>
                    </a:ext>
                  </a:extLst>
                </a:gridCol>
                <a:gridCol w="459854">
                  <a:extLst>
                    <a:ext uri="{9D8B030D-6E8A-4147-A177-3AD203B41FA5}">
                      <a16:colId xmlns:a16="http://schemas.microsoft.com/office/drawing/2014/main" val="1207774693"/>
                    </a:ext>
                  </a:extLst>
                </a:gridCol>
                <a:gridCol w="459854">
                  <a:extLst>
                    <a:ext uri="{9D8B030D-6E8A-4147-A177-3AD203B41FA5}">
                      <a16:colId xmlns:a16="http://schemas.microsoft.com/office/drawing/2014/main" val="3088858693"/>
                    </a:ext>
                  </a:extLst>
                </a:gridCol>
                <a:gridCol w="459854">
                  <a:extLst>
                    <a:ext uri="{9D8B030D-6E8A-4147-A177-3AD203B41FA5}">
                      <a16:colId xmlns:a16="http://schemas.microsoft.com/office/drawing/2014/main" val="380084305"/>
                    </a:ext>
                  </a:extLst>
                </a:gridCol>
                <a:gridCol w="459854">
                  <a:extLst>
                    <a:ext uri="{9D8B030D-6E8A-4147-A177-3AD203B41FA5}">
                      <a16:colId xmlns:a16="http://schemas.microsoft.com/office/drawing/2014/main" val="2106615973"/>
                    </a:ext>
                  </a:extLst>
                </a:gridCol>
                <a:gridCol w="459854">
                  <a:extLst>
                    <a:ext uri="{9D8B030D-6E8A-4147-A177-3AD203B41FA5}">
                      <a16:colId xmlns:a16="http://schemas.microsoft.com/office/drawing/2014/main" val="2177945502"/>
                    </a:ext>
                  </a:extLst>
                </a:gridCol>
                <a:gridCol w="459854">
                  <a:extLst>
                    <a:ext uri="{9D8B030D-6E8A-4147-A177-3AD203B41FA5}">
                      <a16:colId xmlns:a16="http://schemas.microsoft.com/office/drawing/2014/main" val="1877715185"/>
                    </a:ext>
                  </a:extLst>
                </a:gridCol>
                <a:gridCol w="459854">
                  <a:extLst>
                    <a:ext uri="{9D8B030D-6E8A-4147-A177-3AD203B41FA5}">
                      <a16:colId xmlns:a16="http://schemas.microsoft.com/office/drawing/2014/main" val="3388877364"/>
                    </a:ext>
                  </a:extLst>
                </a:gridCol>
              </a:tblGrid>
              <a:tr h="209084">
                <a:tc>
                  <a:txBody>
                    <a:bodyPr/>
                    <a:lstStyle/>
                    <a:p>
                      <a:r>
                        <a:rPr lang="en-GB" sz="1100" b="0" kern="1200" dirty="0">
                          <a:solidFill>
                            <a:schemeClr val="bg1"/>
                          </a:solidFill>
                          <a:latin typeface="+mn-lt"/>
                          <a:ea typeface="+mn-ea"/>
                          <a:cs typeface="+mn-cs"/>
                        </a:rPr>
                        <a:t>MAY</a:t>
                      </a:r>
                      <a:endParaRPr lang="en-GB" sz="1100" b="0" dirty="0">
                        <a:latin typeface="+mj-lt"/>
                      </a:endParaRP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034DA2">
                        <a:alpha val="85098"/>
                      </a:srgbClr>
                    </a:solidFill>
                  </a:tcPr>
                </a:tc>
                <a:tc>
                  <a:txBody>
                    <a:bodyPr/>
                    <a:lstStyle/>
                    <a:p>
                      <a:r>
                        <a:rPr lang="en-GB" sz="1100" b="0" kern="1200" dirty="0">
                          <a:solidFill>
                            <a:schemeClr val="bg1"/>
                          </a:solidFill>
                          <a:latin typeface="+mn-lt"/>
                          <a:ea typeface="+mn-ea"/>
                          <a:cs typeface="+mn-cs"/>
                        </a:rPr>
                        <a:t>JUN</a:t>
                      </a:r>
                      <a:endParaRPr lang="en-GB" sz="1100" b="0" dirty="0">
                        <a:latin typeface="+mj-lt"/>
                      </a:endParaRPr>
                    </a:p>
                  </a:txBody>
                  <a:tcPr marL="68580" marR="68580" marT="34290" marB="34290">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34DA2">
                        <a:alpha val="85098"/>
                      </a:srgbClr>
                    </a:solidFill>
                  </a:tcPr>
                </a:tc>
                <a:tc>
                  <a:txBody>
                    <a:bodyPr/>
                    <a:lstStyle/>
                    <a:p>
                      <a:r>
                        <a:rPr lang="en-GB" sz="1100" b="0" kern="1200" dirty="0">
                          <a:solidFill>
                            <a:schemeClr val="bg1"/>
                          </a:solidFill>
                          <a:latin typeface="+mn-lt"/>
                          <a:ea typeface="+mn-ea"/>
                          <a:cs typeface="+mn-cs"/>
                        </a:rPr>
                        <a:t>JUL</a:t>
                      </a:r>
                      <a:endParaRPr lang="en-GB" sz="1100" b="0" dirty="0">
                        <a:latin typeface="+mj-lt"/>
                      </a:endParaRPr>
                    </a:p>
                  </a:txBody>
                  <a:tcPr marL="68580" marR="68580" marT="34290" marB="34290">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34DA2">
                        <a:alpha val="85098"/>
                      </a:srgbClr>
                    </a:solidFill>
                  </a:tcPr>
                </a:tc>
                <a:tc>
                  <a:txBody>
                    <a:bodyPr/>
                    <a:lstStyle/>
                    <a:p>
                      <a:r>
                        <a:rPr lang="en-GB" sz="1100" b="0" kern="1200" dirty="0">
                          <a:solidFill>
                            <a:schemeClr val="bg1"/>
                          </a:solidFill>
                          <a:latin typeface="+mn-lt"/>
                          <a:ea typeface="+mn-ea"/>
                          <a:cs typeface="+mn-cs"/>
                        </a:rPr>
                        <a:t>AUG</a:t>
                      </a:r>
                      <a:endParaRPr lang="en-GB" sz="1100" b="0" dirty="0">
                        <a:latin typeface="+mj-lt"/>
                      </a:endParaRPr>
                    </a:p>
                  </a:txBody>
                  <a:tcPr marL="68580" marR="68580" marT="34290" marB="34290">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34DA2">
                        <a:alpha val="85098"/>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kern="1200" dirty="0">
                          <a:solidFill>
                            <a:schemeClr val="bg1"/>
                          </a:solidFill>
                          <a:latin typeface="+mn-lt"/>
                          <a:ea typeface="+mn-ea"/>
                          <a:cs typeface="+mn-cs"/>
                        </a:rPr>
                        <a:t>SEP</a:t>
                      </a:r>
                    </a:p>
                  </a:txBody>
                  <a:tcPr marL="68580" marR="68580" marT="34290" marB="34290">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34DA2">
                        <a:alpha val="85098"/>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100" b="0" dirty="0">
                          <a:latin typeface="+mj-lt"/>
                        </a:rPr>
                        <a:t>OCT</a:t>
                      </a:r>
                    </a:p>
                  </a:txBody>
                  <a:tcPr marL="68580" marR="68580" marT="34290" marB="34290">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34DA2">
                        <a:alpha val="85098"/>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100" b="0" dirty="0">
                          <a:latin typeface="+mj-lt"/>
                        </a:rPr>
                        <a:t>NOV</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34DA2">
                        <a:alpha val="85098"/>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100" b="0" dirty="0">
                          <a:latin typeface="+mj-lt"/>
                        </a:rPr>
                        <a:t>DEC</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34DA2">
                        <a:alpha val="85098"/>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100" b="0" dirty="0">
                          <a:latin typeface="+mj-lt"/>
                        </a:rPr>
                        <a:t>JAN</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34DA2">
                        <a:alpha val="85098"/>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100" b="0" dirty="0">
                          <a:latin typeface="+mj-lt"/>
                        </a:rPr>
                        <a:t>FEB</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34DA2">
                        <a:alpha val="85098"/>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100" b="0" dirty="0">
                          <a:latin typeface="+mj-lt"/>
                        </a:rPr>
                        <a:t>MAR</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34DA2">
                        <a:alpha val="85098"/>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100" b="0" dirty="0">
                          <a:latin typeface="+mj-lt"/>
                        </a:rPr>
                        <a:t>APR</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34DA2">
                        <a:alpha val="85098"/>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100" b="0" dirty="0">
                          <a:latin typeface="+mj-lt"/>
                        </a:rPr>
                        <a:t>MAY</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34DA2">
                        <a:alpha val="85098"/>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dirty="0">
                          <a:latin typeface="+mj-lt"/>
                        </a:rPr>
                        <a:t>JUN</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34DA2">
                        <a:alpha val="85098"/>
                      </a:srgbClr>
                    </a:solidFill>
                  </a:tcPr>
                </a:tc>
                <a:extLst>
                  <a:ext uri="{0D108BD9-81ED-4DB2-BD59-A6C34878D82A}">
                    <a16:rowId xmlns:a16="http://schemas.microsoft.com/office/drawing/2014/main" val="3780154811"/>
                  </a:ext>
                </a:extLst>
              </a:tr>
              <a:tr h="1522334">
                <a:tc>
                  <a:txBody>
                    <a:bodyPr/>
                    <a:lstStyle/>
                    <a:p>
                      <a:endParaRPr lang="en-GB" sz="1400" dirty="0"/>
                    </a:p>
                  </a:txBody>
                  <a:tcPr marL="68580" marR="68580" marT="34290" marB="34290">
                    <a:lnL w="12700" cmpd="sng">
                      <a:noFill/>
                    </a:lnL>
                    <a:lnR w="12700" cmpd="sng">
                      <a:noFill/>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5B9BD5">
                        <a:lumMod val="20000"/>
                        <a:lumOff val="80000"/>
                      </a:srgbClr>
                    </a:solidFill>
                  </a:tcPr>
                </a:tc>
                <a:tc>
                  <a:txBody>
                    <a:bodyPr/>
                    <a:lstStyle/>
                    <a:p>
                      <a:endParaRPr lang="en-GB" sz="1400" dirty="0"/>
                    </a:p>
                  </a:txBody>
                  <a:tcPr marL="68580" marR="68580" marT="34290" marB="34290">
                    <a:lnL w="12700" cap="flat" cmpd="sng" algn="ctr">
                      <a:no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tc>
                  <a:txBody>
                    <a:bodyPr/>
                    <a:lstStyle/>
                    <a:p>
                      <a:endParaRPr lang="en-GB" sz="1400" dirty="0"/>
                    </a:p>
                  </a:txBody>
                  <a:tcPr marL="68580" marR="68580" marT="34290" marB="34290">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tc>
                  <a:txBody>
                    <a:bodyPr/>
                    <a:lstStyle/>
                    <a:p>
                      <a:endParaRPr lang="en-GB" sz="1400" dirty="0"/>
                    </a:p>
                  </a:txBody>
                  <a:tcPr marL="68580" marR="68580" marT="34290" marB="34290">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tc>
                  <a:txBody>
                    <a:bodyPr/>
                    <a:lstStyle/>
                    <a:p>
                      <a:endParaRPr lang="en-GB" sz="1400" dirty="0"/>
                    </a:p>
                  </a:txBody>
                  <a:tcPr marL="68580" marR="68580" marT="34290" marB="34290">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p>
                  </a:txBody>
                  <a:tcPr marL="68580" marR="68580" marT="34290" marB="34290">
                    <a:lnL w="12700" cap="flat" cmpd="sng" algn="ctr">
                      <a:solidFill>
                        <a:sysClr val="window" lastClr="FFFFFF"/>
                      </a:solidFill>
                      <a:prstDash val="solid"/>
                      <a:round/>
                      <a:headEnd type="none" w="med" len="med"/>
                      <a:tailEnd type="none" w="med" len="med"/>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extLst>
                  <a:ext uri="{0D108BD9-81ED-4DB2-BD59-A6C34878D82A}">
                    <a16:rowId xmlns:a16="http://schemas.microsoft.com/office/drawing/2014/main" val="4095567786"/>
                  </a:ext>
                </a:extLst>
              </a:tr>
            </a:tbl>
          </a:graphicData>
        </a:graphic>
      </p:graphicFrame>
      <p:sp>
        <p:nvSpPr>
          <p:cNvPr id="10" name="TextBox 9">
            <a:extLst>
              <a:ext uri="{FF2B5EF4-FFF2-40B4-BE49-F238E27FC236}">
                <a16:creationId xmlns:a16="http://schemas.microsoft.com/office/drawing/2014/main" id="{E8CEED83-13C5-400B-A7F6-DDB0B5620121}"/>
              </a:ext>
            </a:extLst>
          </p:cNvPr>
          <p:cNvSpPr txBox="1"/>
          <p:nvPr/>
        </p:nvSpPr>
        <p:spPr>
          <a:xfrm>
            <a:off x="4970811" y="3853284"/>
            <a:ext cx="2746800" cy="253916"/>
          </a:xfrm>
          <a:prstGeom prst="rect">
            <a:avLst/>
          </a:prstGeom>
          <a:noFill/>
          <a:ln>
            <a:solidFill>
              <a:schemeClr val="tx1">
                <a:lumMod val="90000"/>
                <a:lumOff val="10000"/>
              </a:schemeClr>
            </a:solidFill>
          </a:ln>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1050" b="0" i="0" u="none" strike="noStrike" cap="none" spc="0" normalizeH="0" baseline="0">
                <a:ln>
                  <a:noFill/>
                </a:ln>
                <a:solidFill>
                  <a:srgbClr val="034DA2"/>
                </a:solidFill>
                <a:effectLst/>
                <a:uLnTx/>
                <a:uFillTx/>
                <a:latin typeface="verdana"/>
                <a:ea typeface="Verdana" panose="020B0604030504040204" pitchFamily="34" charset="0"/>
              </a:defRPr>
            </a:lvl1pPr>
          </a:lstStyle>
          <a:p>
            <a:r>
              <a:rPr lang="en-GB" dirty="0"/>
              <a:t>2020</a:t>
            </a:r>
          </a:p>
        </p:txBody>
      </p:sp>
      <p:sp>
        <p:nvSpPr>
          <p:cNvPr id="21" name="TextBox 20">
            <a:extLst>
              <a:ext uri="{FF2B5EF4-FFF2-40B4-BE49-F238E27FC236}">
                <a16:creationId xmlns:a16="http://schemas.microsoft.com/office/drawing/2014/main" id="{2025CE6B-E5D1-44B6-A8FB-47979DD9F4C3}"/>
              </a:ext>
            </a:extLst>
          </p:cNvPr>
          <p:cNvSpPr txBox="1"/>
          <p:nvPr/>
        </p:nvSpPr>
        <p:spPr>
          <a:xfrm>
            <a:off x="5788240" y="4991957"/>
            <a:ext cx="1000144" cy="5078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002957"/>
                </a:solidFill>
                <a:effectLst/>
                <a:uLnTx/>
                <a:uFillTx/>
                <a:latin typeface="verdana"/>
                <a:ea typeface="Verdana" panose="020B0604030504040204" pitchFamily="34" charset="0"/>
                <a:cs typeface="+mn-cs"/>
              </a:rPr>
              <a:t>Planned adoption of RTS changes</a:t>
            </a:r>
          </a:p>
        </p:txBody>
      </p:sp>
      <p:cxnSp>
        <p:nvCxnSpPr>
          <p:cNvPr id="49" name="Straight Connector 48">
            <a:extLst>
              <a:ext uri="{FF2B5EF4-FFF2-40B4-BE49-F238E27FC236}">
                <a16:creationId xmlns:a16="http://schemas.microsoft.com/office/drawing/2014/main" id="{DCF39D22-E448-4629-80F9-B3278D009D97}"/>
              </a:ext>
            </a:extLst>
          </p:cNvPr>
          <p:cNvCxnSpPr>
            <a:cxnSpLocks/>
          </p:cNvCxnSpPr>
          <p:nvPr/>
        </p:nvCxnSpPr>
        <p:spPr>
          <a:xfrm>
            <a:off x="1285871" y="5612443"/>
            <a:ext cx="6437937" cy="0"/>
          </a:xfrm>
          <a:prstGeom prst="line">
            <a:avLst/>
          </a:prstGeom>
          <a:noFill/>
          <a:ln w="57150" cap="flat" cmpd="sng" algn="ctr">
            <a:solidFill>
              <a:srgbClr val="034DA2"/>
            </a:solidFill>
            <a:prstDash val="solid"/>
            <a:miter lim="800000"/>
          </a:ln>
          <a:effectLst/>
        </p:spPr>
      </p:cxnSp>
      <p:sp>
        <p:nvSpPr>
          <p:cNvPr id="61" name="Title 2">
            <a:extLst>
              <a:ext uri="{FF2B5EF4-FFF2-40B4-BE49-F238E27FC236}">
                <a16:creationId xmlns:a16="http://schemas.microsoft.com/office/drawing/2014/main" id="{4E6978E2-EE7B-4D6B-A47A-AAEA644A8C81}"/>
              </a:ext>
            </a:extLst>
          </p:cNvPr>
          <p:cNvSpPr txBox="1">
            <a:spLocks/>
          </p:cNvSpPr>
          <p:nvPr/>
        </p:nvSpPr>
        <p:spPr bwMode="auto">
          <a:xfrm>
            <a:off x="420329" y="441155"/>
            <a:ext cx="8723671" cy="353943"/>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rtl="0" eaLnBrk="0" fontAlgn="base" hangingPunct="0">
              <a:spcBef>
                <a:spcPct val="0"/>
              </a:spcBef>
              <a:spcAft>
                <a:spcPct val="0"/>
              </a:spcAft>
              <a:defRPr sz="2800" b="1" baseline="0">
                <a:solidFill>
                  <a:srgbClr val="002957"/>
                </a:solidFill>
                <a:latin typeface="Verdana" pitchFamily="34" charset="0"/>
                <a:ea typeface="+mj-ea"/>
                <a:cs typeface="Arial" pitchFamily="34" charset="0"/>
              </a:defRPr>
            </a:lvl1pPr>
            <a:lvl2pPr algn="l" rtl="0" eaLnBrk="0" fontAlgn="base" hangingPunct="0">
              <a:spcBef>
                <a:spcPct val="0"/>
              </a:spcBef>
              <a:spcAft>
                <a:spcPct val="0"/>
              </a:spcAft>
              <a:defRPr sz="2800" b="1">
                <a:solidFill>
                  <a:srgbClr val="002957"/>
                </a:solidFill>
                <a:latin typeface="Verdana" pitchFamily="34" charset="0"/>
                <a:cs typeface="Arial" charset="0"/>
              </a:defRPr>
            </a:lvl2pPr>
            <a:lvl3pPr algn="l" rtl="0" eaLnBrk="0" fontAlgn="base" hangingPunct="0">
              <a:spcBef>
                <a:spcPct val="0"/>
              </a:spcBef>
              <a:spcAft>
                <a:spcPct val="0"/>
              </a:spcAft>
              <a:defRPr sz="2800" b="1">
                <a:solidFill>
                  <a:srgbClr val="002957"/>
                </a:solidFill>
                <a:latin typeface="Verdana" pitchFamily="34" charset="0"/>
                <a:cs typeface="Arial" charset="0"/>
              </a:defRPr>
            </a:lvl3pPr>
            <a:lvl4pPr algn="l" rtl="0" eaLnBrk="0" fontAlgn="base" hangingPunct="0">
              <a:spcBef>
                <a:spcPct val="0"/>
              </a:spcBef>
              <a:spcAft>
                <a:spcPct val="0"/>
              </a:spcAft>
              <a:defRPr sz="2800" b="1">
                <a:solidFill>
                  <a:srgbClr val="002957"/>
                </a:solidFill>
                <a:latin typeface="Verdana" pitchFamily="34" charset="0"/>
                <a:cs typeface="Arial" charset="0"/>
              </a:defRPr>
            </a:lvl4pPr>
            <a:lvl5pPr algn="l" rtl="0" eaLnBrk="0" fontAlgn="base" hangingPunct="0">
              <a:spcBef>
                <a:spcPct val="0"/>
              </a:spcBef>
              <a:spcAft>
                <a:spcPct val="0"/>
              </a:spcAft>
              <a:defRPr sz="2800" b="1">
                <a:solidFill>
                  <a:srgbClr val="002957"/>
                </a:solidFill>
                <a:latin typeface="Verdana" pitchFamily="34" charset="0"/>
                <a:cs typeface="Arial" charset="0"/>
              </a:defRPr>
            </a:lvl5pPr>
            <a:lvl6pPr marL="457200" algn="r" rtl="0" eaLnBrk="1" fontAlgn="base" hangingPunct="1">
              <a:spcBef>
                <a:spcPct val="0"/>
              </a:spcBef>
              <a:spcAft>
                <a:spcPct val="0"/>
              </a:spcAft>
              <a:defRPr sz="4400" b="1">
                <a:solidFill>
                  <a:srgbClr val="004480"/>
                </a:solidFill>
                <a:latin typeface="Frutiger LT Std 45 Light" pitchFamily="34" charset="0"/>
              </a:defRPr>
            </a:lvl6pPr>
            <a:lvl7pPr marL="914400" algn="r" rtl="0" eaLnBrk="1" fontAlgn="base" hangingPunct="1">
              <a:spcBef>
                <a:spcPct val="0"/>
              </a:spcBef>
              <a:spcAft>
                <a:spcPct val="0"/>
              </a:spcAft>
              <a:defRPr sz="4400" b="1">
                <a:solidFill>
                  <a:srgbClr val="004480"/>
                </a:solidFill>
                <a:latin typeface="Frutiger LT Std 45 Light" pitchFamily="34" charset="0"/>
              </a:defRPr>
            </a:lvl7pPr>
            <a:lvl8pPr marL="1371600" algn="r" rtl="0" eaLnBrk="1" fontAlgn="base" hangingPunct="1">
              <a:spcBef>
                <a:spcPct val="0"/>
              </a:spcBef>
              <a:spcAft>
                <a:spcPct val="0"/>
              </a:spcAft>
              <a:defRPr sz="4400" b="1">
                <a:solidFill>
                  <a:srgbClr val="004480"/>
                </a:solidFill>
                <a:latin typeface="Frutiger LT Std 45 Light" pitchFamily="34" charset="0"/>
              </a:defRPr>
            </a:lvl8pPr>
            <a:lvl9pPr marL="1828800" algn="r" rtl="0" eaLnBrk="1" fontAlgn="base" hangingPunct="1">
              <a:spcBef>
                <a:spcPct val="0"/>
              </a:spcBef>
              <a:spcAft>
                <a:spcPct val="0"/>
              </a:spcAft>
              <a:defRPr sz="4400" b="1">
                <a:solidFill>
                  <a:srgbClr val="004480"/>
                </a:solidFill>
                <a:latin typeface="Frutiger LT Std 45 Light" pitchFamily="34" charset="0"/>
              </a:defRPr>
            </a:lvl9pPr>
          </a:lstStyle>
          <a:p>
            <a:pPr lvl="0" defTabSz="914400" eaLnBrk="1" fontAlgn="auto" hangingPunct="1">
              <a:spcBef>
                <a:spcPts val="0"/>
              </a:spcBef>
              <a:spcAft>
                <a:spcPts val="0"/>
              </a:spcAft>
            </a:pPr>
            <a:r>
              <a:rPr lang="en-GB" sz="2300" kern="0" dirty="0"/>
              <a:t>Repeated changes of direction </a:t>
            </a:r>
            <a:endParaRPr lang="fr-BE" sz="2300" kern="0" dirty="0"/>
          </a:p>
        </p:txBody>
      </p:sp>
      <p:cxnSp>
        <p:nvCxnSpPr>
          <p:cNvPr id="40" name="Straight Connector 39">
            <a:extLst>
              <a:ext uri="{FF2B5EF4-FFF2-40B4-BE49-F238E27FC236}">
                <a16:creationId xmlns:a16="http://schemas.microsoft.com/office/drawing/2014/main" id="{2CF50029-DE88-463C-A48E-2D168DFBC75F}"/>
              </a:ext>
            </a:extLst>
          </p:cNvPr>
          <p:cNvCxnSpPr>
            <a:cxnSpLocks/>
          </p:cNvCxnSpPr>
          <p:nvPr/>
        </p:nvCxnSpPr>
        <p:spPr>
          <a:xfrm flipV="1">
            <a:off x="2502166" y="3580690"/>
            <a:ext cx="0" cy="2031753"/>
          </a:xfrm>
          <a:prstGeom prst="line">
            <a:avLst/>
          </a:prstGeom>
          <a:noFill/>
          <a:ln w="28575" cap="flat" cmpd="sng" algn="ctr">
            <a:solidFill>
              <a:schemeClr val="tx1">
                <a:lumMod val="90000"/>
                <a:lumOff val="10000"/>
              </a:schemeClr>
            </a:solidFill>
            <a:prstDash val="solid"/>
            <a:miter lim="800000"/>
          </a:ln>
          <a:effectLst/>
        </p:spPr>
      </p:cxnSp>
      <p:sp>
        <p:nvSpPr>
          <p:cNvPr id="66" name="TextBox 65">
            <a:extLst>
              <a:ext uri="{FF2B5EF4-FFF2-40B4-BE49-F238E27FC236}">
                <a16:creationId xmlns:a16="http://schemas.microsoft.com/office/drawing/2014/main" id="{9C39AB1E-79FA-4CD6-99B1-8B7E53B012B3}"/>
              </a:ext>
            </a:extLst>
          </p:cNvPr>
          <p:cNvSpPr txBox="1"/>
          <p:nvPr/>
        </p:nvSpPr>
        <p:spPr>
          <a:xfrm>
            <a:off x="1297022" y="3853810"/>
            <a:ext cx="3669053" cy="253916"/>
          </a:xfrm>
          <a:prstGeom prst="rect">
            <a:avLst/>
          </a:prstGeom>
          <a:noFill/>
          <a:ln>
            <a:solidFill>
              <a:schemeClr val="tx1">
                <a:lumMod val="90000"/>
                <a:lumOff val="10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034DA2"/>
                </a:solidFill>
                <a:effectLst/>
                <a:uLnTx/>
                <a:uFillTx/>
                <a:latin typeface="verdana"/>
                <a:ea typeface="Verdana" panose="020B0604030504040204" pitchFamily="34" charset="0"/>
                <a:cs typeface="+mn-cs"/>
              </a:rPr>
              <a:t>2019</a:t>
            </a:r>
          </a:p>
        </p:txBody>
      </p:sp>
      <p:sp>
        <p:nvSpPr>
          <p:cNvPr id="68" name="TextBox 67">
            <a:extLst>
              <a:ext uri="{FF2B5EF4-FFF2-40B4-BE49-F238E27FC236}">
                <a16:creationId xmlns:a16="http://schemas.microsoft.com/office/drawing/2014/main" id="{8D9262D2-402A-4941-94D5-07A8904BE1AD}"/>
              </a:ext>
            </a:extLst>
          </p:cNvPr>
          <p:cNvSpPr txBox="1"/>
          <p:nvPr/>
        </p:nvSpPr>
        <p:spPr>
          <a:xfrm>
            <a:off x="1679051" y="2775066"/>
            <a:ext cx="1758505" cy="784830"/>
          </a:xfrm>
          <a:prstGeom prst="rect">
            <a:avLst/>
          </a:prstGeom>
          <a:noFill/>
        </p:spPr>
        <p:txBody>
          <a:bodyPr wrap="square" rtlCol="0">
            <a:spAutoFit/>
          </a:bodyPr>
          <a:lstStyle/>
          <a:p>
            <a:pPr marL="171450" marR="0" lvl="0" indent="-84138"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solidFill>
                  <a:schemeClr val="accent5"/>
                </a:solidFill>
                <a:latin typeface="verdana"/>
                <a:ea typeface="Verdana" panose="020B0604030504040204" pitchFamily="34" charset="0"/>
              </a:rPr>
              <a:t>ESAs work on Total Cost Ratio (TCR)</a:t>
            </a:r>
          </a:p>
          <a:p>
            <a:pPr marL="171450" indent="-84138">
              <a:buFont typeface="Arial" panose="020B0604020202020204" pitchFamily="34" charset="0"/>
              <a:buChar char="•"/>
            </a:pPr>
            <a:r>
              <a:rPr kumimoji="0" lang="en-GB" sz="900" b="0" i="0" u="none" strike="noStrike" kern="1200" cap="none" spc="0" normalizeH="0" baseline="0" noProof="0" dirty="0">
                <a:ln>
                  <a:noFill/>
                </a:ln>
                <a:solidFill>
                  <a:schemeClr val="accent5"/>
                </a:solidFill>
                <a:effectLst/>
                <a:uLnTx/>
                <a:uFillTx/>
                <a:latin typeface="verdana"/>
                <a:ea typeface="Verdana" panose="020B0604030504040204" pitchFamily="34" charset="0"/>
                <a:cs typeface="+mn-cs"/>
              </a:rPr>
              <a:t>Insurance Europe provided evidence on flaws in TCR</a:t>
            </a:r>
          </a:p>
        </p:txBody>
      </p:sp>
      <p:sp>
        <p:nvSpPr>
          <p:cNvPr id="45" name="Multiplication Sign 44">
            <a:extLst>
              <a:ext uri="{FF2B5EF4-FFF2-40B4-BE49-F238E27FC236}">
                <a16:creationId xmlns:a16="http://schemas.microsoft.com/office/drawing/2014/main" id="{13035077-BED9-4A71-AE04-7986A000D57D}"/>
              </a:ext>
            </a:extLst>
          </p:cNvPr>
          <p:cNvSpPr/>
          <p:nvPr/>
        </p:nvSpPr>
        <p:spPr>
          <a:xfrm>
            <a:off x="6071139" y="5496882"/>
            <a:ext cx="373835" cy="327789"/>
          </a:xfrm>
          <a:prstGeom prst="mathMultiply">
            <a:avLst/>
          </a:prstGeom>
          <a:solidFill>
            <a:srgbClr val="FF0000"/>
          </a:solidFill>
          <a:ln w="1270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cxnSp>
        <p:nvCxnSpPr>
          <p:cNvPr id="70" name="Straight Connector 69">
            <a:extLst>
              <a:ext uri="{FF2B5EF4-FFF2-40B4-BE49-F238E27FC236}">
                <a16:creationId xmlns:a16="http://schemas.microsoft.com/office/drawing/2014/main" id="{78168CCC-DA6B-4BF8-B056-A50FFDF95991}"/>
              </a:ext>
            </a:extLst>
          </p:cNvPr>
          <p:cNvCxnSpPr>
            <a:cxnSpLocks/>
          </p:cNvCxnSpPr>
          <p:nvPr/>
        </p:nvCxnSpPr>
        <p:spPr>
          <a:xfrm flipV="1">
            <a:off x="3554368" y="2395492"/>
            <a:ext cx="0" cy="3216951"/>
          </a:xfrm>
          <a:prstGeom prst="line">
            <a:avLst/>
          </a:prstGeom>
          <a:noFill/>
          <a:ln w="28575" cap="flat" cmpd="sng" algn="ctr">
            <a:solidFill>
              <a:schemeClr val="tx1">
                <a:lumMod val="90000"/>
                <a:lumOff val="10000"/>
              </a:schemeClr>
            </a:solidFill>
            <a:prstDash val="solid"/>
            <a:miter lim="800000"/>
          </a:ln>
          <a:effectLst/>
        </p:spPr>
      </p:cxnSp>
      <p:sp>
        <p:nvSpPr>
          <p:cNvPr id="72" name="TextBox 71">
            <a:extLst>
              <a:ext uri="{FF2B5EF4-FFF2-40B4-BE49-F238E27FC236}">
                <a16:creationId xmlns:a16="http://schemas.microsoft.com/office/drawing/2014/main" id="{DC726436-DCB1-4A4F-8FAD-E05CFF953253}"/>
              </a:ext>
            </a:extLst>
          </p:cNvPr>
          <p:cNvSpPr txBox="1"/>
          <p:nvPr/>
        </p:nvSpPr>
        <p:spPr>
          <a:xfrm>
            <a:off x="2340195" y="1407344"/>
            <a:ext cx="2428345" cy="1061829"/>
          </a:xfrm>
          <a:prstGeom prst="rect">
            <a:avLst/>
          </a:prstGeom>
          <a:noFill/>
        </p:spPr>
        <p:txBody>
          <a:bodyPr wrap="square" rtlCol="0">
            <a:spAutoFit/>
          </a:bodyPr>
          <a:lstStyle/>
          <a:p>
            <a:pPr marL="171450" marR="0" lvl="0" indent="-84138"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solidFill>
                  <a:schemeClr val="accent5"/>
                </a:solidFill>
                <a:latin typeface="verdana"/>
                <a:ea typeface="Verdana" panose="020B0604030504040204" pitchFamily="34" charset="0"/>
              </a:rPr>
              <a:t>ESAs dropped TCR proposal and produced 4 alternative options for costs disclosures</a:t>
            </a:r>
          </a:p>
          <a:p>
            <a:pPr marL="171450" lvl="0" indent="-84138">
              <a:buFont typeface="Arial" panose="020B0604020202020204" pitchFamily="34" charset="0"/>
              <a:buChar char="•"/>
              <a:defRPr/>
            </a:pPr>
            <a:r>
              <a:rPr lang="en-GB" sz="900" dirty="0">
                <a:solidFill>
                  <a:schemeClr val="accent5"/>
                </a:solidFill>
                <a:latin typeface="verdana"/>
                <a:ea typeface="Verdana" panose="020B0604030504040204" pitchFamily="34" charset="0"/>
              </a:rPr>
              <a:t>ESAs considering to use the same cost indicator for all products</a:t>
            </a:r>
          </a:p>
          <a:p>
            <a:pPr marL="171450" marR="0" lvl="0" indent="-84138"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dirty="0">
                <a:ln>
                  <a:noFill/>
                </a:ln>
                <a:solidFill>
                  <a:schemeClr val="tx2">
                    <a:lumMod val="75000"/>
                    <a:lumOff val="25000"/>
                  </a:schemeClr>
                </a:solidFill>
                <a:effectLst/>
                <a:uLnTx/>
                <a:uFillTx/>
                <a:latin typeface="verdana"/>
                <a:ea typeface="Verdana" panose="020B0604030504040204" pitchFamily="34" charset="0"/>
                <a:cs typeface="+mn-cs"/>
              </a:rPr>
              <a:t>ESAs consulted on dividend yield methodology for performance</a:t>
            </a:r>
          </a:p>
        </p:txBody>
      </p:sp>
      <p:cxnSp>
        <p:nvCxnSpPr>
          <p:cNvPr id="73" name="Straight Connector 72">
            <a:extLst>
              <a:ext uri="{FF2B5EF4-FFF2-40B4-BE49-F238E27FC236}">
                <a16:creationId xmlns:a16="http://schemas.microsoft.com/office/drawing/2014/main" id="{0CA9DA8F-FCB0-4487-B66B-4270155EE8C6}"/>
              </a:ext>
            </a:extLst>
          </p:cNvPr>
          <p:cNvCxnSpPr>
            <a:cxnSpLocks/>
          </p:cNvCxnSpPr>
          <p:nvPr/>
        </p:nvCxnSpPr>
        <p:spPr>
          <a:xfrm flipV="1">
            <a:off x="4648552" y="3609920"/>
            <a:ext cx="0" cy="2002523"/>
          </a:xfrm>
          <a:prstGeom prst="line">
            <a:avLst/>
          </a:prstGeom>
          <a:noFill/>
          <a:ln w="28575" cap="flat" cmpd="sng" algn="ctr">
            <a:solidFill>
              <a:schemeClr val="tx1">
                <a:lumMod val="90000"/>
                <a:lumOff val="10000"/>
              </a:schemeClr>
            </a:solidFill>
            <a:prstDash val="solid"/>
            <a:miter lim="800000"/>
          </a:ln>
          <a:effectLst/>
        </p:spPr>
      </p:cxnSp>
      <p:sp>
        <p:nvSpPr>
          <p:cNvPr id="74" name="TextBox 73">
            <a:extLst>
              <a:ext uri="{FF2B5EF4-FFF2-40B4-BE49-F238E27FC236}">
                <a16:creationId xmlns:a16="http://schemas.microsoft.com/office/drawing/2014/main" id="{40211021-7234-47D6-AAD1-87622E92C681}"/>
              </a:ext>
            </a:extLst>
          </p:cNvPr>
          <p:cNvSpPr txBox="1"/>
          <p:nvPr/>
        </p:nvSpPr>
        <p:spPr>
          <a:xfrm>
            <a:off x="3718462" y="2628170"/>
            <a:ext cx="1946480" cy="923330"/>
          </a:xfrm>
          <a:prstGeom prst="rect">
            <a:avLst/>
          </a:prstGeom>
          <a:noFill/>
        </p:spPr>
        <p:txBody>
          <a:bodyPr wrap="square" rtlCol="0">
            <a:spAutoFit/>
          </a:bodyPr>
          <a:lstStyle/>
          <a:p>
            <a:pPr marL="171450" indent="-84138">
              <a:buFont typeface="Arial" panose="020B0604020202020204" pitchFamily="34" charset="0"/>
              <a:buChar char="•"/>
            </a:pPr>
            <a:r>
              <a:rPr kumimoji="0" lang="en-GB" sz="900" b="0" i="0" u="none" strike="noStrike" kern="1200" cap="none" spc="0" normalizeH="0" baseline="0" noProof="0" dirty="0">
                <a:ln>
                  <a:noFill/>
                </a:ln>
                <a:solidFill>
                  <a:schemeClr val="tx2">
                    <a:lumMod val="75000"/>
                    <a:lumOff val="25000"/>
                  </a:schemeClr>
                </a:solidFill>
                <a:effectLst/>
                <a:uLnTx/>
                <a:uFillTx/>
                <a:latin typeface="verdana"/>
                <a:ea typeface="Verdana" panose="020B0604030504040204" pitchFamily="34" charset="0"/>
                <a:cs typeface="+mn-cs"/>
              </a:rPr>
              <a:t>Insurance Europe provided evidence </a:t>
            </a:r>
            <a:r>
              <a:rPr lang="en-GB" sz="900" dirty="0">
                <a:solidFill>
                  <a:schemeClr val="tx2">
                    <a:lumMod val="75000"/>
                    <a:lumOff val="25000"/>
                  </a:schemeClr>
                </a:solidFill>
                <a:ea typeface="Verdana" panose="020B0604030504040204" pitchFamily="34" charset="0"/>
              </a:rPr>
              <a:t>on flaws with dividend yield methodology </a:t>
            </a:r>
          </a:p>
          <a:p>
            <a:pPr marL="171450" indent="-84138">
              <a:buFont typeface="Arial" panose="020B0604020202020204" pitchFamily="34" charset="0"/>
              <a:buChar char="•"/>
            </a:pPr>
            <a:r>
              <a:rPr kumimoji="0" lang="en-GB" sz="900" b="0" i="0" u="none" strike="noStrike" kern="1200" cap="none" spc="0" normalizeH="0" baseline="0" noProof="0" dirty="0">
                <a:ln>
                  <a:noFill/>
                </a:ln>
                <a:solidFill>
                  <a:schemeClr val="accent5"/>
                </a:solidFill>
                <a:effectLst/>
                <a:uLnTx/>
                <a:uFillTx/>
                <a:latin typeface="verdana"/>
                <a:ea typeface="Verdana" panose="020B0604030504040204" pitchFamily="34" charset="0"/>
              </a:rPr>
              <a:t>Insurance Europe feedback critical</a:t>
            </a:r>
            <a:r>
              <a:rPr lang="en-GB" sz="900" dirty="0">
                <a:solidFill>
                  <a:schemeClr val="accent5"/>
                </a:solidFill>
                <a:latin typeface="verdana"/>
                <a:ea typeface="Verdana" panose="020B0604030504040204" pitchFamily="34" charset="0"/>
              </a:rPr>
              <a:t> of number of disclosures </a:t>
            </a:r>
            <a:endParaRPr kumimoji="0" lang="en-GB" sz="900" b="0" i="0" u="none" strike="noStrike" kern="1200" cap="none" spc="0" normalizeH="0" baseline="0" noProof="0" dirty="0">
              <a:ln>
                <a:noFill/>
              </a:ln>
              <a:solidFill>
                <a:schemeClr val="accent5"/>
              </a:solidFill>
              <a:effectLst/>
              <a:uLnTx/>
              <a:uFillTx/>
              <a:latin typeface="verdana"/>
              <a:ea typeface="Verdana" panose="020B0604030504040204" pitchFamily="34" charset="0"/>
            </a:endParaRPr>
          </a:p>
        </p:txBody>
      </p:sp>
      <p:sp>
        <p:nvSpPr>
          <p:cNvPr id="76" name="TextBox 75">
            <a:extLst>
              <a:ext uri="{FF2B5EF4-FFF2-40B4-BE49-F238E27FC236}">
                <a16:creationId xmlns:a16="http://schemas.microsoft.com/office/drawing/2014/main" id="{A79CE52C-7CE4-4B95-9907-0AF49AC34530}"/>
              </a:ext>
            </a:extLst>
          </p:cNvPr>
          <p:cNvSpPr txBox="1"/>
          <p:nvPr/>
        </p:nvSpPr>
        <p:spPr>
          <a:xfrm>
            <a:off x="4496677" y="1587284"/>
            <a:ext cx="2428345" cy="646331"/>
          </a:xfrm>
          <a:prstGeom prst="rect">
            <a:avLst/>
          </a:prstGeom>
          <a:noFill/>
        </p:spPr>
        <p:txBody>
          <a:bodyPr wrap="square" rtlCol="0">
            <a:spAutoFit/>
          </a:bodyPr>
          <a:lstStyle/>
          <a:p>
            <a:pPr marL="171450" marR="0" lvl="0" indent="-84138"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solidFill>
                  <a:schemeClr val="tx2">
                    <a:lumMod val="75000"/>
                    <a:lumOff val="25000"/>
                  </a:schemeClr>
                </a:solidFill>
                <a:latin typeface="verdana"/>
                <a:ea typeface="Verdana" panose="020B0604030504040204" pitchFamily="34" charset="0"/>
              </a:rPr>
              <a:t>ESAs dropped dividend yield methodology</a:t>
            </a:r>
          </a:p>
          <a:p>
            <a:pPr marL="171450" lvl="0" indent="-84138">
              <a:buFont typeface="Arial" panose="020B0604020202020204" pitchFamily="34" charset="0"/>
              <a:buChar char="•"/>
              <a:defRPr/>
            </a:pPr>
            <a:r>
              <a:rPr lang="en-GB" sz="900" dirty="0">
                <a:solidFill>
                  <a:schemeClr val="accent5"/>
                </a:solidFill>
                <a:latin typeface="verdana"/>
                <a:ea typeface="Verdana" panose="020B0604030504040204" pitchFamily="34" charset="0"/>
              </a:rPr>
              <a:t>ESAs dropped option to </a:t>
            </a:r>
            <a:r>
              <a:rPr lang="en-GB" sz="900" dirty="0">
                <a:solidFill>
                  <a:schemeClr val="accent5"/>
                </a:solidFill>
                <a:ea typeface="Verdana" panose="020B0604030504040204" pitchFamily="34" charset="0"/>
              </a:rPr>
              <a:t>use the same cost indicator for all products</a:t>
            </a:r>
            <a:endParaRPr kumimoji="0" lang="en-GB" sz="900" b="0" i="0" u="none" strike="noStrike" kern="1200" cap="none" spc="0" normalizeH="0" baseline="0" noProof="0" dirty="0">
              <a:ln>
                <a:noFill/>
              </a:ln>
              <a:solidFill>
                <a:schemeClr val="accent5"/>
              </a:solidFill>
              <a:effectLst/>
              <a:uLnTx/>
              <a:uFillTx/>
              <a:latin typeface="verdana"/>
              <a:ea typeface="Verdana" panose="020B0604030504040204" pitchFamily="34" charset="0"/>
            </a:endParaRPr>
          </a:p>
        </p:txBody>
      </p:sp>
      <p:sp>
        <p:nvSpPr>
          <p:cNvPr id="86" name="TextBox 85">
            <a:extLst>
              <a:ext uri="{FF2B5EF4-FFF2-40B4-BE49-F238E27FC236}">
                <a16:creationId xmlns:a16="http://schemas.microsoft.com/office/drawing/2014/main" id="{3B41BE0F-BA54-438B-A15C-909282EE655F}"/>
              </a:ext>
            </a:extLst>
          </p:cNvPr>
          <p:cNvSpPr txBox="1"/>
          <p:nvPr/>
        </p:nvSpPr>
        <p:spPr>
          <a:xfrm>
            <a:off x="7006582" y="4993927"/>
            <a:ext cx="1000144" cy="5078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002957"/>
                </a:solidFill>
                <a:effectLst/>
                <a:uLnTx/>
                <a:uFillTx/>
                <a:latin typeface="verdana"/>
                <a:ea typeface="Verdana" panose="020B0604030504040204" pitchFamily="34" charset="0"/>
                <a:cs typeface="+mn-cs"/>
              </a:rPr>
              <a:t>Possible adoption of RTS changes</a:t>
            </a:r>
          </a:p>
        </p:txBody>
      </p:sp>
      <p:sp>
        <p:nvSpPr>
          <p:cNvPr id="87" name="Multiplication Sign 86">
            <a:extLst>
              <a:ext uri="{FF2B5EF4-FFF2-40B4-BE49-F238E27FC236}">
                <a16:creationId xmlns:a16="http://schemas.microsoft.com/office/drawing/2014/main" id="{0F188EE1-5793-4FAA-8CD0-B98AE503AB3D}"/>
              </a:ext>
            </a:extLst>
          </p:cNvPr>
          <p:cNvSpPr/>
          <p:nvPr/>
        </p:nvSpPr>
        <p:spPr>
          <a:xfrm>
            <a:off x="7313593" y="5496882"/>
            <a:ext cx="373835" cy="327789"/>
          </a:xfrm>
          <a:prstGeom prst="mathMultiply">
            <a:avLst/>
          </a:prstGeom>
          <a:solidFill>
            <a:srgbClr val="FF0000"/>
          </a:solidFill>
          <a:ln w="1270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cxnSp>
        <p:nvCxnSpPr>
          <p:cNvPr id="95" name="Straight Connector 94">
            <a:extLst>
              <a:ext uri="{FF2B5EF4-FFF2-40B4-BE49-F238E27FC236}">
                <a16:creationId xmlns:a16="http://schemas.microsoft.com/office/drawing/2014/main" id="{F48B1A3B-896F-4275-9142-66A22CBF190D}"/>
              </a:ext>
            </a:extLst>
          </p:cNvPr>
          <p:cNvCxnSpPr>
            <a:cxnSpLocks/>
          </p:cNvCxnSpPr>
          <p:nvPr/>
        </p:nvCxnSpPr>
        <p:spPr>
          <a:xfrm flipV="1">
            <a:off x="6925022" y="3559896"/>
            <a:ext cx="0" cy="2052548"/>
          </a:xfrm>
          <a:prstGeom prst="line">
            <a:avLst/>
          </a:prstGeom>
          <a:noFill/>
          <a:ln w="28575" cap="flat" cmpd="sng" algn="ctr">
            <a:solidFill>
              <a:schemeClr val="tx1">
                <a:lumMod val="90000"/>
                <a:lumOff val="10000"/>
              </a:schemeClr>
            </a:solidFill>
            <a:prstDash val="solid"/>
            <a:miter lim="800000"/>
          </a:ln>
          <a:effectLst/>
        </p:spPr>
      </p:cxnSp>
      <p:sp>
        <p:nvSpPr>
          <p:cNvPr id="96" name="TextBox 95">
            <a:extLst>
              <a:ext uri="{FF2B5EF4-FFF2-40B4-BE49-F238E27FC236}">
                <a16:creationId xmlns:a16="http://schemas.microsoft.com/office/drawing/2014/main" id="{2DDCB5E1-7E4D-45AB-B5E7-1BA379EB7251}"/>
              </a:ext>
            </a:extLst>
          </p:cNvPr>
          <p:cNvSpPr txBox="1"/>
          <p:nvPr/>
        </p:nvSpPr>
        <p:spPr>
          <a:xfrm>
            <a:off x="5862723" y="2305762"/>
            <a:ext cx="2428345" cy="1338828"/>
          </a:xfrm>
          <a:prstGeom prst="rect">
            <a:avLst/>
          </a:prstGeom>
          <a:noFill/>
        </p:spPr>
        <p:txBody>
          <a:bodyPr wrap="square" rtlCol="0">
            <a:spAutoFit/>
          </a:bodyPr>
          <a:lstStyle/>
          <a:p>
            <a:pPr marL="171450" indent="-84138">
              <a:buFont typeface="Arial" panose="020B0604020202020204" pitchFamily="34" charset="0"/>
              <a:buChar char="•"/>
            </a:pPr>
            <a:r>
              <a:rPr lang="en-GB" sz="900" dirty="0">
                <a:solidFill>
                  <a:schemeClr val="tx2">
                    <a:lumMod val="75000"/>
                    <a:lumOff val="25000"/>
                  </a:schemeClr>
                </a:solidFill>
                <a:ea typeface="Verdana" panose="020B0604030504040204" pitchFamily="34" charset="0"/>
              </a:rPr>
              <a:t>ESAs finalise proposals on backward looking scenarios for certain PRIIPs, with a different methodology for all other PRIIPs and for stress scenarios</a:t>
            </a:r>
          </a:p>
          <a:p>
            <a:pPr marL="171450" indent="-84138">
              <a:buFont typeface="Arial" panose="020B0604020202020204" pitchFamily="34" charset="0"/>
              <a:buChar char="•"/>
            </a:pPr>
            <a:r>
              <a:rPr lang="en-GB" sz="900" dirty="0">
                <a:solidFill>
                  <a:schemeClr val="accent5"/>
                </a:solidFill>
                <a:ea typeface="Verdana" panose="020B0604030504040204" pitchFamily="34" charset="0"/>
              </a:rPr>
              <a:t>ESAs finalise proposals on different cost indicators for insurance and MiFID products</a:t>
            </a:r>
          </a:p>
          <a:p>
            <a:pPr marL="171450" marR="0" lvl="0" indent="-171450"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900" b="0" i="0" u="none" strike="noStrike" kern="1200" cap="none" spc="0" normalizeH="0" baseline="0" noProof="0" dirty="0">
              <a:ln>
                <a:noFill/>
              </a:ln>
              <a:solidFill>
                <a:srgbClr val="002957"/>
              </a:solidFill>
              <a:effectLst/>
              <a:uLnTx/>
              <a:uFillTx/>
              <a:latin typeface="verdana"/>
              <a:ea typeface="Verdana" panose="020B0604030504040204" pitchFamily="34" charset="0"/>
              <a:cs typeface="+mn-cs"/>
            </a:endParaRPr>
          </a:p>
        </p:txBody>
      </p:sp>
      <p:sp>
        <p:nvSpPr>
          <p:cNvPr id="52" name="TextBox 51">
            <a:extLst>
              <a:ext uri="{FF2B5EF4-FFF2-40B4-BE49-F238E27FC236}">
                <a16:creationId xmlns:a16="http://schemas.microsoft.com/office/drawing/2014/main" id="{66FD611F-6851-496B-9AD1-8B1697C07F2C}"/>
              </a:ext>
            </a:extLst>
          </p:cNvPr>
          <p:cNvSpPr txBox="1"/>
          <p:nvPr/>
        </p:nvSpPr>
        <p:spPr>
          <a:xfrm>
            <a:off x="495905" y="5972606"/>
            <a:ext cx="8126780" cy="307777"/>
          </a:xfrm>
          <a:prstGeom prst="rect">
            <a:avLst/>
          </a:prstGeom>
          <a:noFill/>
        </p:spPr>
        <p:txBody>
          <a:bodyPr wrap="square" rtlCol="0">
            <a:spAutoFit/>
          </a:bodyPr>
          <a:lstStyle/>
          <a:p>
            <a:pPr algn="just"/>
            <a:r>
              <a:rPr lang="en-GB" sz="1400" b="1" dirty="0"/>
              <a:t>No sufficient testing showing that the proposals are workable and beneficial</a:t>
            </a:r>
          </a:p>
        </p:txBody>
      </p:sp>
      <p:cxnSp>
        <p:nvCxnSpPr>
          <p:cNvPr id="24" name="Straight Connector 23">
            <a:extLst>
              <a:ext uri="{FF2B5EF4-FFF2-40B4-BE49-F238E27FC236}">
                <a16:creationId xmlns:a16="http://schemas.microsoft.com/office/drawing/2014/main" id="{B08F6C74-FA98-42FC-BCC7-ECECC7241348}"/>
              </a:ext>
            </a:extLst>
          </p:cNvPr>
          <p:cNvCxnSpPr>
            <a:cxnSpLocks/>
          </p:cNvCxnSpPr>
          <p:nvPr/>
        </p:nvCxnSpPr>
        <p:spPr>
          <a:xfrm flipV="1">
            <a:off x="5664941" y="2395491"/>
            <a:ext cx="0" cy="3216951"/>
          </a:xfrm>
          <a:prstGeom prst="line">
            <a:avLst/>
          </a:prstGeom>
          <a:noFill/>
          <a:ln w="28575" cap="flat" cmpd="sng" algn="ctr">
            <a:solidFill>
              <a:schemeClr val="tx1">
                <a:lumMod val="90000"/>
                <a:lumOff val="10000"/>
              </a:schemeClr>
            </a:solidFill>
            <a:prstDash val="solid"/>
            <a:miter lim="800000"/>
          </a:ln>
          <a:effectLst/>
        </p:spPr>
      </p:cxnSp>
      <p:sp>
        <p:nvSpPr>
          <p:cNvPr id="2" name="Rectangle: Rounded Corners 1">
            <a:extLst>
              <a:ext uri="{FF2B5EF4-FFF2-40B4-BE49-F238E27FC236}">
                <a16:creationId xmlns:a16="http://schemas.microsoft.com/office/drawing/2014/main" id="{045CB692-50E9-43B3-8DEE-99976D81297E}"/>
              </a:ext>
            </a:extLst>
          </p:cNvPr>
          <p:cNvSpPr/>
          <p:nvPr/>
        </p:nvSpPr>
        <p:spPr bwMode="gray">
          <a:xfrm>
            <a:off x="413883" y="1029900"/>
            <a:ext cx="131571" cy="136810"/>
          </a:xfrm>
          <a:prstGeom prst="roundRect">
            <a:avLst/>
          </a:prstGeom>
          <a:solidFill>
            <a:schemeClr val="accent5"/>
          </a:solidFill>
          <a:ln w="28575" cmpd="sng">
            <a:noFill/>
            <a:miter lim="800000"/>
            <a:headEnd/>
            <a:tailEnd/>
          </a:ln>
          <a:effectLst/>
        </p:spPr>
        <p:txBody>
          <a:bodyPr wrap="none" lIns="0" tIns="0" rIns="0" bIns="0" rtlCol="0" anchor="ctr"/>
          <a:lstStyle/>
          <a:p>
            <a:pPr algn="ctr"/>
            <a:endParaRPr lang="en-GB">
              <a:latin typeface="+mj-lt"/>
              <a:cs typeface="+mn-cs"/>
            </a:endParaRPr>
          </a:p>
        </p:txBody>
      </p:sp>
      <p:sp>
        <p:nvSpPr>
          <p:cNvPr id="3" name="Rectangle 2">
            <a:extLst>
              <a:ext uri="{FF2B5EF4-FFF2-40B4-BE49-F238E27FC236}">
                <a16:creationId xmlns:a16="http://schemas.microsoft.com/office/drawing/2014/main" id="{DA06EF70-53A1-45CD-A7D2-A475FB699F9A}"/>
              </a:ext>
            </a:extLst>
          </p:cNvPr>
          <p:cNvSpPr/>
          <p:nvPr/>
        </p:nvSpPr>
        <p:spPr>
          <a:xfrm>
            <a:off x="518168" y="968251"/>
            <a:ext cx="1314784" cy="246221"/>
          </a:xfrm>
          <a:prstGeom prst="rect">
            <a:avLst/>
          </a:prstGeom>
        </p:spPr>
        <p:txBody>
          <a:bodyPr wrap="none">
            <a:spAutoFit/>
          </a:bodyPr>
          <a:lstStyle/>
          <a:p>
            <a:r>
              <a:rPr lang="en-GB" sz="1000" dirty="0">
                <a:solidFill>
                  <a:schemeClr val="accent5"/>
                </a:solidFill>
                <a:ea typeface="Verdana" panose="020B0604030504040204" pitchFamily="34" charset="0"/>
              </a:rPr>
              <a:t>Proposals on cost</a:t>
            </a:r>
            <a:endParaRPr lang="en-GB" sz="1000" dirty="0"/>
          </a:p>
        </p:txBody>
      </p:sp>
      <p:sp>
        <p:nvSpPr>
          <p:cNvPr id="25" name="Rectangle: Rounded Corners 24">
            <a:extLst>
              <a:ext uri="{FF2B5EF4-FFF2-40B4-BE49-F238E27FC236}">
                <a16:creationId xmlns:a16="http://schemas.microsoft.com/office/drawing/2014/main" id="{48D05F25-FD30-41C9-995D-5F3ABB2E6CC8}"/>
              </a:ext>
            </a:extLst>
          </p:cNvPr>
          <p:cNvSpPr/>
          <p:nvPr/>
        </p:nvSpPr>
        <p:spPr bwMode="gray">
          <a:xfrm>
            <a:off x="413883" y="1262227"/>
            <a:ext cx="131571" cy="136810"/>
          </a:xfrm>
          <a:prstGeom prst="roundRect">
            <a:avLst/>
          </a:prstGeom>
          <a:solidFill>
            <a:schemeClr val="accent4"/>
          </a:solidFill>
          <a:ln w="28575" cmpd="sng">
            <a:noFill/>
            <a:miter lim="800000"/>
            <a:headEnd/>
            <a:tailEnd/>
          </a:ln>
          <a:effectLst/>
        </p:spPr>
        <p:txBody>
          <a:bodyPr wrap="none" lIns="0" tIns="0" rIns="0" bIns="0" rtlCol="0" anchor="ctr"/>
          <a:lstStyle/>
          <a:p>
            <a:pPr algn="ctr"/>
            <a:endParaRPr lang="en-GB">
              <a:latin typeface="+mj-lt"/>
              <a:cs typeface="+mn-cs"/>
            </a:endParaRPr>
          </a:p>
        </p:txBody>
      </p:sp>
      <p:sp>
        <p:nvSpPr>
          <p:cNvPr id="26" name="Rectangle 25">
            <a:extLst>
              <a:ext uri="{FF2B5EF4-FFF2-40B4-BE49-F238E27FC236}">
                <a16:creationId xmlns:a16="http://schemas.microsoft.com/office/drawing/2014/main" id="{5F1C163D-25E8-4ABA-BF01-E606A0CEC01D}"/>
              </a:ext>
            </a:extLst>
          </p:cNvPr>
          <p:cNvSpPr/>
          <p:nvPr/>
        </p:nvSpPr>
        <p:spPr>
          <a:xfrm>
            <a:off x="518167" y="1200578"/>
            <a:ext cx="1419070" cy="553998"/>
          </a:xfrm>
          <a:prstGeom prst="rect">
            <a:avLst/>
          </a:prstGeom>
        </p:spPr>
        <p:txBody>
          <a:bodyPr wrap="square">
            <a:spAutoFit/>
          </a:bodyPr>
          <a:lstStyle/>
          <a:p>
            <a:r>
              <a:rPr lang="en-GB" sz="1000" dirty="0">
                <a:solidFill>
                  <a:schemeClr val="accent4"/>
                </a:solidFill>
                <a:ea typeface="Verdana" panose="020B0604030504040204" pitchFamily="34" charset="0"/>
              </a:rPr>
              <a:t>Proposals on performance scenarios</a:t>
            </a:r>
            <a:endParaRPr lang="en-GB" sz="1000" dirty="0">
              <a:solidFill>
                <a:schemeClr val="accent4"/>
              </a:solidFill>
            </a:endParaRPr>
          </a:p>
        </p:txBody>
      </p:sp>
    </p:spTree>
    <p:extLst>
      <p:ext uri="{BB962C8B-B14F-4D97-AF65-F5344CB8AC3E}">
        <p14:creationId xmlns:p14="http://schemas.microsoft.com/office/powerpoint/2010/main" val="38056661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DD991BD-526F-4B74-B78B-9B5C85FDE144}"/>
              </a:ext>
            </a:extLst>
          </p:cNvPr>
          <p:cNvSpPr/>
          <p:nvPr/>
        </p:nvSpPr>
        <p:spPr bwMode="gray">
          <a:xfrm>
            <a:off x="6171641" y="2155544"/>
            <a:ext cx="2224661" cy="3167978"/>
          </a:xfrm>
          <a:prstGeom prst="rect">
            <a:avLst/>
          </a:prstGeom>
          <a:ln>
            <a:solidFill>
              <a:schemeClr val="tx1"/>
            </a:solidFill>
          </a:ln>
        </p:spPr>
        <p:txBody>
          <a:bodyPr wrap="none" lIns="0" tIns="0" rIns="0" bIns="0" rtlCol="0" anchor="ctr"/>
          <a:lstStyle/>
          <a:p>
            <a:pPr algn="ctr"/>
            <a:endParaRPr lang="en-GB">
              <a:latin typeface="+mj-lt"/>
              <a:cs typeface="+mn-cs"/>
            </a:endParaRPr>
          </a:p>
        </p:txBody>
      </p:sp>
      <p:sp>
        <p:nvSpPr>
          <p:cNvPr id="32" name="Slide Number Placeholder 1">
            <a:extLst>
              <a:ext uri="{FF2B5EF4-FFF2-40B4-BE49-F238E27FC236}">
                <a16:creationId xmlns:a16="http://schemas.microsoft.com/office/drawing/2014/main" id="{1B05C57B-ECA9-49C6-9FA3-40B07F6F8ECB}"/>
              </a:ext>
            </a:extLst>
          </p:cNvPr>
          <p:cNvSpPr txBox="1">
            <a:spLocks/>
          </p:cNvSpPr>
          <p:nvPr/>
        </p:nvSpPr>
        <p:spPr>
          <a:xfrm>
            <a:off x="6918459" y="6396346"/>
            <a:ext cx="2133600" cy="3397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563CA645-DD36-4C59-8145-312D647C4608}" type="slidenum">
              <a:rPr lang="en-US" sz="1200" smtClean="0"/>
              <a:pPr algn="r"/>
              <a:t>7</a:t>
            </a:fld>
            <a:endParaRPr lang="en-US" sz="1200" dirty="0"/>
          </a:p>
        </p:txBody>
      </p:sp>
      <p:sp>
        <p:nvSpPr>
          <p:cNvPr id="38" name="Title 2">
            <a:extLst>
              <a:ext uri="{FF2B5EF4-FFF2-40B4-BE49-F238E27FC236}">
                <a16:creationId xmlns:a16="http://schemas.microsoft.com/office/drawing/2014/main" id="{E5D28698-5691-474C-A435-0D5A77446AAB}"/>
              </a:ext>
            </a:extLst>
          </p:cNvPr>
          <p:cNvSpPr txBox="1">
            <a:spLocks/>
          </p:cNvSpPr>
          <p:nvPr/>
        </p:nvSpPr>
        <p:spPr bwMode="auto">
          <a:xfrm>
            <a:off x="380548" y="466749"/>
            <a:ext cx="8919921" cy="353943"/>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rtl="0" eaLnBrk="0" fontAlgn="base" hangingPunct="0">
              <a:spcBef>
                <a:spcPct val="0"/>
              </a:spcBef>
              <a:spcAft>
                <a:spcPct val="0"/>
              </a:spcAft>
              <a:defRPr sz="2800" b="1" baseline="0">
                <a:solidFill>
                  <a:srgbClr val="002957"/>
                </a:solidFill>
                <a:latin typeface="Verdana" pitchFamily="34" charset="0"/>
                <a:ea typeface="+mj-ea"/>
                <a:cs typeface="Arial" pitchFamily="34" charset="0"/>
              </a:defRPr>
            </a:lvl1pPr>
            <a:lvl2pPr algn="l" rtl="0" eaLnBrk="0" fontAlgn="base" hangingPunct="0">
              <a:spcBef>
                <a:spcPct val="0"/>
              </a:spcBef>
              <a:spcAft>
                <a:spcPct val="0"/>
              </a:spcAft>
              <a:defRPr sz="2800" b="1">
                <a:solidFill>
                  <a:srgbClr val="002957"/>
                </a:solidFill>
                <a:latin typeface="Verdana" pitchFamily="34" charset="0"/>
                <a:cs typeface="Arial" charset="0"/>
              </a:defRPr>
            </a:lvl2pPr>
            <a:lvl3pPr algn="l" rtl="0" eaLnBrk="0" fontAlgn="base" hangingPunct="0">
              <a:spcBef>
                <a:spcPct val="0"/>
              </a:spcBef>
              <a:spcAft>
                <a:spcPct val="0"/>
              </a:spcAft>
              <a:defRPr sz="2800" b="1">
                <a:solidFill>
                  <a:srgbClr val="002957"/>
                </a:solidFill>
                <a:latin typeface="Verdana" pitchFamily="34" charset="0"/>
                <a:cs typeface="Arial" charset="0"/>
              </a:defRPr>
            </a:lvl3pPr>
            <a:lvl4pPr algn="l" rtl="0" eaLnBrk="0" fontAlgn="base" hangingPunct="0">
              <a:spcBef>
                <a:spcPct val="0"/>
              </a:spcBef>
              <a:spcAft>
                <a:spcPct val="0"/>
              </a:spcAft>
              <a:defRPr sz="2800" b="1">
                <a:solidFill>
                  <a:srgbClr val="002957"/>
                </a:solidFill>
                <a:latin typeface="Verdana" pitchFamily="34" charset="0"/>
                <a:cs typeface="Arial" charset="0"/>
              </a:defRPr>
            </a:lvl4pPr>
            <a:lvl5pPr algn="l" rtl="0" eaLnBrk="0" fontAlgn="base" hangingPunct="0">
              <a:spcBef>
                <a:spcPct val="0"/>
              </a:spcBef>
              <a:spcAft>
                <a:spcPct val="0"/>
              </a:spcAft>
              <a:defRPr sz="2800" b="1">
                <a:solidFill>
                  <a:srgbClr val="002957"/>
                </a:solidFill>
                <a:latin typeface="Verdana" pitchFamily="34" charset="0"/>
                <a:cs typeface="Arial" charset="0"/>
              </a:defRPr>
            </a:lvl5pPr>
            <a:lvl6pPr marL="457200" algn="r" rtl="0" eaLnBrk="1" fontAlgn="base" hangingPunct="1">
              <a:spcBef>
                <a:spcPct val="0"/>
              </a:spcBef>
              <a:spcAft>
                <a:spcPct val="0"/>
              </a:spcAft>
              <a:defRPr sz="4400" b="1">
                <a:solidFill>
                  <a:srgbClr val="004480"/>
                </a:solidFill>
                <a:latin typeface="Frutiger LT Std 45 Light" pitchFamily="34" charset="0"/>
              </a:defRPr>
            </a:lvl6pPr>
            <a:lvl7pPr marL="914400" algn="r" rtl="0" eaLnBrk="1" fontAlgn="base" hangingPunct="1">
              <a:spcBef>
                <a:spcPct val="0"/>
              </a:spcBef>
              <a:spcAft>
                <a:spcPct val="0"/>
              </a:spcAft>
              <a:defRPr sz="4400" b="1">
                <a:solidFill>
                  <a:srgbClr val="004480"/>
                </a:solidFill>
                <a:latin typeface="Frutiger LT Std 45 Light" pitchFamily="34" charset="0"/>
              </a:defRPr>
            </a:lvl7pPr>
            <a:lvl8pPr marL="1371600" algn="r" rtl="0" eaLnBrk="1" fontAlgn="base" hangingPunct="1">
              <a:spcBef>
                <a:spcPct val="0"/>
              </a:spcBef>
              <a:spcAft>
                <a:spcPct val="0"/>
              </a:spcAft>
              <a:defRPr sz="4400" b="1">
                <a:solidFill>
                  <a:srgbClr val="004480"/>
                </a:solidFill>
                <a:latin typeface="Frutiger LT Std 45 Light" pitchFamily="34" charset="0"/>
              </a:defRPr>
            </a:lvl8pPr>
            <a:lvl9pPr marL="1828800" algn="r" rtl="0" eaLnBrk="1" fontAlgn="base" hangingPunct="1">
              <a:spcBef>
                <a:spcPct val="0"/>
              </a:spcBef>
              <a:spcAft>
                <a:spcPct val="0"/>
              </a:spcAft>
              <a:defRPr sz="4400" b="1">
                <a:solidFill>
                  <a:srgbClr val="004480"/>
                </a:solidFill>
                <a:latin typeface="Frutiger LT Std 45 Light" pitchFamily="34" charset="0"/>
              </a:defRPr>
            </a:lvl9pPr>
          </a:lstStyle>
          <a:p>
            <a:pPr defTabSz="914400"/>
            <a:r>
              <a:rPr lang="en-GB" sz="2300" kern="0" dirty="0"/>
              <a:t>Interim solutions confuse consumers further</a:t>
            </a:r>
            <a:endParaRPr lang="en-GB" sz="2300" kern="0" dirty="0">
              <a:solidFill>
                <a:schemeClr val="accent2"/>
              </a:solidFill>
            </a:endParaRPr>
          </a:p>
        </p:txBody>
      </p:sp>
      <p:pic>
        <p:nvPicPr>
          <p:cNvPr id="35" name="Picture 34">
            <a:extLst>
              <a:ext uri="{FF2B5EF4-FFF2-40B4-BE49-F238E27FC236}">
                <a16:creationId xmlns:a16="http://schemas.microsoft.com/office/drawing/2014/main" id="{F0F898AF-C316-4FC5-94A9-C9275F14813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3367"/>
          <a:stretch/>
        </p:blipFill>
        <p:spPr>
          <a:xfrm>
            <a:off x="6182273" y="2924171"/>
            <a:ext cx="2214029" cy="2399351"/>
          </a:xfrm>
          <a:prstGeom prst="rect">
            <a:avLst/>
          </a:prstGeom>
          <a:ln>
            <a:noFill/>
          </a:ln>
        </p:spPr>
      </p:pic>
      <p:pic>
        <p:nvPicPr>
          <p:cNvPr id="39" name="Picture 38">
            <a:extLst>
              <a:ext uri="{FF2B5EF4-FFF2-40B4-BE49-F238E27FC236}">
                <a16:creationId xmlns:a16="http://schemas.microsoft.com/office/drawing/2014/main" id="{F4044E9C-7464-497D-90E2-D8A582C4F0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81474" y="2168890"/>
            <a:ext cx="2214029" cy="3130962"/>
          </a:xfrm>
          <a:prstGeom prst="rect">
            <a:avLst/>
          </a:prstGeom>
          <a:ln>
            <a:solidFill>
              <a:schemeClr val="tx1"/>
            </a:solidFill>
          </a:ln>
        </p:spPr>
      </p:pic>
      <p:pic>
        <p:nvPicPr>
          <p:cNvPr id="40" name="Picture 39">
            <a:extLst>
              <a:ext uri="{FF2B5EF4-FFF2-40B4-BE49-F238E27FC236}">
                <a16:creationId xmlns:a16="http://schemas.microsoft.com/office/drawing/2014/main" id="{2C09FD84-AEAF-460E-BBB3-CB85B72D0FD4}"/>
              </a:ext>
            </a:extLst>
          </p:cNvPr>
          <p:cNvPicPr>
            <a:picLocks noChangeAspect="1"/>
          </p:cNvPicPr>
          <p:nvPr/>
        </p:nvPicPr>
        <p:blipFill rotWithShape="1">
          <a:blip r:embed="rId5"/>
          <a:srcRect l="30688" t="18606" r="41292" b="9284"/>
          <a:stretch/>
        </p:blipFill>
        <p:spPr>
          <a:xfrm>
            <a:off x="793276" y="2168890"/>
            <a:ext cx="2162879" cy="3130962"/>
          </a:xfrm>
          <a:prstGeom prst="rect">
            <a:avLst/>
          </a:prstGeom>
          <a:ln>
            <a:solidFill>
              <a:schemeClr val="tx1"/>
            </a:solidFill>
          </a:ln>
        </p:spPr>
      </p:pic>
      <p:sp>
        <p:nvSpPr>
          <p:cNvPr id="41" name="Rectangle 40">
            <a:extLst>
              <a:ext uri="{FF2B5EF4-FFF2-40B4-BE49-F238E27FC236}">
                <a16:creationId xmlns:a16="http://schemas.microsoft.com/office/drawing/2014/main" id="{5FED0B20-991B-4467-B975-102811153896}"/>
              </a:ext>
            </a:extLst>
          </p:cNvPr>
          <p:cNvSpPr/>
          <p:nvPr/>
        </p:nvSpPr>
        <p:spPr bwMode="gray">
          <a:xfrm>
            <a:off x="3539428" y="2367229"/>
            <a:ext cx="2113552" cy="1066608"/>
          </a:xfrm>
          <a:prstGeom prst="rect">
            <a:avLst/>
          </a:prstGeom>
          <a:noFill/>
          <a:ln w="28575" cmpd="sng">
            <a:solidFill>
              <a:srgbClr val="002957"/>
            </a:solidFill>
            <a:miter lim="800000"/>
            <a:headEnd/>
            <a:tailEnd/>
          </a:ln>
          <a:effectLst/>
        </p:spPr>
        <p:txBody>
          <a:bodyPr wrap="none" lIns="0" tIns="0" rIns="0" bIns="0" rtlCol="0" anchor="ctr"/>
          <a:lstStyle/>
          <a:p>
            <a:pPr algn="ctr"/>
            <a:endParaRPr lang="en-GB" dirty="0">
              <a:latin typeface="+mj-lt"/>
              <a:cs typeface="+mn-cs"/>
            </a:endParaRPr>
          </a:p>
        </p:txBody>
      </p:sp>
      <p:sp>
        <p:nvSpPr>
          <p:cNvPr id="43" name="TextBox 42">
            <a:extLst>
              <a:ext uri="{FF2B5EF4-FFF2-40B4-BE49-F238E27FC236}">
                <a16:creationId xmlns:a16="http://schemas.microsoft.com/office/drawing/2014/main" id="{5E2D804D-AC37-47BC-9BFA-0B430F7D23E7}"/>
              </a:ext>
            </a:extLst>
          </p:cNvPr>
          <p:cNvSpPr txBox="1"/>
          <p:nvPr/>
        </p:nvSpPr>
        <p:spPr>
          <a:xfrm>
            <a:off x="2669383" y="1102316"/>
            <a:ext cx="3096402" cy="938719"/>
          </a:xfrm>
          <a:prstGeom prst="rect">
            <a:avLst/>
          </a:prstGeom>
          <a:noFill/>
        </p:spPr>
        <p:txBody>
          <a:bodyPr wrap="square" rtlCol="0">
            <a:spAutoFit/>
          </a:bodyPr>
          <a:lstStyle/>
          <a:p>
            <a:pPr algn="ctr"/>
            <a:r>
              <a:rPr lang="en-GB" sz="1100" dirty="0">
                <a:solidFill>
                  <a:srgbClr val="002957"/>
                </a:solidFill>
                <a:ea typeface="Verdana" panose="020B0604030504040204" pitchFamily="34" charset="0"/>
              </a:rPr>
              <a:t>New backward looking scenarios for certain PRIIPs, with a different methodology for all other PRIIPs and for stress scenarios?</a:t>
            </a:r>
          </a:p>
          <a:p>
            <a:pPr algn="ctr"/>
            <a:endParaRPr lang="en-GB" sz="1100" dirty="0">
              <a:solidFill>
                <a:srgbClr val="002957"/>
              </a:solidFill>
              <a:ea typeface="Verdana" panose="020B0604030504040204" pitchFamily="34" charset="0"/>
            </a:endParaRPr>
          </a:p>
        </p:txBody>
      </p:sp>
      <p:cxnSp>
        <p:nvCxnSpPr>
          <p:cNvPr id="44" name="Straight Connector 43">
            <a:extLst>
              <a:ext uri="{FF2B5EF4-FFF2-40B4-BE49-F238E27FC236}">
                <a16:creationId xmlns:a16="http://schemas.microsoft.com/office/drawing/2014/main" id="{5C385549-4179-4DFA-B8D5-20BB5205B6A5}"/>
              </a:ext>
            </a:extLst>
          </p:cNvPr>
          <p:cNvCxnSpPr>
            <a:cxnSpLocks/>
          </p:cNvCxnSpPr>
          <p:nvPr/>
        </p:nvCxnSpPr>
        <p:spPr>
          <a:xfrm flipH="1" flipV="1">
            <a:off x="4217584" y="1899896"/>
            <a:ext cx="378620" cy="457204"/>
          </a:xfrm>
          <a:prstGeom prst="line">
            <a:avLst/>
          </a:prstGeom>
          <a:ln w="28575">
            <a:solidFill>
              <a:srgbClr val="002957"/>
            </a:solidFill>
          </a:ln>
        </p:spPr>
        <p:style>
          <a:lnRef idx="1">
            <a:schemeClr val="accent1"/>
          </a:lnRef>
          <a:fillRef idx="0">
            <a:schemeClr val="accent1"/>
          </a:fillRef>
          <a:effectRef idx="0">
            <a:schemeClr val="accent1"/>
          </a:effectRef>
          <a:fontRef idx="minor">
            <a:schemeClr val="tx1"/>
          </a:fontRef>
        </p:style>
      </p:cxnSp>
      <p:sp>
        <p:nvSpPr>
          <p:cNvPr id="47" name="Multiplication Sign 46">
            <a:extLst>
              <a:ext uri="{FF2B5EF4-FFF2-40B4-BE49-F238E27FC236}">
                <a16:creationId xmlns:a16="http://schemas.microsoft.com/office/drawing/2014/main" id="{C3A4C1BA-B77D-444C-BFD7-17936A23125C}"/>
              </a:ext>
            </a:extLst>
          </p:cNvPr>
          <p:cNvSpPr/>
          <p:nvPr/>
        </p:nvSpPr>
        <p:spPr>
          <a:xfrm>
            <a:off x="5466062" y="2711733"/>
            <a:ext cx="373835" cy="327789"/>
          </a:xfrm>
          <a:prstGeom prst="mathMultiply">
            <a:avLst/>
          </a:prstGeom>
          <a:solidFill>
            <a:srgbClr val="FF0000"/>
          </a:solidFill>
          <a:ln w="12700" cap="flat" cmpd="sng" algn="ctr">
            <a:noFill/>
            <a:prstDash val="solid"/>
            <a:miter lim="800000"/>
          </a:ln>
          <a:effectLst/>
        </p:spPr>
        <p:txBody>
          <a:bodyPr rtlCol="0" anchor="ctr"/>
          <a:lstStyle/>
          <a:p>
            <a:pPr algn="ctr" defTabSz="685800">
              <a:defRPr/>
            </a:pPr>
            <a:endParaRPr lang="en-GB" sz="1350" kern="0" dirty="0">
              <a:solidFill>
                <a:prstClr val="white"/>
              </a:solidFill>
              <a:latin typeface="Calibri" panose="020F0502020204030204"/>
            </a:endParaRPr>
          </a:p>
        </p:txBody>
      </p:sp>
      <p:sp>
        <p:nvSpPr>
          <p:cNvPr id="50" name="TextBox 49">
            <a:extLst>
              <a:ext uri="{FF2B5EF4-FFF2-40B4-BE49-F238E27FC236}">
                <a16:creationId xmlns:a16="http://schemas.microsoft.com/office/drawing/2014/main" id="{79C416AA-8988-47DB-9F6A-10C990D1007E}"/>
              </a:ext>
            </a:extLst>
          </p:cNvPr>
          <p:cNvSpPr txBox="1"/>
          <p:nvPr/>
        </p:nvSpPr>
        <p:spPr>
          <a:xfrm>
            <a:off x="5938424" y="5589058"/>
            <a:ext cx="2391196" cy="769441"/>
          </a:xfrm>
          <a:prstGeom prst="rect">
            <a:avLst/>
          </a:prstGeom>
          <a:noFill/>
        </p:spPr>
        <p:txBody>
          <a:bodyPr wrap="square" rtlCol="0">
            <a:spAutoFit/>
          </a:bodyPr>
          <a:lstStyle/>
          <a:p>
            <a:pPr algn="ctr"/>
            <a:r>
              <a:rPr lang="en-GB" sz="1100" dirty="0">
                <a:solidFill>
                  <a:srgbClr val="002957"/>
                </a:solidFill>
                <a:ea typeface="Verdana" panose="020B0604030504040204" pitchFamily="34" charset="0"/>
              </a:rPr>
              <a:t>Link to past performance based on UCITS KIID methodology</a:t>
            </a:r>
          </a:p>
          <a:p>
            <a:pPr algn="ctr"/>
            <a:r>
              <a:rPr lang="en-GB" sz="1100" dirty="0">
                <a:solidFill>
                  <a:srgbClr val="002957"/>
                </a:solidFill>
                <a:ea typeface="Verdana" panose="020B0604030504040204" pitchFamily="34" charset="0"/>
              </a:rPr>
              <a:t>only for certain PRIIPs?</a:t>
            </a:r>
          </a:p>
        </p:txBody>
      </p:sp>
      <p:cxnSp>
        <p:nvCxnSpPr>
          <p:cNvPr id="54" name="Straight Connector 53">
            <a:extLst>
              <a:ext uri="{FF2B5EF4-FFF2-40B4-BE49-F238E27FC236}">
                <a16:creationId xmlns:a16="http://schemas.microsoft.com/office/drawing/2014/main" id="{50AE74E8-BA9D-49E0-A4A9-06C55D3C8CBD}"/>
              </a:ext>
            </a:extLst>
          </p:cNvPr>
          <p:cNvCxnSpPr>
            <a:cxnSpLocks/>
            <a:endCxn id="50" idx="0"/>
          </p:cNvCxnSpPr>
          <p:nvPr/>
        </p:nvCxnSpPr>
        <p:spPr>
          <a:xfrm flipH="1">
            <a:off x="7134022" y="5302557"/>
            <a:ext cx="173814" cy="286501"/>
          </a:xfrm>
          <a:prstGeom prst="line">
            <a:avLst/>
          </a:prstGeom>
          <a:ln w="28575">
            <a:solidFill>
              <a:srgbClr val="002957"/>
            </a:solidFill>
          </a:ln>
        </p:spPr>
        <p:style>
          <a:lnRef idx="1">
            <a:schemeClr val="accent1"/>
          </a:lnRef>
          <a:fillRef idx="0">
            <a:schemeClr val="accent1"/>
          </a:fillRef>
          <a:effectRef idx="0">
            <a:schemeClr val="accent1"/>
          </a:effectRef>
          <a:fontRef idx="minor">
            <a:schemeClr val="tx1"/>
          </a:fontRef>
        </p:style>
      </p:cxnSp>
      <p:sp>
        <p:nvSpPr>
          <p:cNvPr id="57" name="Rectangle 56">
            <a:extLst>
              <a:ext uri="{FF2B5EF4-FFF2-40B4-BE49-F238E27FC236}">
                <a16:creationId xmlns:a16="http://schemas.microsoft.com/office/drawing/2014/main" id="{20A92E75-3628-4209-A4E8-3F32D68FA2CF}"/>
              </a:ext>
            </a:extLst>
          </p:cNvPr>
          <p:cNvSpPr/>
          <p:nvPr/>
        </p:nvSpPr>
        <p:spPr bwMode="gray">
          <a:xfrm>
            <a:off x="6242086" y="5115209"/>
            <a:ext cx="2087534" cy="179204"/>
          </a:xfrm>
          <a:prstGeom prst="rect">
            <a:avLst/>
          </a:prstGeom>
          <a:noFill/>
          <a:ln w="28575" cmpd="sng">
            <a:solidFill>
              <a:srgbClr val="002957"/>
            </a:solidFill>
            <a:miter lim="800000"/>
            <a:headEnd/>
            <a:tailEnd/>
          </a:ln>
          <a:effectLst/>
        </p:spPr>
        <p:txBody>
          <a:bodyPr wrap="none" lIns="0" tIns="0" rIns="0" bIns="0" rtlCol="0" anchor="ctr"/>
          <a:lstStyle/>
          <a:p>
            <a:pPr algn="ctr"/>
            <a:endParaRPr lang="en-GB" dirty="0">
              <a:latin typeface="+mj-lt"/>
              <a:cs typeface="+mn-cs"/>
            </a:endParaRPr>
          </a:p>
        </p:txBody>
      </p:sp>
      <p:sp>
        <p:nvSpPr>
          <p:cNvPr id="58" name="Multiplication Sign 57">
            <a:extLst>
              <a:ext uri="{FF2B5EF4-FFF2-40B4-BE49-F238E27FC236}">
                <a16:creationId xmlns:a16="http://schemas.microsoft.com/office/drawing/2014/main" id="{E983A92A-59B9-4456-8E01-C03799066246}"/>
              </a:ext>
            </a:extLst>
          </p:cNvPr>
          <p:cNvSpPr/>
          <p:nvPr/>
        </p:nvSpPr>
        <p:spPr>
          <a:xfrm>
            <a:off x="8141945" y="5046232"/>
            <a:ext cx="373835" cy="327789"/>
          </a:xfrm>
          <a:prstGeom prst="mathMultiply">
            <a:avLst/>
          </a:prstGeom>
          <a:solidFill>
            <a:srgbClr val="FF0000"/>
          </a:solidFill>
          <a:ln w="12700" cap="flat" cmpd="sng" algn="ctr">
            <a:noFill/>
            <a:prstDash val="solid"/>
            <a:miter lim="800000"/>
          </a:ln>
          <a:effectLst/>
        </p:spPr>
        <p:txBody>
          <a:bodyPr rtlCol="0" anchor="ctr"/>
          <a:lstStyle/>
          <a:p>
            <a:pPr algn="ctr" defTabSz="685800">
              <a:defRPr/>
            </a:pPr>
            <a:endParaRPr lang="en-GB" sz="1350" kern="0" dirty="0">
              <a:solidFill>
                <a:prstClr val="white"/>
              </a:solidFill>
              <a:latin typeface="Calibri" panose="020F0502020204030204"/>
            </a:endParaRPr>
          </a:p>
        </p:txBody>
      </p:sp>
      <p:pic>
        <p:nvPicPr>
          <p:cNvPr id="64" name="Picture 63">
            <a:extLst>
              <a:ext uri="{FF2B5EF4-FFF2-40B4-BE49-F238E27FC236}">
                <a16:creationId xmlns:a16="http://schemas.microsoft.com/office/drawing/2014/main" id="{520BBD56-377D-430E-87DD-7F6F2C62A9E7}"/>
              </a:ext>
            </a:extLst>
          </p:cNvPr>
          <p:cNvPicPr>
            <a:picLocks noChangeAspect="1"/>
          </p:cNvPicPr>
          <p:nvPr/>
        </p:nvPicPr>
        <p:blipFill rotWithShape="1">
          <a:blip r:embed="rId6"/>
          <a:srcRect l="2343" t="15493" r="3356" b="69125"/>
          <a:stretch/>
        </p:blipFill>
        <p:spPr>
          <a:xfrm>
            <a:off x="3532678" y="4762948"/>
            <a:ext cx="2113552" cy="481877"/>
          </a:xfrm>
          <a:prstGeom prst="rect">
            <a:avLst/>
          </a:prstGeom>
          <a:ln w="9525">
            <a:noFill/>
          </a:ln>
        </p:spPr>
      </p:pic>
      <p:sp>
        <p:nvSpPr>
          <p:cNvPr id="62" name="Rectangle 61">
            <a:extLst>
              <a:ext uri="{FF2B5EF4-FFF2-40B4-BE49-F238E27FC236}">
                <a16:creationId xmlns:a16="http://schemas.microsoft.com/office/drawing/2014/main" id="{62D7DFD8-6C13-43C7-83DC-E0D213307A31}"/>
              </a:ext>
            </a:extLst>
          </p:cNvPr>
          <p:cNvSpPr/>
          <p:nvPr/>
        </p:nvSpPr>
        <p:spPr bwMode="gray">
          <a:xfrm>
            <a:off x="3543310" y="4768264"/>
            <a:ext cx="2087534" cy="459817"/>
          </a:xfrm>
          <a:prstGeom prst="rect">
            <a:avLst/>
          </a:prstGeom>
          <a:noFill/>
          <a:ln w="28575" cmpd="sng">
            <a:solidFill>
              <a:srgbClr val="002957"/>
            </a:solidFill>
            <a:miter lim="800000"/>
            <a:headEnd/>
            <a:tailEnd/>
          </a:ln>
          <a:effectLst/>
        </p:spPr>
        <p:txBody>
          <a:bodyPr wrap="none" lIns="0" tIns="0" rIns="0" bIns="0" rtlCol="0" anchor="ctr"/>
          <a:lstStyle/>
          <a:p>
            <a:pPr algn="ctr"/>
            <a:endParaRPr lang="en-GB" dirty="0">
              <a:latin typeface="+mj-lt"/>
              <a:cs typeface="+mn-cs"/>
            </a:endParaRPr>
          </a:p>
        </p:txBody>
      </p:sp>
      <p:sp>
        <p:nvSpPr>
          <p:cNvPr id="63" name="Multiplication Sign 62">
            <a:extLst>
              <a:ext uri="{FF2B5EF4-FFF2-40B4-BE49-F238E27FC236}">
                <a16:creationId xmlns:a16="http://schemas.microsoft.com/office/drawing/2014/main" id="{6276ABAD-362B-4395-88BC-7E6766998660}"/>
              </a:ext>
            </a:extLst>
          </p:cNvPr>
          <p:cNvSpPr/>
          <p:nvPr/>
        </p:nvSpPr>
        <p:spPr>
          <a:xfrm>
            <a:off x="5466061" y="4834611"/>
            <a:ext cx="373835" cy="393470"/>
          </a:xfrm>
          <a:prstGeom prst="mathMultiply">
            <a:avLst/>
          </a:prstGeom>
          <a:solidFill>
            <a:srgbClr val="FF0000"/>
          </a:solidFill>
          <a:ln w="12700" cap="flat" cmpd="sng" algn="ctr">
            <a:noFill/>
            <a:prstDash val="solid"/>
            <a:miter lim="800000"/>
          </a:ln>
          <a:effectLst/>
        </p:spPr>
        <p:txBody>
          <a:bodyPr rtlCol="0" anchor="ctr"/>
          <a:lstStyle/>
          <a:p>
            <a:pPr algn="ctr" defTabSz="685800">
              <a:defRPr/>
            </a:pPr>
            <a:endParaRPr lang="en-GB" sz="1350" kern="0" dirty="0">
              <a:solidFill>
                <a:prstClr val="white"/>
              </a:solidFill>
              <a:latin typeface="Calibri" panose="020F0502020204030204"/>
            </a:endParaRPr>
          </a:p>
        </p:txBody>
      </p:sp>
      <p:sp>
        <p:nvSpPr>
          <p:cNvPr id="65" name="TextBox 64">
            <a:extLst>
              <a:ext uri="{FF2B5EF4-FFF2-40B4-BE49-F238E27FC236}">
                <a16:creationId xmlns:a16="http://schemas.microsoft.com/office/drawing/2014/main" id="{8732EBE7-0289-4891-96D6-771269419923}"/>
              </a:ext>
            </a:extLst>
          </p:cNvPr>
          <p:cNvSpPr txBox="1"/>
          <p:nvPr/>
        </p:nvSpPr>
        <p:spPr>
          <a:xfrm>
            <a:off x="3109637" y="5552981"/>
            <a:ext cx="2585866" cy="600164"/>
          </a:xfrm>
          <a:prstGeom prst="rect">
            <a:avLst/>
          </a:prstGeom>
          <a:noFill/>
        </p:spPr>
        <p:txBody>
          <a:bodyPr wrap="square" rtlCol="0">
            <a:spAutoFit/>
          </a:bodyPr>
          <a:lstStyle/>
          <a:p>
            <a:pPr algn="ctr"/>
            <a:r>
              <a:rPr lang="en-GB" sz="1100" dirty="0">
                <a:solidFill>
                  <a:srgbClr val="002957"/>
                </a:solidFill>
                <a:ea typeface="Verdana" panose="020B0604030504040204" pitchFamily="34" charset="0"/>
              </a:rPr>
              <a:t>Inconsistent figures between table 1 on total costs and table 2 on split of costs?</a:t>
            </a:r>
          </a:p>
        </p:txBody>
      </p:sp>
      <p:cxnSp>
        <p:nvCxnSpPr>
          <p:cNvPr id="67" name="Straight Connector 66">
            <a:extLst>
              <a:ext uri="{FF2B5EF4-FFF2-40B4-BE49-F238E27FC236}">
                <a16:creationId xmlns:a16="http://schemas.microsoft.com/office/drawing/2014/main" id="{A5E6669F-9B7E-4F1A-909B-6F74B98588FE}"/>
              </a:ext>
            </a:extLst>
          </p:cNvPr>
          <p:cNvCxnSpPr>
            <a:cxnSpLocks/>
            <a:endCxn id="65" idx="0"/>
          </p:cNvCxnSpPr>
          <p:nvPr/>
        </p:nvCxnSpPr>
        <p:spPr>
          <a:xfrm flipH="1">
            <a:off x="4402570" y="5228081"/>
            <a:ext cx="220872" cy="324900"/>
          </a:xfrm>
          <a:prstGeom prst="line">
            <a:avLst/>
          </a:prstGeom>
          <a:ln w="28575">
            <a:solidFill>
              <a:srgbClr val="002957"/>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C6C33A7F-44F7-462A-9083-145A85FFE158}"/>
              </a:ext>
            </a:extLst>
          </p:cNvPr>
          <p:cNvCxnSpPr>
            <a:cxnSpLocks/>
          </p:cNvCxnSpPr>
          <p:nvPr/>
        </p:nvCxnSpPr>
        <p:spPr>
          <a:xfrm flipH="1" flipV="1">
            <a:off x="7070325" y="1921272"/>
            <a:ext cx="245651" cy="270540"/>
          </a:xfrm>
          <a:prstGeom prst="line">
            <a:avLst/>
          </a:prstGeom>
          <a:ln w="28575">
            <a:solidFill>
              <a:srgbClr val="002957"/>
            </a:solidFill>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B520CAFC-3299-430A-9DC0-C9D7E622675F}"/>
              </a:ext>
            </a:extLst>
          </p:cNvPr>
          <p:cNvSpPr txBox="1"/>
          <p:nvPr/>
        </p:nvSpPr>
        <p:spPr>
          <a:xfrm>
            <a:off x="5930712" y="1259373"/>
            <a:ext cx="2224660" cy="600164"/>
          </a:xfrm>
          <a:prstGeom prst="rect">
            <a:avLst/>
          </a:prstGeom>
          <a:noFill/>
        </p:spPr>
        <p:txBody>
          <a:bodyPr wrap="square" rtlCol="0">
            <a:spAutoFit/>
          </a:bodyPr>
          <a:lstStyle/>
          <a:p>
            <a:pPr algn="ctr"/>
            <a:r>
              <a:rPr lang="en-GB" sz="1100" dirty="0">
                <a:solidFill>
                  <a:srgbClr val="002957"/>
                </a:solidFill>
                <a:ea typeface="Verdana" panose="020B0604030504040204" pitchFamily="34" charset="0"/>
              </a:rPr>
              <a:t>Incomparable cost indicators for insurance products and funds?</a:t>
            </a:r>
          </a:p>
        </p:txBody>
      </p:sp>
      <p:pic>
        <p:nvPicPr>
          <p:cNvPr id="27" name="Picture 26">
            <a:extLst>
              <a:ext uri="{FF2B5EF4-FFF2-40B4-BE49-F238E27FC236}">
                <a16:creationId xmlns:a16="http://schemas.microsoft.com/office/drawing/2014/main" id="{7453EF21-22A9-48FB-A0A9-1F0805359EA9}"/>
              </a:ext>
            </a:extLst>
          </p:cNvPr>
          <p:cNvPicPr>
            <a:picLocks/>
          </p:cNvPicPr>
          <p:nvPr/>
        </p:nvPicPr>
        <p:blipFill rotWithShape="1">
          <a:blip r:embed="rId7"/>
          <a:srcRect l="33431" t="18528" r="30882" b="8750"/>
          <a:stretch/>
        </p:blipFill>
        <p:spPr>
          <a:xfrm>
            <a:off x="6220404" y="2186613"/>
            <a:ext cx="2130320" cy="1944000"/>
          </a:xfrm>
          <a:prstGeom prst="rect">
            <a:avLst/>
          </a:prstGeom>
        </p:spPr>
      </p:pic>
      <p:sp>
        <p:nvSpPr>
          <p:cNvPr id="60" name="Rectangle 59">
            <a:extLst>
              <a:ext uri="{FF2B5EF4-FFF2-40B4-BE49-F238E27FC236}">
                <a16:creationId xmlns:a16="http://schemas.microsoft.com/office/drawing/2014/main" id="{1DEE3D3C-9F39-4685-83B2-7F9BC98BA064}"/>
              </a:ext>
            </a:extLst>
          </p:cNvPr>
          <p:cNvSpPr/>
          <p:nvPr/>
        </p:nvSpPr>
        <p:spPr bwMode="gray">
          <a:xfrm>
            <a:off x="6246735" y="2186807"/>
            <a:ext cx="2052000" cy="1896468"/>
          </a:xfrm>
          <a:prstGeom prst="rect">
            <a:avLst/>
          </a:prstGeom>
          <a:noFill/>
          <a:ln w="28575" cmpd="sng">
            <a:solidFill>
              <a:srgbClr val="002957"/>
            </a:solidFill>
            <a:miter lim="800000"/>
            <a:headEnd/>
            <a:tailEnd/>
          </a:ln>
          <a:effectLst/>
        </p:spPr>
        <p:txBody>
          <a:bodyPr wrap="none" lIns="0" tIns="0" rIns="0" bIns="0" rtlCol="0" anchor="ctr"/>
          <a:lstStyle/>
          <a:p>
            <a:pPr algn="ctr"/>
            <a:endParaRPr lang="en-GB" dirty="0">
              <a:latin typeface="+mj-lt"/>
              <a:cs typeface="+mn-cs"/>
            </a:endParaRPr>
          </a:p>
        </p:txBody>
      </p:sp>
      <p:sp>
        <p:nvSpPr>
          <p:cNvPr id="61" name="Multiplication Sign 60">
            <a:extLst>
              <a:ext uri="{FF2B5EF4-FFF2-40B4-BE49-F238E27FC236}">
                <a16:creationId xmlns:a16="http://schemas.microsoft.com/office/drawing/2014/main" id="{0A315971-02F5-4DE4-B8F7-CAFAB5467CD1}"/>
              </a:ext>
            </a:extLst>
          </p:cNvPr>
          <p:cNvSpPr/>
          <p:nvPr/>
        </p:nvSpPr>
        <p:spPr>
          <a:xfrm>
            <a:off x="8143830" y="3002033"/>
            <a:ext cx="373835" cy="327789"/>
          </a:xfrm>
          <a:prstGeom prst="mathMultiply">
            <a:avLst/>
          </a:prstGeom>
          <a:solidFill>
            <a:srgbClr val="FF0000"/>
          </a:solidFill>
          <a:ln w="12700" cap="flat" cmpd="sng" algn="ctr">
            <a:noFill/>
            <a:prstDash val="solid"/>
            <a:miter lim="800000"/>
          </a:ln>
          <a:effectLst/>
        </p:spPr>
        <p:txBody>
          <a:bodyPr rtlCol="0" anchor="ctr"/>
          <a:lstStyle/>
          <a:p>
            <a:pPr algn="ctr" defTabSz="685800">
              <a:defRPr/>
            </a:pPr>
            <a:endParaRPr lang="en-GB" sz="1350" kern="0" dirty="0">
              <a:solidFill>
                <a:prstClr val="white"/>
              </a:solidFill>
              <a:latin typeface="Calibri" panose="020F0502020204030204"/>
            </a:endParaRPr>
          </a:p>
        </p:txBody>
      </p:sp>
    </p:spTree>
    <p:extLst>
      <p:ext uri="{BB962C8B-B14F-4D97-AF65-F5344CB8AC3E}">
        <p14:creationId xmlns:p14="http://schemas.microsoft.com/office/powerpoint/2010/main" val="2530036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picture containing drawing&#10;&#10;Description automatically generated">
            <a:extLst>
              <a:ext uri="{FF2B5EF4-FFF2-40B4-BE49-F238E27FC236}">
                <a16:creationId xmlns:a16="http://schemas.microsoft.com/office/drawing/2014/main" id="{CE28BBDD-C5BC-44B7-B2E6-16DBFFF682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3157" y="3954620"/>
            <a:ext cx="6064405" cy="3200459"/>
          </a:xfrm>
          <a:prstGeom prst="rect">
            <a:avLst/>
          </a:prstGeom>
        </p:spPr>
      </p:pic>
      <p:sp>
        <p:nvSpPr>
          <p:cNvPr id="63492" name="Slide Number Placeholder 1"/>
          <p:cNvSpPr>
            <a:spLocks noGrp="1"/>
          </p:cNvSpPr>
          <p:nvPr>
            <p:ph type="sldNum" sz="quarter" idx="13"/>
          </p:nvPr>
        </p:nvSpPr>
        <p:spPr/>
        <p:txBody>
          <a:bodyPr/>
          <a:lstStyle/>
          <a:p>
            <a:fld id="{563CA645-DD36-4C59-8145-312D647C4608}" type="slidenum">
              <a:rPr lang="en-US" sz="1200"/>
              <a:pPr/>
              <a:t>8</a:t>
            </a:fld>
            <a:endParaRPr lang="en-US" sz="1200" dirty="0"/>
          </a:p>
        </p:txBody>
      </p:sp>
      <p:sp>
        <p:nvSpPr>
          <p:cNvPr id="8" name="Title 1">
            <a:extLst>
              <a:ext uri="{FF2B5EF4-FFF2-40B4-BE49-F238E27FC236}">
                <a16:creationId xmlns:a16="http://schemas.microsoft.com/office/drawing/2014/main" id="{D119869B-57CD-4AAE-BD8C-6B0CA76DBE40}"/>
              </a:ext>
            </a:extLst>
          </p:cNvPr>
          <p:cNvSpPr>
            <a:spLocks noGrp="1"/>
          </p:cNvSpPr>
          <p:nvPr>
            <p:ph type="title"/>
          </p:nvPr>
        </p:nvSpPr>
        <p:spPr>
          <a:xfrm>
            <a:off x="387987" y="477546"/>
            <a:ext cx="8497887" cy="431800"/>
          </a:xfrm>
        </p:spPr>
        <p:txBody>
          <a:bodyPr/>
          <a:lstStyle/>
          <a:p>
            <a:r>
              <a:rPr lang="en-GB" sz="2300" dirty="0"/>
              <a:t>Consumer testing is too limited  </a:t>
            </a:r>
          </a:p>
        </p:txBody>
      </p:sp>
      <p:sp>
        <p:nvSpPr>
          <p:cNvPr id="9" name="Content Placeholder 4">
            <a:extLst>
              <a:ext uri="{FF2B5EF4-FFF2-40B4-BE49-F238E27FC236}">
                <a16:creationId xmlns:a16="http://schemas.microsoft.com/office/drawing/2014/main" id="{F597C5D2-AB08-4AB6-A37B-30E0EB601E5C}"/>
              </a:ext>
            </a:extLst>
          </p:cNvPr>
          <p:cNvSpPr txBox="1">
            <a:spLocks/>
          </p:cNvSpPr>
          <p:nvPr/>
        </p:nvSpPr>
        <p:spPr bwMode="auto">
          <a:xfrm>
            <a:off x="387987" y="937165"/>
            <a:ext cx="7878190" cy="2989636"/>
          </a:xfrm>
          <a:prstGeom prst="rect">
            <a:avLst/>
          </a:prstGeom>
          <a:noFill/>
          <a:ln w="28575">
            <a:solidFill>
              <a:schemeClr val="bg1"/>
            </a:solidFill>
            <a:miter lim="800000"/>
            <a:headEnd/>
            <a:tailEnd/>
          </a:ln>
        </p:spPr>
        <p:txBody>
          <a:bodyPr vert="horz" wrap="square" lIns="108000" tIns="108000" rIns="108000" bIns="108000" numCol="1" anchor="t" anchorCtr="0" compatLnSpc="1">
            <a:prstTxWarp prst="textNoShape">
              <a:avLst/>
            </a:prstTxWarp>
          </a:bodyPr>
          <a:lstStyle>
            <a:lvl1pPr marL="266700" indent="-266700" algn="l" rtl="0" eaLnBrk="0" fontAlgn="base" hangingPunct="0">
              <a:spcBef>
                <a:spcPct val="20000"/>
              </a:spcBef>
              <a:spcAft>
                <a:spcPct val="0"/>
              </a:spcAft>
              <a:buClr>
                <a:srgbClr val="002957"/>
              </a:buClr>
              <a:buSzPct val="100000"/>
              <a:buBlip>
                <a:blip r:embed="rId4"/>
              </a:buBlip>
              <a:tabLst>
                <a:tab pos="266700" algn="l"/>
              </a:tabLst>
              <a:defRPr sz="2000">
                <a:solidFill>
                  <a:schemeClr val="tx1"/>
                </a:solidFill>
                <a:latin typeface="Verdana" pitchFamily="34" charset="0"/>
                <a:ea typeface="+mn-ea"/>
                <a:cs typeface="Arial" pitchFamily="34" charset="0"/>
              </a:defRPr>
            </a:lvl1pPr>
            <a:lvl2pPr marL="742950" indent="-285750" algn="l" rtl="0" eaLnBrk="0" fontAlgn="base" hangingPunct="0">
              <a:spcBef>
                <a:spcPct val="20000"/>
              </a:spcBef>
              <a:spcAft>
                <a:spcPct val="0"/>
              </a:spcAft>
              <a:buClr>
                <a:srgbClr val="82C55B"/>
              </a:buClr>
              <a:buSzPct val="100000"/>
              <a:buBlip>
                <a:blip r:embed="rId5"/>
              </a:buBlip>
              <a:tabLst>
                <a:tab pos="717550" algn="l"/>
              </a:tabLst>
              <a:defRPr>
                <a:solidFill>
                  <a:schemeClr val="tx1"/>
                </a:solidFill>
                <a:latin typeface="Verdana" pitchFamily="34" charset="0"/>
                <a:cs typeface="Arial" pitchFamily="34" charset="0"/>
              </a:defRPr>
            </a:lvl2pPr>
            <a:lvl3pPr marL="1076325" indent="-266700" algn="l" rtl="0" eaLnBrk="0" fontAlgn="base" hangingPunct="0">
              <a:spcBef>
                <a:spcPct val="20000"/>
              </a:spcBef>
              <a:spcAft>
                <a:spcPct val="0"/>
              </a:spcAft>
              <a:buClr>
                <a:srgbClr val="002957"/>
              </a:buClr>
              <a:buSzPct val="100000"/>
              <a:buBlip>
                <a:blip r:embed="rId6"/>
              </a:buBlip>
              <a:defRPr sz="1600">
                <a:solidFill>
                  <a:schemeClr val="tx1"/>
                </a:solidFill>
                <a:latin typeface="Verdana" pitchFamily="34" charset="0"/>
                <a:cs typeface="Arial" pitchFamily="34" charset="0"/>
              </a:defRPr>
            </a:lvl3pPr>
            <a:lvl4pPr marL="1600200" indent="-228600" algn="l" rtl="0" eaLnBrk="0" fontAlgn="base" hangingPunct="0">
              <a:spcBef>
                <a:spcPct val="20000"/>
              </a:spcBef>
              <a:spcAft>
                <a:spcPct val="0"/>
              </a:spcAft>
              <a:buClr>
                <a:srgbClr val="82C55B"/>
              </a:buClr>
              <a:buSzPct val="80000"/>
              <a:buFont typeface="Arial" charset="0"/>
              <a:buChar char="•"/>
              <a:defRPr sz="1400">
                <a:solidFill>
                  <a:schemeClr val="tx1"/>
                </a:solidFill>
                <a:latin typeface="Verdana" pitchFamily="34" charset="0"/>
                <a:cs typeface="Arial" pitchFamily="34" charset="0"/>
              </a:defRPr>
            </a:lvl4pPr>
            <a:lvl5pPr marL="2057400" indent="-228600" algn="l" rtl="0" eaLnBrk="0" fontAlgn="base" hangingPunct="0">
              <a:spcBef>
                <a:spcPct val="20000"/>
              </a:spcBef>
              <a:spcAft>
                <a:spcPct val="0"/>
              </a:spcAft>
              <a:buClr>
                <a:srgbClr val="002957"/>
              </a:buClr>
              <a:buSzPct val="80000"/>
              <a:buFont typeface="Verdana" pitchFamily="34" charset="0"/>
              <a:buChar char="•"/>
              <a:defRPr sz="1200">
                <a:solidFill>
                  <a:schemeClr val="tx1"/>
                </a:solidFill>
                <a:latin typeface="Verdana" pitchFamily="34" charset="0"/>
                <a:cs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defTabSz="914400" eaLnBrk="1" hangingPunct="1"/>
            <a:r>
              <a:rPr lang="en-GB" sz="1600" b="1" kern="0" dirty="0">
                <a:cs typeface="Arial" charset="0"/>
              </a:rPr>
              <a:t>The latest ESAs proposals have not been sufficiently tested</a:t>
            </a:r>
          </a:p>
          <a:p>
            <a:pPr lvl="1" algn="just" defTabSz="914400" eaLnBrk="1" hangingPunct="1"/>
            <a:r>
              <a:rPr lang="en-GB" sz="1600" kern="0" dirty="0">
                <a:cs typeface="Arial" charset="0"/>
              </a:rPr>
              <a:t>No ad hoc consumer testing</a:t>
            </a:r>
          </a:p>
          <a:p>
            <a:pPr lvl="1" algn="just" defTabSz="914400" eaLnBrk="1" hangingPunct="1"/>
            <a:r>
              <a:rPr lang="en-GB" sz="1600" kern="0" dirty="0">
                <a:cs typeface="Arial" charset="0"/>
              </a:rPr>
              <a:t>No solid testing showing that proposals are workable</a:t>
            </a:r>
          </a:p>
          <a:p>
            <a:pPr marL="457200" lvl="1" indent="0" algn="just" defTabSz="914400" eaLnBrk="1" hangingPunct="1">
              <a:buNone/>
            </a:pPr>
            <a:endParaRPr lang="en-GB" sz="1600" kern="0" dirty="0">
              <a:cs typeface="Arial" charset="0"/>
            </a:endParaRPr>
          </a:p>
          <a:p>
            <a:pPr algn="just" defTabSz="914400" eaLnBrk="1" hangingPunct="1"/>
            <a:r>
              <a:rPr lang="en-GB" sz="1600" kern="0" dirty="0">
                <a:cs typeface="Arial" charset="0"/>
              </a:rPr>
              <a:t>Previous Commission’s consumer testing:</a:t>
            </a:r>
          </a:p>
          <a:p>
            <a:pPr lvl="1" algn="just" defTabSz="914400" eaLnBrk="1" hangingPunct="1"/>
            <a:r>
              <a:rPr lang="en-GB" sz="1600" b="1" kern="0" dirty="0">
                <a:cs typeface="Arial" charset="0"/>
              </a:rPr>
              <a:t>Limited</a:t>
            </a:r>
            <a:r>
              <a:rPr lang="en-GB" sz="1600" kern="0" dirty="0">
                <a:cs typeface="Arial" charset="0"/>
              </a:rPr>
              <a:t> to the presentation of performance scenarios (no testing of performance scenarios methodology, cost disclosures, etc.)</a:t>
            </a:r>
          </a:p>
          <a:p>
            <a:pPr lvl="1" algn="just" defTabSz="914400" eaLnBrk="1" hangingPunct="1"/>
            <a:r>
              <a:rPr lang="en-GB" sz="1600" kern="0" dirty="0">
                <a:cs typeface="Arial" charset="0"/>
              </a:rPr>
              <a:t>Covered 4 options tested in only 5 countries</a:t>
            </a:r>
          </a:p>
          <a:p>
            <a:pPr lvl="1" algn="just" defTabSz="914400" eaLnBrk="1" hangingPunct="1"/>
            <a:r>
              <a:rPr lang="en-GB" sz="1600" kern="0" dirty="0">
                <a:cs typeface="Arial" charset="0"/>
              </a:rPr>
              <a:t>Found </a:t>
            </a:r>
            <a:r>
              <a:rPr lang="en-GB" sz="1600" b="1" kern="0" dirty="0">
                <a:cs typeface="Arial" charset="0"/>
              </a:rPr>
              <a:t>no clear improvements </a:t>
            </a:r>
            <a:r>
              <a:rPr lang="en-GB" sz="1600" kern="0" dirty="0">
                <a:cs typeface="Arial" charset="0"/>
              </a:rPr>
              <a:t>compared to the current KID</a:t>
            </a:r>
          </a:p>
          <a:p>
            <a:pPr lvl="1" algn="just" defTabSz="914400" eaLnBrk="1" hangingPunct="1"/>
            <a:r>
              <a:rPr lang="en-GB" sz="1600" b="1" kern="0" dirty="0">
                <a:cs typeface="Arial" charset="0"/>
              </a:rPr>
              <a:t>Mixed findings </a:t>
            </a:r>
            <a:r>
              <a:rPr lang="en-GB" sz="1600" kern="0" dirty="0">
                <a:cs typeface="Arial" charset="0"/>
              </a:rPr>
              <a:t>on consumer understanding</a:t>
            </a:r>
          </a:p>
          <a:p>
            <a:pPr marL="0" indent="0" algn="just" defTabSz="914400" eaLnBrk="1" hangingPunct="1">
              <a:buNone/>
            </a:pPr>
            <a:endParaRPr lang="en-GB" sz="1600" kern="0" dirty="0">
              <a:cs typeface="Arial" charset="0"/>
            </a:endParaRPr>
          </a:p>
        </p:txBody>
      </p:sp>
      <p:sp>
        <p:nvSpPr>
          <p:cNvPr id="2" name="TextBox 1">
            <a:extLst>
              <a:ext uri="{FF2B5EF4-FFF2-40B4-BE49-F238E27FC236}">
                <a16:creationId xmlns:a16="http://schemas.microsoft.com/office/drawing/2014/main" id="{C9F4EEA4-1E72-424E-897D-8102DD80FFDA}"/>
              </a:ext>
            </a:extLst>
          </p:cNvPr>
          <p:cNvSpPr txBox="1"/>
          <p:nvPr/>
        </p:nvSpPr>
        <p:spPr>
          <a:xfrm>
            <a:off x="2649156" y="4172756"/>
            <a:ext cx="4242531" cy="2271006"/>
          </a:xfrm>
          <a:prstGeom prst="rect">
            <a:avLst/>
          </a:prstGeom>
          <a:noFill/>
          <a:effectLst/>
        </p:spPr>
        <p:txBody>
          <a:bodyPr wrap="square" rtlCol="0">
            <a:spAutoFit/>
          </a:bodyPr>
          <a:lstStyle/>
          <a:p>
            <a:pPr algn="just">
              <a:lnSpc>
                <a:spcPct val="150000"/>
              </a:lnSpc>
            </a:pPr>
            <a:r>
              <a:rPr lang="en-GB" sz="1200" b="1" kern="0" dirty="0">
                <a:latin typeface="+mj-lt"/>
                <a:cs typeface="Arial" charset="0"/>
              </a:rPr>
              <a:t>Example</a:t>
            </a:r>
            <a:r>
              <a:rPr lang="en-GB" sz="1200" kern="0" dirty="0">
                <a:latin typeface="+mj-lt"/>
                <a:cs typeface="Arial" charset="0"/>
              </a:rPr>
              <a:t>: “The presentation of past and future information together does not seem to raise issues… However, when we asked more specifically about the relevance of the past performance for future outcomes, responses were more varied and a significant proportion of participants indicated that they made a connection between past performance and the potential future performance”</a:t>
            </a:r>
          </a:p>
        </p:txBody>
      </p:sp>
      <p:pic>
        <p:nvPicPr>
          <p:cNvPr id="21" name="Graphic 20">
            <a:extLst>
              <a:ext uri="{FF2B5EF4-FFF2-40B4-BE49-F238E27FC236}">
                <a16:creationId xmlns:a16="http://schemas.microsoft.com/office/drawing/2014/main" id="{36F0E16C-6E84-4D45-891B-D1ED920498F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6200000">
            <a:off x="1769245" y="3883369"/>
            <a:ext cx="684060" cy="77092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1">
            <a:extLst>
              <a:ext uri="{FF2B5EF4-FFF2-40B4-BE49-F238E27FC236}">
                <a16:creationId xmlns:a16="http://schemas.microsoft.com/office/drawing/2014/main" id="{1B05C57B-ECA9-49C6-9FA3-40B07F6F8ECB}"/>
              </a:ext>
            </a:extLst>
          </p:cNvPr>
          <p:cNvSpPr txBox="1">
            <a:spLocks/>
          </p:cNvSpPr>
          <p:nvPr/>
        </p:nvSpPr>
        <p:spPr>
          <a:xfrm>
            <a:off x="6918459" y="6396346"/>
            <a:ext cx="2133600" cy="3397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563CA645-DD36-4C59-8145-312D647C4608}" type="slidenum">
              <a:rPr kumimoji="0" lang="en-US" sz="1200" b="0" i="0" u="none" strike="noStrike" kern="1200" cap="none" spc="0" normalizeH="0" baseline="0" noProof="0" smtClean="0">
                <a:ln>
                  <a:noFill/>
                </a:ln>
                <a:solidFill>
                  <a:srgbClr val="002957"/>
                </a:solidFill>
                <a:effectLst/>
                <a:uLnTx/>
                <a:uFillTx/>
                <a:latin typeface="verdana"/>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002957"/>
              </a:solidFill>
              <a:effectLst/>
              <a:uLnTx/>
              <a:uFillTx/>
              <a:latin typeface="verdana"/>
              <a:ea typeface="+mn-ea"/>
              <a:cs typeface="+mn-cs"/>
            </a:endParaRPr>
          </a:p>
        </p:txBody>
      </p:sp>
      <p:sp>
        <p:nvSpPr>
          <p:cNvPr id="35" name="Text Placeholder 3">
            <a:extLst>
              <a:ext uri="{FF2B5EF4-FFF2-40B4-BE49-F238E27FC236}">
                <a16:creationId xmlns:a16="http://schemas.microsoft.com/office/drawing/2014/main" id="{F27972DE-E44B-4F07-AEA2-7822FA1C1546}"/>
              </a:ext>
            </a:extLst>
          </p:cNvPr>
          <p:cNvSpPr txBox="1">
            <a:spLocks/>
          </p:cNvSpPr>
          <p:nvPr/>
        </p:nvSpPr>
        <p:spPr>
          <a:xfrm>
            <a:off x="317363" y="1010670"/>
            <a:ext cx="9070477" cy="358775"/>
          </a:xfrm>
          <a:prstGeom prst="rect">
            <a:avLst/>
          </a:prstGeom>
        </p:spPr>
        <p:txBody>
          <a:bodyPr/>
          <a:lstStyle>
            <a:lvl1pPr marL="266700" indent="-266700" algn="l" rtl="0" eaLnBrk="0" fontAlgn="base" hangingPunct="0">
              <a:spcBef>
                <a:spcPct val="20000"/>
              </a:spcBef>
              <a:spcAft>
                <a:spcPct val="0"/>
              </a:spcAft>
              <a:buClr>
                <a:srgbClr val="002957"/>
              </a:buClr>
              <a:buSzPct val="100000"/>
              <a:buBlip>
                <a:blip r:embed="rId3"/>
              </a:buBlip>
              <a:tabLst>
                <a:tab pos="266700" algn="l"/>
              </a:tabLst>
              <a:defRPr sz="2000">
                <a:solidFill>
                  <a:schemeClr val="tx1"/>
                </a:solidFill>
                <a:latin typeface="Verdana" pitchFamily="34" charset="0"/>
                <a:ea typeface="+mn-ea"/>
                <a:cs typeface="Arial" pitchFamily="34" charset="0"/>
              </a:defRPr>
            </a:lvl1pPr>
            <a:lvl2pPr marL="742950" indent="-285750" algn="l" rtl="0" eaLnBrk="0" fontAlgn="base" hangingPunct="0">
              <a:spcBef>
                <a:spcPct val="20000"/>
              </a:spcBef>
              <a:spcAft>
                <a:spcPct val="0"/>
              </a:spcAft>
              <a:buClr>
                <a:srgbClr val="82C55B"/>
              </a:buClr>
              <a:buSzPct val="100000"/>
              <a:buBlip>
                <a:blip r:embed="rId4"/>
              </a:buBlip>
              <a:tabLst>
                <a:tab pos="717550" algn="l"/>
              </a:tabLst>
              <a:defRPr>
                <a:solidFill>
                  <a:schemeClr val="tx1"/>
                </a:solidFill>
                <a:latin typeface="Verdana" pitchFamily="34" charset="0"/>
                <a:cs typeface="Arial" pitchFamily="34" charset="0"/>
              </a:defRPr>
            </a:lvl2pPr>
            <a:lvl3pPr marL="1076325" indent="-266700" algn="l" rtl="0" eaLnBrk="0" fontAlgn="base" hangingPunct="0">
              <a:spcBef>
                <a:spcPct val="20000"/>
              </a:spcBef>
              <a:spcAft>
                <a:spcPct val="0"/>
              </a:spcAft>
              <a:buClr>
                <a:srgbClr val="002957"/>
              </a:buClr>
              <a:buSzPct val="100000"/>
              <a:buBlip>
                <a:blip r:embed="rId5"/>
              </a:buBlip>
              <a:defRPr sz="1600">
                <a:solidFill>
                  <a:schemeClr val="tx1"/>
                </a:solidFill>
                <a:latin typeface="Verdana" pitchFamily="34" charset="0"/>
                <a:cs typeface="Arial" pitchFamily="34" charset="0"/>
              </a:defRPr>
            </a:lvl3pPr>
            <a:lvl4pPr marL="1600200" indent="-228600" algn="l" rtl="0" eaLnBrk="0" fontAlgn="base" hangingPunct="0">
              <a:spcBef>
                <a:spcPct val="20000"/>
              </a:spcBef>
              <a:spcAft>
                <a:spcPct val="0"/>
              </a:spcAft>
              <a:buClr>
                <a:srgbClr val="82C55B"/>
              </a:buClr>
              <a:buSzPct val="80000"/>
              <a:buFont typeface="Arial" charset="0"/>
              <a:buChar char="•"/>
              <a:defRPr sz="1400">
                <a:solidFill>
                  <a:schemeClr val="tx1"/>
                </a:solidFill>
                <a:latin typeface="Verdana" pitchFamily="34" charset="0"/>
                <a:cs typeface="Arial" pitchFamily="34" charset="0"/>
              </a:defRPr>
            </a:lvl4pPr>
            <a:lvl5pPr marL="2057400" indent="-228600" algn="l" rtl="0" eaLnBrk="0" fontAlgn="base" hangingPunct="0">
              <a:spcBef>
                <a:spcPct val="20000"/>
              </a:spcBef>
              <a:spcAft>
                <a:spcPct val="0"/>
              </a:spcAft>
              <a:buClr>
                <a:srgbClr val="002957"/>
              </a:buClr>
              <a:buSzPct val="80000"/>
              <a:buFont typeface="Verdana" pitchFamily="34" charset="0"/>
              <a:buChar char="•"/>
              <a:defRPr sz="1200">
                <a:solidFill>
                  <a:schemeClr val="tx1"/>
                </a:solidFill>
                <a:latin typeface="Verdana" pitchFamily="34" charset="0"/>
                <a:cs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2957"/>
              </a:buClr>
              <a:buSzPct val="100000"/>
              <a:buFontTx/>
              <a:buNone/>
              <a:tabLst>
                <a:tab pos="266700" algn="l"/>
              </a:tabLst>
              <a:defRPr/>
            </a:pPr>
            <a:r>
              <a:rPr kumimoji="0" lang="en-GB" sz="1700" b="1" i="0" u="none" strike="noStrike" kern="1200" cap="none" spc="0" normalizeH="0" baseline="0" noProof="0" dirty="0">
                <a:ln>
                  <a:noFill/>
                </a:ln>
                <a:solidFill>
                  <a:srgbClr val="82C55B"/>
                </a:solidFill>
                <a:effectLst/>
                <a:uLnTx/>
                <a:uFillTx/>
                <a:latin typeface="Verdana" pitchFamily="34" charset="0"/>
                <a:ea typeface="+mn-ea"/>
                <a:cs typeface="Arial" charset="0"/>
              </a:rPr>
              <a:t>Proposals on performance scenarios</a:t>
            </a:r>
            <a:endParaRPr kumimoji="0" lang="fr-BE" sz="1700" b="1" i="0" u="none" strike="noStrike" kern="1200" cap="none" spc="0" normalizeH="0" baseline="0" noProof="0" dirty="0">
              <a:ln>
                <a:noFill/>
              </a:ln>
              <a:solidFill>
                <a:srgbClr val="82C55B"/>
              </a:solidFill>
              <a:effectLst/>
              <a:uLnTx/>
              <a:uFillTx/>
              <a:latin typeface="Verdana" pitchFamily="34" charset="0"/>
              <a:ea typeface="+mn-ea"/>
              <a:cs typeface="Arial" charset="0"/>
            </a:endParaRPr>
          </a:p>
        </p:txBody>
      </p:sp>
      <p:sp>
        <p:nvSpPr>
          <p:cNvPr id="2" name="TextBox 1">
            <a:extLst>
              <a:ext uri="{FF2B5EF4-FFF2-40B4-BE49-F238E27FC236}">
                <a16:creationId xmlns:a16="http://schemas.microsoft.com/office/drawing/2014/main" id="{5AD99CD0-FEC2-4DF7-9B6B-184366171D48}"/>
              </a:ext>
            </a:extLst>
          </p:cNvPr>
          <p:cNvSpPr txBox="1"/>
          <p:nvPr/>
        </p:nvSpPr>
        <p:spPr>
          <a:xfrm>
            <a:off x="345121" y="1657564"/>
            <a:ext cx="4539403" cy="3914277"/>
          </a:xfrm>
          <a:prstGeom prst="rect">
            <a:avLst/>
          </a:prstGeom>
          <a:noFill/>
        </p:spPr>
        <p:txBody>
          <a:bodyPr wrap="square" rtlCol="0">
            <a:spAutoFit/>
          </a:bodyPr>
          <a:lstStyle/>
          <a:p>
            <a:pPr marL="285750" lvl="0" indent="-285750" algn="just">
              <a:buFont typeface="Wingdings" panose="05000000000000000000" pitchFamily="2" charset="2"/>
              <a:buChar char="§"/>
              <a:defRPr/>
            </a:pPr>
            <a:r>
              <a:rPr lang="en-GB" dirty="0">
                <a:solidFill>
                  <a:srgbClr val="002957"/>
                </a:solidFill>
                <a:latin typeface="verdana"/>
              </a:rPr>
              <a:t>New ‘backward looking scenarios’ for some PRIIPs imply past performance indicates future performance</a:t>
            </a:r>
          </a:p>
          <a:p>
            <a:pPr marL="285750" lvl="0" indent="-285750" algn="just">
              <a:buFont typeface="Wingdings" panose="05000000000000000000" pitchFamily="2" charset="2"/>
              <a:buChar char="§"/>
              <a:defRPr/>
            </a:pPr>
            <a:endParaRPr lang="en-GB" dirty="0">
              <a:solidFill>
                <a:srgbClr val="002957"/>
              </a:solidFill>
              <a:latin typeface="verdana"/>
            </a:endParaRPr>
          </a:p>
          <a:p>
            <a:pPr marL="285750" indent="-285750" algn="just">
              <a:buFont typeface="Wingdings" panose="05000000000000000000" pitchFamily="2" charset="2"/>
              <a:buChar char="§"/>
              <a:defRPr/>
            </a:pPr>
            <a:r>
              <a:rPr lang="en-GB" dirty="0">
                <a:solidFill>
                  <a:srgbClr val="002957"/>
                </a:solidFill>
                <a:latin typeface="verdana"/>
              </a:rPr>
              <a:t>Different methodology for all other PRIIPs and for the stress scenarios</a:t>
            </a:r>
          </a:p>
          <a:p>
            <a:pPr lvl="0" algn="just">
              <a:defRPr/>
            </a:pPr>
            <a:endParaRPr lang="en-GB" dirty="0">
              <a:solidFill>
                <a:srgbClr val="002957"/>
              </a:solidFill>
              <a:latin typeface="verdana"/>
            </a:endParaRPr>
          </a:p>
          <a:p>
            <a:pPr marL="285750" marR="0" lvl="0" indent="-285750" algn="just" defTabSz="457200" rtl="0" eaLnBrk="1" fontAlgn="auto" latinLnBrk="0" hangingPunct="1">
              <a:spcBef>
                <a:spcPts val="0"/>
              </a:spcBef>
              <a:spcAft>
                <a:spcPts val="0"/>
              </a:spcAft>
              <a:buClrTx/>
              <a:buSzTx/>
              <a:buFont typeface="Wingdings" panose="05000000000000000000" pitchFamily="2" charset="2"/>
              <a:buChar char="§"/>
              <a:tabLst/>
              <a:defRPr/>
            </a:pPr>
            <a:r>
              <a:rPr lang="en-GB" dirty="0">
                <a:solidFill>
                  <a:srgbClr val="002957"/>
                </a:solidFill>
                <a:latin typeface="verdana"/>
              </a:rPr>
              <a:t>Referring to both future and past performance increases confusion</a:t>
            </a:r>
          </a:p>
          <a:p>
            <a:pPr marR="0" lvl="0" algn="just" defTabSz="457200" rtl="0" eaLnBrk="1" fontAlgn="auto" latinLnBrk="0" hangingPunct="1">
              <a:spcBef>
                <a:spcPts val="0"/>
              </a:spcBef>
              <a:spcAft>
                <a:spcPts val="0"/>
              </a:spcAft>
              <a:buClrTx/>
              <a:buSzTx/>
              <a:tabLst/>
              <a:defRPr/>
            </a:pPr>
            <a:endParaRPr lang="en-GB" dirty="0">
              <a:solidFill>
                <a:srgbClr val="002957"/>
              </a:solidFill>
              <a:latin typeface="verdana"/>
            </a:endParaRPr>
          </a:p>
          <a:p>
            <a:pPr marL="285750" indent="-285750" algn="just">
              <a:lnSpc>
                <a:spcPct val="150000"/>
              </a:lnSpc>
              <a:buFont typeface="Wingdings" panose="05000000000000000000" pitchFamily="2" charset="2"/>
              <a:buChar char="§"/>
            </a:pPr>
            <a:r>
              <a:rPr lang="en-GB" dirty="0">
                <a:solidFill>
                  <a:srgbClr val="002957"/>
                </a:solidFill>
              </a:rPr>
              <a:t>Insufficient testing</a:t>
            </a:r>
          </a:p>
          <a:p>
            <a:pPr marL="285750" marR="0" lvl="0" indent="-285750" algn="just"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endParaRPr kumimoji="0" lang="en-GB" sz="1800" b="0" i="0" u="none" strike="noStrike" kern="1200" cap="none" spc="0" normalizeH="0" baseline="0" noProof="0" dirty="0">
              <a:ln>
                <a:noFill/>
              </a:ln>
              <a:solidFill>
                <a:srgbClr val="002957"/>
              </a:solidFill>
              <a:effectLst/>
              <a:uLnTx/>
              <a:uFillTx/>
              <a:latin typeface="verdana"/>
              <a:ea typeface="+mn-ea"/>
              <a:cs typeface="+mn-cs"/>
            </a:endParaRPr>
          </a:p>
        </p:txBody>
      </p:sp>
      <p:pic>
        <p:nvPicPr>
          <p:cNvPr id="7" name="Picture 6">
            <a:extLst>
              <a:ext uri="{FF2B5EF4-FFF2-40B4-BE49-F238E27FC236}">
                <a16:creationId xmlns:a16="http://schemas.microsoft.com/office/drawing/2014/main" id="{CEFD7475-37A0-4A5F-A557-65202F70D388}"/>
              </a:ext>
            </a:extLst>
          </p:cNvPr>
          <p:cNvPicPr/>
          <p:nvPr/>
        </p:nvPicPr>
        <p:blipFill rotWithShape="1">
          <a:blip r:embed="rId6" cstate="print">
            <a:extLst>
              <a:ext uri="{28A0092B-C50C-407E-A947-70E740481C1C}">
                <a14:useLocalDpi xmlns:a14="http://schemas.microsoft.com/office/drawing/2010/main" val="0"/>
              </a:ext>
            </a:extLst>
          </a:blip>
          <a:srcRect l="3714" t="1493" r="4640" b="69435"/>
          <a:stretch/>
        </p:blipFill>
        <p:spPr bwMode="auto">
          <a:xfrm>
            <a:off x="5039802" y="5078856"/>
            <a:ext cx="3572558" cy="1765233"/>
          </a:xfrm>
          <a:prstGeom prst="rect">
            <a:avLst/>
          </a:prstGeom>
          <a:noFill/>
          <a:ln>
            <a:noFill/>
          </a:ln>
        </p:spPr>
      </p:pic>
      <p:pic>
        <p:nvPicPr>
          <p:cNvPr id="8" name="Picture 7">
            <a:extLst>
              <a:ext uri="{FF2B5EF4-FFF2-40B4-BE49-F238E27FC236}">
                <a16:creationId xmlns:a16="http://schemas.microsoft.com/office/drawing/2014/main" id="{CADAB63C-102C-4321-85F7-B924F3EF7D10}"/>
              </a:ext>
            </a:extLst>
          </p:cNvPr>
          <p:cNvPicPr/>
          <p:nvPr/>
        </p:nvPicPr>
        <p:blipFill rotWithShape="1">
          <a:blip r:embed="rId6" cstate="print">
            <a:extLst>
              <a:ext uri="{28A0092B-C50C-407E-A947-70E740481C1C}">
                <a14:useLocalDpi xmlns:a14="http://schemas.microsoft.com/office/drawing/2010/main" val="0"/>
              </a:ext>
            </a:extLst>
          </a:blip>
          <a:srcRect t="36911"/>
          <a:stretch/>
        </p:blipFill>
        <p:spPr bwMode="auto">
          <a:xfrm>
            <a:off x="5195081" y="1474602"/>
            <a:ext cx="3572557" cy="2972832"/>
          </a:xfrm>
          <a:prstGeom prst="rect">
            <a:avLst/>
          </a:prstGeom>
          <a:noFill/>
          <a:ln>
            <a:noFill/>
          </a:ln>
        </p:spPr>
      </p:pic>
      <p:sp>
        <p:nvSpPr>
          <p:cNvPr id="18" name="Title 2">
            <a:extLst>
              <a:ext uri="{FF2B5EF4-FFF2-40B4-BE49-F238E27FC236}">
                <a16:creationId xmlns:a16="http://schemas.microsoft.com/office/drawing/2014/main" id="{FF522D9D-AB00-42FC-8FFF-E10512081FD7}"/>
              </a:ext>
            </a:extLst>
          </p:cNvPr>
          <p:cNvSpPr txBox="1">
            <a:spLocks/>
          </p:cNvSpPr>
          <p:nvPr/>
        </p:nvSpPr>
        <p:spPr bwMode="auto">
          <a:xfrm>
            <a:off x="380548" y="466749"/>
            <a:ext cx="8919921" cy="353943"/>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rtl="0" eaLnBrk="0" fontAlgn="base" hangingPunct="0">
              <a:spcBef>
                <a:spcPct val="0"/>
              </a:spcBef>
              <a:spcAft>
                <a:spcPct val="0"/>
              </a:spcAft>
              <a:defRPr sz="2800" b="1" baseline="0">
                <a:solidFill>
                  <a:srgbClr val="002957"/>
                </a:solidFill>
                <a:latin typeface="Verdana" pitchFamily="34" charset="0"/>
                <a:ea typeface="+mj-ea"/>
                <a:cs typeface="Arial" pitchFamily="34" charset="0"/>
              </a:defRPr>
            </a:lvl1pPr>
            <a:lvl2pPr algn="l" rtl="0" eaLnBrk="0" fontAlgn="base" hangingPunct="0">
              <a:spcBef>
                <a:spcPct val="0"/>
              </a:spcBef>
              <a:spcAft>
                <a:spcPct val="0"/>
              </a:spcAft>
              <a:defRPr sz="2800" b="1">
                <a:solidFill>
                  <a:srgbClr val="002957"/>
                </a:solidFill>
                <a:latin typeface="Verdana" pitchFamily="34" charset="0"/>
                <a:cs typeface="Arial" charset="0"/>
              </a:defRPr>
            </a:lvl2pPr>
            <a:lvl3pPr algn="l" rtl="0" eaLnBrk="0" fontAlgn="base" hangingPunct="0">
              <a:spcBef>
                <a:spcPct val="0"/>
              </a:spcBef>
              <a:spcAft>
                <a:spcPct val="0"/>
              </a:spcAft>
              <a:defRPr sz="2800" b="1">
                <a:solidFill>
                  <a:srgbClr val="002957"/>
                </a:solidFill>
                <a:latin typeface="Verdana" pitchFamily="34" charset="0"/>
                <a:cs typeface="Arial" charset="0"/>
              </a:defRPr>
            </a:lvl3pPr>
            <a:lvl4pPr algn="l" rtl="0" eaLnBrk="0" fontAlgn="base" hangingPunct="0">
              <a:spcBef>
                <a:spcPct val="0"/>
              </a:spcBef>
              <a:spcAft>
                <a:spcPct val="0"/>
              </a:spcAft>
              <a:defRPr sz="2800" b="1">
                <a:solidFill>
                  <a:srgbClr val="002957"/>
                </a:solidFill>
                <a:latin typeface="Verdana" pitchFamily="34" charset="0"/>
                <a:cs typeface="Arial" charset="0"/>
              </a:defRPr>
            </a:lvl4pPr>
            <a:lvl5pPr algn="l" rtl="0" eaLnBrk="0" fontAlgn="base" hangingPunct="0">
              <a:spcBef>
                <a:spcPct val="0"/>
              </a:spcBef>
              <a:spcAft>
                <a:spcPct val="0"/>
              </a:spcAft>
              <a:defRPr sz="2800" b="1">
                <a:solidFill>
                  <a:srgbClr val="002957"/>
                </a:solidFill>
                <a:latin typeface="Verdana" pitchFamily="34" charset="0"/>
                <a:cs typeface="Arial" charset="0"/>
              </a:defRPr>
            </a:lvl5pPr>
            <a:lvl6pPr marL="457200" algn="r" rtl="0" eaLnBrk="1" fontAlgn="base" hangingPunct="1">
              <a:spcBef>
                <a:spcPct val="0"/>
              </a:spcBef>
              <a:spcAft>
                <a:spcPct val="0"/>
              </a:spcAft>
              <a:defRPr sz="4400" b="1">
                <a:solidFill>
                  <a:srgbClr val="004480"/>
                </a:solidFill>
                <a:latin typeface="Frutiger LT Std 45 Light" pitchFamily="34" charset="0"/>
              </a:defRPr>
            </a:lvl6pPr>
            <a:lvl7pPr marL="914400" algn="r" rtl="0" eaLnBrk="1" fontAlgn="base" hangingPunct="1">
              <a:spcBef>
                <a:spcPct val="0"/>
              </a:spcBef>
              <a:spcAft>
                <a:spcPct val="0"/>
              </a:spcAft>
              <a:defRPr sz="4400" b="1">
                <a:solidFill>
                  <a:srgbClr val="004480"/>
                </a:solidFill>
                <a:latin typeface="Frutiger LT Std 45 Light" pitchFamily="34" charset="0"/>
              </a:defRPr>
            </a:lvl7pPr>
            <a:lvl8pPr marL="1371600" algn="r" rtl="0" eaLnBrk="1" fontAlgn="base" hangingPunct="1">
              <a:spcBef>
                <a:spcPct val="0"/>
              </a:spcBef>
              <a:spcAft>
                <a:spcPct val="0"/>
              </a:spcAft>
              <a:defRPr sz="4400" b="1">
                <a:solidFill>
                  <a:srgbClr val="004480"/>
                </a:solidFill>
                <a:latin typeface="Frutiger LT Std 45 Light" pitchFamily="34" charset="0"/>
              </a:defRPr>
            </a:lvl8pPr>
            <a:lvl9pPr marL="1828800" algn="r" rtl="0" eaLnBrk="1" fontAlgn="base" hangingPunct="1">
              <a:spcBef>
                <a:spcPct val="0"/>
              </a:spcBef>
              <a:spcAft>
                <a:spcPct val="0"/>
              </a:spcAft>
              <a:defRPr sz="4400" b="1">
                <a:solidFill>
                  <a:srgbClr val="004480"/>
                </a:solidFill>
                <a:latin typeface="Frutiger LT Std 45 Light" pitchFamily="34" charset="0"/>
              </a:defRPr>
            </a:lvl9pPr>
          </a:lstStyle>
          <a:p>
            <a:pPr defTabSz="914400"/>
            <a:r>
              <a:rPr lang="en-GB" sz="2300" kern="0" dirty="0"/>
              <a:t>Interim solutions confuse consumers further</a:t>
            </a:r>
            <a:endParaRPr lang="en-GB" sz="2300" kern="0" dirty="0">
              <a:solidFill>
                <a:schemeClr val="accent2"/>
              </a:solidFill>
            </a:endParaRPr>
          </a:p>
        </p:txBody>
      </p:sp>
      <p:pic>
        <p:nvPicPr>
          <p:cNvPr id="19" name="Picture 18">
            <a:extLst>
              <a:ext uri="{FF2B5EF4-FFF2-40B4-BE49-F238E27FC236}">
                <a16:creationId xmlns:a16="http://schemas.microsoft.com/office/drawing/2014/main" id="{4F5C21AE-8CEB-4B7C-B496-EE5501C60543}"/>
              </a:ext>
            </a:extLst>
          </p:cNvPr>
          <p:cNvPicPr/>
          <p:nvPr/>
        </p:nvPicPr>
        <p:blipFill rotWithShape="1">
          <a:blip r:embed="rId6" cstate="print">
            <a:extLst>
              <a:ext uri="{28A0092B-C50C-407E-A947-70E740481C1C}">
                <a14:useLocalDpi xmlns:a14="http://schemas.microsoft.com/office/drawing/2010/main" val="0"/>
              </a:ext>
            </a:extLst>
          </a:blip>
          <a:srcRect l="3714" t="1493" r="4640" b="69435"/>
          <a:stretch/>
        </p:blipFill>
        <p:spPr bwMode="auto">
          <a:xfrm>
            <a:off x="5195080" y="4868439"/>
            <a:ext cx="3572558" cy="1765233"/>
          </a:xfrm>
          <a:prstGeom prst="rect">
            <a:avLst/>
          </a:prstGeom>
          <a:noFill/>
          <a:ln>
            <a:noFill/>
          </a:ln>
        </p:spPr>
      </p:pic>
      <p:sp>
        <p:nvSpPr>
          <p:cNvPr id="20" name="Cross 19">
            <a:extLst>
              <a:ext uri="{FF2B5EF4-FFF2-40B4-BE49-F238E27FC236}">
                <a16:creationId xmlns:a16="http://schemas.microsoft.com/office/drawing/2014/main" id="{9C3319A0-97F6-4EE6-A98C-BD3902C094BC}"/>
              </a:ext>
            </a:extLst>
          </p:cNvPr>
          <p:cNvSpPr>
            <a:spLocks noChangeAspect="1"/>
          </p:cNvSpPr>
          <p:nvPr/>
        </p:nvSpPr>
        <p:spPr bwMode="gray">
          <a:xfrm>
            <a:off x="6911737" y="4447434"/>
            <a:ext cx="324000" cy="315848"/>
          </a:xfrm>
          <a:prstGeom prst="plus">
            <a:avLst>
              <a:gd name="adj" fmla="val 34756"/>
            </a:avLst>
          </a:prstGeom>
          <a:solidFill>
            <a:srgbClr val="C00000"/>
          </a:solidFill>
          <a:ln w="28575" cmpd="sng">
            <a:solidFill>
              <a:srgbClr val="FFFFFF"/>
            </a:solidFill>
            <a:miter lim="800000"/>
            <a:headEnd/>
            <a:tailEnd/>
          </a:ln>
          <a:effectLst/>
        </p:spPr>
        <p:txBody>
          <a:bodyPr wrap="none"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2957"/>
              </a:solidFill>
              <a:effectLst/>
              <a:uLnTx/>
              <a:uFillTx/>
              <a:latin typeface="verdana"/>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GB" dirty="0">
              <a:solidFill>
                <a:srgbClr val="002957"/>
              </a:solidFill>
              <a:latin typeface="verdana"/>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2957"/>
              </a:solidFill>
              <a:effectLst/>
              <a:uLnTx/>
              <a:uFillTx/>
              <a:latin typeface="verdana"/>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GB" dirty="0">
              <a:solidFill>
                <a:srgbClr val="002957"/>
              </a:solidFill>
              <a:latin typeface="verdana"/>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2957"/>
              </a:solidFill>
              <a:effectLst/>
              <a:uLnTx/>
              <a:uFillTx/>
              <a:latin typeface="verdana"/>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GB" dirty="0">
              <a:solidFill>
                <a:srgbClr val="002957"/>
              </a:solidFill>
              <a:latin typeface="verdana"/>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2957"/>
              </a:solidFill>
              <a:effectLst/>
              <a:uLnTx/>
              <a:uFillTx/>
              <a:latin typeface="verdana"/>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GB" dirty="0">
              <a:solidFill>
                <a:srgbClr val="002957"/>
              </a:solidFill>
              <a:latin typeface="verdana"/>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2957"/>
              </a:solidFill>
              <a:effectLst/>
              <a:uLnTx/>
              <a:uFillTx/>
              <a:latin typeface="verdana"/>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GB" dirty="0">
              <a:solidFill>
                <a:srgbClr val="002957"/>
              </a:solidFill>
              <a:latin typeface="verdana"/>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2957"/>
              </a:solidFill>
              <a:effectLst/>
              <a:uLnTx/>
              <a:uFillTx/>
              <a:latin typeface="verdana"/>
              <a:ea typeface="+mn-ea"/>
              <a:cs typeface="+mn-cs"/>
            </a:endParaRPr>
          </a:p>
        </p:txBody>
      </p:sp>
    </p:spTree>
    <p:extLst>
      <p:ext uri="{BB962C8B-B14F-4D97-AF65-F5344CB8AC3E}">
        <p14:creationId xmlns:p14="http://schemas.microsoft.com/office/powerpoint/2010/main" val="2684291264"/>
      </p:ext>
    </p:extLst>
  </p:cSld>
  <p:clrMapOvr>
    <a:masterClrMapping/>
  </p:clrMapOvr>
</p:sld>
</file>

<file path=ppt/theme/theme1.xml><?xml version="1.0" encoding="utf-8"?>
<a:theme xmlns:a="http://schemas.openxmlformats.org/drawingml/2006/main" name="CEA_slide_coverinterieur_IB_4">
  <a:themeElements>
    <a:clrScheme name="IE-ColourScheme">
      <a:dk1>
        <a:srgbClr val="002957"/>
      </a:dk1>
      <a:lt1>
        <a:srgbClr val="FFFFFF"/>
      </a:lt1>
      <a:dk2>
        <a:srgbClr val="002957"/>
      </a:dk2>
      <a:lt2>
        <a:srgbClr val="FED41D"/>
      </a:lt2>
      <a:accent1>
        <a:srgbClr val="002957"/>
      </a:accent1>
      <a:accent2>
        <a:srgbClr val="82C55B"/>
      </a:accent2>
      <a:accent3>
        <a:srgbClr val="FED41D"/>
      </a:accent3>
      <a:accent4>
        <a:srgbClr val="034DA2"/>
      </a:accent4>
      <a:accent5>
        <a:srgbClr val="F78F1E"/>
      </a:accent5>
      <a:accent6>
        <a:srgbClr val="662D91"/>
      </a:accent6>
      <a:hlink>
        <a:srgbClr val="4694D0"/>
      </a:hlink>
      <a:folHlink>
        <a:srgbClr val="A0C736"/>
      </a:folHlink>
    </a:clrScheme>
    <a:fontScheme name="CEA_font 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rgbClr val="034DA2"/>
        </a:solidFill>
        <a:ln w="28575" cmpd="sng">
          <a:solidFill>
            <a:srgbClr val="FFFFFF"/>
          </a:solidFill>
          <a:miter lim="800000"/>
          <a:headEnd/>
          <a:tailEnd/>
        </a:ln>
        <a:effectLst>
          <a:outerShdw dist="53882" dir="2700000" algn="ctr" rotWithShape="0">
            <a:srgbClr val="292929">
              <a:alpha val="50000"/>
            </a:srgbClr>
          </a:outerShdw>
        </a:effectLst>
      </a:spPr>
      <a:bodyPr wrap="none" lIns="0" tIns="0" rIns="0" bIns="0" anchor="ctr"/>
      <a:lstStyle>
        <a:defPPr>
          <a:defRPr>
            <a:latin typeface="+mj-lt"/>
            <a:cs typeface="+mn-cs"/>
          </a:defRPr>
        </a:defPPr>
      </a:lstStyle>
    </a:sp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EA_slide_coverinterieur_IB_4">
  <a:themeElements>
    <a:clrScheme name="IE-ColourScheme">
      <a:dk1>
        <a:srgbClr val="002957"/>
      </a:dk1>
      <a:lt1>
        <a:srgbClr val="FFFFFF"/>
      </a:lt1>
      <a:dk2>
        <a:srgbClr val="002957"/>
      </a:dk2>
      <a:lt2>
        <a:srgbClr val="FED41D"/>
      </a:lt2>
      <a:accent1>
        <a:srgbClr val="002957"/>
      </a:accent1>
      <a:accent2>
        <a:srgbClr val="82C55B"/>
      </a:accent2>
      <a:accent3>
        <a:srgbClr val="FED41D"/>
      </a:accent3>
      <a:accent4>
        <a:srgbClr val="034DA2"/>
      </a:accent4>
      <a:accent5>
        <a:srgbClr val="F78F1E"/>
      </a:accent5>
      <a:accent6>
        <a:srgbClr val="662D91"/>
      </a:accent6>
      <a:hlink>
        <a:srgbClr val="4694D0"/>
      </a:hlink>
      <a:folHlink>
        <a:srgbClr val="A0C736"/>
      </a:folHlink>
    </a:clrScheme>
    <a:fontScheme name="CEA_font 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rgbClr val="034DA2"/>
        </a:solidFill>
        <a:ln w="28575" cmpd="sng">
          <a:solidFill>
            <a:srgbClr val="FFFFFF"/>
          </a:solidFill>
          <a:miter lim="800000"/>
          <a:headEnd/>
          <a:tailEnd/>
        </a:ln>
        <a:effectLst>
          <a:outerShdw dist="53882" dir="2700000" algn="ctr" rotWithShape="0">
            <a:srgbClr val="292929">
              <a:alpha val="50000"/>
            </a:srgbClr>
          </a:outerShdw>
        </a:effectLst>
      </a:spPr>
      <a:bodyPr wrap="none" lIns="0" tIns="0" rIns="0" bIns="0" anchor="ctr"/>
      <a:lstStyle>
        <a:defPPr>
          <a:defRPr>
            <a:latin typeface="+mj-lt"/>
            <a:cs typeface="+mn-cs"/>
          </a:defRPr>
        </a:defPPr>
      </a:lstStyle>
    </a:sp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ED974105F5A8B4CA086642ECF9D505F" ma:contentTypeVersion="0" ma:contentTypeDescription="Create a new document." ma:contentTypeScope="" ma:versionID="50f8c0928b1ad4742f2dc4a161f91a18">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3C51B83-15E4-4D3F-B13F-099BEDAC8C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4C949606-D693-4338-AED1-A0911F2BAFDD}">
  <ds:schemaRefs>
    <ds:schemaRef ds:uri="http://schemas.microsoft.com/sharepoint/v3/contenttype/forms"/>
  </ds:schemaRefs>
</ds:datastoreItem>
</file>

<file path=customXml/itemProps3.xml><?xml version="1.0" encoding="utf-8"?>
<ds:datastoreItem xmlns:ds="http://schemas.openxmlformats.org/officeDocument/2006/customXml" ds:itemID="{98B89706-3F94-4E44-8C49-ADE5EC21A4E9}">
  <ds:schemaRefs>
    <ds:schemaRef ds:uri="http://purl.org/dc/elements/1.1/"/>
    <ds:schemaRef ds:uri="http://schemas.microsoft.com/office/infopath/2007/PartnerControls"/>
    <ds:schemaRef ds:uri="d113e6c9-68c2-4198-bb3a-f8ecf571e120"/>
    <ds:schemaRef ds:uri="http://www.w3.org/XML/1998/namespace"/>
    <ds:schemaRef ds:uri="http://purl.org/dc/terms/"/>
    <ds:schemaRef ds:uri="http://schemas.openxmlformats.org/package/2006/metadata/core-properties"/>
    <ds:schemaRef ds:uri="http://schemas.microsoft.com/office/2006/documentManagement/types"/>
    <ds:schemaRef ds:uri="http://schemas.microsoft.com/office/2006/metadata/properties"/>
    <ds:schemaRef ds:uri="http://schemas.microsoft.com/sharepoint/v3/fields"/>
    <ds:schemaRef ds:uri="7adb48b6-3973-4eaa-90bf-52485ba4b57c"/>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13225</TotalTime>
  <Words>3598</Words>
  <Application>Microsoft Office PowerPoint</Application>
  <PresentationFormat>Prezentácia na obrazovke (4:3)</PresentationFormat>
  <Paragraphs>377</Paragraphs>
  <Slides>16</Slides>
  <Notes>16</Notes>
  <HiddenSlides>0</HiddenSlides>
  <MMClips>0</MMClips>
  <ScaleCrop>false</ScaleCrop>
  <HeadingPairs>
    <vt:vector size="6" baseType="variant">
      <vt:variant>
        <vt:lpstr>Použité písma</vt:lpstr>
      </vt:variant>
      <vt:variant>
        <vt:i4>6</vt:i4>
      </vt:variant>
      <vt:variant>
        <vt:lpstr>Motív</vt:lpstr>
      </vt:variant>
      <vt:variant>
        <vt:i4>2</vt:i4>
      </vt:variant>
      <vt:variant>
        <vt:lpstr>Nadpisy snímok</vt:lpstr>
      </vt:variant>
      <vt:variant>
        <vt:i4>16</vt:i4>
      </vt:variant>
    </vt:vector>
  </HeadingPairs>
  <TitlesOfParts>
    <vt:vector size="24" baseType="lpstr">
      <vt:lpstr>Arial</vt:lpstr>
      <vt:lpstr>Calibri</vt:lpstr>
      <vt:lpstr>Frutiger LT Std 45 Light</vt:lpstr>
      <vt:lpstr>Verdana</vt:lpstr>
      <vt:lpstr>Verdana</vt:lpstr>
      <vt:lpstr>Wingdings</vt:lpstr>
      <vt:lpstr>CEA_slide_coverinterieur_IB_4</vt:lpstr>
      <vt:lpstr>1_CEA_slide_coverinterieur_IB_4</vt:lpstr>
      <vt:lpstr>PRIIPs KID: what’s going wrong?</vt:lpstr>
      <vt:lpstr>PRIIPs: what are we talking about?</vt:lpstr>
      <vt:lpstr>PRIIPs KID: disclosures misleading consumers</vt:lpstr>
      <vt:lpstr>Prezentácia programu PowerPoint</vt:lpstr>
      <vt:lpstr>Prezentácia programu PowerPoint</vt:lpstr>
      <vt:lpstr>Prezentácia programu PowerPoint</vt:lpstr>
      <vt:lpstr>Prezentácia programu PowerPoint</vt:lpstr>
      <vt:lpstr>Consumer testing is too limited  </vt:lpstr>
      <vt:lpstr>Prezentácia programu PowerPoint</vt:lpstr>
      <vt:lpstr>Prezentácia programu PowerPoint</vt:lpstr>
      <vt:lpstr>Disproportionate implementation efforts and costs</vt:lpstr>
      <vt:lpstr>PRIIPs KID: our proposal</vt:lpstr>
      <vt:lpstr>Prezentácia programu PowerPoint</vt:lpstr>
      <vt:lpstr>Back up</vt:lpstr>
      <vt:lpstr>Zoom-in on insurance-based investment products</vt:lpstr>
      <vt:lpstr>PRIIPs KID: updated timeline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PRIIPs</dc:title>
  <dc:creator>Francesca Bertolo</dc:creator>
  <cp:lastModifiedBy>Jurkovičová Monika</cp:lastModifiedBy>
  <cp:revision>217</cp:revision>
  <cp:lastPrinted>2020-02-19T16:41:47Z</cp:lastPrinted>
  <dcterms:created xsi:type="dcterms:W3CDTF">2019-09-23T13:55:17Z</dcterms:created>
  <dcterms:modified xsi:type="dcterms:W3CDTF">2020-07-07T10:58:32Z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0x010100FED974105F5A8B4CA086642ECF9D505F</vt:lpwstr>
  </property>
</Properties>
</file>