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xls" ContentType="application/vnd.ms-excel"/>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s/slide4.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11.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417" r:id="rId3"/>
    <p:sldId id="405" r:id="rId4"/>
    <p:sldId id="415" r:id="rId5"/>
    <p:sldId id="395" r:id="rId6"/>
    <p:sldId id="406" r:id="rId7"/>
    <p:sldId id="396" r:id="rId8"/>
    <p:sldId id="397" r:id="rId9"/>
    <p:sldId id="402" r:id="rId10"/>
    <p:sldId id="403" r:id="rId11"/>
    <p:sldId id="404" r:id="rId12"/>
    <p:sldId id="401" r:id="rId13"/>
    <p:sldId id="408" r:id="rId14"/>
    <p:sldId id="400" r:id="rId15"/>
    <p:sldId id="410" r:id="rId16"/>
    <p:sldId id="411" r:id="rId17"/>
    <p:sldId id="413" r:id="rId18"/>
    <p:sldId id="412" r:id="rId19"/>
    <p:sldId id="409" r:id="rId20"/>
    <p:sldId id="393" r:id="rId21"/>
  </p:sldIdLst>
  <p:sldSz cx="9144000" cy="6858000" type="screen4x3"/>
  <p:notesSz cx="6858000" cy="9144000"/>
  <p:defaultTextStyle>
    <a:defPPr>
      <a:defRPr lang="nl-NL"/>
    </a:defPPr>
    <a:lvl1pPr algn="l" rtl="0" eaLnBrk="0" fontAlgn="base" hangingPunct="0">
      <a:spcBef>
        <a:spcPct val="0"/>
      </a:spcBef>
      <a:spcAft>
        <a:spcPct val="0"/>
      </a:spcAft>
      <a:defRPr sz="2800" kern="1200">
        <a:solidFill>
          <a:schemeClr val="tx1"/>
        </a:solidFill>
        <a:latin typeface="Arial" charset="0"/>
        <a:ea typeface="+mn-ea"/>
        <a:cs typeface="Arial" charset="0"/>
      </a:defRPr>
    </a:lvl1pPr>
    <a:lvl2pPr marL="457200" algn="l" rtl="0" eaLnBrk="0" fontAlgn="base" hangingPunct="0">
      <a:spcBef>
        <a:spcPct val="0"/>
      </a:spcBef>
      <a:spcAft>
        <a:spcPct val="0"/>
      </a:spcAft>
      <a:defRPr sz="2800" kern="1200">
        <a:solidFill>
          <a:schemeClr val="tx1"/>
        </a:solidFill>
        <a:latin typeface="Arial" charset="0"/>
        <a:ea typeface="+mn-ea"/>
        <a:cs typeface="Arial" charset="0"/>
      </a:defRPr>
    </a:lvl2pPr>
    <a:lvl3pPr marL="914400" algn="l" rtl="0" eaLnBrk="0" fontAlgn="base" hangingPunct="0">
      <a:spcBef>
        <a:spcPct val="0"/>
      </a:spcBef>
      <a:spcAft>
        <a:spcPct val="0"/>
      </a:spcAft>
      <a:defRPr sz="2800" kern="1200">
        <a:solidFill>
          <a:schemeClr val="tx1"/>
        </a:solidFill>
        <a:latin typeface="Arial" charset="0"/>
        <a:ea typeface="+mn-ea"/>
        <a:cs typeface="Arial" charset="0"/>
      </a:defRPr>
    </a:lvl3pPr>
    <a:lvl4pPr marL="1371600" algn="l" rtl="0" eaLnBrk="0" fontAlgn="base" hangingPunct="0">
      <a:spcBef>
        <a:spcPct val="0"/>
      </a:spcBef>
      <a:spcAft>
        <a:spcPct val="0"/>
      </a:spcAft>
      <a:defRPr sz="2800" kern="1200">
        <a:solidFill>
          <a:schemeClr val="tx1"/>
        </a:solidFill>
        <a:latin typeface="Arial" charset="0"/>
        <a:ea typeface="+mn-ea"/>
        <a:cs typeface="Arial" charset="0"/>
      </a:defRPr>
    </a:lvl4pPr>
    <a:lvl5pPr marL="1828800" algn="l" rtl="0" eaLnBrk="0" fontAlgn="base" hangingPunct="0">
      <a:spcBef>
        <a:spcPct val="0"/>
      </a:spcBef>
      <a:spcAft>
        <a:spcPct val="0"/>
      </a:spcAft>
      <a:defRPr sz="2800" kern="1200">
        <a:solidFill>
          <a:schemeClr val="tx1"/>
        </a:solidFill>
        <a:latin typeface="Arial" charset="0"/>
        <a:ea typeface="+mn-ea"/>
        <a:cs typeface="Arial" charset="0"/>
      </a:defRPr>
    </a:lvl5pPr>
    <a:lvl6pPr marL="2286000" algn="l" defTabSz="914400" rtl="0" eaLnBrk="1" latinLnBrk="0" hangingPunct="1">
      <a:defRPr sz="2800" kern="1200">
        <a:solidFill>
          <a:schemeClr val="tx1"/>
        </a:solidFill>
        <a:latin typeface="Arial" charset="0"/>
        <a:ea typeface="+mn-ea"/>
        <a:cs typeface="Arial" charset="0"/>
      </a:defRPr>
    </a:lvl6pPr>
    <a:lvl7pPr marL="2743200" algn="l" defTabSz="914400" rtl="0" eaLnBrk="1" latinLnBrk="0" hangingPunct="1">
      <a:defRPr sz="2800" kern="1200">
        <a:solidFill>
          <a:schemeClr val="tx1"/>
        </a:solidFill>
        <a:latin typeface="Arial" charset="0"/>
        <a:ea typeface="+mn-ea"/>
        <a:cs typeface="Arial" charset="0"/>
      </a:defRPr>
    </a:lvl7pPr>
    <a:lvl8pPr marL="3200400" algn="l" defTabSz="914400" rtl="0" eaLnBrk="1" latinLnBrk="0" hangingPunct="1">
      <a:defRPr sz="2800" kern="1200">
        <a:solidFill>
          <a:schemeClr val="tx1"/>
        </a:solidFill>
        <a:latin typeface="Arial" charset="0"/>
        <a:ea typeface="+mn-ea"/>
        <a:cs typeface="Arial" charset="0"/>
      </a:defRPr>
    </a:lvl8pPr>
    <a:lvl9pPr marL="3657600" algn="l" defTabSz="914400" rtl="0" eaLnBrk="1" latinLnBrk="0" hangingPunct="1">
      <a:defRPr sz="28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6" autoAdjust="0"/>
    <p:restoredTop sz="84409" autoAdjust="0"/>
  </p:normalViewPr>
  <p:slideViewPr>
    <p:cSldViewPr>
      <p:cViewPr>
        <p:scale>
          <a:sx n="70" d="100"/>
          <a:sy n="70" d="100"/>
        </p:scale>
        <p:origin x="-2088" y="-54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spcBef>
                <a:spcPct val="0"/>
              </a:spcBef>
              <a:defRPr sz="1200">
                <a:latin typeface="Arial" panose="020B0604020202020204" pitchFamily="34" charset="0"/>
                <a:cs typeface="Arial" panose="020B0604020202020204" pitchFamily="34" charset="0"/>
              </a:defRPr>
            </a:lvl1pPr>
          </a:lstStyle>
          <a:p>
            <a:pPr>
              <a:defRPr/>
            </a:pPr>
            <a:endParaRPr lang="nl-NL" altLang="nl-BE"/>
          </a:p>
        </p:txBody>
      </p:sp>
      <p:sp>
        <p:nvSpPr>
          <p:cNvPr id="378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spcBef>
                <a:spcPct val="0"/>
              </a:spcBef>
              <a:defRPr sz="1200">
                <a:latin typeface="Arial" panose="020B0604020202020204" pitchFamily="34" charset="0"/>
                <a:cs typeface="Arial" panose="020B0604020202020204" pitchFamily="34" charset="0"/>
              </a:defRPr>
            </a:lvl1pPr>
          </a:lstStyle>
          <a:p>
            <a:pPr>
              <a:defRPr/>
            </a:pPr>
            <a:endParaRPr lang="nl-NL" altLang="nl-BE"/>
          </a:p>
        </p:txBody>
      </p:sp>
      <p:sp>
        <p:nvSpPr>
          <p:cNvPr id="378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spcBef>
                <a:spcPct val="0"/>
              </a:spcBef>
              <a:defRPr sz="1200">
                <a:latin typeface="Arial" panose="020B0604020202020204" pitchFamily="34" charset="0"/>
                <a:cs typeface="Arial" panose="020B0604020202020204" pitchFamily="34" charset="0"/>
              </a:defRPr>
            </a:lvl1pPr>
          </a:lstStyle>
          <a:p>
            <a:pPr>
              <a:defRPr/>
            </a:pPr>
            <a:endParaRPr lang="nl-NL" altLang="nl-BE"/>
          </a:p>
        </p:txBody>
      </p:sp>
      <p:sp>
        <p:nvSpPr>
          <p:cNvPr id="378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Arial" charset="0"/>
              </a:defRPr>
            </a:lvl1pPr>
          </a:lstStyle>
          <a:p>
            <a:pPr>
              <a:defRPr/>
            </a:pPr>
            <a:fld id="{4F5F1385-ACFC-40EE-9EFB-CF88DA377448}" type="slidenum">
              <a:rPr lang="nl-NL" altLang="nl-BE"/>
              <a:pPr>
                <a:defRPr/>
              </a:pPr>
              <a:t>‹#›</a:t>
            </a:fld>
            <a:endParaRPr lang="nl-NL" altLang="nl-BE"/>
          </a:p>
        </p:txBody>
      </p:sp>
    </p:spTree>
    <p:extLst>
      <p:ext uri="{BB962C8B-B14F-4D97-AF65-F5344CB8AC3E}">
        <p14:creationId xmlns:p14="http://schemas.microsoft.com/office/powerpoint/2010/main" val="15720954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spcBef>
                <a:spcPct val="0"/>
              </a:spcBef>
              <a:defRPr sz="1200">
                <a:latin typeface="Arial" panose="020B0604020202020204" pitchFamily="34" charset="0"/>
                <a:cs typeface="Arial" panose="020B0604020202020204" pitchFamily="34" charset="0"/>
              </a:defRPr>
            </a:lvl1pPr>
          </a:lstStyle>
          <a:p>
            <a:pPr>
              <a:defRPr/>
            </a:pPr>
            <a:endParaRPr lang="nl-NL" altLang="nl-BE"/>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spcBef>
                <a:spcPct val="0"/>
              </a:spcBef>
              <a:defRPr sz="1200">
                <a:latin typeface="Arial" panose="020B0604020202020204" pitchFamily="34" charset="0"/>
                <a:cs typeface="Arial" panose="020B0604020202020204" pitchFamily="34" charset="0"/>
              </a:defRPr>
            </a:lvl1pPr>
          </a:lstStyle>
          <a:p>
            <a:pPr>
              <a:defRPr/>
            </a:pPr>
            <a:endParaRPr lang="nl-NL" altLang="nl-B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BE" noProof="0" smtClean="0"/>
              <a:t>Click to edit Master text styles</a:t>
            </a:r>
          </a:p>
          <a:p>
            <a:pPr lvl="1"/>
            <a:r>
              <a:rPr lang="nl-NL" altLang="nl-BE" noProof="0" smtClean="0"/>
              <a:t>Second level</a:t>
            </a:r>
          </a:p>
          <a:p>
            <a:pPr lvl="2"/>
            <a:r>
              <a:rPr lang="nl-NL" altLang="nl-BE" noProof="0" smtClean="0"/>
              <a:t>Third level</a:t>
            </a:r>
          </a:p>
          <a:p>
            <a:pPr lvl="3"/>
            <a:r>
              <a:rPr lang="nl-NL" altLang="nl-BE" noProof="0" smtClean="0"/>
              <a:t>Fourth level</a:t>
            </a:r>
          </a:p>
          <a:p>
            <a:pPr lvl="4"/>
            <a:r>
              <a:rPr lang="nl-NL" altLang="nl-BE"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spcBef>
                <a:spcPct val="0"/>
              </a:spcBef>
              <a:defRPr sz="1200">
                <a:latin typeface="Arial" panose="020B0604020202020204" pitchFamily="34" charset="0"/>
                <a:cs typeface="Arial" panose="020B0604020202020204" pitchFamily="34" charset="0"/>
              </a:defRPr>
            </a:lvl1pPr>
          </a:lstStyle>
          <a:p>
            <a:pPr>
              <a:defRPr/>
            </a:pPr>
            <a:endParaRPr lang="nl-NL" altLang="nl-BE"/>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Arial" charset="0"/>
              </a:defRPr>
            </a:lvl1pPr>
          </a:lstStyle>
          <a:p>
            <a:pPr>
              <a:defRPr/>
            </a:pPr>
            <a:fld id="{96915C54-495F-4422-8765-F3692C64C7B6}" type="slidenum">
              <a:rPr lang="nl-NL" altLang="nl-BE"/>
              <a:pPr>
                <a:defRPr/>
              </a:pPr>
              <a:t>‹#›</a:t>
            </a:fld>
            <a:endParaRPr lang="nl-NL" altLang="nl-BE"/>
          </a:p>
        </p:txBody>
      </p:sp>
    </p:spTree>
    <p:extLst>
      <p:ext uri="{BB962C8B-B14F-4D97-AF65-F5344CB8AC3E}">
        <p14:creationId xmlns:p14="http://schemas.microsoft.com/office/powerpoint/2010/main" val="36614145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miter lim="800000"/>
            <a:headEnd/>
            <a:tailEnd/>
          </a:ln>
        </p:spPr>
        <p:txBody>
          <a:bodyPr/>
          <a:lstStyle/>
          <a:p>
            <a:fld id="{A3750341-0CF0-46EE-92B2-584819118EE8}" type="slidenum">
              <a:rPr lang="nl-NL" altLang="nl-BE" smtClean="0"/>
              <a:pPr/>
              <a:t>1</a:t>
            </a:fld>
            <a:endParaRPr lang="nl-NL" altLang="nl-BE"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endParaRPr lang="nl-BE" altLang="nl-BE"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96915C54-495F-4422-8765-F3692C64C7B6}" type="slidenum">
              <a:rPr lang="nl-NL" altLang="nl-BE" smtClean="0"/>
              <a:pPr>
                <a:defRPr/>
              </a:pPr>
              <a:t>3</a:t>
            </a:fld>
            <a:endParaRPr lang="nl-NL" altLang="nl-B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96915C54-495F-4422-8765-F3692C64C7B6}" type="slidenum">
              <a:rPr lang="nl-NL" altLang="nl-BE" smtClean="0"/>
              <a:pPr>
                <a:defRPr/>
              </a:pPr>
              <a:t>9</a:t>
            </a:fld>
            <a:endParaRPr lang="nl-NL" altLang="nl-B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p:spPr>
        <p:txBody>
          <a:bodyPr/>
          <a:lstStyle/>
          <a:p>
            <a:endParaRPr lang="en-US" altLang="en-US" smtClean="0">
              <a:latin typeface="Arial" charset="0"/>
              <a:cs typeface="Arial" charset="0"/>
            </a:endParaRPr>
          </a:p>
        </p:txBody>
      </p:sp>
      <p:sp>
        <p:nvSpPr>
          <p:cNvPr id="76804" name="Slide Number Placeholder 3"/>
          <p:cNvSpPr>
            <a:spLocks noGrp="1"/>
          </p:cNvSpPr>
          <p:nvPr>
            <p:ph type="sldNum" sz="quarter" idx="5"/>
          </p:nvPr>
        </p:nvSpPr>
        <p:spPr>
          <a:noFill/>
          <a:ln>
            <a:miter lim="800000"/>
            <a:headEnd/>
            <a:tailEnd/>
          </a:ln>
        </p:spPr>
        <p:txBody>
          <a:bodyPr/>
          <a:lstStyle/>
          <a:p>
            <a:fld id="{137D7C22-6BA5-460C-BA22-7BE04BD17BF6}" type="slidenum">
              <a:rPr lang="nl-NL" altLang="nl-BE" smtClean="0"/>
              <a:pPr/>
              <a:t>20</a:t>
            </a:fld>
            <a:endParaRPr lang="nl-NL" altLang="nl-BE"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6000"/>
            </a:lvl1pPr>
          </a:lstStyle>
          <a:p>
            <a:r>
              <a:rPr lang="nl-NL" smtClean="0"/>
              <a:t>Klik om de stijl te bewerken</a:t>
            </a:r>
            <a:endParaRPr lang="nl-BE"/>
          </a:p>
        </p:txBody>
      </p:sp>
      <p:sp>
        <p:nvSpPr>
          <p:cNvPr id="3" name="Ondertitel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BE"/>
          </a:p>
        </p:txBody>
      </p:sp>
      <p:sp>
        <p:nvSpPr>
          <p:cNvPr id="4" name="Rectangle 4"/>
          <p:cNvSpPr>
            <a:spLocks noGrp="1" noChangeArrowheads="1"/>
          </p:cNvSpPr>
          <p:nvPr>
            <p:ph type="dt" sz="half" idx="10"/>
          </p:nvPr>
        </p:nvSpPr>
        <p:spPr>
          <a:ln/>
        </p:spPr>
        <p:txBody>
          <a:bodyPr/>
          <a:lstStyle>
            <a:lvl1pPr>
              <a:defRPr/>
            </a:lvl1pPr>
          </a:lstStyle>
          <a:p>
            <a:pPr>
              <a:defRPr/>
            </a:pPr>
            <a:r>
              <a:rPr lang="nl-NL" altLang="nl-BE"/>
              <a:t>28.4.2015</a:t>
            </a:r>
          </a:p>
        </p:txBody>
      </p:sp>
      <p:sp>
        <p:nvSpPr>
          <p:cNvPr id="5" name="Rectangle 5"/>
          <p:cNvSpPr>
            <a:spLocks noGrp="1" noChangeArrowheads="1"/>
          </p:cNvSpPr>
          <p:nvPr>
            <p:ph type="ftr" sz="quarter" idx="11"/>
          </p:nvPr>
        </p:nvSpPr>
        <p:spPr>
          <a:ln/>
        </p:spPr>
        <p:txBody>
          <a:bodyPr/>
          <a:lstStyle>
            <a:lvl1pPr>
              <a:defRPr/>
            </a:lvl1pPr>
          </a:lstStyle>
          <a:p>
            <a:pPr>
              <a:defRPr/>
            </a:pPr>
            <a:r>
              <a:rPr lang="nl-NL" altLang="nl-BE"/>
              <a:t>© MGD&amp;IP_2015</a:t>
            </a:r>
          </a:p>
        </p:txBody>
      </p:sp>
      <p:sp>
        <p:nvSpPr>
          <p:cNvPr id="6" name="Rectangle 6"/>
          <p:cNvSpPr>
            <a:spLocks noGrp="1" noChangeArrowheads="1"/>
          </p:cNvSpPr>
          <p:nvPr>
            <p:ph type="sldNum" sz="quarter" idx="12"/>
          </p:nvPr>
        </p:nvSpPr>
        <p:spPr>
          <a:ln/>
        </p:spPr>
        <p:txBody>
          <a:bodyPr/>
          <a:lstStyle>
            <a:lvl1pPr>
              <a:defRPr/>
            </a:lvl1pPr>
          </a:lstStyle>
          <a:p>
            <a:pPr>
              <a:defRPr/>
            </a:pPr>
            <a:fld id="{94331FE7-C1CF-4176-89D8-B8A8D646E147}" type="slidenum">
              <a:rPr lang="nl-NL" altLang="nl-BE"/>
              <a:pPr>
                <a:defRPr/>
              </a:pPr>
              <a:t>‹#›</a:t>
            </a:fld>
            <a:endParaRPr lang="nl-NL" altLang="nl-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Rectangle 4"/>
          <p:cNvSpPr>
            <a:spLocks noGrp="1" noChangeArrowheads="1"/>
          </p:cNvSpPr>
          <p:nvPr>
            <p:ph type="dt" sz="half" idx="10"/>
          </p:nvPr>
        </p:nvSpPr>
        <p:spPr>
          <a:ln/>
        </p:spPr>
        <p:txBody>
          <a:bodyPr/>
          <a:lstStyle>
            <a:lvl1pPr>
              <a:defRPr/>
            </a:lvl1pPr>
          </a:lstStyle>
          <a:p>
            <a:pPr>
              <a:defRPr/>
            </a:pPr>
            <a:r>
              <a:rPr lang="nl-NL" altLang="nl-BE"/>
              <a:t>28.4.2015</a:t>
            </a:r>
          </a:p>
        </p:txBody>
      </p:sp>
      <p:sp>
        <p:nvSpPr>
          <p:cNvPr id="5" name="Rectangle 5"/>
          <p:cNvSpPr>
            <a:spLocks noGrp="1" noChangeArrowheads="1"/>
          </p:cNvSpPr>
          <p:nvPr>
            <p:ph type="ftr" sz="quarter" idx="11"/>
          </p:nvPr>
        </p:nvSpPr>
        <p:spPr>
          <a:ln/>
        </p:spPr>
        <p:txBody>
          <a:bodyPr/>
          <a:lstStyle>
            <a:lvl1pPr>
              <a:defRPr/>
            </a:lvl1pPr>
          </a:lstStyle>
          <a:p>
            <a:pPr>
              <a:defRPr/>
            </a:pPr>
            <a:r>
              <a:rPr lang="nl-NL" altLang="nl-BE"/>
              <a:t>© MGD&amp;IP_2015</a:t>
            </a:r>
          </a:p>
        </p:txBody>
      </p:sp>
      <p:sp>
        <p:nvSpPr>
          <p:cNvPr id="6" name="Rectangle 6"/>
          <p:cNvSpPr>
            <a:spLocks noGrp="1" noChangeArrowheads="1"/>
          </p:cNvSpPr>
          <p:nvPr>
            <p:ph type="sldNum" sz="quarter" idx="12"/>
          </p:nvPr>
        </p:nvSpPr>
        <p:spPr>
          <a:ln/>
        </p:spPr>
        <p:txBody>
          <a:bodyPr/>
          <a:lstStyle>
            <a:lvl1pPr>
              <a:defRPr/>
            </a:lvl1pPr>
          </a:lstStyle>
          <a:p>
            <a:pPr>
              <a:defRPr/>
            </a:pPr>
            <a:fld id="{885936E3-802A-445F-B74E-9B413B8767E4}" type="slidenum">
              <a:rPr lang="nl-NL" altLang="nl-BE"/>
              <a:pPr>
                <a:defRPr/>
              </a:pPr>
              <a:t>‹#›</a:t>
            </a:fld>
            <a:endParaRPr lang="nl-NL" altLang="nl-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38925" y="274638"/>
            <a:ext cx="2058988" cy="5880100"/>
          </a:xfrm>
        </p:spPr>
        <p:txBody>
          <a:bodyPr vert="eaVert"/>
          <a:lstStyle/>
          <a:p>
            <a:r>
              <a:rPr lang="nl-NL" smtClean="0"/>
              <a:t>Klik om de stijl te bewerken</a:t>
            </a:r>
            <a:endParaRPr lang="nl-BE"/>
          </a:p>
        </p:txBody>
      </p:sp>
      <p:sp>
        <p:nvSpPr>
          <p:cNvPr id="3" name="Tijdelijke aanduiding voor verticale tekst 2"/>
          <p:cNvSpPr>
            <a:spLocks noGrp="1"/>
          </p:cNvSpPr>
          <p:nvPr>
            <p:ph type="body" orient="vert" idx="1"/>
          </p:nvPr>
        </p:nvSpPr>
        <p:spPr>
          <a:xfrm>
            <a:off x="457200" y="274638"/>
            <a:ext cx="6029325" cy="588010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Rectangle 4"/>
          <p:cNvSpPr>
            <a:spLocks noGrp="1" noChangeArrowheads="1"/>
          </p:cNvSpPr>
          <p:nvPr>
            <p:ph type="dt" sz="half" idx="10"/>
          </p:nvPr>
        </p:nvSpPr>
        <p:spPr>
          <a:ln/>
        </p:spPr>
        <p:txBody>
          <a:bodyPr/>
          <a:lstStyle>
            <a:lvl1pPr>
              <a:defRPr/>
            </a:lvl1pPr>
          </a:lstStyle>
          <a:p>
            <a:pPr>
              <a:defRPr/>
            </a:pPr>
            <a:r>
              <a:rPr lang="nl-NL" altLang="nl-BE"/>
              <a:t>28.4.2015</a:t>
            </a:r>
          </a:p>
        </p:txBody>
      </p:sp>
      <p:sp>
        <p:nvSpPr>
          <p:cNvPr id="5" name="Rectangle 5"/>
          <p:cNvSpPr>
            <a:spLocks noGrp="1" noChangeArrowheads="1"/>
          </p:cNvSpPr>
          <p:nvPr>
            <p:ph type="ftr" sz="quarter" idx="11"/>
          </p:nvPr>
        </p:nvSpPr>
        <p:spPr>
          <a:ln/>
        </p:spPr>
        <p:txBody>
          <a:bodyPr/>
          <a:lstStyle>
            <a:lvl1pPr>
              <a:defRPr/>
            </a:lvl1pPr>
          </a:lstStyle>
          <a:p>
            <a:pPr>
              <a:defRPr/>
            </a:pPr>
            <a:r>
              <a:rPr lang="nl-NL" altLang="nl-BE"/>
              <a:t>© MGD&amp;IP_2015</a:t>
            </a:r>
          </a:p>
        </p:txBody>
      </p:sp>
      <p:sp>
        <p:nvSpPr>
          <p:cNvPr id="6" name="Rectangle 6"/>
          <p:cNvSpPr>
            <a:spLocks noGrp="1" noChangeArrowheads="1"/>
          </p:cNvSpPr>
          <p:nvPr>
            <p:ph type="sldNum" sz="quarter" idx="12"/>
          </p:nvPr>
        </p:nvSpPr>
        <p:spPr>
          <a:ln/>
        </p:spPr>
        <p:txBody>
          <a:bodyPr/>
          <a:lstStyle>
            <a:lvl1pPr>
              <a:defRPr/>
            </a:lvl1pPr>
          </a:lstStyle>
          <a:p>
            <a:pPr>
              <a:defRPr/>
            </a:pPr>
            <a:fld id="{CF37F8E9-DDF7-42C3-84BC-8FBD390DF247}" type="slidenum">
              <a:rPr lang="nl-NL" altLang="nl-BE"/>
              <a:pPr>
                <a:defRPr/>
              </a:pPr>
              <a:t>‹#›</a:t>
            </a:fld>
            <a:endParaRPr lang="nl-NL" altLang="nl-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Rectangle 4"/>
          <p:cNvSpPr>
            <a:spLocks noGrp="1" noChangeArrowheads="1"/>
          </p:cNvSpPr>
          <p:nvPr>
            <p:ph type="dt" sz="half" idx="10"/>
          </p:nvPr>
        </p:nvSpPr>
        <p:spPr>
          <a:ln/>
        </p:spPr>
        <p:txBody>
          <a:bodyPr/>
          <a:lstStyle>
            <a:lvl1pPr>
              <a:defRPr/>
            </a:lvl1pPr>
          </a:lstStyle>
          <a:p>
            <a:pPr>
              <a:defRPr/>
            </a:pPr>
            <a:r>
              <a:rPr lang="nl-NL" altLang="nl-BE"/>
              <a:t>28.4.2015</a:t>
            </a:r>
          </a:p>
        </p:txBody>
      </p:sp>
      <p:sp>
        <p:nvSpPr>
          <p:cNvPr id="5" name="Rectangle 5"/>
          <p:cNvSpPr>
            <a:spLocks noGrp="1" noChangeArrowheads="1"/>
          </p:cNvSpPr>
          <p:nvPr>
            <p:ph type="ftr" sz="quarter" idx="11"/>
          </p:nvPr>
        </p:nvSpPr>
        <p:spPr>
          <a:ln/>
        </p:spPr>
        <p:txBody>
          <a:bodyPr/>
          <a:lstStyle>
            <a:lvl1pPr>
              <a:defRPr/>
            </a:lvl1pPr>
          </a:lstStyle>
          <a:p>
            <a:pPr>
              <a:defRPr/>
            </a:pPr>
            <a:r>
              <a:rPr lang="nl-NL" altLang="nl-BE"/>
              <a:t>© MGD&amp;IP_2015</a:t>
            </a:r>
          </a:p>
        </p:txBody>
      </p:sp>
      <p:sp>
        <p:nvSpPr>
          <p:cNvPr id="6" name="Rectangle 6"/>
          <p:cNvSpPr>
            <a:spLocks noGrp="1" noChangeArrowheads="1"/>
          </p:cNvSpPr>
          <p:nvPr>
            <p:ph type="sldNum" sz="quarter" idx="12"/>
          </p:nvPr>
        </p:nvSpPr>
        <p:spPr>
          <a:ln/>
        </p:spPr>
        <p:txBody>
          <a:bodyPr/>
          <a:lstStyle>
            <a:lvl1pPr>
              <a:defRPr/>
            </a:lvl1pPr>
          </a:lstStyle>
          <a:p>
            <a:pPr>
              <a:defRPr/>
            </a:pPr>
            <a:fld id="{A4B906E5-E9F6-40D6-9AC2-F769C9C0E5A9}" type="slidenum">
              <a:rPr lang="nl-NL" altLang="nl-BE"/>
              <a:pPr>
                <a:defRPr/>
              </a:pPr>
              <a:t>‹#›</a:t>
            </a:fld>
            <a:endParaRPr lang="nl-NL" altLang="nl-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nl-NL" smtClean="0"/>
              <a:t>Klik om de stijl te bewerken</a:t>
            </a:r>
            <a:endParaRPr lang="nl-BE"/>
          </a:p>
        </p:txBody>
      </p:sp>
      <p:sp>
        <p:nvSpPr>
          <p:cNvPr id="3" name="Tijdelijke aanduiding voor tekst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nl-NL" smtClean="0"/>
              <a:t>Klik om de modelstijlen te bewerken</a:t>
            </a:r>
          </a:p>
        </p:txBody>
      </p:sp>
      <p:sp>
        <p:nvSpPr>
          <p:cNvPr id="4" name="Rectangle 4"/>
          <p:cNvSpPr>
            <a:spLocks noGrp="1" noChangeArrowheads="1"/>
          </p:cNvSpPr>
          <p:nvPr>
            <p:ph type="dt" sz="half" idx="10"/>
          </p:nvPr>
        </p:nvSpPr>
        <p:spPr>
          <a:ln/>
        </p:spPr>
        <p:txBody>
          <a:bodyPr/>
          <a:lstStyle>
            <a:lvl1pPr>
              <a:defRPr/>
            </a:lvl1pPr>
          </a:lstStyle>
          <a:p>
            <a:pPr>
              <a:defRPr/>
            </a:pPr>
            <a:r>
              <a:rPr lang="nl-NL" altLang="nl-BE"/>
              <a:t>28.4.2015</a:t>
            </a:r>
          </a:p>
        </p:txBody>
      </p:sp>
      <p:sp>
        <p:nvSpPr>
          <p:cNvPr id="5" name="Rectangle 5"/>
          <p:cNvSpPr>
            <a:spLocks noGrp="1" noChangeArrowheads="1"/>
          </p:cNvSpPr>
          <p:nvPr>
            <p:ph type="ftr" sz="quarter" idx="11"/>
          </p:nvPr>
        </p:nvSpPr>
        <p:spPr>
          <a:ln/>
        </p:spPr>
        <p:txBody>
          <a:bodyPr/>
          <a:lstStyle>
            <a:lvl1pPr>
              <a:defRPr/>
            </a:lvl1pPr>
          </a:lstStyle>
          <a:p>
            <a:pPr>
              <a:defRPr/>
            </a:pPr>
            <a:r>
              <a:rPr lang="nl-NL" altLang="nl-BE"/>
              <a:t>© MGD&amp;IP_2015</a:t>
            </a:r>
          </a:p>
        </p:txBody>
      </p:sp>
      <p:sp>
        <p:nvSpPr>
          <p:cNvPr id="6" name="Rectangle 6"/>
          <p:cNvSpPr>
            <a:spLocks noGrp="1" noChangeArrowheads="1"/>
          </p:cNvSpPr>
          <p:nvPr>
            <p:ph type="sldNum" sz="quarter" idx="12"/>
          </p:nvPr>
        </p:nvSpPr>
        <p:spPr>
          <a:ln/>
        </p:spPr>
        <p:txBody>
          <a:bodyPr/>
          <a:lstStyle>
            <a:lvl1pPr>
              <a:defRPr/>
            </a:lvl1pPr>
          </a:lstStyle>
          <a:p>
            <a:pPr>
              <a:defRPr/>
            </a:pPr>
            <a:fld id="{C6BA7EA3-7310-46CF-B3E5-2E700C1C5553}" type="slidenum">
              <a:rPr lang="nl-NL" altLang="nl-BE"/>
              <a:pPr>
                <a:defRPr/>
              </a:pPr>
              <a:t>‹#›</a:t>
            </a:fld>
            <a:endParaRPr lang="nl-NL" altLang="nl-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inhoud 2"/>
          <p:cNvSpPr>
            <a:spLocks noGrp="1"/>
          </p:cNvSpPr>
          <p:nvPr>
            <p:ph sz="half" idx="1"/>
          </p:nvPr>
        </p:nvSpPr>
        <p:spPr>
          <a:xfrm>
            <a:off x="468313" y="1628775"/>
            <a:ext cx="4038600" cy="4525963"/>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inhoud 3"/>
          <p:cNvSpPr>
            <a:spLocks noGrp="1"/>
          </p:cNvSpPr>
          <p:nvPr>
            <p:ph sz="half" idx="2"/>
          </p:nvPr>
        </p:nvSpPr>
        <p:spPr>
          <a:xfrm>
            <a:off x="4659313" y="1628775"/>
            <a:ext cx="4038600" cy="4525963"/>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Rectangle 4"/>
          <p:cNvSpPr>
            <a:spLocks noGrp="1" noChangeArrowheads="1"/>
          </p:cNvSpPr>
          <p:nvPr>
            <p:ph type="dt" sz="half" idx="10"/>
          </p:nvPr>
        </p:nvSpPr>
        <p:spPr>
          <a:ln/>
        </p:spPr>
        <p:txBody>
          <a:bodyPr/>
          <a:lstStyle>
            <a:lvl1pPr>
              <a:defRPr/>
            </a:lvl1pPr>
          </a:lstStyle>
          <a:p>
            <a:pPr>
              <a:defRPr/>
            </a:pPr>
            <a:r>
              <a:rPr lang="nl-NL" altLang="nl-BE"/>
              <a:t>28.4.2015</a:t>
            </a:r>
          </a:p>
        </p:txBody>
      </p:sp>
      <p:sp>
        <p:nvSpPr>
          <p:cNvPr id="6" name="Rectangle 5"/>
          <p:cNvSpPr>
            <a:spLocks noGrp="1" noChangeArrowheads="1"/>
          </p:cNvSpPr>
          <p:nvPr>
            <p:ph type="ftr" sz="quarter" idx="11"/>
          </p:nvPr>
        </p:nvSpPr>
        <p:spPr>
          <a:ln/>
        </p:spPr>
        <p:txBody>
          <a:bodyPr/>
          <a:lstStyle>
            <a:lvl1pPr>
              <a:defRPr/>
            </a:lvl1pPr>
          </a:lstStyle>
          <a:p>
            <a:pPr>
              <a:defRPr/>
            </a:pPr>
            <a:r>
              <a:rPr lang="nl-NL" altLang="nl-BE"/>
              <a:t>© MGD&amp;IP_2015</a:t>
            </a:r>
          </a:p>
        </p:txBody>
      </p:sp>
      <p:sp>
        <p:nvSpPr>
          <p:cNvPr id="7" name="Rectangle 6"/>
          <p:cNvSpPr>
            <a:spLocks noGrp="1" noChangeArrowheads="1"/>
          </p:cNvSpPr>
          <p:nvPr>
            <p:ph type="sldNum" sz="quarter" idx="12"/>
          </p:nvPr>
        </p:nvSpPr>
        <p:spPr>
          <a:ln/>
        </p:spPr>
        <p:txBody>
          <a:bodyPr/>
          <a:lstStyle>
            <a:lvl1pPr>
              <a:defRPr/>
            </a:lvl1pPr>
          </a:lstStyle>
          <a:p>
            <a:pPr>
              <a:defRPr/>
            </a:pPr>
            <a:fld id="{612A9224-1766-4004-A9CB-6B88618EF11F}" type="slidenum">
              <a:rPr lang="nl-NL" altLang="nl-BE"/>
              <a:pPr>
                <a:defRPr/>
              </a:pPr>
              <a:t>‹#›</a:t>
            </a:fld>
            <a:endParaRPr lang="nl-NL" altLang="nl-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nl-NL" smtClean="0"/>
              <a:t>Klik om de stijl te bewerken</a:t>
            </a:r>
            <a:endParaRPr lang="nl-BE"/>
          </a:p>
        </p:txBody>
      </p:sp>
      <p:sp>
        <p:nvSpPr>
          <p:cNvPr id="3" name="Tijdelijke aanduiding voor tekst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630238" y="2505075"/>
            <a:ext cx="3868737"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tekst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29150" y="2505075"/>
            <a:ext cx="3887788"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7" name="Rectangle 4"/>
          <p:cNvSpPr>
            <a:spLocks noGrp="1" noChangeArrowheads="1"/>
          </p:cNvSpPr>
          <p:nvPr>
            <p:ph type="dt" sz="half" idx="10"/>
          </p:nvPr>
        </p:nvSpPr>
        <p:spPr>
          <a:ln/>
        </p:spPr>
        <p:txBody>
          <a:bodyPr/>
          <a:lstStyle>
            <a:lvl1pPr>
              <a:defRPr/>
            </a:lvl1pPr>
          </a:lstStyle>
          <a:p>
            <a:pPr>
              <a:defRPr/>
            </a:pPr>
            <a:r>
              <a:rPr lang="nl-NL" altLang="nl-BE"/>
              <a:t>28.4.2015</a:t>
            </a:r>
          </a:p>
        </p:txBody>
      </p:sp>
      <p:sp>
        <p:nvSpPr>
          <p:cNvPr id="8" name="Rectangle 5"/>
          <p:cNvSpPr>
            <a:spLocks noGrp="1" noChangeArrowheads="1"/>
          </p:cNvSpPr>
          <p:nvPr>
            <p:ph type="ftr" sz="quarter" idx="11"/>
          </p:nvPr>
        </p:nvSpPr>
        <p:spPr>
          <a:ln/>
        </p:spPr>
        <p:txBody>
          <a:bodyPr/>
          <a:lstStyle>
            <a:lvl1pPr>
              <a:defRPr/>
            </a:lvl1pPr>
          </a:lstStyle>
          <a:p>
            <a:pPr>
              <a:defRPr/>
            </a:pPr>
            <a:r>
              <a:rPr lang="nl-NL" altLang="nl-BE"/>
              <a:t>© MGD&amp;IP_2015</a:t>
            </a:r>
          </a:p>
        </p:txBody>
      </p:sp>
      <p:sp>
        <p:nvSpPr>
          <p:cNvPr id="9" name="Rectangle 6"/>
          <p:cNvSpPr>
            <a:spLocks noGrp="1" noChangeArrowheads="1"/>
          </p:cNvSpPr>
          <p:nvPr>
            <p:ph type="sldNum" sz="quarter" idx="12"/>
          </p:nvPr>
        </p:nvSpPr>
        <p:spPr>
          <a:ln/>
        </p:spPr>
        <p:txBody>
          <a:bodyPr/>
          <a:lstStyle>
            <a:lvl1pPr>
              <a:defRPr/>
            </a:lvl1pPr>
          </a:lstStyle>
          <a:p>
            <a:pPr>
              <a:defRPr/>
            </a:pPr>
            <a:fld id="{9D094C05-AAE5-40A6-BA10-490A9FC356A9}" type="slidenum">
              <a:rPr lang="nl-NL" altLang="nl-BE"/>
              <a:pPr>
                <a:defRPr/>
              </a:pPr>
              <a:t>‹#›</a:t>
            </a:fld>
            <a:endParaRPr lang="nl-NL" altLang="nl-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Rectangle 4"/>
          <p:cNvSpPr>
            <a:spLocks noGrp="1" noChangeArrowheads="1"/>
          </p:cNvSpPr>
          <p:nvPr>
            <p:ph type="dt" sz="half" idx="10"/>
          </p:nvPr>
        </p:nvSpPr>
        <p:spPr>
          <a:ln/>
        </p:spPr>
        <p:txBody>
          <a:bodyPr/>
          <a:lstStyle>
            <a:lvl1pPr>
              <a:defRPr/>
            </a:lvl1pPr>
          </a:lstStyle>
          <a:p>
            <a:pPr>
              <a:defRPr/>
            </a:pPr>
            <a:r>
              <a:rPr lang="nl-NL" altLang="nl-BE"/>
              <a:t>28.4.2015</a:t>
            </a:r>
          </a:p>
        </p:txBody>
      </p:sp>
      <p:sp>
        <p:nvSpPr>
          <p:cNvPr id="4" name="Rectangle 5"/>
          <p:cNvSpPr>
            <a:spLocks noGrp="1" noChangeArrowheads="1"/>
          </p:cNvSpPr>
          <p:nvPr>
            <p:ph type="ftr" sz="quarter" idx="11"/>
          </p:nvPr>
        </p:nvSpPr>
        <p:spPr>
          <a:ln/>
        </p:spPr>
        <p:txBody>
          <a:bodyPr/>
          <a:lstStyle>
            <a:lvl1pPr>
              <a:defRPr/>
            </a:lvl1pPr>
          </a:lstStyle>
          <a:p>
            <a:pPr>
              <a:defRPr/>
            </a:pPr>
            <a:r>
              <a:rPr lang="nl-NL" altLang="nl-BE"/>
              <a:t>© MGD&amp;IP_2015</a:t>
            </a:r>
          </a:p>
        </p:txBody>
      </p:sp>
      <p:sp>
        <p:nvSpPr>
          <p:cNvPr id="5" name="Rectangle 6"/>
          <p:cNvSpPr>
            <a:spLocks noGrp="1" noChangeArrowheads="1"/>
          </p:cNvSpPr>
          <p:nvPr>
            <p:ph type="sldNum" sz="quarter" idx="12"/>
          </p:nvPr>
        </p:nvSpPr>
        <p:spPr>
          <a:ln/>
        </p:spPr>
        <p:txBody>
          <a:bodyPr/>
          <a:lstStyle>
            <a:lvl1pPr>
              <a:defRPr/>
            </a:lvl1pPr>
          </a:lstStyle>
          <a:p>
            <a:pPr>
              <a:defRPr/>
            </a:pPr>
            <a:fld id="{FBE775D9-5D77-416E-8528-68F2D77E33CE}" type="slidenum">
              <a:rPr lang="nl-NL" altLang="nl-BE"/>
              <a:pPr>
                <a:defRPr/>
              </a:pPr>
              <a:t>‹#›</a:t>
            </a:fld>
            <a:endParaRPr lang="nl-NL" altLang="nl-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nl-NL" altLang="nl-BE"/>
              <a:t>28.4.2015</a:t>
            </a:r>
          </a:p>
        </p:txBody>
      </p:sp>
      <p:sp>
        <p:nvSpPr>
          <p:cNvPr id="3" name="Rectangle 5"/>
          <p:cNvSpPr>
            <a:spLocks noGrp="1" noChangeArrowheads="1"/>
          </p:cNvSpPr>
          <p:nvPr>
            <p:ph type="ftr" sz="quarter" idx="11"/>
          </p:nvPr>
        </p:nvSpPr>
        <p:spPr>
          <a:ln/>
        </p:spPr>
        <p:txBody>
          <a:bodyPr/>
          <a:lstStyle>
            <a:lvl1pPr>
              <a:defRPr/>
            </a:lvl1pPr>
          </a:lstStyle>
          <a:p>
            <a:pPr>
              <a:defRPr/>
            </a:pPr>
            <a:r>
              <a:rPr lang="nl-NL" altLang="nl-BE"/>
              <a:t>© MGD&amp;IP_2015</a:t>
            </a:r>
          </a:p>
        </p:txBody>
      </p:sp>
      <p:sp>
        <p:nvSpPr>
          <p:cNvPr id="4" name="Rectangle 6"/>
          <p:cNvSpPr>
            <a:spLocks noGrp="1" noChangeArrowheads="1"/>
          </p:cNvSpPr>
          <p:nvPr>
            <p:ph type="sldNum" sz="quarter" idx="12"/>
          </p:nvPr>
        </p:nvSpPr>
        <p:spPr>
          <a:ln/>
        </p:spPr>
        <p:txBody>
          <a:bodyPr/>
          <a:lstStyle>
            <a:lvl1pPr>
              <a:defRPr/>
            </a:lvl1pPr>
          </a:lstStyle>
          <a:p>
            <a:pPr>
              <a:defRPr/>
            </a:pPr>
            <a:fld id="{7AD7A391-8BA0-4852-A876-F303877B9120}" type="slidenum">
              <a:rPr lang="nl-NL" altLang="nl-BE"/>
              <a:pPr>
                <a:defRPr/>
              </a:pPr>
              <a:t>‹#›</a:t>
            </a:fld>
            <a:endParaRPr lang="nl-NL" altLang="nl-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nl-NL" smtClean="0"/>
              <a:t>Klik om de stijl te bewerken</a:t>
            </a:r>
            <a:endParaRPr lang="nl-BE"/>
          </a:p>
        </p:txBody>
      </p:sp>
      <p:sp>
        <p:nvSpPr>
          <p:cNvPr id="3" name="Tijdelijke aanduiding voor inhoud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teks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Rectangle 4"/>
          <p:cNvSpPr>
            <a:spLocks noGrp="1" noChangeArrowheads="1"/>
          </p:cNvSpPr>
          <p:nvPr>
            <p:ph type="dt" sz="half" idx="10"/>
          </p:nvPr>
        </p:nvSpPr>
        <p:spPr>
          <a:ln/>
        </p:spPr>
        <p:txBody>
          <a:bodyPr/>
          <a:lstStyle>
            <a:lvl1pPr>
              <a:defRPr/>
            </a:lvl1pPr>
          </a:lstStyle>
          <a:p>
            <a:pPr>
              <a:defRPr/>
            </a:pPr>
            <a:r>
              <a:rPr lang="nl-NL" altLang="nl-BE"/>
              <a:t>28.4.2015</a:t>
            </a:r>
          </a:p>
        </p:txBody>
      </p:sp>
      <p:sp>
        <p:nvSpPr>
          <p:cNvPr id="6" name="Rectangle 5"/>
          <p:cNvSpPr>
            <a:spLocks noGrp="1" noChangeArrowheads="1"/>
          </p:cNvSpPr>
          <p:nvPr>
            <p:ph type="ftr" sz="quarter" idx="11"/>
          </p:nvPr>
        </p:nvSpPr>
        <p:spPr>
          <a:ln/>
        </p:spPr>
        <p:txBody>
          <a:bodyPr/>
          <a:lstStyle>
            <a:lvl1pPr>
              <a:defRPr/>
            </a:lvl1pPr>
          </a:lstStyle>
          <a:p>
            <a:pPr>
              <a:defRPr/>
            </a:pPr>
            <a:r>
              <a:rPr lang="nl-NL" altLang="nl-BE"/>
              <a:t>© MGD&amp;IP_2015</a:t>
            </a:r>
          </a:p>
        </p:txBody>
      </p:sp>
      <p:sp>
        <p:nvSpPr>
          <p:cNvPr id="7" name="Rectangle 6"/>
          <p:cNvSpPr>
            <a:spLocks noGrp="1" noChangeArrowheads="1"/>
          </p:cNvSpPr>
          <p:nvPr>
            <p:ph type="sldNum" sz="quarter" idx="12"/>
          </p:nvPr>
        </p:nvSpPr>
        <p:spPr>
          <a:ln/>
        </p:spPr>
        <p:txBody>
          <a:bodyPr/>
          <a:lstStyle>
            <a:lvl1pPr>
              <a:defRPr/>
            </a:lvl1pPr>
          </a:lstStyle>
          <a:p>
            <a:pPr>
              <a:defRPr/>
            </a:pPr>
            <a:fld id="{37BC01FB-3DAB-4E2B-9364-979EFAA637D1}" type="slidenum">
              <a:rPr lang="nl-NL" altLang="nl-BE"/>
              <a:pPr>
                <a:defRPr/>
              </a:pPr>
              <a:t>‹#›</a:t>
            </a:fld>
            <a:endParaRPr lang="nl-NL" altLang="nl-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nl-NL" smtClean="0"/>
              <a:t>Klik om de stijl te bewerken</a:t>
            </a:r>
            <a:endParaRPr lang="nl-BE"/>
          </a:p>
        </p:txBody>
      </p:sp>
      <p:sp>
        <p:nvSpPr>
          <p:cNvPr id="3" name="Tijdelijke aanduiding voor afbeelding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BE" noProof="0" smtClean="0"/>
          </a:p>
        </p:txBody>
      </p:sp>
      <p:sp>
        <p:nvSpPr>
          <p:cNvPr id="4" name="Tijdelijke aanduiding voor teks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Rectangle 4"/>
          <p:cNvSpPr>
            <a:spLocks noGrp="1" noChangeArrowheads="1"/>
          </p:cNvSpPr>
          <p:nvPr>
            <p:ph type="dt" sz="half" idx="10"/>
          </p:nvPr>
        </p:nvSpPr>
        <p:spPr>
          <a:ln/>
        </p:spPr>
        <p:txBody>
          <a:bodyPr/>
          <a:lstStyle>
            <a:lvl1pPr>
              <a:defRPr/>
            </a:lvl1pPr>
          </a:lstStyle>
          <a:p>
            <a:pPr>
              <a:defRPr/>
            </a:pPr>
            <a:r>
              <a:rPr lang="nl-NL" altLang="nl-BE"/>
              <a:t>28.4.2015</a:t>
            </a:r>
          </a:p>
        </p:txBody>
      </p:sp>
      <p:sp>
        <p:nvSpPr>
          <p:cNvPr id="6" name="Rectangle 5"/>
          <p:cNvSpPr>
            <a:spLocks noGrp="1" noChangeArrowheads="1"/>
          </p:cNvSpPr>
          <p:nvPr>
            <p:ph type="ftr" sz="quarter" idx="11"/>
          </p:nvPr>
        </p:nvSpPr>
        <p:spPr>
          <a:ln/>
        </p:spPr>
        <p:txBody>
          <a:bodyPr/>
          <a:lstStyle>
            <a:lvl1pPr>
              <a:defRPr/>
            </a:lvl1pPr>
          </a:lstStyle>
          <a:p>
            <a:pPr>
              <a:defRPr/>
            </a:pPr>
            <a:r>
              <a:rPr lang="nl-NL" altLang="nl-BE"/>
              <a:t>© MGD&amp;IP_2015</a:t>
            </a:r>
          </a:p>
        </p:txBody>
      </p:sp>
      <p:sp>
        <p:nvSpPr>
          <p:cNvPr id="7" name="Rectangle 6"/>
          <p:cNvSpPr>
            <a:spLocks noGrp="1" noChangeArrowheads="1"/>
          </p:cNvSpPr>
          <p:nvPr>
            <p:ph type="sldNum" sz="quarter" idx="12"/>
          </p:nvPr>
        </p:nvSpPr>
        <p:spPr>
          <a:ln/>
        </p:spPr>
        <p:txBody>
          <a:bodyPr/>
          <a:lstStyle>
            <a:lvl1pPr>
              <a:defRPr/>
            </a:lvl1pPr>
          </a:lstStyle>
          <a:p>
            <a:pPr>
              <a:defRPr/>
            </a:pPr>
            <a:fld id="{0294396E-47F0-4AB4-8CB8-42E4779FB078}" type="slidenum">
              <a:rPr lang="nl-NL" altLang="nl-BE"/>
              <a:pPr>
                <a:defRPr/>
              </a:pPr>
              <a:t>‹#›</a:t>
            </a:fld>
            <a:endParaRPr lang="nl-NL" altLang="nl-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nl-NL" altLang="nl-BE" smtClean="0"/>
              <a:t>Click to edit Master title style</a:t>
            </a:r>
          </a:p>
        </p:txBody>
      </p:sp>
      <p:sp>
        <p:nvSpPr>
          <p:cNvPr id="1027" name="Rectangle 3"/>
          <p:cNvSpPr>
            <a:spLocks noGrp="1" noChangeArrowheads="1"/>
          </p:cNvSpPr>
          <p:nvPr>
            <p:ph type="body" idx="1"/>
          </p:nvPr>
        </p:nvSpPr>
        <p:spPr bwMode="auto">
          <a:xfrm>
            <a:off x="468313" y="1628775"/>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altLang="nl-BE" smtClean="0"/>
              <a:t>Click to edit Master text styles</a:t>
            </a:r>
          </a:p>
          <a:p>
            <a:pPr lvl="1"/>
            <a:r>
              <a:rPr lang="nl-NL" altLang="nl-BE" smtClean="0"/>
              <a:t>Second level</a:t>
            </a:r>
          </a:p>
          <a:p>
            <a:pPr lvl="2"/>
            <a:r>
              <a:rPr lang="nl-NL" altLang="nl-BE" smtClean="0"/>
              <a:t>Third level</a:t>
            </a:r>
          </a:p>
          <a:p>
            <a:pPr lvl="3"/>
            <a:r>
              <a:rPr lang="nl-NL" altLang="nl-BE" smtClean="0"/>
              <a:t>Fourth level</a:t>
            </a:r>
          </a:p>
          <a:p>
            <a:pPr lvl="4"/>
            <a:r>
              <a:rPr lang="nl-NL" altLang="nl-BE"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spcBef>
                <a:spcPct val="0"/>
              </a:spcBef>
              <a:defRPr sz="1400">
                <a:latin typeface="Arial" panose="020B0604020202020204" pitchFamily="34" charset="0"/>
                <a:cs typeface="Arial" panose="020B0604020202020204" pitchFamily="34" charset="0"/>
              </a:defRPr>
            </a:lvl1pPr>
          </a:lstStyle>
          <a:p>
            <a:pPr>
              <a:defRPr/>
            </a:pPr>
            <a:r>
              <a:rPr lang="nl-NL" altLang="nl-BE"/>
              <a:t>28.4.2015</a:t>
            </a:r>
          </a:p>
        </p:txBody>
      </p:sp>
      <p:sp>
        <p:nvSpPr>
          <p:cNvPr id="1029" name="Rectangle 5"/>
          <p:cNvSpPr>
            <a:spLocks noGrp="1" noChangeArrowheads="1"/>
          </p:cNvSpPr>
          <p:nvPr>
            <p:ph type="ftr" sz="quarter" idx="3"/>
          </p:nvPr>
        </p:nvSpPr>
        <p:spPr bwMode="auto">
          <a:xfrm>
            <a:off x="3132138" y="6237288"/>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spcBef>
                <a:spcPct val="0"/>
              </a:spcBef>
              <a:defRPr sz="1400">
                <a:latin typeface="Arial" panose="020B0604020202020204" pitchFamily="34" charset="0"/>
                <a:cs typeface="Arial" panose="020B0604020202020204" pitchFamily="34" charset="0"/>
              </a:defRPr>
            </a:lvl1pPr>
          </a:lstStyle>
          <a:p>
            <a:pPr>
              <a:defRPr/>
            </a:pPr>
            <a:r>
              <a:rPr lang="nl-NL" altLang="nl-BE"/>
              <a:t>© MGD&amp;IP_2015</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atin typeface="Arial" charset="0"/>
                <a:cs typeface="Arial" charset="0"/>
              </a:defRPr>
            </a:lvl1pPr>
          </a:lstStyle>
          <a:p>
            <a:pPr>
              <a:defRPr/>
            </a:pPr>
            <a:fld id="{5D04A4CE-9C89-4D44-B5E8-CACF334DB604}" type="slidenum">
              <a:rPr lang="nl-NL" altLang="nl-BE"/>
              <a:pPr>
                <a:defRPr/>
              </a:pPr>
              <a:t>‹#›</a:t>
            </a:fld>
            <a:endParaRPr lang="nl-NL" altLang="nl-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r" rtl="0" eaLnBrk="0" fontAlgn="base" hangingPunct="0">
        <a:spcBef>
          <a:spcPct val="0"/>
        </a:spcBef>
        <a:spcAft>
          <a:spcPct val="0"/>
        </a:spcAft>
        <a:defRPr sz="3600" kern="1200">
          <a:solidFill>
            <a:srgbClr val="000000"/>
          </a:solidFill>
          <a:latin typeface="+mj-lt"/>
          <a:ea typeface="+mj-ea"/>
          <a:cs typeface="+mj-cs"/>
        </a:defRPr>
      </a:lvl1pPr>
      <a:lvl2pPr algn="r" rtl="0" eaLnBrk="0" fontAlgn="base" hangingPunct="0">
        <a:spcBef>
          <a:spcPct val="0"/>
        </a:spcBef>
        <a:spcAft>
          <a:spcPct val="0"/>
        </a:spcAft>
        <a:defRPr sz="3600">
          <a:solidFill>
            <a:srgbClr val="000000"/>
          </a:solidFill>
          <a:latin typeface="Arial" panose="020B0604020202020204" pitchFamily="34" charset="0"/>
          <a:cs typeface="Arial" panose="020B0604020202020204" pitchFamily="34" charset="0"/>
        </a:defRPr>
      </a:lvl2pPr>
      <a:lvl3pPr algn="r" rtl="0" eaLnBrk="0" fontAlgn="base" hangingPunct="0">
        <a:spcBef>
          <a:spcPct val="0"/>
        </a:spcBef>
        <a:spcAft>
          <a:spcPct val="0"/>
        </a:spcAft>
        <a:defRPr sz="3600">
          <a:solidFill>
            <a:srgbClr val="000000"/>
          </a:solidFill>
          <a:latin typeface="Arial" panose="020B0604020202020204" pitchFamily="34" charset="0"/>
          <a:cs typeface="Arial" panose="020B0604020202020204" pitchFamily="34" charset="0"/>
        </a:defRPr>
      </a:lvl3pPr>
      <a:lvl4pPr algn="r" rtl="0" eaLnBrk="0" fontAlgn="base" hangingPunct="0">
        <a:spcBef>
          <a:spcPct val="0"/>
        </a:spcBef>
        <a:spcAft>
          <a:spcPct val="0"/>
        </a:spcAft>
        <a:defRPr sz="3600">
          <a:solidFill>
            <a:srgbClr val="000000"/>
          </a:solidFill>
          <a:latin typeface="Arial" panose="020B0604020202020204" pitchFamily="34" charset="0"/>
          <a:cs typeface="Arial" panose="020B0604020202020204" pitchFamily="34" charset="0"/>
        </a:defRPr>
      </a:lvl4pPr>
      <a:lvl5pPr algn="r" rtl="0" eaLnBrk="0" fontAlgn="base" hangingPunct="0">
        <a:spcBef>
          <a:spcPct val="0"/>
        </a:spcBef>
        <a:spcAft>
          <a:spcPct val="0"/>
        </a:spcAft>
        <a:defRPr sz="3600">
          <a:solidFill>
            <a:srgbClr val="000000"/>
          </a:solidFill>
          <a:latin typeface="Arial" panose="020B0604020202020204" pitchFamily="34" charset="0"/>
          <a:cs typeface="Arial" panose="020B0604020202020204" pitchFamily="34" charset="0"/>
        </a:defRPr>
      </a:lvl5pPr>
      <a:lvl6pPr marL="457200" algn="r" rtl="0" fontAlgn="base">
        <a:spcBef>
          <a:spcPct val="0"/>
        </a:spcBef>
        <a:spcAft>
          <a:spcPct val="0"/>
        </a:spcAft>
        <a:defRPr sz="3600">
          <a:solidFill>
            <a:srgbClr val="000000"/>
          </a:solidFill>
          <a:latin typeface="Arial" panose="020B0604020202020204" pitchFamily="34" charset="0"/>
          <a:cs typeface="Arial" panose="020B0604020202020204" pitchFamily="34" charset="0"/>
        </a:defRPr>
      </a:lvl6pPr>
      <a:lvl7pPr marL="914400" algn="r" rtl="0" fontAlgn="base">
        <a:spcBef>
          <a:spcPct val="0"/>
        </a:spcBef>
        <a:spcAft>
          <a:spcPct val="0"/>
        </a:spcAft>
        <a:defRPr sz="3600">
          <a:solidFill>
            <a:srgbClr val="000000"/>
          </a:solidFill>
          <a:latin typeface="Arial" panose="020B0604020202020204" pitchFamily="34" charset="0"/>
          <a:cs typeface="Arial" panose="020B0604020202020204" pitchFamily="34" charset="0"/>
        </a:defRPr>
      </a:lvl7pPr>
      <a:lvl8pPr marL="1371600" algn="r" rtl="0" fontAlgn="base">
        <a:spcBef>
          <a:spcPct val="0"/>
        </a:spcBef>
        <a:spcAft>
          <a:spcPct val="0"/>
        </a:spcAft>
        <a:defRPr sz="3600">
          <a:solidFill>
            <a:srgbClr val="000000"/>
          </a:solidFill>
          <a:latin typeface="Arial" panose="020B0604020202020204" pitchFamily="34" charset="0"/>
          <a:cs typeface="Arial" panose="020B0604020202020204" pitchFamily="34" charset="0"/>
        </a:defRPr>
      </a:lvl8pPr>
      <a:lvl9pPr marL="1828800" algn="r" rtl="0" fontAlgn="base">
        <a:spcBef>
          <a:spcPct val="0"/>
        </a:spcBef>
        <a:spcAft>
          <a:spcPct val="0"/>
        </a:spcAft>
        <a:defRPr sz="3600">
          <a:solidFill>
            <a:srgbClr val="000000"/>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2.emf"/><Relationship Id="rId4" Type="http://schemas.openxmlformats.org/officeDocument/2006/relationships/oleObject" Target="../embeddings/Microsoft_Excel_97-2003_Worksheet1.xls"/></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eiopa.europa.eu/Publications/QIS/CEIOPS-Calibration-paper-Solvency-II.pdf"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eiopa.europa.eu/CEIOPS-Archive/Documents/Reports/CEIOPS-DOC-79-10-CAT-TF-Report.pdf"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eiopa.europa.eu/Publications/QIS/Annexes-to-QIS5-technical_specifications_20100706.pdf" TargetMode="Externa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hyperlink" Target="https://eiopa.europa.eu/Publications/Quantitative%20impact%20studies/QIS5-CAT-risk-parameters_en.xl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iopa.europa.eu/Publications/QIS/QIS5-CAT-risk-parameters_en.xl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eiopa.europa.eu/Publications/QIS/H_CAT_NAT_20101005.xl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jdelijke aanduiding voor voettekst 4"/>
          <p:cNvSpPr>
            <a:spLocks noGrp="1"/>
          </p:cNvSpPr>
          <p:nvPr>
            <p:ph type="ftr" sz="quarter" idx="11"/>
          </p:nvPr>
        </p:nvSpPr>
        <p:spPr>
          <a:noFill/>
          <a:ln>
            <a:miter lim="800000"/>
            <a:headEnd/>
            <a:tailEnd/>
          </a:ln>
        </p:spPr>
        <p:txBody>
          <a:bodyPr/>
          <a:lstStyle/>
          <a:p>
            <a:r>
              <a:rPr lang="nl-NL" altLang="nl-BE" dirty="0" smtClean="0">
                <a:latin typeface="Arial" charset="0"/>
                <a:cs typeface="Arial" charset="0"/>
              </a:rPr>
              <a:t>IP_2017</a:t>
            </a:r>
          </a:p>
        </p:txBody>
      </p:sp>
      <p:sp>
        <p:nvSpPr>
          <p:cNvPr id="2052" name="Tijdelijke aanduiding voor dianummer 5"/>
          <p:cNvSpPr>
            <a:spLocks noGrp="1"/>
          </p:cNvSpPr>
          <p:nvPr>
            <p:ph type="sldNum" sz="quarter" idx="12"/>
          </p:nvPr>
        </p:nvSpPr>
        <p:spPr>
          <a:noFill/>
          <a:ln>
            <a:miter lim="800000"/>
            <a:headEnd/>
            <a:tailEnd/>
          </a:ln>
        </p:spPr>
        <p:txBody>
          <a:bodyPr/>
          <a:lstStyle/>
          <a:p>
            <a:fld id="{B010A5D4-5809-4BB1-ACA2-E3CFFE7629D8}" type="slidenum">
              <a:rPr lang="nl-NL" altLang="nl-BE" smtClean="0"/>
              <a:pPr/>
              <a:t>1</a:t>
            </a:fld>
            <a:endParaRPr lang="nl-NL" altLang="nl-BE" smtClean="0"/>
          </a:p>
        </p:txBody>
      </p:sp>
      <p:sp>
        <p:nvSpPr>
          <p:cNvPr id="2053" name="Rectangle 2"/>
          <p:cNvSpPr>
            <a:spLocks noGrp="1" noChangeArrowheads="1"/>
          </p:cNvSpPr>
          <p:nvPr>
            <p:ph type="ctrTitle"/>
          </p:nvPr>
        </p:nvSpPr>
        <p:spPr>
          <a:xfrm>
            <a:off x="684213" y="692150"/>
            <a:ext cx="7772400" cy="1470025"/>
          </a:xfrm>
        </p:spPr>
        <p:txBody>
          <a:bodyPr anchor="ctr"/>
          <a:lstStyle/>
          <a:p>
            <a:pPr eaLnBrk="1" hangingPunct="1"/>
            <a:r>
              <a:rPr lang="en-GB" altLang="nl-BE" sz="3600" dirty="0" smtClean="0"/>
              <a:t>CAT RISK and Solvency II: Thoughts and notes regarding the SCR review</a:t>
            </a:r>
            <a:br>
              <a:rPr lang="en-GB" altLang="nl-BE" sz="3600" dirty="0" smtClean="0"/>
            </a:br>
            <a:r>
              <a:rPr lang="en-GB" altLang="nl-BE" sz="3600" dirty="0" smtClean="0"/>
              <a:t>Current deficiencies</a:t>
            </a:r>
            <a:endParaRPr lang="nl-NL" altLang="nl-BE" sz="3600" dirty="0" smtClean="0"/>
          </a:p>
        </p:txBody>
      </p:sp>
      <p:sp>
        <p:nvSpPr>
          <p:cNvPr id="2054" name="Rectangle 3"/>
          <p:cNvSpPr>
            <a:spLocks noGrp="1" noChangeArrowheads="1"/>
          </p:cNvSpPr>
          <p:nvPr>
            <p:ph type="subTitle" idx="1"/>
          </p:nvPr>
        </p:nvSpPr>
        <p:spPr>
          <a:xfrm>
            <a:off x="0" y="2684463"/>
            <a:ext cx="9144000" cy="1752600"/>
          </a:xfrm>
        </p:spPr>
        <p:txBody>
          <a:bodyPr/>
          <a:lstStyle/>
          <a:p>
            <a:pPr eaLnBrk="1" hangingPunct="1">
              <a:lnSpc>
                <a:spcPct val="90000"/>
              </a:lnSpc>
            </a:pPr>
            <a:r>
              <a:rPr lang="nl-BE" altLang="nl-BE" sz="2800" dirty="0" smtClean="0"/>
              <a:t>IRSG – Frankfurt – 15.02.2017</a:t>
            </a:r>
          </a:p>
          <a:p>
            <a:pPr eaLnBrk="1" hangingPunct="1">
              <a:lnSpc>
                <a:spcPct val="90000"/>
              </a:lnSpc>
            </a:pPr>
            <a:endParaRPr lang="nl-BE" altLang="nl-BE" dirty="0" smtClean="0"/>
          </a:p>
          <a:p>
            <a:pPr eaLnBrk="1" hangingPunct="1">
              <a:lnSpc>
                <a:spcPct val="90000"/>
              </a:lnSpc>
            </a:pPr>
            <a:r>
              <a:rPr lang="nl-BE" altLang="nl-BE" sz="2600" dirty="0" smtClean="0"/>
              <a:t>Ioannis Papanikolaou</a:t>
            </a:r>
          </a:p>
          <a:p>
            <a:pPr eaLnBrk="1" hangingPunct="1">
              <a:lnSpc>
                <a:spcPct val="90000"/>
              </a:lnSpc>
            </a:pPr>
            <a:endParaRPr lang="nl-BE" altLang="nl-BE" dirty="0" smtClean="0"/>
          </a:p>
          <a:p>
            <a:pPr eaLnBrk="1" hangingPunct="1">
              <a:lnSpc>
                <a:spcPct val="90000"/>
              </a:lnSpc>
            </a:pPr>
            <a:endParaRPr lang="nl-BE" altLang="nl-BE" dirty="0" smtClean="0"/>
          </a:p>
          <a:p>
            <a:pPr eaLnBrk="1" hangingPunct="1">
              <a:lnSpc>
                <a:spcPct val="90000"/>
              </a:lnSpc>
            </a:pPr>
            <a:r>
              <a:rPr lang="en-GB" altLang="nl-BE" sz="2000" dirty="0" smtClean="0"/>
              <a:t>Laboratory of Mineralogy - Geology</a:t>
            </a:r>
          </a:p>
          <a:p>
            <a:pPr eaLnBrk="1" hangingPunct="1">
              <a:lnSpc>
                <a:spcPct val="90000"/>
              </a:lnSpc>
            </a:pPr>
            <a:r>
              <a:rPr lang="en-GB" altLang="nl-BE" sz="2000" dirty="0" smtClean="0"/>
              <a:t>Department of Natural Resources Development and Agricultural Engineering </a:t>
            </a:r>
          </a:p>
          <a:p>
            <a:pPr eaLnBrk="1" hangingPunct="1">
              <a:lnSpc>
                <a:spcPct val="90000"/>
              </a:lnSpc>
            </a:pPr>
            <a:r>
              <a:rPr lang="en-GB" altLang="nl-BE" sz="2000" dirty="0" smtClean="0"/>
              <a:t>Agricultural University of Athens</a:t>
            </a:r>
            <a:endParaRPr lang="nl-BE" altLang="nl-BE" sz="2000" dirty="0" smtClean="0"/>
          </a:p>
          <a:p>
            <a:pPr eaLnBrk="1" hangingPunct="1">
              <a:lnSpc>
                <a:spcPct val="90000"/>
              </a:lnSpc>
            </a:pPr>
            <a:endParaRPr lang="nl-BE" altLang="nl-BE" sz="2000" dirty="0" smtClean="0"/>
          </a:p>
          <a:p>
            <a:pPr eaLnBrk="1" hangingPunct="1">
              <a:lnSpc>
                <a:spcPct val="90000"/>
              </a:lnSpc>
            </a:pPr>
            <a:endParaRPr lang="nl-NL" altLang="nl-BE"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6552" y="629816"/>
            <a:ext cx="9937104" cy="1503040"/>
          </a:xfrm>
        </p:spPr>
        <p:txBody>
          <a:bodyPr/>
          <a:lstStyle/>
          <a:p>
            <a:pPr algn="ctr"/>
            <a:r>
              <a:rPr lang="en-US" sz="2200" dirty="0" smtClean="0"/>
              <a:t>What is the role of the Country risk factors Qs </a:t>
            </a:r>
            <a:br>
              <a:rPr lang="en-US" sz="2200" dirty="0" smtClean="0"/>
            </a:br>
            <a:r>
              <a:rPr lang="en-US" sz="2200" dirty="0" smtClean="0"/>
              <a:t>in the equation and Annex VI?</a:t>
            </a:r>
            <a:br>
              <a:rPr lang="en-US" sz="2200" dirty="0" smtClean="0"/>
            </a:br>
            <a:r>
              <a:rPr lang="en-US" sz="2200" dirty="0" smtClean="0"/>
              <a:t/>
            </a:r>
            <a:br>
              <a:rPr lang="en-US" sz="2200" dirty="0" smtClean="0"/>
            </a:br>
            <a:r>
              <a:rPr lang="en-US" sz="2200" dirty="0" smtClean="0"/>
              <a:t>Country risk Factors offer no added value, are misleading and currently </a:t>
            </a:r>
            <a:br>
              <a:rPr lang="en-US" sz="2200" dirty="0" smtClean="0"/>
            </a:br>
            <a:r>
              <a:rPr lang="en-US" sz="2200" u="sng" dirty="0" smtClean="0"/>
              <a:t>the devil is in the detail </a:t>
            </a:r>
            <a:r>
              <a:rPr lang="en-US" sz="2200" dirty="0" smtClean="0"/>
              <a:t>(e.g. </a:t>
            </a:r>
            <a:r>
              <a:rPr lang="en-US" sz="2200" dirty="0" err="1" smtClean="0"/>
              <a:t>cresta</a:t>
            </a:r>
            <a:r>
              <a:rPr lang="en-US" sz="2200" dirty="0" smtClean="0"/>
              <a:t> relativity weights)</a:t>
            </a:r>
            <a:br>
              <a:rPr lang="en-US" sz="2200" dirty="0" smtClean="0"/>
            </a:br>
            <a:r>
              <a:rPr lang="en-US" sz="2200" dirty="0" smtClean="0"/>
              <a:t/>
            </a:r>
            <a:br>
              <a:rPr lang="en-US" sz="2200" dirty="0" smtClean="0"/>
            </a:br>
            <a:r>
              <a:rPr lang="en-US" sz="2200" dirty="0" smtClean="0"/>
              <a:t>Beside the Greek example another example from Slovakia and Slovenia</a:t>
            </a:r>
            <a:r>
              <a:rPr lang="en-US" sz="2800" dirty="0" smtClean="0"/>
              <a:t/>
            </a:r>
            <a:br>
              <a:rPr lang="en-US" sz="2800" dirty="0" smtClean="0"/>
            </a:br>
            <a:endParaRPr lang="el-GR" sz="2800" dirty="0"/>
          </a:p>
        </p:txBody>
      </p:sp>
      <p:sp>
        <p:nvSpPr>
          <p:cNvPr id="8" name="7 - Θέση περιεχομένου"/>
          <p:cNvSpPr>
            <a:spLocks noGrp="1"/>
          </p:cNvSpPr>
          <p:nvPr>
            <p:ph idx="1"/>
          </p:nvPr>
        </p:nvSpPr>
        <p:spPr>
          <a:xfrm>
            <a:off x="35496" y="2431429"/>
            <a:ext cx="9073008" cy="4525963"/>
          </a:xfrm>
        </p:spPr>
        <p:txBody>
          <a:bodyPr/>
          <a:lstStyle/>
          <a:p>
            <a:pPr marL="144000" indent="-144000" algn="just">
              <a:spcBef>
                <a:spcPts val="1200"/>
              </a:spcBef>
            </a:pPr>
            <a:r>
              <a:rPr lang="en-US" sz="2200" dirty="0" smtClean="0"/>
              <a:t>SK </a:t>
            </a:r>
            <a:r>
              <a:rPr lang="en-US" sz="2200" dirty="0" smtClean="0">
                <a:solidFill>
                  <a:srgbClr val="FF0000"/>
                </a:solidFill>
              </a:rPr>
              <a:t>Slovak</a:t>
            </a:r>
            <a:r>
              <a:rPr lang="en-US" sz="2200" dirty="0" smtClean="0"/>
              <a:t> Republic earthquake risk factor = </a:t>
            </a:r>
            <a:r>
              <a:rPr lang="en-US" sz="2200" dirty="0" smtClean="0">
                <a:solidFill>
                  <a:srgbClr val="FF0000"/>
                </a:solidFill>
              </a:rPr>
              <a:t>0,15 % </a:t>
            </a:r>
          </a:p>
          <a:p>
            <a:pPr marL="144000" indent="-144000" algn="just">
              <a:spcBef>
                <a:spcPts val="1200"/>
              </a:spcBef>
              <a:buNone/>
            </a:pPr>
            <a:r>
              <a:rPr lang="en-US" sz="2200" dirty="0" smtClean="0"/>
              <a:t>	</a:t>
            </a:r>
            <a:r>
              <a:rPr lang="el-GR" sz="2100" dirty="0" smtClean="0"/>
              <a:t>(</a:t>
            </a:r>
            <a:r>
              <a:rPr lang="en-US" sz="2100" dirty="0" smtClean="0"/>
              <a:t>So </a:t>
            </a:r>
            <a:r>
              <a:rPr lang="en-US" sz="2100" dirty="0" err="1" smtClean="0"/>
              <a:t>slovaks</a:t>
            </a:r>
            <a:r>
              <a:rPr lang="en-US" sz="2100" dirty="0" smtClean="0"/>
              <a:t> are happy with this low value, compared for example to </a:t>
            </a:r>
            <a:r>
              <a:rPr lang="en-US" sz="2100" dirty="0" smtClean="0">
                <a:solidFill>
                  <a:srgbClr val="002060"/>
                </a:solidFill>
              </a:rPr>
              <a:t>Slovenians</a:t>
            </a:r>
            <a:r>
              <a:rPr lang="en-US" sz="2100" dirty="0" smtClean="0">
                <a:solidFill>
                  <a:srgbClr val="FF0000"/>
                </a:solidFill>
              </a:rPr>
              <a:t> </a:t>
            </a:r>
            <a:r>
              <a:rPr lang="en-US" sz="2100" dirty="0" smtClean="0"/>
              <a:t>SL who have a country risk factor of </a:t>
            </a:r>
            <a:r>
              <a:rPr lang="en-US" sz="2100" dirty="0" smtClean="0">
                <a:solidFill>
                  <a:srgbClr val="002060"/>
                </a:solidFill>
              </a:rPr>
              <a:t>1.0% </a:t>
            </a:r>
            <a:r>
              <a:rPr lang="en-US" sz="2100" dirty="0" smtClean="0"/>
              <a:t>almost one order of magnitude higher)</a:t>
            </a:r>
          </a:p>
          <a:p>
            <a:pPr marL="144000" indent="-144000" algn="just">
              <a:spcBef>
                <a:spcPts val="1200"/>
              </a:spcBef>
              <a:spcAft>
                <a:spcPts val="600"/>
              </a:spcAft>
            </a:pPr>
            <a:r>
              <a:rPr lang="en-US" sz="2200" dirty="0" smtClean="0"/>
              <a:t>However, the mean </a:t>
            </a:r>
            <a:r>
              <a:rPr lang="en-US" sz="2200" dirty="0" err="1" smtClean="0"/>
              <a:t>cresta</a:t>
            </a:r>
            <a:r>
              <a:rPr lang="en-US" sz="2200" dirty="0" smtClean="0"/>
              <a:t> relativity – Risk weight for Slovakia is </a:t>
            </a:r>
            <a:r>
              <a:rPr lang="en-US" sz="2200" dirty="0" smtClean="0">
                <a:solidFill>
                  <a:srgbClr val="FF0000"/>
                </a:solidFill>
              </a:rPr>
              <a:t>4.0</a:t>
            </a:r>
            <a:r>
              <a:rPr lang="en-US" sz="2200" dirty="0" smtClean="0"/>
              <a:t>!!! </a:t>
            </a:r>
            <a:r>
              <a:rPr lang="en-US" sz="2100" dirty="0" smtClean="0"/>
              <a:t>(with 23 out of the 24 zones having risk weight values from 1.4 up to 8.2!)</a:t>
            </a:r>
          </a:p>
          <a:p>
            <a:pPr marL="144000" indent="-144000" algn="just">
              <a:spcBef>
                <a:spcPts val="1200"/>
              </a:spcBef>
            </a:pPr>
            <a:r>
              <a:rPr lang="en-US" sz="2200" dirty="0" smtClean="0"/>
              <a:t>On the other hand, the mean </a:t>
            </a:r>
            <a:r>
              <a:rPr lang="en-US" sz="2200" dirty="0" err="1" smtClean="0"/>
              <a:t>cresta</a:t>
            </a:r>
            <a:r>
              <a:rPr lang="en-US" sz="2200" dirty="0" smtClean="0"/>
              <a:t> relativity – Risk weight of Slovenia is </a:t>
            </a:r>
            <a:r>
              <a:rPr lang="en-US" sz="2200" dirty="0" smtClean="0">
                <a:solidFill>
                  <a:srgbClr val="002060"/>
                </a:solidFill>
              </a:rPr>
              <a:t>0.88</a:t>
            </a:r>
          </a:p>
          <a:p>
            <a:pPr marL="144000" indent="-144000" algn="just"/>
            <a:endParaRPr lang="en-US" sz="2200" dirty="0" smtClean="0"/>
          </a:p>
          <a:p>
            <a:pPr marL="144000" indent="-144000" algn="just"/>
            <a:r>
              <a:rPr lang="en-US" sz="2200" dirty="0" smtClean="0"/>
              <a:t>Advice: do not believe what the country risk factor implies before you have a proper look at the </a:t>
            </a:r>
            <a:r>
              <a:rPr lang="en-US" sz="2200" dirty="0" err="1" smtClean="0"/>
              <a:t>cresta</a:t>
            </a:r>
            <a:r>
              <a:rPr lang="en-US" sz="2200" dirty="0" smtClean="0"/>
              <a:t> relativity weights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404664"/>
            <a:ext cx="8229600" cy="1143000"/>
          </a:xfrm>
        </p:spPr>
        <p:txBody>
          <a:bodyPr/>
          <a:lstStyle/>
          <a:p>
            <a:pPr algn="ctr"/>
            <a:r>
              <a:rPr lang="en-US" sz="3000" dirty="0" smtClean="0"/>
              <a:t>Credibility / scientific soundness of current</a:t>
            </a:r>
            <a:br>
              <a:rPr lang="en-US" sz="3000" dirty="0" smtClean="0"/>
            </a:br>
            <a:r>
              <a:rPr lang="en-US" sz="3000" dirty="0" smtClean="0"/>
              <a:t>Cat Risk data</a:t>
            </a:r>
            <a:endParaRPr lang="el-GR" sz="3000" dirty="0"/>
          </a:p>
        </p:txBody>
      </p:sp>
      <p:sp>
        <p:nvSpPr>
          <p:cNvPr id="3" name="2 - Θέση περιεχομένου"/>
          <p:cNvSpPr>
            <a:spLocks noGrp="1"/>
          </p:cNvSpPr>
          <p:nvPr>
            <p:ph idx="1"/>
          </p:nvPr>
        </p:nvSpPr>
        <p:spPr>
          <a:xfrm>
            <a:off x="468313" y="1988815"/>
            <a:ext cx="8229600" cy="3312393"/>
          </a:xfrm>
        </p:spPr>
        <p:txBody>
          <a:bodyPr/>
          <a:lstStyle/>
          <a:p>
            <a:r>
              <a:rPr lang="en-US" sz="2800" dirty="0" smtClean="0"/>
              <a:t>Country correlation for earthquake risk </a:t>
            </a:r>
          </a:p>
          <a:p>
            <a:pPr lvl="1">
              <a:buNone/>
            </a:pPr>
            <a:r>
              <a:rPr lang="en-US" sz="2000" dirty="0" smtClean="0"/>
              <a:t>(</a:t>
            </a:r>
            <a:r>
              <a:rPr lang="en-US" sz="2000" i="1" dirty="0" smtClean="0"/>
              <a:t>ANNEX VI    </a:t>
            </a:r>
            <a:r>
              <a:rPr lang="en-US" sz="2000" dirty="0" smtClean="0"/>
              <a:t>DELEGATED REGULATION (EU) 2015/35) </a:t>
            </a:r>
            <a:r>
              <a:rPr lang="en-US" sz="2000" i="1" dirty="0" smtClean="0"/>
              <a:t> </a:t>
            </a:r>
            <a:endParaRPr lang="el-GR" sz="2000" dirty="0" smtClean="0"/>
          </a:p>
          <a:p>
            <a:endParaRPr lang="en-US" dirty="0" smtClean="0"/>
          </a:p>
          <a:p>
            <a:r>
              <a:rPr lang="en-US" sz="2800" dirty="0" smtClean="0"/>
              <a:t>Correlation coefficients for earthquake risk for </a:t>
            </a:r>
            <a:r>
              <a:rPr lang="en-US" sz="2800" dirty="0" err="1" smtClean="0"/>
              <a:t>cresta</a:t>
            </a:r>
            <a:r>
              <a:rPr lang="en-US" sz="2800" dirty="0" smtClean="0"/>
              <a:t> zones</a:t>
            </a:r>
          </a:p>
          <a:p>
            <a:pPr>
              <a:buNone/>
            </a:pPr>
            <a:r>
              <a:rPr lang="en-US" sz="2000" i="1" dirty="0" smtClean="0"/>
              <a:t> 	(ANNEX XXIII </a:t>
            </a:r>
            <a:r>
              <a:rPr lang="en-US" sz="2000" dirty="0" smtClean="0"/>
              <a:t>DELEGATED REGULATION (EU) 2015/35 </a:t>
            </a:r>
            <a:r>
              <a:rPr lang="en-US" sz="2000" i="1" dirty="0" smtClean="0"/>
              <a:t> </a:t>
            </a:r>
            <a:endParaRPr lang="el-GR" sz="2000" dirty="0" smtClean="0"/>
          </a:p>
        </p:txBody>
      </p:sp>
      <p:sp>
        <p:nvSpPr>
          <p:cNvPr id="6" name="5 - Θέση αριθμού διαφάνειας"/>
          <p:cNvSpPr>
            <a:spLocks noGrp="1"/>
          </p:cNvSpPr>
          <p:nvPr>
            <p:ph type="sldNum" sz="quarter" idx="12"/>
          </p:nvPr>
        </p:nvSpPr>
        <p:spPr/>
        <p:txBody>
          <a:bodyPr/>
          <a:lstStyle/>
          <a:p>
            <a:pPr>
              <a:defRPr/>
            </a:pPr>
            <a:fld id="{A4B906E5-E9F6-40D6-9AC2-F769C9C0E5A9}" type="slidenum">
              <a:rPr lang="nl-NL" altLang="nl-BE" smtClean="0"/>
              <a:pPr>
                <a:defRPr/>
              </a:pPr>
              <a:t>11</a:t>
            </a:fld>
            <a:endParaRPr lang="nl-NL" altLang="nl-BE"/>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88640"/>
            <a:ext cx="8229600" cy="1143000"/>
          </a:xfrm>
        </p:spPr>
        <p:txBody>
          <a:bodyPr/>
          <a:lstStyle/>
          <a:p>
            <a:pPr algn="ctr"/>
            <a:r>
              <a:rPr lang="en-US" sz="2400" b="1" dirty="0" smtClean="0"/>
              <a:t>EARTHQUAKE RISK CORRELATION COEFFICIENTS</a:t>
            </a:r>
            <a:br>
              <a:rPr lang="en-US" sz="2400" b="1" dirty="0" smtClean="0"/>
            </a:br>
            <a:r>
              <a:rPr lang="en-US" sz="2400" b="1" dirty="0" smtClean="0"/>
              <a:t>FOR REGIONS </a:t>
            </a:r>
            <a:br>
              <a:rPr lang="en-US" sz="2400" b="1" dirty="0" smtClean="0"/>
            </a:br>
            <a:r>
              <a:rPr lang="en-US" sz="2400" b="1" dirty="0" smtClean="0"/>
              <a:t>(case study Greece – Bulgaria)</a:t>
            </a:r>
            <a:endParaRPr lang="el-GR" sz="2400" dirty="0"/>
          </a:p>
        </p:txBody>
      </p:sp>
      <p:sp>
        <p:nvSpPr>
          <p:cNvPr id="6" name="5 - Θέση αριθμού διαφάνειας"/>
          <p:cNvSpPr>
            <a:spLocks noGrp="1"/>
          </p:cNvSpPr>
          <p:nvPr>
            <p:ph type="sldNum" sz="quarter" idx="12"/>
          </p:nvPr>
        </p:nvSpPr>
        <p:spPr/>
        <p:txBody>
          <a:bodyPr/>
          <a:lstStyle/>
          <a:p>
            <a:pPr>
              <a:defRPr/>
            </a:pPr>
            <a:fld id="{A4B906E5-E9F6-40D6-9AC2-F769C9C0E5A9}" type="slidenum">
              <a:rPr lang="nl-NL" altLang="nl-BE" smtClean="0"/>
              <a:pPr>
                <a:defRPr/>
              </a:pPr>
              <a:t>12</a:t>
            </a:fld>
            <a:endParaRPr lang="nl-NL" altLang="nl-BE"/>
          </a:p>
        </p:txBody>
      </p:sp>
      <p:graphicFrame>
        <p:nvGraphicFramePr>
          <p:cNvPr id="102402" name="Object 2"/>
          <p:cNvGraphicFramePr>
            <a:graphicFrameLocks noChangeAspect="1"/>
          </p:cNvGraphicFramePr>
          <p:nvPr/>
        </p:nvGraphicFramePr>
        <p:xfrm>
          <a:off x="683568" y="2492896"/>
          <a:ext cx="7773535" cy="3312368"/>
        </p:xfrm>
        <a:graphic>
          <a:graphicData uri="http://schemas.openxmlformats.org/presentationml/2006/ole">
            <mc:AlternateContent xmlns:mc="http://schemas.openxmlformats.org/markup-compatibility/2006">
              <mc:Choice xmlns:v="urn:schemas-microsoft-com:vml" Requires="v">
                <p:oleObj spid="_x0000_s102403" name="Worksheet" r:id="rId4" imgW="3867035" imgH="1647805" progId="Excel.Sheet.8">
                  <p:embed/>
                </p:oleObj>
              </mc:Choice>
              <mc:Fallback>
                <p:oleObj name="Worksheet" r:id="rId4" imgW="3867035" imgH="1647805"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2492896"/>
                        <a:ext cx="7773535"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6 - Ορθογώνιο"/>
          <p:cNvSpPr/>
          <p:nvPr/>
        </p:nvSpPr>
        <p:spPr>
          <a:xfrm>
            <a:off x="1259632" y="6093296"/>
            <a:ext cx="6659580" cy="400110"/>
          </a:xfrm>
          <a:prstGeom prst="rect">
            <a:avLst/>
          </a:prstGeom>
        </p:spPr>
        <p:txBody>
          <a:bodyPr wrap="none">
            <a:spAutoFit/>
          </a:bodyPr>
          <a:lstStyle/>
          <a:p>
            <a:r>
              <a:rPr lang="en-US" sz="2000" i="1" dirty="0" smtClean="0"/>
              <a:t>ANNEX VI    </a:t>
            </a:r>
            <a:r>
              <a:rPr lang="en-US" sz="2000" dirty="0" smtClean="0"/>
              <a:t>DELEGATED REGULATION (EU) 2015/35 </a:t>
            </a:r>
            <a:r>
              <a:rPr lang="en-US" sz="2000" i="1" dirty="0" smtClean="0"/>
              <a:t> </a:t>
            </a:r>
            <a:endParaRPr lang="el-GR" sz="2000" dirty="0"/>
          </a:p>
        </p:txBody>
      </p:sp>
      <p:sp>
        <p:nvSpPr>
          <p:cNvPr id="8" name="7 - TextBox"/>
          <p:cNvSpPr txBox="1"/>
          <p:nvPr/>
        </p:nvSpPr>
        <p:spPr>
          <a:xfrm>
            <a:off x="107504" y="1844824"/>
            <a:ext cx="9102172" cy="523220"/>
          </a:xfrm>
          <a:prstGeom prst="rect">
            <a:avLst/>
          </a:prstGeom>
          <a:noFill/>
        </p:spPr>
        <p:txBody>
          <a:bodyPr wrap="none" rtlCol="0">
            <a:spAutoFit/>
          </a:bodyPr>
          <a:lstStyle/>
          <a:p>
            <a:r>
              <a:rPr lang="en-US" dirty="0" smtClean="0"/>
              <a:t>Greece and Bulgaria are 25% correlated for seismic risk</a:t>
            </a: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0"/>
            <a:ext cx="5194920" cy="706090"/>
          </a:xfrm>
        </p:spPr>
        <p:txBody>
          <a:bodyPr/>
          <a:lstStyle/>
          <a:p>
            <a:r>
              <a:rPr lang="en-US" sz="3200" dirty="0" smtClean="0"/>
              <a:t>Seismicity of the Aegean </a:t>
            </a:r>
            <a:endParaRPr lang="el-GR" sz="3200" dirty="0"/>
          </a:p>
        </p:txBody>
      </p:sp>
      <p:pic>
        <p:nvPicPr>
          <p:cNvPr id="7" name="Picture 2"/>
          <p:cNvPicPr>
            <a:picLocks noChangeAspect="1" noChangeArrowheads="1"/>
          </p:cNvPicPr>
          <p:nvPr/>
        </p:nvPicPr>
        <p:blipFill>
          <a:blip r:embed="rId2" cstate="print"/>
          <a:srcRect/>
          <a:stretch>
            <a:fillRect/>
          </a:stretch>
        </p:blipFill>
        <p:spPr bwMode="auto">
          <a:xfrm>
            <a:off x="0" y="692696"/>
            <a:ext cx="5884863" cy="5537200"/>
          </a:xfrm>
          <a:prstGeom prst="rect">
            <a:avLst/>
          </a:prstGeom>
          <a:noFill/>
          <a:ln w="9525">
            <a:noFill/>
            <a:miter lim="800000"/>
            <a:headEnd/>
            <a:tailEnd/>
          </a:ln>
          <a:effectLst/>
        </p:spPr>
      </p:pic>
      <p:sp>
        <p:nvSpPr>
          <p:cNvPr id="8" name="7 - Ορθογώνιο"/>
          <p:cNvSpPr/>
          <p:nvPr/>
        </p:nvSpPr>
        <p:spPr bwMode="auto">
          <a:xfrm>
            <a:off x="2555776" y="1772816"/>
            <a:ext cx="1440160"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9" name="Text Box 6"/>
          <p:cNvSpPr txBox="1">
            <a:spLocks noChangeArrowheads="1"/>
          </p:cNvSpPr>
          <p:nvPr/>
        </p:nvSpPr>
        <p:spPr bwMode="auto">
          <a:xfrm>
            <a:off x="3059832" y="6237312"/>
            <a:ext cx="217399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GB" sz="1400" i="1" dirty="0">
                <a:solidFill>
                  <a:srgbClr val="000000"/>
                </a:solidFill>
              </a:rPr>
              <a:t>Pap</a:t>
            </a:r>
            <a:r>
              <a:rPr lang="en-GB" altLang="en-GB" sz="1400" i="1" dirty="0" err="1">
                <a:solidFill>
                  <a:srgbClr val="000000"/>
                </a:solidFill>
              </a:rPr>
              <a:t>azachos</a:t>
            </a:r>
            <a:r>
              <a:rPr lang="en-US" altLang="en-GB" sz="1400" i="1" dirty="0">
                <a:solidFill>
                  <a:srgbClr val="000000"/>
                </a:solidFill>
              </a:rPr>
              <a:t> et al.</a:t>
            </a:r>
            <a:r>
              <a:rPr lang="en-GB" altLang="en-GB" sz="1400" i="1" dirty="0">
                <a:solidFill>
                  <a:srgbClr val="000000"/>
                </a:solidFill>
              </a:rPr>
              <a:t> </a:t>
            </a:r>
            <a:r>
              <a:rPr lang="en-US" altLang="en-GB" sz="1400" i="1" dirty="0">
                <a:solidFill>
                  <a:srgbClr val="000000"/>
                </a:solidFill>
              </a:rPr>
              <a:t>(200</a:t>
            </a:r>
            <a:r>
              <a:rPr lang="en-GB" altLang="en-GB" sz="1400" i="1" dirty="0">
                <a:solidFill>
                  <a:srgbClr val="000000"/>
                </a:solidFill>
              </a:rPr>
              <a:t>0</a:t>
            </a:r>
            <a:r>
              <a:rPr lang="en-US" altLang="en-GB" sz="1400" i="1" dirty="0">
                <a:solidFill>
                  <a:srgbClr val="000000"/>
                </a:solidFill>
              </a:rPr>
              <a:t>)</a:t>
            </a:r>
          </a:p>
        </p:txBody>
      </p:sp>
      <p:sp>
        <p:nvSpPr>
          <p:cNvPr id="10" name="9 - Στρογγυλεμένο ορθογώνιο"/>
          <p:cNvSpPr/>
          <p:nvPr/>
        </p:nvSpPr>
        <p:spPr bwMode="auto">
          <a:xfrm>
            <a:off x="2627784" y="1772816"/>
            <a:ext cx="1512168" cy="432048"/>
          </a:xfrm>
          <a:prstGeom prst="roundRect">
            <a:avLst/>
          </a:prstGeom>
          <a:noFill/>
          <a:ln w="28575">
            <a:solidFill>
              <a:srgbClr val="FF00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11" name="10 - TextBox"/>
          <p:cNvSpPr txBox="1"/>
          <p:nvPr/>
        </p:nvSpPr>
        <p:spPr>
          <a:xfrm>
            <a:off x="5904656" y="-27384"/>
            <a:ext cx="3131840" cy="6863417"/>
          </a:xfrm>
          <a:prstGeom prst="rect">
            <a:avLst/>
          </a:prstGeom>
          <a:noFill/>
        </p:spPr>
        <p:txBody>
          <a:bodyPr wrap="square" rtlCol="0">
            <a:spAutoFit/>
          </a:bodyPr>
          <a:lstStyle/>
          <a:p>
            <a:pPr algn="just"/>
            <a:r>
              <a:rPr lang="en-US" sz="2000" dirty="0" smtClean="0"/>
              <a:t>They are neighboring countries, but the seismicity of Greece near the borders with Bulgaria is very low not exceeding 2% of the total seismic energy release in Greece.</a:t>
            </a:r>
          </a:p>
          <a:p>
            <a:pPr algn="just"/>
            <a:endParaRPr lang="en-US" sz="2000" dirty="0" smtClean="0"/>
          </a:p>
          <a:p>
            <a:pPr algn="just"/>
            <a:r>
              <a:rPr lang="en-US" sz="2000" dirty="0" smtClean="0"/>
              <a:t>In addition, major active faults are  predominantly E-W trending in both Northern Greece and Bulgaria so there is no major cross border continuation of active faults to support any strong correlation between both countries.</a:t>
            </a:r>
          </a:p>
          <a:p>
            <a:pPr algn="just"/>
            <a:endParaRPr lang="en-US" sz="2000" dirty="0" smtClean="0"/>
          </a:p>
          <a:p>
            <a:pPr algn="just"/>
            <a:r>
              <a:rPr lang="en-US" sz="2000" dirty="0" smtClean="0"/>
              <a:t>So the 25% correlation is a clear overestimate regarding Bulgaria.</a:t>
            </a:r>
            <a:endParaRPr lang="el-GR"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pPr>
              <a:defRPr/>
            </a:pPr>
            <a:fld id="{A4B906E5-E9F6-40D6-9AC2-F769C9C0E5A9}" type="slidenum">
              <a:rPr lang="nl-NL" altLang="nl-BE" smtClean="0"/>
              <a:pPr>
                <a:defRPr/>
              </a:pPr>
              <a:t>14</a:t>
            </a:fld>
            <a:endParaRPr lang="nl-NL" altLang="nl-BE"/>
          </a:p>
        </p:txBody>
      </p:sp>
      <p:pic>
        <p:nvPicPr>
          <p:cNvPr id="103425" name="Picture 1"/>
          <p:cNvPicPr>
            <a:picLocks noChangeAspect="1" noChangeArrowheads="1"/>
          </p:cNvPicPr>
          <p:nvPr/>
        </p:nvPicPr>
        <p:blipFill>
          <a:blip r:embed="rId2" cstate="print"/>
          <a:srcRect l="10235" t="24235" r="25014" b="6250"/>
          <a:stretch>
            <a:fillRect/>
          </a:stretch>
        </p:blipFill>
        <p:spPr bwMode="auto">
          <a:xfrm>
            <a:off x="395536" y="908720"/>
            <a:ext cx="8424936" cy="5085184"/>
          </a:xfrm>
          <a:prstGeom prst="rect">
            <a:avLst/>
          </a:prstGeom>
          <a:noFill/>
          <a:ln w="9525">
            <a:noFill/>
            <a:miter lim="800000"/>
            <a:headEnd/>
            <a:tailEnd/>
          </a:ln>
        </p:spPr>
      </p:pic>
      <p:sp>
        <p:nvSpPr>
          <p:cNvPr id="7" name="6 - Ορθογώνιο"/>
          <p:cNvSpPr/>
          <p:nvPr/>
        </p:nvSpPr>
        <p:spPr>
          <a:xfrm>
            <a:off x="3707904" y="5949280"/>
            <a:ext cx="4572000" cy="707886"/>
          </a:xfrm>
          <a:prstGeom prst="rect">
            <a:avLst/>
          </a:prstGeom>
        </p:spPr>
        <p:txBody>
          <a:bodyPr>
            <a:spAutoFit/>
          </a:bodyPr>
          <a:lstStyle/>
          <a:p>
            <a:r>
              <a:rPr lang="en-US" sz="2000" i="1" dirty="0" smtClean="0"/>
              <a:t>(ANNEX XXIII </a:t>
            </a:r>
            <a:r>
              <a:rPr lang="en-US" sz="2000" dirty="0" smtClean="0"/>
              <a:t>DELEGATED REGULATION (EU) 2015/35 </a:t>
            </a:r>
            <a:endParaRPr lang="el-GR" sz="2000" dirty="0"/>
          </a:p>
        </p:txBody>
      </p:sp>
      <p:sp>
        <p:nvSpPr>
          <p:cNvPr id="8" name="7 - Ορθογώνιο"/>
          <p:cNvSpPr/>
          <p:nvPr/>
        </p:nvSpPr>
        <p:spPr>
          <a:xfrm>
            <a:off x="395536" y="548680"/>
            <a:ext cx="8208912" cy="400110"/>
          </a:xfrm>
          <a:prstGeom prst="rect">
            <a:avLst/>
          </a:prstGeom>
        </p:spPr>
        <p:txBody>
          <a:bodyPr wrap="square">
            <a:spAutoFit/>
          </a:bodyPr>
          <a:lstStyle/>
          <a:p>
            <a:r>
              <a:rPr lang="en-US" sz="2000" dirty="0" smtClean="0"/>
              <a:t>Correlation coefficients for earthquake risk for </a:t>
            </a:r>
            <a:r>
              <a:rPr lang="en-US" sz="2000" dirty="0" err="1" smtClean="0"/>
              <a:t>cresta</a:t>
            </a:r>
            <a:r>
              <a:rPr lang="en-US" sz="2000" dirty="0" smtClean="0"/>
              <a:t> zones in Greece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9600" cy="1143000"/>
          </a:xfrm>
        </p:spPr>
        <p:txBody>
          <a:bodyPr/>
          <a:lstStyle/>
          <a:p>
            <a:pPr algn="ctr"/>
            <a:r>
              <a:rPr lang="en-US" sz="2200" dirty="0" smtClean="0"/>
              <a:t>Maps showing spatially the correlations among different </a:t>
            </a:r>
            <a:r>
              <a:rPr lang="en-US" sz="2200" dirty="0" err="1" smtClean="0"/>
              <a:t>cresta</a:t>
            </a:r>
            <a:r>
              <a:rPr lang="en-US" sz="2200" dirty="0" smtClean="0"/>
              <a:t> zones in Greece </a:t>
            </a:r>
            <a:br>
              <a:rPr lang="en-US" sz="2200" dirty="0" smtClean="0"/>
            </a:br>
            <a:r>
              <a:rPr lang="en-US" sz="2200" dirty="0" smtClean="0"/>
              <a:t>Maps extracted from a GIS </a:t>
            </a:r>
            <a:r>
              <a:rPr lang="el-GR" sz="2200" dirty="0" smtClean="0"/>
              <a:t>(</a:t>
            </a:r>
            <a:r>
              <a:rPr lang="en-US" sz="2200" dirty="0" smtClean="0"/>
              <a:t>Geographical Information System)</a:t>
            </a:r>
            <a:endParaRPr lang="el-GR" sz="2200" dirty="0"/>
          </a:p>
        </p:txBody>
      </p:sp>
      <p:sp>
        <p:nvSpPr>
          <p:cNvPr id="6" name="5 - Θέση αριθμού διαφάνειας"/>
          <p:cNvSpPr>
            <a:spLocks noGrp="1"/>
          </p:cNvSpPr>
          <p:nvPr>
            <p:ph type="sldNum" sz="quarter" idx="12"/>
          </p:nvPr>
        </p:nvSpPr>
        <p:spPr/>
        <p:txBody>
          <a:bodyPr/>
          <a:lstStyle/>
          <a:p>
            <a:pPr>
              <a:defRPr/>
            </a:pPr>
            <a:fld id="{A4B906E5-E9F6-40D6-9AC2-F769C9C0E5A9}" type="slidenum">
              <a:rPr lang="nl-NL" altLang="nl-BE" smtClean="0"/>
              <a:pPr>
                <a:defRPr/>
              </a:pPr>
              <a:t>15</a:t>
            </a:fld>
            <a:endParaRPr lang="nl-NL" altLang="nl-BE"/>
          </a:p>
        </p:txBody>
      </p:sp>
      <p:pic>
        <p:nvPicPr>
          <p:cNvPr id="181255" name="Picture 7"/>
          <p:cNvPicPr>
            <a:picLocks noChangeAspect="1" noChangeArrowheads="1"/>
          </p:cNvPicPr>
          <p:nvPr/>
        </p:nvPicPr>
        <p:blipFill>
          <a:blip r:embed="rId2" cstate="print"/>
          <a:srcRect l="16507" t="2659" r="24481" b="4268"/>
          <a:stretch>
            <a:fillRect/>
          </a:stretch>
        </p:blipFill>
        <p:spPr bwMode="auto">
          <a:xfrm>
            <a:off x="323527" y="1484784"/>
            <a:ext cx="5757017" cy="5373216"/>
          </a:xfrm>
          <a:prstGeom prst="rect">
            <a:avLst/>
          </a:prstGeom>
          <a:noFill/>
          <a:ln w="9525">
            <a:noFill/>
            <a:miter lim="800000"/>
            <a:headEnd/>
            <a:tailEnd/>
          </a:ln>
        </p:spPr>
      </p:pic>
      <p:sp>
        <p:nvSpPr>
          <p:cNvPr id="13" name="12 - TextBox"/>
          <p:cNvSpPr txBox="1"/>
          <p:nvPr/>
        </p:nvSpPr>
        <p:spPr>
          <a:xfrm>
            <a:off x="5760640" y="3806458"/>
            <a:ext cx="3635896" cy="2646878"/>
          </a:xfrm>
          <a:prstGeom prst="rect">
            <a:avLst/>
          </a:prstGeom>
          <a:noFill/>
        </p:spPr>
        <p:txBody>
          <a:bodyPr wrap="square" rtlCol="0">
            <a:spAutoFit/>
          </a:bodyPr>
          <a:lstStyle/>
          <a:p>
            <a:r>
              <a:rPr lang="en-US" sz="2200" dirty="0" smtClean="0"/>
              <a:t>Zone 17</a:t>
            </a:r>
          </a:p>
          <a:p>
            <a:r>
              <a:rPr lang="en-US" sz="2200" dirty="0" smtClean="0"/>
              <a:t>Red entire Attica region</a:t>
            </a:r>
          </a:p>
          <a:p>
            <a:r>
              <a:rPr lang="en-US" sz="2200" dirty="0" smtClean="0"/>
              <a:t>but not at the centre of Athens (against any scientific data)</a:t>
            </a:r>
          </a:p>
          <a:p>
            <a:endParaRPr lang="en-US" dirty="0" smtClean="0"/>
          </a:p>
          <a:p>
            <a:endParaRPr lang="el-GR" dirty="0"/>
          </a:p>
        </p:txBody>
      </p:sp>
      <p:sp>
        <p:nvSpPr>
          <p:cNvPr id="7" name="6 - TextBox"/>
          <p:cNvSpPr txBox="1"/>
          <p:nvPr/>
        </p:nvSpPr>
        <p:spPr>
          <a:xfrm>
            <a:off x="5724128" y="1634024"/>
            <a:ext cx="3081293" cy="1938992"/>
          </a:xfrm>
          <a:prstGeom prst="rect">
            <a:avLst/>
          </a:prstGeom>
          <a:noFill/>
        </p:spPr>
        <p:txBody>
          <a:bodyPr wrap="none" rtlCol="0">
            <a:spAutoFit/>
          </a:bodyPr>
          <a:lstStyle/>
          <a:p>
            <a:r>
              <a:rPr lang="en-US" sz="2000" dirty="0" smtClean="0"/>
              <a:t>Map Legend</a:t>
            </a:r>
          </a:p>
          <a:p>
            <a:r>
              <a:rPr lang="en-US" sz="2000" dirty="0" smtClean="0"/>
              <a:t>Red =1.0</a:t>
            </a:r>
          </a:p>
          <a:p>
            <a:r>
              <a:rPr lang="en-US" sz="2000" dirty="0" smtClean="0"/>
              <a:t>Orange= 0.75</a:t>
            </a:r>
          </a:p>
          <a:p>
            <a:r>
              <a:rPr lang="en-US" sz="2000" dirty="0" smtClean="0"/>
              <a:t>Yellow =0.50</a:t>
            </a:r>
          </a:p>
          <a:p>
            <a:r>
              <a:rPr lang="en-US" sz="2000" dirty="0" smtClean="0"/>
              <a:t>Light Green=0.25</a:t>
            </a:r>
            <a:endParaRPr lang="el-GR" sz="2000" dirty="0" smtClean="0"/>
          </a:p>
          <a:p>
            <a:r>
              <a:rPr lang="en-US" sz="2000" dirty="0" smtClean="0"/>
              <a:t>Green= 0 - No correlation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pPr>
              <a:defRPr/>
            </a:pPr>
            <a:fld id="{A4B906E5-E9F6-40D6-9AC2-F769C9C0E5A9}" type="slidenum">
              <a:rPr lang="nl-NL" altLang="nl-BE" smtClean="0"/>
              <a:pPr>
                <a:defRPr/>
              </a:pPr>
              <a:t>16</a:t>
            </a:fld>
            <a:endParaRPr lang="nl-NL" altLang="nl-BE"/>
          </a:p>
        </p:txBody>
      </p:sp>
      <p:sp>
        <p:nvSpPr>
          <p:cNvPr id="13" name="12 - TextBox"/>
          <p:cNvSpPr txBox="1"/>
          <p:nvPr/>
        </p:nvSpPr>
        <p:spPr>
          <a:xfrm>
            <a:off x="5580112" y="2851189"/>
            <a:ext cx="3600400" cy="3323987"/>
          </a:xfrm>
          <a:prstGeom prst="rect">
            <a:avLst/>
          </a:prstGeom>
          <a:noFill/>
        </p:spPr>
        <p:txBody>
          <a:bodyPr wrap="square" rtlCol="0">
            <a:spAutoFit/>
          </a:bodyPr>
          <a:lstStyle/>
          <a:p>
            <a:r>
              <a:rPr lang="en-US" sz="2200" dirty="0" smtClean="0"/>
              <a:t>Zone 83</a:t>
            </a:r>
          </a:p>
          <a:p>
            <a:r>
              <a:rPr lang="en-US" sz="2200" dirty="0" smtClean="0"/>
              <a:t>Red Samos and Ikaria islands</a:t>
            </a:r>
          </a:p>
          <a:p>
            <a:endParaRPr lang="en-US" sz="2200" dirty="0" smtClean="0"/>
          </a:p>
          <a:p>
            <a:r>
              <a:rPr lang="en-US" sz="2200" dirty="0" smtClean="0"/>
              <a:t>Unacceptable correlation with </a:t>
            </a:r>
            <a:r>
              <a:rPr lang="en-US" sz="2200" dirty="0" err="1" smtClean="0"/>
              <a:t>Cresta</a:t>
            </a:r>
            <a:r>
              <a:rPr lang="en-US" sz="2200" dirty="0" smtClean="0"/>
              <a:t> zones from NE and NW part of Greece</a:t>
            </a:r>
          </a:p>
          <a:p>
            <a:endParaRPr lang="en-US" dirty="0" smtClean="0"/>
          </a:p>
          <a:p>
            <a:endParaRPr lang="el-GR" dirty="0"/>
          </a:p>
        </p:txBody>
      </p:sp>
      <p:pic>
        <p:nvPicPr>
          <p:cNvPr id="182274" name="Picture 2"/>
          <p:cNvPicPr>
            <a:picLocks noChangeAspect="1" noChangeArrowheads="1"/>
          </p:cNvPicPr>
          <p:nvPr/>
        </p:nvPicPr>
        <p:blipFill>
          <a:blip r:embed="rId2" cstate="print"/>
          <a:srcRect l="18102" t="2835" r="26076" b="4182"/>
          <a:stretch>
            <a:fillRect/>
          </a:stretch>
        </p:blipFill>
        <p:spPr bwMode="auto">
          <a:xfrm>
            <a:off x="57015" y="1484784"/>
            <a:ext cx="5451089" cy="5373216"/>
          </a:xfrm>
          <a:prstGeom prst="rect">
            <a:avLst/>
          </a:prstGeom>
          <a:noFill/>
          <a:ln w="9525">
            <a:noFill/>
            <a:miter lim="800000"/>
            <a:headEnd/>
            <a:tailEnd/>
          </a:ln>
        </p:spPr>
      </p:pic>
      <p:sp>
        <p:nvSpPr>
          <p:cNvPr id="8" name="1 - Τίτλος"/>
          <p:cNvSpPr>
            <a:spLocks noGrp="1"/>
          </p:cNvSpPr>
          <p:nvPr>
            <p:ph type="title"/>
          </p:nvPr>
        </p:nvSpPr>
        <p:spPr>
          <a:xfrm>
            <a:off x="457200" y="116632"/>
            <a:ext cx="8229600" cy="1143000"/>
          </a:xfrm>
        </p:spPr>
        <p:txBody>
          <a:bodyPr/>
          <a:lstStyle/>
          <a:p>
            <a:pPr algn="ctr"/>
            <a:r>
              <a:rPr lang="en-US" sz="2200" dirty="0" smtClean="0"/>
              <a:t>Maps showing spatially the correlations among different </a:t>
            </a:r>
            <a:r>
              <a:rPr lang="en-US" sz="2200" dirty="0" err="1" smtClean="0"/>
              <a:t>cresta</a:t>
            </a:r>
            <a:r>
              <a:rPr lang="en-US" sz="2200" dirty="0" smtClean="0"/>
              <a:t> zones in Greece </a:t>
            </a:r>
            <a:br>
              <a:rPr lang="en-US" sz="2200" dirty="0" smtClean="0"/>
            </a:br>
            <a:r>
              <a:rPr lang="en-US" sz="2200" dirty="0" smtClean="0"/>
              <a:t>Maps extracted from a GIS </a:t>
            </a:r>
            <a:r>
              <a:rPr lang="el-GR" sz="2200" dirty="0" smtClean="0"/>
              <a:t>(</a:t>
            </a:r>
            <a:r>
              <a:rPr lang="en-US" sz="2200" dirty="0" smtClean="0"/>
              <a:t>Geographical Information System)</a:t>
            </a:r>
            <a:endParaRPr lang="el-GR" sz="2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pPr>
              <a:defRPr/>
            </a:pPr>
            <a:fld id="{A4B906E5-E9F6-40D6-9AC2-F769C9C0E5A9}" type="slidenum">
              <a:rPr lang="nl-NL" altLang="nl-BE" smtClean="0"/>
              <a:pPr>
                <a:defRPr/>
              </a:pPr>
              <a:t>17</a:t>
            </a:fld>
            <a:endParaRPr lang="nl-NL" altLang="nl-BE"/>
          </a:p>
        </p:txBody>
      </p:sp>
      <p:sp>
        <p:nvSpPr>
          <p:cNvPr id="13" name="12 - TextBox"/>
          <p:cNvSpPr txBox="1"/>
          <p:nvPr/>
        </p:nvSpPr>
        <p:spPr>
          <a:xfrm>
            <a:off x="5230724" y="2276872"/>
            <a:ext cx="3913276" cy="2985433"/>
          </a:xfrm>
          <a:prstGeom prst="rect">
            <a:avLst/>
          </a:prstGeom>
          <a:noFill/>
        </p:spPr>
        <p:txBody>
          <a:bodyPr wrap="square" rtlCol="0">
            <a:spAutoFit/>
          </a:bodyPr>
          <a:lstStyle/>
          <a:p>
            <a:r>
              <a:rPr lang="en-US" sz="2200" dirty="0" smtClean="0"/>
              <a:t>Zone 65 </a:t>
            </a:r>
            <a:r>
              <a:rPr lang="en-US" sz="2200" dirty="0" err="1" smtClean="0"/>
              <a:t>Kavala</a:t>
            </a:r>
            <a:endParaRPr lang="en-US" sz="2200" dirty="0" smtClean="0"/>
          </a:p>
          <a:p>
            <a:endParaRPr lang="en-US" sz="2200" dirty="0" smtClean="0"/>
          </a:p>
          <a:p>
            <a:r>
              <a:rPr lang="en-US" sz="2200" dirty="0" smtClean="0"/>
              <a:t>???</a:t>
            </a:r>
          </a:p>
          <a:p>
            <a:r>
              <a:rPr lang="en-US" sz="2200" dirty="0" smtClean="0"/>
              <a:t>Half of the country is influenced in a weird pattern</a:t>
            </a:r>
          </a:p>
          <a:p>
            <a:r>
              <a:rPr lang="en-US" sz="2200" dirty="0" smtClean="0"/>
              <a:t>Unacceptable</a:t>
            </a:r>
          </a:p>
          <a:p>
            <a:endParaRPr lang="en-US" dirty="0" smtClean="0"/>
          </a:p>
          <a:p>
            <a:endParaRPr lang="el-GR" dirty="0"/>
          </a:p>
        </p:txBody>
      </p:sp>
      <p:pic>
        <p:nvPicPr>
          <p:cNvPr id="184322" name="Picture 2"/>
          <p:cNvPicPr>
            <a:picLocks noChangeAspect="1" noChangeArrowheads="1"/>
          </p:cNvPicPr>
          <p:nvPr/>
        </p:nvPicPr>
        <p:blipFill>
          <a:blip r:embed="rId2" cstate="print"/>
          <a:srcRect l="18102" t="2835" r="26076" b="2835"/>
          <a:stretch>
            <a:fillRect/>
          </a:stretch>
        </p:blipFill>
        <p:spPr bwMode="auto">
          <a:xfrm>
            <a:off x="251520" y="1628800"/>
            <a:ext cx="5040560" cy="5040560"/>
          </a:xfrm>
          <a:prstGeom prst="rect">
            <a:avLst/>
          </a:prstGeom>
          <a:noFill/>
          <a:ln w="9525">
            <a:noFill/>
            <a:miter lim="800000"/>
            <a:headEnd/>
            <a:tailEnd/>
          </a:ln>
        </p:spPr>
      </p:pic>
      <p:sp>
        <p:nvSpPr>
          <p:cNvPr id="8" name="1 - Τίτλος"/>
          <p:cNvSpPr>
            <a:spLocks noGrp="1"/>
          </p:cNvSpPr>
          <p:nvPr>
            <p:ph type="title"/>
          </p:nvPr>
        </p:nvSpPr>
        <p:spPr>
          <a:xfrm>
            <a:off x="457200" y="116632"/>
            <a:ext cx="8229600" cy="1143000"/>
          </a:xfrm>
        </p:spPr>
        <p:txBody>
          <a:bodyPr/>
          <a:lstStyle/>
          <a:p>
            <a:pPr algn="ctr"/>
            <a:r>
              <a:rPr lang="en-US" sz="2200" dirty="0" smtClean="0"/>
              <a:t>Maps showing spatially the correlations among different </a:t>
            </a:r>
            <a:r>
              <a:rPr lang="en-US" sz="2200" dirty="0" err="1" smtClean="0"/>
              <a:t>cresta</a:t>
            </a:r>
            <a:r>
              <a:rPr lang="en-US" sz="2200" dirty="0" smtClean="0"/>
              <a:t> zones in Greece </a:t>
            </a:r>
            <a:br>
              <a:rPr lang="en-US" sz="2200" dirty="0" smtClean="0"/>
            </a:br>
            <a:r>
              <a:rPr lang="en-US" sz="2200" dirty="0" smtClean="0"/>
              <a:t>Maps extracted from a GIS </a:t>
            </a:r>
            <a:r>
              <a:rPr lang="el-GR" sz="2200" dirty="0" smtClean="0"/>
              <a:t>(</a:t>
            </a:r>
            <a:r>
              <a:rPr lang="en-US" sz="2200" dirty="0" smtClean="0"/>
              <a:t>Geographical Information System)</a:t>
            </a:r>
            <a:endParaRPr lang="el-GR" sz="2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 TextBox"/>
          <p:cNvSpPr txBox="1"/>
          <p:nvPr/>
        </p:nvSpPr>
        <p:spPr>
          <a:xfrm>
            <a:off x="5004048" y="1268761"/>
            <a:ext cx="4139952" cy="5709255"/>
          </a:xfrm>
          <a:prstGeom prst="rect">
            <a:avLst/>
          </a:prstGeom>
          <a:noFill/>
        </p:spPr>
        <p:txBody>
          <a:bodyPr wrap="square" rtlCol="0">
            <a:spAutoFit/>
          </a:bodyPr>
          <a:lstStyle/>
          <a:p>
            <a:pPr algn="just"/>
            <a:r>
              <a:rPr lang="en-US" sz="2200" dirty="0" smtClean="0"/>
              <a:t>Zone 50</a:t>
            </a:r>
          </a:p>
          <a:p>
            <a:pPr algn="just"/>
            <a:r>
              <a:rPr lang="en-US" sz="2200" dirty="0" err="1" smtClean="0"/>
              <a:t>Kozani</a:t>
            </a:r>
            <a:r>
              <a:rPr lang="en-US" sz="2200" dirty="0" smtClean="0"/>
              <a:t> </a:t>
            </a:r>
          </a:p>
          <a:p>
            <a:pPr algn="just"/>
            <a:endParaRPr lang="en-US" sz="2200" dirty="0" smtClean="0"/>
          </a:p>
          <a:p>
            <a:pPr algn="just"/>
            <a:r>
              <a:rPr lang="en-US" sz="2200" dirty="0" smtClean="0"/>
              <a:t>This is also in disarray with the damage pattern of the recent 1995 Ms=6.6 </a:t>
            </a:r>
            <a:r>
              <a:rPr lang="en-US" sz="2200" dirty="0" err="1" smtClean="0"/>
              <a:t>Kozani</a:t>
            </a:r>
            <a:r>
              <a:rPr lang="en-US" sz="2200" dirty="0" smtClean="0"/>
              <a:t> - </a:t>
            </a:r>
            <a:r>
              <a:rPr lang="en-US" sz="2200" dirty="0" err="1" smtClean="0"/>
              <a:t>Grevena</a:t>
            </a:r>
            <a:r>
              <a:rPr lang="en-US" sz="2200" dirty="0" smtClean="0"/>
              <a:t> earthquake (see next slide)</a:t>
            </a:r>
          </a:p>
          <a:p>
            <a:pPr algn="just"/>
            <a:endParaRPr lang="en-US" sz="2200" dirty="0" smtClean="0"/>
          </a:p>
          <a:p>
            <a:pPr algn="just"/>
            <a:r>
              <a:rPr lang="en-US" sz="2100" dirty="0" smtClean="0"/>
              <a:t>Half of the correlation zones (NE Greece, Eastern Macedonia - Thrace, Central Greece - </a:t>
            </a:r>
            <a:r>
              <a:rPr lang="en-US" sz="2100" dirty="0" err="1" smtClean="0"/>
              <a:t>Karpenisi</a:t>
            </a:r>
            <a:r>
              <a:rPr lang="en-US" sz="2100" dirty="0" smtClean="0"/>
              <a:t>, Ikaria and Samos islands Eastern Aegean) have not even felt the 1995 earthquake which was the strongest ever recorded in the </a:t>
            </a:r>
            <a:r>
              <a:rPr lang="en-US" sz="2100" dirty="0" err="1" smtClean="0"/>
              <a:t>Kozani</a:t>
            </a:r>
            <a:r>
              <a:rPr lang="en-US" sz="2100" dirty="0" smtClean="0"/>
              <a:t> – </a:t>
            </a:r>
            <a:r>
              <a:rPr lang="en-US" sz="2100" dirty="0" err="1" smtClean="0"/>
              <a:t>Grevean</a:t>
            </a:r>
            <a:r>
              <a:rPr lang="en-US" sz="2100" dirty="0" smtClean="0"/>
              <a:t> area</a:t>
            </a:r>
          </a:p>
        </p:txBody>
      </p:sp>
      <p:pic>
        <p:nvPicPr>
          <p:cNvPr id="183298" name="Picture 2"/>
          <p:cNvPicPr>
            <a:picLocks noChangeAspect="1" noChangeArrowheads="1"/>
          </p:cNvPicPr>
          <p:nvPr/>
        </p:nvPicPr>
        <p:blipFill>
          <a:blip r:embed="rId2" cstate="print"/>
          <a:srcRect l="17304" t="2835" r="26076" b="2835"/>
          <a:stretch>
            <a:fillRect/>
          </a:stretch>
        </p:blipFill>
        <p:spPr bwMode="auto">
          <a:xfrm>
            <a:off x="0" y="1340768"/>
            <a:ext cx="5004048" cy="4933569"/>
          </a:xfrm>
          <a:prstGeom prst="rect">
            <a:avLst/>
          </a:prstGeom>
          <a:noFill/>
          <a:ln w="9525">
            <a:noFill/>
            <a:miter lim="800000"/>
            <a:headEnd/>
            <a:tailEnd/>
          </a:ln>
        </p:spPr>
      </p:pic>
      <p:sp>
        <p:nvSpPr>
          <p:cNvPr id="8" name="1 - Τίτλος"/>
          <p:cNvSpPr>
            <a:spLocks noGrp="1"/>
          </p:cNvSpPr>
          <p:nvPr>
            <p:ph type="title"/>
          </p:nvPr>
        </p:nvSpPr>
        <p:spPr>
          <a:xfrm>
            <a:off x="457200" y="116632"/>
            <a:ext cx="8229600" cy="1143000"/>
          </a:xfrm>
        </p:spPr>
        <p:txBody>
          <a:bodyPr/>
          <a:lstStyle/>
          <a:p>
            <a:pPr algn="ctr"/>
            <a:r>
              <a:rPr lang="en-US" sz="2200" dirty="0" smtClean="0"/>
              <a:t>Maps showing spatially the correlations among different </a:t>
            </a:r>
            <a:r>
              <a:rPr lang="en-US" sz="2200" dirty="0" err="1" smtClean="0"/>
              <a:t>cresta</a:t>
            </a:r>
            <a:r>
              <a:rPr lang="en-US" sz="2200" dirty="0" smtClean="0"/>
              <a:t> zones in Greece </a:t>
            </a:r>
            <a:br>
              <a:rPr lang="en-US" sz="2200" dirty="0" smtClean="0"/>
            </a:br>
            <a:r>
              <a:rPr lang="en-US" sz="2200" dirty="0" smtClean="0"/>
              <a:t>Maps extracted from a GIS </a:t>
            </a:r>
            <a:r>
              <a:rPr lang="el-GR" sz="2200" dirty="0" smtClean="0"/>
              <a:t>(</a:t>
            </a:r>
            <a:r>
              <a:rPr lang="en-US" sz="2200" dirty="0" smtClean="0"/>
              <a:t>Geographical Information System)</a:t>
            </a:r>
            <a:endParaRPr lang="el-GR" sz="22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ημερομηνίας"/>
          <p:cNvSpPr>
            <a:spLocks noGrp="1"/>
          </p:cNvSpPr>
          <p:nvPr>
            <p:ph type="dt" sz="half" idx="10"/>
          </p:nvPr>
        </p:nvSpPr>
        <p:spPr>
          <a:xfrm>
            <a:off x="5364088" y="2276872"/>
            <a:ext cx="3347864" cy="648072"/>
          </a:xfrm>
        </p:spPr>
        <p:txBody>
          <a:bodyPr/>
          <a:lstStyle/>
          <a:p>
            <a:pPr>
              <a:defRPr/>
            </a:pPr>
            <a:r>
              <a:rPr lang="nl-NL" altLang="nl-BE" sz="2000" dirty="0" smtClean="0"/>
              <a:t>VII slight damages</a:t>
            </a:r>
          </a:p>
          <a:p>
            <a:pPr>
              <a:defRPr/>
            </a:pPr>
            <a:r>
              <a:rPr lang="nl-NL" altLang="nl-BE" sz="2000" dirty="0" smtClean="0"/>
              <a:t>VIII moderate damages </a:t>
            </a:r>
            <a:endParaRPr lang="nl-NL" altLang="nl-BE" sz="2000" dirty="0"/>
          </a:p>
        </p:txBody>
      </p:sp>
      <p:sp>
        <p:nvSpPr>
          <p:cNvPr id="6" name="5 - Θέση αριθμού διαφάνειας"/>
          <p:cNvSpPr>
            <a:spLocks noGrp="1"/>
          </p:cNvSpPr>
          <p:nvPr>
            <p:ph type="sldNum" sz="quarter" idx="12"/>
          </p:nvPr>
        </p:nvSpPr>
        <p:spPr/>
        <p:txBody>
          <a:bodyPr/>
          <a:lstStyle/>
          <a:p>
            <a:pPr>
              <a:defRPr/>
            </a:pPr>
            <a:fld id="{A4B906E5-E9F6-40D6-9AC2-F769C9C0E5A9}" type="slidenum">
              <a:rPr lang="nl-NL" altLang="nl-BE" smtClean="0"/>
              <a:pPr>
                <a:defRPr/>
              </a:pPr>
              <a:t>19</a:t>
            </a:fld>
            <a:endParaRPr lang="nl-NL" altLang="nl-BE"/>
          </a:p>
        </p:txBody>
      </p:sp>
      <p:pic>
        <p:nvPicPr>
          <p:cNvPr id="175106" name="Picture 2" descr="Fig. 3 The Kozani–Grevena 1995 earthquake isoseismals &#10;                "/>
          <p:cNvPicPr>
            <a:picLocks noChangeAspect="1" noChangeArrowheads="1"/>
          </p:cNvPicPr>
          <p:nvPr/>
        </p:nvPicPr>
        <p:blipFill>
          <a:blip r:embed="rId2" cstate="print"/>
          <a:srcRect/>
          <a:stretch>
            <a:fillRect/>
          </a:stretch>
        </p:blipFill>
        <p:spPr bwMode="auto">
          <a:xfrm>
            <a:off x="251520" y="404664"/>
            <a:ext cx="4962311" cy="5327873"/>
          </a:xfrm>
          <a:prstGeom prst="rect">
            <a:avLst/>
          </a:prstGeom>
          <a:noFill/>
        </p:spPr>
      </p:pic>
      <p:sp>
        <p:nvSpPr>
          <p:cNvPr id="9" name="8 - Ορθογώνιο"/>
          <p:cNvSpPr/>
          <p:nvPr/>
        </p:nvSpPr>
        <p:spPr>
          <a:xfrm>
            <a:off x="323528" y="5805264"/>
            <a:ext cx="3767378" cy="307777"/>
          </a:xfrm>
          <a:prstGeom prst="rect">
            <a:avLst/>
          </a:prstGeom>
        </p:spPr>
        <p:txBody>
          <a:bodyPr wrap="none">
            <a:spAutoFit/>
          </a:bodyPr>
          <a:lstStyle/>
          <a:p>
            <a:r>
              <a:rPr lang="en-US" sz="1400" u="sng" dirty="0" err="1" smtClean="0"/>
              <a:t>Schenkova</a:t>
            </a:r>
            <a:r>
              <a:rPr lang="en-US" sz="1400" u="sng" dirty="0" smtClean="0"/>
              <a:t> et al. 2007 Journal of Seismology</a:t>
            </a:r>
            <a:endParaRPr lang="el-GR" sz="1400" dirty="0"/>
          </a:p>
        </p:txBody>
      </p:sp>
      <p:sp>
        <p:nvSpPr>
          <p:cNvPr id="10" name="9 - Ορθογώνιο"/>
          <p:cNvSpPr/>
          <p:nvPr/>
        </p:nvSpPr>
        <p:spPr>
          <a:xfrm>
            <a:off x="5256584" y="548680"/>
            <a:ext cx="3923928" cy="1323439"/>
          </a:xfrm>
          <a:prstGeom prst="rect">
            <a:avLst/>
          </a:prstGeom>
        </p:spPr>
        <p:txBody>
          <a:bodyPr wrap="square">
            <a:spAutoFit/>
          </a:bodyPr>
          <a:lstStyle/>
          <a:p>
            <a:r>
              <a:rPr lang="en-US" sz="2000" dirty="0" smtClean="0"/>
              <a:t>Damage pattern of the 1995 Ms = 6.6 </a:t>
            </a:r>
            <a:r>
              <a:rPr lang="en-US" sz="2000" dirty="0" err="1" smtClean="0"/>
              <a:t>Kozani</a:t>
            </a:r>
            <a:r>
              <a:rPr lang="en-US" sz="2000" dirty="0" smtClean="0"/>
              <a:t> – </a:t>
            </a:r>
            <a:r>
              <a:rPr lang="en-US" sz="2000" dirty="0" err="1" smtClean="0"/>
              <a:t>Grevena</a:t>
            </a:r>
            <a:r>
              <a:rPr lang="en-US" sz="2000" dirty="0" smtClean="0"/>
              <a:t> Earthquake (expressed in Earthquake intensities)</a:t>
            </a:r>
            <a:endParaRPr lang="el-GR" sz="2000" dirty="0"/>
          </a:p>
        </p:txBody>
      </p:sp>
      <p:sp>
        <p:nvSpPr>
          <p:cNvPr id="11" name="3 - Θέση ημερομηνίας"/>
          <p:cNvSpPr txBox="1">
            <a:spLocks/>
          </p:cNvSpPr>
          <p:nvPr/>
        </p:nvSpPr>
        <p:spPr bwMode="auto">
          <a:xfrm>
            <a:off x="5292080" y="3573016"/>
            <a:ext cx="3779912"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nl-NL" altLang="nl-BE" sz="20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We</a:t>
            </a:r>
            <a:r>
              <a:rPr kumimoji="0" lang="nl-NL" altLang="nl-BE" sz="2000" b="0" i="0" u="none" strike="noStrike" kern="1200" cap="none" spc="0" normalizeH="0" noProof="0" dirty="0" smtClean="0">
                <a:ln>
                  <a:noFill/>
                </a:ln>
                <a:solidFill>
                  <a:schemeClr val="tx1"/>
                </a:solidFill>
                <a:effectLst/>
                <a:uLnTx/>
                <a:uFillTx/>
                <a:latin typeface="Arial" panose="020B0604020202020204" pitchFamily="34" charset="0"/>
                <a:ea typeface="+mn-ea"/>
                <a:cs typeface="Arial" panose="020B0604020202020204" pitchFamily="34" charset="0"/>
              </a:rPr>
              <a:t> have a recent </a:t>
            </a:r>
            <a:r>
              <a:rPr lang="nl-NL" altLang="nl-BE" sz="2000" dirty="0" smtClean="0">
                <a:latin typeface="Arial" panose="020B0604020202020204" pitchFamily="34" charset="0"/>
                <a:cs typeface="Arial" panose="020B0604020202020204" pitchFamily="34" charset="0"/>
              </a:rPr>
              <a:t>earthquake from this cresta zone</a:t>
            </a:r>
            <a:r>
              <a:rPr kumimoji="0" lang="nl-NL" altLang="nl-BE" sz="2000" b="0" i="0" u="none" strike="noStrike" kern="1200" cap="none" spc="0" normalizeH="0" noProof="0" dirty="0" smtClean="0">
                <a:ln>
                  <a:noFill/>
                </a:ln>
                <a:solidFill>
                  <a:schemeClr val="tx1"/>
                </a:solidFill>
                <a:effectLst/>
                <a:uLnTx/>
                <a:uFillTx/>
                <a:latin typeface="Arial" panose="020B0604020202020204" pitchFamily="34" charset="0"/>
                <a:ea typeface="+mn-ea"/>
                <a:cs typeface="Arial" panose="020B0604020202020204" pitchFamily="34" charset="0"/>
              </a:rPr>
              <a:t> to compare the damage pattern and the findings with the correlation of the previous slides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lgn="just"/>
            <a:r>
              <a:rPr lang="en-GB" altLang="en-US" sz="2400" dirty="0" smtClean="0"/>
              <a:t>The Standard Formula provides tables showing the gross loss damage ratio (</a:t>
            </a:r>
            <a:r>
              <a:rPr lang="en-GB" altLang="en-US" sz="2400" dirty="0" err="1" smtClean="0"/>
              <a:t>Qcountry</a:t>
            </a:r>
            <a:r>
              <a:rPr lang="en-GB" altLang="en-US" sz="2400" dirty="0" smtClean="0"/>
              <a:t>) for 1-in-200 year catastrophe events, by peril, within each CRESTA zone separated by country. The capital requirement for each CRESTA zone and each peril gross of reinsurance is </a:t>
            </a:r>
            <a:r>
              <a:rPr lang="en-GB" altLang="en-US" sz="2400" dirty="0" err="1" smtClean="0"/>
              <a:t>Qcountry</a:t>
            </a:r>
            <a:r>
              <a:rPr lang="en-GB" altLang="en-US" sz="2400" dirty="0" smtClean="0"/>
              <a:t> times the aggregated value of geographically weighted total insured value by peril for each country, where the weights are the zone relativity factors for each country provided by the Standard Formula.</a:t>
            </a:r>
          </a:p>
          <a:p>
            <a:endParaRPr lang="el-GR" sz="2400" dirty="0"/>
          </a:p>
        </p:txBody>
      </p:sp>
      <p:sp>
        <p:nvSpPr>
          <p:cNvPr id="6" name="5 - Θέση αριθμού διαφάνειας"/>
          <p:cNvSpPr>
            <a:spLocks noGrp="1"/>
          </p:cNvSpPr>
          <p:nvPr>
            <p:ph type="sldNum" sz="quarter" idx="12"/>
          </p:nvPr>
        </p:nvSpPr>
        <p:spPr/>
        <p:txBody>
          <a:bodyPr/>
          <a:lstStyle/>
          <a:p>
            <a:pPr>
              <a:defRPr/>
            </a:pPr>
            <a:fld id="{A4B906E5-E9F6-40D6-9AC2-F769C9C0E5A9}" type="slidenum">
              <a:rPr lang="nl-NL" altLang="nl-BE" smtClean="0"/>
              <a:pPr>
                <a:defRPr/>
              </a:pPr>
              <a:t>2</a:t>
            </a:fld>
            <a:endParaRPr lang="nl-NL" altLang="nl-BE"/>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p:cNvGraphicFramePr>
            <a:graphicFrameLocks noGrp="1"/>
          </p:cNvGraphicFramePr>
          <p:nvPr>
            <p:ph idx="1"/>
          </p:nvPr>
        </p:nvGraphicFramePr>
        <p:xfrm>
          <a:off x="323850" y="2060575"/>
          <a:ext cx="8208963" cy="1577975"/>
        </p:xfrm>
        <a:graphic>
          <a:graphicData uri="http://schemas.openxmlformats.org/drawingml/2006/table">
            <a:tbl>
              <a:tblPr firstRow="1" firstCol="1" bandRow="1"/>
              <a:tblGrid>
                <a:gridCol w="1800211"/>
                <a:gridCol w="1584186"/>
                <a:gridCol w="1656195"/>
                <a:gridCol w="1584186"/>
                <a:gridCol w="1584185"/>
              </a:tblGrid>
              <a:tr h="788988">
                <a:tc>
                  <a:txBody>
                    <a:bodyPr/>
                    <a:lstStyle/>
                    <a:p>
                      <a:pPr>
                        <a:lnSpc>
                          <a:spcPct val="115000"/>
                        </a:lnSpc>
                        <a:spcAft>
                          <a:spcPts val="0"/>
                        </a:spcAft>
                      </a:pPr>
                      <a:r>
                        <a:rPr lang="en-US" sz="1500" b="1" dirty="0">
                          <a:effectLst/>
                          <a:latin typeface="Calibri"/>
                          <a:ea typeface="Calibri"/>
                          <a:cs typeface="Times New Roman"/>
                        </a:rPr>
                        <a:t>Total sum insured (Value of total residential portfolio)</a:t>
                      </a:r>
                      <a:endParaRPr lang="en-GB" sz="15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nSpc>
                          <a:spcPct val="115000"/>
                        </a:lnSpc>
                        <a:spcAft>
                          <a:spcPts val="0"/>
                        </a:spcAft>
                      </a:pPr>
                      <a:r>
                        <a:rPr lang="en-US" sz="1500" dirty="0">
                          <a:effectLst/>
                          <a:latin typeface="Calibri"/>
                          <a:ea typeface="Calibri"/>
                          <a:cs typeface="Times New Roman"/>
                        </a:rPr>
                        <a:t>RMS </a:t>
                      </a:r>
                      <a:r>
                        <a:rPr lang="en-US" sz="1500" dirty="0" err="1">
                          <a:effectLst/>
                          <a:latin typeface="Calibri"/>
                          <a:ea typeface="Calibri"/>
                          <a:cs typeface="Times New Roman"/>
                        </a:rPr>
                        <a:t>RiskLink</a:t>
                      </a:r>
                      <a:r>
                        <a:rPr lang="en-US" sz="1500" dirty="0">
                          <a:effectLst/>
                          <a:latin typeface="Calibri"/>
                          <a:ea typeface="Calibri"/>
                          <a:cs typeface="Times New Roman"/>
                        </a:rPr>
                        <a:t> 9.0</a:t>
                      </a:r>
                      <a:endParaRPr lang="en-GB" sz="15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500" dirty="0">
                          <a:effectLst/>
                          <a:latin typeface="Calibri"/>
                          <a:ea typeface="Calibri"/>
                          <a:cs typeface="Times New Roman"/>
                        </a:rPr>
                        <a:t>IF Elements 4.8.0.6</a:t>
                      </a:r>
                      <a:endParaRPr lang="en-GB" sz="15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500">
                          <a:effectLst/>
                          <a:latin typeface="Calibri"/>
                          <a:ea typeface="Calibri"/>
                          <a:cs typeface="Times New Roman"/>
                        </a:rPr>
                        <a:t>AIR Clasic2 12.0</a:t>
                      </a:r>
                      <a:endParaRPr lang="en-GB" sz="15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500" dirty="0">
                          <a:effectLst/>
                          <a:latin typeface="Calibri"/>
                          <a:ea typeface="Calibri"/>
                          <a:cs typeface="Times New Roman"/>
                        </a:rPr>
                        <a:t>EQE Enterprise 3.13</a:t>
                      </a:r>
                      <a:endParaRPr lang="en-GB" sz="15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8756">
                <a:tc rowSpan="2">
                  <a:txBody>
                    <a:bodyPr/>
                    <a:lstStyle/>
                    <a:p>
                      <a:pPr>
                        <a:lnSpc>
                          <a:spcPct val="115000"/>
                        </a:lnSpc>
                        <a:spcAft>
                          <a:spcPts val="0"/>
                        </a:spcAft>
                      </a:pPr>
                      <a:r>
                        <a:rPr lang="en-US" sz="1500" dirty="0">
                          <a:effectLst/>
                          <a:latin typeface="Calibri"/>
                          <a:ea typeface="Calibri"/>
                          <a:cs typeface="Times New Roman"/>
                        </a:rPr>
                        <a:t>PML as % of </a:t>
                      </a:r>
                      <a:r>
                        <a:rPr lang="en-US" sz="1500" dirty="0" smtClean="0">
                          <a:effectLst/>
                          <a:latin typeface="Calibri"/>
                          <a:ea typeface="Calibri"/>
                          <a:cs typeface="Times New Roman"/>
                        </a:rPr>
                        <a:t>total sum insured </a:t>
                      </a:r>
                      <a:endParaRPr lang="en-GB" sz="1500" dirty="0">
                        <a:effectLst/>
                        <a:latin typeface="Calibri"/>
                        <a:ea typeface="Calibri"/>
                        <a:cs typeface="Times New Roman"/>
                      </a:endParaRPr>
                    </a:p>
                    <a:p>
                      <a:pPr>
                        <a:lnSpc>
                          <a:spcPct val="115000"/>
                        </a:lnSpc>
                        <a:spcAft>
                          <a:spcPts val="0"/>
                        </a:spcAft>
                      </a:pPr>
                      <a:r>
                        <a:rPr lang="en-US" sz="1500" dirty="0" smtClean="0">
                          <a:effectLst/>
                          <a:latin typeface="Calibri"/>
                          <a:ea typeface="Calibri"/>
                          <a:cs typeface="Times New Roman"/>
                        </a:rPr>
                        <a:t>1 </a:t>
                      </a:r>
                      <a:r>
                        <a:rPr lang="en-US" sz="1500" dirty="0">
                          <a:effectLst/>
                          <a:latin typeface="Calibri"/>
                          <a:ea typeface="Calibri"/>
                          <a:cs typeface="Times New Roman"/>
                        </a:rPr>
                        <a:t>in 200 years (0.5%)</a:t>
                      </a:r>
                      <a:endParaRPr lang="en-GB" sz="15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nSpc>
                          <a:spcPct val="115000"/>
                        </a:lnSpc>
                        <a:spcAft>
                          <a:spcPts val="0"/>
                        </a:spcAft>
                      </a:pPr>
                      <a:r>
                        <a:rPr lang="en-US" sz="1500" dirty="0">
                          <a:effectLst/>
                          <a:latin typeface="Calibri"/>
                          <a:ea typeface="Calibri"/>
                          <a:cs typeface="Times New Roman"/>
                        </a:rPr>
                        <a:t>1.03%</a:t>
                      </a:r>
                      <a:endParaRPr lang="en-GB" sz="15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500">
                          <a:effectLst/>
                          <a:latin typeface="Calibri"/>
                          <a:ea typeface="Calibri"/>
                          <a:cs typeface="Times New Roman"/>
                        </a:rPr>
                        <a:t>2.21%</a:t>
                      </a:r>
                      <a:endParaRPr lang="en-GB" sz="15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500">
                          <a:effectLst/>
                          <a:latin typeface="Calibri"/>
                          <a:ea typeface="Calibri"/>
                          <a:cs typeface="Times New Roman"/>
                        </a:rPr>
                        <a:t>1.31%</a:t>
                      </a:r>
                      <a:endParaRPr lang="en-GB" sz="15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500">
                          <a:effectLst/>
                          <a:latin typeface="Calibri"/>
                          <a:ea typeface="Calibri"/>
                          <a:cs typeface="Times New Roman"/>
                        </a:rPr>
                        <a:t>3.80%</a:t>
                      </a:r>
                      <a:endParaRPr lang="en-GB" sz="15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231">
                <a:tc vMerge="1">
                  <a:txBody>
                    <a:bodyPr/>
                    <a:lstStyle/>
                    <a:p>
                      <a:pPr>
                        <a:lnSpc>
                          <a:spcPct val="115000"/>
                        </a:lnSpc>
                        <a:spcAft>
                          <a:spcPts val="0"/>
                        </a:spcAft>
                      </a:pPr>
                      <a:endParaRPr lang="en-GB" sz="15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nSpc>
                          <a:spcPct val="115000"/>
                        </a:lnSpc>
                        <a:spcAft>
                          <a:spcPts val="0"/>
                        </a:spcAft>
                      </a:pPr>
                      <a:r>
                        <a:rPr lang="en-US" sz="1500" dirty="0">
                          <a:effectLst/>
                          <a:latin typeface="Calibri"/>
                          <a:ea typeface="Calibri"/>
                          <a:cs typeface="Times New Roman"/>
                        </a:rPr>
                        <a:t>€10,637,701,731</a:t>
                      </a:r>
                      <a:endParaRPr lang="en-GB" sz="15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500" dirty="0">
                          <a:effectLst/>
                          <a:latin typeface="Calibri"/>
                          <a:ea typeface="Calibri"/>
                          <a:cs typeface="Times New Roman"/>
                        </a:rPr>
                        <a:t>€23,841,997,128</a:t>
                      </a:r>
                      <a:endParaRPr lang="en-GB" sz="15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500" dirty="0">
                          <a:effectLst/>
                          <a:latin typeface="Calibri"/>
                          <a:ea typeface="Calibri"/>
                          <a:cs typeface="Times New Roman"/>
                        </a:rPr>
                        <a:t>€13,057,349,229</a:t>
                      </a:r>
                      <a:endParaRPr lang="en-GB" sz="15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500" dirty="0">
                          <a:effectLst/>
                          <a:latin typeface="Calibri"/>
                          <a:ea typeface="Calibri"/>
                          <a:cs typeface="Times New Roman"/>
                        </a:rPr>
                        <a:t>€40,795,553,276</a:t>
                      </a:r>
                      <a:endParaRPr lang="en-GB" sz="15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 name="Rectangle 3"/>
          <p:cNvSpPr>
            <a:spLocks noChangeArrowheads="1"/>
          </p:cNvSpPr>
          <p:nvPr/>
        </p:nvSpPr>
        <p:spPr bwMode="auto">
          <a:xfrm>
            <a:off x="1276350" y="1125538"/>
            <a:ext cx="6491288"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defRPr/>
            </a:pPr>
            <a:r>
              <a:rPr lang="en-US" altLang="en-US" sz="2000" dirty="0">
                <a:latin typeface="+mn-lt"/>
                <a:ea typeface="Calibri" pitchFamily="34" charset="0"/>
                <a:cs typeface="Arial" pitchFamily="34" charset="0"/>
              </a:rPr>
              <a:t>Greece: Earthquake analysis - Gross losses </a:t>
            </a:r>
          </a:p>
          <a:p>
            <a:pPr algn="ctr">
              <a:defRPr/>
            </a:pPr>
            <a:r>
              <a:rPr lang="en-US" altLang="en-US" sz="2000" dirty="0">
                <a:latin typeface="+mn-lt"/>
                <a:ea typeface="Calibri" pitchFamily="34" charset="0"/>
                <a:cs typeface="Arial" pitchFamily="34" charset="0"/>
              </a:rPr>
              <a:t>from 4 Catastrophe models:  Probable maximum losses</a:t>
            </a:r>
            <a:endParaRPr lang="en-US" altLang="en-US" sz="2000" dirty="0">
              <a:latin typeface="+mn-lt"/>
              <a:cs typeface="Arial" pitchFamily="34" charset="0"/>
            </a:endParaRPr>
          </a:p>
        </p:txBody>
      </p:sp>
      <p:sp>
        <p:nvSpPr>
          <p:cNvPr id="38940" name="Slide Number Placeholder 5"/>
          <p:cNvSpPr txBox="1">
            <a:spLocks/>
          </p:cNvSpPr>
          <p:nvPr/>
        </p:nvSpPr>
        <p:spPr bwMode="auto">
          <a:xfrm>
            <a:off x="5651500" y="3716338"/>
            <a:ext cx="2971800" cy="476250"/>
          </a:xfrm>
          <a:prstGeom prst="rect">
            <a:avLst/>
          </a:prstGeom>
          <a:noFill/>
          <a:ln w="9525">
            <a:noFill/>
            <a:miter lim="800000"/>
            <a:headEnd/>
            <a:tailEnd/>
          </a:ln>
          <a:effectLst/>
        </p:spPr>
        <p:txBody>
          <a:bodyPr/>
          <a:lstStyle/>
          <a:p>
            <a:pPr algn="r" eaLnBrk="1" hangingPunct="1"/>
            <a:r>
              <a:rPr lang="en-GB" altLang="nl-BE" sz="1400">
                <a:solidFill>
                  <a:srgbClr val="000000"/>
                </a:solidFill>
              </a:rPr>
              <a:t>Petseti and Nektarios (2012)</a:t>
            </a:r>
          </a:p>
        </p:txBody>
      </p:sp>
      <p:sp>
        <p:nvSpPr>
          <p:cNvPr id="38941" name="Rectangle 14"/>
          <p:cNvSpPr>
            <a:spLocks noChangeArrowheads="1"/>
          </p:cNvSpPr>
          <p:nvPr/>
        </p:nvSpPr>
        <p:spPr bwMode="auto">
          <a:xfrm>
            <a:off x="468313" y="4622800"/>
            <a:ext cx="8064500" cy="1323975"/>
          </a:xfrm>
          <a:prstGeom prst="rect">
            <a:avLst/>
          </a:prstGeom>
          <a:noFill/>
          <a:ln w="9525">
            <a:noFill/>
            <a:miter lim="800000"/>
            <a:headEnd/>
            <a:tailEnd/>
          </a:ln>
        </p:spPr>
        <p:txBody>
          <a:bodyPr>
            <a:spAutoFit/>
          </a:bodyPr>
          <a:lstStyle/>
          <a:p>
            <a:r>
              <a:rPr lang="en-GB" altLang="en-US" sz="2000"/>
              <a:t>Each of the models provides significantly different results</a:t>
            </a:r>
          </a:p>
          <a:p>
            <a:endParaRPr lang="en-GB" altLang="en-US" sz="2000"/>
          </a:p>
          <a:p>
            <a:r>
              <a:rPr lang="en-GB" altLang="en-US" sz="2000"/>
              <a:t>Which of the models would be more attractive for insurers?</a:t>
            </a:r>
          </a:p>
          <a:p>
            <a:r>
              <a:rPr lang="en-GB" altLang="en-US" sz="2000"/>
              <a:t>Could it create a conflict of interest or adverse selection?</a:t>
            </a:r>
          </a:p>
        </p:txBody>
      </p:sp>
      <p:sp>
        <p:nvSpPr>
          <p:cNvPr id="16" name="Rectangle 15"/>
          <p:cNvSpPr/>
          <p:nvPr/>
        </p:nvSpPr>
        <p:spPr>
          <a:xfrm>
            <a:off x="1817688" y="44450"/>
            <a:ext cx="8154987" cy="492125"/>
          </a:xfrm>
          <a:prstGeom prst="rect">
            <a:avLst/>
          </a:prstGeom>
        </p:spPr>
        <p:txBody>
          <a:bodyPr>
            <a:spAutoFit/>
          </a:bodyPr>
          <a:lstStyle/>
          <a:p>
            <a:pPr>
              <a:defRPr/>
            </a:pPr>
            <a:r>
              <a:rPr lang="en-GB" sz="2600" dirty="0">
                <a:latin typeface="+mj-lt"/>
              </a:rPr>
              <a:t>Points of consideration regarding Internal models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pPr>
              <a:defRPr/>
            </a:pPr>
            <a:fld id="{A4B906E5-E9F6-40D6-9AC2-F769C9C0E5A9}" type="slidenum">
              <a:rPr lang="nl-NL" altLang="nl-BE" smtClean="0"/>
              <a:pPr>
                <a:defRPr/>
              </a:pPr>
              <a:t>3</a:t>
            </a:fld>
            <a:endParaRPr lang="nl-NL" altLang="nl-BE"/>
          </a:p>
        </p:txBody>
      </p:sp>
      <p:pic>
        <p:nvPicPr>
          <p:cNvPr id="173058" name="Picture 2"/>
          <p:cNvPicPr>
            <a:picLocks noChangeAspect="1" noChangeArrowheads="1"/>
          </p:cNvPicPr>
          <p:nvPr/>
        </p:nvPicPr>
        <p:blipFill>
          <a:blip r:embed="rId3" cstate="print"/>
          <a:srcRect l="24070" t="23250" r="18926" b="42297"/>
          <a:stretch>
            <a:fillRect/>
          </a:stretch>
        </p:blipFill>
        <p:spPr bwMode="auto">
          <a:xfrm>
            <a:off x="251520" y="0"/>
            <a:ext cx="8395783" cy="2852936"/>
          </a:xfrm>
          <a:prstGeom prst="rect">
            <a:avLst/>
          </a:prstGeom>
          <a:noFill/>
          <a:ln w="9525">
            <a:noFill/>
            <a:miter lim="800000"/>
            <a:headEnd/>
            <a:tailEnd/>
          </a:ln>
        </p:spPr>
      </p:pic>
      <p:pic>
        <p:nvPicPr>
          <p:cNvPr id="173059" name="Picture 3"/>
          <p:cNvPicPr>
            <a:picLocks noChangeAspect="1" noChangeArrowheads="1"/>
          </p:cNvPicPr>
          <p:nvPr/>
        </p:nvPicPr>
        <p:blipFill>
          <a:blip r:embed="rId4" cstate="print"/>
          <a:srcRect l="23989" t="31297" r="19561" b="7672"/>
          <a:stretch>
            <a:fillRect/>
          </a:stretch>
        </p:blipFill>
        <p:spPr bwMode="auto">
          <a:xfrm>
            <a:off x="281718" y="476672"/>
            <a:ext cx="8178714" cy="4971375"/>
          </a:xfrm>
          <a:prstGeom prst="rect">
            <a:avLst/>
          </a:prstGeom>
          <a:noFill/>
          <a:ln w="9525">
            <a:noFill/>
            <a:miter lim="800000"/>
            <a:headEnd/>
            <a:tailEnd/>
          </a:ln>
        </p:spPr>
      </p:pic>
      <p:sp>
        <p:nvSpPr>
          <p:cNvPr id="9" name="8 - Ορθογώνιο"/>
          <p:cNvSpPr/>
          <p:nvPr/>
        </p:nvSpPr>
        <p:spPr>
          <a:xfrm>
            <a:off x="251520" y="5733256"/>
            <a:ext cx="8640960" cy="769441"/>
          </a:xfrm>
          <a:prstGeom prst="rect">
            <a:avLst/>
          </a:prstGeom>
        </p:spPr>
        <p:txBody>
          <a:bodyPr wrap="square">
            <a:spAutoFit/>
          </a:bodyPr>
          <a:lstStyle/>
          <a:p>
            <a:r>
              <a:rPr lang="en-US" sz="2200" dirty="0" smtClean="0"/>
              <a:t>This is a rather complex process with several risk factors and coefficients spanning over to many different Annexes. </a:t>
            </a:r>
            <a:endParaRPr lang="el-GR"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3059"/>
                                        </p:tgtEl>
                                        <p:attrNameLst>
                                          <p:attrName>style.visibility</p:attrName>
                                        </p:attrNameLst>
                                      </p:cBhvr>
                                      <p:to>
                                        <p:strVal val="visible"/>
                                      </p:to>
                                    </p:set>
                                    <p:anim calcmode="lin" valueType="num">
                                      <p:cBhvr additive="base">
                                        <p:cTn id="7" dur="500" fill="hold"/>
                                        <p:tgtEl>
                                          <p:spTgt spid="173059"/>
                                        </p:tgtEl>
                                        <p:attrNameLst>
                                          <p:attrName>ppt_x</p:attrName>
                                        </p:attrNameLst>
                                      </p:cBhvr>
                                      <p:tavLst>
                                        <p:tav tm="0">
                                          <p:val>
                                            <p:strVal val="#ppt_x"/>
                                          </p:val>
                                        </p:tav>
                                        <p:tav tm="100000">
                                          <p:val>
                                            <p:strVal val="#ppt_x"/>
                                          </p:val>
                                        </p:tav>
                                      </p:tavLst>
                                    </p:anim>
                                    <p:anim calcmode="lin" valueType="num">
                                      <p:cBhvr additive="base">
                                        <p:cTn id="8" dur="500" fill="hold"/>
                                        <p:tgtEl>
                                          <p:spTgt spid="17305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5"/>
          <p:cNvSpPr>
            <a:spLocks noGrp="1"/>
          </p:cNvSpPr>
          <p:nvPr>
            <p:ph type="sldNum" sz="quarter" idx="12"/>
          </p:nvPr>
        </p:nvSpPr>
        <p:spPr>
          <a:noFill/>
          <a:ln>
            <a:miter lim="800000"/>
            <a:headEnd/>
            <a:tailEnd/>
          </a:ln>
        </p:spPr>
        <p:txBody>
          <a:bodyPr/>
          <a:lstStyle/>
          <a:p>
            <a:fld id="{FC103762-5970-4C6D-9E95-183285165D26}" type="slidenum">
              <a:rPr lang="nl-NL" altLang="nl-BE" smtClean="0"/>
              <a:pPr/>
              <a:t>4</a:t>
            </a:fld>
            <a:endParaRPr lang="nl-NL" altLang="nl-BE" smtClean="0"/>
          </a:p>
        </p:txBody>
      </p:sp>
      <p:pic>
        <p:nvPicPr>
          <p:cNvPr id="36867" name="Picture 2"/>
          <p:cNvPicPr>
            <a:picLocks noChangeAspect="1" noChangeArrowheads="1"/>
          </p:cNvPicPr>
          <p:nvPr/>
        </p:nvPicPr>
        <p:blipFill>
          <a:blip r:embed="rId2" cstate="print"/>
          <a:srcRect/>
          <a:stretch>
            <a:fillRect/>
          </a:stretch>
        </p:blipFill>
        <p:spPr bwMode="auto">
          <a:xfrm>
            <a:off x="6350" y="765175"/>
            <a:ext cx="5156200" cy="4176713"/>
          </a:xfrm>
          <a:prstGeom prst="rect">
            <a:avLst/>
          </a:prstGeom>
          <a:noFill/>
          <a:ln w="9525" algn="ctr">
            <a:noFill/>
            <a:miter lim="800000"/>
            <a:headEnd/>
            <a:tailEnd/>
          </a:ln>
          <a:effectLst/>
        </p:spPr>
      </p:pic>
      <p:pic>
        <p:nvPicPr>
          <p:cNvPr id="36868" name="Picture 3"/>
          <p:cNvPicPr>
            <a:picLocks noChangeAspect="1" noChangeArrowheads="1"/>
          </p:cNvPicPr>
          <p:nvPr/>
        </p:nvPicPr>
        <p:blipFill>
          <a:blip r:embed="rId3" cstate="print"/>
          <a:srcRect/>
          <a:stretch>
            <a:fillRect/>
          </a:stretch>
        </p:blipFill>
        <p:spPr bwMode="auto">
          <a:xfrm>
            <a:off x="2339752" y="4913313"/>
            <a:ext cx="2097088" cy="676275"/>
          </a:xfrm>
          <a:prstGeom prst="rect">
            <a:avLst/>
          </a:prstGeom>
          <a:noFill/>
          <a:ln w="9525" algn="ctr">
            <a:noFill/>
            <a:miter lim="800000"/>
            <a:headEnd/>
            <a:tailEnd/>
          </a:ln>
          <a:effectLst/>
        </p:spPr>
      </p:pic>
      <p:sp>
        <p:nvSpPr>
          <p:cNvPr id="36870" name="Title 9"/>
          <p:cNvSpPr>
            <a:spLocks noGrp="1"/>
          </p:cNvSpPr>
          <p:nvPr>
            <p:ph type="title"/>
          </p:nvPr>
        </p:nvSpPr>
        <p:spPr>
          <a:xfrm>
            <a:off x="895350" y="-242888"/>
            <a:ext cx="8229600" cy="1143001"/>
          </a:xfrm>
        </p:spPr>
        <p:txBody>
          <a:bodyPr>
            <a:spAutoFit/>
          </a:bodyPr>
          <a:lstStyle/>
          <a:p>
            <a:r>
              <a:rPr lang="en-GB" altLang="en-US" sz="2600" smtClean="0"/>
              <a:t>Points of consideration within the Standard Formula</a:t>
            </a:r>
          </a:p>
        </p:txBody>
      </p:sp>
      <p:sp>
        <p:nvSpPr>
          <p:cNvPr id="11" name="Rectangle 10"/>
          <p:cNvSpPr/>
          <p:nvPr/>
        </p:nvSpPr>
        <p:spPr>
          <a:xfrm>
            <a:off x="107950" y="5561013"/>
            <a:ext cx="5759450" cy="830262"/>
          </a:xfrm>
          <a:prstGeom prst="rect">
            <a:avLst/>
          </a:prstGeom>
        </p:spPr>
        <p:txBody>
          <a:bodyPr>
            <a:spAutoFit/>
          </a:bodyPr>
          <a:lstStyle/>
          <a:p>
            <a:pPr>
              <a:defRPr/>
            </a:pPr>
            <a:r>
              <a:rPr lang="en-GB" sz="2400" dirty="0">
                <a:latin typeface="+mj-lt"/>
              </a:rPr>
              <a:t>Country risk factors seem to have been modified from 2010 to 2012</a:t>
            </a:r>
          </a:p>
        </p:txBody>
      </p:sp>
      <p:pic>
        <p:nvPicPr>
          <p:cNvPr id="174082" name="Picture 2"/>
          <p:cNvPicPr>
            <a:picLocks noChangeAspect="1" noChangeArrowheads="1"/>
          </p:cNvPicPr>
          <p:nvPr/>
        </p:nvPicPr>
        <p:blipFill>
          <a:blip r:embed="rId4" cstate="print"/>
          <a:srcRect l="20750" t="21282" r="44384" b="8829"/>
          <a:stretch>
            <a:fillRect/>
          </a:stretch>
        </p:blipFill>
        <p:spPr bwMode="auto">
          <a:xfrm>
            <a:off x="5118651" y="980728"/>
            <a:ext cx="4025349" cy="4536504"/>
          </a:xfrm>
          <a:prstGeom prst="rect">
            <a:avLst/>
          </a:prstGeom>
          <a:noFill/>
          <a:ln w="9525">
            <a:noFill/>
            <a:miter lim="800000"/>
            <a:headEnd/>
            <a:tailEnd/>
          </a:ln>
        </p:spPr>
      </p:pic>
      <p:sp>
        <p:nvSpPr>
          <p:cNvPr id="9" name="8 - Ορθογώνιο"/>
          <p:cNvSpPr/>
          <p:nvPr/>
        </p:nvSpPr>
        <p:spPr>
          <a:xfrm>
            <a:off x="6119664" y="5589240"/>
            <a:ext cx="3024336" cy="646331"/>
          </a:xfrm>
          <a:prstGeom prst="rect">
            <a:avLst/>
          </a:prstGeom>
        </p:spPr>
        <p:txBody>
          <a:bodyPr wrap="square">
            <a:spAutoFit/>
          </a:bodyPr>
          <a:lstStyle/>
          <a:p>
            <a:r>
              <a:rPr lang="en-US" sz="1800" i="1" dirty="0" smtClean="0"/>
              <a:t>EIOPA-DOC-12/467 </a:t>
            </a:r>
          </a:p>
          <a:p>
            <a:r>
              <a:rPr lang="en-US" sz="1800" i="1" dirty="0" smtClean="0"/>
              <a:t>21 December 2012 </a:t>
            </a:r>
            <a:endParaRPr lang="el-GR" sz="1800" i="1" dirty="0"/>
          </a:p>
        </p:txBody>
      </p:sp>
      <p:sp>
        <p:nvSpPr>
          <p:cNvPr id="17" name="16 - Έλλειψη"/>
          <p:cNvSpPr/>
          <p:nvPr/>
        </p:nvSpPr>
        <p:spPr bwMode="auto">
          <a:xfrm>
            <a:off x="8244408" y="2996952"/>
            <a:ext cx="720080" cy="288032"/>
          </a:xfrm>
          <a:prstGeom prst="ellipse">
            <a:avLst/>
          </a:prstGeom>
          <a:noFill/>
          <a:ln w="57150">
            <a:solidFill>
              <a:srgbClr val="FFFF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18" name="17 - Έλλειψη"/>
          <p:cNvSpPr/>
          <p:nvPr/>
        </p:nvSpPr>
        <p:spPr bwMode="auto">
          <a:xfrm>
            <a:off x="1907704" y="2132856"/>
            <a:ext cx="576064" cy="288032"/>
          </a:xfrm>
          <a:prstGeom prst="ellipse">
            <a:avLst/>
          </a:prstGeom>
          <a:noFill/>
          <a:ln w="57150">
            <a:solidFill>
              <a:srgbClr val="FFFF0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43408"/>
            <a:ext cx="9144000" cy="1143000"/>
          </a:xfrm>
        </p:spPr>
        <p:txBody>
          <a:bodyPr/>
          <a:lstStyle/>
          <a:p>
            <a:pPr algn="ctr"/>
            <a:r>
              <a:rPr lang="en-US" sz="2600" dirty="0" smtClean="0"/>
              <a:t>CEIOPS/EIOPA Steps for CAT RISK  </a:t>
            </a:r>
            <a:br>
              <a:rPr lang="en-US" sz="2600" dirty="0" smtClean="0"/>
            </a:br>
            <a:r>
              <a:rPr lang="en-US" sz="2400" dirty="0" smtClean="0"/>
              <a:t>(Earthquake risk in Greece as a case study)</a:t>
            </a:r>
            <a:endParaRPr lang="el-GR" sz="2400" dirty="0"/>
          </a:p>
        </p:txBody>
      </p:sp>
      <p:sp>
        <p:nvSpPr>
          <p:cNvPr id="3" name="2 - Θέση περιεχομένου"/>
          <p:cNvSpPr>
            <a:spLocks noGrp="1"/>
          </p:cNvSpPr>
          <p:nvPr>
            <p:ph idx="1"/>
          </p:nvPr>
        </p:nvSpPr>
        <p:spPr>
          <a:xfrm>
            <a:off x="179512" y="980728"/>
            <a:ext cx="8640960" cy="5256584"/>
          </a:xfrm>
        </p:spPr>
        <p:txBody>
          <a:bodyPr/>
          <a:lstStyle/>
          <a:p>
            <a:pPr>
              <a:buNone/>
            </a:pPr>
            <a:r>
              <a:rPr lang="en-US" sz="2000" b="1" dirty="0" smtClean="0"/>
              <a:t>15/4/2010:</a:t>
            </a:r>
            <a:r>
              <a:rPr lang="en-US" sz="2000" dirty="0" smtClean="0"/>
              <a:t> </a:t>
            </a:r>
            <a:r>
              <a:rPr lang="el-GR" sz="2000" dirty="0" smtClean="0"/>
              <a:t> Ε</a:t>
            </a:r>
            <a:r>
              <a:rPr lang="en-US" sz="2000" dirty="0" smtClean="0"/>
              <a:t>IOPA released a</a:t>
            </a:r>
            <a:r>
              <a:rPr lang="el-GR" sz="2000" dirty="0" smtClean="0"/>
              <a:t> </a:t>
            </a:r>
            <a:r>
              <a:rPr lang="en-US" sz="2000" dirty="0" smtClean="0"/>
              <a:t>calibration paper:</a:t>
            </a:r>
            <a:endParaRPr lang="el-GR" sz="2000" dirty="0" smtClean="0"/>
          </a:p>
          <a:p>
            <a:r>
              <a:rPr lang="en-US" sz="2000" u="sng" dirty="0" smtClean="0">
                <a:hlinkClick r:id="rId2"/>
              </a:rPr>
              <a:t>https</a:t>
            </a:r>
            <a:r>
              <a:rPr lang="el-GR" sz="2000" u="sng" dirty="0" smtClean="0">
                <a:hlinkClick r:id="rId2"/>
              </a:rPr>
              <a:t>://</a:t>
            </a:r>
            <a:r>
              <a:rPr lang="en-US" sz="2000" u="sng" dirty="0" err="1" smtClean="0">
                <a:hlinkClick r:id="rId2"/>
              </a:rPr>
              <a:t>eiopa</a:t>
            </a:r>
            <a:r>
              <a:rPr lang="el-GR" sz="2000" u="sng" dirty="0" smtClean="0">
                <a:hlinkClick r:id="rId2"/>
              </a:rPr>
              <a:t>.</a:t>
            </a:r>
            <a:r>
              <a:rPr lang="en-US" sz="2000" u="sng" dirty="0" err="1" smtClean="0">
                <a:hlinkClick r:id="rId2"/>
              </a:rPr>
              <a:t>europa</a:t>
            </a:r>
            <a:r>
              <a:rPr lang="el-GR" sz="2000" u="sng" dirty="0" smtClean="0">
                <a:hlinkClick r:id="rId2"/>
              </a:rPr>
              <a:t>.</a:t>
            </a:r>
            <a:r>
              <a:rPr lang="en-US" sz="2000" u="sng" dirty="0" err="1" smtClean="0">
                <a:hlinkClick r:id="rId2"/>
              </a:rPr>
              <a:t>eu</a:t>
            </a:r>
            <a:r>
              <a:rPr lang="el-GR" sz="2000" u="sng" dirty="0" smtClean="0">
                <a:hlinkClick r:id="rId2"/>
              </a:rPr>
              <a:t>/</a:t>
            </a:r>
            <a:r>
              <a:rPr lang="en-US" sz="2000" u="sng" dirty="0" smtClean="0">
                <a:hlinkClick r:id="rId2"/>
              </a:rPr>
              <a:t>Publications</a:t>
            </a:r>
            <a:r>
              <a:rPr lang="el-GR" sz="2000" u="sng" dirty="0" smtClean="0">
                <a:hlinkClick r:id="rId2"/>
              </a:rPr>
              <a:t>/</a:t>
            </a:r>
            <a:r>
              <a:rPr lang="en-US" sz="2000" u="sng" dirty="0" smtClean="0">
                <a:hlinkClick r:id="rId2"/>
              </a:rPr>
              <a:t>QIS</a:t>
            </a:r>
            <a:r>
              <a:rPr lang="el-GR" sz="2000" u="sng" dirty="0" smtClean="0">
                <a:hlinkClick r:id="rId2"/>
              </a:rPr>
              <a:t>/</a:t>
            </a:r>
            <a:r>
              <a:rPr lang="en-US" sz="2000" u="sng" dirty="0" smtClean="0">
                <a:hlinkClick r:id="rId2"/>
              </a:rPr>
              <a:t>CEIOPS</a:t>
            </a:r>
            <a:r>
              <a:rPr lang="el-GR" sz="2000" u="sng" dirty="0" smtClean="0">
                <a:hlinkClick r:id="rId2"/>
              </a:rPr>
              <a:t>-</a:t>
            </a:r>
            <a:r>
              <a:rPr lang="en-US" sz="2000" u="sng" dirty="0" smtClean="0">
                <a:hlinkClick r:id="rId2"/>
              </a:rPr>
              <a:t>Calibration</a:t>
            </a:r>
            <a:r>
              <a:rPr lang="el-GR" sz="2000" u="sng" dirty="0" smtClean="0">
                <a:hlinkClick r:id="rId2"/>
              </a:rPr>
              <a:t>-</a:t>
            </a:r>
            <a:r>
              <a:rPr lang="en-US" sz="2000" u="sng" dirty="0" smtClean="0">
                <a:hlinkClick r:id="rId2"/>
              </a:rPr>
              <a:t>paper</a:t>
            </a:r>
            <a:r>
              <a:rPr lang="el-GR" sz="2000" u="sng" dirty="0" smtClean="0">
                <a:hlinkClick r:id="rId2"/>
              </a:rPr>
              <a:t>-</a:t>
            </a:r>
            <a:r>
              <a:rPr lang="en-US" sz="2000" u="sng" dirty="0" smtClean="0">
                <a:hlinkClick r:id="rId2"/>
              </a:rPr>
              <a:t>Solvency</a:t>
            </a:r>
            <a:r>
              <a:rPr lang="el-GR" sz="2000" u="sng" dirty="0" smtClean="0">
                <a:hlinkClick r:id="rId2"/>
              </a:rPr>
              <a:t>-</a:t>
            </a:r>
            <a:r>
              <a:rPr lang="en-US" sz="2000" u="sng" dirty="0" smtClean="0">
                <a:hlinkClick r:id="rId2"/>
              </a:rPr>
              <a:t>II</a:t>
            </a:r>
            <a:r>
              <a:rPr lang="el-GR" sz="2000" u="sng" dirty="0" smtClean="0">
                <a:hlinkClick r:id="rId2"/>
              </a:rPr>
              <a:t>.</a:t>
            </a:r>
            <a:r>
              <a:rPr lang="en-US" sz="2000" u="sng" dirty="0" err="1" smtClean="0">
                <a:hlinkClick r:id="rId2"/>
              </a:rPr>
              <a:t>pdf</a:t>
            </a:r>
            <a:r>
              <a:rPr lang="el-GR" sz="2000" u="sng" dirty="0" smtClean="0">
                <a:hlinkClick r:id="rId2"/>
              </a:rPr>
              <a:t>#</a:t>
            </a:r>
            <a:r>
              <a:rPr lang="en-US" sz="2000" u="sng" dirty="0" smtClean="0">
                <a:hlinkClick r:id="rId2"/>
              </a:rPr>
              <a:t>search</a:t>
            </a:r>
            <a:r>
              <a:rPr lang="el-GR" sz="2000" u="sng" dirty="0" smtClean="0">
                <a:hlinkClick r:id="rId2"/>
              </a:rPr>
              <a:t>=</a:t>
            </a:r>
            <a:r>
              <a:rPr lang="en-US" sz="2000" u="sng" dirty="0" smtClean="0">
                <a:hlinkClick r:id="rId2"/>
              </a:rPr>
              <a:t>solvency</a:t>
            </a:r>
            <a:r>
              <a:rPr lang="el-GR" sz="2000" u="sng" dirty="0" smtClean="0">
                <a:hlinkClick r:id="rId2"/>
              </a:rPr>
              <a:t>%20</a:t>
            </a:r>
            <a:r>
              <a:rPr lang="en-US" sz="2000" u="sng" dirty="0" smtClean="0">
                <a:hlinkClick r:id="rId2"/>
              </a:rPr>
              <a:t>II</a:t>
            </a:r>
            <a:r>
              <a:rPr lang="el-GR" sz="2000" u="sng" dirty="0" smtClean="0">
                <a:hlinkClick r:id="rId2"/>
              </a:rPr>
              <a:t>%20</a:t>
            </a:r>
            <a:r>
              <a:rPr lang="en-US" sz="2000" u="sng" dirty="0" smtClean="0">
                <a:hlinkClick r:id="rId2"/>
              </a:rPr>
              <a:t>calibration</a:t>
            </a:r>
            <a:r>
              <a:rPr lang="el-GR" sz="2000" u="sng" dirty="0" smtClean="0">
                <a:hlinkClick r:id="rId2"/>
              </a:rPr>
              <a:t>%20</a:t>
            </a:r>
            <a:r>
              <a:rPr lang="en-US" sz="2000" u="sng" dirty="0" smtClean="0">
                <a:hlinkClick r:id="rId2"/>
              </a:rPr>
              <a:t>paper</a:t>
            </a:r>
            <a:endParaRPr lang="el-GR" sz="2000" dirty="0" smtClean="0"/>
          </a:p>
          <a:p>
            <a:r>
              <a:rPr lang="en-US" sz="2000" dirty="0" smtClean="0"/>
              <a:t>Page </a:t>
            </a:r>
            <a:r>
              <a:rPr lang="el-GR" sz="2000" dirty="0" smtClean="0"/>
              <a:t>316</a:t>
            </a:r>
            <a:r>
              <a:rPr lang="en-US" sz="2000" dirty="0" smtClean="0"/>
              <a:t> has a table stating that for Greece the rate will be calculated in June</a:t>
            </a:r>
          </a:p>
          <a:p>
            <a:pPr>
              <a:buNone/>
            </a:pPr>
            <a:endParaRPr lang="el-GR" sz="2000" dirty="0" smtClean="0"/>
          </a:p>
          <a:p>
            <a:endParaRPr lang="en-US" sz="2000" dirty="0" smtClean="0"/>
          </a:p>
          <a:p>
            <a:endParaRPr lang="el-GR" sz="2000" dirty="0"/>
          </a:p>
        </p:txBody>
      </p:sp>
      <p:sp>
        <p:nvSpPr>
          <p:cNvPr id="6" name="5 - Θέση αριθμού διαφάνειας"/>
          <p:cNvSpPr>
            <a:spLocks noGrp="1"/>
          </p:cNvSpPr>
          <p:nvPr>
            <p:ph type="sldNum" sz="quarter" idx="12"/>
          </p:nvPr>
        </p:nvSpPr>
        <p:spPr/>
        <p:txBody>
          <a:bodyPr/>
          <a:lstStyle/>
          <a:p>
            <a:pPr>
              <a:defRPr/>
            </a:pPr>
            <a:fld id="{A4B906E5-E9F6-40D6-9AC2-F769C9C0E5A9}" type="slidenum">
              <a:rPr lang="nl-NL" altLang="nl-BE" smtClean="0"/>
              <a:pPr>
                <a:defRPr/>
              </a:pPr>
              <a:t>5</a:t>
            </a:fld>
            <a:endParaRPr lang="nl-NL" altLang="nl-BE"/>
          </a:p>
        </p:txBody>
      </p:sp>
      <p:pic>
        <p:nvPicPr>
          <p:cNvPr id="7" name="Picture 3"/>
          <p:cNvPicPr>
            <a:picLocks noChangeAspect="1" noChangeArrowheads="1"/>
          </p:cNvPicPr>
          <p:nvPr/>
        </p:nvPicPr>
        <p:blipFill>
          <a:blip r:embed="rId3" cstate="print"/>
          <a:srcRect l="22132" t="17501" r="23303" b="9313"/>
          <a:stretch>
            <a:fillRect/>
          </a:stretch>
        </p:blipFill>
        <p:spPr bwMode="auto">
          <a:xfrm>
            <a:off x="35496" y="2924944"/>
            <a:ext cx="5251888" cy="3960440"/>
          </a:xfrm>
          <a:prstGeom prst="rect">
            <a:avLst/>
          </a:prstGeom>
          <a:noFill/>
          <a:ln w="9525" cap="flat" cmpd="sng" algn="ctr">
            <a:noFill/>
            <a:prstDash val="solid"/>
            <a:miter lim="800000"/>
            <a:headEnd/>
            <a:tailEnd/>
          </a:ln>
          <a:effectLst/>
        </p:spPr>
      </p:pic>
      <p:pic>
        <p:nvPicPr>
          <p:cNvPr id="8" name="Picture 2"/>
          <p:cNvPicPr>
            <a:picLocks noChangeAspect="1" noChangeArrowheads="1"/>
          </p:cNvPicPr>
          <p:nvPr/>
        </p:nvPicPr>
        <p:blipFill>
          <a:blip r:embed="rId4" cstate="print"/>
          <a:srcRect l="28498" t="9469" r="34422" b="13751"/>
          <a:stretch>
            <a:fillRect/>
          </a:stretch>
        </p:blipFill>
        <p:spPr bwMode="auto">
          <a:xfrm>
            <a:off x="5148063" y="2346729"/>
            <a:ext cx="3960441" cy="4610663"/>
          </a:xfrm>
          <a:prstGeom prst="rect">
            <a:avLst/>
          </a:prstGeom>
          <a:noFill/>
          <a:ln w="9525" cap="flat" cmpd="sng" algn="ctr">
            <a:noFill/>
            <a:prstDash val="solid"/>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pPr>
              <a:defRPr/>
            </a:pPr>
            <a:fld id="{A4B906E5-E9F6-40D6-9AC2-F769C9C0E5A9}" type="slidenum">
              <a:rPr lang="nl-NL" altLang="nl-BE" smtClean="0"/>
              <a:pPr>
                <a:defRPr/>
              </a:pPr>
              <a:t>6</a:t>
            </a:fld>
            <a:endParaRPr lang="nl-NL" altLang="nl-BE"/>
          </a:p>
        </p:txBody>
      </p:sp>
      <p:sp>
        <p:nvSpPr>
          <p:cNvPr id="7" name="2 - Θέση περιεχομένου"/>
          <p:cNvSpPr txBox="1">
            <a:spLocks/>
          </p:cNvSpPr>
          <p:nvPr/>
        </p:nvSpPr>
        <p:spPr bwMode="auto">
          <a:xfrm>
            <a:off x="107504" y="188640"/>
            <a:ext cx="8892480" cy="52565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None/>
              <a:tabLst/>
              <a:defRPr/>
            </a:pPr>
            <a:r>
              <a:rPr kumimoji="0" lang="el-GR" sz="2000" b="1" i="0" u="none" strike="noStrike" kern="1200" cap="none" spc="0" normalizeH="0" baseline="0" noProof="0" dirty="0" smtClean="0">
                <a:ln>
                  <a:noFill/>
                </a:ln>
                <a:solidFill>
                  <a:schemeClr val="tx1"/>
                </a:solidFill>
                <a:effectLst/>
                <a:uLnTx/>
                <a:uFillTx/>
                <a:latin typeface="+mn-lt"/>
                <a:ea typeface="+mn-ea"/>
                <a:cs typeface="+mn-cs"/>
              </a:rPr>
              <a:t>11/6/2010:</a:t>
            </a:r>
            <a:r>
              <a:rPr kumimoji="0" lang="el-GR"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CEIOPS set up a team called </a:t>
            </a:r>
            <a:r>
              <a:rPr kumimoji="0" lang="el-GR"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CATASTROPHE TASK FORCE REPORT ON STANDARDISED SCENARIOS FOR THE CATASTROPHE RISK MODULE IN THE STANDARD FORMULA»</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000" b="0" i="0" u="sng" strike="noStrike" kern="1200" cap="none" spc="0" normalizeH="0" baseline="0" noProof="0" dirty="0" smtClean="0">
                <a:ln>
                  <a:noFill/>
                </a:ln>
                <a:solidFill>
                  <a:schemeClr val="tx1"/>
                </a:solidFill>
                <a:effectLst/>
                <a:uLnTx/>
                <a:uFillTx/>
                <a:latin typeface="+mn-lt"/>
                <a:ea typeface="+mn-ea"/>
                <a:cs typeface="+mn-cs"/>
                <a:hlinkClick r:id="rId2"/>
              </a:rPr>
              <a:t>https://eiopa.europa.eu/CEIOPS-Archive/Documents/Reports/CEIOPS-DOC-79-10-CAT-TF-Report.pdf#search=CATASTROPHE%20TASK%20FORCE%20REPORT%20ON%20STANDARDISED%20SCENARIOS%20FOR%20THE%20CATASTROPHE%20RISK%20MODULE%20IN%20THE%20STANDARD%20FORMULA</a:t>
            </a:r>
            <a:endParaRPr kumimoji="0" lang="en-US" sz="2000" b="0" i="0" u="sng"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Page </a:t>
            </a:r>
            <a:r>
              <a:rPr kumimoji="0" lang="el-GR" sz="2000" b="0" i="0" u="none" strike="noStrike" kern="1200" cap="none" spc="0" normalizeH="0" baseline="0" noProof="0" dirty="0" smtClean="0">
                <a:ln>
                  <a:noFill/>
                </a:ln>
                <a:solidFill>
                  <a:schemeClr val="tx1"/>
                </a:solidFill>
                <a:effectLst/>
                <a:uLnTx/>
                <a:uFillTx/>
                <a:latin typeface="+mn-lt"/>
                <a:ea typeface="+mn-ea"/>
                <a:cs typeface="+mn-cs"/>
              </a:rPr>
              <a:t>99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Annex 2) Table for Greece (EL) there is still no rate (remained blank)</a:t>
            </a:r>
            <a:endParaRPr kumimoji="0" lang="el-GR"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l-GR" sz="20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2"/>
          <p:cNvPicPr>
            <a:picLocks noChangeAspect="1" noChangeArrowheads="1"/>
          </p:cNvPicPr>
          <p:nvPr/>
        </p:nvPicPr>
        <p:blipFill>
          <a:blip r:embed="rId3" cstate="print"/>
          <a:srcRect l="25177" t="9469" r="26121" b="10797"/>
          <a:stretch>
            <a:fillRect/>
          </a:stretch>
        </p:blipFill>
        <p:spPr bwMode="auto">
          <a:xfrm>
            <a:off x="1403648" y="3573016"/>
            <a:ext cx="3528392" cy="3247724"/>
          </a:xfrm>
          <a:prstGeom prst="rect">
            <a:avLst/>
          </a:prstGeom>
          <a:noFill/>
          <a:ln w="9525" cap="flat" cmpd="sng" algn="ctr">
            <a:noFill/>
            <a:prstDash val="solid"/>
            <a:miter lim="800000"/>
            <a:headEnd/>
            <a:tailEnd/>
          </a:ln>
        </p:spPr>
      </p:pic>
      <p:pic>
        <p:nvPicPr>
          <p:cNvPr id="9" name="Picture 3"/>
          <p:cNvPicPr>
            <a:picLocks noChangeAspect="1" noChangeArrowheads="1"/>
          </p:cNvPicPr>
          <p:nvPr/>
        </p:nvPicPr>
        <p:blipFill>
          <a:blip r:embed="rId4" cstate="print"/>
          <a:srcRect l="26284" t="14391" r="36636" b="6250"/>
          <a:stretch>
            <a:fillRect/>
          </a:stretch>
        </p:blipFill>
        <p:spPr bwMode="auto">
          <a:xfrm>
            <a:off x="5436096" y="3490403"/>
            <a:ext cx="3419872" cy="4115061"/>
          </a:xfrm>
          <a:prstGeom prst="rect">
            <a:avLst/>
          </a:prstGeom>
          <a:noFill/>
          <a:ln w="9525" cap="flat" cmpd="sng" algn="ctr">
            <a:noFill/>
            <a:prstDash val="solid"/>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260648"/>
            <a:ext cx="8784976" cy="5616624"/>
          </a:xfrm>
        </p:spPr>
        <p:txBody>
          <a:bodyPr/>
          <a:lstStyle/>
          <a:p>
            <a:r>
              <a:rPr lang="el-GR" sz="2000" b="1" dirty="0" smtClean="0"/>
              <a:t>5/7/2010</a:t>
            </a:r>
            <a:r>
              <a:rPr lang="el-GR" sz="2000" dirty="0" smtClean="0"/>
              <a:t>:  «</a:t>
            </a:r>
            <a:r>
              <a:rPr lang="en-US" sz="2000" dirty="0" smtClean="0"/>
              <a:t>Annexes to the QIS5 Technical Specifications», is released whereas for Greece the rate is still empty </a:t>
            </a:r>
            <a:r>
              <a:rPr lang="el-GR" sz="2000" dirty="0" smtClean="0"/>
              <a:t> (</a:t>
            </a:r>
            <a:r>
              <a:rPr lang="en-US" sz="2000" dirty="0" smtClean="0"/>
              <a:t>Annex L.5, page</a:t>
            </a:r>
            <a:r>
              <a:rPr lang="el-GR" sz="2000" dirty="0" smtClean="0"/>
              <a:t> 42) </a:t>
            </a:r>
            <a:endParaRPr lang="en-US" sz="2000" dirty="0" smtClean="0"/>
          </a:p>
          <a:p>
            <a:r>
              <a:rPr lang="en-US" sz="2000" u="sng" dirty="0" smtClean="0">
                <a:hlinkClick r:id="rId2"/>
              </a:rPr>
              <a:t>https://eiopa.europa.eu/Publications/QIS/Annexes-to-QIS5-technical_specifications_20100706.pdf#search=Annexes%20to%20the%20QIS5%20Technical%20Specifications</a:t>
            </a:r>
            <a:endParaRPr lang="en-US" sz="2000" dirty="0" smtClean="0"/>
          </a:p>
          <a:p>
            <a:endParaRPr lang="el-GR" dirty="0"/>
          </a:p>
        </p:txBody>
      </p:sp>
      <p:sp>
        <p:nvSpPr>
          <p:cNvPr id="6" name="5 - Θέση αριθμού διαφάνειας"/>
          <p:cNvSpPr>
            <a:spLocks noGrp="1"/>
          </p:cNvSpPr>
          <p:nvPr>
            <p:ph type="sldNum" sz="quarter" idx="12"/>
          </p:nvPr>
        </p:nvSpPr>
        <p:spPr/>
        <p:txBody>
          <a:bodyPr/>
          <a:lstStyle/>
          <a:p>
            <a:pPr>
              <a:defRPr/>
            </a:pPr>
            <a:fld id="{A4B906E5-E9F6-40D6-9AC2-F769C9C0E5A9}" type="slidenum">
              <a:rPr lang="nl-NL" altLang="nl-BE" smtClean="0"/>
              <a:pPr>
                <a:defRPr/>
              </a:pPr>
              <a:t>7</a:t>
            </a:fld>
            <a:endParaRPr lang="nl-NL" altLang="nl-BE"/>
          </a:p>
        </p:txBody>
      </p:sp>
      <p:pic>
        <p:nvPicPr>
          <p:cNvPr id="5" name="Picture 2"/>
          <p:cNvPicPr>
            <a:picLocks noChangeAspect="1" noChangeArrowheads="1"/>
          </p:cNvPicPr>
          <p:nvPr/>
        </p:nvPicPr>
        <p:blipFill>
          <a:blip r:embed="rId3" cstate="print"/>
          <a:srcRect l="21303" t="10454" r="23907" b="18672"/>
          <a:stretch>
            <a:fillRect/>
          </a:stretch>
        </p:blipFill>
        <p:spPr bwMode="auto">
          <a:xfrm>
            <a:off x="107504" y="2859482"/>
            <a:ext cx="4248472" cy="3089798"/>
          </a:xfrm>
          <a:prstGeom prst="rect">
            <a:avLst/>
          </a:prstGeom>
          <a:noFill/>
          <a:ln w="9525" cap="flat" cmpd="sng" algn="ctr">
            <a:noFill/>
            <a:prstDash val="solid"/>
            <a:miter lim="800000"/>
            <a:headEnd/>
            <a:tailEnd/>
          </a:ln>
        </p:spPr>
      </p:pic>
      <p:pic>
        <p:nvPicPr>
          <p:cNvPr id="7" name="Picture 3"/>
          <p:cNvPicPr>
            <a:picLocks noChangeAspect="1" noChangeArrowheads="1"/>
          </p:cNvPicPr>
          <p:nvPr/>
        </p:nvPicPr>
        <p:blipFill>
          <a:blip r:embed="rId4" cstate="print"/>
          <a:srcRect l="24624" t="8485" r="29722" b="6250"/>
          <a:stretch>
            <a:fillRect/>
          </a:stretch>
        </p:blipFill>
        <p:spPr bwMode="auto">
          <a:xfrm>
            <a:off x="4503528" y="2060848"/>
            <a:ext cx="4388952" cy="4608512"/>
          </a:xfrm>
          <a:prstGeom prst="rect">
            <a:avLst/>
          </a:prstGeom>
          <a:noFill/>
          <a:ln w="9525" cap="flat" cmpd="sng" algn="ctr">
            <a:noFill/>
            <a:prstDash val="solid"/>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5496" y="260648"/>
            <a:ext cx="9001000" cy="8640960"/>
          </a:xfrm>
        </p:spPr>
        <p:txBody>
          <a:bodyPr/>
          <a:lstStyle/>
          <a:p>
            <a:pPr algn="just"/>
            <a:r>
              <a:rPr lang="en-US" sz="2000" dirty="0" smtClean="0"/>
              <a:t>When the QIS5 was released (5</a:t>
            </a:r>
            <a:r>
              <a:rPr lang="en-US" sz="2000" baseline="30000" dirty="0" smtClean="0"/>
              <a:t>th</a:t>
            </a:r>
            <a:r>
              <a:rPr lang="en-US" sz="2000" dirty="0" smtClean="0"/>
              <a:t> quantitative impact study) an excel spreadsheet was attached that incorporated all the earthquake coefficients</a:t>
            </a:r>
            <a:endParaRPr lang="el-GR" sz="2000" dirty="0" smtClean="0"/>
          </a:p>
          <a:p>
            <a:pPr algn="just"/>
            <a:r>
              <a:rPr lang="el-GR" sz="2000" dirty="0" smtClean="0"/>
              <a:t> </a:t>
            </a:r>
            <a:r>
              <a:rPr lang="el-GR" sz="2000" u="sng" dirty="0" smtClean="0">
                <a:hlinkClick r:id="rId2"/>
              </a:rPr>
              <a:t>https://eiopa.europa.eu/Publications/Quantitative%20impact%20studies/QIS5-CAT-risk-parameters_en.xls</a:t>
            </a:r>
            <a:endParaRPr lang="el-GR" sz="2000" dirty="0" smtClean="0"/>
          </a:p>
          <a:p>
            <a:pPr algn="just"/>
            <a:r>
              <a:rPr lang="en-US" sz="2000" dirty="0" smtClean="0"/>
              <a:t>In the excel sheet</a:t>
            </a:r>
            <a:r>
              <a:rPr lang="el-GR" sz="2000" dirty="0" smtClean="0"/>
              <a:t> «EQ_CRESTA_HE»</a:t>
            </a:r>
            <a:r>
              <a:rPr lang="en-US" sz="2000" dirty="0" smtClean="0"/>
              <a:t> for the first time the seismic risk country factor</a:t>
            </a:r>
            <a:r>
              <a:rPr lang="el-GR" sz="2000" dirty="0" smtClean="0"/>
              <a:t> </a:t>
            </a:r>
            <a:r>
              <a:rPr lang="en-US" sz="2000" dirty="0" smtClean="0"/>
              <a:t>of </a:t>
            </a:r>
            <a:r>
              <a:rPr lang="el-GR" sz="2000" dirty="0" smtClean="0"/>
              <a:t>1,85%</a:t>
            </a:r>
            <a:r>
              <a:rPr lang="en-US" sz="2000" dirty="0" smtClean="0"/>
              <a:t> appears for Greece also with the </a:t>
            </a:r>
            <a:r>
              <a:rPr lang="el-GR" sz="2000" dirty="0" err="1" smtClean="0"/>
              <a:t>cresta</a:t>
            </a:r>
            <a:r>
              <a:rPr lang="el-GR" sz="2000" dirty="0" smtClean="0"/>
              <a:t> </a:t>
            </a:r>
            <a:r>
              <a:rPr lang="el-GR" sz="2000" dirty="0" err="1" smtClean="0"/>
              <a:t>relativity</a:t>
            </a:r>
            <a:r>
              <a:rPr lang="el-GR" sz="2000" dirty="0" smtClean="0"/>
              <a:t> </a:t>
            </a:r>
            <a:r>
              <a:rPr lang="el-GR" sz="2000" dirty="0" err="1" smtClean="0"/>
              <a:t>factors</a:t>
            </a:r>
            <a:r>
              <a:rPr lang="el-GR" sz="2000" dirty="0" smtClean="0"/>
              <a:t> </a:t>
            </a:r>
            <a:r>
              <a:rPr lang="en-US" sz="2000" dirty="0" smtClean="0"/>
              <a:t> and the correlation coefficients (see left column from the next slide)</a:t>
            </a:r>
            <a:endParaRPr lang="el-GR" sz="2000" dirty="0" smtClean="0"/>
          </a:p>
          <a:p>
            <a:pPr algn="just"/>
            <a:r>
              <a:rPr lang="en-US" sz="2000" dirty="0" smtClean="0"/>
              <a:t>However, afterwards the</a:t>
            </a:r>
            <a:r>
              <a:rPr lang="el-GR" sz="2000" dirty="0" smtClean="0"/>
              <a:t> </a:t>
            </a:r>
            <a:r>
              <a:rPr lang="el-GR" sz="2000" dirty="0" err="1" smtClean="0"/>
              <a:t>helper</a:t>
            </a:r>
            <a:r>
              <a:rPr lang="el-GR" sz="2000" dirty="0" smtClean="0"/>
              <a:t> </a:t>
            </a:r>
            <a:r>
              <a:rPr lang="el-GR" sz="2000" dirty="0" err="1" smtClean="0"/>
              <a:t>tab</a:t>
            </a:r>
            <a:r>
              <a:rPr lang="en-US" sz="2000" dirty="0" smtClean="0"/>
              <a:t> is released, but surprisingly the </a:t>
            </a:r>
            <a:r>
              <a:rPr lang="en-US" sz="2000" dirty="0" err="1" smtClean="0"/>
              <a:t>cresta</a:t>
            </a:r>
            <a:r>
              <a:rPr lang="en-US" sz="2000" dirty="0" smtClean="0"/>
              <a:t> relativity factors </a:t>
            </a:r>
            <a:r>
              <a:rPr lang="en-US" sz="2000" u="sng" dirty="0" smtClean="0"/>
              <a:t>were not the same</a:t>
            </a:r>
            <a:r>
              <a:rPr lang="en-US" sz="2000" dirty="0" smtClean="0"/>
              <a:t>! (see right column from the next slide) Instead they were on average </a:t>
            </a:r>
            <a:r>
              <a:rPr lang="en-US" sz="2000" u="sng" dirty="0" smtClean="0"/>
              <a:t>3,3 times higher!!! </a:t>
            </a:r>
            <a:endParaRPr lang="el-GR" sz="2000" u="sng" dirty="0" smtClean="0"/>
          </a:p>
          <a:p>
            <a:pPr algn="just"/>
            <a:r>
              <a:rPr lang="en-US" sz="2000" dirty="0" smtClean="0"/>
              <a:t>In the meantime the country risk factor remained the same. So by changing these </a:t>
            </a:r>
            <a:r>
              <a:rPr lang="en-US" sz="2000" dirty="0" err="1" smtClean="0"/>
              <a:t>cresta</a:t>
            </a:r>
            <a:r>
              <a:rPr lang="en-US" sz="2000" dirty="0" smtClean="0"/>
              <a:t> relativity factors there has been an average 3,3 fold increase on the weighting factors</a:t>
            </a:r>
          </a:p>
          <a:p>
            <a:pPr algn="just"/>
            <a:r>
              <a:rPr lang="en-US" sz="2000" dirty="0" smtClean="0"/>
              <a:t>In the final Delegation Act</a:t>
            </a:r>
            <a:r>
              <a:rPr lang="el-GR" sz="2000" dirty="0" smtClean="0"/>
              <a:t> 2015/35</a:t>
            </a:r>
            <a:r>
              <a:rPr lang="en-US" sz="2000" dirty="0" smtClean="0"/>
              <a:t>,</a:t>
            </a:r>
            <a:r>
              <a:rPr lang="el-GR" sz="2000" dirty="0" smtClean="0"/>
              <a:t> </a:t>
            </a:r>
            <a:r>
              <a:rPr lang="en-US" sz="2000" dirty="0" smtClean="0"/>
              <a:t>the Commission used the increased  </a:t>
            </a:r>
            <a:r>
              <a:rPr lang="el-GR" sz="2000" dirty="0" err="1" smtClean="0"/>
              <a:t>cresta</a:t>
            </a:r>
            <a:r>
              <a:rPr lang="el-GR" sz="2000" dirty="0" smtClean="0"/>
              <a:t> </a:t>
            </a:r>
            <a:r>
              <a:rPr lang="el-GR" sz="2000" dirty="0" err="1" smtClean="0"/>
              <a:t>relativity</a:t>
            </a:r>
            <a:r>
              <a:rPr lang="el-GR" sz="2000" dirty="0" smtClean="0"/>
              <a:t> </a:t>
            </a:r>
            <a:r>
              <a:rPr lang="el-GR" sz="2000" dirty="0" err="1" smtClean="0"/>
              <a:t>factors</a:t>
            </a:r>
            <a:r>
              <a:rPr lang="el-GR" sz="2000" dirty="0" smtClean="0"/>
              <a:t> </a:t>
            </a:r>
            <a:r>
              <a:rPr lang="en-US" sz="2000" dirty="0" smtClean="0"/>
              <a:t>for Greece (right column next slide)</a:t>
            </a:r>
          </a:p>
          <a:p>
            <a:pPr algn="just"/>
            <a:r>
              <a:rPr lang="en-US" sz="2000" dirty="0" smtClean="0"/>
              <a:t>These are values that are hidden within numerous of Annexes so very few could actually take notice of them</a:t>
            </a:r>
            <a:endParaRPr lang="el-GR" sz="2000" dirty="0" smtClean="0"/>
          </a:p>
          <a:p>
            <a:pPr algn="just"/>
            <a:r>
              <a:rPr lang="en-US" sz="2000" dirty="0" smtClean="0"/>
              <a:t>What intervened between the lower and higher relativity factors for Greece? and what were the evidence for this change?</a:t>
            </a:r>
            <a:endParaRPr lang="el-GR" sz="2000" dirty="0" smtClean="0"/>
          </a:p>
          <a:p>
            <a:pPr algn="just">
              <a:buNone/>
            </a:pPr>
            <a:endParaRPr lang="el-GR" dirty="0" smtClean="0"/>
          </a:p>
          <a:p>
            <a:pPr algn="just"/>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 Ορθογώνιο"/>
          <p:cNvSpPr/>
          <p:nvPr/>
        </p:nvSpPr>
        <p:spPr>
          <a:xfrm>
            <a:off x="2051720" y="2636912"/>
            <a:ext cx="4680520" cy="1569660"/>
          </a:xfrm>
          <a:prstGeom prst="rect">
            <a:avLst/>
          </a:prstGeom>
          <a:solidFill>
            <a:schemeClr val="accent6">
              <a:lumMod val="60000"/>
              <a:lumOff val="40000"/>
            </a:schemeClr>
          </a:solidFill>
        </p:spPr>
        <p:txBody>
          <a:bodyPr wrap="square">
            <a:spAutoFit/>
          </a:bodyPr>
          <a:lstStyle/>
          <a:p>
            <a:pPr algn="ctr"/>
            <a:r>
              <a:rPr lang="en-US" sz="2400" dirty="0" smtClean="0">
                <a:solidFill>
                  <a:srgbClr val="FFC000"/>
                </a:solidFill>
              </a:rPr>
              <a:t>Compare the values between both columns (left and right) they are very different (for example see 27 and 33 </a:t>
            </a:r>
            <a:r>
              <a:rPr lang="en-US" sz="2400" dirty="0" err="1" smtClean="0">
                <a:solidFill>
                  <a:srgbClr val="FFC000"/>
                </a:solidFill>
              </a:rPr>
              <a:t>Cresta</a:t>
            </a:r>
            <a:r>
              <a:rPr lang="en-US" sz="2400" dirty="0" smtClean="0">
                <a:solidFill>
                  <a:srgbClr val="FFC000"/>
                </a:solidFill>
              </a:rPr>
              <a:t> zones)</a:t>
            </a:r>
          </a:p>
        </p:txBody>
      </p:sp>
      <p:graphicFrame>
        <p:nvGraphicFramePr>
          <p:cNvPr id="7" name="6 - Θέση περιεχομένου"/>
          <p:cNvGraphicFramePr>
            <a:graphicFrameLocks noGrp="1"/>
          </p:cNvGraphicFramePr>
          <p:nvPr>
            <p:ph idx="1"/>
          </p:nvPr>
        </p:nvGraphicFramePr>
        <p:xfrm>
          <a:off x="179512" y="44624"/>
          <a:ext cx="1710664" cy="6808774"/>
        </p:xfrm>
        <a:graphic>
          <a:graphicData uri="http://schemas.openxmlformats.org/drawingml/2006/table">
            <a:tbl>
              <a:tblPr/>
              <a:tblGrid>
                <a:gridCol w="808207"/>
                <a:gridCol w="902457"/>
              </a:tblGrid>
              <a:tr h="342616">
                <a:tc>
                  <a:txBody>
                    <a:bodyPr/>
                    <a:lstStyle/>
                    <a:p>
                      <a:pPr algn="l" fontAlgn="b"/>
                      <a:endParaRPr lang="el-GR" sz="800" b="0" i="0" u="none" strike="noStrike" dirty="0">
                        <a:latin typeface="Arial"/>
                      </a:endParaRPr>
                    </a:p>
                  </a:txBody>
                  <a:tcPr marL="7790" marR="7790" marT="7790" marB="0" anchor="b">
                    <a:lnL>
                      <a:noFill/>
                    </a:lnL>
                    <a:lnR>
                      <a:noFill/>
                    </a:lnR>
                    <a:lnT>
                      <a:noFill/>
                    </a:lnT>
                    <a:lnB>
                      <a:noFill/>
                    </a:lnB>
                  </a:tcPr>
                </a:tc>
                <a:tc>
                  <a:txBody>
                    <a:bodyPr/>
                    <a:lstStyle/>
                    <a:p>
                      <a:pPr algn="ctr" fontAlgn="b"/>
                      <a:r>
                        <a:rPr lang="en-US" sz="1200" b="1" i="0" u="none" strike="noStrike" dirty="0">
                          <a:latin typeface="Arial"/>
                        </a:rPr>
                        <a:t>Market Factor</a:t>
                      </a:r>
                    </a:p>
                  </a:txBody>
                  <a:tcPr marL="7790" marR="7790" marT="7790" marB="0" anchor="b">
                    <a:lnL>
                      <a:noFill/>
                    </a:lnL>
                    <a:lnR>
                      <a:noFill/>
                    </a:lnR>
                    <a:lnT>
                      <a:noFill/>
                    </a:lnT>
                    <a:lnB>
                      <a:noFill/>
                    </a:lnB>
                  </a:tcPr>
                </a:tc>
              </a:tr>
              <a:tr h="201539">
                <a:tc>
                  <a:txBody>
                    <a:bodyPr/>
                    <a:lstStyle/>
                    <a:p>
                      <a:pPr algn="l" fontAlgn="b"/>
                      <a:endParaRPr lang="el-GR" sz="800" b="0" i="0" u="none" strike="noStrike" dirty="0">
                        <a:latin typeface="Arial"/>
                      </a:endParaRPr>
                    </a:p>
                  </a:txBody>
                  <a:tcPr marL="7790" marR="7790" marT="7790" marB="0" anchor="b">
                    <a:lnL>
                      <a:noFill/>
                    </a:lnL>
                    <a:lnR>
                      <a:noFill/>
                    </a:lnR>
                    <a:lnT>
                      <a:noFill/>
                    </a:lnT>
                    <a:lnB>
                      <a:noFill/>
                    </a:lnB>
                  </a:tcPr>
                </a:tc>
                <a:tc>
                  <a:txBody>
                    <a:bodyPr/>
                    <a:lstStyle/>
                    <a:p>
                      <a:pPr algn="l" fontAlgn="b"/>
                      <a:endParaRPr lang="el-GR" sz="1200" b="0" i="0" u="none" strike="noStrike" dirty="0">
                        <a:latin typeface="Arial"/>
                      </a:endParaRPr>
                    </a:p>
                  </a:txBody>
                  <a:tcPr marL="7790" marR="7790" marT="7790" marB="0" anchor="b">
                    <a:lnL>
                      <a:noFill/>
                    </a:lnL>
                    <a:lnR>
                      <a:noFill/>
                    </a:lnR>
                    <a:lnT>
                      <a:noFill/>
                    </a:lnT>
                    <a:lnB>
                      <a:noFill/>
                    </a:lnB>
                  </a:tcPr>
                </a:tc>
              </a:tr>
              <a:tr h="171308">
                <a:tc>
                  <a:txBody>
                    <a:bodyPr/>
                    <a:lstStyle/>
                    <a:p>
                      <a:pPr algn="l" fontAlgn="b"/>
                      <a:endParaRPr lang="el-GR" sz="800" b="0" i="0" u="none" strike="noStrike">
                        <a:latin typeface="Arial"/>
                      </a:endParaRPr>
                    </a:p>
                  </a:txBody>
                  <a:tcPr marL="7790" marR="7790" marT="7790" marB="0" anchor="b">
                    <a:lnL>
                      <a:noFill/>
                    </a:lnL>
                    <a:lnR>
                      <a:noFill/>
                    </a:lnR>
                    <a:lnT>
                      <a:noFill/>
                    </a:lnT>
                    <a:lnB>
                      <a:noFill/>
                    </a:lnB>
                  </a:tcPr>
                </a:tc>
                <a:tc>
                  <a:txBody>
                    <a:bodyPr/>
                    <a:lstStyle/>
                    <a:p>
                      <a:pPr algn="ctr" fontAlgn="b"/>
                      <a:r>
                        <a:rPr lang="el-GR" sz="1200" b="0" i="0" u="none" strike="noStrike" dirty="0">
                          <a:latin typeface="Arial"/>
                        </a:rPr>
                        <a:t>1,85%</a:t>
                      </a:r>
                    </a:p>
                  </a:txBody>
                  <a:tcPr marL="7790" marR="7790" marT="7790" marB="0" anchor="b">
                    <a:lnL>
                      <a:noFill/>
                    </a:lnL>
                    <a:lnR>
                      <a:noFill/>
                    </a:lnR>
                    <a:lnT>
                      <a:noFill/>
                    </a:lnT>
                    <a:lnB>
                      <a:noFill/>
                    </a:lnB>
                    <a:solidFill>
                      <a:srgbClr val="C0C0C0"/>
                    </a:solidFill>
                  </a:tcPr>
                </a:tc>
              </a:tr>
              <a:tr h="0">
                <a:tc>
                  <a:txBody>
                    <a:bodyPr/>
                    <a:lstStyle/>
                    <a:p>
                      <a:pPr algn="l" fontAlgn="b"/>
                      <a:endParaRPr lang="el-GR" sz="800" b="0" i="0" u="none" strike="noStrike">
                        <a:latin typeface="Arial"/>
                      </a:endParaRPr>
                    </a:p>
                  </a:txBody>
                  <a:tcPr marL="7790" marR="7790" marT="7790" marB="0" anchor="b">
                    <a:lnL>
                      <a:noFill/>
                    </a:lnL>
                    <a:lnR>
                      <a:noFill/>
                    </a:lnR>
                    <a:lnT>
                      <a:noFill/>
                    </a:lnT>
                    <a:lnB>
                      <a:noFill/>
                    </a:lnB>
                  </a:tcPr>
                </a:tc>
                <a:tc>
                  <a:txBody>
                    <a:bodyPr/>
                    <a:lstStyle/>
                    <a:p>
                      <a:pPr algn="l" fontAlgn="b"/>
                      <a:endParaRPr lang="el-GR" sz="1200" b="0" i="0" u="none" strike="noStrike" dirty="0">
                        <a:latin typeface="Arial"/>
                      </a:endParaRPr>
                    </a:p>
                  </a:txBody>
                  <a:tcPr marL="7790" marR="7790" marT="7790" marB="0" anchor="b">
                    <a:lnL>
                      <a:noFill/>
                    </a:lnL>
                    <a:lnR>
                      <a:noFill/>
                    </a:lnR>
                    <a:lnT>
                      <a:noFill/>
                    </a:lnT>
                    <a:lnB>
                      <a:noFill/>
                    </a:lnB>
                  </a:tcPr>
                </a:tc>
              </a:tr>
              <a:tr h="513925">
                <a:tc>
                  <a:txBody>
                    <a:bodyPr/>
                    <a:lstStyle/>
                    <a:p>
                      <a:pPr algn="ctr" fontAlgn="b"/>
                      <a:r>
                        <a:rPr lang="en-US" sz="1200" b="1" i="0" u="none" strike="noStrike" dirty="0" err="1">
                          <a:latin typeface="Arial"/>
                        </a:rPr>
                        <a:t>Cresta</a:t>
                      </a:r>
                      <a:r>
                        <a:rPr lang="en-US" sz="1200" b="1" i="0" u="none" strike="noStrike" dirty="0">
                          <a:latin typeface="Arial"/>
                        </a:rPr>
                        <a:t> Zone</a:t>
                      </a:r>
                    </a:p>
                  </a:txBody>
                  <a:tcPr marL="7790" marR="7790" marT="7790" marB="0" anchor="b">
                    <a:lnL>
                      <a:noFill/>
                    </a:lnL>
                    <a:lnR>
                      <a:noFill/>
                    </a:lnR>
                    <a:lnT>
                      <a:noFill/>
                    </a:lnT>
                    <a:lnB>
                      <a:noFill/>
                    </a:lnB>
                  </a:tcPr>
                </a:tc>
                <a:tc>
                  <a:txBody>
                    <a:bodyPr/>
                    <a:lstStyle/>
                    <a:p>
                      <a:pPr algn="ctr" fontAlgn="b"/>
                      <a:r>
                        <a:rPr lang="en-US" sz="1200" b="1" i="0" u="none" strike="noStrike" dirty="0" err="1">
                          <a:latin typeface="Arial"/>
                        </a:rPr>
                        <a:t>Cresta</a:t>
                      </a:r>
                      <a:r>
                        <a:rPr lang="en-US" sz="1200" b="1" i="0" u="none" strike="noStrike" dirty="0">
                          <a:latin typeface="Arial"/>
                        </a:rPr>
                        <a:t> Relativity</a:t>
                      </a:r>
                    </a:p>
                  </a:txBody>
                  <a:tcPr marL="7790" marR="7790" marT="7790" marB="0" anchor="b">
                    <a:lnL>
                      <a:noFill/>
                    </a:lnL>
                    <a:lnR>
                      <a:noFill/>
                    </a:lnR>
                    <a:lnT>
                      <a:noFill/>
                    </a:lnT>
                    <a:lnB>
                      <a:noFill/>
                    </a:lnB>
                  </a:tcPr>
                </a:tc>
              </a:tr>
              <a:tr h="171308">
                <a:tc>
                  <a:txBody>
                    <a:bodyPr/>
                    <a:lstStyle/>
                    <a:p>
                      <a:pPr algn="l" fontAlgn="b"/>
                      <a:endParaRPr lang="el-GR" sz="1200" b="0" i="0" u="none" strike="noStrike" dirty="0">
                        <a:latin typeface="Arial"/>
                      </a:endParaRPr>
                    </a:p>
                  </a:txBody>
                  <a:tcPr marL="7790" marR="7790" marT="7790" marB="0" anchor="b">
                    <a:lnL>
                      <a:noFill/>
                    </a:lnL>
                    <a:lnR>
                      <a:noFill/>
                    </a:lnR>
                    <a:lnT>
                      <a:noFill/>
                    </a:lnT>
                    <a:lnB>
                      <a:noFill/>
                    </a:lnB>
                  </a:tcPr>
                </a:tc>
                <a:tc>
                  <a:txBody>
                    <a:bodyPr/>
                    <a:lstStyle/>
                    <a:p>
                      <a:pPr algn="ctr" fontAlgn="b"/>
                      <a:endParaRPr lang="el-GR" sz="1200" b="0" i="0" u="none" strike="noStrike" dirty="0">
                        <a:latin typeface="Arial"/>
                      </a:endParaRPr>
                    </a:p>
                  </a:txBody>
                  <a:tcPr marL="7790" marR="7790" marT="7790" marB="0" anchor="b">
                    <a:lnL>
                      <a:noFill/>
                    </a:lnL>
                    <a:lnR>
                      <a:noFill/>
                    </a:lnR>
                    <a:lnT>
                      <a:noFill/>
                    </a:lnT>
                    <a:lnB>
                      <a:noFill/>
                    </a:lnB>
                  </a:tcPr>
                </a:tc>
              </a:tr>
              <a:tr h="171308">
                <a:tc>
                  <a:txBody>
                    <a:bodyPr/>
                    <a:lstStyle/>
                    <a:p>
                      <a:pPr algn="ctr" fontAlgn="b"/>
                      <a:r>
                        <a:rPr lang="el-GR" sz="1300" b="1" i="0" u="none" strike="noStrike" dirty="0">
                          <a:latin typeface="Arial"/>
                        </a:rPr>
                        <a:t>'10'</a:t>
                      </a:r>
                    </a:p>
                  </a:txBody>
                  <a:tcPr marL="7790" marR="7790" marT="7790" marB="0" anchor="b">
                    <a:lnL>
                      <a:noFill/>
                    </a:lnL>
                    <a:lnR>
                      <a:noFill/>
                    </a:lnR>
                    <a:lnT>
                      <a:noFill/>
                    </a:lnT>
                    <a:lnB>
                      <a:noFill/>
                    </a:lnB>
                  </a:tcPr>
                </a:tc>
                <a:tc>
                  <a:txBody>
                    <a:bodyPr/>
                    <a:lstStyle/>
                    <a:p>
                      <a:pPr algn="ctr" fontAlgn="b"/>
                      <a:r>
                        <a:rPr lang="el-GR" sz="1300" b="0" i="0" u="none" strike="noStrike">
                          <a:latin typeface="Arial"/>
                        </a:rPr>
                        <a:t>0,7</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dirty="0">
                          <a:latin typeface="Arial"/>
                        </a:rPr>
                        <a:t>'11'</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0,6</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dirty="0">
                          <a:latin typeface="Arial"/>
                        </a:rPr>
                        <a:t>'12'</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1,0</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dirty="0">
                          <a:latin typeface="Arial"/>
                        </a:rPr>
                        <a:t>'13'</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1,1</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a:latin typeface="Arial"/>
                        </a:rPr>
                        <a:t>'14'</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1,1</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dirty="0">
                          <a:latin typeface="Arial"/>
                        </a:rPr>
                        <a:t>'15'</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0,6</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a:latin typeface="Arial"/>
                        </a:rPr>
                        <a:t>'16'</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0,3</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dirty="0">
                          <a:latin typeface="Arial"/>
                        </a:rPr>
                        <a:t>'17'</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0,7</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a:latin typeface="Arial"/>
                        </a:rPr>
                        <a:t>'18'</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0,7</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a:latin typeface="Arial"/>
                        </a:rPr>
                        <a:t>'19'</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0,5</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dirty="0">
                          <a:latin typeface="Arial"/>
                        </a:rPr>
                        <a:t>'20'</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1,5</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a:latin typeface="Arial"/>
                        </a:rPr>
                        <a:t>'21'</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0,7</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a:latin typeface="Arial"/>
                        </a:rPr>
                        <a:t>'22'</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1,2</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a:latin typeface="Arial"/>
                        </a:rPr>
                        <a:t>'23'</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1,0</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dirty="0">
                          <a:latin typeface="Arial"/>
                        </a:rPr>
                        <a:t>'24'</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1,3</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a:latin typeface="Arial"/>
                        </a:rPr>
                        <a:t>'25'</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1,3</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a:latin typeface="Arial"/>
                        </a:rPr>
                        <a:t>'26'</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1,1</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dirty="0">
                          <a:solidFill>
                            <a:srgbClr val="FF0000"/>
                          </a:solidFill>
                          <a:latin typeface="Arial"/>
                        </a:rPr>
                        <a:t>'27'</a:t>
                      </a:r>
                    </a:p>
                  </a:txBody>
                  <a:tcPr marL="7790" marR="7790" marT="7790" marB="0" anchor="b">
                    <a:lnL>
                      <a:noFill/>
                    </a:lnL>
                    <a:lnR>
                      <a:noFill/>
                    </a:lnR>
                    <a:lnT>
                      <a:noFill/>
                    </a:lnT>
                    <a:lnB>
                      <a:noFill/>
                    </a:lnB>
                  </a:tcPr>
                </a:tc>
                <a:tc>
                  <a:txBody>
                    <a:bodyPr/>
                    <a:lstStyle/>
                    <a:p>
                      <a:pPr algn="ctr" fontAlgn="b"/>
                      <a:r>
                        <a:rPr lang="el-GR" sz="1300" b="1" i="0" u="none" strike="noStrike" dirty="0">
                          <a:solidFill>
                            <a:srgbClr val="FF0000"/>
                          </a:solidFill>
                          <a:latin typeface="Arial"/>
                        </a:rPr>
                        <a:t>2,0</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dirty="0">
                          <a:latin typeface="Arial"/>
                        </a:rPr>
                        <a:t>'28'</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2,4</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a:latin typeface="Arial"/>
                        </a:rPr>
                        <a:t>'29'</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1,9</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dirty="0">
                          <a:latin typeface="Arial"/>
                        </a:rPr>
                        <a:t>'30'</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1,0</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a:latin typeface="Arial"/>
                        </a:rPr>
                        <a:t>'31'</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2,0</a:t>
                      </a:r>
                    </a:p>
                  </a:txBody>
                  <a:tcPr marL="7790" marR="7790" marT="7790" marB="0" anchor="b">
                    <a:lnL>
                      <a:noFill/>
                    </a:lnL>
                    <a:lnR>
                      <a:noFill/>
                    </a:lnR>
                    <a:lnT>
                      <a:noFill/>
                    </a:lnT>
                    <a:lnB>
                      <a:noFill/>
                    </a:lnB>
                    <a:solidFill>
                      <a:srgbClr val="C0C0C0"/>
                    </a:solidFill>
                  </a:tcPr>
                </a:tc>
              </a:tr>
              <a:tr h="171308">
                <a:tc>
                  <a:txBody>
                    <a:bodyPr/>
                    <a:lstStyle/>
                    <a:p>
                      <a:pPr algn="ctr" fontAlgn="b"/>
                      <a:r>
                        <a:rPr lang="el-GR" sz="1300" b="1" i="0" u="none" strike="noStrike" dirty="0">
                          <a:latin typeface="Arial"/>
                        </a:rPr>
                        <a:t>'32'</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1,2</a:t>
                      </a:r>
                    </a:p>
                  </a:txBody>
                  <a:tcPr marL="7790" marR="7790" marT="7790" marB="0" anchor="b">
                    <a:lnL>
                      <a:noFill/>
                    </a:lnL>
                    <a:lnR>
                      <a:noFill/>
                    </a:lnR>
                    <a:lnT>
                      <a:noFill/>
                    </a:lnT>
                    <a:lnB>
                      <a:noFill/>
                    </a:lnB>
                    <a:solidFill>
                      <a:srgbClr val="C0C0C0"/>
                    </a:solidFill>
                  </a:tcPr>
                </a:tc>
              </a:tr>
              <a:tr h="0">
                <a:tc>
                  <a:txBody>
                    <a:bodyPr/>
                    <a:lstStyle/>
                    <a:p>
                      <a:pPr algn="ctr" fontAlgn="b"/>
                      <a:r>
                        <a:rPr lang="el-GR" sz="1300" b="1" i="0" u="none" strike="noStrike" dirty="0">
                          <a:solidFill>
                            <a:srgbClr val="002060"/>
                          </a:solidFill>
                          <a:latin typeface="Arial"/>
                        </a:rPr>
                        <a:t>'33'</a:t>
                      </a:r>
                    </a:p>
                  </a:txBody>
                  <a:tcPr marL="7790" marR="7790" marT="7790" marB="0" anchor="b">
                    <a:lnL>
                      <a:noFill/>
                    </a:lnL>
                    <a:lnR>
                      <a:noFill/>
                    </a:lnR>
                    <a:lnT>
                      <a:noFill/>
                    </a:lnT>
                    <a:lnB>
                      <a:noFill/>
                    </a:lnB>
                  </a:tcPr>
                </a:tc>
                <a:tc>
                  <a:txBody>
                    <a:bodyPr/>
                    <a:lstStyle/>
                    <a:p>
                      <a:pPr algn="ctr" fontAlgn="b"/>
                      <a:r>
                        <a:rPr lang="el-GR" sz="1300" b="1" i="0" u="none" strike="noStrike" dirty="0">
                          <a:solidFill>
                            <a:srgbClr val="002060"/>
                          </a:solidFill>
                          <a:latin typeface="Arial"/>
                        </a:rPr>
                        <a:t>2,3</a:t>
                      </a:r>
                    </a:p>
                  </a:txBody>
                  <a:tcPr marL="7790" marR="7790" marT="7790" marB="0" anchor="b">
                    <a:lnL>
                      <a:noFill/>
                    </a:lnL>
                    <a:lnR>
                      <a:noFill/>
                    </a:lnR>
                    <a:lnT>
                      <a:noFill/>
                    </a:lnT>
                    <a:lnB>
                      <a:noFill/>
                    </a:lnB>
                    <a:solidFill>
                      <a:srgbClr val="C0C0C0"/>
                    </a:solidFill>
                  </a:tcPr>
                </a:tc>
              </a:tr>
              <a:tr h="142517">
                <a:tc>
                  <a:txBody>
                    <a:bodyPr/>
                    <a:lstStyle/>
                    <a:p>
                      <a:pPr algn="ctr" fontAlgn="b"/>
                      <a:r>
                        <a:rPr lang="el-GR" sz="1300" b="1" i="0" u="none" strike="noStrike" dirty="0">
                          <a:latin typeface="Arial"/>
                        </a:rPr>
                        <a:t>'34'</a:t>
                      </a:r>
                    </a:p>
                  </a:txBody>
                  <a:tcPr marL="7790" marR="7790" marT="7790" marB="0" anchor="b">
                    <a:lnL>
                      <a:noFill/>
                    </a:lnL>
                    <a:lnR>
                      <a:noFill/>
                    </a:lnR>
                    <a:lnT>
                      <a:noFill/>
                    </a:lnT>
                    <a:lnB>
                      <a:noFill/>
                    </a:lnB>
                  </a:tcPr>
                </a:tc>
                <a:tc>
                  <a:txBody>
                    <a:bodyPr/>
                    <a:lstStyle/>
                    <a:p>
                      <a:pPr algn="ctr" fontAlgn="b"/>
                      <a:r>
                        <a:rPr lang="el-GR" sz="1300" b="0" i="0" u="none" strike="noStrike" dirty="0">
                          <a:latin typeface="Arial"/>
                        </a:rPr>
                        <a:t>1,0</a:t>
                      </a:r>
                    </a:p>
                  </a:txBody>
                  <a:tcPr marL="7790" marR="7790" marT="7790" marB="0" anchor="b">
                    <a:lnL>
                      <a:noFill/>
                    </a:lnL>
                    <a:lnR>
                      <a:noFill/>
                    </a:lnR>
                    <a:lnT>
                      <a:noFill/>
                    </a:lnT>
                    <a:lnB>
                      <a:noFill/>
                    </a:lnB>
                    <a:solidFill>
                      <a:srgbClr val="C0C0C0"/>
                    </a:solidFill>
                  </a:tcPr>
                </a:tc>
              </a:tr>
            </a:tbl>
          </a:graphicData>
        </a:graphic>
      </p:graphicFrame>
      <p:sp>
        <p:nvSpPr>
          <p:cNvPr id="6" name="5 - Θέση αριθμού διαφάνειας"/>
          <p:cNvSpPr>
            <a:spLocks noGrp="1"/>
          </p:cNvSpPr>
          <p:nvPr>
            <p:ph type="sldNum" sz="quarter" idx="12"/>
          </p:nvPr>
        </p:nvSpPr>
        <p:spPr/>
        <p:txBody>
          <a:bodyPr/>
          <a:lstStyle/>
          <a:p>
            <a:pPr>
              <a:defRPr/>
            </a:pPr>
            <a:fld id="{A4B906E5-E9F6-40D6-9AC2-F769C9C0E5A9}" type="slidenum">
              <a:rPr lang="nl-NL" altLang="nl-BE" smtClean="0"/>
              <a:pPr>
                <a:defRPr/>
              </a:pPr>
              <a:t>9</a:t>
            </a:fld>
            <a:endParaRPr lang="nl-NL" altLang="nl-BE"/>
          </a:p>
        </p:txBody>
      </p:sp>
      <p:graphicFrame>
        <p:nvGraphicFramePr>
          <p:cNvPr id="8" name="7 - Πίνακας"/>
          <p:cNvGraphicFramePr>
            <a:graphicFrameLocks noGrp="1"/>
          </p:cNvGraphicFramePr>
          <p:nvPr/>
        </p:nvGraphicFramePr>
        <p:xfrm>
          <a:off x="6516216" y="116632"/>
          <a:ext cx="1728192" cy="6635085"/>
        </p:xfrm>
        <a:graphic>
          <a:graphicData uri="http://schemas.openxmlformats.org/drawingml/2006/table">
            <a:tbl>
              <a:tblPr/>
              <a:tblGrid>
                <a:gridCol w="864096"/>
                <a:gridCol w="864096"/>
              </a:tblGrid>
              <a:tr h="366608">
                <a:tc>
                  <a:txBody>
                    <a:bodyPr/>
                    <a:lstStyle/>
                    <a:p>
                      <a:pPr algn="l" fontAlgn="b"/>
                      <a:endParaRPr lang="el-GR" sz="700" b="0" i="0" u="none" strike="noStrike" dirty="0">
                        <a:latin typeface="Arial"/>
                      </a:endParaRPr>
                    </a:p>
                  </a:txBody>
                  <a:tcPr marL="0" marR="0" marT="0" marB="0" anchor="b">
                    <a:lnL>
                      <a:noFill/>
                    </a:lnL>
                    <a:lnR>
                      <a:noFill/>
                    </a:lnR>
                    <a:lnT>
                      <a:noFill/>
                    </a:lnT>
                    <a:lnB>
                      <a:noFill/>
                    </a:lnB>
                  </a:tcPr>
                </a:tc>
                <a:tc>
                  <a:txBody>
                    <a:bodyPr/>
                    <a:lstStyle/>
                    <a:p>
                      <a:pPr algn="ctr" fontAlgn="b"/>
                      <a:r>
                        <a:rPr lang="en-US" sz="1200" b="1" i="0" u="none" strike="noStrike" dirty="0">
                          <a:latin typeface="Arial"/>
                        </a:rPr>
                        <a:t>Market Factor</a:t>
                      </a:r>
                    </a:p>
                  </a:txBody>
                  <a:tcPr marL="0" marR="0" marT="0" marB="0" anchor="b">
                    <a:lnL>
                      <a:noFill/>
                    </a:lnL>
                    <a:lnR>
                      <a:noFill/>
                    </a:lnR>
                    <a:lnT>
                      <a:noFill/>
                    </a:lnT>
                    <a:lnB>
                      <a:noFill/>
                    </a:lnB>
                  </a:tcPr>
                </a:tc>
              </a:tr>
              <a:tr h="215652">
                <a:tc>
                  <a:txBody>
                    <a:bodyPr/>
                    <a:lstStyle/>
                    <a:p>
                      <a:pPr algn="l" fontAlgn="b"/>
                      <a:endParaRPr lang="el-GR" sz="700" b="0" i="0" u="none" strike="noStrike">
                        <a:latin typeface="Arial"/>
                      </a:endParaRPr>
                    </a:p>
                  </a:txBody>
                  <a:tcPr marL="0" marR="0" marT="0" marB="0" anchor="b">
                    <a:lnL>
                      <a:noFill/>
                    </a:lnL>
                    <a:lnR>
                      <a:noFill/>
                    </a:lnR>
                    <a:lnT>
                      <a:noFill/>
                    </a:lnT>
                    <a:lnB>
                      <a:noFill/>
                    </a:lnB>
                  </a:tcPr>
                </a:tc>
                <a:tc>
                  <a:txBody>
                    <a:bodyPr/>
                    <a:lstStyle/>
                    <a:p>
                      <a:pPr algn="l" fontAlgn="b"/>
                      <a:endParaRPr lang="el-GR" sz="1200" b="0" i="0" u="none" strike="noStrike" dirty="0">
                        <a:latin typeface="Arial"/>
                      </a:endParaRPr>
                    </a:p>
                  </a:txBody>
                  <a:tcPr marL="0" marR="0" marT="0" marB="0" anchor="b">
                    <a:lnL>
                      <a:noFill/>
                    </a:lnL>
                    <a:lnR>
                      <a:noFill/>
                    </a:lnR>
                    <a:lnT>
                      <a:noFill/>
                    </a:lnT>
                    <a:lnB>
                      <a:noFill/>
                    </a:lnB>
                  </a:tcPr>
                </a:tc>
              </a:tr>
              <a:tr h="183304">
                <a:tc>
                  <a:txBody>
                    <a:bodyPr/>
                    <a:lstStyle/>
                    <a:p>
                      <a:pPr algn="l" fontAlgn="b"/>
                      <a:endParaRPr lang="el-GR" sz="700" b="0" i="0" u="none" strike="noStrike">
                        <a:latin typeface="Arial"/>
                      </a:endParaRPr>
                    </a:p>
                  </a:txBody>
                  <a:tcPr marL="0" marR="0" marT="0" marB="0" anchor="b">
                    <a:lnL>
                      <a:noFill/>
                    </a:lnL>
                    <a:lnR>
                      <a:noFill/>
                    </a:lnR>
                    <a:lnT>
                      <a:noFill/>
                    </a:lnT>
                    <a:lnB>
                      <a:noFill/>
                    </a:lnB>
                  </a:tcPr>
                </a:tc>
                <a:tc>
                  <a:txBody>
                    <a:bodyPr/>
                    <a:lstStyle/>
                    <a:p>
                      <a:pPr algn="ctr" fontAlgn="b"/>
                      <a:r>
                        <a:rPr lang="el-GR" sz="1200" b="0" i="0" u="none" strike="noStrike" dirty="0">
                          <a:latin typeface="Arial"/>
                        </a:rPr>
                        <a:t>1,85%</a:t>
                      </a:r>
                    </a:p>
                  </a:txBody>
                  <a:tcPr marL="0" marR="0" marT="0" marB="0" anchor="b">
                    <a:lnL>
                      <a:noFill/>
                    </a:lnL>
                    <a:lnR>
                      <a:noFill/>
                    </a:lnR>
                    <a:lnT>
                      <a:noFill/>
                    </a:lnT>
                    <a:lnB>
                      <a:noFill/>
                    </a:lnB>
                    <a:solidFill>
                      <a:srgbClr val="C0C0C0"/>
                    </a:solidFill>
                  </a:tcPr>
                </a:tc>
              </a:tr>
              <a:tr h="183304">
                <a:tc>
                  <a:txBody>
                    <a:bodyPr/>
                    <a:lstStyle/>
                    <a:p>
                      <a:pPr algn="l" fontAlgn="b"/>
                      <a:endParaRPr lang="el-GR" sz="700" b="0" i="0" u="none" strike="noStrike">
                        <a:latin typeface="Arial"/>
                      </a:endParaRPr>
                    </a:p>
                  </a:txBody>
                  <a:tcPr marL="0" marR="0" marT="0" marB="0" anchor="b">
                    <a:lnL>
                      <a:noFill/>
                    </a:lnL>
                    <a:lnR>
                      <a:noFill/>
                    </a:lnR>
                    <a:lnT>
                      <a:noFill/>
                    </a:lnT>
                    <a:lnB>
                      <a:noFill/>
                    </a:lnB>
                  </a:tcPr>
                </a:tc>
                <a:tc>
                  <a:txBody>
                    <a:bodyPr/>
                    <a:lstStyle/>
                    <a:p>
                      <a:pPr algn="l" fontAlgn="b"/>
                      <a:endParaRPr lang="el-GR" sz="1200" b="0" i="0" u="none" strike="noStrike" dirty="0">
                        <a:latin typeface="Arial"/>
                      </a:endParaRPr>
                    </a:p>
                  </a:txBody>
                  <a:tcPr marL="0" marR="0" marT="0" marB="0" anchor="b">
                    <a:lnL>
                      <a:noFill/>
                    </a:lnL>
                    <a:lnR>
                      <a:noFill/>
                    </a:lnR>
                    <a:lnT>
                      <a:noFill/>
                    </a:lnT>
                    <a:lnB>
                      <a:noFill/>
                    </a:lnB>
                  </a:tcPr>
                </a:tc>
              </a:tr>
              <a:tr h="549913">
                <a:tc>
                  <a:txBody>
                    <a:bodyPr/>
                    <a:lstStyle/>
                    <a:p>
                      <a:pPr algn="ctr" fontAlgn="b"/>
                      <a:r>
                        <a:rPr lang="en-US" sz="1200" b="1" i="0" u="none" strike="noStrike" dirty="0" err="1">
                          <a:latin typeface="Arial"/>
                        </a:rPr>
                        <a:t>Cresta</a:t>
                      </a:r>
                      <a:r>
                        <a:rPr lang="en-US" sz="1200" b="1" i="0" u="none" strike="noStrike" dirty="0">
                          <a:latin typeface="Arial"/>
                        </a:rPr>
                        <a:t> Zone</a:t>
                      </a:r>
                    </a:p>
                  </a:txBody>
                  <a:tcPr marL="0" marR="0" marT="0" marB="0" anchor="b">
                    <a:lnL>
                      <a:noFill/>
                    </a:lnL>
                    <a:lnR>
                      <a:noFill/>
                    </a:lnR>
                    <a:lnT>
                      <a:noFill/>
                    </a:lnT>
                    <a:lnB>
                      <a:noFill/>
                    </a:lnB>
                  </a:tcPr>
                </a:tc>
                <a:tc>
                  <a:txBody>
                    <a:bodyPr/>
                    <a:lstStyle/>
                    <a:p>
                      <a:pPr algn="ctr" fontAlgn="b"/>
                      <a:r>
                        <a:rPr lang="en-US" sz="1200" b="1" i="0" u="none" strike="noStrike" dirty="0" err="1">
                          <a:latin typeface="Arial"/>
                        </a:rPr>
                        <a:t>Cresta</a:t>
                      </a:r>
                      <a:r>
                        <a:rPr lang="en-US" sz="1200" b="1" i="0" u="none" strike="noStrike" dirty="0">
                          <a:latin typeface="Arial"/>
                        </a:rPr>
                        <a:t> Relativity</a:t>
                      </a:r>
                    </a:p>
                  </a:txBody>
                  <a:tcPr marL="0" marR="0" marT="0" marB="0" anchor="b">
                    <a:lnL>
                      <a:noFill/>
                    </a:lnL>
                    <a:lnR>
                      <a:noFill/>
                    </a:lnR>
                    <a:lnT>
                      <a:noFill/>
                    </a:lnT>
                    <a:lnB>
                      <a:noFill/>
                    </a:lnB>
                  </a:tcPr>
                </a:tc>
              </a:tr>
              <a:tr h="183304">
                <a:tc>
                  <a:txBody>
                    <a:bodyPr/>
                    <a:lstStyle/>
                    <a:p>
                      <a:pPr algn="l" fontAlgn="b"/>
                      <a:endParaRPr lang="el-GR" sz="1200" b="0" i="0" u="none" strike="noStrike" dirty="0">
                        <a:latin typeface="Arial"/>
                      </a:endParaRPr>
                    </a:p>
                  </a:txBody>
                  <a:tcPr marL="0" marR="0" marT="0" marB="0" anchor="b">
                    <a:lnL>
                      <a:noFill/>
                    </a:lnL>
                    <a:lnR>
                      <a:noFill/>
                    </a:lnR>
                    <a:lnT>
                      <a:noFill/>
                    </a:lnT>
                    <a:lnB>
                      <a:noFill/>
                    </a:lnB>
                  </a:tcPr>
                </a:tc>
                <a:tc>
                  <a:txBody>
                    <a:bodyPr/>
                    <a:lstStyle/>
                    <a:p>
                      <a:pPr algn="ctr" fontAlgn="b"/>
                      <a:endParaRPr lang="el-GR" sz="1200" b="0" i="0" u="none" strike="noStrike">
                        <a:latin typeface="Arial"/>
                      </a:endParaRPr>
                    </a:p>
                  </a:txBody>
                  <a:tcPr marL="0" marR="0" marT="0" marB="0" anchor="b">
                    <a:lnL>
                      <a:noFill/>
                    </a:lnL>
                    <a:lnR>
                      <a:noFill/>
                    </a:lnR>
                    <a:lnT>
                      <a:noFill/>
                    </a:lnT>
                    <a:lnB>
                      <a:noFill/>
                    </a:lnB>
                  </a:tcPr>
                </a:tc>
              </a:tr>
              <a:tr h="183304">
                <a:tc>
                  <a:txBody>
                    <a:bodyPr/>
                    <a:lstStyle/>
                    <a:p>
                      <a:pPr algn="ctr" fontAlgn="b"/>
                      <a:r>
                        <a:rPr lang="el-GR" sz="1300" b="1" i="0" u="none" strike="noStrike" dirty="0">
                          <a:latin typeface="Arial"/>
                        </a:rPr>
                        <a:t>'10'</a:t>
                      </a:r>
                    </a:p>
                  </a:txBody>
                  <a:tcPr marL="0" marR="0" marT="0" marB="0" anchor="b">
                    <a:lnL>
                      <a:noFill/>
                    </a:lnL>
                    <a:lnR>
                      <a:noFill/>
                    </a:lnR>
                    <a:lnT>
                      <a:noFill/>
                    </a:lnT>
                    <a:lnB>
                      <a:noFill/>
                    </a:lnB>
                  </a:tcPr>
                </a:tc>
                <a:tc>
                  <a:txBody>
                    <a:bodyPr/>
                    <a:lstStyle/>
                    <a:p>
                      <a:pPr algn="ctr" fontAlgn="b"/>
                      <a:r>
                        <a:rPr lang="el-GR" sz="1300" b="0" i="0" u="none" strike="noStrike" dirty="0">
                          <a:latin typeface="Arial"/>
                        </a:rPr>
                        <a:t>1,5</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dirty="0">
                          <a:latin typeface="Arial"/>
                        </a:rPr>
                        <a:t>'11'</a:t>
                      </a:r>
                    </a:p>
                  </a:txBody>
                  <a:tcPr marL="0" marR="0" marT="0" marB="0" anchor="b">
                    <a:lnL>
                      <a:noFill/>
                    </a:lnL>
                    <a:lnR>
                      <a:noFill/>
                    </a:lnR>
                    <a:lnT>
                      <a:noFill/>
                    </a:lnT>
                    <a:lnB>
                      <a:noFill/>
                    </a:lnB>
                  </a:tcPr>
                </a:tc>
                <a:tc>
                  <a:txBody>
                    <a:bodyPr/>
                    <a:lstStyle/>
                    <a:p>
                      <a:pPr algn="ctr" fontAlgn="b"/>
                      <a:r>
                        <a:rPr lang="el-GR" sz="1300" b="0" i="0" u="none" strike="noStrike">
                          <a:latin typeface="Arial"/>
                        </a:rPr>
                        <a:t>1,5</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dirty="0">
                          <a:latin typeface="Arial"/>
                        </a:rPr>
                        <a:t>'12'</a:t>
                      </a:r>
                    </a:p>
                  </a:txBody>
                  <a:tcPr marL="0" marR="0" marT="0" marB="0" anchor="b">
                    <a:lnL>
                      <a:noFill/>
                    </a:lnL>
                    <a:lnR>
                      <a:noFill/>
                    </a:lnR>
                    <a:lnT>
                      <a:noFill/>
                    </a:lnT>
                    <a:lnB>
                      <a:noFill/>
                    </a:lnB>
                  </a:tcPr>
                </a:tc>
                <a:tc>
                  <a:txBody>
                    <a:bodyPr/>
                    <a:lstStyle/>
                    <a:p>
                      <a:pPr algn="ctr" fontAlgn="b"/>
                      <a:r>
                        <a:rPr lang="el-GR" sz="1300" b="0" i="0" u="none" strike="noStrike">
                          <a:latin typeface="Arial"/>
                        </a:rPr>
                        <a:t>2,1</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dirty="0">
                          <a:latin typeface="Arial"/>
                        </a:rPr>
                        <a:t>'13'</a:t>
                      </a:r>
                    </a:p>
                  </a:txBody>
                  <a:tcPr marL="0" marR="0" marT="0" marB="0" anchor="b">
                    <a:lnL>
                      <a:noFill/>
                    </a:lnL>
                    <a:lnR>
                      <a:noFill/>
                    </a:lnR>
                    <a:lnT>
                      <a:noFill/>
                    </a:lnT>
                    <a:lnB>
                      <a:noFill/>
                    </a:lnB>
                  </a:tcPr>
                </a:tc>
                <a:tc>
                  <a:txBody>
                    <a:bodyPr/>
                    <a:lstStyle/>
                    <a:p>
                      <a:pPr algn="ctr" fontAlgn="b"/>
                      <a:r>
                        <a:rPr lang="el-GR" sz="1300" b="0" i="0" u="none" strike="noStrike" dirty="0">
                          <a:latin typeface="Arial"/>
                        </a:rPr>
                        <a:t>3,2</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latin typeface="Arial"/>
                        </a:rPr>
                        <a:t>'14'</a:t>
                      </a:r>
                    </a:p>
                  </a:txBody>
                  <a:tcPr marL="0" marR="0" marT="0" marB="0" anchor="b">
                    <a:lnL>
                      <a:noFill/>
                    </a:lnL>
                    <a:lnR>
                      <a:noFill/>
                    </a:lnR>
                    <a:lnT>
                      <a:noFill/>
                    </a:lnT>
                    <a:lnB>
                      <a:noFill/>
                    </a:lnB>
                  </a:tcPr>
                </a:tc>
                <a:tc>
                  <a:txBody>
                    <a:bodyPr/>
                    <a:lstStyle/>
                    <a:p>
                      <a:pPr algn="ctr" fontAlgn="b"/>
                      <a:r>
                        <a:rPr lang="el-GR" sz="1300" b="0" i="0" u="none" strike="noStrike" dirty="0">
                          <a:latin typeface="Arial"/>
                        </a:rPr>
                        <a:t>3,3</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dirty="0">
                          <a:latin typeface="Arial"/>
                        </a:rPr>
                        <a:t>'15'</a:t>
                      </a:r>
                    </a:p>
                  </a:txBody>
                  <a:tcPr marL="0" marR="0" marT="0" marB="0" anchor="b">
                    <a:lnL>
                      <a:noFill/>
                    </a:lnL>
                    <a:lnR>
                      <a:noFill/>
                    </a:lnR>
                    <a:lnT>
                      <a:noFill/>
                    </a:lnT>
                    <a:lnB>
                      <a:noFill/>
                    </a:lnB>
                  </a:tcPr>
                </a:tc>
                <a:tc>
                  <a:txBody>
                    <a:bodyPr/>
                    <a:lstStyle/>
                    <a:p>
                      <a:pPr algn="ctr" fontAlgn="b"/>
                      <a:r>
                        <a:rPr lang="el-GR" sz="1300" b="0" i="0" u="none" strike="noStrike" dirty="0">
                          <a:latin typeface="Arial"/>
                        </a:rPr>
                        <a:t>1,6</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latin typeface="Arial"/>
                        </a:rPr>
                        <a:t>'16'</a:t>
                      </a:r>
                    </a:p>
                  </a:txBody>
                  <a:tcPr marL="0" marR="0" marT="0" marB="0" anchor="b">
                    <a:lnL>
                      <a:noFill/>
                    </a:lnL>
                    <a:lnR>
                      <a:noFill/>
                    </a:lnR>
                    <a:lnT>
                      <a:noFill/>
                    </a:lnT>
                    <a:lnB>
                      <a:noFill/>
                    </a:lnB>
                  </a:tcPr>
                </a:tc>
                <a:tc>
                  <a:txBody>
                    <a:bodyPr/>
                    <a:lstStyle/>
                    <a:p>
                      <a:pPr algn="ctr" fontAlgn="b"/>
                      <a:r>
                        <a:rPr lang="el-GR" sz="1300" b="0" i="0" u="none" strike="noStrike" dirty="0">
                          <a:latin typeface="Arial"/>
                        </a:rPr>
                        <a:t>0,6</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latin typeface="Arial"/>
                        </a:rPr>
                        <a:t>'17'</a:t>
                      </a:r>
                    </a:p>
                  </a:txBody>
                  <a:tcPr marL="0" marR="0" marT="0" marB="0" anchor="b">
                    <a:lnL>
                      <a:noFill/>
                    </a:lnL>
                    <a:lnR>
                      <a:noFill/>
                    </a:lnR>
                    <a:lnT>
                      <a:noFill/>
                    </a:lnT>
                    <a:lnB>
                      <a:noFill/>
                    </a:lnB>
                  </a:tcPr>
                </a:tc>
                <a:tc>
                  <a:txBody>
                    <a:bodyPr/>
                    <a:lstStyle/>
                    <a:p>
                      <a:pPr algn="ctr" fontAlgn="b"/>
                      <a:r>
                        <a:rPr lang="el-GR" sz="1300" b="0" i="0" u="none" strike="noStrike" dirty="0">
                          <a:latin typeface="Arial"/>
                        </a:rPr>
                        <a:t>1,9</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latin typeface="Arial"/>
                        </a:rPr>
                        <a:t>'18'</a:t>
                      </a:r>
                    </a:p>
                  </a:txBody>
                  <a:tcPr marL="0" marR="0" marT="0" marB="0" anchor="b">
                    <a:lnL>
                      <a:noFill/>
                    </a:lnL>
                    <a:lnR>
                      <a:noFill/>
                    </a:lnR>
                    <a:lnT>
                      <a:noFill/>
                    </a:lnT>
                    <a:lnB>
                      <a:noFill/>
                    </a:lnB>
                  </a:tcPr>
                </a:tc>
                <a:tc>
                  <a:txBody>
                    <a:bodyPr/>
                    <a:lstStyle/>
                    <a:p>
                      <a:pPr algn="ctr" fontAlgn="b"/>
                      <a:r>
                        <a:rPr lang="el-GR" sz="1300" b="0" i="0" u="none" strike="noStrike" dirty="0">
                          <a:latin typeface="Arial"/>
                        </a:rPr>
                        <a:t>2,1</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latin typeface="Arial"/>
                        </a:rPr>
                        <a:t>'19'</a:t>
                      </a:r>
                    </a:p>
                  </a:txBody>
                  <a:tcPr marL="0" marR="0" marT="0" marB="0" anchor="b">
                    <a:lnL>
                      <a:noFill/>
                    </a:lnL>
                    <a:lnR>
                      <a:noFill/>
                    </a:lnR>
                    <a:lnT>
                      <a:noFill/>
                    </a:lnT>
                    <a:lnB>
                      <a:noFill/>
                    </a:lnB>
                  </a:tcPr>
                </a:tc>
                <a:tc>
                  <a:txBody>
                    <a:bodyPr/>
                    <a:lstStyle/>
                    <a:p>
                      <a:pPr algn="ctr" fontAlgn="b"/>
                      <a:r>
                        <a:rPr lang="el-GR" sz="1300" b="0" i="0" u="none" strike="noStrike" dirty="0">
                          <a:latin typeface="Arial"/>
                        </a:rPr>
                        <a:t>2,3</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latin typeface="Arial"/>
                        </a:rPr>
                        <a:t>'20'</a:t>
                      </a:r>
                    </a:p>
                  </a:txBody>
                  <a:tcPr marL="0" marR="0" marT="0" marB="0" anchor="b">
                    <a:lnL>
                      <a:noFill/>
                    </a:lnL>
                    <a:lnR>
                      <a:noFill/>
                    </a:lnR>
                    <a:lnT>
                      <a:noFill/>
                    </a:lnT>
                    <a:lnB>
                      <a:noFill/>
                    </a:lnB>
                  </a:tcPr>
                </a:tc>
                <a:tc>
                  <a:txBody>
                    <a:bodyPr/>
                    <a:lstStyle/>
                    <a:p>
                      <a:pPr algn="ctr" fontAlgn="b"/>
                      <a:r>
                        <a:rPr lang="el-GR" sz="1300" b="0" i="0" u="none" strike="noStrike" dirty="0">
                          <a:latin typeface="Arial"/>
                        </a:rPr>
                        <a:t>4,6</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latin typeface="Arial"/>
                        </a:rPr>
                        <a:t>'21'</a:t>
                      </a:r>
                    </a:p>
                  </a:txBody>
                  <a:tcPr marL="0" marR="0" marT="0" marB="0" anchor="b">
                    <a:lnL>
                      <a:noFill/>
                    </a:lnL>
                    <a:lnR>
                      <a:noFill/>
                    </a:lnR>
                    <a:lnT>
                      <a:noFill/>
                    </a:lnT>
                    <a:lnB>
                      <a:noFill/>
                    </a:lnB>
                  </a:tcPr>
                </a:tc>
                <a:tc>
                  <a:txBody>
                    <a:bodyPr/>
                    <a:lstStyle/>
                    <a:p>
                      <a:pPr algn="ctr" fontAlgn="b"/>
                      <a:r>
                        <a:rPr lang="el-GR" sz="1300" b="0" i="0" u="none" strike="noStrike" dirty="0">
                          <a:latin typeface="Arial"/>
                        </a:rPr>
                        <a:t>1,9</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latin typeface="Arial"/>
                        </a:rPr>
                        <a:t>'22'</a:t>
                      </a:r>
                    </a:p>
                  </a:txBody>
                  <a:tcPr marL="0" marR="0" marT="0" marB="0" anchor="b">
                    <a:lnL>
                      <a:noFill/>
                    </a:lnL>
                    <a:lnR>
                      <a:noFill/>
                    </a:lnR>
                    <a:lnT>
                      <a:noFill/>
                    </a:lnT>
                    <a:lnB>
                      <a:noFill/>
                    </a:lnB>
                  </a:tcPr>
                </a:tc>
                <a:tc>
                  <a:txBody>
                    <a:bodyPr/>
                    <a:lstStyle/>
                    <a:p>
                      <a:pPr algn="ctr" fontAlgn="b"/>
                      <a:r>
                        <a:rPr lang="el-GR" sz="1300" b="0" i="0" u="none" strike="noStrike" dirty="0">
                          <a:latin typeface="Arial"/>
                        </a:rPr>
                        <a:t>3,6</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latin typeface="Arial"/>
                        </a:rPr>
                        <a:t>'23'</a:t>
                      </a:r>
                    </a:p>
                  </a:txBody>
                  <a:tcPr marL="0" marR="0" marT="0" marB="0" anchor="b">
                    <a:lnL>
                      <a:noFill/>
                    </a:lnL>
                    <a:lnR>
                      <a:noFill/>
                    </a:lnR>
                    <a:lnT>
                      <a:noFill/>
                    </a:lnT>
                    <a:lnB>
                      <a:noFill/>
                    </a:lnB>
                  </a:tcPr>
                </a:tc>
                <a:tc>
                  <a:txBody>
                    <a:bodyPr/>
                    <a:lstStyle/>
                    <a:p>
                      <a:pPr algn="ctr" fontAlgn="b"/>
                      <a:r>
                        <a:rPr lang="el-GR" sz="1300" b="0" i="0" u="none" strike="noStrike" dirty="0">
                          <a:latin typeface="Arial"/>
                        </a:rPr>
                        <a:t>3,0</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latin typeface="Arial"/>
                        </a:rPr>
                        <a:t>'24'</a:t>
                      </a:r>
                    </a:p>
                  </a:txBody>
                  <a:tcPr marL="0" marR="0" marT="0" marB="0" anchor="b">
                    <a:lnL>
                      <a:noFill/>
                    </a:lnL>
                    <a:lnR>
                      <a:noFill/>
                    </a:lnR>
                    <a:lnT>
                      <a:noFill/>
                    </a:lnT>
                    <a:lnB>
                      <a:noFill/>
                    </a:lnB>
                  </a:tcPr>
                </a:tc>
                <a:tc>
                  <a:txBody>
                    <a:bodyPr/>
                    <a:lstStyle/>
                    <a:p>
                      <a:pPr algn="ctr" fontAlgn="b"/>
                      <a:r>
                        <a:rPr lang="el-GR" sz="1300" b="0" i="0" u="none" strike="noStrike" dirty="0">
                          <a:latin typeface="Arial"/>
                        </a:rPr>
                        <a:t>4,3</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latin typeface="Arial"/>
                        </a:rPr>
                        <a:t>'25'</a:t>
                      </a:r>
                    </a:p>
                  </a:txBody>
                  <a:tcPr marL="0" marR="0" marT="0" marB="0" anchor="b">
                    <a:lnL>
                      <a:noFill/>
                    </a:lnL>
                    <a:lnR>
                      <a:noFill/>
                    </a:lnR>
                    <a:lnT>
                      <a:noFill/>
                    </a:lnT>
                    <a:lnB>
                      <a:noFill/>
                    </a:lnB>
                  </a:tcPr>
                </a:tc>
                <a:tc>
                  <a:txBody>
                    <a:bodyPr/>
                    <a:lstStyle/>
                    <a:p>
                      <a:pPr algn="ctr" fontAlgn="b"/>
                      <a:r>
                        <a:rPr lang="el-GR" sz="1300" b="0" i="0" u="none" strike="noStrike" dirty="0">
                          <a:latin typeface="Arial"/>
                        </a:rPr>
                        <a:t>4,0</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latin typeface="Arial"/>
                        </a:rPr>
                        <a:t>'26'</a:t>
                      </a:r>
                    </a:p>
                  </a:txBody>
                  <a:tcPr marL="0" marR="0" marT="0" marB="0" anchor="b">
                    <a:lnL>
                      <a:noFill/>
                    </a:lnL>
                    <a:lnR>
                      <a:noFill/>
                    </a:lnR>
                    <a:lnT>
                      <a:noFill/>
                    </a:lnT>
                    <a:lnB>
                      <a:noFill/>
                    </a:lnB>
                  </a:tcPr>
                </a:tc>
                <a:tc>
                  <a:txBody>
                    <a:bodyPr/>
                    <a:lstStyle/>
                    <a:p>
                      <a:pPr algn="ctr" fontAlgn="b"/>
                      <a:r>
                        <a:rPr lang="el-GR" sz="1300" b="0" i="0" u="none" strike="noStrike" dirty="0">
                          <a:latin typeface="Arial"/>
                        </a:rPr>
                        <a:t>3,1</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dirty="0">
                          <a:solidFill>
                            <a:srgbClr val="FF0000"/>
                          </a:solidFill>
                          <a:latin typeface="Arial"/>
                        </a:rPr>
                        <a:t>'27'</a:t>
                      </a:r>
                    </a:p>
                  </a:txBody>
                  <a:tcPr marL="0" marR="0" marT="0" marB="0" anchor="b">
                    <a:lnL>
                      <a:noFill/>
                    </a:lnL>
                    <a:lnR>
                      <a:noFill/>
                    </a:lnR>
                    <a:lnT>
                      <a:noFill/>
                    </a:lnT>
                    <a:lnB>
                      <a:noFill/>
                    </a:lnB>
                  </a:tcPr>
                </a:tc>
                <a:tc>
                  <a:txBody>
                    <a:bodyPr/>
                    <a:lstStyle/>
                    <a:p>
                      <a:pPr algn="ctr" fontAlgn="b"/>
                      <a:r>
                        <a:rPr lang="el-GR" sz="1300" b="1" i="0" u="none" strike="noStrike" dirty="0">
                          <a:solidFill>
                            <a:srgbClr val="FF0000"/>
                          </a:solidFill>
                          <a:latin typeface="Arial"/>
                        </a:rPr>
                        <a:t>6,4</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dirty="0">
                          <a:latin typeface="Arial"/>
                        </a:rPr>
                        <a:t>'28'</a:t>
                      </a:r>
                    </a:p>
                  </a:txBody>
                  <a:tcPr marL="0" marR="0" marT="0" marB="0" anchor="b">
                    <a:lnL>
                      <a:noFill/>
                    </a:lnL>
                    <a:lnR>
                      <a:noFill/>
                    </a:lnR>
                    <a:lnT>
                      <a:noFill/>
                    </a:lnT>
                    <a:lnB>
                      <a:noFill/>
                    </a:lnB>
                  </a:tcPr>
                </a:tc>
                <a:tc>
                  <a:txBody>
                    <a:bodyPr/>
                    <a:lstStyle/>
                    <a:p>
                      <a:pPr algn="ctr" fontAlgn="b"/>
                      <a:r>
                        <a:rPr lang="el-GR" sz="1300" b="0" i="0" u="none" strike="noStrike" dirty="0">
                          <a:latin typeface="Arial"/>
                        </a:rPr>
                        <a:t>8,0</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latin typeface="Arial"/>
                        </a:rPr>
                        <a:t>'29'</a:t>
                      </a:r>
                    </a:p>
                  </a:txBody>
                  <a:tcPr marL="0" marR="0" marT="0" marB="0" anchor="b">
                    <a:lnL>
                      <a:noFill/>
                    </a:lnL>
                    <a:lnR>
                      <a:noFill/>
                    </a:lnR>
                    <a:lnT>
                      <a:noFill/>
                    </a:lnT>
                    <a:lnB>
                      <a:noFill/>
                    </a:lnB>
                  </a:tcPr>
                </a:tc>
                <a:tc>
                  <a:txBody>
                    <a:bodyPr/>
                    <a:lstStyle/>
                    <a:p>
                      <a:pPr algn="ctr" fontAlgn="b"/>
                      <a:r>
                        <a:rPr lang="el-GR" sz="1300" b="0" i="0" u="none" strike="noStrike" dirty="0">
                          <a:latin typeface="Arial"/>
                        </a:rPr>
                        <a:t>6,8</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latin typeface="Arial"/>
                        </a:rPr>
                        <a:t>'30'</a:t>
                      </a:r>
                    </a:p>
                  </a:txBody>
                  <a:tcPr marL="0" marR="0" marT="0" marB="0" anchor="b">
                    <a:lnL>
                      <a:noFill/>
                    </a:lnL>
                    <a:lnR>
                      <a:noFill/>
                    </a:lnR>
                    <a:lnT>
                      <a:noFill/>
                    </a:lnT>
                    <a:lnB>
                      <a:noFill/>
                    </a:lnB>
                  </a:tcPr>
                </a:tc>
                <a:tc>
                  <a:txBody>
                    <a:bodyPr/>
                    <a:lstStyle/>
                    <a:p>
                      <a:pPr algn="ctr" fontAlgn="b"/>
                      <a:r>
                        <a:rPr lang="el-GR" sz="1300" b="0" i="0" u="none" strike="noStrike" dirty="0">
                          <a:latin typeface="Arial"/>
                        </a:rPr>
                        <a:t>3,3</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latin typeface="Arial"/>
                        </a:rPr>
                        <a:t>'31'</a:t>
                      </a:r>
                    </a:p>
                  </a:txBody>
                  <a:tcPr marL="0" marR="0" marT="0" marB="0" anchor="b">
                    <a:lnL>
                      <a:noFill/>
                    </a:lnL>
                    <a:lnR>
                      <a:noFill/>
                    </a:lnR>
                    <a:lnT>
                      <a:noFill/>
                    </a:lnT>
                    <a:lnB>
                      <a:noFill/>
                    </a:lnB>
                  </a:tcPr>
                </a:tc>
                <a:tc>
                  <a:txBody>
                    <a:bodyPr/>
                    <a:lstStyle/>
                    <a:p>
                      <a:pPr algn="ctr" fontAlgn="b"/>
                      <a:r>
                        <a:rPr lang="el-GR" sz="1300" b="0" i="0" u="none" strike="noStrike" dirty="0">
                          <a:latin typeface="Arial"/>
                        </a:rPr>
                        <a:t>7,2</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latin typeface="Arial"/>
                        </a:rPr>
                        <a:t>'32'</a:t>
                      </a:r>
                    </a:p>
                  </a:txBody>
                  <a:tcPr marL="0" marR="0" marT="0" marB="0" anchor="b">
                    <a:lnL>
                      <a:noFill/>
                    </a:lnL>
                    <a:lnR>
                      <a:noFill/>
                    </a:lnR>
                    <a:lnT>
                      <a:noFill/>
                    </a:lnT>
                    <a:lnB>
                      <a:noFill/>
                    </a:lnB>
                  </a:tcPr>
                </a:tc>
                <a:tc>
                  <a:txBody>
                    <a:bodyPr/>
                    <a:lstStyle/>
                    <a:p>
                      <a:pPr algn="ctr" fontAlgn="b"/>
                      <a:r>
                        <a:rPr lang="el-GR" sz="1300" b="0" i="0" u="none" strike="noStrike" dirty="0">
                          <a:latin typeface="Arial"/>
                        </a:rPr>
                        <a:t>3,3</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a:solidFill>
                            <a:srgbClr val="002060"/>
                          </a:solidFill>
                          <a:latin typeface="Arial"/>
                        </a:rPr>
                        <a:t>'33'</a:t>
                      </a:r>
                    </a:p>
                  </a:txBody>
                  <a:tcPr marL="0" marR="0" marT="0" marB="0" anchor="b">
                    <a:lnL>
                      <a:noFill/>
                    </a:lnL>
                    <a:lnR>
                      <a:noFill/>
                    </a:lnR>
                    <a:lnT>
                      <a:noFill/>
                    </a:lnT>
                    <a:lnB>
                      <a:noFill/>
                    </a:lnB>
                  </a:tcPr>
                </a:tc>
                <a:tc>
                  <a:txBody>
                    <a:bodyPr/>
                    <a:lstStyle/>
                    <a:p>
                      <a:pPr algn="ctr" fontAlgn="b"/>
                      <a:r>
                        <a:rPr lang="el-GR" sz="1300" b="1" i="0" u="none" strike="noStrike" dirty="0">
                          <a:solidFill>
                            <a:srgbClr val="002060"/>
                          </a:solidFill>
                          <a:latin typeface="Arial"/>
                        </a:rPr>
                        <a:t>7,6</a:t>
                      </a:r>
                    </a:p>
                  </a:txBody>
                  <a:tcPr marL="0" marR="0" marT="0" marB="0" anchor="b">
                    <a:lnL>
                      <a:noFill/>
                    </a:lnL>
                    <a:lnR>
                      <a:noFill/>
                    </a:lnR>
                    <a:lnT>
                      <a:noFill/>
                    </a:lnT>
                    <a:lnB>
                      <a:noFill/>
                    </a:lnB>
                    <a:solidFill>
                      <a:srgbClr val="C0C0C0"/>
                    </a:solidFill>
                  </a:tcPr>
                </a:tc>
              </a:tr>
              <a:tr h="183304">
                <a:tc>
                  <a:txBody>
                    <a:bodyPr/>
                    <a:lstStyle/>
                    <a:p>
                      <a:pPr algn="ctr" fontAlgn="b"/>
                      <a:r>
                        <a:rPr lang="el-GR" sz="1300" b="1" i="0" u="none" strike="noStrike" dirty="0">
                          <a:latin typeface="Arial"/>
                        </a:rPr>
                        <a:t>'34'</a:t>
                      </a:r>
                    </a:p>
                  </a:txBody>
                  <a:tcPr marL="0" marR="0" marT="0" marB="0" anchor="b">
                    <a:lnL>
                      <a:noFill/>
                    </a:lnL>
                    <a:lnR>
                      <a:noFill/>
                    </a:lnR>
                    <a:lnT>
                      <a:noFill/>
                    </a:lnT>
                    <a:lnB>
                      <a:noFill/>
                    </a:lnB>
                  </a:tcPr>
                </a:tc>
                <a:tc>
                  <a:txBody>
                    <a:bodyPr/>
                    <a:lstStyle/>
                    <a:p>
                      <a:pPr algn="ctr" fontAlgn="b"/>
                      <a:r>
                        <a:rPr lang="el-GR" sz="1300" b="0" i="0" u="none" strike="noStrike" dirty="0">
                          <a:latin typeface="Arial"/>
                        </a:rPr>
                        <a:t>2,9</a:t>
                      </a:r>
                    </a:p>
                  </a:txBody>
                  <a:tcPr marL="0" marR="0" marT="0" marB="0" anchor="b">
                    <a:lnL>
                      <a:noFill/>
                    </a:lnL>
                    <a:lnR>
                      <a:noFill/>
                    </a:lnR>
                    <a:lnT>
                      <a:noFill/>
                    </a:lnT>
                    <a:lnB>
                      <a:noFill/>
                    </a:lnB>
                    <a:solidFill>
                      <a:srgbClr val="C0C0C0"/>
                    </a:solidFill>
                  </a:tcPr>
                </a:tc>
              </a:tr>
            </a:tbl>
          </a:graphicData>
        </a:graphic>
      </p:graphicFrame>
      <p:sp>
        <p:nvSpPr>
          <p:cNvPr id="5" name="4 - Ορθογώνιο"/>
          <p:cNvSpPr/>
          <p:nvPr/>
        </p:nvSpPr>
        <p:spPr>
          <a:xfrm>
            <a:off x="2123728" y="188640"/>
            <a:ext cx="4572000" cy="1015663"/>
          </a:xfrm>
          <a:prstGeom prst="rect">
            <a:avLst/>
          </a:prstGeom>
        </p:spPr>
        <p:txBody>
          <a:bodyPr>
            <a:spAutoFit/>
          </a:bodyPr>
          <a:lstStyle/>
          <a:p>
            <a:r>
              <a:rPr lang="en-US" sz="2000" dirty="0" smtClean="0">
                <a:hlinkClick r:id="rId3"/>
              </a:rPr>
              <a:t>https://eiopa.europa.eu/Publications/QIS/QIS5-CAT-risk-parameters_en.xls</a:t>
            </a:r>
            <a:endParaRPr lang="en-US" sz="2000" dirty="0" smtClean="0"/>
          </a:p>
          <a:p>
            <a:r>
              <a:rPr lang="en-US" sz="2000" dirty="0" smtClean="0"/>
              <a:t>excel sheet </a:t>
            </a:r>
            <a:r>
              <a:rPr lang="el-GR" sz="2000" dirty="0" smtClean="0"/>
              <a:t> «EQ_CRESTA_HE» </a:t>
            </a:r>
            <a:endParaRPr lang="el-GR" sz="2000" dirty="0"/>
          </a:p>
        </p:txBody>
      </p:sp>
      <p:cxnSp>
        <p:nvCxnSpPr>
          <p:cNvPr id="14" name="13 - Ευθύγραμμο βέλος σύνδεσης"/>
          <p:cNvCxnSpPr/>
          <p:nvPr/>
        </p:nvCxnSpPr>
        <p:spPr bwMode="auto">
          <a:xfrm flipH="1">
            <a:off x="2627784" y="1556792"/>
            <a:ext cx="1080120" cy="864096"/>
          </a:xfrm>
          <a:prstGeom prst="straightConnector1">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15 - Ευθύγραμμο βέλος σύνδεσης"/>
          <p:cNvCxnSpPr/>
          <p:nvPr/>
        </p:nvCxnSpPr>
        <p:spPr bwMode="auto">
          <a:xfrm flipH="1">
            <a:off x="2483768" y="1628800"/>
            <a:ext cx="1224136" cy="1080120"/>
          </a:xfrm>
          <a:prstGeom prst="straightConnector1">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22 - Ευθύγραμμο βέλος σύνδεσης"/>
          <p:cNvCxnSpPr/>
          <p:nvPr/>
        </p:nvCxnSpPr>
        <p:spPr bwMode="auto">
          <a:xfrm flipH="1">
            <a:off x="1907704" y="1268760"/>
            <a:ext cx="1656184" cy="1584176"/>
          </a:xfrm>
          <a:prstGeom prst="straightConnector1">
            <a:avLst/>
          </a:prstGeom>
          <a:ln w="50800">
            <a:tailEnd type="arrow"/>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dk1"/>
          </a:lnRef>
          <a:fillRef idx="0">
            <a:schemeClr val="dk1"/>
          </a:fillRef>
          <a:effectRef idx="2">
            <a:schemeClr val="dk1"/>
          </a:effectRef>
          <a:fontRef idx="minor">
            <a:schemeClr val="tx1"/>
          </a:fontRef>
        </p:style>
      </p:cxnSp>
      <p:grpSp>
        <p:nvGrpSpPr>
          <p:cNvPr id="29" name="28 - Ομάδα"/>
          <p:cNvGrpSpPr/>
          <p:nvPr/>
        </p:nvGrpSpPr>
        <p:grpSpPr>
          <a:xfrm>
            <a:off x="2843808" y="4293096"/>
            <a:ext cx="3654152" cy="2808312"/>
            <a:chOff x="2843808" y="4293096"/>
            <a:chExt cx="3654152" cy="2808312"/>
          </a:xfrm>
        </p:grpSpPr>
        <p:sp>
          <p:nvSpPr>
            <p:cNvPr id="9" name="8 - Ορθογώνιο"/>
            <p:cNvSpPr/>
            <p:nvPr/>
          </p:nvSpPr>
          <p:spPr>
            <a:xfrm>
              <a:off x="2843808" y="5470192"/>
              <a:ext cx="3654152" cy="1631216"/>
            </a:xfrm>
            <a:prstGeom prst="rect">
              <a:avLst/>
            </a:prstGeom>
          </p:spPr>
          <p:txBody>
            <a:bodyPr wrap="square">
              <a:spAutoFit/>
            </a:bodyPr>
            <a:lstStyle/>
            <a:p>
              <a:r>
                <a:rPr lang="el-GR" sz="2000" dirty="0" smtClean="0"/>
                <a:t>EIOPA  </a:t>
              </a:r>
              <a:r>
                <a:rPr lang="el-GR" sz="2000" dirty="0" err="1" smtClean="0"/>
                <a:t>helper</a:t>
              </a:r>
              <a:r>
                <a:rPr lang="el-GR" sz="2000" dirty="0" smtClean="0"/>
                <a:t> </a:t>
              </a:r>
              <a:r>
                <a:rPr lang="el-GR" sz="2000" dirty="0" err="1" smtClean="0"/>
                <a:t>tab</a:t>
              </a:r>
              <a:r>
                <a:rPr lang="el-GR" sz="2000" dirty="0" smtClean="0"/>
                <a:t> </a:t>
              </a:r>
              <a:endParaRPr lang="en-US" sz="2000" dirty="0" smtClean="0"/>
            </a:p>
            <a:p>
              <a:r>
                <a:rPr lang="en-US" sz="2000" dirty="0" smtClean="0">
                  <a:hlinkClick r:id="rId4"/>
                </a:rPr>
                <a:t>https://eiopa.europa.eu/Publications/QIS/H_CAT_NAT_20101005.xls</a:t>
              </a:r>
              <a:r>
                <a:rPr lang="en-US" sz="2000" dirty="0" smtClean="0"/>
                <a:t> </a:t>
              </a:r>
            </a:p>
            <a:p>
              <a:endParaRPr lang="el-GR" sz="2000" dirty="0"/>
            </a:p>
          </p:txBody>
        </p:sp>
        <p:cxnSp>
          <p:nvCxnSpPr>
            <p:cNvPr id="24" name="23 - Ευθύγραμμο βέλος σύνδεσης"/>
            <p:cNvCxnSpPr/>
            <p:nvPr/>
          </p:nvCxnSpPr>
          <p:spPr bwMode="auto">
            <a:xfrm flipV="1">
              <a:off x="4932040" y="4293096"/>
              <a:ext cx="1512168" cy="1224136"/>
            </a:xfrm>
            <a:prstGeom prst="straightConnector1">
              <a:avLst/>
            </a:prstGeom>
            <a:ln w="50800">
              <a:tailEnd type="arrow"/>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dk1"/>
            </a:lnRef>
            <a:fillRef idx="0">
              <a:schemeClr val="dk1"/>
            </a:fillRef>
            <a:effectRef idx="2">
              <a:schemeClr val="dk1"/>
            </a:effectRef>
            <a:fontRef idx="minor">
              <a:schemeClr val="tx1"/>
            </a:fontRef>
          </p:style>
        </p:cxnSp>
      </p:grpSp>
      <p:sp>
        <p:nvSpPr>
          <p:cNvPr id="26" name="25 - Ορθογώνιο"/>
          <p:cNvSpPr/>
          <p:nvPr/>
        </p:nvSpPr>
        <p:spPr>
          <a:xfrm>
            <a:off x="2051720" y="2570128"/>
            <a:ext cx="4572000" cy="1938992"/>
          </a:xfrm>
          <a:prstGeom prst="rect">
            <a:avLst/>
          </a:prstGeom>
          <a:solidFill>
            <a:srgbClr val="FF0000"/>
          </a:solidFill>
        </p:spPr>
        <p:txBody>
          <a:bodyPr>
            <a:spAutoFit/>
          </a:bodyPr>
          <a:lstStyle/>
          <a:p>
            <a:pPr algn="ctr"/>
            <a:r>
              <a:rPr lang="en-US" sz="2400" dirty="0" smtClean="0">
                <a:solidFill>
                  <a:srgbClr val="FFC000"/>
                </a:solidFill>
              </a:rPr>
              <a:t>Country risk Factor remained the same 1.85%</a:t>
            </a:r>
          </a:p>
          <a:p>
            <a:pPr algn="ctr"/>
            <a:r>
              <a:rPr lang="en-US" sz="2400" dirty="0" smtClean="0">
                <a:solidFill>
                  <a:srgbClr val="FFC000"/>
                </a:solidFill>
              </a:rPr>
              <a:t>However the mean </a:t>
            </a:r>
            <a:r>
              <a:rPr lang="en-US" sz="2400" dirty="0" err="1" smtClean="0">
                <a:solidFill>
                  <a:srgbClr val="FFC000"/>
                </a:solidFill>
              </a:rPr>
              <a:t>cresta</a:t>
            </a:r>
            <a:r>
              <a:rPr lang="en-US" sz="2400" dirty="0" smtClean="0">
                <a:solidFill>
                  <a:srgbClr val="FFC000"/>
                </a:solidFill>
              </a:rPr>
              <a:t> relativity value-Risk Weights increased 330% from 1 to 3,3!!!</a:t>
            </a:r>
            <a:endParaRPr lang="el-GR" sz="2400" dirty="0">
              <a:solidFill>
                <a:srgbClr val="FFC000"/>
              </a:solidFill>
            </a:endParaRPr>
          </a:p>
        </p:txBody>
      </p:sp>
      <p:sp>
        <p:nvSpPr>
          <p:cNvPr id="27" name="26 - TextBox"/>
          <p:cNvSpPr txBox="1"/>
          <p:nvPr/>
        </p:nvSpPr>
        <p:spPr>
          <a:xfrm>
            <a:off x="2051720" y="260648"/>
            <a:ext cx="5184576" cy="830997"/>
          </a:xfrm>
          <a:prstGeom prst="rect">
            <a:avLst/>
          </a:prstGeom>
          <a:solidFill>
            <a:srgbClr val="FFFF00"/>
          </a:solidFill>
        </p:spPr>
        <p:txBody>
          <a:bodyPr wrap="square" rtlCol="0">
            <a:spAutoFit/>
          </a:bodyPr>
          <a:lstStyle/>
          <a:p>
            <a:pPr algn="ctr"/>
            <a:r>
              <a:rPr lang="en-US" sz="2400" dirty="0" smtClean="0"/>
              <a:t>1.0=Mean value of the </a:t>
            </a:r>
          </a:p>
          <a:p>
            <a:pPr algn="ctr"/>
            <a:r>
              <a:rPr lang="en-US" sz="2400" dirty="0" err="1" smtClean="0"/>
              <a:t>Cresta</a:t>
            </a:r>
            <a:r>
              <a:rPr lang="en-US" sz="2400" dirty="0" smtClean="0"/>
              <a:t> Relativity for all </a:t>
            </a:r>
            <a:r>
              <a:rPr lang="en-US" sz="2400" dirty="0" err="1" smtClean="0"/>
              <a:t>Cresta</a:t>
            </a:r>
            <a:r>
              <a:rPr lang="en-US" sz="2400" dirty="0" smtClean="0"/>
              <a:t> zones</a:t>
            </a:r>
            <a:endParaRPr lang="el-GR" sz="2400" dirty="0"/>
          </a:p>
        </p:txBody>
      </p:sp>
      <p:sp>
        <p:nvSpPr>
          <p:cNvPr id="28" name="27 - TextBox"/>
          <p:cNvSpPr txBox="1"/>
          <p:nvPr/>
        </p:nvSpPr>
        <p:spPr>
          <a:xfrm>
            <a:off x="2987824" y="5469031"/>
            <a:ext cx="3281668" cy="1200329"/>
          </a:xfrm>
          <a:prstGeom prst="rect">
            <a:avLst/>
          </a:prstGeom>
          <a:solidFill>
            <a:srgbClr val="FFFF00"/>
          </a:solidFill>
        </p:spPr>
        <p:txBody>
          <a:bodyPr wrap="none" rtlCol="0">
            <a:spAutoFit/>
          </a:bodyPr>
          <a:lstStyle/>
          <a:p>
            <a:r>
              <a:rPr lang="en-US" sz="2400" dirty="0" smtClean="0"/>
              <a:t>3.1=Mean value </a:t>
            </a:r>
          </a:p>
          <a:p>
            <a:r>
              <a:rPr lang="en-US" sz="2400" dirty="0" smtClean="0"/>
              <a:t>of the </a:t>
            </a:r>
            <a:r>
              <a:rPr lang="en-US" sz="2400" dirty="0" err="1" smtClean="0"/>
              <a:t>Cresta</a:t>
            </a:r>
            <a:r>
              <a:rPr lang="en-US" sz="2400" dirty="0" smtClean="0"/>
              <a:t> Relativity</a:t>
            </a:r>
          </a:p>
          <a:p>
            <a:r>
              <a:rPr lang="en-US" sz="2400" dirty="0" smtClean="0"/>
              <a:t> for all </a:t>
            </a:r>
            <a:r>
              <a:rPr lang="en-US" sz="2400" dirty="0" err="1" smtClean="0"/>
              <a:t>Cresta</a:t>
            </a:r>
            <a:r>
              <a:rPr lang="en-US" sz="2400" dirty="0" smtClean="0"/>
              <a:t> Zones</a:t>
            </a:r>
            <a:endParaRPr lang="el-G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2000"/>
                                        <p:tgtEl>
                                          <p:spTgt spid="29"/>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blinds(horizontal)">
                                      <p:cBhvr>
                                        <p:cTn id="2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6" grpId="0" animBg="1"/>
      <p:bldP spid="27" grpId="0" animBg="1"/>
      <p:bldP spid="28"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ctr" defTabSz="914400" rtl="0" eaLnBrk="1" fontAlgn="base" latinLnBrk="0" hangingPunct="1">
          <a:lnSpc>
            <a:spcPct val="100000"/>
          </a:lnSpc>
          <a:spcBef>
            <a:spcPct val="20000"/>
          </a:spcBef>
          <a:spcAft>
            <a:spcPct val="0"/>
          </a:spcAft>
          <a:buClrTx/>
          <a:buSzTx/>
          <a:buFontTx/>
          <a:buNone/>
          <a:tabLst/>
          <a:defRPr kumimoji="0" lang="nl-NL" altLang="nl-BE"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ctr" defTabSz="914400" rtl="0" eaLnBrk="1" fontAlgn="base" latinLnBrk="0" hangingPunct="1">
          <a:lnSpc>
            <a:spcPct val="100000"/>
          </a:lnSpc>
          <a:spcBef>
            <a:spcPct val="20000"/>
          </a:spcBef>
          <a:spcAft>
            <a:spcPct val="0"/>
          </a:spcAft>
          <a:buClrTx/>
          <a:buSzTx/>
          <a:buFontTx/>
          <a:buNone/>
          <a:tabLst/>
          <a:defRPr kumimoji="0" lang="nl-NL" altLang="nl-BE" sz="2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18545</TotalTime>
  <Words>989</Words>
  <Application>Microsoft Office PowerPoint</Application>
  <PresentationFormat>On-screen Show (4:3)</PresentationFormat>
  <Paragraphs>254</Paragraphs>
  <Slides>20</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2" baseType="lpstr">
      <vt:lpstr>Default Design</vt:lpstr>
      <vt:lpstr>Worksheet</vt:lpstr>
      <vt:lpstr>CAT RISK and Solvency II: Thoughts and notes regarding the SCR review Current deficiencies</vt:lpstr>
      <vt:lpstr>PowerPoint Presentation</vt:lpstr>
      <vt:lpstr>PowerPoint Presentation</vt:lpstr>
      <vt:lpstr>Points of consideration within the Standard Formula</vt:lpstr>
      <vt:lpstr>CEIOPS/EIOPA Steps for CAT RISK   (Earthquake risk in Greece as a case study)</vt:lpstr>
      <vt:lpstr>PowerPoint Presentation</vt:lpstr>
      <vt:lpstr>PowerPoint Presentation</vt:lpstr>
      <vt:lpstr>PowerPoint Presentation</vt:lpstr>
      <vt:lpstr>PowerPoint Presentation</vt:lpstr>
      <vt:lpstr>What is the role of the Country risk factors Qs  in the equation and Annex VI?  Country risk Factors offer no added value, are misleading and currently  the devil is in the detail (e.g. cresta relativity weights)  Beside the Greek example another example from Slovakia and Slovenia </vt:lpstr>
      <vt:lpstr>Credibility / scientific soundness of current Cat Risk data</vt:lpstr>
      <vt:lpstr>EARTHQUAKE RISK CORRELATION COEFFICIENTS FOR REGIONS  (case study Greece – Bulgaria)</vt:lpstr>
      <vt:lpstr>Seismicity of the Aegean </vt:lpstr>
      <vt:lpstr>PowerPoint Presentation</vt:lpstr>
      <vt:lpstr>Maps showing spatially the correlations among different cresta zones in Greece  Maps extracted from a GIS (Geographical Information System)</vt:lpstr>
      <vt:lpstr>Maps showing spatially the correlations among different cresta zones in Greece  Maps extracted from a GIS (Geographical Information System)</vt:lpstr>
      <vt:lpstr>Maps showing spatially the correlations among different cresta zones in Greece  Maps extracted from a GIS (Geographical Information System)</vt:lpstr>
      <vt:lpstr>Maps showing spatially the correlations among different cresta zones in Greece  Maps extracted from a GIS (Geographical Information System)</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Compulsory versus Optional Disaster Insurance</dc:title>
  <dc:creator>Mieke</dc:creator>
  <cp:lastModifiedBy>Roy Nitze</cp:lastModifiedBy>
  <cp:revision>286</cp:revision>
  <dcterms:created xsi:type="dcterms:W3CDTF">2015-04-06T10:12:22Z</dcterms:created>
  <dcterms:modified xsi:type="dcterms:W3CDTF">2017-04-20T13:01:23Z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503643732</vt:i4>
  </property>
  <property fmtid="{D5CDD505-2E9C-101B-9397-08002B2CF9AE}" pid="3" name="_NewReviewCycle">
    <vt:lpwstr/>
  </property>
  <property fmtid="{D5CDD505-2E9C-101B-9397-08002B2CF9AE}" pid="4" name="_EmailSubject">
    <vt:lpwstr>2nd attempt: To CAT WS: documents for 1st physical meeting on 27 April 2017, 10-16h in Frankfurt (EIOPA premises)</vt:lpwstr>
  </property>
  <property fmtid="{D5CDD505-2E9C-101B-9397-08002B2CF9AE}" pid="5" name="_AuthorEmail">
    <vt:lpwstr>Roy.Nitze@eiopa.europa.eu</vt:lpwstr>
  </property>
  <property fmtid="{D5CDD505-2E9C-101B-9397-08002B2CF9AE}" pid="6" name="_AuthorEmailDisplayName">
    <vt:lpwstr>Roy Nitze</vt:lpwstr>
  </property>
</Properties>
</file>