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4" r:id="rId1"/>
  </p:sldMasterIdLst>
  <p:notesMasterIdLst>
    <p:notesMasterId r:id="rId9"/>
  </p:notesMasterIdLst>
  <p:handoutMasterIdLst>
    <p:handoutMasterId r:id="rId10"/>
  </p:handoutMasterIdLst>
  <p:sldIdLst>
    <p:sldId id="260" r:id="rId2"/>
    <p:sldId id="261" r:id="rId3"/>
    <p:sldId id="263" r:id="rId4"/>
    <p:sldId id="264" r:id="rId5"/>
    <p:sldId id="262" r:id="rId6"/>
    <p:sldId id="266" r:id="rId7"/>
    <p:sldId id="265" r:id="rId8"/>
  </p:sldIdLst>
  <p:sldSz cx="9144000" cy="6858000" type="screen4x3"/>
  <p:notesSz cx="6858000" cy="9144000"/>
  <p:defaultTextStyle>
    <a:defPPr>
      <a:defRPr lang="hu-H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5">
          <p15:clr>
            <a:srgbClr val="A4A3A4"/>
          </p15:clr>
        </p15:guide>
        <p15:guide id="2" orient="horz" pos="663">
          <p15:clr>
            <a:srgbClr val="A4A3A4"/>
          </p15:clr>
        </p15:guide>
        <p15:guide id="3" pos="2880">
          <p15:clr>
            <a:srgbClr val="A4A3A4"/>
          </p15:clr>
        </p15:guide>
        <p15:guide id="4" pos="385">
          <p15:clr>
            <a:srgbClr val="A4A3A4"/>
          </p15:clr>
        </p15:guide>
        <p15:guide id="5" pos="532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steigervald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2452"/>
    <a:srgbClr val="92B93B"/>
    <a:srgbClr val="777063"/>
    <a:srgbClr val="A69F94"/>
    <a:srgbClr val="EAB92A"/>
    <a:srgbClr val="5DB4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Közepesen sötét stílus 2 – 3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75277" autoAdjust="0"/>
  </p:normalViewPr>
  <p:slideViewPr>
    <p:cSldViewPr>
      <p:cViewPr>
        <p:scale>
          <a:sx n="80" d="100"/>
          <a:sy n="80" d="100"/>
        </p:scale>
        <p:origin x="1140" y="60"/>
      </p:cViewPr>
      <p:guideLst>
        <p:guide orient="horz" pos="255"/>
        <p:guide orient="horz" pos="663"/>
        <p:guide pos="2880"/>
        <p:guide pos="385"/>
        <p:guide pos="53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2898" y="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\cs\FI\BO\Szolvencia%20II\3_Hat&#225;stanulm&#225;nyok,%20stressz%20teszt,%20mennyis&#233;gi%20felm&#233;r&#233;sek\2_EIOPA%20stress%20test,%20Low%20Yield%20felm&#233;r&#233;s\FELDOLGOZ&#193;S\&#201;let,%20nem-&#233;let%20kock&#225;zati%20modulok\Gabi_v2.xlsm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2738407699037614E-2"/>
          <c:y val="5.1400554097404488E-2"/>
          <c:w val="0.87670603674540681"/>
          <c:h val="0.58509405074365706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'Katasztrófa jav'!$AM$5</c:f>
              <c:strCache>
                <c:ptCount val="1"/>
                <c:pt idx="0">
                  <c:v>Szárazföldi jármű-casco ágazat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'Katasztrófa jav'!$A$6:$A$29</c:f>
              <c:strCache>
                <c:ptCount val="24"/>
                <c:pt idx="0">
                  <c:v>City of Budapest</c:v>
                </c:pt>
                <c:pt idx="1">
                  <c:v>Gyor-Sopron</c:v>
                </c:pt>
                <c:pt idx="2">
                  <c:v>City of Gyor</c:v>
                </c:pt>
                <c:pt idx="3">
                  <c:v>Vas</c:v>
                </c:pt>
                <c:pt idx="4">
                  <c:v>Zala</c:v>
                </c:pt>
                <c:pt idx="5">
                  <c:v>Veszprem</c:v>
                </c:pt>
                <c:pt idx="6">
                  <c:v>Somogy</c:v>
                </c:pt>
                <c:pt idx="7">
                  <c:v>Komarom</c:v>
                </c:pt>
                <c:pt idx="8">
                  <c:v>Fejer</c:v>
                </c:pt>
                <c:pt idx="9">
                  <c:v>Tolna</c:v>
                </c:pt>
                <c:pt idx="10">
                  <c:v>Baranya</c:v>
                </c:pt>
                <c:pt idx="11">
                  <c:v>City of Pecs</c:v>
                </c:pt>
                <c:pt idx="12">
                  <c:v>Nograd</c:v>
                </c:pt>
                <c:pt idx="13">
                  <c:v>Pest</c:v>
                </c:pt>
                <c:pt idx="14">
                  <c:v>Bacs-Kiskun</c:v>
                </c:pt>
                <c:pt idx="15">
                  <c:v>BAZ</c:v>
                </c:pt>
                <c:pt idx="16">
                  <c:v>City of Miskolc</c:v>
                </c:pt>
                <c:pt idx="17">
                  <c:v>Heves</c:v>
                </c:pt>
                <c:pt idx="18">
                  <c:v>Szolnok</c:v>
                </c:pt>
                <c:pt idx="19">
                  <c:v>Csongrad</c:v>
                </c:pt>
                <c:pt idx="20">
                  <c:v>Szabolcs-Szatmar</c:v>
                </c:pt>
                <c:pt idx="21">
                  <c:v>Hadju-Bihar</c:v>
                </c:pt>
                <c:pt idx="22">
                  <c:v>City of debrecen</c:v>
                </c:pt>
                <c:pt idx="23">
                  <c:v>Bekes</c:v>
                </c:pt>
              </c:strCache>
            </c:strRef>
          </c:cat>
          <c:val>
            <c:numRef>
              <c:f>'Katasztrófa jav'!$AM$6:$AM$29</c:f>
              <c:numCache>
                <c:formatCode>#,##0</c:formatCode>
                <c:ptCount val="24"/>
                <c:pt idx="0">
                  <c:v>594752250762.28735</c:v>
                </c:pt>
                <c:pt idx="1">
                  <c:v>52160951164.947441</c:v>
                </c:pt>
                <c:pt idx="2">
                  <c:v>34620438343.973152</c:v>
                </c:pt>
                <c:pt idx="3">
                  <c:v>40759954550.330734</c:v>
                </c:pt>
                <c:pt idx="4">
                  <c:v>54709431101.693192</c:v>
                </c:pt>
                <c:pt idx="5">
                  <c:v>58499831150.915443</c:v>
                </c:pt>
                <c:pt idx="6">
                  <c:v>41751240381.115646</c:v>
                </c:pt>
                <c:pt idx="7">
                  <c:v>50287464149.179939</c:v>
                </c:pt>
                <c:pt idx="8">
                  <c:v>75600117077.342178</c:v>
                </c:pt>
                <c:pt idx="9">
                  <c:v>28278860611.287086</c:v>
                </c:pt>
                <c:pt idx="10">
                  <c:v>24634630221.577156</c:v>
                </c:pt>
                <c:pt idx="11">
                  <c:v>31188623324.323078</c:v>
                </c:pt>
                <c:pt idx="12">
                  <c:v>18498339642.879822</c:v>
                </c:pt>
                <c:pt idx="13">
                  <c:v>211583516268.34186</c:v>
                </c:pt>
                <c:pt idx="14">
                  <c:v>77401650313.155563</c:v>
                </c:pt>
                <c:pt idx="15">
                  <c:v>46354800935.137718</c:v>
                </c:pt>
                <c:pt idx="16">
                  <c:v>26171797598.631123</c:v>
                </c:pt>
                <c:pt idx="17">
                  <c:v>31857994084.984558</c:v>
                </c:pt>
                <c:pt idx="18">
                  <c:v>40447778512.78875</c:v>
                </c:pt>
                <c:pt idx="19">
                  <c:v>65607276673.12291</c:v>
                </c:pt>
                <c:pt idx="20">
                  <c:v>57330785005.927742</c:v>
                </c:pt>
                <c:pt idx="21">
                  <c:v>27537135345.562397</c:v>
                </c:pt>
                <c:pt idx="22">
                  <c:v>31552986044.328358</c:v>
                </c:pt>
                <c:pt idx="23">
                  <c:v>40217884546.245827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6A-4F1F-A42F-CFA5B488F93A}"/>
            </c:ext>
          </c:extLst>
        </c:ser>
        <c:ser>
          <c:idx val="0"/>
          <c:order val="1"/>
          <c:tx>
            <c:strRef>
              <c:f>'Katasztrófa jav'!$AL$5</c:f>
              <c:strCache>
                <c:ptCount val="1"/>
                <c:pt idx="0">
                  <c:v>Tűz- és elemi károk, illetve egyéb vagyoni károk ágazatok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Lbls>
            <c:dLbl>
              <c:idx val="0"/>
              <c:layout>
                <c:manualLayout>
                  <c:x val="5.7692307692307675E-2"/>
                  <c:y val="-1.4774067369002705E-2"/>
                </c:manualLayout>
              </c:layout>
              <c:numFmt formatCode="#,##0,,," sourceLinked="0"/>
              <c:spPr/>
              <c:txPr>
                <a:bodyPr/>
                <a:lstStyle/>
                <a:p>
                  <a:pPr>
                    <a:defRPr/>
                  </a:pPr>
                  <a:endParaRPr lang="hu-H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06A-4F1F-A42F-CFA5B488F93A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'Katasztrófa jav'!$A$6:$A$29</c:f>
              <c:strCache>
                <c:ptCount val="24"/>
                <c:pt idx="0">
                  <c:v>City of Budapest</c:v>
                </c:pt>
                <c:pt idx="1">
                  <c:v>Gyor-Sopron</c:v>
                </c:pt>
                <c:pt idx="2">
                  <c:v>City of Gyor</c:v>
                </c:pt>
                <c:pt idx="3">
                  <c:v>Vas</c:v>
                </c:pt>
                <c:pt idx="4">
                  <c:v>Zala</c:v>
                </c:pt>
                <c:pt idx="5">
                  <c:v>Veszprem</c:v>
                </c:pt>
                <c:pt idx="6">
                  <c:v>Somogy</c:v>
                </c:pt>
                <c:pt idx="7">
                  <c:v>Komarom</c:v>
                </c:pt>
                <c:pt idx="8">
                  <c:v>Fejer</c:v>
                </c:pt>
                <c:pt idx="9">
                  <c:v>Tolna</c:v>
                </c:pt>
                <c:pt idx="10">
                  <c:v>Baranya</c:v>
                </c:pt>
                <c:pt idx="11">
                  <c:v>City of Pecs</c:v>
                </c:pt>
                <c:pt idx="12">
                  <c:v>Nograd</c:v>
                </c:pt>
                <c:pt idx="13">
                  <c:v>Pest</c:v>
                </c:pt>
                <c:pt idx="14">
                  <c:v>Bacs-Kiskun</c:v>
                </c:pt>
                <c:pt idx="15">
                  <c:v>BAZ</c:v>
                </c:pt>
                <c:pt idx="16">
                  <c:v>City of Miskolc</c:v>
                </c:pt>
                <c:pt idx="17">
                  <c:v>Heves</c:v>
                </c:pt>
                <c:pt idx="18">
                  <c:v>Szolnok</c:v>
                </c:pt>
                <c:pt idx="19">
                  <c:v>Csongrad</c:v>
                </c:pt>
                <c:pt idx="20">
                  <c:v>Szabolcs-Szatmar</c:v>
                </c:pt>
                <c:pt idx="21">
                  <c:v>Hadju-Bihar</c:v>
                </c:pt>
                <c:pt idx="22">
                  <c:v>City of debrecen</c:v>
                </c:pt>
                <c:pt idx="23">
                  <c:v>Bekes</c:v>
                </c:pt>
              </c:strCache>
            </c:strRef>
          </c:cat>
          <c:val>
            <c:numRef>
              <c:f>'Katasztrófa jav'!$AL$6:$AL$29</c:f>
              <c:numCache>
                <c:formatCode>#,##0</c:formatCode>
                <c:ptCount val="24"/>
                <c:pt idx="0">
                  <c:v>27811331306792.801</c:v>
                </c:pt>
                <c:pt idx="1">
                  <c:v>3274523205442.0103</c:v>
                </c:pt>
                <c:pt idx="2">
                  <c:v>1859073303101.9243</c:v>
                </c:pt>
                <c:pt idx="3">
                  <c:v>2746955499635.0342</c:v>
                </c:pt>
                <c:pt idx="4">
                  <c:v>2906961033881.8452</c:v>
                </c:pt>
                <c:pt idx="5">
                  <c:v>4004441048628.8032</c:v>
                </c:pt>
                <c:pt idx="6">
                  <c:v>3606198648348.752</c:v>
                </c:pt>
                <c:pt idx="7">
                  <c:v>3046284246168.0073</c:v>
                </c:pt>
                <c:pt idx="8">
                  <c:v>3950626619568.1616</c:v>
                </c:pt>
                <c:pt idx="9">
                  <c:v>1942195407329.4326</c:v>
                </c:pt>
                <c:pt idx="10">
                  <c:v>1837178382662.1362</c:v>
                </c:pt>
                <c:pt idx="11">
                  <c:v>1909902744689.2285</c:v>
                </c:pt>
                <c:pt idx="12">
                  <c:v>1502336454084.5911</c:v>
                </c:pt>
                <c:pt idx="13">
                  <c:v>11084693297361.967</c:v>
                </c:pt>
                <c:pt idx="14">
                  <c:v>4706135270610.7666</c:v>
                </c:pt>
                <c:pt idx="15">
                  <c:v>3354520152227.0117</c:v>
                </c:pt>
                <c:pt idx="16">
                  <c:v>1694592845736.4424</c:v>
                </c:pt>
                <c:pt idx="17">
                  <c:v>2773576287684.9219</c:v>
                </c:pt>
                <c:pt idx="18">
                  <c:v>3183877763448.0718</c:v>
                </c:pt>
                <c:pt idx="19">
                  <c:v>3874529858536.6758</c:v>
                </c:pt>
                <c:pt idx="20">
                  <c:v>4289015016560.0332</c:v>
                </c:pt>
                <c:pt idx="21">
                  <c:v>2405601031697.1772</c:v>
                </c:pt>
                <c:pt idx="22">
                  <c:v>2129315331215.6338</c:v>
                </c:pt>
                <c:pt idx="23">
                  <c:v>3185440061171.9365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06A-4F1F-A42F-CFA5B488F9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50265856"/>
        <c:axId val="150267392"/>
      </c:barChart>
      <c:catAx>
        <c:axId val="15026585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50267392"/>
        <c:crosses val="autoZero"/>
        <c:auto val="1"/>
        <c:lblAlgn val="ctr"/>
        <c:lblOffset val="100"/>
        <c:noMultiLvlLbl val="0"/>
      </c:catAx>
      <c:valAx>
        <c:axId val="150267392"/>
        <c:scaling>
          <c:orientation val="minMax"/>
          <c:max val="16000000000000"/>
        </c:scaling>
        <c:delete val="0"/>
        <c:axPos val="l"/>
        <c:majorGridlines/>
        <c:numFmt formatCode="#,##0,,," sourceLinked="0"/>
        <c:majorTickMark val="none"/>
        <c:minorTickMark val="none"/>
        <c:tickLblPos val="nextTo"/>
        <c:crossAx val="150265856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000"/>
      </a:pPr>
      <a:endParaRPr lang="hu-H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2175A8-35AC-46BC-970E-BB361A66CB6D}" type="datetimeFigureOut">
              <a:rPr lang="hu-HU" smtClean="0"/>
              <a:pPr/>
              <a:t>2017. 04. 24.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0FDB01-46C1-4BF1-9E72-84EA817E09E0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332215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DC4DF4E-9F45-4956-AF27-4169F777B831}" type="datetimeFigureOut">
              <a:rPr lang="hu-HU"/>
              <a:pPr>
                <a:defRPr/>
              </a:pPr>
              <a:t>2017. 04. 24.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hu-HU" noProof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noProof="0"/>
              <a:t>Mintaszöveg szerkesztése</a:t>
            </a:r>
          </a:p>
          <a:p>
            <a:pPr lvl="1"/>
            <a:r>
              <a:rPr lang="hu-HU" noProof="0"/>
              <a:t>Második szint</a:t>
            </a:r>
          </a:p>
          <a:p>
            <a:pPr lvl="2"/>
            <a:r>
              <a:rPr lang="hu-HU" noProof="0"/>
              <a:t>Harmadik szint</a:t>
            </a:r>
          </a:p>
          <a:p>
            <a:pPr lvl="3"/>
            <a:r>
              <a:rPr lang="hu-HU" noProof="0"/>
              <a:t>Negyedik szint</a:t>
            </a:r>
          </a:p>
          <a:p>
            <a:pPr lvl="4"/>
            <a:r>
              <a:rPr lang="hu-HU" noProof="0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E6176FD-5602-4B79-B069-B36BD1680EC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10976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Regarding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available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from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national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QIS2013,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Fire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damage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property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Casco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LOBs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most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exposure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zone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City of Budapest (28 000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billion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HUF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appr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90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billion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EUR) and Pest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county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(11 000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billion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HUF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appr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35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billion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EUR).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6176FD-5602-4B79-B069-B36BD1680ECD}" type="slidenum">
              <a:rPr lang="hu-HU" smtClean="0"/>
              <a:pPr>
                <a:defRPr/>
              </a:pPr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47889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/>
              <a:t>Cities</a:t>
            </a:r>
            <a:r>
              <a:rPr lang="hu-HU" baseline="0" dirty="0"/>
              <a:t> </a:t>
            </a:r>
            <a:r>
              <a:rPr lang="hu-HU" baseline="0" dirty="0" err="1"/>
              <a:t>like</a:t>
            </a:r>
            <a:r>
              <a:rPr lang="hu-HU" baseline="0" dirty="0"/>
              <a:t> Győr, Pécs, Debrecen and Miskolc </a:t>
            </a:r>
            <a:r>
              <a:rPr lang="hu-HU" baseline="0" dirty="0" err="1"/>
              <a:t>are</a:t>
            </a:r>
            <a:r>
              <a:rPr lang="hu-HU" baseline="0" dirty="0"/>
              <a:t> </a:t>
            </a:r>
            <a:r>
              <a:rPr lang="hu-HU" baseline="0" dirty="0" err="1"/>
              <a:t>having</a:t>
            </a:r>
            <a:r>
              <a:rPr lang="hu-HU" baseline="0" dirty="0"/>
              <a:t> </a:t>
            </a:r>
            <a:r>
              <a:rPr lang="hu-HU" baseline="0" dirty="0" err="1"/>
              <a:t>own</a:t>
            </a:r>
            <a:r>
              <a:rPr lang="hu-HU" baseline="0" dirty="0"/>
              <a:t> </a:t>
            </a:r>
            <a:r>
              <a:rPr lang="hu-HU" baseline="0" dirty="0" err="1"/>
              <a:t>CRESTA</a:t>
            </a:r>
            <a:r>
              <a:rPr lang="hu-HU" baseline="0" dirty="0"/>
              <a:t> </a:t>
            </a:r>
            <a:r>
              <a:rPr lang="hu-HU" baseline="0" dirty="0" err="1"/>
              <a:t>zone</a:t>
            </a:r>
            <a:r>
              <a:rPr lang="hu-HU" baseline="0" dirty="0"/>
              <a:t> </a:t>
            </a:r>
            <a:r>
              <a:rPr lang="hu-HU" baseline="0" dirty="0" err="1"/>
              <a:t>factors</a:t>
            </a:r>
            <a:r>
              <a:rPr lang="hu-HU" baseline="0" dirty="0"/>
              <a:t> (W), </a:t>
            </a:r>
            <a:r>
              <a:rPr lang="hu-HU" baseline="0" dirty="0" err="1"/>
              <a:t>but</a:t>
            </a:r>
            <a:r>
              <a:rPr lang="hu-HU" baseline="0" dirty="0"/>
              <a:t> </a:t>
            </a:r>
            <a:r>
              <a:rPr lang="hu-HU" baseline="0" dirty="0" err="1"/>
              <a:t>some</a:t>
            </a:r>
            <a:r>
              <a:rPr lang="hu-HU" baseline="0" dirty="0"/>
              <a:t> </a:t>
            </a:r>
            <a:r>
              <a:rPr lang="hu-HU" baseline="0" dirty="0" err="1"/>
              <a:t>others</a:t>
            </a:r>
            <a:r>
              <a:rPr lang="hu-HU" baseline="0" dirty="0"/>
              <a:t> </a:t>
            </a:r>
            <a:r>
              <a:rPr lang="hu-HU" baseline="0" dirty="0" err="1"/>
              <a:t>like</a:t>
            </a:r>
            <a:r>
              <a:rPr lang="hu-HU" baseline="0" dirty="0"/>
              <a:t> city of Szeged is </a:t>
            </a:r>
            <a:r>
              <a:rPr lang="hu-HU" baseline="0" dirty="0" err="1"/>
              <a:t>included</a:t>
            </a:r>
            <a:r>
              <a:rPr lang="hu-HU" baseline="0" dirty="0"/>
              <a:t> in </a:t>
            </a:r>
            <a:r>
              <a:rPr lang="hu-HU" baseline="0" dirty="0" err="1"/>
              <a:t>zone</a:t>
            </a:r>
            <a:r>
              <a:rPr lang="hu-HU" baseline="0" dirty="0"/>
              <a:t> Csongrád (20).</a:t>
            </a:r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6176FD-5602-4B79-B069-B36BD1680ECD}" type="slidenum">
              <a:rPr lang="hu-HU" smtClean="0"/>
              <a:pPr>
                <a:defRPr/>
              </a:pPr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264981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/>
              <a:t>This</a:t>
            </a:r>
            <a:r>
              <a:rPr lang="hu-HU" dirty="0"/>
              <a:t> is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low</a:t>
            </a:r>
            <a:r>
              <a:rPr lang="hu-HU" dirty="0"/>
              <a:t> </a:t>
            </a:r>
            <a:r>
              <a:rPr lang="hu-HU" dirty="0" err="1"/>
              <a:t>probability</a:t>
            </a:r>
            <a:r>
              <a:rPr lang="hu-HU" dirty="0"/>
              <a:t> </a:t>
            </a:r>
            <a:r>
              <a:rPr lang="hu-HU" dirty="0" err="1"/>
              <a:t>floods</a:t>
            </a:r>
            <a:r>
              <a:rPr lang="hu-HU" dirty="0"/>
              <a:t> map of Hungary. </a:t>
            </a:r>
            <a:r>
              <a:rPr lang="hu-HU" dirty="0" err="1"/>
              <a:t>Low</a:t>
            </a:r>
            <a:r>
              <a:rPr lang="hu-HU" dirty="0"/>
              <a:t> </a:t>
            </a:r>
            <a:r>
              <a:rPr lang="hu-HU" dirty="0" err="1"/>
              <a:t>probability</a:t>
            </a:r>
            <a:r>
              <a:rPr lang="hu-HU" baseline="0" dirty="0"/>
              <a:t> </a:t>
            </a:r>
            <a:r>
              <a:rPr lang="hu-HU" baseline="0" dirty="0" err="1"/>
              <a:t>means</a:t>
            </a:r>
            <a:r>
              <a:rPr lang="hu-HU" baseline="0" dirty="0"/>
              <a:t> </a:t>
            </a:r>
            <a:r>
              <a:rPr lang="hu-HU" baseline="0" dirty="0" err="1"/>
              <a:t>probaility</a:t>
            </a:r>
            <a:r>
              <a:rPr lang="hu-HU" baseline="0" dirty="0"/>
              <a:t> of </a:t>
            </a:r>
            <a:r>
              <a:rPr lang="hu-HU" baseline="0" dirty="0" err="1"/>
              <a:t>flood</a:t>
            </a:r>
            <a:r>
              <a:rPr lang="hu-HU" baseline="0" dirty="0"/>
              <a:t> is </a:t>
            </a:r>
            <a:r>
              <a:rPr lang="hu-HU" baseline="0" dirty="0" err="1"/>
              <a:t>under</a:t>
            </a:r>
            <a:r>
              <a:rPr lang="hu-HU" baseline="0" dirty="0"/>
              <a:t> 0.001.</a:t>
            </a:r>
          </a:p>
          <a:p>
            <a:r>
              <a:rPr lang="hu-HU" baseline="0" dirty="0"/>
              <a:t>„</a:t>
            </a:r>
            <a:r>
              <a:rPr lang="en-US" dirty="0">
                <a:effectLst/>
              </a:rPr>
              <a:t>Directive 2007/60/EC of the European Parliament and of the Council on the assessment and management of flood risks requires Member States to carry out preliminary risk assessment, to prepare flood threat- and flood risk maps, and to take measures to reduce and manage flood risks. Such work started under the co-ordination of the General Directorate of Water Management in Hungary in 2010.</a:t>
            </a:r>
            <a:r>
              <a:rPr lang="hu-HU" dirty="0">
                <a:effectLst/>
              </a:rPr>
              <a:t>”</a:t>
            </a:r>
          </a:p>
          <a:p>
            <a:r>
              <a:rPr lang="hu-HU" dirty="0"/>
              <a:t>http://ddvizig.hu/en/korabbi-hirek-1-en/65b9a93a-1577-42cc-a833-313a2c2179ff</a:t>
            </a:r>
          </a:p>
          <a:p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6176FD-5602-4B79-B069-B36BD1680ECD}" type="slidenum">
              <a:rPr lang="hu-HU" smtClean="0"/>
              <a:pPr>
                <a:defRPr/>
              </a:pPr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514115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u-HU" sz="1200" dirty="0" err="1">
                <a:solidFill>
                  <a:schemeClr val="tx1"/>
                </a:solidFill>
              </a:rPr>
              <a:t>What</a:t>
            </a:r>
            <a:r>
              <a:rPr lang="hu-HU" sz="1200" dirty="0">
                <a:solidFill>
                  <a:schemeClr val="tx1"/>
                </a:solidFill>
              </a:rPr>
              <a:t> </a:t>
            </a:r>
            <a:r>
              <a:rPr lang="hu-HU" sz="1200" dirty="0" err="1">
                <a:solidFill>
                  <a:schemeClr val="tx1"/>
                </a:solidFill>
              </a:rPr>
              <a:t>are</a:t>
            </a:r>
            <a:r>
              <a:rPr lang="hu-HU" sz="1200" dirty="0">
                <a:solidFill>
                  <a:schemeClr val="tx1"/>
                </a:solidFill>
              </a:rPr>
              <a:t> </a:t>
            </a:r>
            <a:r>
              <a:rPr lang="hu-HU" sz="1200" dirty="0" err="1">
                <a:solidFill>
                  <a:schemeClr val="tx1"/>
                </a:solidFill>
              </a:rPr>
              <a:t>the</a:t>
            </a:r>
            <a:r>
              <a:rPr lang="hu-HU" sz="1200" dirty="0">
                <a:solidFill>
                  <a:schemeClr val="tx1"/>
                </a:solidFill>
              </a:rPr>
              <a:t> </a:t>
            </a:r>
            <a:r>
              <a:rPr lang="en-GB" sz="1200" dirty="0">
                <a:solidFill>
                  <a:schemeClr val="tx1"/>
                </a:solidFill>
              </a:rPr>
              <a:t>major differences among </a:t>
            </a:r>
            <a:r>
              <a:rPr lang="en-GB" sz="1200" dirty="0" err="1">
                <a:solidFill>
                  <a:schemeClr val="tx1"/>
                </a:solidFill>
              </a:rPr>
              <a:t>Cresta</a:t>
            </a:r>
            <a:r>
              <a:rPr lang="en-GB" sz="1200" dirty="0">
                <a:solidFill>
                  <a:schemeClr val="tx1"/>
                </a:solidFill>
              </a:rPr>
              <a:t> Zone factors cited above.</a:t>
            </a:r>
            <a:endParaRPr lang="hu-HU" sz="1200" dirty="0">
              <a:solidFill>
                <a:schemeClr val="tx1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chemeClr val="tx1"/>
                </a:solidFill>
              </a:rPr>
              <a:t>Why are Hungarian factors above nearly 10 times higher?  </a:t>
            </a:r>
            <a:endParaRPr lang="hu-HU" sz="1200" dirty="0">
              <a:solidFill>
                <a:schemeClr val="tx1"/>
              </a:solidFill>
            </a:endParaRPr>
          </a:p>
          <a:p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6176FD-5602-4B79-B069-B36BD1680ECD}" type="slidenum">
              <a:rPr lang="hu-HU" smtClean="0"/>
              <a:pPr>
                <a:defRPr/>
              </a:pPr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274796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One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MTPL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insurer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stated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standard formula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calculation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results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three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times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higher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scr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than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reinsurers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calculation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1/200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safety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level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And </a:t>
            </a:r>
            <a:r>
              <a:rPr lang="hu-H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reinsurer’s</a:t>
            </a:r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calculation</a:t>
            </a:r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shows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main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catastrophe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risk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earthquake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SF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results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flood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risk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six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times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higher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than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earthquake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implies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90% of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insurer’s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flood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risk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come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from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10% sum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insured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(Csongrád).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6176FD-5602-4B79-B069-B36BD1680ECD}" type="slidenum">
              <a:rPr lang="hu-HU" smtClean="0"/>
              <a:pPr>
                <a:defRPr/>
              </a:pPr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0442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3800"/>
            </a:lvl1pPr>
          </a:lstStyle>
          <a:p>
            <a:r>
              <a:rPr lang="en-US"/>
              <a:t>Click to edit Master title style</a:t>
            </a:r>
            <a:endParaRPr lang="hu-H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hu-H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dirty="0"/>
              <a:t>Magyar Nemzeti Bank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pPr>
              <a:defRPr/>
            </a:pPr>
            <a:fld id="{0401AEF3-AFFE-433D-8A34-08D966C25545}" type="slidenum">
              <a:rPr lang="hu-HU" smtClean="0"/>
              <a:pPr>
                <a:defRPr/>
              </a:pPr>
              <a:t>‹#›</a:t>
            </a:fld>
            <a:endParaRPr lang="hu-H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443788" y="6356350"/>
            <a:ext cx="1700212" cy="365125"/>
          </a:xfrm>
        </p:spPr>
        <p:txBody>
          <a:bodyPr anchor="ctr">
            <a:noAutofit/>
          </a:bodyPr>
          <a:lstStyle>
            <a:lvl1pPr marL="0" indent="0" algn="r">
              <a:buNone/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hu-HU" dirty="0"/>
              <a:t>Forrás:</a:t>
            </a:r>
          </a:p>
        </p:txBody>
      </p:sp>
    </p:spTree>
    <p:extLst>
      <p:ext uri="{BB962C8B-B14F-4D97-AF65-F5344CB8AC3E}">
        <p14:creationId xmlns:p14="http://schemas.microsoft.com/office/powerpoint/2010/main" val="3222210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yitólap logóv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07703" y="365127"/>
            <a:ext cx="6630363" cy="615602"/>
          </a:xfrm>
        </p:spPr>
        <p:txBody>
          <a:bodyPr/>
          <a:lstStyle>
            <a:lvl1pPr>
              <a:defRPr/>
            </a:lvl1pPr>
          </a:lstStyle>
          <a:p>
            <a:r>
              <a:rPr lang="hu-HU" dirty="0"/>
              <a:t>Előadás címe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907702" y="2131959"/>
            <a:ext cx="6630364" cy="368904"/>
          </a:xfrm>
        </p:spPr>
        <p:txBody>
          <a:bodyPr>
            <a:noAutofit/>
          </a:bodyPr>
          <a:lstStyle>
            <a:lvl1pPr marL="0" indent="0">
              <a:buNone/>
              <a:defRPr sz="2100" baseline="0"/>
            </a:lvl1pPr>
          </a:lstStyle>
          <a:p>
            <a:pPr lvl="0"/>
            <a:r>
              <a:rPr lang="hu-HU" dirty="0"/>
              <a:t>Helyszín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1907702" y="980729"/>
            <a:ext cx="6630364" cy="720080"/>
          </a:xfrm>
        </p:spPr>
        <p:txBody>
          <a:bodyPr>
            <a:noAutofit/>
          </a:bodyPr>
          <a:lstStyle>
            <a:lvl1pPr marL="0" indent="0">
              <a:buNone/>
              <a:defRPr sz="2100" b="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hu-HU" dirty="0"/>
              <a:t>Előadó neve</a:t>
            </a:r>
          </a:p>
          <a:p>
            <a:pPr lvl="0"/>
            <a:r>
              <a:rPr lang="hu-HU" dirty="0"/>
              <a:t>Titulusa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4" hasCustomPrompt="1"/>
          </p:nvPr>
        </p:nvSpPr>
        <p:spPr>
          <a:xfrm>
            <a:off x="1907404" y="2539464"/>
            <a:ext cx="6630364" cy="400734"/>
          </a:xfrm>
        </p:spPr>
        <p:txBody>
          <a:bodyPr>
            <a:normAutofit/>
          </a:bodyPr>
          <a:lstStyle>
            <a:lvl1pPr marL="0" indent="0">
              <a:buNone/>
              <a:defRPr sz="2100" baseline="0"/>
            </a:lvl1pPr>
          </a:lstStyle>
          <a:p>
            <a:pPr lvl="0"/>
            <a:r>
              <a:rPr lang="hu-HU" dirty="0"/>
              <a:t>Dátum</a:t>
            </a:r>
          </a:p>
        </p:txBody>
      </p:sp>
    </p:spTree>
    <p:extLst>
      <p:ext uri="{BB962C8B-B14F-4D97-AF65-F5344CB8AC3E}">
        <p14:creationId xmlns:p14="http://schemas.microsoft.com/office/powerpoint/2010/main" val="2208839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lold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000" y="180000"/>
            <a:ext cx="7453689" cy="75918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u-H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1367" y="2060849"/>
            <a:ext cx="7886700" cy="417646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/>
          </p:nvPr>
        </p:nvSpPr>
        <p:spPr>
          <a:xfrm>
            <a:off x="651366" y="1388651"/>
            <a:ext cx="7886700" cy="576063"/>
          </a:xfrm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1187624" y="1124316"/>
            <a:ext cx="7956376" cy="0"/>
          </a:xfrm>
          <a:prstGeom prst="line">
            <a:avLst/>
          </a:prstGeom>
          <a:ln w="28575">
            <a:solidFill>
              <a:srgbClr val="1E24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hu-HU" dirty="0"/>
              <a:t>Magyar Nemzeti Bank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 sz="1100"/>
            </a:lvl1pPr>
          </a:lstStyle>
          <a:p>
            <a:pPr>
              <a:defRPr/>
            </a:pPr>
            <a:fld id="{0401AEF3-AFFE-433D-8A34-08D966C25545}" type="slidenum">
              <a:rPr lang="hu-HU" smtClean="0"/>
              <a:pPr>
                <a:defRPr/>
              </a:pPr>
              <a:t>‹#›</a:t>
            </a:fld>
            <a:endParaRPr lang="hu-HU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7443788" y="6356350"/>
            <a:ext cx="1700212" cy="365125"/>
          </a:xfrm>
        </p:spPr>
        <p:txBody>
          <a:bodyPr anchor="ctr">
            <a:noAutofit/>
          </a:bodyPr>
          <a:lstStyle>
            <a:lvl1pPr marL="0" indent="0" algn="r">
              <a:buNone/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hu-HU" dirty="0"/>
              <a:t>Forrás: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32054"/>
            <a:ext cx="873224" cy="873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558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lolda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000" y="180000"/>
            <a:ext cx="7485331" cy="75918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u-H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1367" y="1268761"/>
            <a:ext cx="7886700" cy="49685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dirty="0"/>
              <a:t>Magyar Nemzeti Bank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pPr>
              <a:defRPr/>
            </a:pPr>
            <a:fld id="{0401AEF3-AFFE-433D-8A34-08D966C25545}" type="slidenum">
              <a:rPr lang="hu-HU" smtClean="0"/>
              <a:pPr>
                <a:defRPr/>
              </a:pPr>
              <a:t>‹#›</a:t>
            </a:fld>
            <a:endParaRPr lang="hu-HU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187624" y="1120587"/>
            <a:ext cx="7956376" cy="0"/>
          </a:xfrm>
          <a:prstGeom prst="line">
            <a:avLst/>
          </a:prstGeom>
          <a:ln w="28575">
            <a:solidFill>
              <a:srgbClr val="1E24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443788" y="6356350"/>
            <a:ext cx="1700212" cy="365125"/>
          </a:xfrm>
        </p:spPr>
        <p:txBody>
          <a:bodyPr anchor="ctr">
            <a:noAutofit/>
          </a:bodyPr>
          <a:lstStyle>
            <a:lvl1pPr marL="0" indent="0" algn="r">
              <a:buNone/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hu-HU" dirty="0"/>
              <a:t>Forrás: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" y="133200"/>
            <a:ext cx="873224" cy="873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643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chemeClr val="accent5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r>
              <a:rPr lang="hu-HU" dirty="0"/>
              <a:t>Magyar Nemzeti Bank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accent5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401AEF3-AFFE-433D-8A34-08D966C25545}" type="slidenum">
              <a:rPr lang="hu-HU" smtClean="0"/>
              <a:pPr>
                <a:defRPr/>
              </a:pPr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02001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804" r:id="rId2"/>
    <p:sldLayoutId id="2147483806" r:id="rId3"/>
    <p:sldLayoutId id="2147483807" r:id="rId4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accent5"/>
          </a:solidFill>
          <a:latin typeface="Calibri" panose="020F050202020403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200" kern="1200">
          <a:solidFill>
            <a:schemeClr val="accent5"/>
          </a:solidFill>
          <a:latin typeface="Calibri" panose="020F050202020403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3200" kern="1200">
          <a:solidFill>
            <a:schemeClr val="accent5"/>
          </a:solidFill>
          <a:latin typeface="Calibri" panose="020F050202020403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3200" kern="1200">
          <a:solidFill>
            <a:schemeClr val="accent5"/>
          </a:solidFill>
          <a:latin typeface="Calibri" panose="020F050202020403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3200" kern="1200">
          <a:solidFill>
            <a:schemeClr val="accent5"/>
          </a:solidFill>
          <a:latin typeface="Calibri" panose="020F050202020403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3200" kern="1200">
          <a:solidFill>
            <a:schemeClr val="accent5"/>
          </a:solidFill>
          <a:latin typeface="Calibri" panose="020F050202020403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Flood</a:t>
            </a:r>
            <a:r>
              <a:rPr lang="hu-HU" dirty="0"/>
              <a:t> </a:t>
            </a:r>
            <a:r>
              <a:rPr lang="hu-HU" dirty="0" err="1"/>
              <a:t>risk</a:t>
            </a:r>
            <a:r>
              <a:rPr lang="hu-HU" dirty="0"/>
              <a:t> Hungary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hu-HU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hu-HU" dirty="0"/>
              <a:t>Gabriella Merész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3543300" y="6356351"/>
            <a:ext cx="2057400" cy="365125"/>
          </a:xfrm>
        </p:spPr>
        <p:txBody>
          <a:bodyPr/>
          <a:lstStyle/>
          <a:p>
            <a:pPr>
              <a:defRPr/>
            </a:pPr>
            <a:fld id="{0401AEF3-AFFE-433D-8A34-08D966C25545}" type="slidenum">
              <a:rPr lang="hu-HU" smtClean="0"/>
              <a:pPr>
                <a:defRPr/>
              </a:pPr>
              <a:t>1</a:t>
            </a:fld>
            <a:endParaRPr lang="hu-HU" dirty="0"/>
          </a:p>
        </p:txBody>
      </p:sp>
      <p:sp>
        <p:nvSpPr>
          <p:cNvPr id="6" name="Content Placeholder 5"/>
          <p:cNvSpPr>
            <a:spLocks noGrp="1"/>
          </p:cNvSpPr>
          <p:nvPr>
            <p:ph idx="14"/>
          </p:nvPr>
        </p:nvSpPr>
        <p:spPr/>
        <p:txBody>
          <a:bodyPr>
            <a:normAutofit/>
          </a:bodyPr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88844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Flood</a:t>
            </a:r>
            <a:r>
              <a:rPr lang="hu-HU" dirty="0"/>
              <a:t> </a:t>
            </a:r>
            <a:r>
              <a:rPr lang="hu-HU" dirty="0" err="1"/>
              <a:t>Risk</a:t>
            </a:r>
            <a:r>
              <a:rPr lang="hu-HU" dirty="0"/>
              <a:t> </a:t>
            </a:r>
            <a:r>
              <a:rPr lang="hu-HU" dirty="0" err="1"/>
              <a:t>exposure</a:t>
            </a:r>
            <a:r>
              <a:rPr lang="hu-HU" dirty="0"/>
              <a:t> in Hungary</a:t>
            </a: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hu-HU"/>
              <a:t>Magyar Nemzeti Bank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0401AEF3-AFFE-433D-8A34-08D966C25545}" type="slidenum">
              <a:rPr lang="hu-HU" smtClean="0"/>
              <a:pPr>
                <a:defRPr/>
              </a:pPr>
              <a:t>2</a:t>
            </a:fld>
            <a:endParaRPr lang="hu-HU" dirty="0"/>
          </a:p>
        </p:txBody>
      </p:sp>
      <p:graphicFrame>
        <p:nvGraphicFramePr>
          <p:cNvPr id="9" name="Diagram 16"/>
          <p:cNvGraphicFramePr/>
          <p:nvPr>
            <p:extLst>
              <p:ext uri="{D42A27DB-BD31-4B8C-83A1-F6EECF244321}">
                <p14:modId xmlns:p14="http://schemas.microsoft.com/office/powerpoint/2010/main" val="3307340681"/>
              </p:ext>
            </p:extLst>
          </p:nvPr>
        </p:nvGraphicFramePr>
        <p:xfrm>
          <a:off x="251520" y="1484784"/>
          <a:ext cx="8640959" cy="48715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00940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Cresta</a:t>
            </a:r>
            <a:r>
              <a:rPr lang="hu-HU" dirty="0"/>
              <a:t> </a:t>
            </a:r>
            <a:r>
              <a:rPr lang="hu-HU" dirty="0" err="1"/>
              <a:t>zones</a:t>
            </a:r>
            <a:r>
              <a:rPr lang="hu-HU" dirty="0"/>
              <a:t> in Hungary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091" y="1268413"/>
            <a:ext cx="6634267" cy="4968875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/>
              <a:t>Magyar Nemzeti Bank</a:t>
            </a:r>
            <a:endParaRPr lang="hu-H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01AEF3-AFFE-433D-8A34-08D966C25545}" type="slidenum">
              <a:rPr lang="hu-HU" smtClean="0"/>
              <a:pPr>
                <a:defRPr/>
              </a:pPr>
              <a:t>3</a:t>
            </a:fld>
            <a:endParaRPr lang="hu-HU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45537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Flood</a:t>
            </a:r>
            <a:r>
              <a:rPr lang="hu-HU" dirty="0"/>
              <a:t> map of Hungary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/>
              <a:t>Magyar Nemzeti Bank</a:t>
            </a:r>
            <a:endParaRPr lang="hu-H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01AEF3-AFFE-433D-8A34-08D966C25545}" type="slidenum">
              <a:rPr lang="hu-HU" smtClean="0"/>
              <a:pPr>
                <a:defRPr/>
              </a:pPr>
              <a:t>4</a:t>
            </a:fld>
            <a:endParaRPr lang="hu-HU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4" name="Content Placeholder 1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144" y="1161433"/>
            <a:ext cx="7059208" cy="5075855"/>
          </a:xfrm>
        </p:spPr>
      </p:pic>
    </p:spTree>
    <p:extLst>
      <p:ext uri="{BB962C8B-B14F-4D97-AF65-F5344CB8AC3E}">
        <p14:creationId xmlns:p14="http://schemas.microsoft.com/office/powerpoint/2010/main" val="1560335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CRESTA</a:t>
            </a:r>
            <a:r>
              <a:rPr lang="hu-HU" dirty="0"/>
              <a:t> </a:t>
            </a:r>
            <a:r>
              <a:rPr lang="hu-HU" dirty="0" err="1"/>
              <a:t>factor</a:t>
            </a:r>
            <a:r>
              <a:rPr lang="hu-HU" dirty="0"/>
              <a:t> in Hungary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3693794"/>
              </p:ext>
            </p:extLst>
          </p:nvPr>
        </p:nvGraphicFramePr>
        <p:xfrm>
          <a:off x="323529" y="1196748"/>
          <a:ext cx="3960440" cy="51595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58742">
                  <a:extLst>
                    <a:ext uri="{9D8B030D-6E8A-4147-A177-3AD203B41FA5}">
                      <a16:colId xmlns:a16="http://schemas.microsoft.com/office/drawing/2014/main" val="4114093581"/>
                    </a:ext>
                  </a:extLst>
                </a:gridCol>
                <a:gridCol w="974885">
                  <a:extLst>
                    <a:ext uri="{9D8B030D-6E8A-4147-A177-3AD203B41FA5}">
                      <a16:colId xmlns:a16="http://schemas.microsoft.com/office/drawing/2014/main" val="1847510143"/>
                    </a:ext>
                  </a:extLst>
                </a:gridCol>
                <a:gridCol w="626813">
                  <a:extLst>
                    <a:ext uri="{9D8B030D-6E8A-4147-A177-3AD203B41FA5}">
                      <a16:colId xmlns:a16="http://schemas.microsoft.com/office/drawing/2014/main" val="1391498264"/>
                    </a:ext>
                  </a:extLst>
                </a:gridCol>
              </a:tblGrid>
              <a:tr h="44016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 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Cresta Relativity (W)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 dirty="0" err="1">
                          <a:effectLst/>
                        </a:rPr>
                        <a:t>Cresta</a:t>
                      </a:r>
                      <a:r>
                        <a:rPr lang="hu-HU" sz="1000" dirty="0">
                          <a:effectLst/>
                        </a:rPr>
                        <a:t> </a:t>
                      </a:r>
                      <a:r>
                        <a:rPr lang="hu-HU" sz="1000" dirty="0" err="1">
                          <a:effectLst/>
                        </a:rPr>
                        <a:t>zone</a:t>
                      </a:r>
                      <a:endParaRPr lang="hu-H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54596132"/>
                  </a:ext>
                </a:extLst>
              </a:tr>
              <a:tr h="19664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City of Budapest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0,6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 dirty="0">
                          <a:effectLst/>
                        </a:rPr>
                        <a:t>1 </a:t>
                      </a:r>
                      <a:endParaRPr lang="hu-H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2056347"/>
                  </a:ext>
                </a:extLst>
              </a:tr>
              <a:tr h="19664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Győr-Sopron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0,9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2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34681271"/>
                  </a:ext>
                </a:extLst>
              </a:tr>
              <a:tr h="19664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  <a:highlight>
                            <a:srgbClr val="FFFF00"/>
                          </a:highlight>
                        </a:rPr>
                        <a:t>City of Győr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 dirty="0">
                          <a:effectLst/>
                          <a:highlight>
                            <a:srgbClr val="FFFF00"/>
                          </a:highlight>
                        </a:rPr>
                        <a:t>13,7 </a:t>
                      </a:r>
                      <a:endParaRPr lang="hu-H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  <a:highlight>
                            <a:srgbClr val="FFFF00"/>
                          </a:highlight>
                        </a:rPr>
                        <a:t>3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56950978"/>
                  </a:ext>
                </a:extLst>
              </a:tr>
              <a:tr h="19664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Vas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0,6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4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9292765"/>
                  </a:ext>
                </a:extLst>
              </a:tr>
              <a:tr h="19664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Zala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0,0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5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91067999"/>
                  </a:ext>
                </a:extLst>
              </a:tr>
              <a:tr h="19664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Veszprém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0,0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6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21893005"/>
                  </a:ext>
                </a:extLst>
              </a:tr>
              <a:tr h="19664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Somogy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0,2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7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24157467"/>
                  </a:ext>
                </a:extLst>
              </a:tr>
              <a:tr h="19664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Komárom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0,2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8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61542033"/>
                  </a:ext>
                </a:extLst>
              </a:tr>
              <a:tr h="19664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Fejér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0,0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9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97447699"/>
                  </a:ext>
                </a:extLst>
              </a:tr>
              <a:tr h="19664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Tolna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0,3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10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25822778"/>
                  </a:ext>
                </a:extLst>
              </a:tr>
              <a:tr h="19664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Baranya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0,1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11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56316436"/>
                  </a:ext>
                </a:extLst>
              </a:tr>
              <a:tr h="19664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City of Pécs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0,0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12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9651320"/>
                  </a:ext>
                </a:extLst>
              </a:tr>
              <a:tr h="19664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Nógrád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0,0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 dirty="0">
                          <a:effectLst/>
                        </a:rPr>
                        <a:t>13 </a:t>
                      </a:r>
                      <a:endParaRPr lang="hu-H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85048906"/>
                  </a:ext>
                </a:extLst>
              </a:tr>
              <a:tr h="19664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Pest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0,2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14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76418724"/>
                  </a:ext>
                </a:extLst>
              </a:tr>
              <a:tr h="19664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Bács-Kiskun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0,3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15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66590694"/>
                  </a:ext>
                </a:extLst>
              </a:tr>
              <a:tr h="19664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Borsod-Abaúj-Zemplén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0,7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16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2902923"/>
                  </a:ext>
                </a:extLst>
              </a:tr>
              <a:tr h="19664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City of Miskolc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0,0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17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28179737"/>
                  </a:ext>
                </a:extLst>
              </a:tr>
              <a:tr h="19664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Heves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0,1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18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36037068"/>
                  </a:ext>
                </a:extLst>
              </a:tr>
              <a:tr h="19664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Szolnok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2,4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19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58405511"/>
                  </a:ext>
                </a:extLst>
              </a:tr>
              <a:tr h="19664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  <a:highlight>
                            <a:srgbClr val="FFFF00"/>
                          </a:highlight>
                        </a:rPr>
                        <a:t>Csongrád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  <a:highlight>
                            <a:srgbClr val="FFFF00"/>
                          </a:highlight>
                        </a:rPr>
                        <a:t>19,9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  <a:highlight>
                            <a:srgbClr val="FFFF00"/>
                          </a:highlight>
                        </a:rPr>
                        <a:t>20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04235876"/>
                  </a:ext>
                </a:extLst>
              </a:tr>
              <a:tr h="19664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Szabolcs-Szatmár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0,7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21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8376850"/>
                  </a:ext>
                </a:extLst>
              </a:tr>
              <a:tr h="19664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Hajdú-Bihar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0,3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22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50317785"/>
                  </a:ext>
                </a:extLst>
              </a:tr>
              <a:tr h="19664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City of Debrecen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0,0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23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5737496"/>
                  </a:ext>
                </a:extLst>
              </a:tr>
              <a:tr h="19664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Békés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>
                          <a:effectLst/>
                        </a:rPr>
                        <a:t>0,4 </a:t>
                      </a:r>
                      <a:endParaRPr lang="hu-H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00" dirty="0">
                          <a:effectLst/>
                        </a:rPr>
                        <a:t>24 </a:t>
                      </a:r>
                      <a:endParaRPr lang="hu-H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8443059"/>
                  </a:ext>
                </a:extLst>
              </a:tr>
            </a:tbl>
          </a:graphicData>
        </a:graphic>
      </p:graphicFrame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/>
              <a:t>Magyar Nemzeti Bank</a:t>
            </a:r>
            <a:endParaRPr lang="hu-HU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01AEF3-AFFE-433D-8A34-08D966C25545}" type="slidenum">
              <a:rPr lang="hu-HU" smtClean="0"/>
              <a:pPr>
                <a:defRPr/>
              </a:pPr>
              <a:t>5</a:t>
            </a:fld>
            <a:endParaRPr lang="hu-HU" dirty="0"/>
          </a:p>
        </p:txBody>
      </p:sp>
      <p:sp>
        <p:nvSpPr>
          <p:cNvPr id="6" name="Szöveg helye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TextBox 7"/>
          <p:cNvSpPr txBox="1"/>
          <p:nvPr/>
        </p:nvSpPr>
        <p:spPr>
          <a:xfrm>
            <a:off x="4427984" y="1340768"/>
            <a:ext cx="37444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There </a:t>
            </a:r>
            <a:r>
              <a:rPr lang="hu-HU" dirty="0" err="1"/>
              <a:t>are</a:t>
            </a:r>
            <a:r>
              <a:rPr lang="hu-HU" dirty="0"/>
              <a:t> 2 </a:t>
            </a:r>
            <a:r>
              <a:rPr lang="hu-HU" dirty="0" err="1"/>
              <a:t>relatively</a:t>
            </a:r>
            <a:r>
              <a:rPr lang="hu-HU" dirty="0"/>
              <a:t> </a:t>
            </a:r>
            <a:r>
              <a:rPr lang="hu-HU" dirty="0" err="1"/>
              <a:t>high</a:t>
            </a:r>
            <a:r>
              <a:rPr lang="hu-HU" dirty="0"/>
              <a:t> W </a:t>
            </a:r>
            <a:r>
              <a:rPr lang="hu-HU" dirty="0" err="1"/>
              <a:t>factors</a:t>
            </a:r>
            <a:r>
              <a:rPr lang="hu-HU" dirty="0"/>
              <a:t> in Hungary: </a:t>
            </a:r>
            <a:r>
              <a:rPr lang="hu-HU" b="1" dirty="0"/>
              <a:t>City of Győr and Csongrád.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27984" y="2875388"/>
            <a:ext cx="43204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/>
              <a:t>One</a:t>
            </a:r>
            <a:r>
              <a:rPr lang="hu-HU" dirty="0"/>
              <a:t> </a:t>
            </a:r>
            <a:r>
              <a:rPr lang="hu-HU" dirty="0" err="1"/>
              <a:t>MTPL</a:t>
            </a:r>
            <a:r>
              <a:rPr lang="hu-HU" dirty="0"/>
              <a:t> </a:t>
            </a:r>
            <a:r>
              <a:rPr lang="hu-HU" dirty="0" err="1"/>
              <a:t>insurer</a:t>
            </a:r>
            <a:r>
              <a:rPr lang="hu-HU" dirty="0"/>
              <a:t> </a:t>
            </a:r>
            <a:r>
              <a:rPr lang="hu-HU" dirty="0" err="1"/>
              <a:t>stated</a:t>
            </a:r>
            <a:r>
              <a:rPr lang="hu-HU" dirty="0"/>
              <a:t> </a:t>
            </a:r>
            <a:r>
              <a:rPr lang="hu-HU" dirty="0" err="1"/>
              <a:t>that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standard formula </a:t>
            </a:r>
            <a:r>
              <a:rPr lang="hu-HU" dirty="0" err="1"/>
              <a:t>calculation</a:t>
            </a:r>
            <a:r>
              <a:rPr lang="hu-HU" dirty="0"/>
              <a:t> </a:t>
            </a:r>
            <a:r>
              <a:rPr lang="hu-HU" dirty="0" err="1"/>
              <a:t>results</a:t>
            </a:r>
            <a:r>
              <a:rPr lang="hu-HU" dirty="0"/>
              <a:t> </a:t>
            </a:r>
            <a:r>
              <a:rPr lang="hu-HU" dirty="0" err="1"/>
              <a:t>three</a:t>
            </a:r>
            <a:r>
              <a:rPr lang="hu-HU" dirty="0"/>
              <a:t> </a:t>
            </a:r>
            <a:r>
              <a:rPr lang="hu-HU" dirty="0" err="1"/>
              <a:t>times</a:t>
            </a:r>
            <a:r>
              <a:rPr lang="hu-HU" dirty="0"/>
              <a:t> </a:t>
            </a:r>
            <a:r>
              <a:rPr lang="hu-HU" dirty="0" err="1"/>
              <a:t>higher</a:t>
            </a:r>
            <a:r>
              <a:rPr lang="hu-HU" dirty="0"/>
              <a:t> </a:t>
            </a:r>
            <a:r>
              <a:rPr lang="hu-HU" dirty="0" err="1"/>
              <a:t>scr</a:t>
            </a:r>
            <a:r>
              <a:rPr lang="hu-HU" dirty="0"/>
              <a:t> </a:t>
            </a:r>
            <a:r>
              <a:rPr lang="hu-HU" dirty="0" err="1"/>
              <a:t>than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reinsurers</a:t>
            </a:r>
            <a:r>
              <a:rPr lang="hu-HU" dirty="0"/>
              <a:t> </a:t>
            </a:r>
            <a:r>
              <a:rPr lang="hu-HU" dirty="0" err="1"/>
              <a:t>calculation</a:t>
            </a:r>
            <a:r>
              <a:rPr lang="hu-HU" dirty="0"/>
              <a:t> </a:t>
            </a:r>
            <a:r>
              <a:rPr lang="hu-HU" dirty="0" err="1"/>
              <a:t>at</a:t>
            </a:r>
            <a:r>
              <a:rPr lang="hu-HU" dirty="0"/>
              <a:t> 1/200 </a:t>
            </a:r>
            <a:r>
              <a:rPr lang="hu-HU" dirty="0" err="1"/>
              <a:t>safety</a:t>
            </a:r>
            <a:r>
              <a:rPr lang="hu-HU" dirty="0"/>
              <a:t> </a:t>
            </a:r>
            <a:r>
              <a:rPr lang="hu-HU" dirty="0" err="1"/>
              <a:t>level</a:t>
            </a:r>
            <a:r>
              <a:rPr lang="hu-H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24969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Cresta</a:t>
            </a:r>
            <a:r>
              <a:rPr lang="hu-HU" dirty="0"/>
              <a:t> </a:t>
            </a:r>
            <a:r>
              <a:rPr lang="hu-HU" dirty="0" err="1"/>
              <a:t>factor</a:t>
            </a:r>
            <a:r>
              <a:rPr lang="hu-HU" dirty="0"/>
              <a:t> </a:t>
            </a:r>
            <a:r>
              <a:rPr lang="hu-HU" dirty="0" err="1"/>
              <a:t>along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Danube</a:t>
            </a:r>
            <a:endParaRPr lang="hu-HU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1524075"/>
              </p:ext>
            </p:extLst>
          </p:nvPr>
        </p:nvGraphicFramePr>
        <p:xfrm>
          <a:off x="2208282" y="2924944"/>
          <a:ext cx="4772868" cy="21389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86434">
                  <a:extLst>
                    <a:ext uri="{9D8B030D-6E8A-4147-A177-3AD203B41FA5}">
                      <a16:colId xmlns:a16="http://schemas.microsoft.com/office/drawing/2014/main" val="3229992781"/>
                    </a:ext>
                  </a:extLst>
                </a:gridCol>
                <a:gridCol w="2386434">
                  <a:extLst>
                    <a:ext uri="{9D8B030D-6E8A-4147-A177-3AD203B41FA5}">
                      <a16:colId xmlns:a16="http://schemas.microsoft.com/office/drawing/2014/main" val="289540599"/>
                    </a:ext>
                  </a:extLst>
                </a:gridCol>
              </a:tblGrid>
              <a:tr h="4277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 </a:t>
                      </a:r>
                      <a:endParaRPr lang="hu-H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Cresta Zone factor</a:t>
                      </a:r>
                      <a:endParaRPr lang="hu-H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5548020"/>
                  </a:ext>
                </a:extLst>
              </a:tr>
              <a:tr h="4277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City of Győr (C3)</a:t>
                      </a:r>
                      <a:endParaRPr lang="hu-H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13,7</a:t>
                      </a:r>
                      <a:endParaRPr lang="hu-H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49096865"/>
                  </a:ext>
                </a:extLst>
              </a:tr>
              <a:tr h="4277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Csongrád (C20)</a:t>
                      </a:r>
                      <a:endParaRPr lang="hu-H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19,9</a:t>
                      </a:r>
                      <a:endParaRPr lang="hu-H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7366830"/>
                  </a:ext>
                </a:extLst>
              </a:tr>
              <a:tr h="4277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Passau</a:t>
                      </a:r>
                      <a:endParaRPr lang="hu-H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1,5</a:t>
                      </a:r>
                      <a:endParaRPr lang="hu-H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829685"/>
                  </a:ext>
                </a:extLst>
              </a:tr>
              <a:tr h="4277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Regensburg</a:t>
                      </a:r>
                      <a:endParaRPr lang="hu-H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2,3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86181499"/>
                  </a:ext>
                </a:extLst>
              </a:tr>
            </a:tbl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651366" y="1388651"/>
            <a:ext cx="7886700" cy="1392277"/>
          </a:xfrm>
        </p:spPr>
        <p:txBody>
          <a:bodyPr>
            <a:noAutofit/>
          </a:bodyPr>
          <a:lstStyle/>
          <a:p>
            <a:r>
              <a:rPr lang="en-GB" sz="2800" dirty="0">
                <a:solidFill>
                  <a:schemeClr val="tx1"/>
                </a:solidFill>
              </a:rPr>
              <a:t>Taking in account major losses occurred at last big floods in German cities and the relatively small losses in Hungarian zones</a:t>
            </a:r>
            <a:r>
              <a:rPr lang="hu-HU" sz="28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hu-HU"/>
              <a:t>Magyar Nemzeti Bank</a:t>
            </a:r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0401AEF3-AFFE-433D-8A34-08D966C25545}" type="slidenum">
              <a:rPr lang="hu-HU" smtClean="0"/>
              <a:pPr>
                <a:defRPr/>
              </a:pPr>
              <a:t>6</a:t>
            </a:fld>
            <a:endParaRPr lang="hu-H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427825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Q and </a:t>
            </a:r>
            <a:r>
              <a:rPr lang="hu-HU" dirty="0" err="1"/>
              <a:t>highest</a:t>
            </a:r>
            <a:r>
              <a:rPr lang="hu-HU" dirty="0"/>
              <a:t> W </a:t>
            </a:r>
            <a:r>
              <a:rPr lang="hu-HU" dirty="0" err="1"/>
              <a:t>factors</a:t>
            </a:r>
            <a:r>
              <a:rPr lang="hu-HU" dirty="0"/>
              <a:t>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/>
              <a:t>Magyar Nemzeti Bank</a:t>
            </a:r>
            <a:endParaRPr lang="hu-H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01AEF3-AFFE-433D-8A34-08D966C25545}" type="slidenum">
              <a:rPr lang="hu-HU" smtClean="0"/>
              <a:pPr>
                <a:defRPr/>
              </a:pPr>
              <a:t>7</a:t>
            </a:fld>
            <a:endParaRPr lang="hu-HU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hu-HU"/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6470311"/>
              </p:ext>
            </p:extLst>
          </p:nvPr>
        </p:nvGraphicFramePr>
        <p:xfrm>
          <a:off x="395536" y="1397000"/>
          <a:ext cx="8496945" cy="434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3275">
                  <a:extLst>
                    <a:ext uri="{9D8B030D-6E8A-4147-A177-3AD203B41FA5}">
                      <a16:colId xmlns:a16="http://schemas.microsoft.com/office/drawing/2014/main" val="1961434913"/>
                    </a:ext>
                  </a:extLst>
                </a:gridCol>
                <a:gridCol w="1323069">
                  <a:extLst>
                    <a:ext uri="{9D8B030D-6E8A-4147-A177-3AD203B41FA5}">
                      <a16:colId xmlns:a16="http://schemas.microsoft.com/office/drawing/2014/main" val="4010693146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3101647578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4063132784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867186058"/>
                    </a:ext>
                  </a:extLst>
                </a:gridCol>
                <a:gridCol w="843431">
                  <a:extLst>
                    <a:ext uri="{9D8B030D-6E8A-4147-A177-3AD203B41FA5}">
                      <a16:colId xmlns:a16="http://schemas.microsoft.com/office/drawing/2014/main" val="3668380236"/>
                    </a:ext>
                  </a:extLst>
                </a:gridCol>
                <a:gridCol w="812754">
                  <a:extLst>
                    <a:ext uri="{9D8B030D-6E8A-4147-A177-3AD203B41FA5}">
                      <a16:colId xmlns:a16="http://schemas.microsoft.com/office/drawing/2014/main" val="42459618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Country</a:t>
                      </a:r>
                      <a:endParaRPr lang="hu-H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 		</a:t>
                      </a:r>
                      <a:endParaRPr lang="hu-H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Number</a:t>
                      </a:r>
                      <a:r>
                        <a:rPr lang="hu-HU" sz="1800" b="1" kern="1200" baseline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of </a:t>
                      </a:r>
                      <a:r>
                        <a:rPr lang="hu-HU" sz="1800" b="1" kern="1200" baseline="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zones</a:t>
                      </a:r>
                      <a:endParaRPr lang="hu-H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zone</a:t>
                      </a:r>
                      <a:endParaRPr lang="hu-H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dirty="0"/>
                        <a:t>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dirty="0"/>
                        <a:t>Q*W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dirty="0"/>
                        <a:t>10+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12603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 err="1"/>
                        <a:t>Austria</a:t>
                      </a:r>
                      <a:endParaRPr lang="hu-H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/>
                        <a:t>0.125%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dirty="0" err="1"/>
                        <a:t>Unken</a:t>
                      </a:r>
                      <a:endParaRPr lang="hu-H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dirty="0"/>
                        <a:t>4.6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dirty="0"/>
                        <a:t>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37323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 err="1"/>
                        <a:t>Czech</a:t>
                      </a:r>
                      <a:r>
                        <a:rPr lang="hu-HU" sz="1800" dirty="0"/>
                        <a:t> </a:t>
                      </a:r>
                      <a:r>
                        <a:rPr lang="hu-HU" sz="1800" dirty="0" err="1"/>
                        <a:t>Republic</a:t>
                      </a:r>
                      <a:endParaRPr lang="hu-H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/>
                        <a:t>0.3%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/>
                        <a:t>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dirty="0"/>
                        <a:t>4.8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dirty="0"/>
                        <a:t>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19528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/>
                        <a:t>France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/>
                        <a:t>0,1%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/>
                        <a:t>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dirty="0" err="1"/>
                        <a:t>Ville</a:t>
                      </a:r>
                      <a:r>
                        <a:rPr lang="hu-HU" sz="1800" dirty="0"/>
                        <a:t>-de-Paris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dirty="0"/>
                        <a:t>6.2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dirty="0"/>
                        <a:t>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40952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 err="1"/>
                        <a:t>Italy</a:t>
                      </a:r>
                      <a:endParaRPr lang="hu-H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/>
                        <a:t>0.1%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dirty="0"/>
                        <a:t>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10315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 err="1"/>
                        <a:t>Slovakia</a:t>
                      </a:r>
                      <a:endParaRPr lang="hu-H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b="1" dirty="0">
                          <a:solidFill>
                            <a:srgbClr val="FF0000"/>
                          </a:solidFill>
                        </a:rPr>
                        <a:t>0.45%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dirty="0"/>
                        <a:t>3.8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dirty="0"/>
                        <a:t>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04732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 err="1"/>
                        <a:t>Germany</a:t>
                      </a:r>
                      <a:endParaRPr lang="hu-H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/>
                        <a:t>0.2%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/>
                        <a:t>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dirty="0" err="1"/>
                        <a:t>Koblenz</a:t>
                      </a:r>
                      <a:endParaRPr lang="hu-H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dirty="0"/>
                        <a:t>6.0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dirty="0"/>
                        <a:t>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03881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 err="1"/>
                        <a:t>Romania</a:t>
                      </a:r>
                      <a:endParaRPr lang="hu-H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b="1" dirty="0">
                          <a:solidFill>
                            <a:srgbClr val="FF0000"/>
                          </a:solidFill>
                        </a:rPr>
                        <a:t>0.4%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dirty="0" err="1"/>
                        <a:t>Braila</a:t>
                      </a:r>
                      <a:endParaRPr lang="hu-H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dirty="0"/>
                        <a:t>11.9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b="1" dirty="0">
                          <a:solidFill>
                            <a:srgbClr val="FF0000"/>
                          </a:solidFill>
                        </a:rPr>
                        <a:t>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949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/>
                        <a:t>UK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/>
                        <a:t>0.1%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dirty="0" err="1"/>
                        <a:t>Hereford</a:t>
                      </a:r>
                      <a:endParaRPr lang="hu-H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dirty="0"/>
                        <a:t>19.5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dirty="0"/>
                        <a:t>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6168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/>
                        <a:t>Poland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/>
                        <a:t>0.16%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/>
                        <a:t>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dirty="0"/>
                        <a:t>12.56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dirty="0"/>
                        <a:t>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72329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/>
                        <a:t>Hungary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b="1" dirty="0">
                          <a:solidFill>
                            <a:srgbClr val="FF0000"/>
                          </a:solidFill>
                        </a:rPr>
                        <a:t>0.4%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dirty="0"/>
                        <a:t>Csongrád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dirty="0"/>
                        <a:t>19.9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b="1" dirty="0">
                          <a:solidFill>
                            <a:srgbClr val="FF0000"/>
                          </a:solidFill>
                        </a:rPr>
                        <a:t>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5531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1485504"/>
      </p:ext>
    </p:extLst>
  </p:cSld>
  <p:clrMapOvr>
    <a:masterClrMapping/>
  </p:clrMapOvr>
</p:sld>
</file>

<file path=ppt/theme/theme1.xml><?xml version="1.0" encoding="utf-8"?>
<a:theme xmlns:a="http://schemas.openxmlformats.org/drawingml/2006/main" name="Bemutató1">
  <a:themeElements>
    <a:clrScheme name="MNB_Theme_2">
      <a:dk1>
        <a:sysClr val="windowText" lastClr="000000"/>
      </a:dk1>
      <a:lt1>
        <a:sysClr val="window" lastClr="FFFFFF"/>
      </a:lt1>
      <a:dk2>
        <a:srgbClr val="898D8D"/>
      </a:dk2>
      <a:lt2>
        <a:srgbClr val="AC9F70"/>
      </a:lt2>
      <a:accent1>
        <a:srgbClr val="7E5C1D"/>
      </a:accent1>
      <a:accent2>
        <a:srgbClr val="E57200"/>
      </a:accent2>
      <a:accent3>
        <a:srgbClr val="CE0F69"/>
      </a:accent3>
      <a:accent4>
        <a:srgbClr val="8C4799"/>
      </a:accent4>
      <a:accent5>
        <a:srgbClr val="202653"/>
      </a:accent5>
      <a:accent6>
        <a:srgbClr val="7BAFD4"/>
      </a:accent6>
      <a:hlink>
        <a:srgbClr val="202653"/>
      </a:hlink>
      <a:folHlink>
        <a:srgbClr val="7BAFD4"/>
      </a:folHlink>
    </a:clrScheme>
    <a:fontScheme name="Fényűző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MNB_MUAR_PPT_sablon_3" id="{0E99E441-BA91-481E-9FDC-17C2A4F83B22}" vid="{1A0FA107-B5C5-463B-9D6B-4746756CF09B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401</TotalTime>
  <Words>583</Words>
  <Application>Microsoft Office PowerPoint</Application>
  <PresentationFormat>On-screen Show (4:3)</PresentationFormat>
  <Paragraphs>194</Paragraphs>
  <Slides>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Times New Roman</vt:lpstr>
      <vt:lpstr>Trebuchet MS</vt:lpstr>
      <vt:lpstr>Verdana</vt:lpstr>
      <vt:lpstr>Bemutató1</vt:lpstr>
      <vt:lpstr>Flood risk Hungary</vt:lpstr>
      <vt:lpstr>Flood Risk exposure in Hungary</vt:lpstr>
      <vt:lpstr>Cresta zones in Hungary</vt:lpstr>
      <vt:lpstr>Flood map of Hungary</vt:lpstr>
      <vt:lpstr>CRESTA factor in Hungary</vt:lpstr>
      <vt:lpstr>Cresta factor along the Danube</vt:lpstr>
      <vt:lpstr>Q and highest W factors </vt:lpstr>
    </vt:vector>
  </TitlesOfParts>
  <Company>Magyar Nemzeti Bank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Flood risk Hungary</dc:title>
  <dc:creator>Merész Gabriella</dc:creator>
  <cp:lastModifiedBy>Merész Gabriella</cp:lastModifiedBy>
  <cp:revision>10</cp:revision>
  <dcterms:created xsi:type="dcterms:W3CDTF">2017-04-24T08:21:18Z</dcterms:created>
  <dcterms:modified xsi:type="dcterms:W3CDTF">2017-04-24T15:02:30Z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3" name="_NewReviewCycle">
    <vt:lpwstr/>
  </property>
</Properties>
</file>