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34"/>
      <p:bold r:id="rId35"/>
      <p:italic r:id="rId36"/>
      <p:boldItalic r:id="rId37"/>
    </p:embeddedFont>
    <p:embeddedFont>
      <p:font typeface="Trebuchet MS" panose="020B0603020202020204" pitchFamily="34" charset="0"/>
      <p:regular r:id="rId38"/>
      <p:bold r:id="rId39"/>
      <p:italic r:id="rId40"/>
      <p:boldItalic r:id="rId41"/>
    </p:embeddedFont>
    <p:embeddedFont>
      <p:font typeface="Tahoma" panose="020B0604030504040204" pitchFamily="3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7C19568-6A5B-4E12-949B-CF9EC9CEE60C}">
  <a:tblStyle styleId="{F7C19568-6A5B-4E12-949B-CF9EC9CEE60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14" y="-4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1613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ENTS_SLIDE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ZUAL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68125" y="4539825"/>
            <a:ext cx="6693600" cy="4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844325" y="549300"/>
            <a:ext cx="7545600" cy="3910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E END">
  <p:cSld name="CUSTOM_4">
    <p:bg>
      <p:bgPr>
        <a:solidFill>
          <a:srgbClr val="3C78D8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876125" y="4382825"/>
            <a:ext cx="76578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4" name="Shape 44" descr="ssm_logo_white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Shape 45"/>
          <p:cNvSpPr txBox="1"/>
          <p:nvPr/>
        </p:nvSpPr>
        <p:spPr>
          <a:xfrm>
            <a:off x="7518164" y="4518671"/>
            <a:ext cx="1352100" cy="2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46" name="Shape 46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7305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1pPr>
            <a:lvl2pPr marL="914400" lvl="1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2pPr>
            <a:lvl3pPr marL="1371600" lvl="2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3pPr>
            <a:lvl4pPr marL="1828800" lvl="3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4pPr>
            <a:lvl5pPr marL="2286000" lvl="4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5pPr>
            <a:lvl6pPr marL="2743200" lvl="5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6pPr>
            <a:lvl7pPr marL="3200400" lvl="6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●"/>
              <a:defRPr sz="700">
                <a:solidFill>
                  <a:srgbClr val="FFFFFF"/>
                </a:solidFill>
              </a:defRPr>
            </a:lvl7pPr>
            <a:lvl8pPr marL="3657600" lvl="7" indent="-27305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700"/>
              <a:buChar char="○"/>
              <a:defRPr sz="700">
                <a:solidFill>
                  <a:srgbClr val="FFFFFF"/>
                </a:solidFill>
              </a:defRPr>
            </a:lvl8pPr>
            <a:lvl9pPr marL="4114800" lvl="8" indent="-27305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700"/>
              <a:buChar char="■"/>
              <a:defRPr sz="7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ITE">
  <p:cSld name="TITLE_1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ELOVY SLIDE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727180" y="2150850"/>
            <a:ext cx="7536000" cy="117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Font typeface="Tahoma"/>
              <a:buNone/>
              <a:defRPr sz="65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Tahoma"/>
              <a:buNone/>
              <a:defRPr sz="60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SIGHT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46775" y="17440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B7B7B7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46775" y="2536100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REATIVE IDEA">
  <p:cSld name="CUSTOM_1_1">
    <p:bg>
      <p:bgPr>
        <a:solidFill>
          <a:srgbClr val="3C78D8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2048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5334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Tahoma"/>
              <a:buChar char="●"/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●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ahoma"/>
              <a:buChar char="○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Tahoma"/>
              <a:buChar char="■"/>
              <a:defRPr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OALS">
  <p:cSld name="TITLE_AND_BODY_3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●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81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Tahoma"/>
              <a:buChar char="○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810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2400"/>
              <a:buFont typeface="Tahoma"/>
              <a:buChar char="■"/>
              <a:defRPr sz="2400" b="1">
                <a:solidFill>
                  <a:srgbClr val="FFFFFF"/>
                </a:solidFill>
                <a:highlight>
                  <a:schemeClr val="accent4"/>
                </a:highlight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 WE ARE">
  <p:cSld name="TITLE_AND_BODY_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/>
        </p:nvSpPr>
        <p:spPr>
          <a:xfrm>
            <a:off x="402750" y="1700450"/>
            <a:ext cx="5465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Who we are</a:t>
            </a:r>
            <a:endParaRPr sz="3600" b="1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" name="Shape 31"/>
          <p:cNvSpPr txBox="1"/>
          <p:nvPr/>
        </p:nvSpPr>
        <p:spPr>
          <a:xfrm>
            <a:off x="422200" y="2552300"/>
            <a:ext cx="3805800" cy="18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SEESAME Communication Experts is an award-winning PR consultancy based in Bratislava, Slovakia.</a:t>
            </a:r>
            <a:endParaRPr sz="1000">
              <a:solidFill>
                <a:srgbClr val="51515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lvl="0" indent="4800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0">
              <a:solidFill>
                <a:srgbClr val="51515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515152"/>
                </a:solidFill>
                <a:latin typeface="Tahoma"/>
                <a:ea typeface="Tahoma"/>
                <a:cs typeface="Tahoma"/>
                <a:sym typeface="Tahoma"/>
              </a:rPr>
              <a:t>Established in 1996, now the largest PR &amp; communications agency in Slovakia.</a:t>
            </a:r>
            <a:endParaRPr sz="11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rPr>
              <a:t>Most senior and stable team in the marketplace with deep knowledge of clients' business sectors.</a:t>
            </a:r>
            <a:endParaRPr sz="1000">
              <a:solidFill>
                <a:srgbClr val="434343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" name="Shape 32" descr="logo_template.jp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7825" y="697005"/>
            <a:ext cx="985350" cy="98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Shape 33" descr="Snímka obrazovky 2017-02-24 o 15.58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2150" y="2499285"/>
            <a:ext cx="4514950" cy="13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B POST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4605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Tahoma"/>
              <a:buNone/>
              <a:defRPr b="1">
                <a:solidFill>
                  <a:srgbClr val="4343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914475"/>
            <a:ext cx="4545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Tahoma"/>
              <a:buChar char="●"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Font typeface="Tahoma"/>
              <a:buChar char="○"/>
              <a:defRPr sz="1200">
                <a:latin typeface="Tahoma"/>
                <a:ea typeface="Tahoma"/>
                <a:cs typeface="Tahoma"/>
                <a:sym typeface="Tahoma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●"/>
              <a:defRPr>
                <a:latin typeface="Tahoma"/>
                <a:ea typeface="Tahoma"/>
                <a:cs typeface="Tahoma"/>
                <a:sym typeface="Tahoma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Font typeface="Tahoma"/>
              <a:buChar char="○"/>
              <a:defRPr>
                <a:latin typeface="Tahoma"/>
                <a:ea typeface="Tahoma"/>
                <a:cs typeface="Tahoma"/>
                <a:sym typeface="Tahoma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Tahoma"/>
              <a:buChar char="■"/>
              <a:defRPr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ctrTitle" idx="4294967295"/>
          </p:nvPr>
        </p:nvSpPr>
        <p:spPr>
          <a:xfrm>
            <a:off x="737875" y="1734483"/>
            <a:ext cx="7766700" cy="8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Kampaň proti </a:t>
            </a:r>
            <a:br>
              <a:rPr lang="en"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dani z poistenia</a:t>
            </a:r>
            <a:endParaRPr sz="4800" b="1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subTitle" idx="4294967295"/>
          </p:nvPr>
        </p:nvSpPr>
        <p:spPr>
          <a:xfrm>
            <a:off x="763592" y="3238243"/>
            <a:ext cx="7380900" cy="3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Návrh aktivít pre SLASPO</a:t>
            </a:r>
            <a:endParaRPr sz="13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4" name="Shape 54"/>
          <p:cNvCxnSpPr/>
          <p:nvPr/>
        </p:nvCxnSpPr>
        <p:spPr>
          <a:xfrm>
            <a:off x="851775" y="4382823"/>
            <a:ext cx="76821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subTitle" idx="4294967295"/>
          </p:nvPr>
        </p:nvSpPr>
        <p:spPr>
          <a:xfrm>
            <a:off x="763594" y="4507649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Marec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2018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6" name="Shape 56" descr="ssm_logo_whit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4671" y="4413929"/>
            <a:ext cx="965500" cy="56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>
            <a:spLocks noGrp="1"/>
          </p:cNvSpPr>
          <p:nvPr>
            <p:ph type="subTitle" idx="4294967295"/>
          </p:nvPr>
        </p:nvSpPr>
        <p:spPr>
          <a:xfrm>
            <a:off x="7518164" y="4518671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SEESAME</a:t>
            </a:r>
            <a:b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en" sz="7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Communication Experts</a:t>
            </a:r>
            <a:endParaRPr sz="7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58" name="Shape 58"/>
          <p:cNvCxnSpPr/>
          <p:nvPr/>
        </p:nvCxnSpPr>
        <p:spPr>
          <a:xfrm>
            <a:off x="7402458" y="4555845"/>
            <a:ext cx="0" cy="3012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 kampaň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Mobilizácia firiem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Aktivity</a:t>
            </a: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Príprava pozície (messaging, Q&amp;As)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Jednotný messaging k politikom a zamestnávateľom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Dávame príklady, hovoríme o </a:t>
            </a:r>
            <a:r>
              <a:rPr lang="en" dirty="0" smtClean="0"/>
              <a:t>dopadoch</a:t>
            </a:r>
            <a:endParaRPr lang="sk-SK" dirty="0" smtClean="0"/>
          </a:p>
          <a:p>
            <a:pPr marL="609600" lvl="1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Rozdelenie zástupcov politických strán (opozícia, Most-Híd</a:t>
            </a:r>
            <a:r>
              <a:rPr lang="en" dirty="0" smtClean="0"/>
              <a:t>)</a:t>
            </a:r>
            <a:endParaRPr lang="sk-SK" dirty="0" smtClean="0"/>
          </a:p>
          <a:p>
            <a:pPr marL="1397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Rozdelenie kľúčových firiem medzi predstaviteľov poisťovní s najlepšími vzťahmi 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Automobilky, veľké priemyselné podniky (Klub 500), Slovnaft, U.S. Steel, SSC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Asociácie (RUZ, AZZZ) </a:t>
            </a:r>
            <a:endParaRPr lang="sk-SK" dirty="0" smtClean="0"/>
          </a:p>
          <a:p>
            <a:pPr marL="609600" lvl="1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/>
              <a:t>Koordinácia plánu neformálnych one-to-one stretnutí a zhromažďovanie informácií o pozíciách jednotlivých hráčov</a:t>
            </a:r>
            <a:endParaRPr sz="1200" dirty="0"/>
          </a:p>
          <a:p>
            <a: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 dirty="0"/>
              <a:t>Alt. riešenie medializácie pozície kľúčových hráčov v koordinácii s firmami / asociáciami</a:t>
            </a:r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Práca s médiami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Práca s médiami (aktivity, témy)</a:t>
            </a: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Prieskum (odmietnutie dane)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Porovnanie so zahraničím (štáty EÚ so zdanením v porovnaní predpísaného poistného voči HDP, iný spôsob zavedenia dane) - ideálne zahraničný expert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Právna analýza - súlad s právom EÚ - retroaktivita, konflikt s dodržiavaním pravidiel EÚ </a:t>
            </a:r>
            <a:br>
              <a:rPr lang="en"/>
            </a:br>
            <a:r>
              <a:rPr lang="en"/>
              <a:t>(Solvency 2) ?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Ohrozenie majetku ľudí - vyplatené poistné plnenia za posledné roky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Štát si okamžitým ziskom zarába na problém - nižšia miera poistenia, viac sociálnych prípadov po prírodných katastrofách, nápor na zdravotníctvo (menej prostriedkov na doplnkovú liečbu pri vážnych ochoreniach - vyššie náklady na zdravotnícky rozpočet)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Kam smerujú peniaze z osobitných odvodov a daní - PZP (preexponované vybavenie pre hasičov), </a:t>
            </a:r>
            <a:br>
              <a:rPr lang="en"/>
            </a:br>
            <a:r>
              <a:rPr lang="en"/>
              <a:t>8 % odvod nešiel na protipovodňové opatrenia, cestná daň nejde na opravy / skvalitňovanie ciest, atď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Mobilizačná kampaň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Mobilizačná kampaň</a:t>
            </a:r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Nadväzuje na kampaň rukyprec.sk (2016)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Kampaň dosiahla výborné výsledky a stále (aj na ministerstve financií) rezonuje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Prepojenie nám umožní nadviazať na odkaz o skrytej dani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Vedie k prejaveniu nesúhlasu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Využijeme negatívne naladenie voči vláde (pridávame sa k protestnej vlne)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Prejavenie aktívneho nesúhlasu je kľúčový prvok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 roku 2016 sme (aj pre krátkosť času) zvolili soft nástroj (skrytý zber protestujúcich hlasov, one-off reporting), tentokrát je treba zvážiť tvrdší nástroj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Návrhy:</a:t>
            </a:r>
            <a:endParaRPr/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Automatické zaslanie mailu na Úrad vlády s protestným hlasom</a:t>
            </a:r>
            <a:endParaRPr sz="1200"/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Zaslanie listových zásielok s protestnými hlasmi na úrad vlády</a:t>
            </a:r>
            <a:endParaRPr sz="1200"/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Billboard pri Úrade vlády / parlamente, na ktorom budeme updatovať počet protestujúcich (pravidelné zverejňovanie na webe)</a:t>
            </a:r>
            <a:endParaRPr sz="1200"/>
          </a:p>
          <a:p>
            <a: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Kuriér privezie hromadu listov na Úrad vlády do podateľne (videodokumentácia a zverejnenie s virálnym efektom)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b="1" dirty="0"/>
              <a:t>Video</a:t>
            </a:r>
            <a:endParaRPr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Postavené na výpovediach ľudí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Výzva na prejavenie nesúhlasu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Použitie: microsite, Youtube, alternatívne  (pre vyšší zásah) platený TV/online  priestor</a:t>
            </a:r>
            <a:endParaRPr dirty="0"/>
          </a:p>
          <a:p>
            <a:pPr marL="139700" lvl="0" indent="0" rtl="0"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rPr lang="sk-SK" b="1" dirty="0" smtClean="0"/>
              <a:t>2.   </a:t>
            </a:r>
            <a:r>
              <a:rPr lang="en" b="1" dirty="0" smtClean="0"/>
              <a:t>Microsite</a:t>
            </a:r>
            <a:endParaRPr b="1"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Vysvetľuje detaily pripravovaného zdanenia</a:t>
            </a:r>
            <a:endParaRPr dirty="0"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Zbiera protestné hlasy</a:t>
            </a:r>
            <a:endParaRPr dirty="0"/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Nosiče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Koncept č. 1: Ring</a:t>
            </a: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Idea: 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Spot navodzuje atmosféru nespokojných ľudí, ktorý pomaly prerastá do protestného davu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K centrálnemu protagonistovi (otec rodiny) sa postupne pridávajú členovia rodiny a susedia, ktorí hovoria o ďalšom a ďalšom negatívnom dopade novej dane na ich život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Diváka vťahujeme do spotu otázkou, či si bude môcť dovoliť seba a svoju rodinu </a:t>
            </a:r>
            <a:endParaRPr/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 záver prichádza výzva na prejavenie nesúhlasu na rukyprec.sk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1250" y="-142425"/>
            <a:ext cx="7901296" cy="5585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400" y="-152400"/>
            <a:ext cx="7915372" cy="559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Východisková situácia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1300" y="-102525"/>
            <a:ext cx="7824778" cy="5531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92500" y="-117525"/>
            <a:ext cx="7860121" cy="555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Koncept č. 1: Ukrajovač</a:t>
            </a:r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Idea: 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Spot ukazuje slovenskú rodinu počas slávnostného okamihu - oslavy narodenín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Namiesto toho, aby si rodina dopriala tento sladký moment, príde štát a znižuje im životný štandard aplikáciou dane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Počas spotu postupne prechádzame cez viaceré poistenia a hovorí, aké rôzne nové dane si štát vymyslel a kvôli nim oberá ľudí (znižuje im životný štandard)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Diváka vťahujeme do spotu (rovnako ako v č. koncepte 1) otázkou, či si bude môcť dovoliť seba a svoju rodinu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 záver prichádza výzva na prejavenie nesúhlasu na rukyprec.sk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475" y="-237500"/>
            <a:ext cx="8056929" cy="5695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3700" y="-207475"/>
            <a:ext cx="8013649" cy="566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2475" y="-162525"/>
            <a:ext cx="7923151" cy="5601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67475" y="-282475"/>
            <a:ext cx="8120546" cy="5740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37475" y="-297475"/>
            <a:ext cx="8205422" cy="580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Rozpočet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Rozpočet</a:t>
            </a:r>
            <a:endParaRPr/>
          </a:p>
        </p:txBody>
      </p:sp>
      <p:graphicFrame>
        <p:nvGraphicFramePr>
          <p:cNvPr id="211" name="Shape 211"/>
          <p:cNvGraphicFramePr/>
          <p:nvPr/>
        </p:nvGraphicFramePr>
        <p:xfrm>
          <a:off x="311700" y="1091800"/>
          <a:ext cx="8353550" cy="2133450"/>
        </p:xfrm>
        <a:graphic>
          <a:graphicData uri="http://schemas.openxmlformats.org/drawingml/2006/table">
            <a:tbl>
              <a:tblPr>
                <a:noFill/>
                <a:tableStyleId>{F7C19568-6A5B-4E12-949B-CF9EC9CEE60C}</a:tableStyleId>
              </a:tblPr>
              <a:tblGrid>
                <a:gridCol w="5697350"/>
                <a:gridCol w="1493050"/>
                <a:gridCol w="1163150"/>
              </a:tblGrid>
              <a:tr h="333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Aktivita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Agentúrny honorár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Priame  náklady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3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Návrh stratégie komunikácie, mobilizačnej  kampane, rozpracovanie návrhu  kampane do kreatívnej idei a storyboardov (vrátane prezentácie a stretnutí s klientom)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3275">
                <a:tc gridSpan="3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Mobilizácia  firiem / PA kampaň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Príprava pozície / messaging smerom na firmy aj politikov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1 200 €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Koordinácia stretnutí a zhromažďovanie informácií o pozíciách firiem  / poslancov </a:t>
                      </a:r>
                      <a:r>
                        <a:rPr lang="en" sz="1000" i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(odhad, 2 mesiace)</a:t>
                      </a:r>
                      <a:endParaRPr sz="1000" i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2 500 €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Východisková situácia</a:t>
            </a: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MPK je uzavreté, prebieha vyhodnocovanie pripomienok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Za pôvodných podmienok (pred aktuálnymi udalosťami) bol časový plán nasledovný: 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Apríl: schválenie na vláde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Máj-Jún: schválenie v parlamente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Od 1.10.2018 v platnosti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Minister financií trval na dani z poistenia, nebol ochotný počúvať argumenty, “pýtal si” tlak od verejnosti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311700" y="3688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Rozpočet</a:t>
            </a:r>
            <a:endParaRPr/>
          </a:p>
        </p:txBody>
      </p:sp>
      <p:graphicFrame>
        <p:nvGraphicFramePr>
          <p:cNvPr id="217" name="Shape 217"/>
          <p:cNvGraphicFramePr/>
          <p:nvPr/>
        </p:nvGraphicFramePr>
        <p:xfrm>
          <a:off x="259200" y="1190325"/>
          <a:ext cx="8391050" cy="3840150"/>
        </p:xfrm>
        <a:graphic>
          <a:graphicData uri="http://schemas.openxmlformats.org/drawingml/2006/table">
            <a:tbl>
              <a:tblPr>
                <a:noFill/>
                <a:tableStyleId>{F7C19568-6A5B-4E12-949B-CF9EC9CEE60C}</a:tableStyleId>
              </a:tblPr>
              <a:tblGrid>
                <a:gridCol w="5537875"/>
                <a:gridCol w="1684800"/>
                <a:gridCol w="1168375"/>
              </a:tblGrid>
              <a:tr h="333275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Aktivita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Agentúrny honorár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Priame  náklady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33275">
                <a:tc gridSpan="3"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Mobilizačná  kampaň (produkcia)</a:t>
                      </a:r>
                      <a:endParaRPr sz="1000" b="1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Video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18-25 000 €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Microsite (adaptácia na kampaň)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PPC kampaň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1 800 €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Nákup  mediálneho  priestoru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(min. objemy, pri ktorých má daný kanál zmysel)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Online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-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Print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TV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50 000 €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Koordinácia kampane v mediálnom priestore (2 mesiace)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4 000 €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lvl="0" indent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Mediálne  témy </a:t>
                      </a: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(3 témy)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2 400 €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43434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60 €</a:t>
                      </a:r>
                      <a:endParaRPr sz="1000">
                        <a:solidFill>
                          <a:srgbClr val="434343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title"/>
          </p:nvPr>
        </p:nvSpPr>
        <p:spPr>
          <a:xfrm>
            <a:off x="748210" y="2327190"/>
            <a:ext cx="7986600" cy="158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Tešíme sa na spoluprácu</a:t>
            </a:r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73675" y="4538150"/>
            <a:ext cx="13521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38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Dnešná situácia: Politická kríza</a:t>
            </a: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2204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Vražda novinára a prepojenie vlády s mafiou viedlo k vládnej kríze a dočasnej paralýze 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Aktuálne najpravdepodobnejší scenár: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/>
              <a:t>Pád vlády = Predčasné voľby </a:t>
            </a:r>
            <a:endParaRPr b="1"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Most-Híd avizoval, že podporí predčasné voľby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Napriek odmietnutiu zo strany SMER-SD, predpokladáme podporu predčasných volieb zo strany SNS 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739050" y="2543175"/>
            <a:ext cx="7361100" cy="21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Stratégia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predčasných volieb: zaistiť, aby daň z poistenia neprešla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Po voľbách (podľa vládnej koalície a programového vyhlásenia):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Zrušenie zámeru zaviesť daň z poistenia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Resp. čiastkové úpravy: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Vyradenie životného poistenia z dopadu zákona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Odstránenie  retroaktivity dane z poistenia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Zjednotenie sadzby na úrovni 4 % pre všetky neživotné poistenia</a:t>
            </a:r>
            <a:endParaRPr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/>
              <a:t>Transparentné vykázanie dane z poistenia </a:t>
            </a:r>
            <a:endParaRPr/>
          </a:p>
          <a:p>
            <a: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Daň vykazovaná zo zákona ako osobitná položka nad poistným</a:t>
            </a:r>
            <a:endParaRPr sz="1200"/>
          </a:p>
          <a:p>
            <a: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r>
              <a:rPr lang="en" sz="1200"/>
              <a:t>Daň platí poistník, nie poisťovňa</a:t>
            </a:r>
            <a:endParaRPr sz="1200"/>
          </a:p>
        </p:txBody>
      </p: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Ciele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Stratégia do volieb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Do predčasných volieb bude v parlamentne schválená len “nutná” legislatíva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Pravdepodobná nepriechodnosť zákona - je však nutné “poistiť si”, že zákon neprejde</a:t>
            </a: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Kampaň postavená na troch pilieroch:</a:t>
            </a:r>
            <a:endParaRPr/>
          </a:p>
          <a:p>
            <a:pPr marL="457200" lvl="0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PA kampaň</a:t>
            </a:r>
            <a:r>
              <a:rPr lang="en"/>
              <a:t>: Práca so zástupcami pol. strán pred voľbami - dobre vysvetliť daň z poistenia, pripraviť si pôdu pre rokovania s novou vládou </a:t>
            </a:r>
            <a:endParaRPr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Mobilizácia zamestnávateľov </a:t>
            </a:r>
            <a:r>
              <a:rPr lang="en"/>
              <a:t>a </a:t>
            </a:r>
            <a:r>
              <a:rPr lang="en" b="1"/>
              <a:t>práca s médiami</a:t>
            </a:r>
            <a:endParaRPr b="1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Mobilizácia verejnosti </a:t>
            </a:r>
            <a:r>
              <a:rPr lang="en"/>
              <a:t>- pripravená, ale zatiaľ ON HOLD </a:t>
            </a: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" sz="1000">
                <a:latin typeface="Arial"/>
                <a:ea typeface="Arial"/>
                <a:cs typeface="Arial"/>
                <a:sym typeface="Arial"/>
              </a:rPr>
            </a:br>
            <a:endParaRPr sz="10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Taktika</a:t>
            </a:r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/>
              <a:t>PA kampaň</a:t>
            </a:r>
            <a:r>
              <a:rPr lang="en" dirty="0"/>
              <a:t>: vysvetľovať nedostatky dane z poistenia a následky prijatia zákona, postupne si pripraviť pôdu pre rokovania s novou vládou 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/>
              <a:t>Mobilizácia zamestnávateľov </a:t>
            </a:r>
            <a:r>
              <a:rPr lang="en" dirty="0"/>
              <a:t>a </a:t>
            </a:r>
            <a:r>
              <a:rPr lang="en" b="1" dirty="0"/>
              <a:t>práca s médiami</a:t>
            </a:r>
            <a:r>
              <a:rPr lang="en" dirty="0"/>
              <a:t> 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Veľkým firmám, </a:t>
            </a:r>
            <a:r>
              <a:rPr lang="en" dirty="0"/>
              <a:t>na ktoré daň z poistenia (z hľadiska navýšenia poistného) dopadne najtvrdšie, vysvetľujeme následky a </a:t>
            </a:r>
            <a:r>
              <a:rPr lang="en" b="1" dirty="0"/>
              <a:t>robíme z nich odporcov dane z poistenia</a:t>
            </a:r>
            <a:endParaRPr b="1"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Rozdelíme si kľúčové firmy (veľké firmy = veľkí klienti poisťovní), pripravíme messaging a budeme koordinovať plán neformálnych one-to-one stretnutí</a:t>
            </a:r>
            <a:endParaRPr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b="1" dirty="0"/>
              <a:t>Vyjadrenia firiem proti zákonu</a:t>
            </a:r>
            <a:r>
              <a:rPr lang="en" dirty="0"/>
              <a:t>, resp. argumenty poisťovní za odmietnutie dane z poistenia, </a:t>
            </a:r>
            <a:r>
              <a:rPr lang="en" b="1" dirty="0"/>
              <a:t>budeme aktívne dostávať do médií</a:t>
            </a:r>
            <a:endParaRPr dirty="0"/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 dirty="0"/>
              <a:t>Mobilizácia verejnosti </a:t>
            </a:r>
            <a:endParaRPr b="1" dirty="0"/>
          </a:p>
          <a:p>
            <a: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Pri verejnosti smeruje mobilizačná kampaň k </a:t>
            </a:r>
            <a:r>
              <a:rPr lang="en" b="1" dirty="0"/>
              <a:t>vyjadreniu aktívneho nesúhlasu</a:t>
            </a:r>
            <a:r>
              <a:rPr lang="en" dirty="0"/>
              <a:t>. </a:t>
            </a:r>
            <a:r>
              <a:rPr lang="en" b="1" dirty="0"/>
              <a:t>Počet protestujúcich budeme ukazovať médiám aj vláde</a:t>
            </a:r>
            <a:endParaRPr b="1" dirty="0"/>
          </a:p>
          <a:p>
            <a: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dirty="0"/>
              <a:t>Súbežne s mobilizáciou prebieha</a:t>
            </a:r>
            <a:r>
              <a:rPr lang="en" b="1" dirty="0"/>
              <a:t> mediálna obsahová kampaň</a:t>
            </a:r>
            <a:r>
              <a:rPr lang="en" dirty="0"/>
              <a:t>, vyvracajúca argumenty ministerstva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Hlavné posolstvá</a:t>
            </a: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6096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Vláda trestá zodpovedných </a:t>
            </a:r>
            <a:r>
              <a:rPr lang="en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(len časť ľudí sa dnes poisťuje, sú  zodpovední, vláda spôsobí zvýšenie cien a zodpovední budú potrestaní)</a:t>
            </a:r>
            <a:endParaRPr dirty="0">
              <a:solidFill>
                <a:srgbClr val="434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  <a:p>
            <a:pPr marL="342900" lvl="0" indent="-342900" rtl="0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434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</a:pPr>
            <a:r>
              <a:rPr lang="en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Vláda </a:t>
            </a:r>
            <a:r>
              <a:rPr lang="en" b="1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berie ľuďom peniaze z peňaženky tým, </a:t>
            </a:r>
            <a:r>
              <a:rPr lang="en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že na nich uvalí ďalšiu daň</a:t>
            </a:r>
            <a:endParaRPr dirty="0">
              <a:solidFill>
                <a:srgbClr val="434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  <a:p>
            <a:pPr marL="342900" lvl="0" indent="-342900" rtl="0">
              <a:spcBef>
                <a:spcPts val="50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434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  <a:p>
            <a:pPr marL="457200" lvl="0" indent="-317500" rtl="0"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Trebuchet MS"/>
              <a:buAutoNum type="arabicPeriod"/>
            </a:pPr>
            <a:r>
              <a:rPr lang="en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rebuchet MS"/>
              </a:rPr>
              <a:t>Slováci sa slabo poistne chránia, daň z poistenia ľudí ešte viac ohrozí (štát vďaka dani nielenže nič nezíska, ale pri prírodných katastrofách môže veľa stratiť)</a:t>
            </a:r>
            <a:endParaRPr dirty="0">
              <a:solidFill>
                <a:srgbClr val="43434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Trebuchet MS"/>
            </a:endParaRP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ESAME_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1116</Words>
  <Application>Microsoft Office PowerPoint</Application>
  <PresentationFormat>Prezentácia na obrazovke (16:9)</PresentationFormat>
  <Paragraphs>156</Paragraphs>
  <Slides>31</Slides>
  <Notes>31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6" baseType="lpstr">
      <vt:lpstr>Arial</vt:lpstr>
      <vt:lpstr>Source Sans Pro</vt:lpstr>
      <vt:lpstr>Trebuchet MS</vt:lpstr>
      <vt:lpstr>Tahoma</vt:lpstr>
      <vt:lpstr>SEESAME_Template</vt:lpstr>
      <vt:lpstr>Kampaň proti  dani z poistenia</vt:lpstr>
      <vt:lpstr>Prezentácia programu PowerPoint</vt:lpstr>
      <vt:lpstr>Východisková situácia</vt:lpstr>
      <vt:lpstr>Dnešná situácia: Politická kríza</vt:lpstr>
      <vt:lpstr>Prezentácia programu PowerPoint</vt:lpstr>
      <vt:lpstr>Ciele</vt:lpstr>
      <vt:lpstr>Stratégia do volieb</vt:lpstr>
      <vt:lpstr>Taktika</vt:lpstr>
      <vt:lpstr>Hlavné posolstvá</vt:lpstr>
      <vt:lpstr>Prezentácia programu PowerPoint</vt:lpstr>
      <vt:lpstr>Aktivity</vt:lpstr>
      <vt:lpstr>Prezentácia programu PowerPoint</vt:lpstr>
      <vt:lpstr>Práca s médiami (aktivity, témy)</vt:lpstr>
      <vt:lpstr>Prezentácia programu PowerPoint</vt:lpstr>
      <vt:lpstr>Mobilizačná kampaň</vt:lpstr>
      <vt:lpstr>Nosiče</vt:lpstr>
      <vt:lpstr>Koncept č. 1: Ring</vt:lpstr>
      <vt:lpstr>Prezentácia programu PowerPoint</vt:lpstr>
      <vt:lpstr>Prezentácia programu PowerPoint</vt:lpstr>
      <vt:lpstr>Prezentácia programu PowerPoint</vt:lpstr>
      <vt:lpstr>Prezentácia programu PowerPoint</vt:lpstr>
      <vt:lpstr>Koncept č. 1: Ukrajovač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Rozpočet</vt:lpstr>
      <vt:lpstr>Rozpočet</vt:lpstr>
      <vt:lpstr>Tešíme sa na spoluprácu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Kampaň proti  dani z poistenia</dc:title>
  <cp:lastModifiedBy>Richard Menczer</cp:lastModifiedBy>
  <cp:revision>2</cp:revision>
  <dcterms:modified xsi:type="dcterms:W3CDTF">2018-03-13T13:38:22Z</dcterms:modified>
</cp:coreProperties>
</file>