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259" r:id="rId5"/>
    <p:sldId id="280" r:id="rId6"/>
    <p:sldId id="260" r:id="rId7"/>
    <p:sldId id="596" r:id="rId8"/>
    <p:sldId id="614" r:id="rId9"/>
    <p:sldId id="611" r:id="rId10"/>
    <p:sldId id="597" r:id="rId11"/>
    <p:sldId id="613" r:id="rId12"/>
    <p:sldId id="312" r:id="rId13"/>
    <p:sldId id="598" r:id="rId14"/>
    <p:sldId id="599" r:id="rId15"/>
    <p:sldId id="600" r:id="rId16"/>
    <p:sldId id="602" r:id="rId17"/>
    <p:sldId id="612" r:id="rId18"/>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AAAAA"/>
    <a:srgbClr val="428B38"/>
    <a:srgbClr val="D7FF55"/>
    <a:srgbClr val="D7E155"/>
    <a:srgbClr val="FEF48F"/>
    <a:srgbClr val="A0C736"/>
    <a:srgbClr val="034DA2"/>
    <a:srgbClr val="FED4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821" autoAdjust="0"/>
  </p:normalViewPr>
  <p:slideViewPr>
    <p:cSldViewPr>
      <p:cViewPr varScale="1">
        <p:scale>
          <a:sx n="67" d="100"/>
          <a:sy n="67" d="100"/>
        </p:scale>
        <p:origin x="1092"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3" d="100"/>
          <a:sy n="73" d="100"/>
        </p:scale>
        <p:origin x="-2208" y="-108"/>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defRPr sz="1200">
                <a:latin typeface="Arial" charset="0"/>
                <a:cs typeface="+mn-cs"/>
              </a:defRPr>
            </a:lvl1pPr>
          </a:lstStyle>
          <a:p>
            <a:pPr>
              <a:defRPr/>
            </a:pPr>
            <a:endParaRPr lang="nl-NL"/>
          </a:p>
        </p:txBody>
      </p:sp>
      <p:sp>
        <p:nvSpPr>
          <p:cNvPr id="37891" name="Rectangle 3"/>
          <p:cNvSpPr>
            <a:spLocks noGrp="1" noChangeArrowheads="1"/>
          </p:cNvSpPr>
          <p:nvPr>
            <p:ph type="dt" sz="quarter" idx="1"/>
          </p:nvPr>
        </p:nvSpPr>
        <p:spPr bwMode="auto">
          <a:xfrm>
            <a:off x="3851276" y="1"/>
            <a:ext cx="2944813"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lgn="r">
              <a:defRPr sz="1200">
                <a:latin typeface="Arial" charset="0"/>
                <a:cs typeface="+mn-cs"/>
              </a:defRPr>
            </a:lvl1pPr>
          </a:lstStyle>
          <a:p>
            <a:pPr>
              <a:defRPr/>
            </a:pPr>
            <a:endParaRPr lang="nl-NL"/>
          </a:p>
        </p:txBody>
      </p:sp>
      <p:sp>
        <p:nvSpPr>
          <p:cNvPr id="37892" name="Rectangle 4"/>
          <p:cNvSpPr>
            <a:spLocks noGrp="1" noChangeArrowheads="1"/>
          </p:cNvSpPr>
          <p:nvPr>
            <p:ph type="ftr" sz="quarter" idx="2"/>
          </p:nvPr>
        </p:nvSpPr>
        <p:spPr bwMode="auto">
          <a:xfrm>
            <a:off x="0" y="9428630"/>
            <a:ext cx="2946400"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defRPr sz="1200">
                <a:latin typeface="Arial" charset="0"/>
                <a:cs typeface="+mn-cs"/>
              </a:defRPr>
            </a:lvl1pPr>
          </a:lstStyle>
          <a:p>
            <a:pPr>
              <a:defRPr/>
            </a:pPr>
            <a:endParaRPr lang="nl-NL"/>
          </a:p>
        </p:txBody>
      </p:sp>
      <p:sp>
        <p:nvSpPr>
          <p:cNvPr id="37893" name="Rectangle 5"/>
          <p:cNvSpPr>
            <a:spLocks noGrp="1" noChangeArrowheads="1"/>
          </p:cNvSpPr>
          <p:nvPr>
            <p:ph type="sldNum" sz="quarter" idx="3"/>
          </p:nvPr>
        </p:nvSpPr>
        <p:spPr bwMode="auto">
          <a:xfrm>
            <a:off x="3851276" y="9428630"/>
            <a:ext cx="2944813"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lgn="r">
              <a:defRPr sz="1200">
                <a:latin typeface="Arial" charset="0"/>
                <a:cs typeface="+mn-cs"/>
              </a:defRPr>
            </a:lvl1pPr>
          </a:lstStyle>
          <a:p>
            <a:pPr>
              <a:defRPr/>
            </a:pPr>
            <a:fld id="{AF356180-2A1E-4BE9-A9F3-6824C20E891C}" type="slidenum">
              <a:rPr lang="nl-NL"/>
              <a:pPr>
                <a:defRPr/>
              </a:pPr>
              <a:t>‹#›</a:t>
            </a:fld>
            <a:endParaRPr lang="nl-NL"/>
          </a:p>
        </p:txBody>
      </p:sp>
    </p:spTree>
    <p:extLst>
      <p:ext uri="{BB962C8B-B14F-4D97-AF65-F5344CB8AC3E}">
        <p14:creationId xmlns:p14="http://schemas.microsoft.com/office/powerpoint/2010/main" val="2973777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1"/>
            <a:ext cx="2946400"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58371" name="Rectangle 3"/>
          <p:cNvSpPr>
            <a:spLocks noGrp="1" noChangeArrowheads="1"/>
          </p:cNvSpPr>
          <p:nvPr>
            <p:ph type="dt" idx="1"/>
          </p:nvPr>
        </p:nvSpPr>
        <p:spPr bwMode="auto">
          <a:xfrm>
            <a:off x="3851276" y="1"/>
            <a:ext cx="2944813"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919163" y="744538"/>
            <a:ext cx="4960937" cy="372110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681039" y="4715113"/>
            <a:ext cx="5437187" cy="4467706"/>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8374" name="Rectangle 6"/>
          <p:cNvSpPr>
            <a:spLocks noGrp="1" noChangeArrowheads="1"/>
          </p:cNvSpPr>
          <p:nvPr>
            <p:ph type="ftr" sz="quarter" idx="4"/>
          </p:nvPr>
        </p:nvSpPr>
        <p:spPr bwMode="auto">
          <a:xfrm>
            <a:off x="0" y="9428630"/>
            <a:ext cx="2946400"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58375" name="Rectangle 7"/>
          <p:cNvSpPr>
            <a:spLocks noGrp="1" noChangeArrowheads="1"/>
          </p:cNvSpPr>
          <p:nvPr>
            <p:ph type="sldNum" sz="quarter" idx="5"/>
          </p:nvPr>
        </p:nvSpPr>
        <p:spPr bwMode="auto">
          <a:xfrm>
            <a:off x="3851276" y="9428630"/>
            <a:ext cx="2944813"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lgn="r">
              <a:defRPr sz="1200">
                <a:latin typeface="Arial" charset="0"/>
                <a:cs typeface="+mn-cs"/>
              </a:defRPr>
            </a:lvl1pPr>
          </a:lstStyle>
          <a:p>
            <a:pPr>
              <a:defRPr/>
            </a:pPr>
            <a:fld id="{9AFC1F9E-6F2E-4012-879F-959EB8132215}" type="slidenum">
              <a:rPr lang="en-US"/>
              <a:pPr>
                <a:defRPr/>
              </a:pPr>
              <a:t>‹#›</a:t>
            </a:fld>
            <a:endParaRPr lang="en-US"/>
          </a:p>
        </p:txBody>
      </p:sp>
    </p:spTree>
    <p:extLst>
      <p:ext uri="{BB962C8B-B14F-4D97-AF65-F5344CB8AC3E}">
        <p14:creationId xmlns:p14="http://schemas.microsoft.com/office/powerpoint/2010/main" val="3881654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ChangeArrowheads="1" noTextEdit="1"/>
          </p:cNvSpPr>
          <p:nvPr>
            <p:ph type="sldImg"/>
          </p:nvPr>
        </p:nvSpPr>
        <p:spPr>
          <a:ln/>
        </p:spPr>
      </p:sp>
      <p:sp>
        <p:nvSpPr>
          <p:cNvPr id="921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6877746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5296431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51947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207107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951947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578435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374293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20969920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15145068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12" descr="CEA-LOGO_rounded_squares_grey_bold-regular_V05_3D_choice_vec_OMBRAGE-01_forMS.png"/>
          <p:cNvPicPr>
            <a:picLocks noChangeAspect="1"/>
          </p:cNvPicPr>
          <p:nvPr userDrawn="1"/>
        </p:nvPicPr>
        <p:blipFill>
          <a:blip r:embed="rId2" cstate="print"/>
          <a:srcRect l="-2457" t="-1282" r="50475" b="52278"/>
          <a:stretch>
            <a:fillRect/>
          </a:stretch>
        </p:blipFill>
        <p:spPr bwMode="auto">
          <a:xfrm>
            <a:off x="4067175" y="3916363"/>
            <a:ext cx="5076825" cy="2941637"/>
          </a:xfrm>
          <a:prstGeom prst="rect">
            <a:avLst/>
          </a:prstGeom>
          <a:noFill/>
          <a:ln w="9525">
            <a:noFill/>
            <a:miter lim="800000"/>
            <a:headEnd/>
            <a:tailEnd/>
          </a:ln>
        </p:spPr>
      </p:pic>
      <p:pic>
        <p:nvPicPr>
          <p:cNvPr id="5" name="Picture 9" descr="CEA_CMYK+baseline"/>
          <p:cNvPicPr>
            <a:picLocks noChangeAspect="1" noChangeArrowheads="1"/>
          </p:cNvPicPr>
          <p:nvPr userDrawn="1"/>
        </p:nvPicPr>
        <p:blipFill>
          <a:blip r:embed="rId3" cstate="print"/>
          <a:srcRect/>
          <a:stretch>
            <a:fillRect/>
          </a:stretch>
        </p:blipFill>
        <p:spPr bwMode="auto">
          <a:xfrm>
            <a:off x="360363" y="360363"/>
            <a:ext cx="1825625" cy="1122362"/>
          </a:xfrm>
          <a:prstGeom prst="rect">
            <a:avLst/>
          </a:prstGeom>
          <a:noFill/>
          <a:ln w="9525">
            <a:noFill/>
            <a:miter lim="800000"/>
            <a:headEnd/>
            <a:tailEnd/>
          </a:ln>
        </p:spPr>
      </p:pic>
      <p:sp>
        <p:nvSpPr>
          <p:cNvPr id="6" name="Rectangle 11"/>
          <p:cNvSpPr/>
          <p:nvPr userDrawn="1"/>
        </p:nvSpPr>
        <p:spPr bwMode="gray">
          <a:xfrm>
            <a:off x="0" y="6338888"/>
            <a:ext cx="2124075" cy="201612"/>
          </a:xfrm>
          <a:prstGeom prst="rect">
            <a:avLst/>
          </a:prstGeom>
        </p:spPr>
        <p:txBody>
          <a:bodyPr tIns="0" bIns="0" anchor="ctr">
            <a:spAutoFit/>
          </a:bodyPr>
          <a:lstStyle/>
          <a:p>
            <a:pPr algn="ctr">
              <a:lnSpc>
                <a:spcPct val="95000"/>
              </a:lnSpc>
              <a:spcAft>
                <a:spcPts val="400"/>
              </a:spcAft>
              <a:buClr>
                <a:srgbClr val="808080"/>
              </a:buClr>
            </a:pPr>
            <a:endParaRPr lang="en-US" sz="1400" b="1" noProof="1"/>
          </a:p>
        </p:txBody>
      </p:sp>
      <p:sp>
        <p:nvSpPr>
          <p:cNvPr id="2" name="Title 1"/>
          <p:cNvSpPr>
            <a:spLocks noGrp="1"/>
          </p:cNvSpPr>
          <p:nvPr>
            <p:ph type="title"/>
          </p:nvPr>
        </p:nvSpPr>
        <p:spPr>
          <a:xfrm>
            <a:off x="363600" y="2708920"/>
            <a:ext cx="7772400" cy="1440160"/>
          </a:xfrm>
        </p:spPr>
        <p:txBody>
          <a:bodyPr/>
          <a:lstStyle>
            <a:lvl1pPr algn="l">
              <a:defRPr sz="2800" b="1" cap="none" baseline="0"/>
            </a:lvl1pPr>
          </a:lstStyle>
          <a:p>
            <a:r>
              <a:rPr lang="en-US" dirty="0"/>
              <a:t>Click to edit Master title style</a:t>
            </a:r>
            <a:endParaRPr lang="fr-BE" dirty="0"/>
          </a:p>
        </p:txBody>
      </p:sp>
      <p:sp>
        <p:nvSpPr>
          <p:cNvPr id="3" name="Text Placeholder 2"/>
          <p:cNvSpPr>
            <a:spLocks noGrp="1"/>
          </p:cNvSpPr>
          <p:nvPr>
            <p:ph type="body" idx="1"/>
          </p:nvPr>
        </p:nvSpPr>
        <p:spPr>
          <a:xfrm>
            <a:off x="363600" y="4149080"/>
            <a:ext cx="4712456" cy="307777"/>
          </a:xfrm>
        </p:spPr>
        <p:txBody>
          <a:bodyPr>
            <a:spAutoFit/>
          </a:bodyPr>
          <a:lstStyle>
            <a:lvl1pPr marL="0" indent="0">
              <a:buNone/>
              <a:defRPr sz="2000" b="1" baseline="0">
                <a:solidFill>
                  <a:srgbClr val="82C55B"/>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7"/>
          <p:cNvCxnSpPr/>
          <p:nvPr userDrawn="1"/>
        </p:nvCxnSpPr>
        <p:spPr>
          <a:xfrm>
            <a:off x="395288" y="908050"/>
            <a:ext cx="8497887"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5" name="Picture 9" descr="CEA_CMYK+baseline"/>
          <p:cNvPicPr>
            <a:picLocks noChangeAspect="1" noChangeArrowheads="1"/>
          </p:cNvPicPr>
          <p:nvPr userDrawn="1"/>
        </p:nvPicPr>
        <p:blipFill>
          <a:blip r:embed="rId2" cstate="print"/>
          <a:srcRect/>
          <a:stretch>
            <a:fillRect/>
          </a:stretch>
        </p:blipFill>
        <p:spPr bwMode="auto">
          <a:xfrm>
            <a:off x="395288" y="6021388"/>
            <a:ext cx="936625" cy="574675"/>
          </a:xfrm>
          <a:prstGeom prst="rect">
            <a:avLst/>
          </a:prstGeom>
          <a:noFill/>
          <a:ln w="9525">
            <a:noFill/>
            <a:miter lim="800000"/>
            <a:headEnd/>
            <a:tailEnd/>
          </a:ln>
        </p:spPr>
      </p:pic>
      <p:sp>
        <p:nvSpPr>
          <p:cNvPr id="11" name="Title 10"/>
          <p:cNvSpPr>
            <a:spLocks noGrp="1"/>
          </p:cNvSpPr>
          <p:nvPr>
            <p:ph type="title"/>
          </p:nvPr>
        </p:nvSpPr>
        <p:spPr/>
        <p:txBody>
          <a:bodyPr>
            <a:spAutoFit/>
          </a:bodyPr>
          <a:lstStyle>
            <a:lvl1pPr>
              <a:defRPr baseline="0">
                <a:latin typeface="Verdana" pitchFamily="34" charset="0"/>
              </a:defRPr>
            </a:lvl1pPr>
          </a:lstStyle>
          <a:p>
            <a:r>
              <a:rPr lang="en-US" dirty="0"/>
              <a:t>Click to edit Master title style</a:t>
            </a:r>
            <a:endParaRPr lang="fr-BE" dirty="0"/>
          </a:p>
        </p:txBody>
      </p:sp>
      <p:sp>
        <p:nvSpPr>
          <p:cNvPr id="7" name="Rectangle 3"/>
          <p:cNvSpPr>
            <a:spLocks noGrp="1" noChangeArrowheads="1"/>
          </p:cNvSpPr>
          <p:nvPr>
            <p:ph idx="1"/>
          </p:nvPr>
        </p:nvSpPr>
        <p:spPr bwMode="auto">
          <a:xfrm>
            <a:off x="395288" y="1196753"/>
            <a:ext cx="8424862" cy="4824636"/>
          </a:xfrm>
          <a:prstGeom prst="rect">
            <a:avLst/>
          </a:prstGeom>
          <a:noFill/>
          <a:ln w="9525">
            <a:noFill/>
            <a:miter lim="800000"/>
            <a:headEnd/>
            <a:tailEnd/>
          </a:ln>
        </p:spPr>
        <p:txBody>
          <a:bodyPr/>
          <a:lstStyle>
            <a:lvl3pPr>
              <a:buFontTx/>
              <a:buBlip>
                <a:blip r:embed="rId3"/>
              </a:buBlip>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11"/>
          <p:cNvSpPr>
            <a:spLocks noGrp="1"/>
          </p:cNvSpPr>
          <p:nvPr>
            <p:ph type="sldNum" sz="quarter" idx="10"/>
          </p:nvPr>
        </p:nvSpPr>
        <p:spPr>
          <a:xfrm>
            <a:off x="6732588" y="6264275"/>
            <a:ext cx="2133600" cy="339725"/>
          </a:xfrm>
        </p:spPr>
        <p:txBody>
          <a:bodyPr/>
          <a:lstStyle>
            <a:lvl1pPr>
              <a:defRPr/>
            </a:lvl1pPr>
          </a:lstStyle>
          <a:p>
            <a:fld id="{1A67FEBB-CD14-4265-853F-FA2A04A55FD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title+text">
    <p:spTree>
      <p:nvGrpSpPr>
        <p:cNvPr id="1" name=""/>
        <p:cNvGrpSpPr/>
        <p:nvPr/>
      </p:nvGrpSpPr>
      <p:grpSpPr>
        <a:xfrm>
          <a:off x="0" y="0"/>
          <a:ext cx="0" cy="0"/>
          <a:chOff x="0" y="0"/>
          <a:chExt cx="0" cy="0"/>
        </a:xfrm>
      </p:grpSpPr>
      <p:cxnSp>
        <p:nvCxnSpPr>
          <p:cNvPr id="5" name="Straight Connector 11"/>
          <p:cNvCxnSpPr/>
          <p:nvPr userDrawn="1"/>
        </p:nvCxnSpPr>
        <p:spPr>
          <a:xfrm>
            <a:off x="395288" y="908050"/>
            <a:ext cx="8497887"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7" name="Picture 9" descr="CEA_CMYK+baseline"/>
          <p:cNvPicPr>
            <a:picLocks noChangeAspect="1" noChangeArrowheads="1"/>
          </p:cNvPicPr>
          <p:nvPr userDrawn="1"/>
        </p:nvPicPr>
        <p:blipFill>
          <a:blip r:embed="rId2" cstate="print"/>
          <a:srcRect/>
          <a:stretch>
            <a:fillRect/>
          </a:stretch>
        </p:blipFill>
        <p:spPr bwMode="auto">
          <a:xfrm>
            <a:off x="395288" y="6021388"/>
            <a:ext cx="936625" cy="574675"/>
          </a:xfrm>
          <a:prstGeom prst="rect">
            <a:avLst/>
          </a:prstGeom>
          <a:noFill/>
          <a:ln w="9525">
            <a:noFill/>
            <a:miter lim="800000"/>
            <a:headEnd/>
            <a:tailEnd/>
          </a:ln>
        </p:spPr>
      </p:pic>
      <p:sp>
        <p:nvSpPr>
          <p:cNvPr id="6" name="Text Placeholder 5"/>
          <p:cNvSpPr>
            <a:spLocks noGrp="1"/>
          </p:cNvSpPr>
          <p:nvPr>
            <p:ph type="body" sz="quarter" idx="12"/>
          </p:nvPr>
        </p:nvSpPr>
        <p:spPr>
          <a:xfrm>
            <a:off x="396000" y="1124744"/>
            <a:ext cx="8496480" cy="359246"/>
          </a:xfrm>
        </p:spPr>
        <p:txBody>
          <a:bodyPr/>
          <a:lstStyle>
            <a:lvl1pPr>
              <a:buFont typeface="Arial" pitchFamily="34" charset="0"/>
              <a:buNone/>
              <a:defRPr sz="1800" b="1">
                <a:solidFill>
                  <a:srgbClr val="82C55B"/>
                </a:solidFill>
              </a:defRPr>
            </a:lvl1pPr>
          </a:lstStyle>
          <a:p>
            <a:pPr lvl="0"/>
            <a:r>
              <a:rPr lang="en-US" dirty="0"/>
              <a:t>Click to edit Master text</a:t>
            </a:r>
            <a:endParaRPr lang="fr-BE" dirty="0"/>
          </a:p>
        </p:txBody>
      </p:sp>
      <p:sp>
        <p:nvSpPr>
          <p:cNvPr id="9" name="Title 8"/>
          <p:cNvSpPr>
            <a:spLocks noGrp="1"/>
          </p:cNvSpPr>
          <p:nvPr>
            <p:ph type="title"/>
          </p:nvPr>
        </p:nvSpPr>
        <p:spPr/>
        <p:txBody>
          <a:bodyPr/>
          <a:lstStyle/>
          <a:p>
            <a:r>
              <a:rPr lang="en-US" dirty="0"/>
              <a:t>Click to edit Master title style</a:t>
            </a:r>
            <a:endParaRPr lang="fr-BE" dirty="0"/>
          </a:p>
        </p:txBody>
      </p:sp>
      <p:sp>
        <p:nvSpPr>
          <p:cNvPr id="11" name="Rectangle 3"/>
          <p:cNvSpPr>
            <a:spLocks noGrp="1" noChangeArrowheads="1"/>
          </p:cNvSpPr>
          <p:nvPr>
            <p:ph idx="1"/>
          </p:nvPr>
        </p:nvSpPr>
        <p:spPr bwMode="auto">
          <a:xfrm>
            <a:off x="395288" y="1628799"/>
            <a:ext cx="8424862" cy="4320481"/>
          </a:xfrm>
          <a:prstGeom prst="rect">
            <a:avLst/>
          </a:prstGeom>
          <a:noFill/>
          <a:ln w="9525">
            <a:noFill/>
            <a:miter lim="800000"/>
            <a:headEnd/>
            <a:tailEnd/>
          </a:ln>
        </p:spPr>
        <p:txBody>
          <a:bodyPr/>
          <a:lstStyle>
            <a:lvl3pPr marL="1076325" indent="-266700">
              <a:tabLst>
                <a:tab pos="808038" algn="l"/>
              </a:tabLst>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2"/>
          <p:cNvSpPr>
            <a:spLocks noGrp="1"/>
          </p:cNvSpPr>
          <p:nvPr>
            <p:ph type="sldNum" sz="quarter" idx="13"/>
          </p:nvPr>
        </p:nvSpPr>
        <p:spPr>
          <a:xfrm>
            <a:off x="6732588" y="6264275"/>
            <a:ext cx="2133600" cy="339725"/>
          </a:xfrm>
        </p:spPr>
        <p:txBody>
          <a:bodyPr/>
          <a:lstStyle>
            <a:lvl1pPr>
              <a:defRPr/>
            </a:lvl1pPr>
          </a:lstStyle>
          <a:p>
            <a:fld id="{BD0E48A5-5353-434C-97D1-5CA4F598D33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for big picture">
    <p:spTree>
      <p:nvGrpSpPr>
        <p:cNvPr id="1" name=""/>
        <p:cNvGrpSpPr/>
        <p:nvPr/>
      </p:nvGrpSpPr>
      <p:grpSpPr>
        <a:xfrm>
          <a:off x="0" y="0"/>
          <a:ext cx="0" cy="0"/>
          <a:chOff x="0" y="0"/>
          <a:chExt cx="0" cy="0"/>
        </a:xfrm>
      </p:grpSpPr>
      <p:cxnSp>
        <p:nvCxnSpPr>
          <p:cNvPr id="4" name="Straight Connector 9"/>
          <p:cNvCxnSpPr/>
          <p:nvPr userDrawn="1"/>
        </p:nvCxnSpPr>
        <p:spPr>
          <a:xfrm>
            <a:off x="395288" y="908050"/>
            <a:ext cx="8497887"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5" name="Picture 9" descr="CEA_CMYK+baseline"/>
          <p:cNvPicPr>
            <a:picLocks noChangeAspect="1" noChangeArrowheads="1"/>
          </p:cNvPicPr>
          <p:nvPr userDrawn="1"/>
        </p:nvPicPr>
        <p:blipFill>
          <a:blip r:embed="rId2" cstate="print"/>
          <a:srcRect/>
          <a:stretch>
            <a:fillRect/>
          </a:stretch>
        </p:blipFill>
        <p:spPr bwMode="auto">
          <a:xfrm>
            <a:off x="395288" y="6021388"/>
            <a:ext cx="936625" cy="574675"/>
          </a:xfrm>
          <a:prstGeom prst="rect">
            <a:avLst/>
          </a:prstGeom>
          <a:noFill/>
          <a:ln w="9525">
            <a:noFill/>
            <a:miter lim="800000"/>
            <a:headEnd/>
            <a:tailEnd/>
          </a:ln>
        </p:spPr>
      </p:pic>
      <p:sp>
        <p:nvSpPr>
          <p:cNvPr id="2" name="Title 1"/>
          <p:cNvSpPr>
            <a:spLocks noGrp="1"/>
          </p:cNvSpPr>
          <p:nvPr>
            <p:ph type="title"/>
          </p:nvPr>
        </p:nvSpPr>
        <p:spPr/>
        <p:txBody>
          <a:bodyPr>
            <a:normAutofit/>
          </a:bodyPr>
          <a:lstStyle>
            <a:lvl1pPr>
              <a:defRPr sz="2800">
                <a:latin typeface="+mj-lt"/>
                <a:cs typeface="Arial" pitchFamily="34" charset="0"/>
              </a:defRPr>
            </a:lvl1pPr>
          </a:lstStyle>
          <a:p>
            <a:r>
              <a:rPr lang="en-US" dirty="0"/>
              <a:t>Click to edit Master title style</a:t>
            </a:r>
            <a:endParaRPr lang="fr-BE" dirty="0"/>
          </a:p>
        </p:txBody>
      </p:sp>
      <p:sp>
        <p:nvSpPr>
          <p:cNvPr id="9" name="Text Placeholder 8"/>
          <p:cNvSpPr>
            <a:spLocks noGrp="1"/>
          </p:cNvSpPr>
          <p:nvPr>
            <p:ph type="body" sz="quarter" idx="11"/>
          </p:nvPr>
        </p:nvSpPr>
        <p:spPr>
          <a:xfrm>
            <a:off x="6012161" y="1196752"/>
            <a:ext cx="2808312" cy="48965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6" name="Slide Number Placeholder 10"/>
          <p:cNvSpPr>
            <a:spLocks noGrp="1"/>
          </p:cNvSpPr>
          <p:nvPr>
            <p:ph type="sldNum" sz="quarter" idx="12"/>
          </p:nvPr>
        </p:nvSpPr>
        <p:spPr>
          <a:xfrm>
            <a:off x="6732588" y="6264275"/>
            <a:ext cx="2133600" cy="339725"/>
          </a:xfrm>
        </p:spPr>
        <p:txBody>
          <a:bodyPr/>
          <a:lstStyle>
            <a:lvl1pPr>
              <a:defRPr/>
            </a:lvl1pPr>
          </a:lstStyle>
          <a:p>
            <a:fld id="{0C7D7316-3669-466E-88B8-A3080D0D597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395288"/>
            <a:ext cx="8497887" cy="431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95288" y="1196975"/>
            <a:ext cx="8424862" cy="4824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6732588" y="6237288"/>
            <a:ext cx="2133600" cy="339725"/>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400">
                <a:solidFill>
                  <a:srgbClr val="002957"/>
                </a:solidFill>
              </a:defRPr>
            </a:lvl1pPr>
          </a:lstStyle>
          <a:p>
            <a:fld id="{BCC4DCA1-5C9A-4123-AF4F-430518B05AF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Lst>
  <p:hf hdr="0" ftr="0" dt="0"/>
  <p:txStyles>
    <p:titleStyle>
      <a:lvl1pPr algn="l" rtl="0" eaLnBrk="0" fontAlgn="base" hangingPunct="0">
        <a:spcBef>
          <a:spcPct val="0"/>
        </a:spcBef>
        <a:spcAft>
          <a:spcPct val="0"/>
        </a:spcAft>
        <a:defRPr sz="2800" b="1">
          <a:solidFill>
            <a:srgbClr val="002957"/>
          </a:solidFill>
          <a:latin typeface="Verdana" pitchFamily="34" charset="0"/>
          <a:ea typeface="+mj-ea"/>
          <a:cs typeface="Arial" pitchFamily="34" charset="0"/>
        </a:defRPr>
      </a:lvl1pPr>
      <a:lvl2pPr algn="l" rtl="0" eaLnBrk="0" fontAlgn="base" hangingPunct="0">
        <a:spcBef>
          <a:spcPct val="0"/>
        </a:spcBef>
        <a:spcAft>
          <a:spcPct val="0"/>
        </a:spcAft>
        <a:defRPr sz="2800" b="1">
          <a:solidFill>
            <a:srgbClr val="002957"/>
          </a:solidFill>
          <a:latin typeface="Verdana" pitchFamily="34" charset="0"/>
          <a:cs typeface="Arial" charset="0"/>
        </a:defRPr>
      </a:lvl2pPr>
      <a:lvl3pPr algn="l" rtl="0" eaLnBrk="0" fontAlgn="base" hangingPunct="0">
        <a:spcBef>
          <a:spcPct val="0"/>
        </a:spcBef>
        <a:spcAft>
          <a:spcPct val="0"/>
        </a:spcAft>
        <a:defRPr sz="2800" b="1">
          <a:solidFill>
            <a:srgbClr val="002957"/>
          </a:solidFill>
          <a:latin typeface="Verdana" pitchFamily="34" charset="0"/>
          <a:cs typeface="Arial" charset="0"/>
        </a:defRPr>
      </a:lvl3pPr>
      <a:lvl4pPr algn="l" rtl="0" eaLnBrk="0" fontAlgn="base" hangingPunct="0">
        <a:spcBef>
          <a:spcPct val="0"/>
        </a:spcBef>
        <a:spcAft>
          <a:spcPct val="0"/>
        </a:spcAft>
        <a:defRPr sz="2800" b="1">
          <a:solidFill>
            <a:srgbClr val="002957"/>
          </a:solidFill>
          <a:latin typeface="Verdana" pitchFamily="34" charset="0"/>
          <a:cs typeface="Arial" charset="0"/>
        </a:defRPr>
      </a:lvl4pPr>
      <a:lvl5pPr algn="l" rtl="0" eaLnBrk="0" fontAlgn="base" hangingPunct="0">
        <a:spcBef>
          <a:spcPct val="0"/>
        </a:spcBef>
        <a:spcAft>
          <a:spcPct val="0"/>
        </a:spcAft>
        <a:defRPr sz="2800" b="1">
          <a:solidFill>
            <a:srgbClr val="002957"/>
          </a:solidFill>
          <a:latin typeface="Verdana" pitchFamily="34" charset="0"/>
          <a:cs typeface="Arial" charset="0"/>
        </a:defRPr>
      </a:lvl5pPr>
      <a:lvl6pPr marL="457200" algn="r" rtl="0" eaLnBrk="1" fontAlgn="base" hangingPunct="1">
        <a:spcBef>
          <a:spcPct val="0"/>
        </a:spcBef>
        <a:spcAft>
          <a:spcPct val="0"/>
        </a:spcAft>
        <a:defRPr sz="4400" b="1">
          <a:solidFill>
            <a:srgbClr val="004480"/>
          </a:solidFill>
          <a:latin typeface="Frutiger LT Std 45 Light" pitchFamily="34" charset="0"/>
        </a:defRPr>
      </a:lvl6pPr>
      <a:lvl7pPr marL="914400" algn="r" rtl="0" eaLnBrk="1" fontAlgn="base" hangingPunct="1">
        <a:spcBef>
          <a:spcPct val="0"/>
        </a:spcBef>
        <a:spcAft>
          <a:spcPct val="0"/>
        </a:spcAft>
        <a:defRPr sz="4400" b="1">
          <a:solidFill>
            <a:srgbClr val="004480"/>
          </a:solidFill>
          <a:latin typeface="Frutiger LT Std 45 Light" pitchFamily="34" charset="0"/>
        </a:defRPr>
      </a:lvl7pPr>
      <a:lvl8pPr marL="1371600" algn="r" rtl="0" eaLnBrk="1" fontAlgn="base" hangingPunct="1">
        <a:spcBef>
          <a:spcPct val="0"/>
        </a:spcBef>
        <a:spcAft>
          <a:spcPct val="0"/>
        </a:spcAft>
        <a:defRPr sz="4400" b="1">
          <a:solidFill>
            <a:srgbClr val="004480"/>
          </a:solidFill>
          <a:latin typeface="Frutiger LT Std 45 Light" pitchFamily="34" charset="0"/>
        </a:defRPr>
      </a:lvl8pPr>
      <a:lvl9pPr marL="1828800" algn="r" rtl="0" eaLnBrk="1" fontAlgn="base" hangingPunct="1">
        <a:spcBef>
          <a:spcPct val="0"/>
        </a:spcBef>
        <a:spcAft>
          <a:spcPct val="0"/>
        </a:spcAft>
        <a:defRPr sz="4400" b="1">
          <a:solidFill>
            <a:srgbClr val="004480"/>
          </a:solidFill>
          <a:latin typeface="Frutiger LT Std 45 Light" pitchFamily="34" charset="0"/>
        </a:defRPr>
      </a:lvl9pPr>
    </p:titleStyle>
    <p:bodyStyle>
      <a:lvl1pPr marL="266700" indent="-266700" algn="l" rtl="0" eaLnBrk="0" fontAlgn="base" hangingPunct="0">
        <a:spcBef>
          <a:spcPct val="20000"/>
        </a:spcBef>
        <a:spcAft>
          <a:spcPct val="0"/>
        </a:spcAft>
        <a:buClr>
          <a:srgbClr val="002957"/>
        </a:buClr>
        <a:buSzPct val="100000"/>
        <a:buBlip>
          <a:blip r:embed="rId6"/>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7"/>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Blip>
          <a:blip r:embed="rId8"/>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title"/>
          </p:nvPr>
        </p:nvSpPr>
        <p:spPr>
          <a:xfrm>
            <a:off x="363538" y="2708275"/>
            <a:ext cx="8096250" cy="1441450"/>
          </a:xfrm>
        </p:spPr>
        <p:txBody>
          <a:bodyPr/>
          <a:lstStyle/>
          <a:p>
            <a:pPr eaLnBrk="1" hangingPunct="1"/>
            <a:r>
              <a:rPr lang="en-GB" dirty="0">
                <a:cs typeface="Arial" charset="0"/>
              </a:rPr>
              <a:t>IFRS 17 – A discussion on a way forward</a:t>
            </a:r>
            <a:endParaRPr lang="en-US" dirty="0">
              <a:cs typeface="Arial" charset="0"/>
            </a:endParaRPr>
          </a:p>
        </p:txBody>
      </p:sp>
      <p:sp>
        <p:nvSpPr>
          <p:cNvPr id="8194" name="Text Placeholder 8"/>
          <p:cNvSpPr>
            <a:spLocks noGrp="1"/>
          </p:cNvSpPr>
          <p:nvPr>
            <p:ph type="body" idx="1"/>
          </p:nvPr>
        </p:nvSpPr>
        <p:spPr>
          <a:xfrm>
            <a:off x="363538" y="4149725"/>
            <a:ext cx="5288582" cy="615553"/>
          </a:xfrm>
        </p:spPr>
        <p:txBody>
          <a:bodyPr/>
          <a:lstStyle/>
          <a:p>
            <a:pPr eaLnBrk="1" hangingPunct="1"/>
            <a:r>
              <a:rPr lang="fr-BE" dirty="0">
                <a:cs typeface="Arial" charset="0"/>
              </a:rPr>
              <a:t>Financial Reporting </a:t>
            </a:r>
            <a:r>
              <a:rPr lang="fr-BE" dirty="0" err="1">
                <a:cs typeface="Arial" charset="0"/>
              </a:rPr>
              <a:t>Working</a:t>
            </a:r>
            <a:r>
              <a:rPr lang="fr-BE" dirty="0">
                <a:cs typeface="Arial" charset="0"/>
              </a:rPr>
              <a:t> Group, </a:t>
            </a:r>
            <a:r>
              <a:rPr lang="en-GB" dirty="0">
                <a:cs typeface="Arial" charset="0"/>
              </a:rPr>
              <a:t>6 November 2020</a:t>
            </a:r>
            <a:endParaRPr lang="fr-BE" dirty="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4"/>
          <p:cNvSpPr>
            <a:spLocks noGrp="1"/>
          </p:cNvSpPr>
          <p:nvPr>
            <p:ph idx="4294967295"/>
          </p:nvPr>
        </p:nvSpPr>
        <p:spPr>
          <a:xfrm>
            <a:off x="395288" y="1196975"/>
            <a:ext cx="8424862" cy="4608513"/>
          </a:xfrm>
        </p:spPr>
        <p:txBody>
          <a:bodyPr/>
          <a:lstStyle/>
          <a:p>
            <a:r>
              <a:rPr lang="en-GB" sz="1800" dirty="0"/>
              <a:t>The DEA concludes that IFRS 17 meets the high-level requirements for endorsement, such as European public good, Financial stability, Interaction with IFRS 9, Cost/benefit etc. How should we respond to this:</a:t>
            </a:r>
          </a:p>
          <a:p>
            <a:pPr lvl="1"/>
            <a:r>
              <a:rPr lang="en-GB" sz="1600" dirty="0"/>
              <a:t>a) agree with the overall assessment</a:t>
            </a:r>
          </a:p>
          <a:p>
            <a:pPr lvl="1"/>
            <a:r>
              <a:rPr lang="en-GB" sz="1600" dirty="0"/>
              <a:t>b) make a general comment that many issues are unresolved and that we disagree with the assessment that these are of minor importance, but acknowledge the EFRAG conclusion and not comment further</a:t>
            </a:r>
          </a:p>
          <a:p>
            <a:pPr lvl="1"/>
            <a:r>
              <a:rPr lang="en-GB" sz="1600" dirty="0"/>
              <a:t>c) comment or one or more unresolved issues as being a prerequisite for supporting endorsement</a:t>
            </a:r>
            <a:endParaRPr lang="fr-BE" sz="1600" dirty="0">
              <a:cs typeface="Arial" charset="0"/>
            </a:endParaRPr>
          </a:p>
        </p:txBody>
      </p:sp>
      <p:sp>
        <p:nvSpPr>
          <p:cNvPr id="18434" name="Title 3"/>
          <p:cNvSpPr>
            <a:spLocks noGrp="1"/>
          </p:cNvSpPr>
          <p:nvPr>
            <p:ph type="title"/>
          </p:nvPr>
        </p:nvSpPr>
        <p:spPr>
          <a:xfrm>
            <a:off x="395288" y="170056"/>
            <a:ext cx="8497887" cy="738664"/>
          </a:xfrm>
        </p:spPr>
        <p:txBody>
          <a:bodyPr/>
          <a:lstStyle/>
          <a:p>
            <a:pPr>
              <a:spcBef>
                <a:spcPct val="25000"/>
              </a:spcBef>
            </a:pPr>
            <a:r>
              <a:rPr lang="en-GB" sz="2400" dirty="0"/>
              <a:t>Questions on the strategic direction of the DEA response</a:t>
            </a:r>
            <a:endParaRPr lang="en-US" sz="2400" noProof="1"/>
          </a:p>
        </p:txBody>
      </p:sp>
      <p:sp>
        <p:nvSpPr>
          <p:cNvPr id="18435" name="Slide Number Placeholder 5"/>
          <p:cNvSpPr>
            <a:spLocks noGrp="1"/>
          </p:cNvSpPr>
          <p:nvPr>
            <p:ph type="sldNum" sz="quarter" idx="10"/>
          </p:nvPr>
        </p:nvSpPr>
        <p:spPr>
          <a:noFill/>
        </p:spPr>
        <p:txBody>
          <a:bodyPr/>
          <a:lstStyle/>
          <a:p>
            <a:fld id="{DA7F00C1-DE21-42D9-985F-A2390AF062FD}" type="slidenum">
              <a:rPr lang="en-US">
                <a:latin typeface="Arial" charset="0"/>
              </a:rPr>
              <a:pPr/>
              <a:t>10</a:t>
            </a:fld>
            <a:endParaRPr lang="en-US">
              <a:latin typeface="Arial" charset="0"/>
            </a:endParaRPr>
          </a:p>
        </p:txBody>
      </p:sp>
      <p:sp>
        <p:nvSpPr>
          <p:cNvPr id="5" name="Rectangle: Rounded Corners 4">
            <a:extLst>
              <a:ext uri="{FF2B5EF4-FFF2-40B4-BE49-F238E27FC236}">
                <a16:creationId xmlns:a16="http://schemas.microsoft.com/office/drawing/2014/main" id="{4677B3F5-DE2B-4890-9BD3-F7EBA727A616}"/>
              </a:ext>
            </a:extLst>
          </p:cNvPr>
          <p:cNvSpPr/>
          <p:nvPr/>
        </p:nvSpPr>
        <p:spPr bwMode="gray">
          <a:xfrm>
            <a:off x="539552" y="4297144"/>
            <a:ext cx="8209160" cy="788040"/>
          </a:xfrm>
          <a:prstGeom prst="roundRect">
            <a:avLst/>
          </a:prstGeom>
          <a:noFill/>
          <a:ln w="28575" cmpd="sng">
            <a:solidFill>
              <a:srgbClr val="92D050"/>
            </a:solidFill>
            <a:miter lim="800000"/>
            <a:headEnd/>
            <a:tailEnd/>
          </a:ln>
          <a:effectLst/>
        </p:spPr>
        <p:txBody>
          <a:bodyPr wrap="square" lIns="0" tIns="0" rIns="0" bIns="0" rtlCol="0" anchor="ctr"/>
          <a:lstStyle/>
          <a:p>
            <a:pPr lvl="1" algn="ctr"/>
            <a:r>
              <a:rPr lang="en-GB" sz="1600" dirty="0"/>
              <a:t>To be discussed in light of outcome of first discussions on way forward </a:t>
            </a:r>
            <a:br>
              <a:rPr lang="en-GB" sz="1600" dirty="0"/>
            </a:br>
            <a:endParaRPr lang="en-GB" sz="1200" dirty="0"/>
          </a:p>
        </p:txBody>
      </p:sp>
      <p:grpSp>
        <p:nvGrpSpPr>
          <p:cNvPr id="6" name="Group 5">
            <a:extLst>
              <a:ext uri="{FF2B5EF4-FFF2-40B4-BE49-F238E27FC236}">
                <a16:creationId xmlns:a16="http://schemas.microsoft.com/office/drawing/2014/main" id="{C4D5E574-B98D-4F95-9B9C-132FDBD9A7E2}"/>
              </a:ext>
            </a:extLst>
          </p:cNvPr>
          <p:cNvGrpSpPr/>
          <p:nvPr/>
        </p:nvGrpSpPr>
        <p:grpSpPr>
          <a:xfrm>
            <a:off x="158304" y="3973170"/>
            <a:ext cx="4053656" cy="339671"/>
            <a:chOff x="158304" y="3973170"/>
            <a:chExt cx="4053656" cy="339671"/>
          </a:xfrm>
        </p:grpSpPr>
        <p:sp>
          <p:nvSpPr>
            <p:cNvPr id="7" name="TextBox 6">
              <a:extLst>
                <a:ext uri="{FF2B5EF4-FFF2-40B4-BE49-F238E27FC236}">
                  <a16:creationId xmlns:a16="http://schemas.microsoft.com/office/drawing/2014/main" id="{F1219435-1B82-4FDF-B846-BBCA5E33337A}"/>
                </a:ext>
              </a:extLst>
            </p:cNvPr>
            <p:cNvSpPr txBox="1"/>
            <p:nvPr/>
          </p:nvSpPr>
          <p:spPr>
            <a:xfrm>
              <a:off x="611560" y="4005064"/>
              <a:ext cx="3600400" cy="307777"/>
            </a:xfrm>
            <a:prstGeom prst="rect">
              <a:avLst/>
            </a:prstGeom>
            <a:noFill/>
          </p:spPr>
          <p:txBody>
            <a:bodyPr wrap="square" rtlCol="0">
              <a:spAutoFit/>
            </a:bodyPr>
            <a:lstStyle/>
            <a:p>
              <a:r>
                <a:rPr lang="en-GB" sz="1400" b="1" dirty="0"/>
                <a:t>Potential response</a:t>
              </a:r>
            </a:p>
          </p:txBody>
        </p:sp>
        <p:pic>
          <p:nvPicPr>
            <p:cNvPr id="8" name="Picture 2" descr="Insurance Europe">
              <a:extLst>
                <a:ext uri="{FF2B5EF4-FFF2-40B4-BE49-F238E27FC236}">
                  <a16:creationId xmlns:a16="http://schemas.microsoft.com/office/drawing/2014/main" id="{1F375DE6-E177-4737-9D38-D4A7AF66D07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304" y="3973170"/>
              <a:ext cx="473968" cy="32585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657598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4"/>
          <p:cNvSpPr>
            <a:spLocks noGrp="1"/>
          </p:cNvSpPr>
          <p:nvPr>
            <p:ph idx="4294967295"/>
          </p:nvPr>
        </p:nvSpPr>
        <p:spPr>
          <a:xfrm>
            <a:off x="395288" y="1196975"/>
            <a:ext cx="8424862" cy="4608513"/>
          </a:xfrm>
        </p:spPr>
        <p:txBody>
          <a:bodyPr/>
          <a:lstStyle/>
          <a:p>
            <a:r>
              <a:rPr lang="en-GB" sz="1600" dirty="0"/>
              <a:t>The DEA indicates that the EFRAG Board has mixed views on annual cohorts, with nine Board members supporting IFRS 17 as is and seven Board members disagreeing with annual cohorts. Should we:</a:t>
            </a:r>
          </a:p>
          <a:p>
            <a:pPr lvl="1"/>
            <a:r>
              <a:rPr lang="en-GB" sz="1400" dirty="0"/>
              <a:t>a) continue to indicate that annual cohorts is a blocking issue, referring to the earlier issues paper and solutions</a:t>
            </a:r>
          </a:p>
          <a:p>
            <a:pPr lvl="1"/>
            <a:r>
              <a:rPr lang="en-GB" sz="1400" dirty="0"/>
              <a:t>b) continue to indicate that annual cohorts is a blocking issue, developing additional arguments and solutions in the response to the DEA</a:t>
            </a:r>
          </a:p>
          <a:p>
            <a:pPr lvl="1"/>
            <a:r>
              <a:rPr lang="en-GB" sz="1400" dirty="0"/>
              <a:t>c) accept that there is no solution to annual cohorts that is acceptable to all stakeholders and accept IFRS 17 as-is.</a:t>
            </a:r>
            <a:endParaRPr lang="fr-BE" sz="1400" dirty="0">
              <a:cs typeface="Arial" charset="0"/>
            </a:endParaRPr>
          </a:p>
        </p:txBody>
      </p:sp>
      <p:sp>
        <p:nvSpPr>
          <p:cNvPr id="18434" name="Title 3"/>
          <p:cNvSpPr>
            <a:spLocks noGrp="1"/>
          </p:cNvSpPr>
          <p:nvPr>
            <p:ph type="title"/>
          </p:nvPr>
        </p:nvSpPr>
        <p:spPr>
          <a:xfrm>
            <a:off x="395288" y="170056"/>
            <a:ext cx="8497887" cy="738664"/>
          </a:xfrm>
        </p:spPr>
        <p:txBody>
          <a:bodyPr/>
          <a:lstStyle/>
          <a:p>
            <a:pPr>
              <a:spcBef>
                <a:spcPct val="25000"/>
              </a:spcBef>
            </a:pPr>
            <a:r>
              <a:rPr lang="en-GB" sz="2400" dirty="0"/>
              <a:t>Questions on the strategic direction of the DEA response</a:t>
            </a:r>
            <a:endParaRPr lang="en-US" sz="2400" noProof="1"/>
          </a:p>
        </p:txBody>
      </p:sp>
      <p:sp>
        <p:nvSpPr>
          <p:cNvPr id="18435" name="Slide Number Placeholder 5"/>
          <p:cNvSpPr>
            <a:spLocks noGrp="1"/>
          </p:cNvSpPr>
          <p:nvPr>
            <p:ph type="sldNum" sz="quarter" idx="10"/>
          </p:nvPr>
        </p:nvSpPr>
        <p:spPr>
          <a:noFill/>
        </p:spPr>
        <p:txBody>
          <a:bodyPr/>
          <a:lstStyle/>
          <a:p>
            <a:fld id="{DA7F00C1-DE21-42D9-985F-A2390AF062FD}" type="slidenum">
              <a:rPr lang="en-US">
                <a:latin typeface="Arial" charset="0"/>
              </a:rPr>
              <a:pPr/>
              <a:t>11</a:t>
            </a:fld>
            <a:endParaRPr lang="en-US">
              <a:latin typeface="Arial" charset="0"/>
            </a:endParaRPr>
          </a:p>
        </p:txBody>
      </p:sp>
      <p:sp>
        <p:nvSpPr>
          <p:cNvPr id="5" name="Rectangle: Rounded Corners 4">
            <a:extLst>
              <a:ext uri="{FF2B5EF4-FFF2-40B4-BE49-F238E27FC236}">
                <a16:creationId xmlns:a16="http://schemas.microsoft.com/office/drawing/2014/main" id="{12F9D767-B964-4E3D-89DE-A0E34D2763FD}"/>
              </a:ext>
            </a:extLst>
          </p:cNvPr>
          <p:cNvSpPr/>
          <p:nvPr/>
        </p:nvSpPr>
        <p:spPr bwMode="gray">
          <a:xfrm>
            <a:off x="971600" y="4312841"/>
            <a:ext cx="7344816" cy="772344"/>
          </a:xfrm>
          <a:prstGeom prst="roundRect">
            <a:avLst/>
          </a:prstGeom>
          <a:noFill/>
          <a:ln w="28575" cmpd="sng">
            <a:solidFill>
              <a:srgbClr val="92D050"/>
            </a:solidFill>
            <a:miter lim="800000"/>
            <a:headEnd/>
            <a:tailEnd/>
          </a:ln>
          <a:effectLst/>
        </p:spPr>
        <p:txBody>
          <a:bodyPr wrap="square" lIns="0" tIns="0" rIns="0" bIns="0" rtlCol="0" anchor="ctr"/>
          <a:lstStyle/>
          <a:p>
            <a:pPr algn="ctr"/>
            <a:r>
              <a:rPr lang="en-GB" sz="1400" dirty="0"/>
              <a:t>To be discussed in light of outcome of first discussions on way forward</a:t>
            </a:r>
          </a:p>
        </p:txBody>
      </p:sp>
      <p:grpSp>
        <p:nvGrpSpPr>
          <p:cNvPr id="6" name="Group 5">
            <a:extLst>
              <a:ext uri="{FF2B5EF4-FFF2-40B4-BE49-F238E27FC236}">
                <a16:creationId xmlns:a16="http://schemas.microsoft.com/office/drawing/2014/main" id="{FE63E6C3-046D-48CF-8FD0-11AFB81AD74A}"/>
              </a:ext>
            </a:extLst>
          </p:cNvPr>
          <p:cNvGrpSpPr/>
          <p:nvPr/>
        </p:nvGrpSpPr>
        <p:grpSpPr>
          <a:xfrm>
            <a:off x="158304" y="3973170"/>
            <a:ext cx="4053656" cy="339671"/>
            <a:chOff x="158304" y="3973170"/>
            <a:chExt cx="4053656" cy="339671"/>
          </a:xfrm>
        </p:grpSpPr>
        <p:sp>
          <p:nvSpPr>
            <p:cNvPr id="7" name="TextBox 6">
              <a:extLst>
                <a:ext uri="{FF2B5EF4-FFF2-40B4-BE49-F238E27FC236}">
                  <a16:creationId xmlns:a16="http://schemas.microsoft.com/office/drawing/2014/main" id="{62A6649C-B25B-4989-953D-684D5D439645}"/>
                </a:ext>
              </a:extLst>
            </p:cNvPr>
            <p:cNvSpPr txBox="1"/>
            <p:nvPr/>
          </p:nvSpPr>
          <p:spPr>
            <a:xfrm>
              <a:off x="611560" y="4005064"/>
              <a:ext cx="3600400" cy="307777"/>
            </a:xfrm>
            <a:prstGeom prst="rect">
              <a:avLst/>
            </a:prstGeom>
            <a:noFill/>
          </p:spPr>
          <p:txBody>
            <a:bodyPr wrap="square" rtlCol="0">
              <a:spAutoFit/>
            </a:bodyPr>
            <a:lstStyle/>
            <a:p>
              <a:r>
                <a:rPr lang="en-GB" sz="1400" b="1" dirty="0"/>
                <a:t>Potential response</a:t>
              </a:r>
            </a:p>
          </p:txBody>
        </p:sp>
        <p:pic>
          <p:nvPicPr>
            <p:cNvPr id="8" name="Picture 2" descr="Insurance Europe">
              <a:extLst>
                <a:ext uri="{FF2B5EF4-FFF2-40B4-BE49-F238E27FC236}">
                  <a16:creationId xmlns:a16="http://schemas.microsoft.com/office/drawing/2014/main" id="{CBF8EAE6-2C9E-4D4F-A820-FB3A3D72A10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304" y="3973170"/>
              <a:ext cx="473968" cy="32585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538694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4"/>
          <p:cNvSpPr>
            <a:spLocks noGrp="1"/>
          </p:cNvSpPr>
          <p:nvPr>
            <p:ph idx="4294967295"/>
          </p:nvPr>
        </p:nvSpPr>
        <p:spPr>
          <a:xfrm>
            <a:off x="395288" y="1196975"/>
            <a:ext cx="8424862" cy="4608513"/>
          </a:xfrm>
        </p:spPr>
        <p:txBody>
          <a:bodyPr/>
          <a:lstStyle/>
          <a:p>
            <a:r>
              <a:rPr lang="en-GB" dirty="0"/>
              <a:t>On timing, should we:</a:t>
            </a:r>
          </a:p>
          <a:p>
            <a:pPr lvl="1"/>
            <a:r>
              <a:rPr lang="en-GB" dirty="0"/>
              <a:t>a) explicitly state that we want a swift process for finalizing the DEA so that the 1 January 2023 effective date is clear and achievable.</a:t>
            </a:r>
          </a:p>
          <a:p>
            <a:pPr lvl="1"/>
            <a:r>
              <a:rPr lang="en-GB" dirty="0"/>
              <a:t>b) explicitly state that resolving the annual cohorts issue (and potentially other issues agreed to in previous questions raised above) is more important than timing.</a:t>
            </a:r>
          </a:p>
          <a:p>
            <a:pPr lvl="1"/>
            <a:r>
              <a:rPr lang="en-GB" dirty="0"/>
              <a:t>c) be silent.</a:t>
            </a:r>
            <a:endParaRPr lang="fr-BE" dirty="0">
              <a:cs typeface="Arial" charset="0"/>
            </a:endParaRPr>
          </a:p>
        </p:txBody>
      </p:sp>
      <p:sp>
        <p:nvSpPr>
          <p:cNvPr id="18434" name="Title 3"/>
          <p:cNvSpPr>
            <a:spLocks noGrp="1"/>
          </p:cNvSpPr>
          <p:nvPr>
            <p:ph type="title"/>
          </p:nvPr>
        </p:nvSpPr>
        <p:spPr>
          <a:xfrm>
            <a:off x="395288" y="170056"/>
            <a:ext cx="8497887" cy="738664"/>
          </a:xfrm>
        </p:spPr>
        <p:txBody>
          <a:bodyPr/>
          <a:lstStyle/>
          <a:p>
            <a:pPr>
              <a:spcBef>
                <a:spcPct val="25000"/>
              </a:spcBef>
            </a:pPr>
            <a:r>
              <a:rPr lang="en-GB" sz="2400" dirty="0"/>
              <a:t>Questions on the strategic direction of the DEA response</a:t>
            </a:r>
            <a:endParaRPr lang="en-US" sz="2400" noProof="1"/>
          </a:p>
        </p:txBody>
      </p:sp>
      <p:sp>
        <p:nvSpPr>
          <p:cNvPr id="18435" name="Slide Number Placeholder 5"/>
          <p:cNvSpPr>
            <a:spLocks noGrp="1"/>
          </p:cNvSpPr>
          <p:nvPr>
            <p:ph type="sldNum" sz="quarter" idx="10"/>
          </p:nvPr>
        </p:nvSpPr>
        <p:spPr>
          <a:noFill/>
        </p:spPr>
        <p:txBody>
          <a:bodyPr/>
          <a:lstStyle/>
          <a:p>
            <a:fld id="{DA7F00C1-DE21-42D9-985F-A2390AF062FD}" type="slidenum">
              <a:rPr lang="en-US">
                <a:latin typeface="Arial" charset="0"/>
              </a:rPr>
              <a:pPr/>
              <a:t>12</a:t>
            </a:fld>
            <a:endParaRPr lang="en-US">
              <a:latin typeface="Arial" charset="0"/>
            </a:endParaRPr>
          </a:p>
        </p:txBody>
      </p:sp>
      <p:sp>
        <p:nvSpPr>
          <p:cNvPr id="5" name="Rectangle: Rounded Corners 4">
            <a:extLst>
              <a:ext uri="{FF2B5EF4-FFF2-40B4-BE49-F238E27FC236}">
                <a16:creationId xmlns:a16="http://schemas.microsoft.com/office/drawing/2014/main" id="{3E351470-9113-426A-B003-A3A627681726}"/>
              </a:ext>
            </a:extLst>
          </p:cNvPr>
          <p:cNvSpPr/>
          <p:nvPr/>
        </p:nvSpPr>
        <p:spPr bwMode="gray">
          <a:xfrm>
            <a:off x="474896" y="4293096"/>
            <a:ext cx="8273816" cy="1099861"/>
          </a:xfrm>
          <a:prstGeom prst="roundRect">
            <a:avLst/>
          </a:prstGeom>
          <a:noFill/>
          <a:ln w="28575" cmpd="sng">
            <a:solidFill>
              <a:srgbClr val="92D050"/>
            </a:solidFill>
            <a:miter lim="800000"/>
            <a:headEnd/>
            <a:tailEnd/>
          </a:ln>
          <a:effectLst/>
        </p:spPr>
        <p:txBody>
          <a:bodyPr wrap="square" lIns="0" tIns="0" rIns="0" bIns="0" rtlCol="0" anchor="ctr"/>
          <a:lstStyle/>
          <a:p>
            <a:pPr lvl="1"/>
            <a:r>
              <a:rPr lang="en-GB" sz="1600" dirty="0"/>
              <a:t>To be discussed in light of outcome of first discussions on way forward</a:t>
            </a:r>
            <a:endParaRPr lang="en-GB" sz="1200" dirty="0"/>
          </a:p>
        </p:txBody>
      </p:sp>
      <p:grpSp>
        <p:nvGrpSpPr>
          <p:cNvPr id="6" name="Group 5">
            <a:extLst>
              <a:ext uri="{FF2B5EF4-FFF2-40B4-BE49-F238E27FC236}">
                <a16:creationId xmlns:a16="http://schemas.microsoft.com/office/drawing/2014/main" id="{79186BB7-701B-4C0D-8753-6C727796EE73}"/>
              </a:ext>
            </a:extLst>
          </p:cNvPr>
          <p:cNvGrpSpPr/>
          <p:nvPr/>
        </p:nvGrpSpPr>
        <p:grpSpPr>
          <a:xfrm>
            <a:off x="158304" y="3973170"/>
            <a:ext cx="4053656" cy="339671"/>
            <a:chOff x="158304" y="3973170"/>
            <a:chExt cx="4053656" cy="339671"/>
          </a:xfrm>
        </p:grpSpPr>
        <p:sp>
          <p:nvSpPr>
            <p:cNvPr id="7" name="TextBox 6">
              <a:extLst>
                <a:ext uri="{FF2B5EF4-FFF2-40B4-BE49-F238E27FC236}">
                  <a16:creationId xmlns:a16="http://schemas.microsoft.com/office/drawing/2014/main" id="{A6D94D44-F5BD-49AA-A7E0-9B14246194C0}"/>
                </a:ext>
              </a:extLst>
            </p:cNvPr>
            <p:cNvSpPr txBox="1"/>
            <p:nvPr/>
          </p:nvSpPr>
          <p:spPr>
            <a:xfrm>
              <a:off x="611560" y="4005064"/>
              <a:ext cx="3600400" cy="307777"/>
            </a:xfrm>
            <a:prstGeom prst="rect">
              <a:avLst/>
            </a:prstGeom>
            <a:noFill/>
          </p:spPr>
          <p:txBody>
            <a:bodyPr wrap="square" rtlCol="0">
              <a:spAutoFit/>
            </a:bodyPr>
            <a:lstStyle/>
            <a:p>
              <a:r>
                <a:rPr lang="en-GB" sz="1400" b="1" dirty="0"/>
                <a:t>Potential response</a:t>
              </a:r>
            </a:p>
          </p:txBody>
        </p:sp>
        <p:pic>
          <p:nvPicPr>
            <p:cNvPr id="8" name="Picture 2" descr="Insurance Europe">
              <a:extLst>
                <a:ext uri="{FF2B5EF4-FFF2-40B4-BE49-F238E27FC236}">
                  <a16:creationId xmlns:a16="http://schemas.microsoft.com/office/drawing/2014/main" id="{E82A2A74-97A5-416F-BE66-3832C575A63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304" y="3973170"/>
              <a:ext cx="473968" cy="32585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976106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4"/>
          <p:cNvSpPr>
            <a:spLocks noGrp="1"/>
          </p:cNvSpPr>
          <p:nvPr>
            <p:ph idx="4294967295"/>
          </p:nvPr>
        </p:nvSpPr>
        <p:spPr>
          <a:xfrm>
            <a:off x="395288" y="1196975"/>
            <a:ext cx="8424862" cy="4608513"/>
          </a:xfrm>
        </p:spPr>
        <p:txBody>
          <a:bodyPr anchor="ctr"/>
          <a:lstStyle/>
          <a:p>
            <a:r>
              <a:rPr lang="en-GB" b="1" dirty="0"/>
              <a:t>Generic and Other issues</a:t>
            </a:r>
          </a:p>
          <a:p>
            <a:pPr lvl="1"/>
            <a:r>
              <a:rPr lang="en-GB" sz="1400" dirty="0"/>
              <a:t>Mention that many issues are unresolved from the Insurance Europe list of Priority Issues and that these are important to certain members.</a:t>
            </a:r>
          </a:p>
          <a:p>
            <a:pPr lvl="1"/>
            <a:r>
              <a:rPr lang="en-GB" sz="1400" dirty="0"/>
              <a:t>Agree with the overall conclusion that these are not blocking for endorsement.</a:t>
            </a:r>
          </a:p>
          <a:p>
            <a:pPr lvl="1"/>
            <a:r>
              <a:rPr lang="en-GB" sz="1400" dirty="0"/>
              <a:t>Recommend evaluating these in a post implementation review of IFRS 17.</a:t>
            </a:r>
          </a:p>
          <a:p>
            <a:r>
              <a:rPr lang="en-GB" b="1" dirty="0"/>
              <a:t>Requests for additional data/information</a:t>
            </a:r>
          </a:p>
          <a:p>
            <a:pPr lvl="1"/>
            <a:r>
              <a:rPr lang="en-GB" sz="1400" dirty="0"/>
              <a:t>No further work from Insurance Europe on this - Leave for CFO Forum/companies to provide if they wish</a:t>
            </a:r>
          </a:p>
        </p:txBody>
      </p:sp>
      <p:sp>
        <p:nvSpPr>
          <p:cNvPr id="18434" name="Title 3"/>
          <p:cNvSpPr>
            <a:spLocks noGrp="1"/>
          </p:cNvSpPr>
          <p:nvPr>
            <p:ph type="title"/>
          </p:nvPr>
        </p:nvSpPr>
        <p:spPr>
          <a:xfrm>
            <a:off x="395288" y="170056"/>
            <a:ext cx="8497887" cy="738664"/>
          </a:xfrm>
        </p:spPr>
        <p:txBody>
          <a:bodyPr/>
          <a:lstStyle/>
          <a:p>
            <a:pPr>
              <a:spcBef>
                <a:spcPct val="25000"/>
              </a:spcBef>
            </a:pPr>
            <a:r>
              <a:rPr lang="en-GB" sz="2400" dirty="0"/>
              <a:t>Questions on the strategic direction of the DEA response</a:t>
            </a:r>
            <a:endParaRPr lang="en-US" sz="2400" noProof="1"/>
          </a:p>
        </p:txBody>
      </p:sp>
      <p:sp>
        <p:nvSpPr>
          <p:cNvPr id="18435" name="Slide Number Placeholder 5"/>
          <p:cNvSpPr>
            <a:spLocks noGrp="1"/>
          </p:cNvSpPr>
          <p:nvPr>
            <p:ph type="sldNum" sz="quarter" idx="10"/>
          </p:nvPr>
        </p:nvSpPr>
        <p:spPr>
          <a:noFill/>
        </p:spPr>
        <p:txBody>
          <a:bodyPr/>
          <a:lstStyle/>
          <a:p>
            <a:fld id="{DA7F00C1-DE21-42D9-985F-A2390AF062FD}" type="slidenum">
              <a:rPr lang="en-US">
                <a:latin typeface="Arial" charset="0"/>
              </a:rPr>
              <a:pPr/>
              <a:t>13</a:t>
            </a:fld>
            <a:endParaRPr lang="en-US">
              <a:latin typeface="Arial" charset="0"/>
            </a:endParaRPr>
          </a:p>
        </p:txBody>
      </p:sp>
    </p:spTree>
    <p:extLst>
      <p:ext uri="{BB962C8B-B14F-4D97-AF65-F5344CB8AC3E}">
        <p14:creationId xmlns:p14="http://schemas.microsoft.com/office/powerpoint/2010/main" val="960521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38645-90EC-4586-AB7C-080118654DD2}"/>
              </a:ext>
            </a:extLst>
          </p:cNvPr>
          <p:cNvSpPr>
            <a:spLocks noGrp="1"/>
          </p:cNvSpPr>
          <p:nvPr>
            <p:ph type="title"/>
          </p:nvPr>
        </p:nvSpPr>
        <p:spPr/>
        <p:txBody>
          <a:bodyPr/>
          <a:lstStyle/>
          <a:p>
            <a:r>
              <a:rPr lang="en-GB" dirty="0"/>
              <a:t>DEA structure</a:t>
            </a:r>
          </a:p>
        </p:txBody>
      </p:sp>
      <p:sp>
        <p:nvSpPr>
          <p:cNvPr id="3" name="Content Placeholder 2">
            <a:extLst>
              <a:ext uri="{FF2B5EF4-FFF2-40B4-BE49-F238E27FC236}">
                <a16:creationId xmlns:a16="http://schemas.microsoft.com/office/drawing/2014/main" id="{014B9C83-68FD-4D94-A623-78CC0AEB7007}"/>
              </a:ext>
            </a:extLst>
          </p:cNvPr>
          <p:cNvSpPr>
            <a:spLocks noGrp="1"/>
          </p:cNvSpPr>
          <p:nvPr>
            <p:ph idx="1"/>
          </p:nvPr>
        </p:nvSpPr>
        <p:spPr/>
        <p:txBody>
          <a:bodyPr/>
          <a:lstStyle/>
          <a:p>
            <a:r>
              <a:rPr lang="en-GB" sz="1600" b="1" dirty="0"/>
              <a:t>Part I: EFRAG’s initial assessment with respect to the technical criteria for endorsement</a:t>
            </a:r>
          </a:p>
          <a:p>
            <a:pPr lvl="1"/>
            <a:r>
              <a:rPr lang="en-GB" sz="1400" dirty="0"/>
              <a:t>Other issues</a:t>
            </a:r>
          </a:p>
          <a:p>
            <a:pPr lvl="1"/>
            <a:r>
              <a:rPr lang="en-GB" sz="1400" dirty="0"/>
              <a:t>Annual cohorts</a:t>
            </a:r>
          </a:p>
          <a:p>
            <a:r>
              <a:rPr lang="en-GB" sz="1600" b="1" dirty="0"/>
              <a:t>Part II: The European public good</a:t>
            </a:r>
          </a:p>
          <a:p>
            <a:r>
              <a:rPr lang="en-GB" sz="1600" b="1" dirty="0"/>
              <a:t>Part III: The questions in Part III relate to all the other requirements in IFRS 17 </a:t>
            </a:r>
            <a:r>
              <a:rPr lang="en-GB" sz="1600" b="1" u="sng" dirty="0"/>
              <a:t>apart from the requirement to apply annual cohorts to intergenerationally mutualised and cash-flow matched contracts</a:t>
            </a:r>
            <a:endParaRPr lang="en-GB" sz="1600" b="1" dirty="0"/>
          </a:p>
          <a:p>
            <a:pPr lvl="1"/>
            <a:r>
              <a:rPr lang="en-GB" sz="1400" dirty="0"/>
              <a:t>SMEs</a:t>
            </a:r>
          </a:p>
          <a:p>
            <a:pPr lvl="1"/>
            <a:r>
              <a:rPr lang="en-GB" sz="1400" dirty="0"/>
              <a:t>SII vs IFRS 17</a:t>
            </a:r>
          </a:p>
          <a:p>
            <a:pPr lvl="1"/>
            <a:r>
              <a:rPr lang="en-GB" sz="1400" dirty="0"/>
              <a:t>IFRS 17 and IFRS 9</a:t>
            </a:r>
          </a:p>
          <a:p>
            <a:pPr lvl="1"/>
            <a:r>
              <a:rPr lang="en-GB" sz="1400" dirty="0"/>
              <a:t>IFRS 15</a:t>
            </a:r>
          </a:p>
          <a:p>
            <a:r>
              <a:rPr lang="en-GB" sz="1600" b="1" dirty="0"/>
              <a:t>Part IV: The questions in Part IV aim at collecting constituents’ inputs (Questions to constituents in Annex 1) and views relating to the requirement in IFRS 17 to apply annual cohorts to intergenerationally mutualised and cash-flow matched contracts </a:t>
            </a:r>
          </a:p>
          <a:p>
            <a:r>
              <a:rPr lang="en-GB" sz="1600" b="1" dirty="0"/>
              <a:t>Part V: Questions to Constituents raised in Appendix III</a:t>
            </a:r>
          </a:p>
          <a:p>
            <a:r>
              <a:rPr lang="en-GB" sz="1600" b="1" dirty="0"/>
              <a:t>Part VI: EFRAG’s overall advice to the European Commission</a:t>
            </a:r>
          </a:p>
          <a:p>
            <a:endParaRPr lang="en-GB" b="1" dirty="0"/>
          </a:p>
          <a:p>
            <a:endParaRPr lang="en-GB" sz="1600" b="1" dirty="0"/>
          </a:p>
          <a:p>
            <a:endParaRPr lang="en-GB" sz="1600" dirty="0"/>
          </a:p>
          <a:p>
            <a:pPr marL="457200" lvl="1" indent="0">
              <a:buNone/>
            </a:pPr>
            <a:endParaRPr lang="en-GB" sz="1400" dirty="0"/>
          </a:p>
        </p:txBody>
      </p:sp>
      <p:sp>
        <p:nvSpPr>
          <p:cNvPr id="4" name="Slide Number Placeholder 3">
            <a:extLst>
              <a:ext uri="{FF2B5EF4-FFF2-40B4-BE49-F238E27FC236}">
                <a16:creationId xmlns:a16="http://schemas.microsoft.com/office/drawing/2014/main" id="{1DC0255A-3C18-4EE9-BE57-679C45BD6ECC}"/>
              </a:ext>
            </a:extLst>
          </p:cNvPr>
          <p:cNvSpPr>
            <a:spLocks noGrp="1"/>
          </p:cNvSpPr>
          <p:nvPr>
            <p:ph type="sldNum" sz="quarter" idx="10"/>
          </p:nvPr>
        </p:nvSpPr>
        <p:spPr/>
        <p:txBody>
          <a:bodyPr/>
          <a:lstStyle/>
          <a:p>
            <a:fld id="{1A67FEBB-CD14-4265-853F-FA2A04A55FD9}" type="slidenum">
              <a:rPr lang="en-US" smtClean="0"/>
              <a:pPr/>
              <a:t>14</a:t>
            </a:fld>
            <a:endParaRPr lang="en-US"/>
          </a:p>
        </p:txBody>
      </p:sp>
    </p:spTree>
    <p:extLst>
      <p:ext uri="{BB962C8B-B14F-4D97-AF65-F5344CB8AC3E}">
        <p14:creationId xmlns:p14="http://schemas.microsoft.com/office/powerpoint/2010/main" val="923623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Placeholder 3"/>
          <p:cNvSpPr>
            <a:spLocks noGrp="1"/>
          </p:cNvSpPr>
          <p:nvPr>
            <p:ph type="body" sz="quarter" idx="12"/>
          </p:nvPr>
        </p:nvSpPr>
        <p:spPr>
          <a:xfrm>
            <a:off x="395288" y="1125538"/>
            <a:ext cx="8497887" cy="358775"/>
          </a:xfrm>
        </p:spPr>
        <p:txBody>
          <a:bodyPr/>
          <a:lstStyle/>
          <a:p>
            <a:pPr eaLnBrk="1" hangingPunct="1">
              <a:buFontTx/>
              <a:buNone/>
            </a:pPr>
            <a:r>
              <a:rPr lang="en-US" dirty="0">
                <a:cs typeface="Arial" charset="0"/>
              </a:rPr>
              <a:t>Agenda</a:t>
            </a:r>
          </a:p>
          <a:p>
            <a:pPr eaLnBrk="1" hangingPunct="1">
              <a:buFontTx/>
              <a:buNone/>
            </a:pPr>
            <a:endParaRPr lang="fr-BE" dirty="0">
              <a:cs typeface="Arial" charset="0"/>
            </a:endParaRPr>
          </a:p>
        </p:txBody>
      </p:sp>
      <p:sp>
        <p:nvSpPr>
          <p:cNvPr id="22530" name="Title 5"/>
          <p:cNvSpPr>
            <a:spLocks noGrp="1"/>
          </p:cNvSpPr>
          <p:nvPr>
            <p:ph type="title"/>
          </p:nvPr>
        </p:nvSpPr>
        <p:spPr>
          <a:xfrm>
            <a:off x="395288" y="442972"/>
            <a:ext cx="8497887" cy="431800"/>
          </a:xfrm>
        </p:spPr>
        <p:txBody>
          <a:bodyPr/>
          <a:lstStyle/>
          <a:p>
            <a:pPr eaLnBrk="1" hangingPunct="1"/>
            <a:r>
              <a:rPr lang="en-GB" sz="2400" dirty="0">
                <a:cs typeface="Arial" charset="0"/>
              </a:rPr>
              <a:t>IFRS 17 – Position and DEA response direction</a:t>
            </a:r>
            <a:endParaRPr lang="fr-BE" sz="2400" dirty="0">
              <a:cs typeface="Arial" charset="0"/>
            </a:endParaRPr>
          </a:p>
        </p:txBody>
      </p:sp>
      <p:grpSp>
        <p:nvGrpSpPr>
          <p:cNvPr id="2" name="Group 1">
            <a:extLst>
              <a:ext uri="{FF2B5EF4-FFF2-40B4-BE49-F238E27FC236}">
                <a16:creationId xmlns:a16="http://schemas.microsoft.com/office/drawing/2014/main" id="{7CB3FA23-C3C6-4866-9F03-33B665A83CD1}"/>
              </a:ext>
            </a:extLst>
          </p:cNvPr>
          <p:cNvGrpSpPr/>
          <p:nvPr/>
        </p:nvGrpSpPr>
        <p:grpSpPr>
          <a:xfrm>
            <a:off x="387350" y="1830784"/>
            <a:ext cx="8486775" cy="446088"/>
            <a:chOff x="387350" y="1830784"/>
            <a:chExt cx="8486775" cy="446088"/>
          </a:xfrm>
        </p:grpSpPr>
        <p:sp>
          <p:nvSpPr>
            <p:cNvPr id="7" name="Rectangle 4"/>
            <p:cNvSpPr>
              <a:spLocks noChangeArrowheads="1"/>
            </p:cNvSpPr>
            <p:nvPr/>
          </p:nvSpPr>
          <p:spPr bwMode="gray">
            <a:xfrm>
              <a:off x="827088" y="1830784"/>
              <a:ext cx="8047037" cy="446088"/>
            </a:xfrm>
            <a:prstGeom prst="rect">
              <a:avLst/>
            </a:prstGeom>
            <a:solidFill>
              <a:schemeClr val="bg1"/>
            </a:solidFill>
            <a:ln w="12700" algn="ctr">
              <a:solidFill>
                <a:srgbClr val="C0C0C0"/>
              </a:solidFill>
              <a:miter lim="800000"/>
              <a:headEnd/>
              <a:tailEnd/>
            </a:ln>
            <a:effectLst/>
          </p:spPr>
          <p:txBody>
            <a:bodyPr lIns="252000" tIns="72000" rIns="72000" bIns="72000" anchor="ctr"/>
            <a:lstStyle/>
            <a:p>
              <a:pPr>
                <a:spcBef>
                  <a:spcPct val="25000"/>
                </a:spcBef>
              </a:pPr>
              <a:r>
                <a:rPr lang="en-US" noProof="1"/>
                <a:t>Insurance Europe – A way forward toward a joint position?</a:t>
              </a:r>
            </a:p>
          </p:txBody>
        </p:sp>
        <p:sp>
          <p:nvSpPr>
            <p:cNvPr id="12" name="Rectangle 9"/>
            <p:cNvSpPr>
              <a:spLocks noChangeArrowheads="1"/>
            </p:cNvSpPr>
            <p:nvPr/>
          </p:nvSpPr>
          <p:spPr bwMode="gray">
            <a:xfrm>
              <a:off x="387350" y="1830784"/>
              <a:ext cx="463550" cy="446088"/>
            </a:xfrm>
            <a:prstGeom prst="rect">
              <a:avLst/>
            </a:prstGeom>
            <a:solidFill>
              <a:schemeClr val="tx2"/>
            </a:solidFill>
            <a:ln w="12700">
              <a:solidFill>
                <a:srgbClr val="C0C0C0"/>
              </a:solidFill>
              <a:miter lim="800000"/>
              <a:headEnd/>
              <a:tailEnd/>
            </a:ln>
            <a:effectLst/>
          </p:spPr>
          <p:txBody>
            <a:bodyPr lIns="0" tIns="0" rIns="0" bIns="0" anchor="ctr"/>
            <a:lstStyle/>
            <a:p>
              <a:pPr algn="ctr" defTabSz="801688" eaLnBrk="0" hangingPunct="0"/>
              <a:r>
                <a:rPr lang="en-US" sz="2800" b="1" noProof="1">
                  <a:solidFill>
                    <a:srgbClr val="FFFFFF"/>
                  </a:solidFill>
                </a:rPr>
                <a:t>1</a:t>
              </a:r>
            </a:p>
          </p:txBody>
        </p:sp>
      </p:grpSp>
      <p:grpSp>
        <p:nvGrpSpPr>
          <p:cNvPr id="3" name="Group 2">
            <a:extLst>
              <a:ext uri="{FF2B5EF4-FFF2-40B4-BE49-F238E27FC236}">
                <a16:creationId xmlns:a16="http://schemas.microsoft.com/office/drawing/2014/main" id="{51973961-18E6-4073-8659-3D63A550FD52}"/>
              </a:ext>
            </a:extLst>
          </p:cNvPr>
          <p:cNvGrpSpPr/>
          <p:nvPr/>
        </p:nvGrpSpPr>
        <p:grpSpPr>
          <a:xfrm>
            <a:off x="387350" y="2996952"/>
            <a:ext cx="8486775" cy="446088"/>
            <a:chOff x="395536" y="2996952"/>
            <a:chExt cx="8486775" cy="446088"/>
          </a:xfrm>
        </p:grpSpPr>
        <p:sp>
          <p:nvSpPr>
            <p:cNvPr id="22533" name="Rectangle 5"/>
            <p:cNvSpPr>
              <a:spLocks noChangeArrowheads="1"/>
            </p:cNvSpPr>
            <p:nvPr/>
          </p:nvSpPr>
          <p:spPr bwMode="gray">
            <a:xfrm>
              <a:off x="835274" y="2996952"/>
              <a:ext cx="8047037" cy="446088"/>
            </a:xfrm>
            <a:prstGeom prst="rect">
              <a:avLst/>
            </a:prstGeom>
            <a:solidFill>
              <a:schemeClr val="bg1"/>
            </a:solidFill>
            <a:ln w="12700">
              <a:solidFill>
                <a:srgbClr val="C0C0C0"/>
              </a:solidFill>
              <a:miter lim="800000"/>
              <a:headEnd/>
              <a:tailEnd/>
            </a:ln>
          </p:spPr>
          <p:txBody>
            <a:bodyPr lIns="252000" tIns="72000" rIns="72000" bIns="72000" anchor="ctr"/>
            <a:lstStyle/>
            <a:p>
              <a:pPr>
                <a:spcBef>
                  <a:spcPct val="25000"/>
                </a:spcBef>
              </a:pPr>
              <a:r>
                <a:rPr lang="en-GB" dirty="0"/>
                <a:t>Questions on the strategic direction of the DEA response</a:t>
              </a:r>
              <a:endParaRPr lang="en-US" noProof="1"/>
            </a:p>
          </p:txBody>
        </p:sp>
        <p:sp>
          <p:nvSpPr>
            <p:cNvPr id="13" name="Rectangle 10"/>
            <p:cNvSpPr>
              <a:spLocks noChangeArrowheads="1"/>
            </p:cNvSpPr>
            <p:nvPr/>
          </p:nvSpPr>
          <p:spPr bwMode="gray">
            <a:xfrm>
              <a:off x="395536" y="2996952"/>
              <a:ext cx="463550" cy="446088"/>
            </a:xfrm>
            <a:prstGeom prst="rect">
              <a:avLst/>
            </a:prstGeom>
            <a:solidFill>
              <a:schemeClr val="accent1"/>
            </a:solidFill>
            <a:ln w="12700">
              <a:solidFill>
                <a:srgbClr val="C0C0C0"/>
              </a:solidFill>
              <a:miter lim="800000"/>
              <a:headEnd/>
              <a:tailEnd/>
            </a:ln>
            <a:effectLst/>
          </p:spPr>
          <p:txBody>
            <a:bodyPr lIns="0" tIns="0" rIns="0" bIns="0" anchor="ctr"/>
            <a:lstStyle/>
            <a:p>
              <a:pPr algn="ctr" defTabSz="801688" eaLnBrk="0" hangingPunct="0"/>
              <a:r>
                <a:rPr lang="en-US" sz="2800" b="1" noProof="1">
                  <a:solidFill>
                    <a:srgbClr val="FFFFFF"/>
                  </a:solidFill>
                </a:rPr>
                <a:t>2</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4"/>
          <p:cNvSpPr>
            <a:spLocks noGrp="1"/>
          </p:cNvSpPr>
          <p:nvPr>
            <p:ph idx="4294967295"/>
          </p:nvPr>
        </p:nvSpPr>
        <p:spPr>
          <a:xfrm>
            <a:off x="251520" y="1052736"/>
            <a:ext cx="8424862" cy="4608513"/>
          </a:xfrm>
        </p:spPr>
        <p:txBody>
          <a:bodyPr/>
          <a:lstStyle/>
          <a:p>
            <a:r>
              <a:rPr lang="en-GB" sz="1600" b="1" dirty="0"/>
              <a:t>The IASB </a:t>
            </a:r>
            <a:r>
              <a:rPr lang="en-GB" sz="1600" dirty="0"/>
              <a:t>in its review in late 2019 decided to retain the annual cohort requirement, stressing the difficulty of finding a principles based exception. </a:t>
            </a:r>
            <a:endParaRPr lang="en-GB" sz="1600" b="1" dirty="0"/>
          </a:p>
          <a:p>
            <a:endParaRPr lang="en-GB" sz="1600" b="1" dirty="0"/>
          </a:p>
          <a:p>
            <a:r>
              <a:rPr lang="en-GB" sz="1600" b="1" dirty="0"/>
              <a:t>EFRAG</a:t>
            </a:r>
            <a:r>
              <a:rPr lang="en-GB" sz="1600" dirty="0"/>
              <a:t> issued its DEA on 30 September, consultation until 31 January 2021, with final expected advice by 31 March 2021. In the DEA, </a:t>
            </a:r>
            <a:r>
              <a:rPr lang="en-GB" sz="1600" b="1" dirty="0"/>
              <a:t>EFRAG explained that its Board is split into two groups about whether the requirement to apply annual cohorts meet the European endorsement criteria</a:t>
            </a:r>
            <a:r>
              <a:rPr lang="en-GB" sz="1600" dirty="0"/>
              <a:t>. </a:t>
            </a:r>
          </a:p>
          <a:p>
            <a:pPr lvl="1"/>
            <a:r>
              <a:rPr lang="en-GB" sz="1400" dirty="0"/>
              <a:t>Nine EFRAG Board members believe that consider that overcoming in a timely manner the issues of IFRS 4 brings sufficient benefits despite the concerns on annual cohorts, whereas seven EFRAG Board members consider that in many cases in Europe the requirement to apply annual cohorts will result in information that is neither relevant nor reliable. </a:t>
            </a:r>
          </a:p>
          <a:p>
            <a:endParaRPr lang="en-GB" sz="1600" dirty="0"/>
          </a:p>
          <a:p>
            <a:r>
              <a:rPr lang="en-GB" sz="1600" dirty="0"/>
              <a:t>The </a:t>
            </a:r>
            <a:r>
              <a:rPr lang="en-GB" sz="1600" b="1" dirty="0"/>
              <a:t>European Commission’s Accounting Regulatory Committee </a:t>
            </a:r>
            <a:r>
              <a:rPr lang="en-GB" sz="1600" dirty="0"/>
              <a:t>is also divided on the issue of annual cohorts</a:t>
            </a:r>
          </a:p>
          <a:p>
            <a:pPr lvl="1"/>
            <a:r>
              <a:rPr lang="en-GB" sz="1400" dirty="0"/>
              <a:t>Representatives of France, Spain, Italy, Poland and Austria expressing very strong concerns about the issue of annual cohorts while Germany and the Netherlands arguing in favour of swift endorsement. Most other member states reserved their position to the issuance of EFRAG’s Final Endorsement Advice (FEA).</a:t>
            </a:r>
          </a:p>
        </p:txBody>
      </p:sp>
      <p:sp>
        <p:nvSpPr>
          <p:cNvPr id="18434" name="Title 3"/>
          <p:cNvSpPr>
            <a:spLocks noGrp="1"/>
          </p:cNvSpPr>
          <p:nvPr>
            <p:ph type="title"/>
          </p:nvPr>
        </p:nvSpPr>
        <p:spPr>
          <a:xfrm>
            <a:off x="368301" y="476672"/>
            <a:ext cx="8497887" cy="369332"/>
          </a:xfrm>
        </p:spPr>
        <p:txBody>
          <a:bodyPr/>
          <a:lstStyle/>
          <a:p>
            <a:pPr>
              <a:spcBef>
                <a:spcPct val="25000"/>
              </a:spcBef>
            </a:pPr>
            <a:r>
              <a:rPr lang="en-US" sz="2400" noProof="1"/>
              <a:t>Background</a:t>
            </a:r>
          </a:p>
        </p:txBody>
      </p:sp>
      <p:sp>
        <p:nvSpPr>
          <p:cNvPr id="18435" name="Slide Number Placeholder 5"/>
          <p:cNvSpPr>
            <a:spLocks noGrp="1"/>
          </p:cNvSpPr>
          <p:nvPr>
            <p:ph type="sldNum" sz="quarter" idx="10"/>
          </p:nvPr>
        </p:nvSpPr>
        <p:spPr>
          <a:noFill/>
        </p:spPr>
        <p:txBody>
          <a:bodyPr/>
          <a:lstStyle/>
          <a:p>
            <a:fld id="{DA7F00C1-DE21-42D9-985F-A2390AF062FD}" type="slidenum">
              <a:rPr lang="en-US">
                <a:latin typeface="Arial" charset="0"/>
              </a:rPr>
              <a:pPr/>
              <a:t>3</a:t>
            </a:fld>
            <a:endParaRPr lang="en-US">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AC285E-9D06-4A9E-B7D5-7B7151CB267E}"/>
              </a:ext>
            </a:extLst>
          </p:cNvPr>
          <p:cNvSpPr>
            <a:spLocks noGrp="1"/>
          </p:cNvSpPr>
          <p:nvPr>
            <p:ph idx="1"/>
          </p:nvPr>
        </p:nvSpPr>
        <p:spPr>
          <a:xfrm>
            <a:off x="107504" y="980728"/>
            <a:ext cx="8856984" cy="5623272"/>
          </a:xfrm>
          <a:solidFill>
            <a:schemeClr val="bg1"/>
          </a:solidFill>
        </p:spPr>
        <p:txBody>
          <a:bodyPr/>
          <a:lstStyle/>
          <a:p>
            <a:r>
              <a:rPr lang="en-GB" sz="1600" dirty="0"/>
              <a:t>The EC Accounting Unit has indicated that </a:t>
            </a:r>
            <a:r>
              <a:rPr lang="en-GB" sz="1600" b="1" dirty="0"/>
              <a:t>both sides of the argument currently hold a blocking minority </a:t>
            </a:r>
            <a:r>
              <a:rPr lang="en-GB" sz="1600" dirty="0"/>
              <a:t>at ARC – this could mean a long/complicated endorsement process or even block endorsement. </a:t>
            </a:r>
          </a:p>
          <a:p>
            <a:endParaRPr lang="en-GB" sz="1600" dirty="0"/>
          </a:p>
          <a:p>
            <a:r>
              <a:rPr lang="en-GB" sz="1600" dirty="0"/>
              <a:t>The </a:t>
            </a:r>
            <a:r>
              <a:rPr lang="en-GB" sz="1600" b="1" dirty="0"/>
              <a:t>EC Accounting Unit </a:t>
            </a:r>
            <a:r>
              <a:rPr lang="en-GB" sz="1600" dirty="0"/>
              <a:t>has also indicated that</a:t>
            </a:r>
          </a:p>
          <a:p>
            <a:pPr lvl="1"/>
            <a:r>
              <a:rPr lang="en-GB" sz="1400" dirty="0"/>
              <a:t>They are confident that a carve out with limited scope is legally acceptable (although this cannot be formally confirmed until after EFRAG has issued final advice)</a:t>
            </a:r>
          </a:p>
          <a:p>
            <a:pPr lvl="1"/>
            <a:r>
              <a:rPr lang="en-GB" sz="1400" dirty="0"/>
              <a:t>A European solution to annual cohorts would not prevent any European company from applying annual cohorts in line with the IASB text</a:t>
            </a:r>
          </a:p>
          <a:p>
            <a:pPr lvl="1"/>
            <a:r>
              <a:rPr lang="en-GB" sz="1400" dirty="0"/>
              <a:t>Political agreement on a solution would be helped if the carve out is a limited in scope and is intended as a temporary rather than permanent deviation from IFRS </a:t>
            </a:r>
          </a:p>
          <a:p>
            <a:pPr lvl="1"/>
            <a:r>
              <a:rPr lang="en-GB" sz="1400" dirty="0"/>
              <a:t>They seek industry help now on designing the limited scope</a:t>
            </a:r>
          </a:p>
          <a:p>
            <a:endParaRPr lang="en-GB" sz="1600" b="1" dirty="0"/>
          </a:p>
          <a:p>
            <a:r>
              <a:rPr lang="en-GB" sz="1600" b="1" dirty="0"/>
              <a:t>Current Insurance Europe position reflects split </a:t>
            </a:r>
            <a:r>
              <a:rPr lang="en-GB" sz="1600" dirty="0"/>
              <a:t>in member views</a:t>
            </a:r>
          </a:p>
          <a:p>
            <a:pPr lvl="1"/>
            <a:r>
              <a:rPr lang="en-GB" sz="1400" dirty="0"/>
              <a:t>“…the majority of our members, given the IASB’s decision not to address the annual cohorts issue and its significant impact on insurers, support a European carve-in or carve-out to ensure a solution to the annual cohort issue is applied for European insurers. Other members see the need to endorse IFRS 17 as-is to preserve the global nature of the standard and concerns about potential operational implications.</a:t>
            </a:r>
          </a:p>
          <a:p>
            <a:pPr lvl="1"/>
            <a:r>
              <a:rPr lang="en-GB" sz="1400" dirty="0"/>
              <a:t>Against this background, any such carve-in/carve-outs should not impact the effective date of 1 January 2023.”</a:t>
            </a:r>
          </a:p>
          <a:p>
            <a:pPr lvl="1"/>
            <a:endParaRPr lang="en-GB" sz="1400" dirty="0"/>
          </a:p>
          <a:p>
            <a:pPr lvl="1"/>
            <a:endParaRPr lang="en-GB" sz="1400" dirty="0"/>
          </a:p>
        </p:txBody>
      </p:sp>
      <p:sp>
        <p:nvSpPr>
          <p:cNvPr id="4" name="Slide Number Placeholder 3">
            <a:extLst>
              <a:ext uri="{FF2B5EF4-FFF2-40B4-BE49-F238E27FC236}">
                <a16:creationId xmlns:a16="http://schemas.microsoft.com/office/drawing/2014/main" id="{24485568-D1AC-4F05-9834-F630FBEE3494}"/>
              </a:ext>
            </a:extLst>
          </p:cNvPr>
          <p:cNvSpPr>
            <a:spLocks noGrp="1"/>
          </p:cNvSpPr>
          <p:nvPr>
            <p:ph type="sldNum" sz="quarter" idx="10"/>
          </p:nvPr>
        </p:nvSpPr>
        <p:spPr/>
        <p:txBody>
          <a:bodyPr/>
          <a:lstStyle/>
          <a:p>
            <a:fld id="{1A67FEBB-CD14-4265-853F-FA2A04A55FD9}" type="slidenum">
              <a:rPr lang="en-US" smtClean="0"/>
              <a:pPr/>
              <a:t>4</a:t>
            </a:fld>
            <a:endParaRPr lang="en-US"/>
          </a:p>
        </p:txBody>
      </p:sp>
      <p:sp>
        <p:nvSpPr>
          <p:cNvPr id="8" name="Title 3">
            <a:extLst>
              <a:ext uri="{FF2B5EF4-FFF2-40B4-BE49-F238E27FC236}">
                <a16:creationId xmlns:a16="http://schemas.microsoft.com/office/drawing/2014/main" id="{B895B7E4-F85A-4E83-B67D-CE34C92EC975}"/>
              </a:ext>
            </a:extLst>
          </p:cNvPr>
          <p:cNvSpPr>
            <a:spLocks noGrp="1"/>
          </p:cNvSpPr>
          <p:nvPr>
            <p:ph type="title"/>
          </p:nvPr>
        </p:nvSpPr>
        <p:spPr>
          <a:xfrm>
            <a:off x="368301" y="476672"/>
            <a:ext cx="8497887" cy="369332"/>
          </a:xfrm>
        </p:spPr>
        <p:txBody>
          <a:bodyPr/>
          <a:lstStyle/>
          <a:p>
            <a:pPr>
              <a:spcBef>
                <a:spcPct val="25000"/>
              </a:spcBef>
            </a:pPr>
            <a:r>
              <a:rPr lang="en-US" sz="2400" noProof="1"/>
              <a:t>Background</a:t>
            </a:r>
          </a:p>
        </p:txBody>
      </p:sp>
    </p:spTree>
    <p:extLst>
      <p:ext uri="{BB962C8B-B14F-4D97-AF65-F5344CB8AC3E}">
        <p14:creationId xmlns:p14="http://schemas.microsoft.com/office/powerpoint/2010/main" val="3803638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AC285E-9D06-4A9E-B7D5-7B7151CB267E}"/>
              </a:ext>
            </a:extLst>
          </p:cNvPr>
          <p:cNvSpPr>
            <a:spLocks noGrp="1"/>
          </p:cNvSpPr>
          <p:nvPr>
            <p:ph idx="1"/>
          </p:nvPr>
        </p:nvSpPr>
        <p:spPr>
          <a:xfrm>
            <a:off x="14410" y="962772"/>
            <a:ext cx="8856984" cy="5623272"/>
          </a:xfrm>
          <a:solidFill>
            <a:schemeClr val="bg1"/>
          </a:solidFill>
        </p:spPr>
        <p:txBody>
          <a:bodyPr anchor="ctr"/>
          <a:lstStyle/>
          <a:p>
            <a:r>
              <a:rPr lang="en-GB" sz="1600" dirty="0"/>
              <a:t>On 22 October, the </a:t>
            </a:r>
            <a:r>
              <a:rPr lang="en-GB" sz="1600" b="1" dirty="0"/>
              <a:t>CFO Forum decided on the direction </a:t>
            </a:r>
            <a:r>
              <a:rPr lang="en-GB" sz="1600" dirty="0"/>
              <a:t>of their EFRAG DEA response:</a:t>
            </a:r>
          </a:p>
          <a:p>
            <a:pPr lvl="1"/>
            <a:r>
              <a:rPr lang="en-GB" sz="1400" dirty="0"/>
              <a:t>Generic and other issues</a:t>
            </a:r>
          </a:p>
          <a:p>
            <a:pPr lvl="2"/>
            <a:r>
              <a:rPr lang="en-GB" sz="1200" dirty="0"/>
              <a:t>Mention that many issues are unresolved from the CFO Forum’s list of priority issues and these are important to certain members.</a:t>
            </a:r>
          </a:p>
          <a:p>
            <a:pPr lvl="2"/>
            <a:r>
              <a:rPr lang="en-GB" sz="1200" dirty="0"/>
              <a:t>Agree with the overall conclusion that these are not blocking for endorsement.</a:t>
            </a:r>
          </a:p>
          <a:p>
            <a:pPr lvl="2"/>
            <a:r>
              <a:rPr lang="en-GB" sz="1200" dirty="0"/>
              <a:t>Recommend evaluating these in a post implementation review of IFRS 17.</a:t>
            </a:r>
          </a:p>
          <a:p>
            <a:pPr lvl="1"/>
            <a:r>
              <a:rPr lang="en-GB" sz="1400" dirty="0"/>
              <a:t>  Annual cohorts and timing</a:t>
            </a:r>
          </a:p>
          <a:p>
            <a:pPr lvl="2"/>
            <a:r>
              <a:rPr lang="en-GB" sz="1200" dirty="0"/>
              <a:t>Whilst there is a clear majority for accepting IFRS 17 as-is, annual cohorts is a key issue for the large minority.</a:t>
            </a:r>
          </a:p>
          <a:p>
            <a:pPr lvl="2"/>
            <a:r>
              <a:rPr lang="en-GB" sz="1200" dirty="0"/>
              <a:t>Those willing to accept IFRS 17 as-is are mainly concerned on the impact on timelines of any EU solution to annual cohorts.</a:t>
            </a:r>
          </a:p>
          <a:p>
            <a:pPr lvl="2"/>
            <a:r>
              <a:rPr lang="en-GB" sz="1200" dirty="0"/>
              <a:t>The proposal is to highlight that annual cohorts remains a significant concern in certain jurisdictions that warrants a solution, but that it is important that such solution is optional and does not impact the 2023 effective date.</a:t>
            </a:r>
          </a:p>
          <a:p>
            <a:pPr lvl="1"/>
            <a:r>
              <a:rPr lang="en-GB" sz="1200" dirty="0"/>
              <a:t>Data request</a:t>
            </a:r>
          </a:p>
          <a:p>
            <a:pPr lvl="2"/>
            <a:r>
              <a:rPr lang="en-GB" sz="1200" dirty="0"/>
              <a:t>Refer to the importance of annual cohorts in certain jurisdictions.</a:t>
            </a:r>
          </a:p>
          <a:p>
            <a:pPr lvl="2"/>
            <a:r>
              <a:rPr lang="en-GB" sz="1200" dirty="0"/>
              <a:t>Refer to data already submitted in the EFRAG studies to avoid a new data collection exercise.</a:t>
            </a:r>
          </a:p>
          <a:p>
            <a:pPr lvl="1"/>
            <a:endParaRPr lang="en-GB" sz="1400" dirty="0"/>
          </a:p>
          <a:p>
            <a:pPr lvl="1"/>
            <a:endParaRPr lang="en-GB" sz="1400" dirty="0"/>
          </a:p>
        </p:txBody>
      </p:sp>
      <p:sp>
        <p:nvSpPr>
          <p:cNvPr id="4" name="Slide Number Placeholder 3">
            <a:extLst>
              <a:ext uri="{FF2B5EF4-FFF2-40B4-BE49-F238E27FC236}">
                <a16:creationId xmlns:a16="http://schemas.microsoft.com/office/drawing/2014/main" id="{24485568-D1AC-4F05-9834-F630FBEE3494}"/>
              </a:ext>
            </a:extLst>
          </p:cNvPr>
          <p:cNvSpPr>
            <a:spLocks noGrp="1"/>
          </p:cNvSpPr>
          <p:nvPr>
            <p:ph type="sldNum" sz="quarter" idx="10"/>
          </p:nvPr>
        </p:nvSpPr>
        <p:spPr/>
        <p:txBody>
          <a:bodyPr/>
          <a:lstStyle/>
          <a:p>
            <a:fld id="{1A67FEBB-CD14-4265-853F-FA2A04A55FD9}" type="slidenum">
              <a:rPr lang="en-US" smtClean="0"/>
              <a:pPr/>
              <a:t>5</a:t>
            </a:fld>
            <a:endParaRPr lang="en-US"/>
          </a:p>
        </p:txBody>
      </p:sp>
      <p:sp>
        <p:nvSpPr>
          <p:cNvPr id="8" name="Title 3">
            <a:extLst>
              <a:ext uri="{FF2B5EF4-FFF2-40B4-BE49-F238E27FC236}">
                <a16:creationId xmlns:a16="http://schemas.microsoft.com/office/drawing/2014/main" id="{B895B7E4-F85A-4E83-B67D-CE34C92EC975}"/>
              </a:ext>
            </a:extLst>
          </p:cNvPr>
          <p:cNvSpPr>
            <a:spLocks noGrp="1"/>
          </p:cNvSpPr>
          <p:nvPr>
            <p:ph type="title"/>
          </p:nvPr>
        </p:nvSpPr>
        <p:spPr>
          <a:xfrm>
            <a:off x="368301" y="476672"/>
            <a:ext cx="8497887" cy="369332"/>
          </a:xfrm>
        </p:spPr>
        <p:txBody>
          <a:bodyPr/>
          <a:lstStyle/>
          <a:p>
            <a:pPr>
              <a:spcBef>
                <a:spcPct val="25000"/>
              </a:spcBef>
            </a:pPr>
            <a:r>
              <a:rPr lang="en-US" sz="2400" noProof="1"/>
              <a:t>Background</a:t>
            </a:r>
          </a:p>
        </p:txBody>
      </p:sp>
    </p:spTree>
    <p:extLst>
      <p:ext uri="{BB962C8B-B14F-4D97-AF65-F5344CB8AC3E}">
        <p14:creationId xmlns:p14="http://schemas.microsoft.com/office/powerpoint/2010/main" val="240542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254CB1-D59A-4F74-9A39-C0ED0B5AF920}"/>
              </a:ext>
            </a:extLst>
          </p:cNvPr>
          <p:cNvSpPr>
            <a:spLocks noGrp="1"/>
          </p:cNvSpPr>
          <p:nvPr>
            <p:ph idx="1"/>
          </p:nvPr>
        </p:nvSpPr>
        <p:spPr>
          <a:xfrm>
            <a:off x="179512" y="1196753"/>
            <a:ext cx="8424862" cy="4824636"/>
          </a:xfrm>
        </p:spPr>
        <p:txBody>
          <a:bodyPr/>
          <a:lstStyle/>
          <a:p>
            <a:r>
              <a:rPr lang="en-GB" sz="1600" b="1" dirty="0"/>
              <a:t>Significant work has already been done</a:t>
            </a:r>
          </a:p>
          <a:p>
            <a:pPr lvl="1"/>
            <a:r>
              <a:rPr lang="en-GB" sz="1400" dirty="0"/>
              <a:t>On 15 May, the CFOF, ANC and ICAC provided solutions to the IASB on the annual cohorts issue as part of their response to the IASB re-deliberations process.</a:t>
            </a:r>
          </a:p>
          <a:p>
            <a:pPr lvl="1"/>
            <a:r>
              <a:rPr lang="en-GB" sz="1400" dirty="0"/>
              <a:t>Those solution were specifically addressed to the IASB, and therefore seek a principles based solution.</a:t>
            </a:r>
          </a:p>
          <a:p>
            <a:pPr lvl="1"/>
            <a:endParaRPr lang="en-GB" sz="1400" dirty="0"/>
          </a:p>
          <a:p>
            <a:r>
              <a:rPr lang="en-GB" sz="1600" b="1" dirty="0"/>
              <a:t>Now that the solution would be designed for Europe it can open up other, potentially better/easier solutions</a:t>
            </a:r>
          </a:p>
          <a:p>
            <a:pPr lvl="1"/>
            <a:r>
              <a:rPr lang="en-GB" sz="1400" dirty="0"/>
              <a:t>E.g. UNESPA are investigating if the definition of scope for the SII Matching Adjustment (paragraph 77b of the Directive 2009/138/EC) could provide a very easy and clear definition for their products which justify exemption from the annual cohorts requirement</a:t>
            </a:r>
          </a:p>
          <a:p>
            <a:pPr lvl="1"/>
            <a:endParaRPr lang="en-GB" sz="1400" dirty="0"/>
          </a:p>
          <a:p>
            <a:r>
              <a:rPr lang="en-GB" sz="1600" b="1" dirty="0"/>
              <a:t>Drafting suitable text for Europe</a:t>
            </a:r>
            <a:r>
              <a:rPr lang="en-GB" sz="1600" dirty="0"/>
              <a:t> </a:t>
            </a:r>
            <a:r>
              <a:rPr lang="en-GB" sz="1600" b="1" dirty="0"/>
              <a:t>appears feasible but does require additional work </a:t>
            </a:r>
          </a:p>
          <a:p>
            <a:pPr lvl="1"/>
            <a:endParaRPr lang="en-GB" sz="1400" dirty="0"/>
          </a:p>
          <a:p>
            <a:pPr lvl="1"/>
            <a:endParaRPr lang="en-GB" sz="1400" dirty="0"/>
          </a:p>
          <a:p>
            <a:pPr lvl="1"/>
            <a:endParaRPr lang="en-GB" sz="1400" dirty="0"/>
          </a:p>
          <a:p>
            <a:pPr lvl="1"/>
            <a:endParaRPr lang="en-GB" sz="1400" dirty="0"/>
          </a:p>
        </p:txBody>
      </p:sp>
      <p:sp>
        <p:nvSpPr>
          <p:cNvPr id="4" name="Slide Number Placeholder 3">
            <a:extLst>
              <a:ext uri="{FF2B5EF4-FFF2-40B4-BE49-F238E27FC236}">
                <a16:creationId xmlns:a16="http://schemas.microsoft.com/office/drawing/2014/main" id="{73091CA0-FEAF-4319-A557-0165458E847B}"/>
              </a:ext>
            </a:extLst>
          </p:cNvPr>
          <p:cNvSpPr>
            <a:spLocks noGrp="1"/>
          </p:cNvSpPr>
          <p:nvPr>
            <p:ph type="sldNum" sz="quarter" idx="10"/>
          </p:nvPr>
        </p:nvSpPr>
        <p:spPr/>
        <p:txBody>
          <a:bodyPr/>
          <a:lstStyle/>
          <a:p>
            <a:fld id="{1A67FEBB-CD14-4265-853F-FA2A04A55FD9}" type="slidenum">
              <a:rPr lang="en-US" smtClean="0"/>
              <a:pPr/>
              <a:t>6</a:t>
            </a:fld>
            <a:endParaRPr lang="en-US"/>
          </a:p>
        </p:txBody>
      </p:sp>
      <p:sp>
        <p:nvSpPr>
          <p:cNvPr id="5" name="Title 3">
            <a:extLst>
              <a:ext uri="{FF2B5EF4-FFF2-40B4-BE49-F238E27FC236}">
                <a16:creationId xmlns:a16="http://schemas.microsoft.com/office/drawing/2014/main" id="{D0B81990-7572-4859-A781-CAB53B0D674D}"/>
              </a:ext>
            </a:extLst>
          </p:cNvPr>
          <p:cNvSpPr>
            <a:spLocks noGrp="1"/>
          </p:cNvSpPr>
          <p:nvPr>
            <p:ph type="title"/>
          </p:nvPr>
        </p:nvSpPr>
        <p:spPr>
          <a:xfrm>
            <a:off x="368301" y="476672"/>
            <a:ext cx="8497887" cy="369332"/>
          </a:xfrm>
        </p:spPr>
        <p:txBody>
          <a:bodyPr/>
          <a:lstStyle/>
          <a:p>
            <a:pPr>
              <a:spcBef>
                <a:spcPct val="25000"/>
              </a:spcBef>
            </a:pPr>
            <a:r>
              <a:rPr lang="en-US" sz="2400" noProof="1"/>
              <a:t>Background - the limited scope for carve-out</a:t>
            </a:r>
          </a:p>
        </p:txBody>
      </p:sp>
    </p:spTree>
    <p:extLst>
      <p:ext uri="{BB962C8B-B14F-4D97-AF65-F5344CB8AC3E}">
        <p14:creationId xmlns:p14="http://schemas.microsoft.com/office/powerpoint/2010/main" val="93619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FB1488-9E1D-42A9-8104-8CCD5575F215}"/>
              </a:ext>
            </a:extLst>
          </p:cNvPr>
          <p:cNvSpPr>
            <a:spLocks noGrp="1"/>
          </p:cNvSpPr>
          <p:nvPr>
            <p:ph idx="1"/>
          </p:nvPr>
        </p:nvSpPr>
        <p:spPr>
          <a:xfrm>
            <a:off x="107504" y="980728"/>
            <a:ext cx="8856984" cy="5688631"/>
          </a:xfrm>
        </p:spPr>
        <p:txBody>
          <a:bodyPr anchor="t" anchorCtr="0"/>
          <a:lstStyle/>
          <a:p>
            <a:r>
              <a:rPr lang="en-GB" sz="1600" dirty="0"/>
              <a:t>If the industry remains split, the risk of a long complicated political process increases – which appears to be against the interests for all the industry</a:t>
            </a:r>
          </a:p>
          <a:p>
            <a:endParaRPr lang="en-GB" sz="1000" dirty="0"/>
          </a:p>
          <a:p>
            <a:r>
              <a:rPr lang="en-GB" sz="1600" dirty="0"/>
              <a:t>The </a:t>
            </a:r>
            <a:r>
              <a:rPr lang="en-GB" sz="1600" u="sng" dirty="0"/>
              <a:t>secretariat emerging view </a:t>
            </a:r>
            <a:r>
              <a:rPr lang="en-GB" sz="1600" dirty="0"/>
              <a:t>is that it is in the best overall interests of all members if the political process leads to a European endorsement which:</a:t>
            </a:r>
          </a:p>
          <a:p>
            <a:pPr lvl="1"/>
            <a:r>
              <a:rPr lang="en-GB" sz="1400" b="1" dirty="0"/>
              <a:t>Allows exemptions to the annual cohort requirement</a:t>
            </a:r>
          </a:p>
          <a:p>
            <a:pPr lvl="1"/>
            <a:r>
              <a:rPr lang="en-GB" sz="1400" b="1" dirty="0"/>
              <a:t>Does not result in a delay </a:t>
            </a:r>
            <a:r>
              <a:rPr lang="en-GB" sz="1400" dirty="0"/>
              <a:t>to the 1/1/2023 effective date </a:t>
            </a:r>
          </a:p>
          <a:p>
            <a:pPr lvl="1"/>
            <a:r>
              <a:rPr lang="en-GB" sz="1400" b="1" dirty="0"/>
              <a:t>Allows companies who want/need to apply annual cohorts</a:t>
            </a:r>
            <a:r>
              <a:rPr lang="en-GB" sz="1400" dirty="0"/>
              <a:t> in line with IFRS 17</a:t>
            </a:r>
          </a:p>
          <a:p>
            <a:pPr lvl="1"/>
            <a:r>
              <a:rPr lang="en-GB" sz="1400" b="1" dirty="0"/>
              <a:t>Is agreed as quickly as possible </a:t>
            </a:r>
          </a:p>
          <a:p>
            <a:pPr>
              <a:buFont typeface="Arial" panose="020B0604020202020204" pitchFamily="34" charset="0"/>
              <a:buChar char="•"/>
            </a:pPr>
            <a:endParaRPr lang="en-GB" sz="200" dirty="0"/>
          </a:p>
          <a:p>
            <a:r>
              <a:rPr lang="en-GB" sz="1600" dirty="0"/>
              <a:t>The </a:t>
            </a:r>
            <a:r>
              <a:rPr lang="en-GB" sz="1600" u="sng" dirty="0"/>
              <a:t>secretariat emerging view </a:t>
            </a:r>
            <a:r>
              <a:rPr lang="en-GB" sz="1600" dirty="0"/>
              <a:t>is that to achieve this outcome the following are necessary:</a:t>
            </a:r>
          </a:p>
          <a:p>
            <a:pPr lvl="1"/>
            <a:r>
              <a:rPr lang="en-GB" sz="1400" dirty="0"/>
              <a:t>Insurance Europe is united in supporting these outcomes </a:t>
            </a:r>
          </a:p>
          <a:p>
            <a:pPr lvl="1"/>
            <a:r>
              <a:rPr lang="en-GB" sz="1400" dirty="0"/>
              <a:t>Insurance Europe proposes draft text to define the limited scope for a carve-out before year end or (ideally) earlier</a:t>
            </a:r>
          </a:p>
          <a:p>
            <a:pPr lvl="1"/>
            <a:r>
              <a:rPr lang="en-GB" sz="1400" dirty="0"/>
              <a:t>The European carve-out is presented as a temporary solution because it is believed and hoped that, once it is in place and working in Europe, the IASB will include a change in its post implementation review (or earlier) to allow it also in the IFRS 17 standard</a:t>
            </a:r>
          </a:p>
          <a:p>
            <a:pPr lvl="1"/>
            <a:r>
              <a:rPr lang="en-GB" sz="1400" dirty="0"/>
              <a:t>Insurance Europe’s response to the DEA would be aligned with achieving this goal and should consider responding earlier than the deadline</a:t>
            </a:r>
          </a:p>
        </p:txBody>
      </p:sp>
      <p:sp>
        <p:nvSpPr>
          <p:cNvPr id="4" name="Slide Number Placeholder 3">
            <a:extLst>
              <a:ext uri="{FF2B5EF4-FFF2-40B4-BE49-F238E27FC236}">
                <a16:creationId xmlns:a16="http://schemas.microsoft.com/office/drawing/2014/main" id="{B552BCCD-FE1C-42C1-AECA-5E6AC9B91D4D}"/>
              </a:ext>
            </a:extLst>
          </p:cNvPr>
          <p:cNvSpPr>
            <a:spLocks noGrp="1"/>
          </p:cNvSpPr>
          <p:nvPr>
            <p:ph type="sldNum" sz="quarter" idx="10"/>
          </p:nvPr>
        </p:nvSpPr>
        <p:spPr/>
        <p:txBody>
          <a:bodyPr/>
          <a:lstStyle/>
          <a:p>
            <a:fld id="{1A67FEBB-CD14-4265-853F-FA2A04A55FD9}" type="slidenum">
              <a:rPr lang="en-US" smtClean="0"/>
              <a:pPr/>
              <a:t>7</a:t>
            </a:fld>
            <a:endParaRPr lang="en-US"/>
          </a:p>
        </p:txBody>
      </p:sp>
      <p:sp>
        <p:nvSpPr>
          <p:cNvPr id="8" name="Title 3">
            <a:extLst>
              <a:ext uri="{FF2B5EF4-FFF2-40B4-BE49-F238E27FC236}">
                <a16:creationId xmlns:a16="http://schemas.microsoft.com/office/drawing/2014/main" id="{88BD719B-504A-4E99-A081-030568A941D2}"/>
              </a:ext>
            </a:extLst>
          </p:cNvPr>
          <p:cNvSpPr>
            <a:spLocks noGrp="1"/>
          </p:cNvSpPr>
          <p:nvPr>
            <p:ph type="title"/>
          </p:nvPr>
        </p:nvSpPr>
        <p:spPr>
          <a:xfrm>
            <a:off x="368301" y="476672"/>
            <a:ext cx="8497887" cy="369332"/>
          </a:xfrm>
        </p:spPr>
        <p:txBody>
          <a:bodyPr/>
          <a:lstStyle/>
          <a:p>
            <a:pPr>
              <a:spcBef>
                <a:spcPct val="25000"/>
              </a:spcBef>
            </a:pPr>
            <a:r>
              <a:rPr lang="en-US" sz="2400" noProof="1"/>
              <a:t>A way forward?  </a:t>
            </a:r>
          </a:p>
        </p:txBody>
      </p:sp>
      <p:sp>
        <p:nvSpPr>
          <p:cNvPr id="6" name="Title 3">
            <a:extLst>
              <a:ext uri="{FF2B5EF4-FFF2-40B4-BE49-F238E27FC236}">
                <a16:creationId xmlns:a16="http://schemas.microsoft.com/office/drawing/2014/main" id="{06FD2BE5-8D3F-499B-81C8-1B531F5B3BA7}"/>
              </a:ext>
            </a:extLst>
          </p:cNvPr>
          <p:cNvSpPr txBox="1">
            <a:spLocks/>
          </p:cNvSpPr>
          <p:nvPr/>
        </p:nvSpPr>
        <p:spPr bwMode="auto">
          <a:xfrm>
            <a:off x="1475656" y="5805264"/>
            <a:ext cx="5832648" cy="73866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rtl="0" eaLnBrk="0" fontAlgn="base" hangingPunct="0">
              <a:spcBef>
                <a:spcPct val="0"/>
              </a:spcBef>
              <a:spcAft>
                <a:spcPct val="0"/>
              </a:spcAft>
              <a:defRPr sz="2800" b="1" baseline="0">
                <a:solidFill>
                  <a:srgbClr val="002957"/>
                </a:solidFill>
                <a:latin typeface="Verdana" pitchFamily="34" charset="0"/>
                <a:ea typeface="+mj-ea"/>
                <a:cs typeface="Arial" pitchFamily="34" charset="0"/>
              </a:defRPr>
            </a:lvl1pPr>
            <a:lvl2pPr algn="l" rtl="0" eaLnBrk="0" fontAlgn="base" hangingPunct="0">
              <a:spcBef>
                <a:spcPct val="0"/>
              </a:spcBef>
              <a:spcAft>
                <a:spcPct val="0"/>
              </a:spcAft>
              <a:defRPr sz="2800" b="1">
                <a:solidFill>
                  <a:srgbClr val="002957"/>
                </a:solidFill>
                <a:latin typeface="Verdana" pitchFamily="34" charset="0"/>
                <a:cs typeface="Arial" charset="0"/>
              </a:defRPr>
            </a:lvl2pPr>
            <a:lvl3pPr algn="l" rtl="0" eaLnBrk="0" fontAlgn="base" hangingPunct="0">
              <a:spcBef>
                <a:spcPct val="0"/>
              </a:spcBef>
              <a:spcAft>
                <a:spcPct val="0"/>
              </a:spcAft>
              <a:defRPr sz="2800" b="1">
                <a:solidFill>
                  <a:srgbClr val="002957"/>
                </a:solidFill>
                <a:latin typeface="Verdana" pitchFamily="34" charset="0"/>
                <a:cs typeface="Arial" charset="0"/>
              </a:defRPr>
            </a:lvl3pPr>
            <a:lvl4pPr algn="l" rtl="0" eaLnBrk="0" fontAlgn="base" hangingPunct="0">
              <a:spcBef>
                <a:spcPct val="0"/>
              </a:spcBef>
              <a:spcAft>
                <a:spcPct val="0"/>
              </a:spcAft>
              <a:defRPr sz="2800" b="1">
                <a:solidFill>
                  <a:srgbClr val="002957"/>
                </a:solidFill>
                <a:latin typeface="Verdana" pitchFamily="34" charset="0"/>
                <a:cs typeface="Arial" charset="0"/>
              </a:defRPr>
            </a:lvl4pPr>
            <a:lvl5pPr algn="l" rtl="0" eaLnBrk="0" fontAlgn="base" hangingPunct="0">
              <a:spcBef>
                <a:spcPct val="0"/>
              </a:spcBef>
              <a:spcAft>
                <a:spcPct val="0"/>
              </a:spcAft>
              <a:defRPr sz="2800" b="1">
                <a:solidFill>
                  <a:srgbClr val="002957"/>
                </a:solidFill>
                <a:latin typeface="Verdana" pitchFamily="34" charset="0"/>
                <a:cs typeface="Arial" charset="0"/>
              </a:defRPr>
            </a:lvl5pPr>
            <a:lvl6pPr marL="457200" algn="r" rtl="0" eaLnBrk="1" fontAlgn="base" hangingPunct="1">
              <a:spcBef>
                <a:spcPct val="0"/>
              </a:spcBef>
              <a:spcAft>
                <a:spcPct val="0"/>
              </a:spcAft>
              <a:defRPr sz="4400" b="1">
                <a:solidFill>
                  <a:srgbClr val="004480"/>
                </a:solidFill>
                <a:latin typeface="Frutiger LT Std 45 Light" pitchFamily="34" charset="0"/>
              </a:defRPr>
            </a:lvl6pPr>
            <a:lvl7pPr marL="914400" algn="r" rtl="0" eaLnBrk="1" fontAlgn="base" hangingPunct="1">
              <a:spcBef>
                <a:spcPct val="0"/>
              </a:spcBef>
              <a:spcAft>
                <a:spcPct val="0"/>
              </a:spcAft>
              <a:defRPr sz="4400" b="1">
                <a:solidFill>
                  <a:srgbClr val="004480"/>
                </a:solidFill>
                <a:latin typeface="Frutiger LT Std 45 Light" pitchFamily="34" charset="0"/>
              </a:defRPr>
            </a:lvl7pPr>
            <a:lvl8pPr marL="1371600" algn="r" rtl="0" eaLnBrk="1" fontAlgn="base" hangingPunct="1">
              <a:spcBef>
                <a:spcPct val="0"/>
              </a:spcBef>
              <a:spcAft>
                <a:spcPct val="0"/>
              </a:spcAft>
              <a:defRPr sz="4400" b="1">
                <a:solidFill>
                  <a:srgbClr val="004480"/>
                </a:solidFill>
                <a:latin typeface="Frutiger LT Std 45 Light" pitchFamily="34" charset="0"/>
              </a:defRPr>
            </a:lvl8pPr>
            <a:lvl9pPr marL="1828800" algn="r" rtl="0" eaLnBrk="1" fontAlgn="base" hangingPunct="1">
              <a:spcBef>
                <a:spcPct val="0"/>
              </a:spcBef>
              <a:spcAft>
                <a:spcPct val="0"/>
              </a:spcAft>
              <a:defRPr sz="4400" b="1">
                <a:solidFill>
                  <a:srgbClr val="004480"/>
                </a:solidFill>
                <a:latin typeface="Frutiger LT Std 45 Light" pitchFamily="34" charset="0"/>
              </a:defRPr>
            </a:lvl9pPr>
          </a:lstStyle>
          <a:p>
            <a:pPr algn="ctr">
              <a:spcBef>
                <a:spcPts val="0"/>
              </a:spcBef>
            </a:pPr>
            <a:r>
              <a:rPr lang="en-US" sz="2400" kern="0" noProof="1"/>
              <a:t>What are members views? </a:t>
            </a:r>
          </a:p>
          <a:p>
            <a:pPr algn="ctr">
              <a:spcBef>
                <a:spcPts val="0"/>
              </a:spcBef>
            </a:pPr>
            <a:r>
              <a:rPr lang="en-US" sz="2400" kern="0" noProof="1"/>
              <a:t>Can any agreement be reached? </a:t>
            </a:r>
          </a:p>
        </p:txBody>
      </p:sp>
    </p:spTree>
    <p:extLst>
      <p:ext uri="{BB962C8B-B14F-4D97-AF65-F5344CB8AC3E}">
        <p14:creationId xmlns:p14="http://schemas.microsoft.com/office/powerpoint/2010/main" val="3562945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Placeholder 3"/>
          <p:cNvSpPr>
            <a:spLocks noGrp="1"/>
          </p:cNvSpPr>
          <p:nvPr>
            <p:ph type="body" sz="quarter" idx="12"/>
          </p:nvPr>
        </p:nvSpPr>
        <p:spPr>
          <a:xfrm>
            <a:off x="395288" y="1125538"/>
            <a:ext cx="8497887" cy="358775"/>
          </a:xfrm>
        </p:spPr>
        <p:txBody>
          <a:bodyPr/>
          <a:lstStyle/>
          <a:p>
            <a:pPr eaLnBrk="1" hangingPunct="1">
              <a:buFontTx/>
              <a:buNone/>
            </a:pPr>
            <a:r>
              <a:rPr lang="en-US" dirty="0">
                <a:cs typeface="Arial" charset="0"/>
              </a:rPr>
              <a:t>Agenda</a:t>
            </a:r>
          </a:p>
          <a:p>
            <a:pPr eaLnBrk="1" hangingPunct="1">
              <a:buFontTx/>
              <a:buNone/>
            </a:pPr>
            <a:endParaRPr lang="fr-BE" dirty="0">
              <a:cs typeface="Arial" charset="0"/>
            </a:endParaRPr>
          </a:p>
        </p:txBody>
      </p:sp>
      <p:sp>
        <p:nvSpPr>
          <p:cNvPr id="22530" name="Title 5"/>
          <p:cNvSpPr>
            <a:spLocks noGrp="1"/>
          </p:cNvSpPr>
          <p:nvPr>
            <p:ph type="title"/>
          </p:nvPr>
        </p:nvSpPr>
        <p:spPr>
          <a:xfrm>
            <a:off x="395288" y="442972"/>
            <a:ext cx="8497887" cy="431800"/>
          </a:xfrm>
        </p:spPr>
        <p:txBody>
          <a:bodyPr/>
          <a:lstStyle/>
          <a:p>
            <a:pPr eaLnBrk="1" hangingPunct="1"/>
            <a:r>
              <a:rPr lang="en-GB" sz="2400" dirty="0">
                <a:cs typeface="Arial" charset="0"/>
              </a:rPr>
              <a:t>IFRS 17 – Position and DEA response direction</a:t>
            </a:r>
            <a:endParaRPr lang="fr-BE" sz="2400" dirty="0">
              <a:cs typeface="Arial" charset="0"/>
            </a:endParaRPr>
          </a:p>
        </p:txBody>
      </p:sp>
      <p:grpSp>
        <p:nvGrpSpPr>
          <p:cNvPr id="2" name="Group 1">
            <a:extLst>
              <a:ext uri="{FF2B5EF4-FFF2-40B4-BE49-F238E27FC236}">
                <a16:creationId xmlns:a16="http://schemas.microsoft.com/office/drawing/2014/main" id="{D1F2D08A-4B73-4715-82A7-E025DBE12A90}"/>
              </a:ext>
            </a:extLst>
          </p:cNvPr>
          <p:cNvGrpSpPr/>
          <p:nvPr/>
        </p:nvGrpSpPr>
        <p:grpSpPr>
          <a:xfrm>
            <a:off x="323528" y="1830784"/>
            <a:ext cx="8486775" cy="446088"/>
            <a:chOff x="387350" y="1830784"/>
            <a:chExt cx="8486775" cy="446088"/>
          </a:xfrm>
        </p:grpSpPr>
        <p:sp>
          <p:nvSpPr>
            <p:cNvPr id="7" name="Rectangle 4"/>
            <p:cNvSpPr>
              <a:spLocks noChangeArrowheads="1"/>
            </p:cNvSpPr>
            <p:nvPr/>
          </p:nvSpPr>
          <p:spPr bwMode="gray">
            <a:xfrm>
              <a:off x="827088" y="1830784"/>
              <a:ext cx="8047037" cy="446088"/>
            </a:xfrm>
            <a:prstGeom prst="rect">
              <a:avLst/>
            </a:prstGeom>
            <a:solidFill>
              <a:schemeClr val="bg1"/>
            </a:solidFill>
            <a:ln w="12700" algn="ctr">
              <a:solidFill>
                <a:srgbClr val="C0C0C0"/>
              </a:solidFill>
              <a:miter lim="800000"/>
              <a:headEnd/>
              <a:tailEnd/>
            </a:ln>
            <a:effectLst/>
          </p:spPr>
          <p:txBody>
            <a:bodyPr lIns="252000" tIns="72000" rIns="72000" bIns="72000" anchor="ctr"/>
            <a:lstStyle/>
            <a:p>
              <a:pPr>
                <a:spcBef>
                  <a:spcPct val="25000"/>
                </a:spcBef>
              </a:pPr>
              <a:r>
                <a:rPr lang="en-US" noProof="1"/>
                <a:t>Insurance Europe – A way forward toward a joint position?</a:t>
              </a:r>
            </a:p>
          </p:txBody>
        </p:sp>
        <p:sp>
          <p:nvSpPr>
            <p:cNvPr id="12" name="Rectangle 9"/>
            <p:cNvSpPr>
              <a:spLocks noChangeArrowheads="1"/>
            </p:cNvSpPr>
            <p:nvPr/>
          </p:nvSpPr>
          <p:spPr bwMode="gray">
            <a:xfrm>
              <a:off x="387350" y="1830784"/>
              <a:ext cx="463550" cy="446088"/>
            </a:xfrm>
            <a:prstGeom prst="rect">
              <a:avLst/>
            </a:prstGeom>
            <a:solidFill>
              <a:schemeClr val="tx2"/>
            </a:solidFill>
            <a:ln w="12700">
              <a:solidFill>
                <a:srgbClr val="C0C0C0"/>
              </a:solidFill>
              <a:miter lim="800000"/>
              <a:headEnd/>
              <a:tailEnd/>
            </a:ln>
            <a:effectLst/>
          </p:spPr>
          <p:txBody>
            <a:bodyPr lIns="0" tIns="0" rIns="0" bIns="0" anchor="ctr"/>
            <a:lstStyle/>
            <a:p>
              <a:pPr algn="ctr" defTabSz="801688" eaLnBrk="0" hangingPunct="0"/>
              <a:r>
                <a:rPr lang="en-US" sz="2800" b="1" noProof="1">
                  <a:solidFill>
                    <a:srgbClr val="FFFFFF"/>
                  </a:solidFill>
                </a:rPr>
                <a:t>1</a:t>
              </a:r>
            </a:p>
          </p:txBody>
        </p:sp>
      </p:grpSp>
      <p:grpSp>
        <p:nvGrpSpPr>
          <p:cNvPr id="3" name="Group 2">
            <a:extLst>
              <a:ext uri="{FF2B5EF4-FFF2-40B4-BE49-F238E27FC236}">
                <a16:creationId xmlns:a16="http://schemas.microsoft.com/office/drawing/2014/main" id="{E4F530BA-D945-45CC-9304-5374A0ED7DD4}"/>
              </a:ext>
            </a:extLst>
          </p:cNvPr>
          <p:cNvGrpSpPr/>
          <p:nvPr/>
        </p:nvGrpSpPr>
        <p:grpSpPr>
          <a:xfrm>
            <a:off x="323528" y="2996952"/>
            <a:ext cx="8486775" cy="446088"/>
            <a:chOff x="323528" y="2996952"/>
            <a:chExt cx="8486775" cy="446088"/>
          </a:xfrm>
        </p:grpSpPr>
        <p:sp>
          <p:nvSpPr>
            <p:cNvPr id="22533" name="Rectangle 5"/>
            <p:cNvSpPr>
              <a:spLocks noChangeArrowheads="1"/>
            </p:cNvSpPr>
            <p:nvPr/>
          </p:nvSpPr>
          <p:spPr bwMode="gray">
            <a:xfrm>
              <a:off x="763266" y="2996952"/>
              <a:ext cx="8047037" cy="446088"/>
            </a:xfrm>
            <a:prstGeom prst="rect">
              <a:avLst/>
            </a:prstGeom>
            <a:solidFill>
              <a:schemeClr val="bg1"/>
            </a:solidFill>
            <a:ln w="12700">
              <a:solidFill>
                <a:srgbClr val="C0C0C0"/>
              </a:solidFill>
              <a:miter lim="800000"/>
              <a:headEnd/>
              <a:tailEnd/>
            </a:ln>
          </p:spPr>
          <p:txBody>
            <a:bodyPr lIns="252000" tIns="72000" rIns="72000" bIns="72000" anchor="ctr"/>
            <a:lstStyle/>
            <a:p>
              <a:pPr>
                <a:spcBef>
                  <a:spcPct val="25000"/>
                </a:spcBef>
              </a:pPr>
              <a:r>
                <a:rPr lang="en-GB" dirty="0"/>
                <a:t>Questions on the strategic direction of the DEA response</a:t>
              </a:r>
              <a:endParaRPr lang="en-US" noProof="1"/>
            </a:p>
          </p:txBody>
        </p:sp>
        <p:sp>
          <p:nvSpPr>
            <p:cNvPr id="13" name="Rectangle 10"/>
            <p:cNvSpPr>
              <a:spLocks noChangeArrowheads="1"/>
            </p:cNvSpPr>
            <p:nvPr/>
          </p:nvSpPr>
          <p:spPr bwMode="gray">
            <a:xfrm>
              <a:off x="323528" y="2996952"/>
              <a:ext cx="463550" cy="446088"/>
            </a:xfrm>
            <a:prstGeom prst="rect">
              <a:avLst/>
            </a:prstGeom>
            <a:solidFill>
              <a:schemeClr val="accent1"/>
            </a:solidFill>
            <a:ln w="12700">
              <a:solidFill>
                <a:srgbClr val="C0C0C0"/>
              </a:solidFill>
              <a:miter lim="800000"/>
              <a:headEnd/>
              <a:tailEnd/>
            </a:ln>
            <a:effectLst/>
          </p:spPr>
          <p:txBody>
            <a:bodyPr lIns="0" tIns="0" rIns="0" bIns="0" anchor="ctr"/>
            <a:lstStyle/>
            <a:p>
              <a:pPr algn="ctr" defTabSz="801688" eaLnBrk="0" hangingPunct="0"/>
              <a:r>
                <a:rPr lang="en-US" sz="2800" b="1" noProof="1">
                  <a:solidFill>
                    <a:srgbClr val="FFFFFF"/>
                  </a:solidFill>
                </a:rPr>
                <a:t>2</a:t>
              </a:r>
            </a:p>
          </p:txBody>
        </p:sp>
      </p:grpSp>
    </p:spTree>
    <p:extLst>
      <p:ext uri="{BB962C8B-B14F-4D97-AF65-F5344CB8AC3E}">
        <p14:creationId xmlns:p14="http://schemas.microsoft.com/office/powerpoint/2010/main" val="1989458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Content Placeholder 4"/>
          <p:cNvSpPr>
            <a:spLocks noGrp="1"/>
          </p:cNvSpPr>
          <p:nvPr>
            <p:ph idx="4294967295"/>
          </p:nvPr>
        </p:nvSpPr>
        <p:spPr>
          <a:xfrm>
            <a:off x="395288" y="1196975"/>
            <a:ext cx="8424862" cy="4608513"/>
          </a:xfrm>
        </p:spPr>
        <p:txBody>
          <a:bodyPr/>
          <a:lstStyle/>
          <a:p>
            <a:r>
              <a:rPr lang="en-GB" sz="1600" dirty="0"/>
              <a:t>In the DEA, it is concluded that, </a:t>
            </a:r>
            <a:r>
              <a:rPr lang="en-GB" sz="1600" b="1" dirty="0"/>
              <a:t>except for annual cohorts, none of the unresolved other issues prohibit endorsement. </a:t>
            </a:r>
            <a:r>
              <a:rPr lang="en-GB" sz="1600" dirty="0"/>
              <a:t>This is unanimously supported by all EFRAG Board members. How should we respond to this:</a:t>
            </a:r>
          </a:p>
          <a:p>
            <a:pPr lvl="1"/>
            <a:r>
              <a:rPr lang="en-GB" sz="1400" dirty="0"/>
              <a:t>a) agree with the overall assessment</a:t>
            </a:r>
          </a:p>
          <a:p>
            <a:pPr lvl="1"/>
            <a:r>
              <a:rPr lang="en-GB" sz="1400" dirty="0"/>
              <a:t>b) make a general comment that many issues are unresolved and that we disagree with the assessment that these are of minor importance, but acknowledge the EFRAG conclusion and not comment further</a:t>
            </a:r>
          </a:p>
          <a:p>
            <a:pPr lvl="1"/>
            <a:r>
              <a:rPr lang="en-GB" sz="1400" dirty="0"/>
              <a:t>c) comment on one or more unresolved issues but not as a prerequisite for supporting endorsement</a:t>
            </a:r>
          </a:p>
          <a:p>
            <a:pPr lvl="1"/>
            <a:r>
              <a:rPr lang="en-GB" sz="1400" dirty="0"/>
              <a:t>d) comment on one or more unresolved issues as being a prerequisite for supporting endorsement</a:t>
            </a:r>
            <a:endParaRPr lang="fr-BE" sz="1400" dirty="0">
              <a:cs typeface="Arial" charset="0"/>
            </a:endParaRPr>
          </a:p>
        </p:txBody>
      </p:sp>
      <p:sp>
        <p:nvSpPr>
          <p:cNvPr id="18434" name="Title 3"/>
          <p:cNvSpPr>
            <a:spLocks noGrp="1"/>
          </p:cNvSpPr>
          <p:nvPr>
            <p:ph type="title"/>
          </p:nvPr>
        </p:nvSpPr>
        <p:spPr>
          <a:xfrm>
            <a:off x="395288" y="170056"/>
            <a:ext cx="8497887" cy="738664"/>
          </a:xfrm>
        </p:spPr>
        <p:txBody>
          <a:bodyPr/>
          <a:lstStyle/>
          <a:p>
            <a:pPr>
              <a:spcBef>
                <a:spcPct val="25000"/>
              </a:spcBef>
            </a:pPr>
            <a:r>
              <a:rPr lang="en-GB" sz="2400" dirty="0"/>
              <a:t>Questions on the strategic direction of the DEA response</a:t>
            </a:r>
            <a:endParaRPr lang="en-US" sz="2400" noProof="1"/>
          </a:p>
        </p:txBody>
      </p:sp>
      <p:sp>
        <p:nvSpPr>
          <p:cNvPr id="18435" name="Slide Number Placeholder 5"/>
          <p:cNvSpPr>
            <a:spLocks noGrp="1"/>
          </p:cNvSpPr>
          <p:nvPr>
            <p:ph type="sldNum" sz="quarter" idx="10"/>
          </p:nvPr>
        </p:nvSpPr>
        <p:spPr>
          <a:noFill/>
        </p:spPr>
        <p:txBody>
          <a:bodyPr/>
          <a:lstStyle/>
          <a:p>
            <a:fld id="{DA7F00C1-DE21-42D9-985F-A2390AF062FD}" type="slidenum">
              <a:rPr lang="en-US">
                <a:latin typeface="Arial" charset="0"/>
              </a:rPr>
              <a:pPr/>
              <a:t>9</a:t>
            </a:fld>
            <a:endParaRPr lang="en-US">
              <a:latin typeface="Arial" charset="0"/>
            </a:endParaRPr>
          </a:p>
        </p:txBody>
      </p:sp>
      <p:sp>
        <p:nvSpPr>
          <p:cNvPr id="5" name="Rectangle: Rounded Corners 4">
            <a:extLst>
              <a:ext uri="{FF2B5EF4-FFF2-40B4-BE49-F238E27FC236}">
                <a16:creationId xmlns:a16="http://schemas.microsoft.com/office/drawing/2014/main" id="{DB8C586C-FAFC-4855-8A8F-0385F808BC34}"/>
              </a:ext>
            </a:extLst>
          </p:cNvPr>
          <p:cNvSpPr/>
          <p:nvPr/>
        </p:nvSpPr>
        <p:spPr bwMode="gray">
          <a:xfrm>
            <a:off x="454572" y="4312295"/>
            <a:ext cx="8365578" cy="1348953"/>
          </a:xfrm>
          <a:prstGeom prst="roundRect">
            <a:avLst/>
          </a:prstGeom>
          <a:noFill/>
          <a:ln w="28575" cmpd="sng">
            <a:solidFill>
              <a:srgbClr val="92D050"/>
            </a:solidFill>
            <a:miter lim="800000"/>
            <a:headEnd/>
            <a:tailEnd/>
          </a:ln>
          <a:effectLst/>
        </p:spPr>
        <p:txBody>
          <a:bodyPr wrap="square" lIns="0" tIns="0" rIns="0" bIns="0" rtlCol="0" anchor="ctr"/>
          <a:lstStyle/>
          <a:p>
            <a:pPr lvl="1"/>
            <a:r>
              <a:rPr lang="en-GB" sz="1400" dirty="0"/>
              <a:t>a2) Agree with the overall assessment but comment that the while remaining issues would not prohibit endorsement it is very regrettable that they were not addressed, they will impact the accuracy and usefulness of IFRS 17 and should be addressed in the post implementation review.   And provide a short summary of the industry issues (beyond annual cohorts) that were not resolved and should be addressed in the PIR </a:t>
            </a:r>
            <a:endParaRPr lang="en-GB" sz="1200" dirty="0"/>
          </a:p>
        </p:txBody>
      </p:sp>
      <p:grpSp>
        <p:nvGrpSpPr>
          <p:cNvPr id="3" name="Group 2">
            <a:extLst>
              <a:ext uri="{FF2B5EF4-FFF2-40B4-BE49-F238E27FC236}">
                <a16:creationId xmlns:a16="http://schemas.microsoft.com/office/drawing/2014/main" id="{B63AC2EF-9A99-4EDC-BC96-74896A2A80D2}"/>
              </a:ext>
            </a:extLst>
          </p:cNvPr>
          <p:cNvGrpSpPr/>
          <p:nvPr/>
        </p:nvGrpSpPr>
        <p:grpSpPr>
          <a:xfrm>
            <a:off x="158304" y="3973170"/>
            <a:ext cx="4053656" cy="339671"/>
            <a:chOff x="158304" y="3973170"/>
            <a:chExt cx="4053656" cy="339671"/>
          </a:xfrm>
        </p:grpSpPr>
        <p:sp>
          <p:nvSpPr>
            <p:cNvPr id="2" name="TextBox 1">
              <a:extLst>
                <a:ext uri="{FF2B5EF4-FFF2-40B4-BE49-F238E27FC236}">
                  <a16:creationId xmlns:a16="http://schemas.microsoft.com/office/drawing/2014/main" id="{42D2CA19-D467-4F9E-9710-A9551E4D0F44}"/>
                </a:ext>
              </a:extLst>
            </p:cNvPr>
            <p:cNvSpPr txBox="1"/>
            <p:nvPr/>
          </p:nvSpPr>
          <p:spPr>
            <a:xfrm>
              <a:off x="611560" y="4005064"/>
              <a:ext cx="3600400" cy="307777"/>
            </a:xfrm>
            <a:prstGeom prst="rect">
              <a:avLst/>
            </a:prstGeom>
            <a:noFill/>
          </p:spPr>
          <p:txBody>
            <a:bodyPr wrap="square" rtlCol="0">
              <a:spAutoFit/>
            </a:bodyPr>
            <a:lstStyle/>
            <a:p>
              <a:r>
                <a:rPr lang="en-GB" sz="1400" b="1" dirty="0"/>
                <a:t>Potential response</a:t>
              </a:r>
            </a:p>
          </p:txBody>
        </p:sp>
        <p:pic>
          <p:nvPicPr>
            <p:cNvPr id="1026" name="Picture 2" descr="Insurance Europe">
              <a:extLst>
                <a:ext uri="{FF2B5EF4-FFF2-40B4-BE49-F238E27FC236}">
                  <a16:creationId xmlns:a16="http://schemas.microsoft.com/office/drawing/2014/main" id="{236D6A33-0C6B-405C-8B66-0C3CB0C9F9E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304" y="3973170"/>
              <a:ext cx="473968" cy="325853"/>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theme/theme1.xml><?xml version="1.0" encoding="utf-8"?>
<a:theme xmlns:a="http://schemas.openxmlformats.org/drawingml/2006/main" name="CEA_slide_coverinterieur_IB_4">
  <a:themeElements>
    <a:clrScheme name="IE-ColourScheme">
      <a:dk1>
        <a:srgbClr val="002957"/>
      </a:dk1>
      <a:lt1>
        <a:srgbClr val="FFFFFF"/>
      </a:lt1>
      <a:dk2>
        <a:srgbClr val="002957"/>
      </a:dk2>
      <a:lt2>
        <a:srgbClr val="FED41D"/>
      </a:lt2>
      <a:accent1>
        <a:srgbClr val="002957"/>
      </a:accent1>
      <a:accent2>
        <a:srgbClr val="82C55B"/>
      </a:accent2>
      <a:accent3>
        <a:srgbClr val="FED41D"/>
      </a:accent3>
      <a:accent4>
        <a:srgbClr val="034DA2"/>
      </a:accent4>
      <a:accent5>
        <a:srgbClr val="F78F1E"/>
      </a:accent5>
      <a:accent6>
        <a:srgbClr val="662D91"/>
      </a:accent6>
      <a:hlink>
        <a:srgbClr val="4694D0"/>
      </a:hlink>
      <a:folHlink>
        <a:srgbClr val="A0C736"/>
      </a:folHlink>
    </a:clrScheme>
    <a:fontScheme name="CEA_font 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034DA2"/>
        </a:solidFill>
        <a:ln w="28575" cmpd="sng">
          <a:solidFill>
            <a:srgbClr val="FFFFFF"/>
          </a:solidFill>
          <a:miter lim="800000"/>
          <a:headEnd/>
          <a:tailEnd/>
        </a:ln>
        <a:effectLst>
          <a:outerShdw dist="53882" dir="2700000" algn="ctr" rotWithShape="0">
            <a:srgbClr val="292929">
              <a:alpha val="50000"/>
            </a:srgbClr>
          </a:outerShdw>
        </a:effectLst>
      </a:spPr>
      <a:bodyPr wrap="none" lIns="0" tIns="0" rIns="0" bIns="0" anchor="ctr"/>
      <a:lstStyle>
        <a:defPPr>
          <a:defRPr>
            <a:latin typeface="+mj-lt"/>
            <a:cs typeface="+mn-cs"/>
          </a:defRPr>
        </a:defPPr>
      </a:lstStyle>
    </a:sp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ype_x0020_of_x0020_document xmlns="34d7415f-f1a4-44df-8e35-2ceaafd480dc">PowerPoint template</Type_x0020_of_x0020_document>
    <Type_x0020_of_x0020_memo xmlns="70f7eb82-310d-4963-bf1e-a4c2a37fd81c" xsi:nil="true"/>
    <Linked_x0020_files xmlns="$ListId:PublishedDocuments;" xsi:nil="true"/>
    <ValidationComment xmlns="e092deee-a6f6-4f89-8a6c-e2a43e9fb5cf" xsi:nil="true"/>
    <Uploads xmlns="7008af22-2417-4c84-8cc9-7a7f7e77d398">false</Uploads>
    <Can_x0020_be_x0020_edited xmlns="$ListId:PublishedDocuments;">false</Can_x0020_be_x0020_edited>
    <AllowComments xmlns="e092deee-a6f6-4f89-8a6c-e2a43e9fb5cf">false</AllowComments>
    <isAnnex xmlns="7008af22-2417-4c84-8cc9-7a7f7e77d398">False</isAnnex>
    <Validated xmlns="e092deee-a6f6-4f89-8a6c-e2a43e9fb5cf">false</Validated>
    <Deadline xmlns="7008af22-2417-4c84-8cc9-7a7f7e77d398" xsi:nil="true"/>
    <Display_x0020_validated_x0020_documents_x0020_library_x0020_button xmlns="70f7eb82-310d-4963-bf1e-a4c2a37fd81c">false</Display_x0020_validated_x0020_documents_x0020_library_x0020_button>
  </documentManagement>
</p:properties>
</file>

<file path=customXml/item3.xml><?xml version="1.0" encoding="utf-8"?>
<ct:contentTypeSchema xmlns:ct="http://schemas.microsoft.com/office/2006/metadata/contentType" xmlns:ma="http://schemas.microsoft.com/office/2006/metadata/properties/metaAttributes" ct:_="" ma:_="" ma:contentTypeName="Published Documents" ma:contentTypeID="0x010100FC8BBAAB92B9EC47B16926FBCF0C75F9" ma:contentTypeVersion="0" ma:contentTypeDescription="Published Documents Content types for Insurance Europe" ma:contentTypeScope="" ma:versionID="5acc1d111ef3c97ba4ca5f43f2df82a0">
  <xsd:schema xmlns:xsd="http://www.w3.org/2001/XMLSchema" xmlns:xs="http://www.w3.org/2001/XMLSchema" xmlns:p="http://schemas.microsoft.com/office/2006/metadata/properties" xmlns:ns2="e092deee-a6f6-4f89-8a6c-e2a43e9fb5cf" xmlns:ns3="$ListId:PublishedDocuments;" xmlns:ns4="34d7415f-f1a4-44df-8e35-2ceaafd480dc" xmlns:ns5="7008af22-2417-4c84-8cc9-7a7f7e77d398" xmlns:ns6="70f7eb82-310d-4963-bf1e-a4c2a37fd81c" targetNamespace="http://schemas.microsoft.com/office/2006/metadata/properties" ma:root="true" ma:fieldsID="fcb2740bb3a49769e13071f5c5bb0d4e" ns2:_="" ns3:_="" ns4:_="" ns5:_="" ns6:_="">
    <xsd:import namespace="e092deee-a6f6-4f89-8a6c-e2a43e9fb5cf"/>
    <xsd:import namespace="$ListId:PublishedDocuments;"/>
    <xsd:import namespace="34d7415f-f1a4-44df-8e35-2ceaafd480dc"/>
    <xsd:import namespace="7008af22-2417-4c84-8cc9-7a7f7e77d398"/>
    <xsd:import namespace="70f7eb82-310d-4963-bf1e-a4c2a37fd81c"/>
    <xsd:element name="properties">
      <xsd:complexType>
        <xsd:sequence>
          <xsd:element name="documentManagement">
            <xsd:complexType>
              <xsd:all>
                <xsd:element ref="ns2:AllowComments" minOccurs="0"/>
                <xsd:element ref="ns2:Validated" minOccurs="0"/>
                <xsd:element ref="ns2:ValidationComment" minOccurs="0"/>
                <xsd:element ref="ns3:Can_x0020_be_x0020_edited" minOccurs="0"/>
                <xsd:element ref="ns3:Linked_x0020_files" minOccurs="0"/>
                <xsd:element ref="ns4:Type_x0020_of_x0020_document" minOccurs="0"/>
                <xsd:element ref="ns5:Deadline" minOccurs="0"/>
                <xsd:element ref="ns6:Type_x0020_of_x0020_memo" minOccurs="0"/>
                <xsd:element ref="ns6:Display_x0020_validated_x0020_documents_x0020_library_x0020_button" minOccurs="0"/>
                <xsd:element ref="ns5:isAnnex" minOccurs="0"/>
                <xsd:element ref="ns5:Uploa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92deee-a6f6-4f89-8a6c-e2a43e9fb5cf" elementFormDefault="qualified">
    <xsd:import namespace="http://schemas.microsoft.com/office/2006/documentManagement/types"/>
    <xsd:import namespace="http://schemas.microsoft.com/office/infopath/2007/PartnerControls"/>
    <xsd:element name="AllowComments" ma:index="8" nillable="true" ma:displayName="AllowComments" ma:default="1" ma:internalName="AllowComments">
      <xsd:simpleType>
        <xsd:restriction base="dms:Boolean"/>
      </xsd:simpleType>
    </xsd:element>
    <xsd:element name="Validated" ma:index="9" nillable="true" ma:displayName="Validated" ma:default="0" ma:internalName="Validated">
      <xsd:simpleType>
        <xsd:restriction base="dms:Boolean"/>
      </xsd:simpleType>
    </xsd:element>
    <xsd:element name="ValidationComment" ma:index="10" nillable="true" ma:displayName="ValidationComment" ma:internalName="ValidationCommen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ListId:PublishedDocuments;" elementFormDefault="qualified">
    <xsd:import namespace="http://schemas.microsoft.com/office/2006/documentManagement/types"/>
    <xsd:import namespace="http://schemas.microsoft.com/office/infopath/2007/PartnerControls"/>
    <xsd:element name="Can_x0020_be_x0020_edited" ma:index="11" nillable="true" ma:displayName="Can be edited" ma:default="0" ma:internalName="Can_x0020_be_x0020_edited">
      <xsd:simpleType>
        <xsd:restriction base="dms:Boolean"/>
      </xsd:simpleType>
    </xsd:element>
    <xsd:element name="Linked_x0020_files" ma:index="12" nillable="true" ma:displayName="Linked files" ma:internalName="Linked_x0020_files">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d7415f-f1a4-44df-8e35-2ceaafd480dc" elementFormDefault="qualified">
    <xsd:import namespace="http://schemas.microsoft.com/office/2006/documentManagement/types"/>
    <xsd:import namespace="http://schemas.microsoft.com/office/infopath/2007/PartnerControls"/>
    <xsd:element name="Type_x0020_of_x0020_document" ma:index="13" nillable="true" ma:displayName="Type of document" ma:format="Dropdown" ma:internalName="Type_x0020_of_x0020_document">
      <xsd:simpleType>
        <xsd:restriction base="dms:Choice">
          <xsd:enumeration value="Memo"/>
          <xsd:enumeration value="Blank document"/>
          <xsd:enumeration value="Agenda"/>
          <xsd:enumeration value="News Flash"/>
          <xsd:enumeration value="Participants List"/>
          <xsd:enumeration value="Press Release"/>
          <xsd:enumeration value="Fax Cover"/>
          <xsd:enumeration value="Letter"/>
          <xsd:enumeration value="Background note"/>
          <xsd:enumeration value="Meeting Conclusions"/>
          <xsd:enumeration value="Position Paper"/>
          <xsd:enumeration value="PowerPoint template"/>
        </xsd:restriction>
      </xsd:simpleType>
    </xsd:element>
  </xsd:schema>
  <xsd:schema xmlns:xsd="http://www.w3.org/2001/XMLSchema" xmlns:xs="http://www.w3.org/2001/XMLSchema" xmlns:dms="http://schemas.microsoft.com/office/2006/documentManagement/types" xmlns:pc="http://schemas.microsoft.com/office/infopath/2007/PartnerControls" targetNamespace="7008af22-2417-4c84-8cc9-7a7f7e77d398" elementFormDefault="qualified">
    <xsd:import namespace="http://schemas.microsoft.com/office/2006/documentManagement/types"/>
    <xsd:import namespace="http://schemas.microsoft.com/office/infopath/2007/PartnerControls"/>
    <xsd:element name="Deadline" ma:index="14" nillable="true" ma:displayName="Deadline" ma:format="DateTime" ma:internalName="Deadline">
      <xsd:simpleType>
        <xsd:restriction base="dms:DateTime"/>
      </xsd:simpleType>
    </xsd:element>
    <xsd:element name="isAnnex" ma:index="17" nillable="true" ma:displayName="isAnnex" ma:internalName="isAnnex">
      <xsd:simpleType>
        <xsd:restriction base="dms:Text"/>
      </xsd:simpleType>
    </xsd:element>
    <xsd:element name="Uploads" ma:index="18" nillable="true" ma:displayName="Uploads" ma:internalName="Upload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0f7eb82-310d-4963-bf1e-a4c2a37fd81c" elementFormDefault="qualified">
    <xsd:import namespace="http://schemas.microsoft.com/office/2006/documentManagement/types"/>
    <xsd:import namespace="http://schemas.microsoft.com/office/infopath/2007/PartnerControls"/>
    <xsd:element name="Type_x0020_of_x0020_memo" ma:index="15" nillable="true" ma:displayName="Type of memo" ma:format="Dropdown" ma:internalName="Type_x0020_of_x0020_memo">
      <xsd:simpleType>
        <xsd:restriction base="dms:Choice">
          <xsd:enumeration value="information"/>
          <xsd:enumeration value="action"/>
        </xsd:restriction>
      </xsd:simpleType>
    </xsd:element>
    <xsd:element name="Display_x0020_validated_x0020_documents_x0020_library_x0020_button" ma:index="16" nillable="true" ma:displayName="Display validated documents library button" ma:default="0" ma:internalName="Display_x0020_validated_x0020_documents_x0020_library_x0020_button">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262A29-BECD-475B-B1D4-CD047AEEFF00}">
  <ds:schemaRefs>
    <ds:schemaRef ds:uri="http://schemas.microsoft.com/sharepoint/v3/contenttype/forms"/>
  </ds:schemaRefs>
</ds:datastoreItem>
</file>

<file path=customXml/itemProps2.xml><?xml version="1.0" encoding="utf-8"?>
<ds:datastoreItem xmlns:ds="http://schemas.openxmlformats.org/officeDocument/2006/customXml" ds:itemID="{758B21DC-E11D-4B8A-A1DD-EE6AA4C61611}">
  <ds:schemaRefs>
    <ds:schemaRef ds:uri="http://purl.org/dc/elements/1.1/"/>
    <ds:schemaRef ds:uri="http://schemas.microsoft.com/office/infopath/2007/PartnerControls"/>
    <ds:schemaRef ds:uri="e092deee-a6f6-4f89-8a6c-e2a43e9fb5cf"/>
    <ds:schemaRef ds:uri="70f7eb82-310d-4963-bf1e-a4c2a37fd81c"/>
    <ds:schemaRef ds:uri="http://www.w3.org/XML/1998/namespace"/>
    <ds:schemaRef ds:uri="http://schemas.microsoft.com/office/2006/documentManagement/types"/>
    <ds:schemaRef ds:uri="http://purl.org/dc/dcmitype/"/>
    <ds:schemaRef ds:uri="7008af22-2417-4c84-8cc9-7a7f7e77d398"/>
    <ds:schemaRef ds:uri="http://schemas.microsoft.com/office/2006/metadata/properties"/>
    <ds:schemaRef ds:uri="http://schemas.openxmlformats.org/package/2006/metadata/core-properties"/>
    <ds:schemaRef ds:uri="34d7415f-f1a4-44df-8e35-2ceaafd480dc"/>
    <ds:schemaRef ds:uri="$ListId:PublishedDocuments;"/>
    <ds:schemaRef ds:uri="http://purl.org/dc/terms/"/>
  </ds:schemaRefs>
</ds:datastoreItem>
</file>

<file path=customXml/itemProps3.xml><?xml version="1.0" encoding="utf-8"?>
<ds:datastoreItem xmlns:ds="http://schemas.openxmlformats.org/officeDocument/2006/customXml" ds:itemID="{A45A9BED-697A-40D2-9108-727B2D4639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92deee-a6f6-4f89-8a6c-e2a43e9fb5cf"/>
    <ds:schemaRef ds:uri="$ListId:PublishedDocuments;"/>
    <ds:schemaRef ds:uri="34d7415f-f1a4-44df-8e35-2ceaafd480dc"/>
    <ds:schemaRef ds:uri="7008af22-2417-4c84-8cc9-7a7f7e77d398"/>
    <ds:schemaRef ds:uri="70f7eb82-310d-4963-bf1e-a4c2a37fd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5078</TotalTime>
  <Words>1832</Words>
  <Application>Microsoft Office PowerPoint</Application>
  <PresentationFormat>Prezentácia na obrazovke (4:3)</PresentationFormat>
  <Paragraphs>136</Paragraphs>
  <Slides>14</Slides>
  <Notes>9</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14</vt:i4>
      </vt:variant>
    </vt:vector>
  </HeadingPairs>
  <TitlesOfParts>
    <vt:vector size="19" baseType="lpstr">
      <vt:lpstr>Arial</vt:lpstr>
      <vt:lpstr>Frutiger LT Std 45 Light</vt:lpstr>
      <vt:lpstr>Verdana</vt:lpstr>
      <vt:lpstr>Verdana</vt:lpstr>
      <vt:lpstr>CEA_slide_coverinterieur_IB_4</vt:lpstr>
      <vt:lpstr>IFRS 17 – A discussion on a way forward</vt:lpstr>
      <vt:lpstr>IFRS 17 – Position and DEA response direction</vt:lpstr>
      <vt:lpstr>Background</vt:lpstr>
      <vt:lpstr>Background</vt:lpstr>
      <vt:lpstr>Background</vt:lpstr>
      <vt:lpstr>Background - the limited scope for carve-out</vt:lpstr>
      <vt:lpstr>A way forward?  </vt:lpstr>
      <vt:lpstr>IFRS 17 – Position and DEA response direction</vt:lpstr>
      <vt:lpstr>Questions on the strategic direction of the DEA response</vt:lpstr>
      <vt:lpstr>Questions on the strategic direction of the DEA response</vt:lpstr>
      <vt:lpstr>Questions on the strategic direction of the DEA response</vt:lpstr>
      <vt:lpstr>Questions on the strategic direction of the DEA response</vt:lpstr>
      <vt:lpstr>Questions on the strategic direction of the DEA response</vt:lpstr>
      <vt:lpstr>DEA structure</vt:lpstr>
    </vt:vector>
  </TitlesOfParts>
  <Company>Morris &amp; Chapman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FRWG call 6 November - IFRS 17 - Discussion on a way forward</dc:title>
  <dc:creator>Ingrid Zeippen</dc:creator>
  <cp:lastModifiedBy>Bachníček Jozef</cp:lastModifiedBy>
  <cp:revision>494</cp:revision>
  <cp:lastPrinted>2019-10-01T14:04:44Z</cp:lastPrinted>
  <dcterms:created xsi:type="dcterms:W3CDTF">2011-11-09T19:01:42Z</dcterms:created>
  <dcterms:modified xsi:type="dcterms:W3CDTF">2020-11-03T14:24:32Z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0x010100FC8BBAAB92B9EC47B16926FBCF0C75F9</vt:lpwstr>
  </property>
</Properties>
</file>