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56" r:id="rId2"/>
    <p:sldId id="308" r:id="rId3"/>
    <p:sldId id="309" r:id="rId4"/>
    <p:sldId id="312" r:id="rId5"/>
    <p:sldId id="310" r:id="rId6"/>
    <p:sldId id="276" r:id="rId7"/>
  </p:sldIdLst>
  <p:sldSz cx="9144000" cy="6858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0D0B"/>
    <a:srgbClr val="927211"/>
    <a:srgbClr val="747211"/>
    <a:srgbClr val="33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Svetlý štýl 3 - zvýrazneni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Štýl s motívom 2 - zvýrazneni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16DA210-FB5B-4158-B5E0-FEB733F419BA}" styleName="Svetlý štý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53" autoAdjust="0"/>
    <p:restoredTop sz="94660"/>
  </p:normalViewPr>
  <p:slideViewPr>
    <p:cSldViewPr>
      <p:cViewPr varScale="1">
        <p:scale>
          <a:sx n="84" d="100"/>
          <a:sy n="84" d="100"/>
        </p:scale>
        <p:origin x="752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0AAAEC-03B4-42D6-9E3C-E8BB12D3A2F4}" type="datetimeFigureOut">
              <a:rPr lang="sk-SK" smtClean="0"/>
              <a:t>16. 7. 2025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1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4" y="8829966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FCD36-C271-44B8-9B11-BDA8FF46916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4737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DFCD36-C271-44B8-9B11-BDA8FF46916F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90901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0A544-5D84-48F7-A938-A77A6287C20E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58811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5761317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0149012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9294519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9213314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112314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6622729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349F-C713-4ABC-817C-EDD6248DF2D3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976027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676D9-2013-4D27-A32C-4B2775F6A3B6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055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7502449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3306E-E9C2-494A-B9D1-A20C9617D45C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112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FEFA9-9AAF-4DFC-B418-51FA7AF2D1E5}" type="datetime1">
              <a:rPr lang="sk-SK" smtClean="0"/>
              <a:t>16. 7. 2025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6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201F0-D067-417F-B200-7C696CBD524F}" type="datetime1">
              <a:rPr lang="sk-SK" smtClean="0"/>
              <a:t>16. 7. 2025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204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11CFC-B184-4F0A-AB43-91FC600523CB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0339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6FD4-53F6-4406-87E4-00E6CE754E75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6616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DBDF6-9F04-4E10-BEC7-4C4C2A71D7BE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2872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EEC63-874D-4CBC-9DDF-461C32D34022}" type="datetime1">
              <a:rPr lang="sk-SK" smtClean="0"/>
              <a:t>16. 7. 2025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Ľudmila Pazderová, o1.1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93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2F666BE-3481-4CB8-B893-70C9AB0FA604}" type="datetime1">
              <a:rPr lang="sk-SK" smtClean="0"/>
              <a:t>16. 7. 2025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sk-SK"/>
              <a:t>Ľudmila Pazderová, o1.1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9506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hf hdr="0"/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70">
            <a:extLst>
              <a:ext uri="{FF2B5EF4-FFF2-40B4-BE49-F238E27FC236}">
                <a16:creationId xmlns:a16="http://schemas.microsoft.com/office/drawing/2014/main" id="{C6A81905-F480-46A4-BC10-215D24EA1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43287" y="1638647"/>
            <a:ext cx="5458999" cy="302433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sk-SK" sz="1800" b="1" dirty="0">
                <a:solidFill>
                  <a:srgbClr val="EBEBEB"/>
                </a:solidFill>
              </a:rPr>
              <a:t>Centrálny depozitár cenných papierov SR, a. s.</a:t>
            </a:r>
            <a:br>
              <a:rPr lang="sk-SK" sz="1800" dirty="0">
                <a:solidFill>
                  <a:srgbClr val="EBEBEB"/>
                </a:solidFill>
              </a:rPr>
            </a:br>
            <a:br>
              <a:rPr lang="sk-SK" sz="1800" dirty="0">
                <a:solidFill>
                  <a:srgbClr val="EBEBEB"/>
                </a:solidFill>
              </a:rPr>
            </a:br>
            <a:br>
              <a:rPr lang="en-US" sz="1800" dirty="0">
                <a:solidFill>
                  <a:srgbClr val="EBEBEB"/>
                </a:solidFill>
              </a:rPr>
            </a:br>
            <a:r>
              <a:rPr lang="sk-SK" sz="1800" dirty="0">
                <a:solidFill>
                  <a:srgbClr val="EBEBEB"/>
                </a:solidFill>
              </a:rPr>
              <a:t>Koordinačné stretnutie k skráteniu cyklu zúčtovania (T+1)</a:t>
            </a:r>
            <a:br>
              <a:rPr lang="en-GB" sz="1800" dirty="0">
                <a:solidFill>
                  <a:srgbClr val="EBEBEB"/>
                </a:solidFill>
              </a:rPr>
            </a:br>
            <a:br>
              <a:rPr lang="sk-SK" sz="1800" dirty="0">
                <a:solidFill>
                  <a:srgbClr val="EBEBEB"/>
                </a:solidFill>
              </a:rPr>
            </a:br>
            <a:br>
              <a:rPr lang="sk-SK" sz="1800" dirty="0">
                <a:solidFill>
                  <a:srgbClr val="EBEBEB"/>
                </a:solidFill>
              </a:rPr>
            </a:br>
            <a:r>
              <a:rPr lang="en-GB" sz="1800" dirty="0">
                <a:solidFill>
                  <a:schemeClr val="bg1"/>
                </a:solidFill>
              </a:rPr>
              <a:t>17.07.</a:t>
            </a:r>
            <a:r>
              <a:rPr lang="sk-SK" sz="1800" dirty="0">
                <a:solidFill>
                  <a:schemeClr val="bg1"/>
                </a:solidFill>
              </a:rPr>
              <a:t>2025, Bratislava</a:t>
            </a:r>
          </a:p>
        </p:txBody>
      </p:sp>
      <p:sp>
        <p:nvSpPr>
          <p:cNvPr id="2069" name="Freeform 8">
            <a:extLst>
              <a:ext uri="{FF2B5EF4-FFF2-40B4-BE49-F238E27FC236}">
                <a16:creationId xmlns:a16="http://schemas.microsoft.com/office/drawing/2014/main" id="{36FD4D9D-3784-41E8-8405-A42B72F5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101769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70" name="Freeform: Shape 74">
            <a:extLst>
              <a:ext uri="{FF2B5EF4-FFF2-40B4-BE49-F238E27FC236}">
                <a16:creationId xmlns:a16="http://schemas.microsoft.com/office/drawing/2014/main" id="{09811DF6-66E4-43D5-B564-315179653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61473" cy="6858000"/>
          </a:xfrm>
          <a:custGeom>
            <a:avLst/>
            <a:gdLst>
              <a:gd name="connsiteX0" fmla="*/ 3137249 w 4481964"/>
              <a:gd name="connsiteY0" fmla="*/ 0 h 6858000"/>
              <a:gd name="connsiteX1" fmla="*/ 4480787 w 4481964"/>
              <a:gd name="connsiteY1" fmla="*/ 0 h 6858000"/>
              <a:gd name="connsiteX2" fmla="*/ 4455742 w 4481964"/>
              <a:gd name="connsiteY2" fmla="*/ 155676 h 6858000"/>
              <a:gd name="connsiteX3" fmla="*/ 4431873 w 4481964"/>
              <a:gd name="connsiteY3" fmla="*/ 310667 h 6858000"/>
              <a:gd name="connsiteX4" fmla="*/ 4408509 w 4481964"/>
              <a:gd name="connsiteY4" fmla="*/ 466344 h 6858000"/>
              <a:gd name="connsiteX5" fmla="*/ 4388506 w 4481964"/>
              <a:gd name="connsiteY5" fmla="*/ 622706 h 6858000"/>
              <a:gd name="connsiteX6" fmla="*/ 4368335 w 4481964"/>
              <a:gd name="connsiteY6" fmla="*/ 778383 h 6858000"/>
              <a:gd name="connsiteX7" fmla="*/ 4349509 w 4481964"/>
              <a:gd name="connsiteY7" fmla="*/ 934745 h 6858000"/>
              <a:gd name="connsiteX8" fmla="*/ 4333373 w 4481964"/>
              <a:gd name="connsiteY8" fmla="*/ 1089050 h 6858000"/>
              <a:gd name="connsiteX9" fmla="*/ 4318077 w 4481964"/>
              <a:gd name="connsiteY9" fmla="*/ 1245413 h 6858000"/>
              <a:gd name="connsiteX10" fmla="*/ 4304125 w 4481964"/>
              <a:gd name="connsiteY10" fmla="*/ 1401089 h 6858000"/>
              <a:gd name="connsiteX11" fmla="*/ 4292023 w 4481964"/>
              <a:gd name="connsiteY11" fmla="*/ 1554023 h 6858000"/>
              <a:gd name="connsiteX12" fmla="*/ 4279920 w 4481964"/>
              <a:gd name="connsiteY12" fmla="*/ 1709013 h 6858000"/>
              <a:gd name="connsiteX13" fmla="*/ 4269835 w 4481964"/>
              <a:gd name="connsiteY13" fmla="*/ 1861947 h 6858000"/>
              <a:gd name="connsiteX14" fmla="*/ 4261935 w 4481964"/>
              <a:gd name="connsiteY14" fmla="*/ 2014880 h 6858000"/>
              <a:gd name="connsiteX15" fmla="*/ 4253698 w 4481964"/>
              <a:gd name="connsiteY15" fmla="*/ 2167128 h 6858000"/>
              <a:gd name="connsiteX16" fmla="*/ 4246807 w 4481964"/>
              <a:gd name="connsiteY16" fmla="*/ 2318004 h 6858000"/>
              <a:gd name="connsiteX17" fmla="*/ 4241932 w 4481964"/>
              <a:gd name="connsiteY17" fmla="*/ 2467508 h 6858000"/>
              <a:gd name="connsiteX18" fmla="*/ 4237730 w 4481964"/>
              <a:gd name="connsiteY18" fmla="*/ 2617013 h 6858000"/>
              <a:gd name="connsiteX19" fmla="*/ 4233696 w 4481964"/>
              <a:gd name="connsiteY19" fmla="*/ 2765145 h 6858000"/>
              <a:gd name="connsiteX20" fmla="*/ 4231847 w 4481964"/>
              <a:gd name="connsiteY20" fmla="*/ 2911221 h 6858000"/>
              <a:gd name="connsiteX21" fmla="*/ 4229830 w 4481964"/>
              <a:gd name="connsiteY21" fmla="*/ 3057296 h 6858000"/>
              <a:gd name="connsiteX22" fmla="*/ 4228821 w 4481964"/>
              <a:gd name="connsiteY22" fmla="*/ 3201314 h 6858000"/>
              <a:gd name="connsiteX23" fmla="*/ 4229830 w 4481964"/>
              <a:gd name="connsiteY23" fmla="*/ 3343960 h 6858000"/>
              <a:gd name="connsiteX24" fmla="*/ 4229830 w 4481964"/>
              <a:gd name="connsiteY24" fmla="*/ 3485235 h 6858000"/>
              <a:gd name="connsiteX25" fmla="*/ 4231847 w 4481964"/>
              <a:gd name="connsiteY25" fmla="*/ 3625138 h 6858000"/>
              <a:gd name="connsiteX26" fmla="*/ 4234872 w 4481964"/>
              <a:gd name="connsiteY26" fmla="*/ 3762298 h 6858000"/>
              <a:gd name="connsiteX27" fmla="*/ 4237730 w 4481964"/>
              <a:gd name="connsiteY27" fmla="*/ 3898087 h 6858000"/>
              <a:gd name="connsiteX28" fmla="*/ 4240924 w 4481964"/>
              <a:gd name="connsiteY28" fmla="*/ 4031132 h 6858000"/>
              <a:gd name="connsiteX29" fmla="*/ 4245798 w 4481964"/>
              <a:gd name="connsiteY29" fmla="*/ 4163491 h 6858000"/>
              <a:gd name="connsiteX30" fmla="*/ 4251009 w 4481964"/>
              <a:gd name="connsiteY30" fmla="*/ 4293793 h 6858000"/>
              <a:gd name="connsiteX31" fmla="*/ 4255715 w 4481964"/>
              <a:gd name="connsiteY31" fmla="*/ 4421352 h 6858000"/>
              <a:gd name="connsiteX32" fmla="*/ 4268995 w 4481964"/>
              <a:gd name="connsiteY32" fmla="*/ 4670298 h 6858000"/>
              <a:gd name="connsiteX33" fmla="*/ 4283114 w 4481964"/>
              <a:gd name="connsiteY33" fmla="*/ 4908956 h 6858000"/>
              <a:gd name="connsiteX34" fmla="*/ 4297906 w 4481964"/>
              <a:gd name="connsiteY34" fmla="*/ 5138013 h 6858000"/>
              <a:gd name="connsiteX35" fmla="*/ 4314211 w 4481964"/>
              <a:gd name="connsiteY35" fmla="*/ 5354726 h 6858000"/>
              <a:gd name="connsiteX36" fmla="*/ 4331188 w 4481964"/>
              <a:gd name="connsiteY36" fmla="*/ 5561838 h 6858000"/>
              <a:gd name="connsiteX37" fmla="*/ 4349509 w 4481964"/>
              <a:gd name="connsiteY37" fmla="*/ 5753862 h 6858000"/>
              <a:gd name="connsiteX38" fmla="*/ 4367495 w 4481964"/>
              <a:gd name="connsiteY38" fmla="*/ 5934227 h 6858000"/>
              <a:gd name="connsiteX39" fmla="*/ 4385480 w 4481964"/>
              <a:gd name="connsiteY39" fmla="*/ 6100191 h 6858000"/>
              <a:gd name="connsiteX40" fmla="*/ 4402457 w 4481964"/>
              <a:gd name="connsiteY40" fmla="*/ 6252438 h 6858000"/>
              <a:gd name="connsiteX41" fmla="*/ 4418594 w 4481964"/>
              <a:gd name="connsiteY41" fmla="*/ 6387541 h 6858000"/>
              <a:gd name="connsiteX42" fmla="*/ 4433890 w 4481964"/>
              <a:gd name="connsiteY42" fmla="*/ 6509613 h 6858000"/>
              <a:gd name="connsiteX43" fmla="*/ 4446665 w 4481964"/>
              <a:gd name="connsiteY43" fmla="*/ 6612483 h 6858000"/>
              <a:gd name="connsiteX44" fmla="*/ 4458767 w 4481964"/>
              <a:gd name="connsiteY44" fmla="*/ 6698894 h 6858000"/>
              <a:gd name="connsiteX45" fmla="*/ 4476081 w 4481964"/>
              <a:gd name="connsiteY45" fmla="*/ 6817538 h 6858000"/>
              <a:gd name="connsiteX46" fmla="*/ 4481964 w 4481964"/>
              <a:gd name="connsiteY46" fmla="*/ 6858000 h 6858000"/>
              <a:gd name="connsiteX47" fmla="*/ 3577807 w 4481964"/>
              <a:gd name="connsiteY47" fmla="*/ 6858000 h 6858000"/>
              <a:gd name="connsiteX48" fmla="*/ 3577807 w 4481964"/>
              <a:gd name="connsiteY48" fmla="*/ 6858000 h 6858000"/>
              <a:gd name="connsiteX49" fmla="*/ 0 w 4481964"/>
              <a:gd name="connsiteY49" fmla="*/ 6858000 h 6858000"/>
              <a:gd name="connsiteX50" fmla="*/ 0 w 4481964"/>
              <a:gd name="connsiteY50" fmla="*/ 0 h 6858000"/>
              <a:gd name="connsiteX51" fmla="*/ 3137249 w 448196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481964" h="6858000">
                <a:moveTo>
                  <a:pt x="3137249" y="0"/>
                </a:moveTo>
                <a:lnTo>
                  <a:pt x="4480787" y="0"/>
                </a:lnTo>
                <a:lnTo>
                  <a:pt x="4455742" y="155676"/>
                </a:lnTo>
                <a:lnTo>
                  <a:pt x="4431873" y="310667"/>
                </a:lnTo>
                <a:lnTo>
                  <a:pt x="4408509" y="466344"/>
                </a:lnTo>
                <a:lnTo>
                  <a:pt x="4388506" y="622706"/>
                </a:lnTo>
                <a:lnTo>
                  <a:pt x="4368335" y="778383"/>
                </a:lnTo>
                <a:lnTo>
                  <a:pt x="4349509" y="934745"/>
                </a:lnTo>
                <a:lnTo>
                  <a:pt x="4333373" y="1089050"/>
                </a:lnTo>
                <a:lnTo>
                  <a:pt x="4318077" y="1245413"/>
                </a:lnTo>
                <a:lnTo>
                  <a:pt x="4304125" y="1401089"/>
                </a:lnTo>
                <a:lnTo>
                  <a:pt x="4292023" y="1554023"/>
                </a:lnTo>
                <a:lnTo>
                  <a:pt x="4279920" y="1709013"/>
                </a:lnTo>
                <a:lnTo>
                  <a:pt x="4269835" y="1861947"/>
                </a:lnTo>
                <a:lnTo>
                  <a:pt x="4261935" y="2014880"/>
                </a:lnTo>
                <a:lnTo>
                  <a:pt x="4253698" y="2167128"/>
                </a:lnTo>
                <a:lnTo>
                  <a:pt x="4246807" y="2318004"/>
                </a:lnTo>
                <a:lnTo>
                  <a:pt x="4241932" y="2467508"/>
                </a:lnTo>
                <a:lnTo>
                  <a:pt x="4237730" y="2617013"/>
                </a:lnTo>
                <a:lnTo>
                  <a:pt x="4233696" y="2765145"/>
                </a:lnTo>
                <a:lnTo>
                  <a:pt x="4231847" y="2911221"/>
                </a:lnTo>
                <a:lnTo>
                  <a:pt x="4229830" y="3057296"/>
                </a:lnTo>
                <a:lnTo>
                  <a:pt x="4228821" y="3201314"/>
                </a:lnTo>
                <a:lnTo>
                  <a:pt x="4229830" y="3343960"/>
                </a:lnTo>
                <a:lnTo>
                  <a:pt x="4229830" y="3485235"/>
                </a:lnTo>
                <a:lnTo>
                  <a:pt x="4231847" y="3625138"/>
                </a:lnTo>
                <a:lnTo>
                  <a:pt x="4234872" y="3762298"/>
                </a:lnTo>
                <a:lnTo>
                  <a:pt x="4237730" y="3898087"/>
                </a:lnTo>
                <a:lnTo>
                  <a:pt x="4240924" y="4031132"/>
                </a:lnTo>
                <a:lnTo>
                  <a:pt x="4245798" y="4163491"/>
                </a:lnTo>
                <a:lnTo>
                  <a:pt x="4251009" y="4293793"/>
                </a:lnTo>
                <a:lnTo>
                  <a:pt x="4255715" y="4421352"/>
                </a:lnTo>
                <a:lnTo>
                  <a:pt x="4268995" y="4670298"/>
                </a:lnTo>
                <a:lnTo>
                  <a:pt x="4283114" y="4908956"/>
                </a:lnTo>
                <a:lnTo>
                  <a:pt x="4297906" y="5138013"/>
                </a:lnTo>
                <a:lnTo>
                  <a:pt x="4314211" y="5354726"/>
                </a:lnTo>
                <a:lnTo>
                  <a:pt x="4331188" y="5561838"/>
                </a:lnTo>
                <a:lnTo>
                  <a:pt x="4349509" y="5753862"/>
                </a:lnTo>
                <a:lnTo>
                  <a:pt x="4367495" y="5934227"/>
                </a:lnTo>
                <a:lnTo>
                  <a:pt x="4385480" y="6100191"/>
                </a:lnTo>
                <a:lnTo>
                  <a:pt x="4402457" y="6252438"/>
                </a:lnTo>
                <a:lnTo>
                  <a:pt x="4418594" y="6387541"/>
                </a:lnTo>
                <a:lnTo>
                  <a:pt x="4433890" y="6509613"/>
                </a:lnTo>
                <a:lnTo>
                  <a:pt x="4446665" y="6612483"/>
                </a:lnTo>
                <a:lnTo>
                  <a:pt x="4458767" y="6698894"/>
                </a:lnTo>
                <a:lnTo>
                  <a:pt x="4476081" y="6817538"/>
                </a:lnTo>
                <a:lnTo>
                  <a:pt x="4481964" y="6858000"/>
                </a:lnTo>
                <a:lnTo>
                  <a:pt x="3577807" y="6858000"/>
                </a:lnTo>
                <a:lnTo>
                  <a:pt x="3577807" y="6858000"/>
                </a:lnTo>
                <a:lnTo>
                  <a:pt x="0" y="6858000"/>
                </a:lnTo>
                <a:lnTo>
                  <a:pt x="0" y="0"/>
                </a:lnTo>
                <a:lnTo>
                  <a:pt x="313724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71" name="Rectangle 76">
            <a:extLst>
              <a:ext uri="{FF2B5EF4-FFF2-40B4-BE49-F238E27FC236}">
                <a16:creationId xmlns:a16="http://schemas.microsoft.com/office/drawing/2014/main" id="{60817A52-B891-4228-A61E-0C0A5763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>
          <a:xfrm>
            <a:off x="7764405" y="295729"/>
            <a:ext cx="628649" cy="76768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6EC84D80-3779-453A-ADA2-5F0F5F321983}" type="slidenum">
              <a:rPr lang="sk-SK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sk-SK">
              <a:solidFill>
                <a:srgbClr val="FFFFFF"/>
              </a:solidFill>
            </a:endParaRPr>
          </a:p>
        </p:txBody>
      </p:sp>
      <p:pic>
        <p:nvPicPr>
          <p:cNvPr id="9" name="Obrázok 8">
            <a:extLst>
              <a:ext uri="{FF2B5EF4-FFF2-40B4-BE49-F238E27FC236}">
                <a16:creationId xmlns:a16="http://schemas.microsoft.com/office/drawing/2014/main" id="{6BE8EFFD-72A5-4284-9010-9F76C6516B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5" y="2375839"/>
            <a:ext cx="258318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148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sk-SK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Koordinačné stretnutie k skráteniu cyklu zúčtovania (T+1)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4710" y="1267249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k-SK" altLang="sk-SK" sz="2400" b="1" dirty="0">
                <a:latin typeface="+mn-lt"/>
                <a:cs typeface="Tahoma" panose="020B0604030504040204" pitchFamily="34" charset="0"/>
              </a:rPr>
              <a:t>Dianie na úrovni EÚ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Navrhovaná úprava 909/2014 z 12.2.2025: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Termín prechodu na T+1 k 11.10.2027.</a:t>
            </a:r>
          </a:p>
          <a:p>
            <a:pPr lvl="1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Týka sa transakcií s prevoditeľnými CP vykonanými na obchodnom mieste a netyká sa transakcií, ktoré boli dohodnuté súkromne ale vyrovnané na obchodnom mieste / boli vyrovnané bilaterálne ale reportované obchodnému miestu / prvému príkazu tykajúcemu sa prvotnej evidencii emisie CP.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Ďalšie navrhované úpravy: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Vyradenie vybraných SFT z rozsahu T+1.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Potenciálne dočasné nevymáhanie sankcií za zlyhania.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sk-SK" altLang="sk-SK" sz="2100" dirty="0">
                <a:latin typeface="+mn-lt"/>
                <a:cs typeface="Tahoma" panose="020B0604030504040204" pitchFamily="34" charset="0"/>
              </a:rPr>
              <a:t>Zintenzívnené sledovania efektivity vyrovnania pred prechodom na T+1.</a:t>
            </a:r>
          </a:p>
          <a:p>
            <a:pPr marL="0" indent="0">
              <a:spcAft>
                <a:spcPts val="600"/>
              </a:spcAft>
              <a:buNone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endParaRPr lang="sk-SK" sz="280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2</a:t>
            </a:fld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04EF5B4-DEEE-466F-A2F7-DD8C7B83E1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198" y="5729823"/>
            <a:ext cx="103845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79388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sk-SK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Koordinačné stretnutie k skráteniu cyklu zúčtovania (T+1)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4710" y="1267249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k-SK" altLang="sk-SK" b="1" dirty="0">
                <a:cs typeface="Tahoma" panose="020B0604030504040204" pitchFamily="34" charset="0"/>
              </a:rPr>
              <a:t>Odporúčania pre </a:t>
            </a:r>
            <a:r>
              <a:rPr lang="sk-SK" altLang="sk-SK" b="1" dirty="0" err="1">
                <a:cs typeface="Tahoma" panose="020B0604030504040204" pitchFamily="34" charset="0"/>
              </a:rPr>
              <a:t>CSDs</a:t>
            </a:r>
            <a:r>
              <a:rPr lang="sk-SK" altLang="sk-SK" b="1" dirty="0">
                <a:cs typeface="Tahoma" panose="020B0604030504040204" pitchFamily="34" charset="0"/>
              </a:rPr>
              <a:t> umožňujúce prechod na T+1 diskutované na úrovni orgánov EÚ, výborov a expertných skupín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800" dirty="0">
                <a:cs typeface="Tahoma" panose="020B0604030504040204" pitchFamily="34" charset="0"/>
              </a:rPr>
              <a:t>Týkajú sa najmä fázy vyrovnania: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endParaRPr lang="sk-SK" sz="280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3</a:t>
            </a:fld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04EF5B4-DEEE-466F-A2F7-DD8C7B83E1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198" y="5729823"/>
            <a:ext cx="1038458" cy="1440000"/>
          </a:xfrm>
          <a:prstGeom prst="rect">
            <a:avLst/>
          </a:prstGeom>
        </p:spPr>
      </p:pic>
      <p:graphicFrame>
        <p:nvGraphicFramePr>
          <p:cNvPr id="4" name="Tabuľka 3">
            <a:extLst>
              <a:ext uri="{FF2B5EF4-FFF2-40B4-BE49-F238E27FC236}">
                <a16:creationId xmlns:a16="http://schemas.microsoft.com/office/drawing/2014/main" id="{3D492076-A3FD-4890-AA51-1A576BEC0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87249"/>
              </p:ext>
            </p:extLst>
          </p:nvPr>
        </p:nvGraphicFramePr>
        <p:xfrm>
          <a:off x="624863" y="2492896"/>
          <a:ext cx="7894274" cy="3608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9858">
                  <a:extLst>
                    <a:ext uri="{9D8B030D-6E8A-4147-A177-3AD203B41FA5}">
                      <a16:colId xmlns:a16="http://schemas.microsoft.com/office/drawing/2014/main" val="3823502352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484884228"/>
                    </a:ext>
                  </a:extLst>
                </a:gridCol>
              </a:tblGrid>
              <a:tr h="322533">
                <a:tc>
                  <a:txBody>
                    <a:bodyPr/>
                    <a:lstStyle/>
                    <a:p>
                      <a:pPr algn="ctr"/>
                      <a:r>
                        <a:rPr lang="sk-SK" sz="1600" noProof="0" dirty="0"/>
                        <a:t>Odporúčanie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600" noProof="0" dirty="0"/>
                        <a:t>CDCP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5655187"/>
                  </a:ext>
                </a:extLst>
              </a:tr>
              <a:tr h="557102">
                <a:tc>
                  <a:txBody>
                    <a:bodyPr/>
                    <a:lstStyle/>
                    <a:p>
                      <a:r>
                        <a:rPr lang="sk-SK" sz="1600" noProof="0" dirty="0"/>
                        <a:t>Otváracie hodiny SSS (najneskôr v 00:00 hod.)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600" noProof="0" dirty="0"/>
                        <a:t>Bude postupovať v súlade s T2S komunitou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400838"/>
                  </a:ext>
                </a:extLst>
              </a:tr>
              <a:tr h="557102">
                <a:tc>
                  <a:txBody>
                    <a:bodyPr/>
                    <a:lstStyle/>
                    <a:p>
                      <a:r>
                        <a:rPr lang="sk-SK" sz="1600" noProof="0" dirty="0"/>
                        <a:t>Štandardný </a:t>
                      </a:r>
                      <a:r>
                        <a:rPr lang="sk-SK" sz="1600" noProof="0" dirty="0" err="1"/>
                        <a:t>DvP</a:t>
                      </a:r>
                      <a:r>
                        <a:rPr lang="sk-SK" sz="1600" noProof="0" dirty="0"/>
                        <a:t> cut-off (16:00) </a:t>
                      </a:r>
                      <a:r>
                        <a:rPr lang="sk-SK" sz="1600" noProof="0" dirty="0" err="1"/>
                        <a:t>FoP</a:t>
                      </a:r>
                      <a:r>
                        <a:rPr lang="sk-SK" sz="1600" noProof="0" dirty="0"/>
                        <a:t> </a:t>
                      </a:r>
                      <a:r>
                        <a:rPr lang="sk-SK" sz="1600" noProof="0" dirty="0" err="1"/>
                        <a:t>cutoff</a:t>
                      </a:r>
                      <a:r>
                        <a:rPr lang="sk-SK" sz="1600" noProof="0" dirty="0"/>
                        <a:t> (18:00)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600" noProof="0" dirty="0"/>
                        <a:t>Je v súlade už v súčasnosti.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565429"/>
                  </a:ext>
                </a:extLst>
              </a:tr>
              <a:tr h="557102">
                <a:tc>
                  <a:txBody>
                    <a:bodyPr/>
                    <a:lstStyle/>
                    <a:p>
                      <a:r>
                        <a:rPr lang="sk-SK" sz="1600" noProof="0" dirty="0"/>
                        <a:t>Možnosť posunu </a:t>
                      </a:r>
                      <a:r>
                        <a:rPr lang="sk-SK" sz="1600" noProof="0" dirty="0" err="1"/>
                        <a:t>DvP</a:t>
                      </a:r>
                      <a:r>
                        <a:rPr lang="sk-SK" sz="1600" noProof="0" dirty="0"/>
                        <a:t> cut-off na 17:00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noProof="0" dirty="0"/>
                        <a:t>Bude postupovať v súlade s T2S komunitou.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835065"/>
                  </a:ext>
                </a:extLst>
              </a:tr>
              <a:tr h="322533">
                <a:tc>
                  <a:txBody>
                    <a:bodyPr/>
                    <a:lstStyle/>
                    <a:p>
                      <a:r>
                        <a:rPr lang="sk-SK" sz="1600" noProof="0" dirty="0"/>
                        <a:t>Hold &amp; </a:t>
                      </a:r>
                      <a:r>
                        <a:rPr lang="sk-SK" sz="1600" noProof="0" dirty="0" err="1"/>
                        <a:t>Release</a:t>
                      </a:r>
                      <a:r>
                        <a:rPr lang="sk-SK" sz="1600" noProof="0" dirty="0"/>
                        <a:t> funkcionalita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noProof="0" dirty="0"/>
                        <a:t>Je v súlade už v súčasnosti.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760466"/>
                  </a:ext>
                </a:extLst>
              </a:tr>
              <a:tr h="322533">
                <a:tc>
                  <a:txBody>
                    <a:bodyPr/>
                    <a:lstStyle/>
                    <a:p>
                      <a:r>
                        <a:rPr lang="sk-SK" sz="1600" noProof="0" dirty="0" err="1"/>
                        <a:t>Allegements</a:t>
                      </a:r>
                      <a:endParaRPr lang="sk-SK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noProof="0" dirty="0"/>
                        <a:t>Je v súlade už v súčasnosti.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335135"/>
                  </a:ext>
                </a:extLst>
              </a:tr>
              <a:tr h="865237">
                <a:tc>
                  <a:txBody>
                    <a:bodyPr/>
                    <a:lstStyle/>
                    <a:p>
                      <a:pPr marL="0" marR="0" lvl="0" indent="0" algn="l" defTabSz="4572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600" noProof="0" dirty="0" err="1"/>
                        <a:t>Autokolateralizačné</a:t>
                      </a:r>
                      <a:r>
                        <a:rPr lang="sk-SK" sz="1600" noProof="0" dirty="0"/>
                        <a:t> nástroje</a:t>
                      </a:r>
                    </a:p>
                    <a:p>
                      <a:endParaRPr lang="sk-SK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sk-SK" sz="1600" noProof="0" dirty="0"/>
                        <a:t>Už v súčasnosti umožňuje cez svoj systém možnosť </a:t>
                      </a:r>
                      <a:r>
                        <a:rPr lang="sk-SK" sz="1600" noProof="0" dirty="0" err="1"/>
                        <a:t>autokolateralizácie</a:t>
                      </a:r>
                      <a:r>
                        <a:rPr lang="sk-SK" sz="1600" noProof="0" dirty="0"/>
                        <a:t> v rámci T2S (služba NBS).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0798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08168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sk-SK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Koordinačné stretnutie k skráteniu cyklu zúčtovania (T+1)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4710" y="1267249"/>
            <a:ext cx="8229600" cy="4525963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sk-SK" altLang="sk-SK" b="1" dirty="0">
                <a:cs typeface="Tahoma" panose="020B0604030504040204" pitchFamily="34" charset="0"/>
              </a:rPr>
              <a:t>Odporúčania pre </a:t>
            </a:r>
            <a:r>
              <a:rPr lang="sk-SK" altLang="sk-SK" b="1" dirty="0" err="1">
                <a:cs typeface="Tahoma" panose="020B0604030504040204" pitchFamily="34" charset="0"/>
              </a:rPr>
              <a:t>CSDs</a:t>
            </a:r>
            <a:r>
              <a:rPr lang="sk-SK" altLang="sk-SK" b="1" dirty="0">
                <a:cs typeface="Tahoma" panose="020B0604030504040204" pitchFamily="34" charset="0"/>
              </a:rPr>
              <a:t> umožňujúce prechod na T+1 diskutované na úrovni orgánov EÚ, výborov a expertných skupín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800" dirty="0">
                <a:cs typeface="Tahoma" panose="020B0604030504040204" pitchFamily="34" charset="0"/>
              </a:rPr>
              <a:t>Ďalšie odporúčania ako napr. problematika čiastočného vyrovnania (ktoré už CDCP umožňuje), spracovanie korporátnych udalostí a pod. budú predmetom diskusií a prípravy na T+1.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endParaRPr lang="sk-SK" sz="280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4</a:t>
            </a:fld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04EF5B4-DEEE-466F-A2F7-DD8C7B83E1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198" y="5729823"/>
            <a:ext cx="103845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84129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sk-SK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Koordinačné stretnutie k skráteniu cyklu zúčtovania (T+1)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4710" y="1267249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sk-SK" altLang="sk-SK" b="1" dirty="0">
                <a:cs typeface="Tahoma" panose="020B0604030504040204" pitchFamily="34" charset="0"/>
              </a:rPr>
              <a:t>Nástroje všeobecne očakávané na implementáciu zo strany účastníkov </a:t>
            </a:r>
            <a:r>
              <a:rPr lang="sk-SK" altLang="sk-SK" b="1" dirty="0" err="1">
                <a:cs typeface="Tahoma" panose="020B0604030504040204" pitchFamily="34" charset="0"/>
              </a:rPr>
              <a:t>CSDs</a:t>
            </a:r>
            <a:r>
              <a:rPr lang="sk-SK" altLang="sk-SK" b="1" dirty="0">
                <a:cs typeface="Tahoma" panose="020B0604030504040204" pitchFamily="34" charset="0"/>
              </a:rPr>
              <a:t> smerujúce k úspešnému zvládnutiu prechodu na T+1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800" dirty="0">
                <a:latin typeface="+mn-lt"/>
                <a:cs typeface="Tahoma" panose="020B0604030504040204" pitchFamily="34" charset="0"/>
              </a:rPr>
              <a:t>Týkajú sa obchodnej fázy, párovania a konfirmácií, fázy vyrovnania ako napr.: 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cs typeface="Tahoma" panose="020B0604030504040204" pitchFamily="34" charset="0"/>
              </a:rPr>
              <a:t>Zasielanie príkazov do CSD najneskôr v deň obchodu (23:59 hod. </a:t>
            </a:r>
            <a:r>
              <a:rPr lang="sk-SK" altLang="sk-SK" sz="1600">
                <a:cs typeface="Tahoma" panose="020B0604030504040204" pitchFamily="34" charset="0"/>
              </a:rPr>
              <a:t>v deň T</a:t>
            </a:r>
            <a:r>
              <a:rPr lang="sk-SK" altLang="sk-SK" sz="1600" dirty="0">
                <a:cs typeface="Tahoma" panose="020B0604030504040204" pitchFamily="34" charset="0"/>
              </a:rPr>
              <a:t>).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latin typeface="+mn-lt"/>
                <a:cs typeface="Tahoma" panose="020B0604030504040204" pitchFamily="34" charset="0"/>
              </a:rPr>
              <a:t>Zvýšenie miery automatizácie procesov tykajúcich sa vyrovnania CP.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latin typeface="+mn-lt"/>
                <a:cs typeface="Tahoma" panose="020B0604030504040204" pitchFamily="34" charset="0"/>
              </a:rPr>
              <a:t>Zvýšenie miery STP tykajúcej sa vyrovnania CP.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latin typeface="+mn-lt"/>
                <a:cs typeface="Tahoma" panose="020B0604030504040204" pitchFamily="34" charset="0"/>
              </a:rPr>
              <a:t>Vylepšenie správy SSI a klientskej komunikácie tykajúcej sa uvoľňovania príkazov.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latin typeface="+mn-lt"/>
                <a:cs typeface="Tahoma" panose="020B0604030504040204" pitchFamily="34" charset="0"/>
              </a:rPr>
              <a:t>Zrevidovaný manažment likvidity pre NTS v T2S.</a:t>
            </a:r>
          </a:p>
          <a:p>
            <a:pPr lvl="1" algn="just">
              <a:spcBef>
                <a:spcPts val="1200"/>
              </a:spcBef>
              <a:spcAft>
                <a:spcPts val="1200"/>
              </a:spcAft>
              <a:defRPr/>
            </a:pPr>
            <a:r>
              <a:rPr lang="sk-SK" altLang="sk-SK" sz="1600" dirty="0">
                <a:latin typeface="+mn-lt"/>
                <a:cs typeface="Tahoma" panose="020B0604030504040204" pitchFamily="34" charset="0"/>
              </a:rPr>
              <a:t>A iné ... 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spcAft>
                <a:spcPts val="1200"/>
              </a:spcAft>
              <a:buFont typeface="+mj-lt"/>
              <a:buAutoNum type="alphaUcPeriod"/>
              <a:defRPr/>
            </a:pPr>
            <a:endParaRPr lang="sk-SK" altLang="sk-SK" b="1" dirty="0">
              <a:latin typeface="+mn-lt"/>
              <a:cs typeface="Tahoma" panose="020B0604030504040204" pitchFamily="34" charset="0"/>
            </a:endParaRPr>
          </a:p>
          <a:p>
            <a:endParaRPr lang="sk-SK" sz="280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5</a:t>
            </a:fld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104EF5B4-DEEE-466F-A2F7-DD8C7B83E1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198" y="5729823"/>
            <a:ext cx="103845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10593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888050"/>
          </a:xfrm>
        </p:spPr>
        <p:txBody>
          <a:bodyPr/>
          <a:lstStyle/>
          <a:p>
            <a:pPr algn="ctr"/>
            <a:r>
              <a:rPr lang="sk-SK" sz="2000" b="1" dirty="0">
                <a:solidFill>
                  <a:schemeClr val="tx1"/>
                </a:solidFill>
                <a:cs typeface="Times New Roman" panose="02020603050405020304" pitchFamily="18" charset="0"/>
              </a:rPr>
              <a:t>Koordinačné stretnutie k skráteniu cyklu zúčtovania (T+1)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4710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b="1" dirty="0">
              <a:cs typeface="Times New Roman" panose="02020603050405020304" pitchFamily="18" charset="0"/>
            </a:endParaRPr>
          </a:p>
          <a:p>
            <a:endParaRPr lang="sk-SK" b="1" dirty="0">
              <a:cs typeface="Times New Roman" panose="02020603050405020304" pitchFamily="18" charset="0"/>
            </a:endParaRPr>
          </a:p>
          <a:p>
            <a:endParaRPr lang="sk-SK" b="1" dirty="0">
              <a:cs typeface="Times New Roman" panose="02020603050405020304" pitchFamily="18" charset="0"/>
            </a:endParaRPr>
          </a:p>
          <a:p>
            <a:endParaRPr lang="sk-SK" b="1" dirty="0">
              <a:cs typeface="Times New Roman" panose="02020603050405020304" pitchFamily="18" charset="0"/>
            </a:endParaRPr>
          </a:p>
          <a:p>
            <a:endParaRPr lang="sk-SK" b="1" dirty="0">
              <a:cs typeface="Times New Roman" panose="02020603050405020304" pitchFamily="18" charset="0"/>
            </a:endParaRPr>
          </a:p>
          <a:p>
            <a:endParaRPr lang="sk-SK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k-SK" b="1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k-SK" b="1" dirty="0">
                <a:cs typeface="Times New Roman" panose="02020603050405020304" pitchFamily="18" charset="0"/>
              </a:rPr>
              <a:t>	</a:t>
            </a:r>
          </a:p>
          <a:p>
            <a:pPr marL="0" indent="0">
              <a:buNone/>
            </a:pPr>
            <a:endParaRPr lang="sk-SK" sz="280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6</a:t>
            </a:fld>
            <a:endParaRPr lang="sk-SK"/>
          </a:p>
        </p:txBody>
      </p:sp>
      <p:sp>
        <p:nvSpPr>
          <p:cNvPr id="5" name="Obdĺžnik 4">
            <a:extLst>
              <a:ext uri="{FF2B5EF4-FFF2-40B4-BE49-F238E27FC236}">
                <a16:creationId xmlns:a16="http://schemas.microsoft.com/office/drawing/2014/main" id="{79E00AA7-FD82-4DD0-A602-6C729A7E3E41}"/>
              </a:ext>
            </a:extLst>
          </p:cNvPr>
          <p:cNvSpPr/>
          <p:nvPr/>
        </p:nvSpPr>
        <p:spPr>
          <a:xfrm>
            <a:off x="611560" y="2127188"/>
            <a:ext cx="705538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k-SK" sz="3200" b="1" dirty="0">
              <a:cs typeface="Times New Roman" panose="02020603050405020304" pitchFamily="18" charset="0"/>
            </a:endParaRPr>
          </a:p>
          <a:p>
            <a:pPr algn="ctr"/>
            <a:endParaRPr lang="sk-SK" sz="3200" b="1" dirty="0">
              <a:cs typeface="Times New Roman" panose="02020603050405020304" pitchFamily="18" charset="0"/>
            </a:endParaRPr>
          </a:p>
          <a:p>
            <a:pPr algn="ctr"/>
            <a:r>
              <a:rPr lang="sk-SK" sz="3200" b="1" dirty="0">
                <a:cs typeface="Times New Roman" panose="02020603050405020304" pitchFamily="18" charset="0"/>
              </a:rPr>
              <a:t>Ďakujem za pozornosť</a:t>
            </a:r>
          </a:p>
          <a:p>
            <a:pPr algn="ctr"/>
            <a:endParaRPr lang="sk-SK" sz="3200" b="1" dirty="0">
              <a:cs typeface="Times New Roman" panose="02020603050405020304" pitchFamily="18" charset="0"/>
            </a:endParaRPr>
          </a:p>
          <a:p>
            <a:pPr algn="ctr"/>
            <a:endParaRPr lang="sk-SK" sz="2800" b="1" dirty="0">
              <a:cs typeface="Times New Roman" panose="02020603050405020304" pitchFamily="18" charset="0"/>
            </a:endParaRPr>
          </a:p>
          <a:p>
            <a:pPr algn="ctr"/>
            <a:endParaRPr lang="sk-SK" sz="2800" b="1" dirty="0">
              <a:cs typeface="Times New Roman" panose="02020603050405020304" pitchFamily="18" charset="0"/>
            </a:endParaRPr>
          </a:p>
          <a:p>
            <a:r>
              <a:rPr lang="sk-SK" b="1" dirty="0"/>
              <a:t>Mgr. Peter Nagy</a:t>
            </a:r>
          </a:p>
          <a:p>
            <a:r>
              <a:rPr lang="sk-SK" b="1" dirty="0"/>
              <a:t>02/59395240</a:t>
            </a:r>
          </a:p>
          <a:p>
            <a:r>
              <a:rPr lang="sk-SK" b="1" dirty="0"/>
              <a:t>peter.nagy@cdcp.sk </a:t>
            </a:r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id="{A1567F04-9EF4-4B35-9CA4-8F1DDD4BEF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000" y="5724000"/>
            <a:ext cx="1038458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122349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">
  <a:themeElements>
    <a:clrScheme name="Ió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ó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ó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2876</TotalTime>
  <Words>449</Words>
  <Application>Microsoft Office PowerPoint</Application>
  <PresentationFormat>On-screen Show (4:3)</PresentationFormat>
  <Paragraphs>69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Century Gothic</vt:lpstr>
      <vt:lpstr>Tahoma</vt:lpstr>
      <vt:lpstr>Times New Roman</vt:lpstr>
      <vt:lpstr>Wingdings</vt:lpstr>
      <vt:lpstr>Wingdings 3</vt:lpstr>
      <vt:lpstr>Ión</vt:lpstr>
      <vt:lpstr>Centrálny depozitár cenných papierov SR, a. s.   Koordinačné stretnutie k skráteniu cyklu zúčtovania (T+1)   17.07.2025, Bratislava</vt:lpstr>
      <vt:lpstr>Koordinačné stretnutie k skráteniu cyklu zúčtovania (T+1)</vt:lpstr>
      <vt:lpstr>Koordinačné stretnutie k skráteniu cyklu zúčtovania (T+1)</vt:lpstr>
      <vt:lpstr>Koordinačné stretnutie k skráteniu cyklu zúčtovania (T+1)</vt:lpstr>
      <vt:lpstr>Koordinačné stretnutie k skráteniu cyklu zúčtovania (T+1)</vt:lpstr>
      <vt:lpstr>Koordinačné stretnutie k skráteniu cyklu zúčtovania (T+1)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Pazderová Ľudmila Mgr.</dc:creator>
  <cp:lastModifiedBy>Hunáková Eva</cp:lastModifiedBy>
  <cp:revision>323</cp:revision>
  <cp:lastPrinted>2025-07-16T11:06:20Z</cp:lastPrinted>
  <dcterms:created xsi:type="dcterms:W3CDTF">2019-01-08T10:08:24Z</dcterms:created>
  <dcterms:modified xsi:type="dcterms:W3CDTF">2025-07-16T11:06:51Z</dcterms:modified>
</cp:coreProperties>
</file>