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sldIdLst>
    <p:sldId id="256" r:id="rId2"/>
    <p:sldId id="258" r:id="rId3"/>
    <p:sldId id="272" r:id="rId4"/>
    <p:sldId id="262" r:id="rId5"/>
    <p:sldId id="273" r:id="rId6"/>
    <p:sldId id="275" r:id="rId7"/>
    <p:sldId id="264"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KPMG Extralight" panose="020B0303030202040204" pitchFamily="34" charset="-18"/>
      <p:regular r:id="rId14"/>
      <p:italic r:id="rId15"/>
    </p:embeddedFont>
  </p:embeddedFont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65" autoAdjust="0"/>
  </p:normalViewPr>
  <p:slideViewPr>
    <p:cSldViewPr snapToGrid="0" showGuides="1">
      <p:cViewPr>
        <p:scale>
          <a:sx n="100" d="100"/>
          <a:sy n="100" d="100"/>
        </p:scale>
        <p:origin x="902" y="-178"/>
      </p:cViewPr>
      <p:guideLst/>
    </p:cSldViewPr>
  </p:slideViewPr>
  <p:outlineViewPr>
    <p:cViewPr>
      <p:scale>
        <a:sx n="33" d="100"/>
        <a:sy n="33" d="100"/>
      </p:scale>
      <p:origin x="0" y="-154"/>
    </p:cViewPr>
  </p:outlin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F28AD-253C-43AC-A54D-F9706DF5D9F1}" type="datetimeFigureOut">
              <a:rPr lang="sk-SK" smtClean="0"/>
              <a:t>3.10.2017</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66886-300C-4FDC-A067-0C9EE8DB97A0}" type="slidenum">
              <a:rPr lang="sk-SK" smtClean="0"/>
              <a:t>‹#›</a:t>
            </a:fld>
            <a:endParaRPr lang="sk-SK"/>
          </a:p>
        </p:txBody>
      </p:sp>
    </p:spTree>
    <p:extLst>
      <p:ext uri="{BB962C8B-B14F-4D97-AF65-F5344CB8AC3E}">
        <p14:creationId xmlns:p14="http://schemas.microsoft.com/office/powerpoint/2010/main" val="346205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7200" y="1339200"/>
            <a:ext cx="6192000" cy="3510000"/>
          </a:xfrm>
        </p:spPr>
        <p:txBody>
          <a:bodyPr anchor="t" anchorCtr="0"/>
          <a:lstStyle>
            <a:lvl1pPr algn="l">
              <a:defRPr sz="11000" baseline="0">
                <a:solidFill>
                  <a:schemeClr val="bg1"/>
                </a:solidFill>
              </a:defRPr>
            </a:lvl1pPr>
          </a:lstStyle>
          <a:p>
            <a:r>
              <a:rPr lang="en-GB" dirty="0" smtClean="0"/>
              <a:t>Title slide – </a:t>
            </a:r>
            <a:br>
              <a:rPr lang="en-GB" dirty="0" smtClean="0"/>
            </a:br>
            <a:r>
              <a:rPr lang="en-GB" dirty="0" smtClean="0"/>
              <a:t>dark vertical image – </a:t>
            </a:r>
            <a:r>
              <a:rPr lang="en-GB" dirty="0" err="1" smtClean="0"/>
              <a:t>rhs</a:t>
            </a:r>
            <a:r>
              <a:rPr lang="en-GB" dirty="0" smtClean="0"/>
              <a:t> </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85952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46885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229082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3607200"/>
            <a:ext cx="76392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77866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7524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33768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752400" y="1209600"/>
            <a:ext cx="7639200" cy="45936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1493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smtClean="0"/>
              <a:t>Title slide – dark vertical image – lhs </a:t>
            </a:r>
            <a:endParaRPr lang="en-US" dirty="0"/>
          </a:p>
        </p:txBody>
      </p:sp>
      <p:sp>
        <p:nvSpPr>
          <p:cNvPr id="5"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3444975" y="5036400"/>
            <a:ext cx="45324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19964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smtClean="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2707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one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two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62771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four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115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2000"/>
            <a:ext cx="7639200" cy="518400"/>
          </a:xfrm>
        </p:spPr>
        <p:txBody>
          <a:bodyPr/>
          <a:lstStyle>
            <a:lvl1pPr>
              <a:defRPr/>
            </a:lvl1pPr>
          </a:lstStyle>
          <a:p>
            <a:r>
              <a:rPr lang="en-US" dirty="0" smtClean="0"/>
              <a:t>Colors</a:t>
            </a:r>
            <a:endParaRPr lang="en-US" dirty="0"/>
          </a:p>
        </p:txBody>
      </p:sp>
      <p:grpSp>
        <p:nvGrpSpPr>
          <p:cNvPr id="52" name="Group 51"/>
          <p:cNvGrpSpPr/>
          <p:nvPr userDrawn="1"/>
        </p:nvGrpSpPr>
        <p:grpSpPr>
          <a:xfrm>
            <a:off x="752400" y="1430719"/>
            <a:ext cx="7639200" cy="4323905"/>
            <a:chOff x="752400" y="1211263"/>
            <a:chExt cx="7647063" cy="4594225"/>
          </a:xfrm>
        </p:grpSpPr>
        <p:sp>
          <p:nvSpPr>
            <p:cNvPr id="53" name="TextBox 52"/>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smtClean="0">
                  <a:solidFill>
                    <a:schemeClr val="tx2"/>
                  </a:solidFill>
                </a:rPr>
                <a:t>Primary</a:t>
              </a:r>
              <a:endParaRPr lang="en-GB" sz="1000" b="1" dirty="0">
                <a:solidFill>
                  <a:schemeClr val="tx2"/>
                </a:solidFill>
              </a:endParaRPr>
            </a:p>
          </p:txBody>
        </p:sp>
        <p:sp>
          <p:nvSpPr>
            <p:cNvPr id="54" name="TextBox 53"/>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smtClean="0">
                  <a:solidFill>
                    <a:schemeClr val="tx2"/>
                  </a:solidFill>
                </a:rPr>
                <a:t>Secondary</a:t>
              </a:r>
              <a:endParaRPr lang="en-GB" sz="1000" b="1" dirty="0">
                <a:solidFill>
                  <a:schemeClr val="tx2"/>
                </a:solidFill>
              </a:endParaRPr>
            </a:p>
          </p:txBody>
        </p:sp>
        <p:sp>
          <p:nvSpPr>
            <p:cNvPr id="55" name="TextBox 54"/>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smtClean="0">
                  <a:solidFill>
                    <a:schemeClr val="tx2"/>
                  </a:solidFill>
                </a:rPr>
                <a:t>Tertiary</a:t>
              </a:r>
              <a:endParaRPr lang="en-GB" sz="1000" b="1" dirty="0">
                <a:solidFill>
                  <a:schemeClr val="tx2"/>
                </a:solidFill>
              </a:endParaRPr>
            </a:p>
          </p:txBody>
        </p:sp>
        <p:sp>
          <p:nvSpPr>
            <p:cNvPr id="56" name="Rectangle 55"/>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57" name="Rectangle 56"/>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58" name="Rectangle 57"/>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Blue</a:t>
              </a:r>
            </a:p>
            <a:p>
              <a:pPr algn="ctr"/>
              <a:r>
                <a:rPr lang="en-GB" sz="900" dirty="0" smtClean="0">
                  <a:solidFill>
                    <a:schemeClr val="bg1"/>
                  </a:solidFill>
                </a:rPr>
                <a:t>0 / 145 / 218</a:t>
              </a:r>
              <a:endParaRPr lang="en-GB" sz="900" dirty="0">
                <a:solidFill>
                  <a:schemeClr val="bg1"/>
                </a:solidFill>
              </a:endParaRPr>
            </a:p>
          </p:txBody>
        </p:sp>
        <p:sp>
          <p:nvSpPr>
            <p:cNvPr id="59" name="Rectangle 58"/>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Violet</a:t>
              </a:r>
            </a:p>
            <a:p>
              <a:pPr algn="ctr"/>
              <a:r>
                <a:rPr lang="en-GB" sz="900" smtClean="0">
                  <a:solidFill>
                    <a:schemeClr val="bg1"/>
                  </a:solidFill>
                </a:rPr>
                <a:t>72 / 54 / 152</a:t>
              </a:r>
              <a:endParaRPr lang="en-GB" sz="900" dirty="0">
                <a:solidFill>
                  <a:schemeClr val="bg1"/>
                </a:solidFill>
              </a:endParaRPr>
            </a:p>
          </p:txBody>
        </p:sp>
        <p:sp>
          <p:nvSpPr>
            <p:cNvPr id="60" name="Rectangle 59"/>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Purple</a:t>
              </a:r>
            </a:p>
            <a:p>
              <a:pPr algn="ctr"/>
              <a:r>
                <a:rPr lang="en-GB" sz="900" dirty="0" smtClean="0">
                  <a:solidFill>
                    <a:schemeClr val="bg1"/>
                  </a:solidFill>
                </a:rPr>
                <a:t>71 / 10 / 104</a:t>
              </a:r>
              <a:endParaRPr lang="en-GB" sz="900" dirty="0">
                <a:solidFill>
                  <a:schemeClr val="bg1"/>
                </a:solidFill>
              </a:endParaRPr>
            </a:p>
          </p:txBody>
        </p:sp>
        <p:sp>
          <p:nvSpPr>
            <p:cNvPr id="61" name="Rectangle 60"/>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62" name="Rectangle 61"/>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63" name="Rectangle 62"/>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 Green</a:t>
              </a:r>
            </a:p>
            <a:p>
              <a:pPr algn="ctr"/>
              <a:r>
                <a:rPr lang="en-GB" sz="900" dirty="0" smtClean="0">
                  <a:solidFill>
                    <a:schemeClr val="bg1"/>
                  </a:solidFill>
                </a:rPr>
                <a:t>0 / 154 / 68</a:t>
              </a:r>
              <a:endParaRPr lang="en-GB" sz="900" dirty="0">
                <a:solidFill>
                  <a:schemeClr val="bg1"/>
                </a:solidFill>
              </a:endParaRPr>
            </a:p>
          </p:txBody>
        </p:sp>
        <p:sp>
          <p:nvSpPr>
            <p:cNvPr id="64" name="Rectangle 63"/>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Green</a:t>
              </a:r>
            </a:p>
            <a:p>
              <a:pPr algn="ctr"/>
              <a:r>
                <a:rPr lang="en-GB" sz="900" smtClean="0">
                  <a:solidFill>
                    <a:schemeClr val="bg1"/>
                  </a:solidFill>
                </a:rPr>
                <a:t>67 / 176 / 42</a:t>
              </a:r>
              <a:endParaRPr lang="en-GB" sz="900" dirty="0">
                <a:solidFill>
                  <a:schemeClr val="bg1"/>
                </a:solidFill>
              </a:endParaRPr>
            </a:p>
          </p:txBody>
        </p:sp>
        <p:sp>
          <p:nvSpPr>
            <p:cNvPr id="65" name="Rectangle 64"/>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66" name="Rectangle 65"/>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Orange</a:t>
              </a:r>
            </a:p>
            <a:p>
              <a:pPr algn="ctr"/>
              <a:r>
                <a:rPr lang="en-GB" sz="900" dirty="0" smtClean="0">
                  <a:solidFill>
                    <a:schemeClr val="bg1"/>
                  </a:solidFill>
                </a:rPr>
                <a:t>246 / 141 / 46</a:t>
              </a:r>
              <a:endParaRPr lang="en-GB" sz="900" dirty="0">
                <a:solidFill>
                  <a:schemeClr val="bg1"/>
                </a:solidFill>
              </a:endParaRPr>
            </a:p>
          </p:txBody>
        </p:sp>
        <p:sp>
          <p:nvSpPr>
            <p:cNvPr id="67" name="Rectangle 66"/>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Red</a:t>
              </a:r>
            </a:p>
            <a:p>
              <a:pPr algn="ctr"/>
              <a:r>
                <a:rPr lang="en-GB" sz="900" smtClean="0">
                  <a:solidFill>
                    <a:schemeClr val="bg1"/>
                  </a:solidFill>
                </a:rPr>
                <a:t>188 / 32 / 75</a:t>
              </a:r>
              <a:endParaRPr lang="en-GB" sz="900" dirty="0">
                <a:solidFill>
                  <a:schemeClr val="bg1"/>
                </a:solidFill>
              </a:endParaRPr>
            </a:p>
          </p:txBody>
        </p:sp>
        <p:sp>
          <p:nvSpPr>
            <p:cNvPr id="68" name="Rectangle 67"/>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69" name="Rectangle 68"/>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70" name="Rectangle 69"/>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71" name="Rectangle 70"/>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Blue</a:t>
              </a:r>
            </a:p>
            <a:p>
              <a:pPr algn="ctr"/>
              <a:r>
                <a:rPr lang="en-GB" sz="900" smtClean="0">
                  <a:solidFill>
                    <a:schemeClr val="bg1"/>
                  </a:solidFill>
                </a:rPr>
                <a:t>0 / 145 / 218</a:t>
              </a:r>
              <a:endParaRPr lang="en-GB" sz="900" dirty="0">
                <a:solidFill>
                  <a:schemeClr val="bg1"/>
                </a:solidFill>
              </a:endParaRPr>
            </a:p>
          </p:txBody>
        </p:sp>
        <p:sp>
          <p:nvSpPr>
            <p:cNvPr id="72" name="Rectangle 71"/>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73" name="Rectangle 72"/>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74" name="Rectangle 73"/>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Green</a:t>
              </a:r>
            </a:p>
            <a:p>
              <a:pPr algn="ctr"/>
              <a:r>
                <a:rPr lang="en-GB" sz="900" dirty="0" smtClean="0">
                  <a:solidFill>
                    <a:schemeClr val="bg1"/>
                  </a:solidFill>
                </a:rPr>
                <a:t>67 / 176 / 42</a:t>
              </a:r>
              <a:endParaRPr lang="en-GB" sz="900" dirty="0">
                <a:solidFill>
                  <a:schemeClr val="bg1"/>
                </a:solidFill>
              </a:endParaRPr>
            </a:p>
          </p:txBody>
        </p:sp>
        <p:sp>
          <p:nvSpPr>
            <p:cNvPr id="75" name="Rectangle 74"/>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76" name="Rectangle 75"/>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77" name="Rectangle 76"/>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a:t>
              </a:r>
              <a:r>
                <a:rPr lang="en-GB" sz="900" baseline="0" dirty="0" smtClean="0">
                  <a:solidFill>
                    <a:schemeClr val="bg1"/>
                  </a:solidFill>
                </a:rPr>
                <a:t> Brown</a:t>
              </a:r>
            </a:p>
            <a:p>
              <a:pPr algn="ctr"/>
              <a:r>
                <a:rPr lang="en-GB" sz="900" baseline="0" dirty="0" smtClean="0">
                  <a:solidFill>
                    <a:schemeClr val="bg1"/>
                  </a:solidFill>
                </a:rPr>
                <a:t>117 / 63 / 25</a:t>
              </a:r>
              <a:endParaRPr lang="en-GB" sz="900" dirty="0">
                <a:solidFill>
                  <a:schemeClr val="bg1"/>
                </a:solidFill>
              </a:endParaRPr>
            </a:p>
          </p:txBody>
        </p:sp>
        <p:sp>
          <p:nvSpPr>
            <p:cNvPr id="78" name="Rectangle 77"/>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a:t>
              </a:r>
              <a:r>
                <a:rPr lang="en-GB" sz="900" baseline="0" dirty="0" smtClean="0">
                  <a:solidFill>
                    <a:schemeClr val="bg1"/>
                  </a:solidFill>
                </a:rPr>
                <a:t>Brown</a:t>
              </a:r>
            </a:p>
            <a:p>
              <a:pPr algn="ctr"/>
              <a:r>
                <a:rPr lang="en-GB" sz="900" baseline="0" dirty="0" smtClean="0">
                  <a:solidFill>
                    <a:schemeClr val="bg1"/>
                  </a:solidFill>
                </a:rPr>
                <a:t>155 / 100 / 46</a:t>
              </a:r>
              <a:endParaRPr lang="en-GB" sz="900" dirty="0">
                <a:solidFill>
                  <a:schemeClr val="bg1"/>
                </a:solidFill>
              </a:endParaRPr>
            </a:p>
          </p:txBody>
        </p:sp>
        <p:sp>
          <p:nvSpPr>
            <p:cNvPr id="79" name="Rectangle 78"/>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Beige</a:t>
              </a:r>
            </a:p>
            <a:p>
              <a:pPr algn="ctr"/>
              <a:r>
                <a:rPr lang="en-GB" sz="900" dirty="0" smtClean="0">
                  <a:solidFill>
                    <a:schemeClr val="bg1"/>
                  </a:solidFill>
                </a:rPr>
                <a:t>227 / 188 / 159</a:t>
              </a:r>
              <a:endParaRPr lang="en-GB" sz="900" dirty="0">
                <a:solidFill>
                  <a:schemeClr val="bg1"/>
                </a:solidFill>
              </a:endParaRPr>
            </a:p>
          </p:txBody>
        </p:sp>
        <p:sp>
          <p:nvSpPr>
            <p:cNvPr id="80" name="Rectangle 79"/>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Olive</a:t>
              </a:r>
            </a:p>
            <a:p>
              <a:pPr algn="ctr"/>
              <a:r>
                <a:rPr lang="en-GB" sz="900" dirty="0" smtClean="0">
                  <a:solidFill>
                    <a:schemeClr val="bg1"/>
                  </a:solidFill>
                </a:rPr>
                <a:t>157 / 147 / 117</a:t>
              </a:r>
              <a:endParaRPr lang="en-GB" sz="900" dirty="0">
                <a:solidFill>
                  <a:schemeClr val="bg1"/>
                </a:solidFill>
              </a:endParaRPr>
            </a:p>
          </p:txBody>
        </p:sp>
        <p:sp>
          <p:nvSpPr>
            <p:cNvPr id="81" name="Rectangle 80"/>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Pink</a:t>
              </a:r>
            </a:p>
            <a:p>
              <a:pPr algn="ctr"/>
              <a:r>
                <a:rPr lang="en-GB" sz="900" dirty="0" smtClean="0">
                  <a:solidFill>
                    <a:schemeClr val="bg1"/>
                  </a:solidFill>
                </a:rPr>
                <a:t>227 / 104 /</a:t>
              </a:r>
              <a:r>
                <a:rPr lang="en-GB" sz="900" baseline="0" dirty="0" smtClean="0">
                  <a:solidFill>
                    <a:schemeClr val="bg1"/>
                  </a:solidFill>
                </a:rPr>
                <a:t> 119</a:t>
              </a:r>
              <a:endParaRPr lang="en-GB" sz="900" dirty="0">
                <a:solidFill>
                  <a:schemeClr val="bg1"/>
                </a:solidFill>
              </a:endParaRPr>
            </a:p>
          </p:txBody>
        </p:sp>
        <p:sp>
          <p:nvSpPr>
            <p:cNvPr id="82" name="TextBox 81"/>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smtClean="0">
                  <a:solidFill>
                    <a:schemeClr val="tx2"/>
                  </a:solidFill>
                </a:rPr>
                <a:t>Colour</a:t>
              </a:r>
              <a:r>
                <a:rPr lang="en-GB" sz="1000" b="1" baseline="0" dirty="0" smtClean="0">
                  <a:solidFill>
                    <a:schemeClr val="tx2"/>
                  </a:solidFill>
                </a:rPr>
                <a:t> o</a:t>
              </a:r>
              <a:r>
                <a:rPr lang="en-GB" sz="1000" b="1" dirty="0" smtClean="0">
                  <a:solidFill>
                    <a:schemeClr val="tx2"/>
                  </a:solidFill>
                </a:rPr>
                <a:t>rder for graphs</a:t>
              </a:r>
              <a:endParaRPr lang="en-GB" sz="1000" b="1" dirty="0">
                <a:solidFill>
                  <a:schemeClr val="tx2"/>
                </a:solidFill>
              </a:endParaRPr>
            </a:p>
          </p:txBody>
        </p:sp>
      </p:grpSp>
    </p:spTree>
    <p:extLst>
      <p:ext uri="{BB962C8B-B14F-4D97-AF65-F5344CB8AC3E}">
        <p14:creationId xmlns:p14="http://schemas.microsoft.com/office/powerpoint/2010/main" val="4128833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22" name="Text Placeholder 2"/>
          <p:cNvSpPr>
            <a:spLocks noGrp="1"/>
          </p:cNvSpPr>
          <p:nvPr>
            <p:ph type="body" sz="quarter" idx="15"/>
          </p:nvPr>
        </p:nvSpPr>
        <p:spPr>
          <a:xfrm>
            <a:off x="4775338" y="3187907"/>
            <a:ext cx="236126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2682350"/>
            <a:ext cx="2523749" cy="384049"/>
          </a:xfrm>
          <a:prstGeom prst="rect">
            <a:avLst/>
          </a:prstGeom>
        </p:spPr>
      </p:pic>
      <p:sp>
        <p:nvSpPr>
          <p:cNvPr id="16" name="TextBox 15"/>
          <p:cNvSpPr txBox="1"/>
          <p:nvPr userDrawn="1"/>
        </p:nvSpPr>
        <p:spPr>
          <a:xfrm>
            <a:off x="1846217" y="6690918"/>
            <a:ext cx="5442857" cy="930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326727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7200" y="1339200"/>
            <a:ext cx="6192000" cy="3510000"/>
          </a:xfrm>
        </p:spPr>
        <p:txBody>
          <a:bodyPr anchor="t" anchorCtr="0"/>
          <a:lstStyle>
            <a:lvl1pPr algn="l">
              <a:defRPr sz="11000" baseline="0">
                <a:solidFill>
                  <a:srgbClr val="00338D"/>
                </a:solidFill>
              </a:defRPr>
            </a:lvl1pPr>
          </a:lstStyle>
          <a:p>
            <a:r>
              <a:rPr lang="en-GB" dirty="0" smtClean="0"/>
              <a:t>Title slide – </a:t>
            </a:r>
            <a:br>
              <a:rPr lang="en-GB" dirty="0" smtClean="0"/>
            </a:br>
            <a:r>
              <a:rPr lang="en-GB" dirty="0" smtClean="0"/>
              <a:t>light vertical image – </a:t>
            </a:r>
            <a:r>
              <a:rPr lang="en-GB" dirty="0" err="1" smtClean="0"/>
              <a:t>rhs</a:t>
            </a:r>
            <a:r>
              <a:rPr lang="en-GB" dirty="0" smtClean="0"/>
              <a:t> </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solidFill>
                <a:srgbClr val="00338D"/>
              </a:solidFill>
            </a:endParaRPr>
          </a:p>
        </p:txBody>
      </p:sp>
      <p:sp>
        <p:nvSpPr>
          <p:cNvPr id="6" name="Text Placeholder 3"/>
          <p:cNvSpPr>
            <a:spLocks noGrp="1"/>
          </p:cNvSpPr>
          <p:nvPr>
            <p:ph type="body" sz="quarter" idx="11"/>
          </p:nvPr>
        </p:nvSpPr>
        <p:spPr>
          <a:xfrm>
            <a:off x="756000" y="5036400"/>
            <a:ext cx="61632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2026050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Text Placeholder 2"/>
          <p:cNvSpPr>
            <a:spLocks noGrp="1"/>
          </p:cNvSpPr>
          <p:nvPr>
            <p:ph type="body" sz="quarter" idx="16"/>
          </p:nvPr>
        </p:nvSpPr>
        <p:spPr>
          <a:xfrm>
            <a:off x="480484" y="985838"/>
            <a:ext cx="8179200" cy="52812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4"/>
          <p:cNvSpPr>
            <a:spLocks noGrp="1"/>
          </p:cNvSpPr>
          <p:nvPr>
            <p:ph type="body" sz="quarter" idx="11" hasCustomPrompt="1"/>
          </p:nvPr>
        </p:nvSpPr>
        <p:spPr>
          <a:xfrm>
            <a:off x="483659" y="45244"/>
            <a:ext cx="8179200" cy="169200"/>
          </a:xfrm>
        </p:spPr>
        <p:txBody>
          <a:bodyPr anchor="b"/>
          <a:lstStyle>
            <a:lvl1pPr>
              <a:spcAft>
                <a:spcPts val="0"/>
              </a:spcAft>
              <a:defRPr sz="750"/>
            </a:lvl1pPr>
          </a:lstStyle>
          <a:p>
            <a:pPr lvl="0"/>
            <a:r>
              <a:rPr lang="en-US" noProof="0" dirty="0" smtClean="0"/>
              <a:t>Super title here</a:t>
            </a:r>
          </a:p>
        </p:txBody>
      </p:sp>
    </p:spTree>
    <p:extLst>
      <p:ext uri="{BB962C8B-B14F-4D97-AF65-F5344CB8AC3E}">
        <p14:creationId xmlns:p14="http://schemas.microsoft.com/office/powerpoint/2010/main" val="32465247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16175" y="1339200"/>
            <a:ext cx="4983288" cy="3510000"/>
          </a:xfrm>
        </p:spPr>
        <p:txBody>
          <a:bodyPr anchor="t" anchorCtr="0"/>
          <a:lstStyle>
            <a:lvl1pPr algn="l">
              <a:defRPr sz="11000">
                <a:solidFill>
                  <a:srgbClr val="00338D"/>
                </a:solidFill>
              </a:defRPr>
            </a:lvl1pPr>
          </a:lstStyle>
          <a:p>
            <a:r>
              <a:rPr lang="en-GB" dirty="0" smtClean="0"/>
              <a:t>Title slide – light vertical image – lhs </a:t>
            </a:r>
            <a:endParaRPr lang="en-US" dirty="0"/>
          </a:p>
        </p:txBody>
      </p:sp>
      <p:sp>
        <p:nvSpPr>
          <p:cNvPr id="5"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solidFill>
                <a:srgbClr val="00338D"/>
              </a:solidFill>
            </a:endParaRPr>
          </a:p>
        </p:txBody>
      </p:sp>
      <p:sp>
        <p:nvSpPr>
          <p:cNvPr id="6" name="Text Placeholder 3"/>
          <p:cNvSpPr>
            <a:spLocks noGrp="1"/>
          </p:cNvSpPr>
          <p:nvPr>
            <p:ph type="body" sz="quarter" idx="11"/>
          </p:nvPr>
        </p:nvSpPr>
        <p:spPr>
          <a:xfrm>
            <a:off x="3444975" y="5036400"/>
            <a:ext cx="45324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39433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rgbClr val="00338D"/>
                </a:solidFill>
              </a:defRPr>
            </a:lvl1pPr>
          </a:lstStyle>
          <a:p>
            <a:r>
              <a:rPr lang="en-US" dirty="0" smtClean="0"/>
              <a:t>Title slide – singular light </a:t>
            </a:r>
            <a:br>
              <a:rPr lang="en-US" dirty="0" smtClean="0"/>
            </a:br>
            <a:r>
              <a:rPr lang="en-US" dirty="0" smtClean="0"/>
              <a:t>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100" dirty="0">
              <a:solidFill>
                <a:srgbClr val="00338D"/>
              </a:solidFill>
            </a:endParaRPr>
          </a:p>
        </p:txBody>
      </p:sp>
      <p:sp>
        <p:nvSpPr>
          <p:cNvPr id="8" name="Text Placeholder 3"/>
          <p:cNvSpPr>
            <a:spLocks noGrp="1"/>
          </p:cNvSpPr>
          <p:nvPr>
            <p:ph type="body" sz="quarter" idx="11"/>
          </p:nvPr>
        </p:nvSpPr>
        <p:spPr>
          <a:xfrm>
            <a:off x="2064100" y="5036400"/>
            <a:ext cx="61727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33471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dirty="0" smtClean="0"/>
              <a:t>Title slide – singular dark </a:t>
            </a:r>
            <a:br>
              <a:rPr lang="en-US" dirty="0" smtClean="0"/>
            </a:br>
            <a:r>
              <a:rPr lang="en-US" dirty="0" smtClean="0"/>
              <a:t>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931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image title bar">
    <p:bg>
      <p:bgPr>
        <a:solidFill>
          <a:schemeClr val="accent1"/>
        </a:solidFill>
        <a:effectLst/>
      </p:bgPr>
    </p:bg>
    <p:spTree>
      <p:nvGrpSpPr>
        <p:cNvPr id="1" name=""/>
        <p:cNvGrpSpPr/>
        <p:nvPr/>
      </p:nvGrpSpPr>
      <p:grpSpPr>
        <a:xfrm>
          <a:off x="0" y="0"/>
          <a:ext cx="0" cy="0"/>
          <a:chOff x="0" y="0"/>
          <a:chExt cx="0" cy="0"/>
        </a:xfrm>
      </p:grpSpPr>
      <p:sp>
        <p:nvSpPr>
          <p:cNvPr id="4" name="object 3"/>
          <p:cNvSpPr/>
          <p:nvPr userDrawn="1"/>
        </p:nvSpPr>
        <p:spPr>
          <a:xfrm>
            <a:off x="-1" y="0"/>
            <a:ext cx="36576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727200" y="1339200"/>
            <a:ext cx="2607671" cy="3510000"/>
          </a:xfrm>
        </p:spPr>
        <p:txBody>
          <a:bodyPr anchor="t" anchorCtr="0"/>
          <a:lstStyle>
            <a:lvl1pPr algn="l">
              <a:defRPr sz="7200">
                <a:solidFill>
                  <a:schemeClr val="bg1"/>
                </a:solidFill>
              </a:defRPr>
            </a:lvl1pPr>
          </a:lstStyle>
          <a:p>
            <a:r>
              <a:rPr lang="en-GB" dirty="0" smtClean="0"/>
              <a:t>Title slide – singular image title bar</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756000" y="5036400"/>
            <a:ext cx="2578871"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79446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Title slide – </a:t>
            </a:r>
            <a:br>
              <a:rPr lang="en-GB" dirty="0" smtClean="0"/>
            </a:br>
            <a:r>
              <a:rPr lang="en-GB" dirty="0" smtClean="0"/>
              <a:t>no 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5773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8670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1731600" y="6320118"/>
            <a:ext cx="58176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mn-lt"/>
                <a:ea typeface="+mn-ea"/>
                <a:cs typeface="+mn-cs"/>
              </a:rPr>
              <a:t>© </a:t>
            </a:r>
            <a:r>
              <a:rPr lang="en-US" sz="600" kern="1200" noProof="0" dirty="0" smtClean="0">
                <a:solidFill>
                  <a:schemeClr val="bg1">
                    <a:lumMod val="65000"/>
                  </a:schemeClr>
                </a:solidFill>
                <a:latin typeface="+mn-lt"/>
                <a:ea typeface="+mn-ea"/>
                <a:cs typeface="+mn-cs"/>
              </a:rPr>
              <a:t>2017 KPMG </a:t>
            </a:r>
            <a:r>
              <a:rPr lang="en-US" sz="600" kern="1200" noProof="0" dirty="0" err="1" smtClean="0">
                <a:solidFill>
                  <a:schemeClr val="bg1">
                    <a:lumMod val="65000"/>
                  </a:schemeClr>
                </a:solidFill>
                <a:latin typeface="+mn-lt"/>
                <a:ea typeface="+mn-ea"/>
                <a:cs typeface="+mn-cs"/>
              </a:rPr>
              <a:t>Slovensko</a:t>
            </a:r>
            <a:r>
              <a:rPr lang="en-US" sz="600" kern="1200" noProof="0" dirty="0" smtClean="0">
                <a:solidFill>
                  <a:schemeClr val="bg1">
                    <a:lumMod val="65000"/>
                  </a:schemeClr>
                </a:solidFill>
                <a:latin typeface="+mn-lt"/>
                <a:ea typeface="+mn-ea"/>
                <a:cs typeface="+mn-cs"/>
              </a:rPr>
              <a:t> </a:t>
            </a:r>
            <a:r>
              <a:rPr lang="en-US" sz="600" kern="1200" noProof="0" dirty="0" err="1" smtClean="0">
                <a:solidFill>
                  <a:schemeClr val="bg1">
                    <a:lumMod val="65000"/>
                  </a:schemeClr>
                </a:solidFill>
                <a:latin typeface="+mn-lt"/>
                <a:ea typeface="+mn-ea"/>
                <a:cs typeface="+mn-cs"/>
              </a:rPr>
              <a:t>spol</a:t>
            </a:r>
            <a:r>
              <a:rPr lang="en-US" sz="600" kern="1200" noProof="0" dirty="0" smtClean="0">
                <a:solidFill>
                  <a:schemeClr val="bg1">
                    <a:lumMod val="65000"/>
                  </a:schemeClr>
                </a:solidFill>
                <a:latin typeface="+mn-lt"/>
                <a:ea typeface="+mn-ea"/>
                <a:cs typeface="+mn-cs"/>
              </a:rPr>
              <a:t>. s </a:t>
            </a:r>
            <a:r>
              <a:rPr lang="en-US" sz="600" kern="1200" noProof="0" dirty="0" err="1" smtClean="0">
                <a:solidFill>
                  <a:schemeClr val="bg1">
                    <a:lumMod val="65000"/>
                  </a:schemeClr>
                </a:solidFill>
                <a:latin typeface="+mn-lt"/>
                <a:ea typeface="+mn-ea"/>
                <a:cs typeface="+mn-cs"/>
              </a:rPr>
              <a:t>r.o</a:t>
            </a:r>
            <a:r>
              <a:rPr lang="en-US" sz="600" kern="1200" noProof="0" dirty="0" smtClean="0">
                <a:solidFill>
                  <a:schemeClr val="bg1">
                    <a:lumMod val="65000"/>
                  </a:schemeClr>
                </a:solidFill>
                <a:latin typeface="+mn-lt"/>
                <a:ea typeface="+mn-ea"/>
                <a:cs typeface="+mn-cs"/>
              </a:rPr>
              <a:t>., a Slovak limited liability company and a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666" r:id="rId9"/>
    <p:sldLayoutId id="2147483664"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701" r:id="rId19"/>
    <p:sldLayoutId id="2147483697" r:id="rId20"/>
    <p:sldLayoutId id="2147483703" r:id="rId21"/>
    <p:sldLayoutId id="2147483699" r:id="rId22"/>
    <p:sldLayoutId id="2147483700" r:id="rId23"/>
    <p:sldLayoutId id="2147483682" r:id="rId24"/>
    <p:sldLayoutId id="2147483683" r:id="rId25"/>
    <p:sldLayoutId id="2147483684" r:id="rId26"/>
    <p:sldLayoutId id="2147483685" r:id="rId27"/>
    <p:sldLayoutId id="2147483702" r:id="rId28"/>
    <p:sldLayoutId id="2147483667" r:id="rId29"/>
    <p:sldLayoutId id="2147483712" r:id="rId30"/>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8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432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720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noProof="0" dirty="0" smtClean="0"/>
              <a:t>IFRS 17</a:t>
            </a:r>
            <a:endParaRPr lang="en-US" noProof="0" dirty="0"/>
          </a:p>
        </p:txBody>
      </p:sp>
      <p:sp>
        <p:nvSpPr>
          <p:cNvPr id="5" name="Subtitle 4"/>
          <p:cNvSpPr>
            <a:spLocks noGrp="1"/>
          </p:cNvSpPr>
          <p:nvPr>
            <p:ph type="body" sz="quarter" idx="11"/>
          </p:nvPr>
        </p:nvSpPr>
        <p:spPr/>
        <p:txBody>
          <a:bodyPr/>
          <a:lstStyle/>
          <a:p>
            <a:r>
              <a:rPr lang="en-US" noProof="0" dirty="0" err="1" smtClean="0"/>
              <a:t>Potenci</a:t>
            </a:r>
            <a:r>
              <a:rPr lang="sk-SK" noProof="0" dirty="0" err="1" smtClean="0"/>
              <a:t>álne</a:t>
            </a:r>
            <a:r>
              <a:rPr lang="sk-SK" noProof="0" dirty="0" smtClean="0"/>
              <a:t> témy na diskusiu na stretnutiach </a:t>
            </a:r>
            <a:r>
              <a:rPr lang="en-US" noProof="0" dirty="0" err="1" smtClean="0"/>
              <a:t>pracovn</a:t>
            </a:r>
            <a:r>
              <a:rPr lang="sk-SK" noProof="0" dirty="0" err="1" smtClean="0"/>
              <a:t>ých</a:t>
            </a:r>
            <a:r>
              <a:rPr lang="sk-SK" noProof="0" dirty="0" smtClean="0"/>
              <a:t> skupín SLASPO</a:t>
            </a:r>
            <a:endParaRPr lang="en-US" noProof="0" dirty="0" smtClean="0"/>
          </a:p>
          <a:p>
            <a:pPr lvl="1"/>
            <a:r>
              <a:rPr lang="en-US" noProof="0" dirty="0" smtClean="0"/>
              <a:t>—</a:t>
            </a:r>
          </a:p>
          <a:p>
            <a:pPr lvl="1"/>
            <a:r>
              <a:rPr lang="sk-SK" dirty="0" smtClean="0"/>
              <a:t>Október </a:t>
            </a:r>
            <a:r>
              <a:rPr lang="de-DE" dirty="0"/>
              <a:t>4</a:t>
            </a:r>
            <a:r>
              <a:rPr lang="en-US" noProof="0" dirty="0" smtClean="0"/>
              <a:t>, 2017</a:t>
            </a:r>
            <a:endParaRPr lang="en-US" noProof="0" dirty="0"/>
          </a:p>
        </p:txBody>
      </p:sp>
    </p:spTree>
    <p:extLst>
      <p:ext uri="{BB962C8B-B14F-4D97-AF65-F5344CB8AC3E}">
        <p14:creationId xmlns:p14="http://schemas.microsoft.com/office/powerpoint/2010/main" val="43828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smtClean="0"/>
              <a:t>Témy</a:t>
            </a:r>
            <a:r>
              <a:rPr lang="en-US" noProof="0" dirty="0" smtClean="0"/>
              <a:t> </a:t>
            </a:r>
            <a:r>
              <a:rPr lang="en-US" noProof="0" dirty="0" err="1" smtClean="0"/>
              <a:t>na</a:t>
            </a:r>
            <a:r>
              <a:rPr lang="en-US" noProof="0" dirty="0" smtClean="0"/>
              <a:t> </a:t>
            </a:r>
            <a:r>
              <a:rPr lang="en-US" noProof="0" dirty="0" err="1" smtClean="0"/>
              <a:t>diskusiu</a:t>
            </a:r>
            <a:r>
              <a:rPr lang="sk-SK" noProof="0" dirty="0" smtClean="0"/>
              <a:t> </a:t>
            </a:r>
            <a:r>
              <a:rPr lang="en-US" dirty="0" smtClean="0"/>
              <a:t>/ </a:t>
            </a:r>
            <a:r>
              <a:rPr lang="en-US" dirty="0" err="1" smtClean="0"/>
              <a:t>vyjasnenie</a:t>
            </a:r>
            <a:r>
              <a:rPr lang="en-US" dirty="0" smtClean="0"/>
              <a:t> </a:t>
            </a:r>
            <a:r>
              <a:rPr lang="sk-SK" dirty="0" smtClean="0"/>
              <a:t>otázok</a:t>
            </a:r>
            <a:endParaRPr lang="en-US" noProof="0" dirty="0"/>
          </a:p>
        </p:txBody>
      </p:sp>
      <p:sp>
        <p:nvSpPr>
          <p:cNvPr id="4" name="Text Placeholder 3"/>
          <p:cNvSpPr>
            <a:spLocks noGrp="1"/>
          </p:cNvSpPr>
          <p:nvPr>
            <p:ph type="body" sz="quarter" idx="10"/>
          </p:nvPr>
        </p:nvSpPr>
        <p:spPr>
          <a:xfrm>
            <a:off x="752400" y="1209600"/>
            <a:ext cx="7639199" cy="4594225"/>
          </a:xfrm>
        </p:spPr>
        <p:txBody>
          <a:bodyPr/>
          <a:lstStyle/>
          <a:p>
            <a:r>
              <a:rPr lang="en-GB" dirty="0" err="1" smtClean="0"/>
              <a:t>Predmet</a:t>
            </a:r>
            <a:r>
              <a:rPr lang="en-GB" dirty="0" smtClean="0"/>
              <a:t> </a:t>
            </a:r>
            <a:r>
              <a:rPr lang="sk-SK" dirty="0" smtClean="0"/>
              <a:t>štandardu </a:t>
            </a:r>
            <a:r>
              <a:rPr lang="en-US" b="0" dirty="0" smtClean="0"/>
              <a:t>– </a:t>
            </a:r>
            <a:r>
              <a:rPr lang="en-US" b="0" dirty="0" err="1" smtClean="0"/>
              <a:t>defin</a:t>
            </a:r>
            <a:r>
              <a:rPr lang="sk-SK" b="0" dirty="0" err="1" smtClean="0"/>
              <a:t>ícia</a:t>
            </a:r>
            <a:r>
              <a:rPr lang="sk-SK" b="0" dirty="0" smtClean="0"/>
              <a:t> poistnej zmluvy, ale najmä požiadavky na oddelenie investičných </a:t>
            </a:r>
            <a:r>
              <a:rPr lang="en-US" b="0" dirty="0" smtClean="0"/>
              <a:t>(IFRS9) a </a:t>
            </a:r>
            <a:r>
              <a:rPr lang="en-US" b="0" dirty="0" err="1" smtClean="0"/>
              <a:t>servisn</a:t>
            </a:r>
            <a:r>
              <a:rPr lang="sk-SK" b="0" dirty="0" err="1" smtClean="0"/>
              <a:t>ých</a:t>
            </a:r>
            <a:r>
              <a:rPr lang="en-US" b="0" dirty="0" smtClean="0"/>
              <a:t> (IFRS15) </a:t>
            </a:r>
            <a:r>
              <a:rPr lang="en-US" b="0" dirty="0" err="1" smtClean="0"/>
              <a:t>zlo</a:t>
            </a:r>
            <a:r>
              <a:rPr lang="sk-SK" b="0" dirty="0" err="1" smtClean="0"/>
              <a:t>žiek</a:t>
            </a:r>
            <a:endParaRPr lang="sk-SK" b="0" dirty="0" smtClean="0"/>
          </a:p>
          <a:p>
            <a:endParaRPr lang="sk-SK" sz="800" dirty="0" smtClean="0"/>
          </a:p>
          <a:p>
            <a:r>
              <a:rPr lang="sk-SK" dirty="0" smtClean="0"/>
              <a:t>Všeobecný model </a:t>
            </a:r>
            <a:r>
              <a:rPr lang="en-US" b="0" dirty="0" smtClean="0"/>
              <a:t>(General measurement model):</a:t>
            </a:r>
            <a:endParaRPr lang="en-US" b="0" dirty="0"/>
          </a:p>
          <a:p>
            <a:pPr marL="285750" indent="-285750">
              <a:buFontTx/>
              <a:buChar char="-"/>
            </a:pPr>
            <a:r>
              <a:rPr lang="en-US" dirty="0" err="1" smtClean="0"/>
              <a:t>Rozdelenie</a:t>
            </a:r>
            <a:r>
              <a:rPr lang="en-US" dirty="0" smtClean="0"/>
              <a:t> </a:t>
            </a:r>
            <a:r>
              <a:rPr lang="en-US" b="0" dirty="0" err="1" smtClean="0"/>
              <a:t>kme</a:t>
            </a:r>
            <a:r>
              <a:rPr lang="sk-SK" b="0" dirty="0" err="1" smtClean="0"/>
              <a:t>ňa</a:t>
            </a:r>
            <a:r>
              <a:rPr lang="sk-SK" b="0" dirty="0" smtClean="0"/>
              <a:t> poistných zmlúv na portfóliá</a:t>
            </a:r>
            <a:r>
              <a:rPr lang="en-US" b="0" dirty="0" smtClean="0"/>
              <a:t>/</a:t>
            </a:r>
            <a:r>
              <a:rPr lang="en-US" b="0" dirty="0" err="1" smtClean="0"/>
              <a:t>skupiny</a:t>
            </a:r>
            <a:r>
              <a:rPr lang="en-US" b="0" dirty="0" smtClean="0"/>
              <a:t> </a:t>
            </a:r>
            <a:r>
              <a:rPr lang="en-US" b="0" dirty="0" err="1" smtClean="0"/>
              <a:t>zml</a:t>
            </a:r>
            <a:r>
              <a:rPr lang="sk-SK" b="0" dirty="0" err="1" smtClean="0"/>
              <a:t>úv</a:t>
            </a:r>
            <a:r>
              <a:rPr lang="en-US" b="0" dirty="0" smtClean="0"/>
              <a:t>, </a:t>
            </a:r>
          </a:p>
          <a:p>
            <a:pPr marL="285750" indent="-285750">
              <a:buFontTx/>
              <a:buChar char="-"/>
            </a:pPr>
            <a:r>
              <a:rPr lang="en-US" b="0" dirty="0" err="1" smtClean="0"/>
              <a:t>Vyhodnotenie</a:t>
            </a:r>
            <a:r>
              <a:rPr lang="en-US" b="0" dirty="0" smtClean="0"/>
              <a:t> </a:t>
            </a:r>
            <a:r>
              <a:rPr lang="en-US" b="0" dirty="0" err="1" smtClean="0"/>
              <a:t>stratov</a:t>
            </a:r>
            <a:r>
              <a:rPr lang="sk-SK" b="0" dirty="0" err="1" smtClean="0"/>
              <a:t>ých</a:t>
            </a:r>
            <a:r>
              <a:rPr lang="sk-SK" b="0" dirty="0" smtClean="0"/>
              <a:t> </a:t>
            </a:r>
            <a:r>
              <a:rPr lang="en-US" b="0" dirty="0" smtClean="0"/>
              <a:t>(onerous) </a:t>
            </a:r>
            <a:r>
              <a:rPr lang="en-US" b="0" dirty="0" err="1" smtClean="0"/>
              <a:t>zml</a:t>
            </a:r>
            <a:r>
              <a:rPr lang="sk-SK" b="0" dirty="0" err="1" smtClean="0"/>
              <a:t>úv</a:t>
            </a:r>
            <a:endParaRPr lang="sk-SK" b="0" dirty="0"/>
          </a:p>
          <a:p>
            <a:pPr marL="285750" indent="-285750">
              <a:buFontTx/>
              <a:buChar char="-"/>
            </a:pPr>
            <a:r>
              <a:rPr lang="en-US" dirty="0" smtClean="0"/>
              <a:t>contract boundary </a:t>
            </a:r>
            <a:r>
              <a:rPr lang="en-US" b="0" dirty="0" smtClean="0"/>
              <a:t>(</a:t>
            </a:r>
            <a:r>
              <a:rPr lang="en-US" b="0" dirty="0" err="1" smtClean="0"/>
              <a:t>napr</a:t>
            </a:r>
            <a:r>
              <a:rPr lang="en-US" b="0" dirty="0" smtClean="0"/>
              <a:t>. </a:t>
            </a:r>
            <a:r>
              <a:rPr lang="en-US" b="0" dirty="0" err="1" smtClean="0"/>
              <a:t>rozdiely</a:t>
            </a:r>
            <a:r>
              <a:rPr lang="en-US" b="0" dirty="0" smtClean="0"/>
              <a:t> </a:t>
            </a:r>
            <a:r>
              <a:rPr lang="en-US" b="0" dirty="0" err="1" smtClean="0"/>
              <a:t>oproti</a:t>
            </a:r>
            <a:r>
              <a:rPr lang="en-US" b="0" dirty="0" smtClean="0"/>
              <a:t> S2, recognition, </a:t>
            </a:r>
            <a:r>
              <a:rPr lang="en-US" b="0" dirty="0" err="1" smtClean="0"/>
              <a:t>derecognition</a:t>
            </a:r>
            <a:r>
              <a:rPr lang="en-US" b="0" dirty="0" smtClean="0"/>
              <a:t>, </a:t>
            </a:r>
            <a:r>
              <a:rPr lang="en-US" b="0" dirty="0" err="1" smtClean="0"/>
              <a:t>zmeny</a:t>
            </a:r>
            <a:r>
              <a:rPr lang="en-US" b="0" dirty="0" smtClean="0"/>
              <a:t> </a:t>
            </a:r>
            <a:r>
              <a:rPr lang="en-US" b="0" dirty="0" err="1" smtClean="0"/>
              <a:t>na</a:t>
            </a:r>
            <a:r>
              <a:rPr lang="en-US" b="0" dirty="0" smtClean="0"/>
              <a:t> </a:t>
            </a:r>
            <a:r>
              <a:rPr lang="en-US" b="0" dirty="0" err="1" smtClean="0"/>
              <a:t>zmluv</a:t>
            </a:r>
            <a:r>
              <a:rPr lang="sk-SK" b="0" dirty="0" smtClean="0"/>
              <a:t>ách</a:t>
            </a:r>
            <a:r>
              <a:rPr lang="en-US" b="0" dirty="0" smtClean="0"/>
              <a:t>)</a:t>
            </a:r>
            <a:endParaRPr lang="sk-SK" b="0" dirty="0"/>
          </a:p>
          <a:p>
            <a:pPr marL="2955925" indent="-174625">
              <a:buFontTx/>
              <a:buChar char="-"/>
            </a:pPr>
            <a:r>
              <a:rPr lang="en-US" dirty="0" err="1" smtClean="0"/>
              <a:t>odhad</a:t>
            </a:r>
            <a:r>
              <a:rPr lang="en-US" dirty="0" smtClean="0"/>
              <a:t> bud</a:t>
            </a:r>
            <a:r>
              <a:rPr lang="sk-SK" dirty="0" err="1" smtClean="0"/>
              <a:t>úci</a:t>
            </a:r>
            <a:r>
              <a:rPr lang="sk-SK" dirty="0" err="1" smtClean="0"/>
              <a:t>ch</a:t>
            </a:r>
            <a:r>
              <a:rPr lang="sk-SK" dirty="0" smtClean="0"/>
              <a:t> CF</a:t>
            </a:r>
            <a:r>
              <a:rPr lang="en-US" dirty="0" smtClean="0"/>
              <a:t> </a:t>
            </a:r>
            <a:r>
              <a:rPr lang="en-US" b="0" dirty="0" smtClean="0"/>
              <a:t>(</a:t>
            </a:r>
            <a:r>
              <a:rPr lang="en-US" b="0" dirty="0" err="1" smtClean="0"/>
              <a:t>odvodenie</a:t>
            </a:r>
            <a:r>
              <a:rPr lang="en-US" b="0" dirty="0" smtClean="0"/>
              <a:t> </a:t>
            </a:r>
            <a:r>
              <a:rPr lang="en-US" b="0" dirty="0" err="1" smtClean="0"/>
              <a:t>predpokladov</a:t>
            </a:r>
            <a:r>
              <a:rPr lang="en-US" b="0" dirty="0" smtClean="0"/>
              <a:t>, </a:t>
            </a:r>
            <a:r>
              <a:rPr lang="en-US" b="0" dirty="0" err="1" smtClean="0"/>
              <a:t>napr</a:t>
            </a:r>
            <a:r>
              <a:rPr lang="en-US" b="0" dirty="0" smtClean="0"/>
              <a:t>. </a:t>
            </a:r>
            <a:r>
              <a:rPr lang="sk-SK" b="0" dirty="0" smtClean="0"/>
              <a:t>alokácia </a:t>
            </a:r>
            <a:r>
              <a:rPr lang="en-US" b="0" dirty="0" smtClean="0"/>
              <a:t>n</a:t>
            </a:r>
            <a:r>
              <a:rPr lang="sk-SK" b="0" dirty="0" err="1" smtClean="0"/>
              <a:t>ákladov</a:t>
            </a:r>
            <a:r>
              <a:rPr lang="sk-SK" b="0" dirty="0" smtClean="0"/>
              <a:t> na </a:t>
            </a:r>
            <a:r>
              <a:rPr lang="en-US" b="0" dirty="0" err="1" smtClean="0"/>
              <a:t>priame</a:t>
            </a:r>
            <a:r>
              <a:rPr lang="en-US" b="0" dirty="0" smtClean="0"/>
              <a:t>/</a:t>
            </a:r>
            <a:r>
              <a:rPr lang="en-US" b="0" dirty="0" err="1" smtClean="0"/>
              <a:t>nepriame</a:t>
            </a:r>
            <a:r>
              <a:rPr lang="en-US" b="0" dirty="0" smtClean="0"/>
              <a:t>, </a:t>
            </a:r>
            <a:r>
              <a:rPr lang="en-US" b="0" dirty="0" err="1" smtClean="0"/>
              <a:t>na</a:t>
            </a:r>
            <a:r>
              <a:rPr lang="sk-SK" b="0" dirty="0"/>
              <a:t> </a:t>
            </a:r>
            <a:r>
              <a:rPr lang="sk-SK" b="0" dirty="0" smtClean="0"/>
              <a:t>obstaranie</a:t>
            </a:r>
            <a:r>
              <a:rPr lang="en-US" b="0" dirty="0"/>
              <a:t>/</a:t>
            </a:r>
            <a:r>
              <a:rPr lang="sk-SK" b="0" dirty="0" smtClean="0"/>
              <a:t>správu</a:t>
            </a:r>
            <a:r>
              <a:rPr lang="en-US" b="0" dirty="0" smtClean="0"/>
              <a:t>)</a:t>
            </a:r>
            <a:endParaRPr lang="sk-SK" b="0" dirty="0" smtClean="0"/>
          </a:p>
          <a:p>
            <a:pPr marL="2955925" indent="-174625">
              <a:buFontTx/>
              <a:buChar char="-"/>
            </a:pPr>
            <a:r>
              <a:rPr lang="en-US" dirty="0" err="1" smtClean="0"/>
              <a:t>diskontn</a:t>
            </a:r>
            <a:r>
              <a:rPr lang="sk-SK" dirty="0" smtClean="0"/>
              <a:t>á sadzba </a:t>
            </a:r>
            <a:r>
              <a:rPr lang="en-US" b="0" dirty="0" smtClean="0"/>
              <a:t>(</a:t>
            </a:r>
            <a:r>
              <a:rPr lang="en-US" b="0" dirty="0" err="1" smtClean="0"/>
              <a:t>odvodenie</a:t>
            </a:r>
            <a:r>
              <a:rPr lang="en-US" b="0" dirty="0" smtClean="0"/>
              <a:t>, ale </a:t>
            </a:r>
            <a:r>
              <a:rPr lang="en-US" b="0" dirty="0" err="1" smtClean="0"/>
              <a:t>aj</a:t>
            </a:r>
            <a:r>
              <a:rPr lang="en-US" b="0" dirty="0" smtClean="0"/>
              <a:t> </a:t>
            </a:r>
            <a:r>
              <a:rPr lang="en-US" b="0" dirty="0" err="1" smtClean="0"/>
              <a:t>pou</a:t>
            </a:r>
            <a:r>
              <a:rPr lang="sk-SK" b="0" dirty="0" smtClean="0"/>
              <a:t>žitie v jednotlivých prípadoch</a:t>
            </a:r>
            <a:r>
              <a:rPr lang="en-US" b="0" dirty="0" smtClean="0"/>
              <a:t>: locked-in/current)</a:t>
            </a:r>
            <a:endParaRPr lang="sk-SK" b="0" dirty="0"/>
          </a:p>
          <a:p>
            <a:pPr marL="2955925" indent="-174625">
              <a:buFontTx/>
              <a:buChar char="-"/>
            </a:pPr>
            <a:r>
              <a:rPr lang="en-US" dirty="0" smtClean="0"/>
              <a:t>risk adjustment </a:t>
            </a:r>
            <a:r>
              <a:rPr lang="en-US" b="0" dirty="0" smtClean="0"/>
              <a:t>(</a:t>
            </a:r>
            <a:r>
              <a:rPr lang="en-US" b="0" dirty="0" err="1" smtClean="0"/>
              <a:t>mo</a:t>
            </a:r>
            <a:r>
              <a:rPr lang="sk-SK" b="0" dirty="0" err="1" smtClean="0"/>
              <a:t>žné</a:t>
            </a:r>
            <a:r>
              <a:rPr lang="sk-SK" b="0" dirty="0" smtClean="0"/>
              <a:t> praktické prístupy k výpočtu, ale aj </a:t>
            </a:r>
            <a:r>
              <a:rPr lang="en-US" b="0" dirty="0" err="1" smtClean="0"/>
              <a:t>napr</a:t>
            </a:r>
            <a:r>
              <a:rPr lang="en-US" b="0" dirty="0"/>
              <a:t>. </a:t>
            </a:r>
            <a:r>
              <a:rPr lang="en-US" b="0" dirty="0" err="1"/>
              <a:t>rozdiely</a:t>
            </a:r>
            <a:r>
              <a:rPr lang="en-US" b="0" dirty="0"/>
              <a:t> </a:t>
            </a:r>
            <a:r>
              <a:rPr lang="en-US" b="0" dirty="0" err="1"/>
              <a:t>oproti</a:t>
            </a:r>
            <a:r>
              <a:rPr lang="en-US" b="0" dirty="0"/>
              <a:t> </a:t>
            </a:r>
            <a:r>
              <a:rPr lang="en-US" b="0" dirty="0" smtClean="0"/>
              <a:t>S2)</a:t>
            </a:r>
            <a:endParaRPr lang="sk-SK" b="0" dirty="0"/>
          </a:p>
          <a:p>
            <a:pPr marL="2955925" indent="-174625">
              <a:buFontTx/>
              <a:buChar char="-"/>
            </a:pPr>
            <a:r>
              <a:rPr lang="sk-SK" dirty="0" smtClean="0"/>
              <a:t>CSM </a:t>
            </a:r>
            <a:r>
              <a:rPr lang="en-US" dirty="0" smtClean="0"/>
              <a:t>/ loss component </a:t>
            </a:r>
            <a:r>
              <a:rPr lang="en-US" b="0" dirty="0" smtClean="0"/>
              <a:t>– </a:t>
            </a:r>
            <a:r>
              <a:rPr lang="en-US" b="0" dirty="0" err="1" smtClean="0"/>
              <a:t>roz</a:t>
            </a:r>
            <a:r>
              <a:rPr lang="sk-SK" b="0" dirty="0" smtClean="0"/>
              <a:t>púšťanie v čase </a:t>
            </a:r>
            <a:r>
              <a:rPr lang="en-US" b="0" dirty="0" smtClean="0"/>
              <a:t>(v</a:t>
            </a:r>
            <a:r>
              <a:rPr lang="sk-SK" b="0" dirty="0" err="1" smtClean="0"/>
              <a:t>ýklad</a:t>
            </a:r>
            <a:r>
              <a:rPr lang="sk-SK" b="0" dirty="0"/>
              <a:t> </a:t>
            </a:r>
            <a:r>
              <a:rPr lang="en-US" b="0" dirty="0" err="1" smtClean="0"/>
              <a:t>defin</a:t>
            </a:r>
            <a:r>
              <a:rPr lang="sk-SK" b="0" dirty="0" smtClean="0"/>
              <a:t>í</a:t>
            </a:r>
            <a:r>
              <a:rPr lang="en-US" b="0" dirty="0" smtClean="0"/>
              <a:t>ci</a:t>
            </a:r>
            <a:r>
              <a:rPr lang="sk-SK" b="0" dirty="0" smtClean="0"/>
              <a:t>e </a:t>
            </a:r>
            <a:r>
              <a:rPr lang="sk-SK" b="0" dirty="0" err="1" smtClean="0"/>
              <a:t>coverage</a:t>
            </a:r>
            <a:r>
              <a:rPr lang="sk-SK" b="0" dirty="0" smtClean="0"/>
              <a:t> </a:t>
            </a:r>
            <a:r>
              <a:rPr lang="sk-SK" b="0" dirty="0" err="1" smtClean="0"/>
              <a:t>units</a:t>
            </a:r>
            <a:r>
              <a:rPr lang="sk-SK" b="0" dirty="0" smtClean="0"/>
              <a:t>,</a:t>
            </a:r>
            <a:r>
              <a:rPr lang="en-US" b="0" dirty="0" smtClean="0"/>
              <a:t> </a:t>
            </a:r>
            <a:r>
              <a:rPr lang="sk-SK" b="0" dirty="0" smtClean="0"/>
              <a:t>použitie </a:t>
            </a:r>
            <a:r>
              <a:rPr lang="sk-SK" b="0" dirty="0" err="1" smtClean="0"/>
              <a:t>locked</a:t>
            </a:r>
            <a:r>
              <a:rPr lang="en-US" b="0" dirty="0" smtClean="0"/>
              <a:t>-in DR)</a:t>
            </a:r>
            <a:endParaRPr lang="sk-SK" b="0" dirty="0" smtClean="0"/>
          </a:p>
        </p:txBody>
      </p:sp>
      <p:sp>
        <p:nvSpPr>
          <p:cNvPr id="3" name="Text Box 24"/>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smtClean="0">
                <a:solidFill>
                  <a:schemeClr val="bg1"/>
                </a:solidFill>
                <a:latin typeface="Arial" panose="020B0604020202020204" pitchFamily="34" charset="0"/>
              </a:rPr>
              <a:t>Please Note: </a:t>
            </a:r>
            <a:r>
              <a:rPr lang="en-GB" sz="1300" dirty="0" smtClean="0">
                <a:solidFill>
                  <a:schemeClr val="bg1"/>
                </a:solidFill>
                <a:latin typeface="Arial" panose="020B0604020202020204" pitchFamily="34" charset="0"/>
              </a:rPr>
              <a:t>Document classification is not to be removed.</a:t>
            </a:r>
            <a:endParaRPr lang="en-GB" sz="1300" dirty="0">
              <a:solidFill>
                <a:schemeClr val="bg1"/>
              </a:solidFill>
              <a:latin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64" y="3726180"/>
            <a:ext cx="2363356" cy="190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48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smtClean="0"/>
              <a:t>Témy</a:t>
            </a:r>
            <a:r>
              <a:rPr lang="en-US" noProof="0" dirty="0" smtClean="0"/>
              <a:t> </a:t>
            </a:r>
            <a:r>
              <a:rPr lang="en-US" noProof="0" dirty="0" err="1" smtClean="0"/>
              <a:t>na</a:t>
            </a:r>
            <a:r>
              <a:rPr lang="en-US" noProof="0" dirty="0" smtClean="0"/>
              <a:t> </a:t>
            </a:r>
            <a:r>
              <a:rPr lang="en-US" noProof="0" dirty="0" err="1" smtClean="0"/>
              <a:t>diskusiu</a:t>
            </a:r>
            <a:r>
              <a:rPr lang="sk-SK" noProof="0" dirty="0" smtClean="0"/>
              <a:t> </a:t>
            </a:r>
            <a:r>
              <a:rPr lang="en-US" dirty="0" smtClean="0"/>
              <a:t>/ </a:t>
            </a:r>
            <a:r>
              <a:rPr lang="en-US" dirty="0" err="1" smtClean="0"/>
              <a:t>vyjasnenie</a:t>
            </a:r>
            <a:r>
              <a:rPr lang="en-US" dirty="0" smtClean="0"/>
              <a:t> </a:t>
            </a:r>
            <a:r>
              <a:rPr lang="sk-SK" dirty="0" smtClean="0"/>
              <a:t>otázok</a:t>
            </a:r>
            <a:endParaRPr lang="en-US" noProof="0" dirty="0"/>
          </a:p>
        </p:txBody>
      </p:sp>
      <p:sp>
        <p:nvSpPr>
          <p:cNvPr id="4" name="Text Placeholder 3"/>
          <p:cNvSpPr>
            <a:spLocks noGrp="1"/>
          </p:cNvSpPr>
          <p:nvPr>
            <p:ph type="body" sz="quarter" idx="10"/>
          </p:nvPr>
        </p:nvSpPr>
        <p:spPr>
          <a:xfrm>
            <a:off x="752400" y="1209600"/>
            <a:ext cx="7639199" cy="4594225"/>
          </a:xfrm>
        </p:spPr>
        <p:txBody>
          <a:bodyPr/>
          <a:lstStyle/>
          <a:p>
            <a:r>
              <a:rPr lang="en-US" dirty="0" err="1"/>
              <a:t>Praktick</a:t>
            </a:r>
            <a:r>
              <a:rPr lang="sk-SK" dirty="0"/>
              <a:t>é aspekty </a:t>
            </a:r>
            <a:r>
              <a:rPr lang="sk-SK" b="0" dirty="0" smtClean="0"/>
              <a:t>účtovania</a:t>
            </a:r>
            <a:r>
              <a:rPr lang="en-US" b="0" dirty="0" smtClean="0"/>
              <a:t>/</a:t>
            </a:r>
            <a:r>
              <a:rPr lang="sk-SK" b="0" dirty="0" smtClean="0"/>
              <a:t>vykazovania</a:t>
            </a:r>
            <a:r>
              <a:rPr lang="en-US" b="0" dirty="0" smtClean="0"/>
              <a:t> </a:t>
            </a:r>
            <a:r>
              <a:rPr lang="en-US" b="0" dirty="0" err="1"/>
              <a:t>pri</a:t>
            </a:r>
            <a:r>
              <a:rPr lang="en-US" b="0" dirty="0"/>
              <a:t> GMM: </a:t>
            </a:r>
            <a:r>
              <a:rPr lang="sk-SK" b="0" dirty="0" smtClean="0"/>
              <a:t>napr. čo </a:t>
            </a:r>
            <a:r>
              <a:rPr lang="sk-SK" b="0" dirty="0"/>
              <a:t>s pohľadávkami a opravnými položkami</a:t>
            </a:r>
            <a:r>
              <a:rPr lang="en-US" b="0" dirty="0"/>
              <a:t>?</a:t>
            </a:r>
          </a:p>
          <a:p>
            <a:endParaRPr lang="sk-SK" dirty="0" smtClean="0"/>
          </a:p>
          <a:p>
            <a:r>
              <a:rPr lang="en-US" dirty="0" err="1" smtClean="0"/>
              <a:t>Zjednodu</a:t>
            </a:r>
            <a:r>
              <a:rPr lang="sk-SK" dirty="0" err="1"/>
              <a:t>šenia</a:t>
            </a:r>
            <a:r>
              <a:rPr lang="sk-SK" dirty="0"/>
              <a:t> a modifikácie</a:t>
            </a:r>
            <a:r>
              <a:rPr lang="sk-SK" b="0" dirty="0"/>
              <a:t> GMM</a:t>
            </a:r>
            <a:r>
              <a:rPr lang="en-US" b="0" dirty="0"/>
              <a:t> - PAA a VFA: </a:t>
            </a:r>
            <a:r>
              <a:rPr lang="sk-SK" b="0" dirty="0" smtClean="0"/>
              <a:t>výklad definície </a:t>
            </a:r>
            <a:r>
              <a:rPr lang="en-US" b="0" dirty="0" smtClean="0"/>
              <a:t>(</a:t>
            </a:r>
            <a:r>
              <a:rPr lang="en-US" b="0" dirty="0" err="1" smtClean="0"/>
              <a:t>najm</a:t>
            </a:r>
            <a:r>
              <a:rPr lang="sk-SK" b="0" dirty="0" smtClean="0"/>
              <a:t>ä VFA</a:t>
            </a:r>
            <a:r>
              <a:rPr lang="en-US" b="0" dirty="0" smtClean="0"/>
              <a:t>) </a:t>
            </a:r>
            <a:r>
              <a:rPr lang="en-US" b="0" dirty="0" err="1" smtClean="0"/>
              <a:t>aplikovate</a:t>
            </a:r>
            <a:r>
              <a:rPr lang="sk-SK" b="0" dirty="0" err="1"/>
              <a:t>ľnosť</a:t>
            </a:r>
            <a:r>
              <a:rPr lang="sk-SK" b="0" dirty="0"/>
              <a:t> pre špecifické </a:t>
            </a:r>
            <a:r>
              <a:rPr lang="sk-SK" b="0" dirty="0" smtClean="0"/>
              <a:t>produkty na našom trhu, účtovanie zaistenia,</a:t>
            </a:r>
            <a:endParaRPr lang="en-US" b="0" dirty="0"/>
          </a:p>
          <a:p>
            <a:endParaRPr lang="sk-SK" dirty="0" smtClean="0"/>
          </a:p>
          <a:p>
            <a:r>
              <a:rPr lang="sk-SK" dirty="0" smtClean="0"/>
              <a:t>Prezentácia </a:t>
            </a:r>
            <a:r>
              <a:rPr lang="en-US" dirty="0" smtClean="0"/>
              <a:t>/ </a:t>
            </a:r>
            <a:r>
              <a:rPr lang="sk-SK" dirty="0" smtClean="0"/>
              <a:t>štruktúra výkazov </a:t>
            </a:r>
            <a:r>
              <a:rPr lang="en-US" b="0" dirty="0" smtClean="0"/>
              <a:t>(s</a:t>
            </a:r>
            <a:r>
              <a:rPr lang="sk-SK" b="0" dirty="0" smtClean="0"/>
              <a:t>úvaha, VZS, výkaz </a:t>
            </a:r>
            <a:r>
              <a:rPr lang="sk-SK" b="0" dirty="0" err="1" smtClean="0"/>
              <a:t>ko</a:t>
            </a:r>
            <a:r>
              <a:rPr lang="en-US" b="0" dirty="0" err="1" smtClean="0"/>
              <a:t>mp</a:t>
            </a:r>
            <a:r>
              <a:rPr lang="sk-SK" b="0" dirty="0" err="1" smtClean="0"/>
              <a:t>lexného</a:t>
            </a:r>
            <a:r>
              <a:rPr lang="sk-SK" b="0" dirty="0" smtClean="0"/>
              <a:t> výsledku</a:t>
            </a:r>
            <a:r>
              <a:rPr lang="en-US" b="0" dirty="0" smtClean="0"/>
              <a:t>)</a:t>
            </a:r>
          </a:p>
          <a:p>
            <a:endParaRPr lang="sk-SK" b="0" dirty="0" smtClean="0"/>
          </a:p>
          <a:p>
            <a:r>
              <a:rPr lang="en-US" dirty="0" err="1" smtClean="0"/>
              <a:t>Prechod</a:t>
            </a:r>
            <a:r>
              <a:rPr lang="en-US" dirty="0" smtClean="0"/>
              <a:t> </a:t>
            </a:r>
            <a:r>
              <a:rPr lang="en-US" b="0" dirty="0" smtClean="0"/>
              <a:t>z IFRS4 </a:t>
            </a:r>
            <a:r>
              <a:rPr lang="en-US" b="0" dirty="0" err="1" smtClean="0"/>
              <a:t>na</a:t>
            </a:r>
            <a:r>
              <a:rPr lang="en-US" b="0" dirty="0" smtClean="0"/>
              <a:t> IFRS 17 – </a:t>
            </a:r>
            <a:r>
              <a:rPr lang="en-US" b="0" dirty="0" err="1" smtClean="0"/>
              <a:t>praktick</a:t>
            </a:r>
            <a:r>
              <a:rPr lang="sk-SK" b="0" dirty="0" smtClean="0"/>
              <a:t>é aspekty </a:t>
            </a:r>
            <a:r>
              <a:rPr lang="en-US" b="0" dirty="0" err="1" smtClean="0"/>
              <a:t>jednotliv</a:t>
            </a:r>
            <a:r>
              <a:rPr lang="sk-SK" b="0" dirty="0" err="1" smtClean="0"/>
              <a:t>ých</a:t>
            </a:r>
            <a:r>
              <a:rPr lang="sk-SK" b="0" dirty="0" smtClean="0"/>
              <a:t> metód </a:t>
            </a:r>
            <a:r>
              <a:rPr lang="en-US" b="0" dirty="0" smtClean="0"/>
              <a:t>(</a:t>
            </a:r>
            <a:r>
              <a:rPr lang="sk-SK" b="0" dirty="0" smtClean="0"/>
              <a:t>úplná </a:t>
            </a:r>
            <a:r>
              <a:rPr lang="en-US" b="0" dirty="0" smtClean="0"/>
              <a:t>/ </a:t>
            </a:r>
            <a:r>
              <a:rPr lang="en-US" b="0" dirty="0" err="1" smtClean="0"/>
              <a:t>modifikovan</a:t>
            </a:r>
            <a:r>
              <a:rPr lang="sk-SK" b="0" dirty="0" smtClean="0"/>
              <a:t>á retrospektívna</a:t>
            </a:r>
            <a:r>
              <a:rPr lang="en-US" b="0" dirty="0" smtClean="0"/>
              <a:t>, fair value met</a:t>
            </a:r>
            <a:r>
              <a:rPr lang="sk-SK" b="0" dirty="0" smtClean="0"/>
              <a:t>óda</a:t>
            </a:r>
            <a:r>
              <a:rPr lang="en-US" b="0" dirty="0" smtClean="0"/>
              <a:t>)</a:t>
            </a:r>
            <a:r>
              <a:rPr lang="sk-SK" b="0" dirty="0" smtClean="0"/>
              <a:t>, údaje zverejnené v poznámkach</a:t>
            </a:r>
            <a:endParaRPr lang="en-US" b="0" dirty="0" smtClean="0"/>
          </a:p>
          <a:p>
            <a:endParaRPr lang="en-US" b="0" dirty="0"/>
          </a:p>
          <a:p>
            <a:r>
              <a:rPr lang="en-US" dirty="0" smtClean="0"/>
              <a:t>Da</a:t>
            </a:r>
            <a:r>
              <a:rPr lang="sk-SK" dirty="0" err="1" smtClean="0"/>
              <a:t>ňové</a:t>
            </a:r>
            <a:r>
              <a:rPr lang="sk-SK" dirty="0" smtClean="0"/>
              <a:t> aspekty pri prechode</a:t>
            </a:r>
            <a:endParaRPr lang="en-US" dirty="0" smtClean="0"/>
          </a:p>
          <a:p>
            <a:endParaRPr lang="en-US" b="0" dirty="0" smtClean="0"/>
          </a:p>
          <a:p>
            <a:r>
              <a:rPr lang="en-US" dirty="0" smtClean="0"/>
              <a:t>Zos</a:t>
            </a:r>
            <a:r>
              <a:rPr lang="sk-SK" dirty="0" err="1" smtClean="0"/>
              <a:t>úladenie</a:t>
            </a:r>
            <a:r>
              <a:rPr lang="sk-SK" dirty="0" smtClean="0"/>
              <a:t> </a:t>
            </a:r>
            <a:r>
              <a:rPr lang="en-US" dirty="0" smtClean="0"/>
              <a:t>implement</a:t>
            </a:r>
            <a:r>
              <a:rPr lang="sk-SK" dirty="0" err="1" smtClean="0"/>
              <a:t>ácií</a:t>
            </a:r>
            <a:r>
              <a:rPr lang="sk-SK" dirty="0" smtClean="0"/>
              <a:t> IFRS</a:t>
            </a:r>
            <a:r>
              <a:rPr lang="en-US" dirty="0" smtClean="0"/>
              <a:t>17 a</a:t>
            </a:r>
            <a:r>
              <a:rPr lang="sk-SK" dirty="0" smtClean="0"/>
              <a:t> IFRS</a:t>
            </a:r>
            <a:r>
              <a:rPr lang="en-US" dirty="0" smtClean="0"/>
              <a:t>9</a:t>
            </a:r>
          </a:p>
          <a:p>
            <a:endParaRPr lang="en-US" b="0" dirty="0" smtClean="0"/>
          </a:p>
        </p:txBody>
      </p:sp>
      <p:sp>
        <p:nvSpPr>
          <p:cNvPr id="3" name="Text Box 24"/>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smtClean="0">
                <a:solidFill>
                  <a:schemeClr val="bg1"/>
                </a:solidFill>
                <a:latin typeface="Arial" panose="020B0604020202020204" pitchFamily="34" charset="0"/>
              </a:rPr>
              <a:t>Please Note: </a:t>
            </a:r>
            <a:r>
              <a:rPr lang="en-GB" sz="1300" dirty="0" smtClean="0">
                <a:solidFill>
                  <a:schemeClr val="bg1"/>
                </a:solidFill>
                <a:latin typeface="Arial" panose="020B0604020202020204" pitchFamily="34" charset="0"/>
              </a:rPr>
              <a:t>Document classification is not to be removed.</a:t>
            </a:r>
            <a:endParaRPr lang="en-GB" sz="1300" dirty="0">
              <a:solidFill>
                <a:schemeClr val="bg1"/>
              </a:solidFill>
              <a:latin typeface="Arial" panose="020B0604020202020204" pitchFamily="34" charset="0"/>
            </a:endParaRPr>
          </a:p>
        </p:txBody>
      </p:sp>
    </p:spTree>
    <p:extLst>
      <p:ext uri="{BB962C8B-B14F-4D97-AF65-F5344CB8AC3E}">
        <p14:creationId xmlns:p14="http://schemas.microsoft.com/office/powerpoint/2010/main" val="3846939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noProof="0" dirty="0" smtClean="0"/>
              <a:t>Analýza prístupov k implementácii</a:t>
            </a:r>
            <a:endParaRPr lang="en-US" noProof="0" dirty="0"/>
          </a:p>
        </p:txBody>
      </p:sp>
      <p:sp>
        <p:nvSpPr>
          <p:cNvPr id="6" name="Text Placeholder 5"/>
          <p:cNvSpPr>
            <a:spLocks noGrp="1"/>
          </p:cNvSpPr>
          <p:nvPr>
            <p:ph type="body" sz="quarter" idx="11"/>
          </p:nvPr>
        </p:nvSpPr>
        <p:spPr/>
        <p:txBody>
          <a:bodyPr/>
          <a:lstStyle/>
          <a:p>
            <a:r>
              <a:rPr lang="sk-SK" dirty="0" smtClean="0"/>
              <a:t>Štúdia KPMG, leto </a:t>
            </a:r>
            <a:r>
              <a:rPr lang="en-US" dirty="0" smtClean="0"/>
              <a:t>2017</a:t>
            </a:r>
            <a:endParaRPr lang="en-GB" dirty="0"/>
          </a:p>
        </p:txBody>
      </p:sp>
    </p:spTree>
    <p:extLst>
      <p:ext uri="{BB962C8B-B14F-4D97-AF65-F5344CB8AC3E}">
        <p14:creationId xmlns:p14="http://schemas.microsoft.com/office/powerpoint/2010/main" val="237453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smtClean="0"/>
              <a:t>Hlavn</a:t>
            </a:r>
            <a:r>
              <a:rPr lang="sk-SK" noProof="0" dirty="0" smtClean="0"/>
              <a:t>é zistenia</a:t>
            </a:r>
            <a:endParaRPr lang="en-US" noProof="0" dirty="0"/>
          </a:p>
        </p:txBody>
      </p:sp>
      <p:sp>
        <p:nvSpPr>
          <p:cNvPr id="4" name="Text Placeholder 3"/>
          <p:cNvSpPr>
            <a:spLocks noGrp="1"/>
          </p:cNvSpPr>
          <p:nvPr>
            <p:ph type="body" sz="quarter" idx="10"/>
          </p:nvPr>
        </p:nvSpPr>
        <p:spPr>
          <a:xfrm>
            <a:off x="752400" y="1209600"/>
            <a:ext cx="7639199" cy="4594225"/>
          </a:xfrm>
        </p:spPr>
        <p:txBody>
          <a:bodyPr/>
          <a:lstStyle/>
          <a:p>
            <a:r>
              <a:rPr lang="sk-SK" dirty="0" smtClean="0"/>
              <a:t>Na základe analýzy, ktorú vykonalo KPMG na 12 veľkých poisťovniach </a:t>
            </a:r>
            <a:r>
              <a:rPr lang="en-US" dirty="0" smtClean="0"/>
              <a:t>(6 multi-line, 6 life) </a:t>
            </a:r>
            <a:r>
              <a:rPr lang="sk-SK" dirty="0" smtClean="0"/>
              <a:t> vo svete počas leta </a:t>
            </a:r>
            <a:r>
              <a:rPr lang="en-US" dirty="0" smtClean="0"/>
              <a:t>2017 </a:t>
            </a:r>
            <a:r>
              <a:rPr lang="en-US" dirty="0" err="1" smtClean="0"/>
              <a:t>mo</a:t>
            </a:r>
            <a:r>
              <a:rPr lang="sk-SK" dirty="0" err="1" smtClean="0"/>
              <a:t>žno</a:t>
            </a:r>
            <a:r>
              <a:rPr lang="sk-SK" dirty="0" smtClean="0"/>
              <a:t> konštatovať</a:t>
            </a:r>
            <a:r>
              <a:rPr lang="en-US" dirty="0" smtClean="0"/>
              <a:t>:</a:t>
            </a:r>
          </a:p>
          <a:p>
            <a:pPr marL="285750" indent="-285750">
              <a:buFontTx/>
              <a:buChar char="-"/>
            </a:pPr>
            <a:r>
              <a:rPr lang="en-US" b="0" dirty="0" err="1" smtClean="0"/>
              <a:t>Jedna</a:t>
            </a:r>
            <a:r>
              <a:rPr lang="en-US" b="0" dirty="0" smtClean="0"/>
              <a:t> glob</a:t>
            </a:r>
            <a:r>
              <a:rPr lang="sk-SK" b="0" dirty="0" err="1" smtClean="0"/>
              <a:t>álna</a:t>
            </a:r>
            <a:r>
              <a:rPr lang="sk-SK" b="0" dirty="0" smtClean="0"/>
              <a:t> skupina </a:t>
            </a:r>
            <a:r>
              <a:rPr lang="en-US" b="0" dirty="0" smtClean="0"/>
              <a:t>m</a:t>
            </a:r>
            <a:r>
              <a:rPr lang="sk-SK" b="0" dirty="0" smtClean="0"/>
              <a:t>á výrazný náskok oproti ostatným, začali už v 2014,</a:t>
            </a:r>
            <a:endParaRPr lang="en-US" b="0" dirty="0" smtClean="0"/>
          </a:p>
          <a:p>
            <a:pPr marL="285750" indent="-285750">
              <a:buFontTx/>
              <a:buChar char="-"/>
            </a:pPr>
            <a:r>
              <a:rPr lang="en-US" b="0" dirty="0" err="1" smtClean="0"/>
              <a:t>Odhad</a:t>
            </a:r>
            <a:r>
              <a:rPr lang="en-US" b="0" dirty="0" smtClean="0"/>
              <a:t> n</a:t>
            </a:r>
            <a:r>
              <a:rPr lang="sk-SK" b="0" dirty="0" err="1" smtClean="0"/>
              <a:t>ákladov</a:t>
            </a:r>
            <a:r>
              <a:rPr lang="sk-SK" b="0" dirty="0" smtClean="0"/>
              <a:t> na implementáciu </a:t>
            </a:r>
            <a:r>
              <a:rPr lang="en-US" b="0" dirty="0" smtClean="0"/>
              <a:t>(</a:t>
            </a:r>
            <a:r>
              <a:rPr lang="en-US" b="0" dirty="0" err="1" smtClean="0"/>
              <a:t>t.j.</a:t>
            </a:r>
            <a:r>
              <a:rPr lang="en-US" b="0" dirty="0" smtClean="0"/>
              <a:t> bez </a:t>
            </a:r>
            <a:r>
              <a:rPr lang="en-US" b="0" dirty="0" err="1" smtClean="0"/>
              <a:t>dopadu</a:t>
            </a:r>
            <a:r>
              <a:rPr lang="en-US" b="0" dirty="0" smtClean="0"/>
              <a:t> </a:t>
            </a:r>
            <a:r>
              <a:rPr lang="en-US" b="0" dirty="0" err="1" smtClean="0"/>
              <a:t>na</a:t>
            </a:r>
            <a:r>
              <a:rPr lang="en-US" b="0" dirty="0" smtClean="0"/>
              <a:t> </a:t>
            </a:r>
            <a:r>
              <a:rPr lang="en-US" b="0" dirty="0" err="1" smtClean="0"/>
              <a:t>dane</a:t>
            </a:r>
            <a:r>
              <a:rPr lang="en-US" b="0" dirty="0" smtClean="0"/>
              <a:t>, dividend a</a:t>
            </a:r>
            <a:r>
              <a:rPr lang="sk-SK" b="0" dirty="0" err="1" smtClean="0"/>
              <a:t>tď</a:t>
            </a:r>
            <a:r>
              <a:rPr lang="sk-SK" b="0" dirty="0" smtClean="0"/>
              <a:t>.) sa stále vyvíja, ale na úrovni skupín je to rádovo viac ako </a:t>
            </a:r>
            <a:r>
              <a:rPr lang="en-US" b="0" dirty="0" smtClean="0"/>
              <a:t>100 mil $</a:t>
            </a:r>
            <a:r>
              <a:rPr lang="sk-SK" b="0" dirty="0" smtClean="0"/>
              <a:t> </a:t>
            </a:r>
            <a:r>
              <a:rPr lang="en-US" b="0" dirty="0" smtClean="0"/>
              <a:t>(</a:t>
            </a:r>
            <a:r>
              <a:rPr lang="en-US" b="0" dirty="0" err="1" smtClean="0"/>
              <a:t>ka</a:t>
            </a:r>
            <a:r>
              <a:rPr lang="sk-SK" b="0" dirty="0" err="1" smtClean="0"/>
              <a:t>ždá</a:t>
            </a:r>
            <a:r>
              <a:rPr lang="en-US" b="0" dirty="0" smtClean="0"/>
              <a:t>)</a:t>
            </a:r>
            <a:r>
              <a:rPr lang="sk-SK" b="0" dirty="0" smtClean="0"/>
              <a:t>,</a:t>
            </a:r>
          </a:p>
          <a:p>
            <a:pPr marL="285750" indent="-285750">
              <a:buFontTx/>
              <a:buChar char="-"/>
            </a:pPr>
            <a:r>
              <a:rPr lang="sk-SK" b="0" dirty="0" smtClean="0"/>
              <a:t>Očakáva sa že odhad nákladov ešte porastie</a:t>
            </a:r>
            <a:r>
              <a:rPr lang="en-US" b="0" dirty="0" smtClean="0"/>
              <a:t>: </a:t>
            </a:r>
            <a:r>
              <a:rPr lang="sk-SK" b="0" dirty="0"/>
              <a:t>bude potrebných </a:t>
            </a:r>
            <a:r>
              <a:rPr lang="en-US" b="0" dirty="0" err="1" smtClean="0"/>
              <a:t>st</a:t>
            </a:r>
            <a:r>
              <a:rPr lang="sk-SK" b="0" dirty="0" err="1" smtClean="0"/>
              <a:t>ále</a:t>
            </a:r>
            <a:r>
              <a:rPr lang="sk-SK" b="0" dirty="0" smtClean="0"/>
              <a:t> viac externých zdrojov ako sa bude približovať dátum implementácie,</a:t>
            </a:r>
            <a:endParaRPr lang="en-US" b="0" dirty="0" smtClean="0"/>
          </a:p>
          <a:p>
            <a:pPr marL="285750" indent="-285750">
              <a:buFontTx/>
              <a:buChar char="-"/>
            </a:pPr>
            <a:r>
              <a:rPr lang="en-US" b="0" dirty="0" smtClean="0"/>
              <a:t>Implement</a:t>
            </a:r>
            <a:r>
              <a:rPr lang="sk-SK" b="0" dirty="0" err="1" smtClean="0"/>
              <a:t>ácia</a:t>
            </a:r>
            <a:r>
              <a:rPr lang="sk-SK" b="0" dirty="0" smtClean="0"/>
              <a:t> je často spojená s ďalšími aktivitami </a:t>
            </a:r>
            <a:r>
              <a:rPr lang="en-US" b="0" dirty="0" smtClean="0"/>
              <a:t>(</a:t>
            </a:r>
            <a:r>
              <a:rPr lang="en-US" b="0" dirty="0" err="1" smtClean="0"/>
              <a:t>optimaliz</a:t>
            </a:r>
            <a:r>
              <a:rPr lang="sk-SK" b="0" dirty="0" err="1" smtClean="0"/>
              <a:t>ácia</a:t>
            </a:r>
            <a:r>
              <a:rPr lang="sk-SK" b="0" dirty="0" smtClean="0"/>
              <a:t> procesov, napr. aj </a:t>
            </a:r>
            <a:r>
              <a:rPr lang="sk-SK" b="0" dirty="0" err="1" smtClean="0"/>
              <a:t>Solvency</a:t>
            </a:r>
            <a:r>
              <a:rPr lang="sk-SK" b="0" dirty="0" smtClean="0"/>
              <a:t> 2, </a:t>
            </a:r>
            <a:r>
              <a:rPr lang="en-US" b="0" dirty="0" err="1" smtClean="0"/>
              <a:t>moderniz</a:t>
            </a:r>
            <a:r>
              <a:rPr lang="sk-SK" b="0" dirty="0" err="1" smtClean="0"/>
              <a:t>ácia</a:t>
            </a:r>
            <a:r>
              <a:rPr lang="sk-SK" b="0" dirty="0" smtClean="0"/>
              <a:t> nástrojov a centralizácia procesov</a:t>
            </a:r>
            <a:r>
              <a:rPr lang="en-US" b="0" dirty="0" smtClean="0"/>
              <a:t>)</a:t>
            </a:r>
            <a:r>
              <a:rPr lang="sk-SK" b="0" dirty="0" smtClean="0"/>
              <a:t>, ktoré z dlhodobého hľadiska mali priniesť úsporu celkových nákladov,</a:t>
            </a:r>
          </a:p>
          <a:p>
            <a:pPr marL="285750" indent="-285750">
              <a:buFontTx/>
              <a:buChar char="-"/>
            </a:pPr>
            <a:r>
              <a:rPr lang="sk-SK" b="0" dirty="0" smtClean="0"/>
              <a:t>Plány, resp. časové harmonogramy implementácie sú si v zásade podobné, keďže termín je jasný. Rozdiely sú v </a:t>
            </a:r>
            <a:r>
              <a:rPr lang="sk-SK" b="0" dirty="0" err="1" smtClean="0"/>
              <a:t>rozsadu</a:t>
            </a:r>
            <a:r>
              <a:rPr lang="sk-SK" b="0" dirty="0" smtClean="0"/>
              <a:t> a počte dopadových štúdií, </a:t>
            </a:r>
            <a:r>
              <a:rPr lang="sk-SK" b="0" dirty="0" err="1" smtClean="0"/>
              <a:t>dry</a:t>
            </a:r>
            <a:r>
              <a:rPr lang="en-US" b="0" dirty="0" smtClean="0"/>
              <a:t>-runs, </a:t>
            </a:r>
            <a:r>
              <a:rPr lang="en-US" b="0" dirty="0" err="1" smtClean="0"/>
              <a:t>paraleln</a:t>
            </a:r>
            <a:r>
              <a:rPr lang="sk-SK" b="0" dirty="0" err="1" smtClean="0"/>
              <a:t>ých</a:t>
            </a:r>
            <a:r>
              <a:rPr lang="sk-SK" b="0" dirty="0" smtClean="0"/>
              <a:t> behov,</a:t>
            </a:r>
          </a:p>
          <a:p>
            <a:pPr marL="285750" indent="-285750">
              <a:buFontTx/>
              <a:buChar char="-"/>
            </a:pPr>
            <a:r>
              <a:rPr lang="sk-SK" b="0" dirty="0" smtClean="0"/>
              <a:t>Asi polovica skupín spojila </a:t>
            </a:r>
            <a:r>
              <a:rPr lang="en-US" b="0" dirty="0" smtClean="0"/>
              <a:t>implement</a:t>
            </a:r>
            <a:r>
              <a:rPr lang="sk-SK" b="0" dirty="0" err="1" smtClean="0"/>
              <a:t>áciu</a:t>
            </a:r>
            <a:r>
              <a:rPr lang="sk-SK" b="0" dirty="0" smtClean="0"/>
              <a:t> s </a:t>
            </a:r>
            <a:r>
              <a:rPr lang="sk-SK" b="0" dirty="0"/>
              <a:t>IFRS</a:t>
            </a:r>
            <a:r>
              <a:rPr lang="en-US" b="0" dirty="0" smtClean="0"/>
              <a:t>9</a:t>
            </a:r>
            <a:endParaRPr lang="sk-SK" b="0" dirty="0" smtClean="0"/>
          </a:p>
          <a:p>
            <a:pPr marL="285750" indent="-285750">
              <a:buFontTx/>
              <a:buChar char="-"/>
            </a:pPr>
            <a:r>
              <a:rPr lang="sk-SK" b="0" dirty="0" smtClean="0"/>
              <a:t>Výrazný </a:t>
            </a:r>
            <a:r>
              <a:rPr lang="sk-SK" b="0" dirty="0" err="1" smtClean="0"/>
              <a:t>lobbing</a:t>
            </a:r>
            <a:r>
              <a:rPr lang="sk-SK" b="0" dirty="0" smtClean="0"/>
              <a:t> v Európe a Ázii v špecifických otázkach</a:t>
            </a:r>
            <a:endParaRPr lang="en-US" b="0" dirty="0" smtClean="0"/>
          </a:p>
          <a:p>
            <a:pPr marL="285750" indent="-285750">
              <a:buFontTx/>
              <a:buChar char="-"/>
            </a:pPr>
            <a:endParaRPr lang="en-US" b="0" dirty="0" smtClean="0"/>
          </a:p>
        </p:txBody>
      </p:sp>
      <p:sp>
        <p:nvSpPr>
          <p:cNvPr id="3" name="Text Box 24"/>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smtClean="0">
                <a:solidFill>
                  <a:schemeClr val="bg1"/>
                </a:solidFill>
                <a:latin typeface="Arial" panose="020B0604020202020204" pitchFamily="34" charset="0"/>
              </a:rPr>
              <a:t>Please Note: </a:t>
            </a:r>
            <a:r>
              <a:rPr lang="en-GB" sz="1300" dirty="0" smtClean="0">
                <a:solidFill>
                  <a:schemeClr val="bg1"/>
                </a:solidFill>
                <a:latin typeface="Arial" panose="020B0604020202020204" pitchFamily="34" charset="0"/>
              </a:rPr>
              <a:t>Document classification is not to be removed.</a:t>
            </a:r>
            <a:endParaRPr lang="en-GB" sz="1300" dirty="0">
              <a:solidFill>
                <a:schemeClr val="bg1"/>
              </a:solidFill>
              <a:latin typeface="Arial" panose="020B0604020202020204" pitchFamily="34" charset="0"/>
            </a:endParaRPr>
          </a:p>
        </p:txBody>
      </p:sp>
    </p:spTree>
    <p:extLst>
      <p:ext uri="{BB962C8B-B14F-4D97-AF65-F5344CB8AC3E}">
        <p14:creationId xmlns:p14="http://schemas.microsoft.com/office/powerpoint/2010/main" val="402125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dirty="0" smtClean="0">
                <a:solidFill>
                  <a:srgbClr val="00338D"/>
                </a:solidFill>
              </a:rPr>
              <a:t>Roadmap</a:t>
            </a:r>
            <a:endParaRPr lang="en-US" dirty="0">
              <a:solidFill>
                <a:srgbClr val="00338D"/>
              </a:solidFill>
            </a:endParaRPr>
          </a:p>
        </p:txBody>
      </p:sp>
      <p:grpSp>
        <p:nvGrpSpPr>
          <p:cNvPr id="6" name="Group 5"/>
          <p:cNvGrpSpPr/>
          <p:nvPr/>
        </p:nvGrpSpPr>
        <p:grpSpPr>
          <a:xfrm>
            <a:off x="760622" y="5574509"/>
            <a:ext cx="7374443" cy="768325"/>
            <a:chOff x="2091388" y="5574509"/>
            <a:chExt cx="4936409" cy="768325"/>
          </a:xfrm>
        </p:grpSpPr>
        <p:sp>
          <p:nvSpPr>
            <p:cNvPr id="97" name="TextBox 96"/>
            <p:cNvSpPr txBox="1"/>
            <p:nvPr/>
          </p:nvSpPr>
          <p:spPr>
            <a:xfrm>
              <a:off x="2102389" y="5574509"/>
              <a:ext cx="633507" cy="230832"/>
            </a:xfrm>
            <a:prstGeom prst="rect">
              <a:avLst/>
            </a:prstGeom>
            <a:noFill/>
          </p:spPr>
          <p:txBody>
            <a:bodyPr wrap="none" rtlCol="0">
              <a:spAutoFit/>
            </a:bodyPr>
            <a:lstStyle/>
            <a:p>
              <a:r>
                <a:rPr lang="en-US" sz="900" b="1" dirty="0">
                  <a:solidFill>
                    <a:srgbClr val="00338D"/>
                  </a:solidFill>
                </a:rPr>
                <a:t>Legend:</a:t>
              </a:r>
              <a:endParaRPr lang="en-US" sz="900" b="1" dirty="0">
                <a:solidFill>
                  <a:srgbClr val="00338D"/>
                </a:solidFill>
              </a:endParaRPr>
            </a:p>
          </p:txBody>
        </p:sp>
        <p:sp>
          <p:nvSpPr>
            <p:cNvPr id="93" name="Pentagon 92"/>
            <p:cNvSpPr/>
            <p:nvPr/>
          </p:nvSpPr>
          <p:spPr>
            <a:xfrm>
              <a:off x="2200249" y="5871243"/>
              <a:ext cx="891540" cy="171450"/>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95" name="Pentagon 94"/>
            <p:cNvSpPr/>
            <p:nvPr/>
          </p:nvSpPr>
          <p:spPr>
            <a:xfrm>
              <a:off x="3158412" y="5868999"/>
              <a:ext cx="891540" cy="171450"/>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96" name="Pentagon 95"/>
            <p:cNvSpPr/>
            <p:nvPr/>
          </p:nvSpPr>
          <p:spPr>
            <a:xfrm>
              <a:off x="4116575" y="5871039"/>
              <a:ext cx="891540" cy="171450"/>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74" name="Pentagon 73"/>
            <p:cNvSpPr/>
            <p:nvPr/>
          </p:nvSpPr>
          <p:spPr>
            <a:xfrm>
              <a:off x="5074739" y="5875499"/>
              <a:ext cx="891540" cy="171450"/>
            </a:xfrm>
            <a:prstGeom prst="homePlate">
              <a:avLst/>
            </a:prstGeom>
            <a:pattFill prst="lgGrid">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4" name="Rectangle 3"/>
            <p:cNvSpPr/>
            <p:nvPr/>
          </p:nvSpPr>
          <p:spPr>
            <a:xfrm>
              <a:off x="2091388" y="5730903"/>
              <a:ext cx="4737690" cy="190501"/>
            </a:xfrm>
            <a:prstGeom prst="rect">
              <a:avLst/>
            </a:prstGeom>
          </p:spPr>
          <p:txBody>
            <a:bodyPr wrap="none">
              <a:spAutoFit/>
            </a:bodyPr>
            <a:lstStyle/>
            <a:p>
              <a:r>
                <a:rPr lang="en-US" sz="638" b="1" dirty="0">
                  <a:solidFill>
                    <a:srgbClr val="00338D"/>
                  </a:solidFill>
                </a:rPr>
                <a:t>  Impact  Assessment         </a:t>
              </a:r>
              <a:r>
                <a:rPr lang="en-US" sz="638" b="1" dirty="0" smtClean="0">
                  <a:solidFill>
                    <a:srgbClr val="00338D"/>
                  </a:solidFill>
                </a:rPr>
                <a:t>                       Implementation                                     Dry </a:t>
              </a:r>
              <a:r>
                <a:rPr lang="en-US" sz="638" b="1" dirty="0">
                  <a:solidFill>
                    <a:srgbClr val="00338D"/>
                  </a:solidFill>
                </a:rPr>
                <a:t>Runs / Rollout            </a:t>
              </a:r>
              <a:r>
                <a:rPr lang="en-US" sz="638" b="1" dirty="0" smtClean="0">
                  <a:solidFill>
                    <a:srgbClr val="00338D"/>
                  </a:solidFill>
                </a:rPr>
                <a:t>                     Parallel </a:t>
              </a:r>
              <a:r>
                <a:rPr lang="en-US" sz="638" b="1" dirty="0">
                  <a:solidFill>
                    <a:srgbClr val="00338D"/>
                  </a:solidFill>
                </a:rPr>
                <a:t>Runs                  </a:t>
              </a:r>
              <a:r>
                <a:rPr lang="en-US" sz="638" b="1" dirty="0" smtClean="0">
                  <a:solidFill>
                    <a:srgbClr val="00338D"/>
                  </a:solidFill>
                </a:rPr>
                <a:t>                        Business </a:t>
              </a:r>
              <a:r>
                <a:rPr lang="en-US" sz="638" b="1" dirty="0">
                  <a:solidFill>
                    <a:srgbClr val="00338D"/>
                  </a:solidFill>
                </a:rPr>
                <a:t>As Usual (BAU)    </a:t>
              </a:r>
              <a:endParaRPr lang="en-US" sz="638" b="1" dirty="0">
                <a:solidFill>
                  <a:srgbClr val="00338D"/>
                </a:solidFill>
              </a:endParaRPr>
            </a:p>
          </p:txBody>
        </p:sp>
        <p:sp>
          <p:nvSpPr>
            <p:cNvPr id="128" name="Pentagon 127"/>
            <p:cNvSpPr/>
            <p:nvPr/>
          </p:nvSpPr>
          <p:spPr>
            <a:xfrm>
              <a:off x="6032902" y="5868999"/>
              <a:ext cx="891540" cy="171450"/>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3" name="TextBox 2"/>
            <p:cNvSpPr txBox="1"/>
            <p:nvPr/>
          </p:nvSpPr>
          <p:spPr>
            <a:xfrm>
              <a:off x="2166220" y="6035560"/>
              <a:ext cx="891539" cy="307274"/>
            </a:xfrm>
            <a:prstGeom prst="rect">
              <a:avLst/>
            </a:prstGeom>
            <a:noFill/>
          </p:spPr>
          <p:txBody>
            <a:bodyPr wrap="square" lIns="40500" tIns="40500" rIns="40500" bIns="40500" rtlCol="0">
              <a:noAutofit/>
            </a:bodyPr>
            <a:lstStyle/>
            <a:p>
              <a:pPr>
                <a:spcAft>
                  <a:spcPts val="450"/>
                </a:spcAft>
              </a:pPr>
              <a:r>
                <a:rPr lang="en-US" sz="638" b="1" dirty="0">
                  <a:solidFill>
                    <a:schemeClr val="tx2"/>
                  </a:solidFill>
                </a:rPr>
                <a:t>Pilots, Full Approach or Top Down Approach</a:t>
              </a:r>
            </a:p>
          </p:txBody>
        </p:sp>
        <p:sp>
          <p:nvSpPr>
            <p:cNvPr id="158" name="TextBox 157"/>
            <p:cNvSpPr txBox="1"/>
            <p:nvPr/>
          </p:nvSpPr>
          <p:spPr>
            <a:xfrm>
              <a:off x="3105361" y="6035560"/>
              <a:ext cx="945571" cy="307274"/>
            </a:xfrm>
            <a:prstGeom prst="rect">
              <a:avLst/>
            </a:prstGeom>
            <a:noFill/>
          </p:spPr>
          <p:txBody>
            <a:bodyPr wrap="square" lIns="40500" tIns="40500" rIns="40500" bIns="40500" rtlCol="0">
              <a:noAutofit/>
            </a:bodyPr>
            <a:lstStyle/>
            <a:p>
              <a:pPr>
                <a:spcAft>
                  <a:spcPts val="450"/>
                </a:spcAft>
              </a:pPr>
              <a:r>
                <a:rPr lang="en-US" sz="638" b="1" dirty="0">
                  <a:solidFill>
                    <a:schemeClr val="tx2"/>
                  </a:solidFill>
                </a:rPr>
                <a:t>Most implementations are commonly implemented in waves</a:t>
              </a:r>
              <a:endParaRPr lang="en-US" sz="638" b="1" dirty="0">
                <a:solidFill>
                  <a:schemeClr val="tx2"/>
                </a:solidFill>
              </a:endParaRPr>
            </a:p>
          </p:txBody>
        </p:sp>
        <p:sp>
          <p:nvSpPr>
            <p:cNvPr id="159" name="TextBox 158"/>
            <p:cNvSpPr txBox="1"/>
            <p:nvPr/>
          </p:nvSpPr>
          <p:spPr>
            <a:xfrm>
              <a:off x="4063615" y="6035560"/>
              <a:ext cx="1013915" cy="307274"/>
            </a:xfrm>
            <a:prstGeom prst="rect">
              <a:avLst/>
            </a:prstGeom>
            <a:noFill/>
          </p:spPr>
          <p:txBody>
            <a:bodyPr wrap="square" lIns="40500" tIns="40500" rIns="40500" bIns="40500" rtlCol="0">
              <a:noAutofit/>
            </a:bodyPr>
            <a:lstStyle/>
            <a:p>
              <a:pPr>
                <a:spcAft>
                  <a:spcPts val="450"/>
                </a:spcAft>
              </a:pPr>
              <a:r>
                <a:rPr lang="en-US" sz="638" b="1" dirty="0">
                  <a:solidFill>
                    <a:schemeClr val="tx2"/>
                  </a:solidFill>
                </a:rPr>
                <a:t>I</a:t>
              </a:r>
              <a:r>
                <a:rPr lang="en-US" sz="638" b="1" dirty="0">
                  <a:solidFill>
                    <a:schemeClr val="tx2"/>
                  </a:solidFill>
                </a:rPr>
                <a:t>terative process typically resulting in adjustments and reruns</a:t>
              </a:r>
            </a:p>
          </p:txBody>
        </p:sp>
        <p:sp>
          <p:nvSpPr>
            <p:cNvPr id="160" name="TextBox 159"/>
            <p:cNvSpPr txBox="1"/>
            <p:nvPr/>
          </p:nvSpPr>
          <p:spPr>
            <a:xfrm>
              <a:off x="5035356" y="6035560"/>
              <a:ext cx="1013915" cy="307274"/>
            </a:xfrm>
            <a:prstGeom prst="rect">
              <a:avLst/>
            </a:prstGeom>
            <a:noFill/>
          </p:spPr>
          <p:txBody>
            <a:bodyPr wrap="square" lIns="40500" tIns="40500" rIns="40500" bIns="40500" rtlCol="0">
              <a:noAutofit/>
            </a:bodyPr>
            <a:lstStyle/>
            <a:p>
              <a:pPr>
                <a:spcAft>
                  <a:spcPts val="450"/>
                </a:spcAft>
              </a:pPr>
              <a:r>
                <a:rPr lang="en-US" sz="638" b="1" dirty="0">
                  <a:solidFill>
                    <a:schemeClr val="tx2"/>
                  </a:solidFill>
                </a:rPr>
                <a:t>Producing results in real-time, may or may not be in full production</a:t>
              </a:r>
            </a:p>
          </p:txBody>
        </p:sp>
        <p:sp>
          <p:nvSpPr>
            <p:cNvPr id="161" name="TextBox 160"/>
            <p:cNvSpPr txBox="1"/>
            <p:nvPr/>
          </p:nvSpPr>
          <p:spPr>
            <a:xfrm>
              <a:off x="6013882" y="6035560"/>
              <a:ext cx="1013915" cy="307274"/>
            </a:xfrm>
            <a:prstGeom prst="rect">
              <a:avLst/>
            </a:prstGeom>
            <a:noFill/>
          </p:spPr>
          <p:txBody>
            <a:bodyPr wrap="square" lIns="40500" tIns="40500" rIns="40500" bIns="40500" rtlCol="0">
              <a:noAutofit/>
            </a:bodyPr>
            <a:lstStyle/>
            <a:p>
              <a:pPr>
                <a:spcAft>
                  <a:spcPts val="450"/>
                </a:spcAft>
              </a:pPr>
              <a:r>
                <a:rPr lang="en-US" sz="638" b="1" dirty="0">
                  <a:solidFill>
                    <a:schemeClr val="tx2"/>
                  </a:solidFill>
                </a:rPr>
                <a:t>Producing results in full production mode and in real-time</a:t>
              </a:r>
            </a:p>
          </p:txBody>
        </p:sp>
      </p:grpSp>
      <p:sp>
        <p:nvSpPr>
          <p:cNvPr id="7" name="Rectangle 6"/>
          <p:cNvSpPr/>
          <p:nvPr/>
        </p:nvSpPr>
        <p:spPr>
          <a:xfrm>
            <a:off x="1618773" y="1064556"/>
            <a:ext cx="7188362" cy="4498255"/>
          </a:xfrm>
          <a:prstGeom prst="rect">
            <a:avLst/>
          </a:prstGeom>
          <a:noFill/>
          <a:ln w="12700" cap="flat" cmpd="sng" algn="ctr">
            <a:solidFill>
              <a:srgbClr val="0091DA">
                <a:lumMod val="75000"/>
              </a:srgbClr>
            </a:solidFill>
            <a:prstDash val="solid"/>
          </a:ln>
          <a:effectLst/>
        </p:spPr>
        <p:txBody>
          <a:bodyPr lIns="40500" tIns="40500" rIns="40500" bIns="40500" rtlCol="0" anchor="ctr"/>
          <a:lstStyle/>
          <a:p>
            <a:pPr algn="ctr" defTabSz="685800">
              <a:defRPr/>
            </a:pPr>
            <a:endParaRPr lang="en-US" sz="750" kern="0" dirty="0">
              <a:solidFill>
                <a:srgbClr val="00338D"/>
              </a:solidFill>
              <a:latin typeface="Calibri"/>
              <a:cs typeface="Arial" panose="020B0604020202020204" pitchFamily="34" charset="0"/>
            </a:endParaRPr>
          </a:p>
        </p:txBody>
      </p:sp>
      <p:sp>
        <p:nvSpPr>
          <p:cNvPr id="16" name="TextBox 15"/>
          <p:cNvSpPr txBox="1"/>
          <p:nvPr/>
        </p:nvSpPr>
        <p:spPr>
          <a:xfrm>
            <a:off x="328323" y="1354500"/>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1</a:t>
            </a:r>
          </a:p>
        </p:txBody>
      </p:sp>
      <p:sp>
        <p:nvSpPr>
          <p:cNvPr id="17" name="TextBox 16"/>
          <p:cNvSpPr txBox="1"/>
          <p:nvPr/>
        </p:nvSpPr>
        <p:spPr>
          <a:xfrm>
            <a:off x="333254" y="1712341"/>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2</a:t>
            </a:r>
          </a:p>
        </p:txBody>
      </p:sp>
      <p:sp>
        <p:nvSpPr>
          <p:cNvPr id="18" name="TextBox 17"/>
          <p:cNvSpPr txBox="1"/>
          <p:nvPr/>
        </p:nvSpPr>
        <p:spPr>
          <a:xfrm>
            <a:off x="319178" y="2070182"/>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3</a:t>
            </a:r>
          </a:p>
        </p:txBody>
      </p:sp>
      <p:sp>
        <p:nvSpPr>
          <p:cNvPr id="20" name="TextBox 19"/>
          <p:cNvSpPr txBox="1"/>
          <p:nvPr/>
        </p:nvSpPr>
        <p:spPr>
          <a:xfrm>
            <a:off x="324054" y="3143706"/>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6</a:t>
            </a:r>
          </a:p>
        </p:txBody>
      </p:sp>
      <p:sp>
        <p:nvSpPr>
          <p:cNvPr id="21" name="TextBox 20"/>
          <p:cNvSpPr txBox="1"/>
          <p:nvPr/>
        </p:nvSpPr>
        <p:spPr>
          <a:xfrm>
            <a:off x="342795" y="3859388"/>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8</a:t>
            </a:r>
          </a:p>
        </p:txBody>
      </p:sp>
      <p:sp>
        <p:nvSpPr>
          <p:cNvPr id="22" name="TextBox 21"/>
          <p:cNvSpPr txBox="1"/>
          <p:nvPr/>
        </p:nvSpPr>
        <p:spPr>
          <a:xfrm>
            <a:off x="335425" y="4217230"/>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9</a:t>
            </a:r>
          </a:p>
        </p:txBody>
      </p:sp>
      <p:sp>
        <p:nvSpPr>
          <p:cNvPr id="23" name="TextBox 22"/>
          <p:cNvSpPr txBox="1"/>
          <p:nvPr/>
        </p:nvSpPr>
        <p:spPr>
          <a:xfrm>
            <a:off x="328323" y="4575070"/>
            <a:ext cx="1153858" cy="274753"/>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10</a:t>
            </a:r>
          </a:p>
        </p:txBody>
      </p:sp>
      <p:cxnSp>
        <p:nvCxnSpPr>
          <p:cNvPr id="28" name="Straight Connector 27"/>
          <p:cNvCxnSpPr/>
          <p:nvPr/>
        </p:nvCxnSpPr>
        <p:spPr bwMode="auto">
          <a:xfrm>
            <a:off x="1699839" y="2680217"/>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cxnSp>
        <p:nvCxnSpPr>
          <p:cNvPr id="30" name="Straight Connector 29"/>
          <p:cNvCxnSpPr/>
          <p:nvPr/>
        </p:nvCxnSpPr>
        <p:spPr bwMode="auto">
          <a:xfrm>
            <a:off x="1687546" y="3391942"/>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cxnSp>
        <p:nvCxnSpPr>
          <p:cNvPr id="32" name="Straight Connector 31"/>
          <p:cNvCxnSpPr/>
          <p:nvPr/>
        </p:nvCxnSpPr>
        <p:spPr bwMode="auto">
          <a:xfrm>
            <a:off x="1696762" y="3747805"/>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cxnSp>
        <p:nvCxnSpPr>
          <p:cNvPr id="33" name="Straight Connector 32"/>
          <p:cNvCxnSpPr/>
          <p:nvPr/>
        </p:nvCxnSpPr>
        <p:spPr bwMode="auto">
          <a:xfrm>
            <a:off x="1689776" y="4103669"/>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cxnSp>
        <p:nvCxnSpPr>
          <p:cNvPr id="34" name="Straight Connector 33"/>
          <p:cNvCxnSpPr/>
          <p:nvPr/>
        </p:nvCxnSpPr>
        <p:spPr bwMode="auto">
          <a:xfrm>
            <a:off x="1702915" y="4459532"/>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sp>
        <p:nvSpPr>
          <p:cNvPr id="35" name="Pentagon 34"/>
          <p:cNvSpPr/>
          <p:nvPr/>
        </p:nvSpPr>
        <p:spPr>
          <a:xfrm>
            <a:off x="3193509" y="1365021"/>
            <a:ext cx="476366"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37" name="Pentagon 36"/>
          <p:cNvSpPr/>
          <p:nvPr/>
        </p:nvSpPr>
        <p:spPr>
          <a:xfrm>
            <a:off x="3196777" y="1481732"/>
            <a:ext cx="2029524" cy="82514"/>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38" name="Pentagon 37"/>
          <p:cNvSpPr/>
          <p:nvPr/>
        </p:nvSpPr>
        <p:spPr>
          <a:xfrm>
            <a:off x="5226303" y="1328926"/>
            <a:ext cx="1429098" cy="247806"/>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01" name="Pentagon 100"/>
          <p:cNvSpPr/>
          <p:nvPr/>
        </p:nvSpPr>
        <p:spPr>
          <a:xfrm>
            <a:off x="2327083" y="1845227"/>
            <a:ext cx="4287295" cy="94187"/>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64" name="TextBox 63"/>
          <p:cNvSpPr txBox="1"/>
          <p:nvPr/>
        </p:nvSpPr>
        <p:spPr>
          <a:xfrm>
            <a:off x="1627834" y="1067044"/>
            <a:ext cx="667178" cy="219291"/>
          </a:xfrm>
          <a:prstGeom prst="rect">
            <a:avLst/>
          </a:prstGeom>
          <a:solidFill>
            <a:srgbClr val="00338D"/>
          </a:solidFill>
        </p:spPr>
        <p:txBody>
          <a:bodyPr wrap="square" rtlCol="0">
            <a:spAutoFit/>
          </a:bodyPr>
          <a:lstStyle/>
          <a:p>
            <a:pPr algn="ctr"/>
            <a:r>
              <a:rPr lang="en-US" sz="825" b="1" dirty="0">
                <a:solidFill>
                  <a:schemeClr val="bg1"/>
                </a:solidFill>
                <a:cs typeface="Univers LT Std 45 Light"/>
              </a:rPr>
              <a:t>2016</a:t>
            </a:r>
          </a:p>
        </p:txBody>
      </p:sp>
      <p:sp>
        <p:nvSpPr>
          <p:cNvPr id="69" name="TextBox 68"/>
          <p:cNvSpPr txBox="1"/>
          <p:nvPr/>
        </p:nvSpPr>
        <p:spPr>
          <a:xfrm>
            <a:off x="2333183" y="1067044"/>
            <a:ext cx="1429098" cy="200782"/>
          </a:xfrm>
          <a:prstGeom prst="rect">
            <a:avLst/>
          </a:prstGeom>
          <a:solidFill>
            <a:srgbClr val="00338D"/>
          </a:solidFill>
        </p:spPr>
        <p:txBody>
          <a:bodyPr wrap="square" rtlCol="0">
            <a:spAutoFit/>
          </a:bodyPr>
          <a:lstStyle/>
          <a:p>
            <a:pPr algn="ctr"/>
            <a:r>
              <a:rPr lang="en-US" sz="825" b="1" dirty="0">
                <a:solidFill>
                  <a:schemeClr val="bg1"/>
                </a:solidFill>
                <a:cs typeface="Univers LT Std 45 Light"/>
              </a:rPr>
              <a:t>2017</a:t>
            </a:r>
          </a:p>
        </p:txBody>
      </p:sp>
      <p:sp>
        <p:nvSpPr>
          <p:cNvPr id="70" name="TextBox 69"/>
          <p:cNvSpPr txBox="1"/>
          <p:nvPr/>
        </p:nvSpPr>
        <p:spPr>
          <a:xfrm>
            <a:off x="3788630" y="1067044"/>
            <a:ext cx="1408074" cy="200782"/>
          </a:xfrm>
          <a:prstGeom prst="rect">
            <a:avLst/>
          </a:prstGeom>
          <a:solidFill>
            <a:srgbClr val="00338D"/>
          </a:solidFill>
        </p:spPr>
        <p:txBody>
          <a:bodyPr wrap="square" rtlCol="0">
            <a:spAutoFit/>
          </a:bodyPr>
          <a:lstStyle/>
          <a:p>
            <a:pPr algn="ctr"/>
            <a:r>
              <a:rPr lang="en-US" sz="825" b="1" dirty="0">
                <a:solidFill>
                  <a:schemeClr val="bg1"/>
                </a:solidFill>
                <a:cs typeface="Univers LT Std 45 Light"/>
              </a:rPr>
              <a:t>2018</a:t>
            </a:r>
          </a:p>
        </p:txBody>
      </p:sp>
      <p:sp>
        <p:nvSpPr>
          <p:cNvPr id="71" name="TextBox 70"/>
          <p:cNvSpPr txBox="1"/>
          <p:nvPr/>
        </p:nvSpPr>
        <p:spPr>
          <a:xfrm>
            <a:off x="5226302" y="1067044"/>
            <a:ext cx="1429098" cy="200782"/>
          </a:xfrm>
          <a:prstGeom prst="rect">
            <a:avLst/>
          </a:prstGeom>
          <a:solidFill>
            <a:srgbClr val="00338D"/>
          </a:solidFill>
        </p:spPr>
        <p:txBody>
          <a:bodyPr wrap="square" rtlCol="0">
            <a:spAutoFit/>
          </a:bodyPr>
          <a:lstStyle/>
          <a:p>
            <a:pPr algn="ctr"/>
            <a:r>
              <a:rPr lang="en-US" sz="825" b="1" dirty="0">
                <a:solidFill>
                  <a:schemeClr val="bg1"/>
                </a:solidFill>
                <a:cs typeface="Univers LT Std 45 Light"/>
              </a:rPr>
              <a:t>2019</a:t>
            </a:r>
          </a:p>
        </p:txBody>
      </p:sp>
      <p:sp>
        <p:nvSpPr>
          <p:cNvPr id="72" name="TextBox 71"/>
          <p:cNvSpPr txBox="1"/>
          <p:nvPr/>
        </p:nvSpPr>
        <p:spPr>
          <a:xfrm>
            <a:off x="6663973" y="1067044"/>
            <a:ext cx="1429098" cy="200782"/>
          </a:xfrm>
          <a:prstGeom prst="rect">
            <a:avLst/>
          </a:prstGeom>
          <a:solidFill>
            <a:srgbClr val="00338D"/>
          </a:solidFill>
        </p:spPr>
        <p:txBody>
          <a:bodyPr wrap="square" rtlCol="0">
            <a:spAutoFit/>
          </a:bodyPr>
          <a:lstStyle/>
          <a:p>
            <a:pPr algn="ctr"/>
            <a:r>
              <a:rPr lang="en-US" sz="825" b="1" dirty="0">
                <a:solidFill>
                  <a:schemeClr val="bg1"/>
                </a:solidFill>
                <a:cs typeface="Univers LT Std 45 Light"/>
              </a:rPr>
              <a:t>2020</a:t>
            </a:r>
          </a:p>
        </p:txBody>
      </p:sp>
      <p:sp>
        <p:nvSpPr>
          <p:cNvPr id="73" name="TextBox 72"/>
          <p:cNvSpPr txBox="1"/>
          <p:nvPr/>
        </p:nvSpPr>
        <p:spPr>
          <a:xfrm>
            <a:off x="8101647" y="1067044"/>
            <a:ext cx="714549" cy="317024"/>
          </a:xfrm>
          <a:prstGeom prst="rect">
            <a:avLst/>
          </a:prstGeom>
          <a:solidFill>
            <a:srgbClr val="00338D"/>
          </a:solidFill>
        </p:spPr>
        <p:txBody>
          <a:bodyPr wrap="square" rtlCol="0">
            <a:spAutoFit/>
          </a:bodyPr>
          <a:lstStyle/>
          <a:p>
            <a:pPr algn="ctr"/>
            <a:r>
              <a:rPr lang="en-US" sz="825" b="1" dirty="0">
                <a:solidFill>
                  <a:schemeClr val="bg1"/>
                </a:solidFill>
                <a:cs typeface="Univers LT Std 45 Light"/>
              </a:rPr>
              <a:t>2021</a:t>
            </a:r>
            <a:endParaRPr lang="en-US" sz="1200" b="1" dirty="0">
              <a:solidFill>
                <a:schemeClr val="bg1"/>
              </a:solidFill>
              <a:cs typeface="Univers LT Std 45 Light"/>
            </a:endParaRPr>
          </a:p>
        </p:txBody>
      </p:sp>
      <p:sp>
        <p:nvSpPr>
          <p:cNvPr id="75" name="Pentagon 74"/>
          <p:cNvSpPr/>
          <p:nvPr/>
        </p:nvSpPr>
        <p:spPr>
          <a:xfrm>
            <a:off x="8139838" y="1313079"/>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76" name="Pentagon 75"/>
          <p:cNvSpPr/>
          <p:nvPr/>
        </p:nvSpPr>
        <p:spPr>
          <a:xfrm>
            <a:off x="5196704" y="1688646"/>
            <a:ext cx="1431707" cy="94187"/>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87" name="Pentagon 86"/>
          <p:cNvSpPr/>
          <p:nvPr/>
        </p:nvSpPr>
        <p:spPr>
          <a:xfrm>
            <a:off x="4700837" y="2020662"/>
            <a:ext cx="1905465" cy="251166"/>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88" name="Pentagon 87"/>
          <p:cNvSpPr/>
          <p:nvPr/>
        </p:nvSpPr>
        <p:spPr>
          <a:xfrm>
            <a:off x="6676706" y="2025128"/>
            <a:ext cx="1429098" cy="251166"/>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89" name="Pentagon 88"/>
          <p:cNvSpPr/>
          <p:nvPr/>
        </p:nvSpPr>
        <p:spPr>
          <a:xfrm>
            <a:off x="8150565" y="2029196"/>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99" name="Pentagon 98"/>
          <p:cNvSpPr/>
          <p:nvPr/>
        </p:nvSpPr>
        <p:spPr>
          <a:xfrm>
            <a:off x="4232828" y="3080254"/>
            <a:ext cx="3215472" cy="251166"/>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07" name="Pentagon 106"/>
          <p:cNvSpPr/>
          <p:nvPr/>
        </p:nvSpPr>
        <p:spPr>
          <a:xfrm>
            <a:off x="8178607" y="3089253"/>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08" name="Pentagon 107"/>
          <p:cNvSpPr/>
          <p:nvPr/>
        </p:nvSpPr>
        <p:spPr>
          <a:xfrm>
            <a:off x="3246617" y="3803046"/>
            <a:ext cx="346157" cy="251166"/>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11" name="Pentagon 110"/>
          <p:cNvSpPr/>
          <p:nvPr/>
        </p:nvSpPr>
        <p:spPr>
          <a:xfrm>
            <a:off x="3669875" y="3802761"/>
            <a:ext cx="1961560" cy="251166"/>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19" name="Pentagon 118"/>
          <p:cNvSpPr/>
          <p:nvPr/>
        </p:nvSpPr>
        <p:spPr>
          <a:xfrm>
            <a:off x="5708534" y="3802576"/>
            <a:ext cx="2381831" cy="251166"/>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26" name="Pentagon 125"/>
          <p:cNvSpPr/>
          <p:nvPr/>
        </p:nvSpPr>
        <p:spPr>
          <a:xfrm>
            <a:off x="8152737" y="3801629"/>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27" name="Pentagon 126"/>
          <p:cNvSpPr/>
          <p:nvPr/>
        </p:nvSpPr>
        <p:spPr>
          <a:xfrm>
            <a:off x="1643091" y="4154447"/>
            <a:ext cx="595458" cy="251166"/>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29" name="Pentagon 128"/>
          <p:cNvSpPr/>
          <p:nvPr/>
        </p:nvSpPr>
        <p:spPr>
          <a:xfrm>
            <a:off x="2295012" y="4150829"/>
            <a:ext cx="3930021" cy="251166"/>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31" name="Pentagon 130"/>
          <p:cNvSpPr/>
          <p:nvPr/>
        </p:nvSpPr>
        <p:spPr>
          <a:xfrm>
            <a:off x="6717853" y="4158837"/>
            <a:ext cx="1310007" cy="251166"/>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32" name="Pentagon 131"/>
          <p:cNvSpPr/>
          <p:nvPr/>
        </p:nvSpPr>
        <p:spPr>
          <a:xfrm>
            <a:off x="8159520" y="4156172"/>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33" name="Pentagon 132"/>
          <p:cNvSpPr/>
          <p:nvPr/>
        </p:nvSpPr>
        <p:spPr>
          <a:xfrm>
            <a:off x="1680838" y="4510498"/>
            <a:ext cx="346157" cy="251166"/>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38" name="Pentagon 137"/>
          <p:cNvSpPr/>
          <p:nvPr/>
        </p:nvSpPr>
        <p:spPr>
          <a:xfrm>
            <a:off x="3522239" y="4511991"/>
            <a:ext cx="346157" cy="251166"/>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40" name="Pentagon 139"/>
          <p:cNvSpPr/>
          <p:nvPr/>
        </p:nvSpPr>
        <p:spPr>
          <a:xfrm>
            <a:off x="2895285" y="1285496"/>
            <a:ext cx="230772"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2" name="TextBox 1"/>
          <p:cNvSpPr txBox="1"/>
          <p:nvPr/>
        </p:nvSpPr>
        <p:spPr>
          <a:xfrm>
            <a:off x="2415189" y="1230978"/>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41" name="TextBox 140"/>
          <p:cNvSpPr txBox="1"/>
          <p:nvPr/>
        </p:nvSpPr>
        <p:spPr>
          <a:xfrm>
            <a:off x="2461659" y="1330413"/>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Full Approach</a:t>
            </a:r>
          </a:p>
        </p:txBody>
      </p:sp>
      <p:sp>
        <p:nvSpPr>
          <p:cNvPr id="142" name="Pentagon 141"/>
          <p:cNvSpPr/>
          <p:nvPr/>
        </p:nvSpPr>
        <p:spPr>
          <a:xfrm>
            <a:off x="3590995" y="2165316"/>
            <a:ext cx="1038472"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43" name="Pentagon 142"/>
          <p:cNvSpPr/>
          <p:nvPr/>
        </p:nvSpPr>
        <p:spPr>
          <a:xfrm>
            <a:off x="3026138" y="2067327"/>
            <a:ext cx="237876"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44" name="TextBox 143"/>
          <p:cNvSpPr txBox="1"/>
          <p:nvPr/>
        </p:nvSpPr>
        <p:spPr>
          <a:xfrm>
            <a:off x="2721025" y="2012213"/>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45" name="TextBox 144"/>
          <p:cNvSpPr txBox="1"/>
          <p:nvPr/>
        </p:nvSpPr>
        <p:spPr>
          <a:xfrm>
            <a:off x="2951393" y="2119734"/>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Full Approach</a:t>
            </a:r>
          </a:p>
        </p:txBody>
      </p:sp>
      <p:sp>
        <p:nvSpPr>
          <p:cNvPr id="146" name="Pentagon 145"/>
          <p:cNvSpPr/>
          <p:nvPr/>
        </p:nvSpPr>
        <p:spPr>
          <a:xfrm>
            <a:off x="3850152" y="3224414"/>
            <a:ext cx="346157"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47" name="Pentagon 146"/>
          <p:cNvSpPr/>
          <p:nvPr/>
        </p:nvSpPr>
        <p:spPr>
          <a:xfrm>
            <a:off x="3045726" y="3096880"/>
            <a:ext cx="441420"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48" name="TextBox 147"/>
          <p:cNvSpPr txBox="1"/>
          <p:nvPr/>
        </p:nvSpPr>
        <p:spPr>
          <a:xfrm>
            <a:off x="3181626" y="3188287"/>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Full Approach</a:t>
            </a:r>
          </a:p>
        </p:txBody>
      </p:sp>
      <p:sp>
        <p:nvSpPr>
          <p:cNvPr id="149" name="TextBox 148"/>
          <p:cNvSpPr txBox="1"/>
          <p:nvPr/>
        </p:nvSpPr>
        <p:spPr>
          <a:xfrm>
            <a:off x="2766033" y="3048306"/>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81" name="TextBox 80"/>
          <p:cNvSpPr txBox="1"/>
          <p:nvPr/>
        </p:nvSpPr>
        <p:spPr>
          <a:xfrm>
            <a:off x="342659" y="2428023"/>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4</a:t>
            </a:r>
          </a:p>
        </p:txBody>
      </p:sp>
      <p:sp>
        <p:nvSpPr>
          <p:cNvPr id="82" name="TextBox 81"/>
          <p:cNvSpPr txBox="1"/>
          <p:nvPr/>
        </p:nvSpPr>
        <p:spPr>
          <a:xfrm>
            <a:off x="335423" y="2785865"/>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5</a:t>
            </a:r>
          </a:p>
        </p:txBody>
      </p:sp>
      <p:sp>
        <p:nvSpPr>
          <p:cNvPr id="83" name="TextBox 82"/>
          <p:cNvSpPr txBox="1"/>
          <p:nvPr/>
        </p:nvSpPr>
        <p:spPr>
          <a:xfrm>
            <a:off x="342468" y="3501547"/>
            <a:ext cx="1153858" cy="179647"/>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7</a:t>
            </a:r>
          </a:p>
        </p:txBody>
      </p:sp>
      <p:cxnSp>
        <p:nvCxnSpPr>
          <p:cNvPr id="85" name="Straight Connector 84"/>
          <p:cNvCxnSpPr/>
          <p:nvPr/>
        </p:nvCxnSpPr>
        <p:spPr bwMode="auto">
          <a:xfrm>
            <a:off x="1705988" y="2324354"/>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sp>
        <p:nvSpPr>
          <p:cNvPr id="100" name="Pentagon 99"/>
          <p:cNvSpPr/>
          <p:nvPr/>
        </p:nvSpPr>
        <p:spPr>
          <a:xfrm>
            <a:off x="3349160" y="2417300"/>
            <a:ext cx="346157"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02" name="TextBox 101"/>
          <p:cNvSpPr txBox="1"/>
          <p:nvPr/>
        </p:nvSpPr>
        <p:spPr>
          <a:xfrm>
            <a:off x="3044568" y="2379650"/>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03" name="Pentagon 102"/>
          <p:cNvSpPr/>
          <p:nvPr/>
        </p:nvSpPr>
        <p:spPr>
          <a:xfrm>
            <a:off x="3743496" y="2383499"/>
            <a:ext cx="1327603" cy="251166"/>
          </a:xfrm>
          <a:prstGeom prst="homePlate">
            <a:avLst/>
          </a:prstGeom>
          <a:solidFill>
            <a:schemeClr val="bg1"/>
          </a:solidFill>
          <a:ln w="28575" algn="ctr">
            <a:solidFill>
              <a:schemeClr val="tx1"/>
            </a:solidFill>
            <a:prstDash val="sysDash"/>
            <a:miter lim="800000"/>
            <a:headEnd/>
            <a:tailEnd/>
          </a:ln>
        </p:spPr>
        <p:txBody>
          <a:bodyPr lIns="34290" rIns="0" anchor="ctr"/>
          <a:lstStyle/>
          <a:p>
            <a:pPr algn="ctr" defTabSz="685800" fontAlgn="base">
              <a:spcBef>
                <a:spcPct val="0"/>
              </a:spcBef>
              <a:spcAft>
                <a:spcPct val="0"/>
              </a:spcAft>
              <a:tabLst>
                <a:tab pos="388144" algn="l"/>
              </a:tabLst>
              <a:defRPr/>
            </a:pPr>
            <a:r>
              <a:rPr lang="en-US" sz="600" b="1" kern="0" dirty="0">
                <a:solidFill>
                  <a:srgbClr val="00338D"/>
                </a:solidFill>
                <a:cs typeface="Arial" panose="020B0604020202020204" pitchFamily="34" charset="0"/>
              </a:rPr>
              <a:t>No Information</a:t>
            </a:r>
          </a:p>
        </p:txBody>
      </p:sp>
      <p:sp>
        <p:nvSpPr>
          <p:cNvPr id="104" name="Pentagon 103"/>
          <p:cNvSpPr/>
          <p:nvPr/>
        </p:nvSpPr>
        <p:spPr>
          <a:xfrm>
            <a:off x="3397338" y="2824004"/>
            <a:ext cx="346157"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05" name="TextBox 104"/>
          <p:cNvSpPr txBox="1"/>
          <p:nvPr/>
        </p:nvSpPr>
        <p:spPr>
          <a:xfrm>
            <a:off x="3129324" y="2776542"/>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10" name="Pentagon 109"/>
          <p:cNvSpPr/>
          <p:nvPr/>
        </p:nvSpPr>
        <p:spPr>
          <a:xfrm>
            <a:off x="3795635" y="2732262"/>
            <a:ext cx="1327603" cy="251166"/>
          </a:xfrm>
          <a:prstGeom prst="homePlate">
            <a:avLst/>
          </a:prstGeom>
          <a:solidFill>
            <a:schemeClr val="bg1"/>
          </a:solidFill>
          <a:ln w="28575" algn="ctr">
            <a:solidFill>
              <a:schemeClr val="tx1"/>
            </a:solidFill>
            <a:prstDash val="sysDash"/>
            <a:miter lim="800000"/>
            <a:headEnd/>
            <a:tailEnd/>
          </a:ln>
        </p:spPr>
        <p:txBody>
          <a:bodyPr lIns="34290" rIns="0" anchor="ctr"/>
          <a:lstStyle/>
          <a:p>
            <a:pPr algn="ctr" defTabSz="685800" fontAlgn="base">
              <a:spcBef>
                <a:spcPct val="0"/>
              </a:spcBef>
              <a:spcAft>
                <a:spcPct val="0"/>
              </a:spcAft>
              <a:tabLst>
                <a:tab pos="388144" algn="l"/>
              </a:tabLst>
              <a:defRPr/>
            </a:pPr>
            <a:r>
              <a:rPr lang="en-US" sz="600" b="1" kern="0" dirty="0">
                <a:solidFill>
                  <a:srgbClr val="00338D"/>
                </a:solidFill>
                <a:cs typeface="Arial" panose="020B0604020202020204" pitchFamily="34" charset="0"/>
              </a:rPr>
              <a:t>No Information</a:t>
            </a:r>
          </a:p>
        </p:txBody>
      </p:sp>
      <p:sp>
        <p:nvSpPr>
          <p:cNvPr id="112" name="Pentagon 111"/>
          <p:cNvSpPr/>
          <p:nvPr/>
        </p:nvSpPr>
        <p:spPr>
          <a:xfrm>
            <a:off x="1643820" y="3452307"/>
            <a:ext cx="595458"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13" name="TextBox 112"/>
          <p:cNvSpPr txBox="1"/>
          <p:nvPr/>
        </p:nvSpPr>
        <p:spPr>
          <a:xfrm>
            <a:off x="2240643" y="3424689"/>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15" name="Pentagon 114"/>
          <p:cNvSpPr/>
          <p:nvPr/>
        </p:nvSpPr>
        <p:spPr>
          <a:xfrm>
            <a:off x="2886460" y="3611274"/>
            <a:ext cx="692315"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16" name="TextBox 115"/>
          <p:cNvSpPr txBox="1"/>
          <p:nvPr/>
        </p:nvSpPr>
        <p:spPr>
          <a:xfrm>
            <a:off x="2222395" y="3568539"/>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Full Approach</a:t>
            </a:r>
          </a:p>
        </p:txBody>
      </p:sp>
      <p:sp>
        <p:nvSpPr>
          <p:cNvPr id="117" name="Pentagon 116"/>
          <p:cNvSpPr/>
          <p:nvPr/>
        </p:nvSpPr>
        <p:spPr>
          <a:xfrm>
            <a:off x="3743496" y="3441815"/>
            <a:ext cx="3334563" cy="251166"/>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18" name="Pentagon 117"/>
          <p:cNvSpPr/>
          <p:nvPr/>
        </p:nvSpPr>
        <p:spPr>
          <a:xfrm>
            <a:off x="7140979" y="3445039"/>
            <a:ext cx="952732" cy="251166"/>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20" name="Pentagon 119"/>
          <p:cNvSpPr/>
          <p:nvPr/>
        </p:nvSpPr>
        <p:spPr>
          <a:xfrm>
            <a:off x="8180737" y="3439406"/>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21" name="Pentagon 120"/>
          <p:cNvSpPr/>
          <p:nvPr/>
        </p:nvSpPr>
        <p:spPr>
          <a:xfrm>
            <a:off x="2215432" y="1733019"/>
            <a:ext cx="576929"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22" name="TextBox 121"/>
          <p:cNvSpPr txBox="1"/>
          <p:nvPr/>
        </p:nvSpPr>
        <p:spPr>
          <a:xfrm>
            <a:off x="2793094" y="1689320"/>
            <a:ext cx="511170" cy="131065"/>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24" name="Pentagon 123"/>
          <p:cNvSpPr/>
          <p:nvPr/>
        </p:nvSpPr>
        <p:spPr>
          <a:xfrm>
            <a:off x="4041473" y="4514355"/>
            <a:ext cx="1327603" cy="251166"/>
          </a:xfrm>
          <a:prstGeom prst="homePlate">
            <a:avLst/>
          </a:prstGeom>
          <a:solidFill>
            <a:schemeClr val="bg1"/>
          </a:solidFill>
          <a:ln w="28575" algn="ctr">
            <a:solidFill>
              <a:schemeClr val="tx1"/>
            </a:solidFill>
            <a:prstDash val="sysDash"/>
            <a:miter lim="800000"/>
            <a:headEnd/>
            <a:tailEnd/>
          </a:ln>
        </p:spPr>
        <p:txBody>
          <a:bodyPr lIns="34290" rIns="0" anchor="ctr"/>
          <a:lstStyle/>
          <a:p>
            <a:pPr algn="ctr" defTabSz="685800" fontAlgn="base">
              <a:spcBef>
                <a:spcPct val="0"/>
              </a:spcBef>
              <a:spcAft>
                <a:spcPct val="0"/>
              </a:spcAft>
              <a:tabLst>
                <a:tab pos="388144" algn="l"/>
              </a:tabLst>
              <a:defRPr/>
            </a:pPr>
            <a:r>
              <a:rPr lang="en-US" sz="600" b="1" kern="0" dirty="0">
                <a:solidFill>
                  <a:srgbClr val="00338D"/>
                </a:solidFill>
                <a:cs typeface="Arial" panose="020B0604020202020204" pitchFamily="34" charset="0"/>
              </a:rPr>
              <a:t>No Information</a:t>
            </a:r>
          </a:p>
        </p:txBody>
      </p:sp>
      <p:cxnSp>
        <p:nvCxnSpPr>
          <p:cNvPr id="109" name="Straight Connector 108"/>
          <p:cNvCxnSpPr/>
          <p:nvPr/>
        </p:nvCxnSpPr>
        <p:spPr bwMode="auto">
          <a:xfrm>
            <a:off x="1705988" y="3036080"/>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cxnSp>
        <p:nvCxnSpPr>
          <p:cNvPr id="114" name="Straight Connector 113"/>
          <p:cNvCxnSpPr/>
          <p:nvPr/>
        </p:nvCxnSpPr>
        <p:spPr bwMode="auto">
          <a:xfrm>
            <a:off x="1701378" y="1968491"/>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cxnSp>
        <p:nvCxnSpPr>
          <p:cNvPr id="125" name="Straight Connector 124"/>
          <p:cNvCxnSpPr/>
          <p:nvPr/>
        </p:nvCxnSpPr>
        <p:spPr bwMode="auto">
          <a:xfrm>
            <a:off x="1713923" y="1612629"/>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sp>
        <p:nvSpPr>
          <p:cNvPr id="130" name="TextBox 129"/>
          <p:cNvSpPr txBox="1"/>
          <p:nvPr/>
        </p:nvSpPr>
        <p:spPr>
          <a:xfrm>
            <a:off x="336741" y="4932910"/>
            <a:ext cx="1153858" cy="274753"/>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11</a:t>
            </a:r>
          </a:p>
        </p:txBody>
      </p:sp>
      <p:cxnSp>
        <p:nvCxnSpPr>
          <p:cNvPr id="134" name="Straight Connector 133"/>
          <p:cNvCxnSpPr/>
          <p:nvPr/>
        </p:nvCxnSpPr>
        <p:spPr bwMode="auto">
          <a:xfrm>
            <a:off x="1696762" y="4815397"/>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sp>
        <p:nvSpPr>
          <p:cNvPr id="135" name="Pentagon 134"/>
          <p:cNvSpPr/>
          <p:nvPr/>
        </p:nvSpPr>
        <p:spPr>
          <a:xfrm>
            <a:off x="1794553" y="4930622"/>
            <a:ext cx="178637"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36" name="TextBox 135"/>
          <p:cNvSpPr txBox="1"/>
          <p:nvPr/>
        </p:nvSpPr>
        <p:spPr>
          <a:xfrm>
            <a:off x="1958111" y="4875190"/>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37" name="Pentagon 136"/>
          <p:cNvSpPr/>
          <p:nvPr/>
        </p:nvSpPr>
        <p:spPr>
          <a:xfrm>
            <a:off x="2685804" y="5045151"/>
            <a:ext cx="178637"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39" name="TextBox 138"/>
          <p:cNvSpPr txBox="1"/>
          <p:nvPr/>
        </p:nvSpPr>
        <p:spPr>
          <a:xfrm>
            <a:off x="2028852" y="5005403"/>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Full Approach</a:t>
            </a:r>
          </a:p>
        </p:txBody>
      </p:sp>
      <p:sp>
        <p:nvSpPr>
          <p:cNvPr id="150" name="Pentagon 149"/>
          <p:cNvSpPr/>
          <p:nvPr/>
        </p:nvSpPr>
        <p:spPr>
          <a:xfrm>
            <a:off x="2944858" y="4870089"/>
            <a:ext cx="2143648" cy="251166"/>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51" name="Pentagon 150"/>
          <p:cNvSpPr/>
          <p:nvPr/>
        </p:nvSpPr>
        <p:spPr>
          <a:xfrm>
            <a:off x="5128118" y="4871500"/>
            <a:ext cx="714549" cy="251166"/>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152" name="Pentagon 151"/>
          <p:cNvSpPr/>
          <p:nvPr/>
        </p:nvSpPr>
        <p:spPr>
          <a:xfrm>
            <a:off x="5913862" y="4886977"/>
            <a:ext cx="2812220" cy="94187"/>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153" name="Pentagon 152"/>
          <p:cNvSpPr/>
          <p:nvPr/>
        </p:nvSpPr>
        <p:spPr>
          <a:xfrm>
            <a:off x="5913862" y="5032059"/>
            <a:ext cx="714549" cy="94187"/>
          </a:xfrm>
          <a:prstGeom prst="homePlate">
            <a:avLst/>
          </a:prstGeom>
          <a:pattFill prst="lgGrid">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154" name="Pentagon 153"/>
          <p:cNvSpPr/>
          <p:nvPr/>
        </p:nvSpPr>
        <p:spPr>
          <a:xfrm>
            <a:off x="6690844" y="1323076"/>
            <a:ext cx="1429098" cy="261652"/>
          </a:xfrm>
          <a:prstGeom prst="homePlate">
            <a:avLst/>
          </a:prstGeom>
          <a:pattFill prst="lgGrid">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155" name="Pentagon 154"/>
          <p:cNvSpPr/>
          <p:nvPr/>
        </p:nvSpPr>
        <p:spPr>
          <a:xfrm>
            <a:off x="7487209" y="3086258"/>
            <a:ext cx="461543" cy="251166"/>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06" name="Pentagon 105"/>
          <p:cNvSpPr/>
          <p:nvPr/>
        </p:nvSpPr>
        <p:spPr>
          <a:xfrm>
            <a:off x="6729396" y="1667337"/>
            <a:ext cx="1348301" cy="251166"/>
          </a:xfrm>
          <a:prstGeom prst="homePlate">
            <a:avLst/>
          </a:prstGeom>
          <a:pattFill prst="lgGrid">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123" name="Pentagon 122"/>
          <p:cNvSpPr/>
          <p:nvPr/>
        </p:nvSpPr>
        <p:spPr>
          <a:xfrm>
            <a:off x="8150565" y="1666099"/>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FF0000"/>
              </a:solidFill>
              <a:cs typeface="Arial" panose="020B0604020202020204" pitchFamily="34" charset="0"/>
            </a:endParaRPr>
          </a:p>
        </p:txBody>
      </p:sp>
      <p:sp>
        <p:nvSpPr>
          <p:cNvPr id="162" name="Pentagon 161"/>
          <p:cNvSpPr/>
          <p:nvPr/>
        </p:nvSpPr>
        <p:spPr>
          <a:xfrm>
            <a:off x="1641754" y="1646363"/>
            <a:ext cx="595458"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63" name="TextBox 162"/>
          <p:cNvSpPr txBox="1"/>
          <p:nvPr/>
        </p:nvSpPr>
        <p:spPr>
          <a:xfrm>
            <a:off x="2207614" y="1589446"/>
            <a:ext cx="511170" cy="123295"/>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Pre studies</a:t>
            </a:r>
          </a:p>
        </p:txBody>
      </p:sp>
      <p:sp>
        <p:nvSpPr>
          <p:cNvPr id="164" name="TextBox 163"/>
          <p:cNvSpPr txBox="1"/>
          <p:nvPr/>
        </p:nvSpPr>
        <p:spPr>
          <a:xfrm>
            <a:off x="328323" y="5311182"/>
            <a:ext cx="1153858" cy="274753"/>
          </a:xfrm>
          <a:prstGeom prst="rect">
            <a:avLst/>
          </a:prstGeom>
          <a:solidFill>
            <a:schemeClr val="bg2">
              <a:lumMod val="90000"/>
            </a:schemeClr>
          </a:solidFill>
        </p:spPr>
        <p:txBody>
          <a:bodyPr wrap="square" rtlCol="0">
            <a:spAutoFit/>
          </a:bodyPr>
          <a:lstStyle/>
          <a:p>
            <a:pPr algn="ctr"/>
            <a:r>
              <a:rPr lang="en-US" sz="675" b="1" dirty="0">
                <a:solidFill>
                  <a:srgbClr val="00338D"/>
                </a:solidFill>
                <a:cs typeface="Univers LT Std 45 Light"/>
              </a:rPr>
              <a:t>Company 12</a:t>
            </a:r>
          </a:p>
        </p:txBody>
      </p:sp>
      <p:cxnSp>
        <p:nvCxnSpPr>
          <p:cNvPr id="165" name="Straight Connector 164"/>
          <p:cNvCxnSpPr/>
          <p:nvPr/>
        </p:nvCxnSpPr>
        <p:spPr bwMode="auto">
          <a:xfrm>
            <a:off x="1713923" y="5181824"/>
            <a:ext cx="7038534" cy="2"/>
          </a:xfrm>
          <a:prstGeom prst="line">
            <a:avLst/>
          </a:prstGeom>
          <a:solidFill>
            <a:srgbClr val="6B8836"/>
          </a:solidFill>
          <a:ln w="3175" cap="flat" cmpd="sng" algn="ctr">
            <a:solidFill>
              <a:schemeClr val="tx2"/>
            </a:solidFill>
            <a:prstDash val="dash"/>
            <a:round/>
            <a:headEnd type="none" w="med" len="med"/>
            <a:tailEnd type="none" w="med" len="med"/>
          </a:ln>
          <a:effectLst/>
        </p:spPr>
      </p:cxnSp>
      <p:sp>
        <p:nvSpPr>
          <p:cNvPr id="166" name="Pentagon 165"/>
          <p:cNvSpPr/>
          <p:nvPr/>
        </p:nvSpPr>
        <p:spPr>
          <a:xfrm>
            <a:off x="2600052" y="5214144"/>
            <a:ext cx="833641"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67" name="TextBox 166"/>
          <p:cNvSpPr txBox="1"/>
          <p:nvPr/>
        </p:nvSpPr>
        <p:spPr>
          <a:xfrm>
            <a:off x="2336686" y="5169438"/>
            <a:ext cx="511170" cy="90201"/>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Pilot</a:t>
            </a:r>
          </a:p>
        </p:txBody>
      </p:sp>
      <p:sp>
        <p:nvSpPr>
          <p:cNvPr id="168" name="Pentagon 167"/>
          <p:cNvSpPr/>
          <p:nvPr/>
        </p:nvSpPr>
        <p:spPr>
          <a:xfrm>
            <a:off x="3460491" y="5207364"/>
            <a:ext cx="1310007" cy="94187"/>
          </a:xfrm>
          <a:prstGeom prst="homePlate">
            <a:avLst/>
          </a:prstGeom>
          <a:solidFill>
            <a:schemeClr val="accent1"/>
          </a:solid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69" name="TextBox 168"/>
          <p:cNvSpPr txBox="1"/>
          <p:nvPr/>
        </p:nvSpPr>
        <p:spPr>
          <a:xfrm>
            <a:off x="3524117" y="5170328"/>
            <a:ext cx="511170" cy="90201"/>
          </a:xfrm>
          <a:prstGeom prst="rect">
            <a:avLst/>
          </a:prstGeom>
          <a:noFill/>
        </p:spPr>
        <p:txBody>
          <a:bodyPr wrap="none" lIns="40500" tIns="40500" rIns="40500" bIns="40500" rtlCol="0">
            <a:noAutofit/>
          </a:bodyPr>
          <a:lstStyle/>
          <a:p>
            <a:pPr>
              <a:spcAft>
                <a:spcPts val="450"/>
              </a:spcAft>
            </a:pPr>
            <a:r>
              <a:rPr lang="en-US" sz="750" dirty="0">
                <a:solidFill>
                  <a:schemeClr val="bg1"/>
                </a:solidFill>
              </a:rPr>
              <a:t>Full Approach</a:t>
            </a:r>
          </a:p>
        </p:txBody>
      </p:sp>
      <p:sp>
        <p:nvSpPr>
          <p:cNvPr id="170" name="Pentagon 169"/>
          <p:cNvSpPr/>
          <p:nvPr/>
        </p:nvSpPr>
        <p:spPr>
          <a:xfrm>
            <a:off x="8125227" y="5261688"/>
            <a:ext cx="595458" cy="251166"/>
          </a:xfrm>
          <a:prstGeom prst="homePlate">
            <a:avLst/>
          </a:prstGeom>
          <a:pattFill prst="ltVert">
            <a:fgClr>
              <a:schemeClr val="tx1"/>
            </a:fgClr>
            <a:bgClr>
              <a:schemeClr val="bg1"/>
            </a:bgClr>
          </a:pattFill>
          <a:ln w="12700" cmpd="sng"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b="1" kern="0" dirty="0">
              <a:solidFill>
                <a:srgbClr val="00338D"/>
              </a:solidFill>
              <a:cs typeface="Arial" panose="020B0604020202020204" pitchFamily="34" charset="0"/>
            </a:endParaRPr>
          </a:p>
        </p:txBody>
      </p:sp>
      <p:sp>
        <p:nvSpPr>
          <p:cNvPr id="171" name="Pentagon 170"/>
          <p:cNvSpPr/>
          <p:nvPr/>
        </p:nvSpPr>
        <p:spPr>
          <a:xfrm>
            <a:off x="7029844" y="5259639"/>
            <a:ext cx="1071824" cy="253215"/>
          </a:xfrm>
          <a:prstGeom prst="homePlate">
            <a:avLst/>
          </a:prstGeom>
          <a:pattFill prst="wdDnDiag">
            <a:fgClr>
              <a:schemeClr val="tx1"/>
            </a:fgClr>
            <a:bgClr>
              <a:schemeClr val="bg1"/>
            </a:bgClr>
          </a:pattFill>
          <a:ln w="12700" cmpd="sng" algn="ctr">
            <a:solidFill>
              <a:schemeClr val="tx1"/>
            </a:solidFill>
            <a:prstDash val="solid"/>
            <a:miter lim="800000"/>
            <a:headEnd/>
            <a:tailEnd/>
          </a:ln>
        </p:spPr>
        <p:txBody>
          <a:bodyPr lIns="34290" rIns="0" anchor="ctr"/>
          <a:lstStyle/>
          <a:p>
            <a:pPr algn="ctr" defTabSz="685800" fontAlgn="base">
              <a:spcBef>
                <a:spcPct val="0"/>
              </a:spcBef>
              <a:spcAft>
                <a:spcPct val="0"/>
              </a:spcAft>
              <a:tabLst>
                <a:tab pos="388144" algn="l"/>
              </a:tabLst>
              <a:defRPr/>
            </a:pPr>
            <a:endParaRPr lang="en-US" sz="600" kern="0" dirty="0">
              <a:solidFill>
                <a:srgbClr val="00338D"/>
              </a:solidFill>
              <a:cs typeface="Arial" panose="020B0604020202020204" pitchFamily="34" charset="0"/>
            </a:endParaRPr>
          </a:p>
        </p:txBody>
      </p:sp>
      <p:sp>
        <p:nvSpPr>
          <p:cNvPr id="172" name="Pentagon 171"/>
          <p:cNvSpPr/>
          <p:nvPr/>
        </p:nvSpPr>
        <p:spPr>
          <a:xfrm>
            <a:off x="4163209" y="5450321"/>
            <a:ext cx="2866635" cy="87168"/>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73" name="Pentagon 172"/>
          <p:cNvSpPr/>
          <p:nvPr/>
        </p:nvSpPr>
        <p:spPr>
          <a:xfrm>
            <a:off x="3420698" y="5330718"/>
            <a:ext cx="1786373" cy="94187"/>
          </a:xfrm>
          <a:prstGeom prst="homePlate">
            <a:avLst/>
          </a:prstGeom>
          <a:pattFill prst="pct10">
            <a:fgClr>
              <a:schemeClr val="tx1"/>
            </a:fgClr>
            <a:bgClr>
              <a:schemeClr val="bg1"/>
            </a:bgClr>
          </a:pattFill>
          <a:ln w="3175" algn="ctr">
            <a:solidFill>
              <a:schemeClr val="tx1"/>
            </a:solidFill>
            <a:prstDash val="solid"/>
            <a:miter lim="800000"/>
            <a:headEnd/>
            <a:tailEnd/>
          </a:ln>
        </p:spPr>
        <p:txBody>
          <a:bodyPr lIns="34290" rIns="0" anchor="ctr"/>
          <a:lstStyle/>
          <a:p>
            <a:pPr algn="ctr" fontAlgn="base">
              <a:spcBef>
                <a:spcPct val="0"/>
              </a:spcBef>
              <a:spcAft>
                <a:spcPct val="0"/>
              </a:spcAft>
              <a:tabLst>
                <a:tab pos="388144" algn="l"/>
              </a:tabLst>
            </a:pPr>
            <a:endParaRPr lang="en-US" sz="600" kern="0" dirty="0">
              <a:solidFill>
                <a:srgbClr val="00338D"/>
              </a:solidFill>
              <a:cs typeface="Arial" panose="020B0604020202020204" pitchFamily="34" charset="0"/>
            </a:endParaRPr>
          </a:p>
        </p:txBody>
      </p:sp>
      <p:sp>
        <p:nvSpPr>
          <p:cNvPr id="174" name="TextBox 173"/>
          <p:cNvSpPr txBox="1"/>
          <p:nvPr/>
        </p:nvSpPr>
        <p:spPr>
          <a:xfrm>
            <a:off x="2450759" y="5293525"/>
            <a:ext cx="511170" cy="142816"/>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Cash flow generation</a:t>
            </a:r>
          </a:p>
        </p:txBody>
      </p:sp>
      <p:sp>
        <p:nvSpPr>
          <p:cNvPr id="175" name="TextBox 174"/>
          <p:cNvSpPr txBox="1"/>
          <p:nvPr/>
        </p:nvSpPr>
        <p:spPr>
          <a:xfrm>
            <a:off x="3064809" y="5398330"/>
            <a:ext cx="511170" cy="142816"/>
          </a:xfrm>
          <a:prstGeom prst="rect">
            <a:avLst/>
          </a:prstGeom>
          <a:noFill/>
        </p:spPr>
        <p:txBody>
          <a:bodyPr wrap="none" lIns="40500" tIns="40500" rIns="40500" bIns="40500" rtlCol="0">
            <a:noAutofit/>
          </a:bodyPr>
          <a:lstStyle/>
          <a:p>
            <a:pPr>
              <a:spcAft>
                <a:spcPts val="450"/>
              </a:spcAft>
            </a:pPr>
            <a:r>
              <a:rPr lang="en-US" sz="750" dirty="0">
                <a:solidFill>
                  <a:srgbClr val="00338D"/>
                </a:solidFill>
              </a:rPr>
              <a:t>All other implementation</a:t>
            </a:r>
          </a:p>
        </p:txBody>
      </p:sp>
    </p:spTree>
    <p:extLst>
      <p:ext uri="{BB962C8B-B14F-4D97-AF65-F5344CB8AC3E}">
        <p14:creationId xmlns:p14="http://schemas.microsoft.com/office/powerpoint/2010/main" val="2381935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r>
              <a:rPr lang="en-US" noProof="0" dirty="0" smtClean="0"/>
              <a:t>© </a:t>
            </a:r>
            <a:r>
              <a:rPr lang="en-US" dirty="0"/>
              <a:t>2017 KPMG </a:t>
            </a:r>
            <a:r>
              <a:rPr lang="en-US" dirty="0" err="1"/>
              <a:t>Slovensko</a:t>
            </a:r>
            <a:r>
              <a:rPr lang="en-US" dirty="0"/>
              <a:t> </a:t>
            </a:r>
            <a:r>
              <a:rPr lang="en-US" dirty="0" err="1"/>
              <a:t>spol</a:t>
            </a:r>
            <a:r>
              <a:rPr lang="en-US" dirty="0"/>
              <a:t>. s </a:t>
            </a:r>
            <a:r>
              <a:rPr lang="en-US" dirty="0" err="1"/>
              <a:t>r.o</a:t>
            </a:r>
            <a:r>
              <a:rPr lang="en-US" dirty="0"/>
              <a:t>., a Slovak limited liability company and a member firm of the KPMG network of independent member firms affiliated with KPMG International Cooperative (“KPMG International”), a Swiss entity. All rights reserved.</a:t>
            </a:r>
            <a:endParaRPr lang="en-US" noProof="0" dirty="0"/>
          </a:p>
        </p:txBody>
      </p:sp>
      <p:sp>
        <p:nvSpPr>
          <p:cNvPr id="3" name="Text Placeholder 2"/>
          <p:cNvSpPr>
            <a:spLocks noGrp="1"/>
          </p:cNvSpPr>
          <p:nvPr>
            <p:ph type="body" sz="quarter" idx="12"/>
          </p:nvPr>
        </p:nvSpPr>
        <p:spPr/>
        <p:txBody>
          <a:bodyPr/>
          <a:lstStyle/>
          <a:p>
            <a:r>
              <a:rPr lang="en-US" noProof="0" dirty="0" smtClean="0"/>
              <a:t>The KPMG name and logo are registered trademarks or trademarks of KPMG International. </a:t>
            </a:r>
            <a:endParaRPr lang="en-US" noProof="0" dirty="0"/>
          </a:p>
        </p:txBody>
      </p:sp>
      <p:sp>
        <p:nvSpPr>
          <p:cNvPr id="4" name="Text Placeholder 3"/>
          <p:cNvSpPr>
            <a:spLocks noGrp="1"/>
          </p:cNvSpPr>
          <p:nvPr>
            <p:ph type="body" sz="quarter" idx="13"/>
          </p:nvPr>
        </p:nvSpPr>
        <p:spPr/>
        <p:txBody>
          <a:bodyPr/>
          <a:lstStyle/>
          <a:p>
            <a:r>
              <a:rPr lang="en-US" noProof="0" dirty="0" smtClean="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US" noProof="0" dirty="0"/>
          </a:p>
        </p:txBody>
      </p:sp>
      <p:sp>
        <p:nvSpPr>
          <p:cNvPr id="5" name="Text Placeholder 4"/>
          <p:cNvSpPr>
            <a:spLocks noGrp="1"/>
          </p:cNvSpPr>
          <p:nvPr>
            <p:ph type="body" sz="quarter" idx="14"/>
          </p:nvPr>
        </p:nvSpPr>
        <p:spPr/>
        <p:txBody>
          <a:bodyPr/>
          <a:lstStyle/>
          <a:p>
            <a:r>
              <a:rPr lang="en-US" noProof="0" dirty="0" smtClean="0"/>
              <a:t>kpmg.com/</a:t>
            </a:r>
            <a:r>
              <a:rPr lang="en-US" noProof="0" dirty="0" err="1" smtClean="0"/>
              <a:t>socialmedia</a:t>
            </a:r>
            <a:endParaRPr lang="en-US" noProof="0" dirty="0"/>
          </a:p>
        </p:txBody>
      </p:sp>
    </p:spTree>
    <p:extLst>
      <p:ext uri="{BB962C8B-B14F-4D97-AF65-F5344CB8AC3E}">
        <p14:creationId xmlns:p14="http://schemas.microsoft.com/office/powerpoint/2010/main" val="3945250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26"/>
  <p:tag name="TYPE" val="Screen"/>
  <p:tag name="KEYWORD" val="SCREEN"/>
  <p:tag name="TEMPLATEVERSION" val="17/07/2017 11:55:00"/>
</p:tagLst>
</file>

<file path=ppt/tags/tag2.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107A0D33-2F1F-45BB-8FF3-602943D079D2}" vid="{EA98025C-DEB7-4FE5-AE4D-FA0CF62F3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Screen Standard Template</Template>
  <TotalTime>335</TotalTime>
  <Words>792</Words>
  <Application>Microsoft Office PowerPoint</Application>
  <PresentationFormat>On-screen Show (4:3)</PresentationFormat>
  <Paragraphs>92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Univers LT Std 45 Light</vt:lpstr>
      <vt:lpstr>KPMG Extralight</vt:lpstr>
      <vt:lpstr>Arial</vt:lpstr>
      <vt:lpstr>KPMG_Standard_4x3_0922_2015</vt:lpstr>
      <vt:lpstr>IFRS 17</vt:lpstr>
      <vt:lpstr>Témy na diskusiu / vyjasnenie otázok</vt:lpstr>
      <vt:lpstr>Témy na diskusiu / vyjasnenie otázok</vt:lpstr>
      <vt:lpstr>Analýza prístupov k implementácii</vt:lpstr>
      <vt:lpstr>Hlavné zistenia</vt:lpstr>
      <vt:lpstr>Roadmap</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template</dc:title>
  <dc:creator>Hancar, Jozef</dc:creator>
  <cp:lastModifiedBy>Hancar, Jozef</cp:lastModifiedBy>
  <cp:revision>19</cp:revision>
  <dcterms:created xsi:type="dcterms:W3CDTF">2017-10-03T06:44:17Z</dcterms:created>
  <dcterms:modified xsi:type="dcterms:W3CDTF">2017-10-03T12:40:45Z</dcterms:modified>
  <cp:category>KPMG Confidential</cp:category>
</cp:coreProperties>
</file>