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7396BA68" w14:textId="77777777" w:rsidR="00634FC9" w:rsidRPr="00B76257" w:rsidRDefault="00634FC9" w:rsidP="00A30171">
      <w:pPr>
        <w:rPr>
          <w:color w:val="002957"/>
        </w:rPr>
        <w:sectPr w:rsidR="00634FC9" w:rsidRPr="00B76257" w:rsidSect="00BE0B5D">
          <w:headerReference w:type="even" r:id="rId12"/>
          <w:headerReference w:type="default" r:id="rId13"/>
          <w:footerReference w:type="even" r:id="rId14"/>
          <w:footerReference w:type="default" r:id="rId15"/>
          <w:headerReference w:type="first" r:id="rId16"/>
          <w:footerReference w:type="first" r:id="rId17"/>
          <w:pgSz w:w="11907" w:h="16839" w:code="9"/>
          <w:pgMar w:top="2336" w:right="902" w:bottom="1599" w:left="1452" w:header="1803" w:footer="238" w:gutter="0"/>
          <w:cols w:space="708"/>
          <w:titlePg/>
          <w:docGrid w:linePitch="360"/>
        </w:sectPr>
      </w:pPr>
    </w:p>
    <w:p w14:paraId="787A2223" w14:textId="77777777" w:rsidR="00F1274C" w:rsidRPr="00565F05" w:rsidRDefault="00F1274C" w:rsidP="00F1274C">
      <w:pPr>
        <w:rPr>
          <w:szCs w:val="18"/>
        </w:rPr>
        <w:sectPr w:rsidR="00F1274C" w:rsidRPr="00565F05" w:rsidSect="00BE0B5D">
          <w:headerReference w:type="even" r:id="rId18"/>
          <w:headerReference w:type="default" r:id="rId19"/>
          <w:footerReference w:type="even" r:id="rId20"/>
          <w:footerReference w:type="default" r:id="rId21"/>
          <w:headerReference w:type="first" r:id="rId22"/>
          <w:footerReference w:type="first" r:id="rId23"/>
          <w:type w:val="continuous"/>
          <w:pgSz w:w="11907" w:h="16839" w:code="9"/>
          <w:pgMar w:top="2336" w:right="900" w:bottom="1600" w:left="900" w:header="708" w:footer="236" w:gutter="0"/>
          <w:cols w:space="708"/>
          <w:titlePg/>
          <w:docGrid w:linePitch="360"/>
        </w:sectPr>
      </w:pPr>
    </w:p>
    <w:p w14:paraId="007C8A63" w14:textId="77777777" w:rsidR="00F1274C" w:rsidRPr="009F309D" w:rsidRDefault="00F1274C" w:rsidP="00F1274C">
      <w:pPr>
        <w:autoSpaceDE w:val="0"/>
        <w:autoSpaceDN w:val="0"/>
        <w:adjustRightInd w:val="0"/>
        <w:rPr>
          <w:b/>
          <w:color w:val="002957"/>
          <w:sz w:val="19"/>
          <w:szCs w:val="19"/>
        </w:rPr>
      </w:pPr>
      <w:r w:rsidRPr="009F309D">
        <w:rPr>
          <w:b/>
          <w:color w:val="002957"/>
          <w:sz w:val="19"/>
          <w:szCs w:val="19"/>
        </w:rPr>
        <w:t>Introduction</w:t>
      </w:r>
    </w:p>
    <w:p w14:paraId="5189BD78" w14:textId="77777777" w:rsidR="00F1274C" w:rsidRDefault="00F1274C" w:rsidP="00F1274C">
      <w:pPr>
        <w:rPr>
          <w:szCs w:val="17"/>
        </w:rPr>
      </w:pPr>
    </w:p>
    <w:p w14:paraId="3955B693" w14:textId="77777777" w:rsidR="00157E66" w:rsidRPr="00DF0209" w:rsidRDefault="00157E66" w:rsidP="00F1274C">
      <w:pPr>
        <w:rPr>
          <w:szCs w:val="17"/>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157E66" w:rsidRPr="00DF0209" w14:paraId="37F782AA" w14:textId="77777777">
        <w:trPr>
          <w:trHeight w:val="301"/>
        </w:trPr>
        <w:tc>
          <w:tcPr>
            <w:tcW w:w="9747" w:type="dxa"/>
            <w:shd w:val="clear" w:color="auto" w:fill="E2EFD9"/>
          </w:tcPr>
          <w:p w14:paraId="777613BC" w14:textId="6C36B02C" w:rsidR="00157E66" w:rsidRPr="00BC4332" w:rsidRDefault="00157E66">
            <w:pPr>
              <w:autoSpaceDE w:val="0"/>
              <w:autoSpaceDN w:val="0"/>
              <w:adjustRightInd w:val="0"/>
              <w:rPr>
                <w:i/>
                <w:iCs/>
                <w:szCs w:val="17"/>
              </w:rPr>
            </w:pPr>
            <w:r w:rsidRPr="00BC4332">
              <w:rPr>
                <w:b/>
                <w:bCs/>
                <w:szCs w:val="17"/>
              </w:rPr>
              <w:t>Q1.</w:t>
            </w:r>
            <w:r>
              <w:rPr>
                <w:b/>
                <w:bCs/>
                <w:szCs w:val="17"/>
              </w:rPr>
              <w:t xml:space="preserve"> </w:t>
            </w:r>
            <w:r w:rsidRPr="00821FFF">
              <w:rPr>
                <w:i/>
                <w:iCs/>
                <w:szCs w:val="17"/>
              </w:rPr>
              <w:t>Do you have general comments on the consultation document?</w:t>
            </w:r>
          </w:p>
          <w:p w14:paraId="07E0039E" w14:textId="77777777" w:rsidR="00157E66" w:rsidRPr="00BC4332" w:rsidRDefault="00157E66">
            <w:pPr>
              <w:autoSpaceDE w:val="0"/>
              <w:autoSpaceDN w:val="0"/>
              <w:adjustRightInd w:val="0"/>
              <w:rPr>
                <w:szCs w:val="17"/>
              </w:rPr>
            </w:pPr>
          </w:p>
        </w:tc>
      </w:tr>
    </w:tbl>
    <w:p w14:paraId="259C7B29" w14:textId="77777777" w:rsidR="00F1274C" w:rsidRDefault="00F1274C" w:rsidP="00F1274C">
      <w:pPr>
        <w:rPr>
          <w:szCs w:val="17"/>
        </w:rPr>
      </w:pPr>
    </w:p>
    <w:p w14:paraId="30B891EF" w14:textId="1F1732CA" w:rsidR="00A100C2" w:rsidRDefault="00A100C2" w:rsidP="00B07059">
      <w:pPr>
        <w:pStyle w:val="CEABullet-Level1"/>
        <w:numPr>
          <w:ilvl w:val="0"/>
          <w:numId w:val="0"/>
        </w:numPr>
        <w:ind w:left="360"/>
        <w:rPr>
          <w:lang w:val="en-US"/>
        </w:rPr>
      </w:pPr>
      <w:r>
        <w:rPr>
          <w:lang w:val="en-US"/>
        </w:rPr>
        <w:t xml:space="preserve">Insurance Europe welcomes the opportunity to comment on the consultation on </w:t>
      </w:r>
      <w:r w:rsidR="00EB57D3">
        <w:rPr>
          <w:lang w:val="en-US"/>
        </w:rPr>
        <w:t xml:space="preserve">the standard formula capital treatment of direct exposures to CCPs. </w:t>
      </w:r>
    </w:p>
    <w:p w14:paraId="138652F0" w14:textId="77777777" w:rsidR="006B05BD" w:rsidRDefault="006B05BD" w:rsidP="00130D68">
      <w:pPr>
        <w:pStyle w:val="CEABullet-Level1"/>
        <w:numPr>
          <w:ilvl w:val="0"/>
          <w:numId w:val="0"/>
        </w:numPr>
        <w:ind w:left="360"/>
        <w:rPr>
          <w:lang w:val="en-US"/>
        </w:rPr>
      </w:pPr>
    </w:p>
    <w:p w14:paraId="2E01DFBD" w14:textId="13A23AE4" w:rsidR="004B506B" w:rsidRPr="00130D68" w:rsidRDefault="0073353E" w:rsidP="00130D68">
      <w:pPr>
        <w:pStyle w:val="CEABullet-Level1"/>
        <w:numPr>
          <w:ilvl w:val="0"/>
          <w:numId w:val="0"/>
        </w:numPr>
        <w:ind w:left="360"/>
        <w:rPr>
          <w:lang w:val="en-US"/>
        </w:rPr>
      </w:pPr>
      <w:r>
        <w:rPr>
          <w:lang w:val="en-US"/>
        </w:rPr>
        <w:t xml:space="preserve">As noted by EIOPA, </w:t>
      </w:r>
      <w:r w:rsidR="00A32B83">
        <w:rPr>
          <w:lang w:val="en-US"/>
        </w:rPr>
        <w:t>there are only a small number of insurers who are interested in this proposal</w:t>
      </w:r>
      <w:r w:rsidR="001A5E30">
        <w:rPr>
          <w:lang w:val="en-US"/>
        </w:rPr>
        <w:t xml:space="preserve"> and the impact of any changes are </w:t>
      </w:r>
      <w:r w:rsidR="00BE227A">
        <w:rPr>
          <w:lang w:val="en-US"/>
        </w:rPr>
        <w:t xml:space="preserve">minimal. However, industry appreciates EIOPA’s work on the topic and </w:t>
      </w:r>
      <w:r w:rsidR="002E6D49">
        <w:rPr>
          <w:lang w:val="en-US"/>
        </w:rPr>
        <w:t xml:space="preserve">the </w:t>
      </w:r>
      <w:r w:rsidR="00367FA6">
        <w:rPr>
          <w:lang w:val="en-US"/>
        </w:rPr>
        <w:t xml:space="preserve">economic and </w:t>
      </w:r>
      <w:r w:rsidR="00D45B5B">
        <w:rPr>
          <w:lang w:val="en-US"/>
        </w:rPr>
        <w:t xml:space="preserve">risk sensitive approach </w:t>
      </w:r>
      <w:r w:rsidR="002E6D49">
        <w:rPr>
          <w:lang w:val="en-US"/>
        </w:rPr>
        <w:t>taken.</w:t>
      </w:r>
    </w:p>
    <w:p w14:paraId="34E5F9A1" w14:textId="77777777" w:rsidR="006B05BD" w:rsidRDefault="006B05BD" w:rsidP="00B07059">
      <w:pPr>
        <w:pStyle w:val="CEABullet-Level1"/>
        <w:numPr>
          <w:ilvl w:val="0"/>
          <w:numId w:val="0"/>
        </w:numPr>
        <w:ind w:left="360"/>
        <w:rPr>
          <w:b/>
          <w:lang w:val="en-US"/>
        </w:rPr>
      </w:pPr>
    </w:p>
    <w:p w14:paraId="26E95874" w14:textId="6A606DD7" w:rsidR="00FA7A66" w:rsidRDefault="00130D68" w:rsidP="0036460F">
      <w:pPr>
        <w:pStyle w:val="CEABullet-Level1"/>
        <w:numPr>
          <w:ilvl w:val="0"/>
          <w:numId w:val="0"/>
        </w:numPr>
        <w:ind w:left="360"/>
        <w:rPr>
          <w:lang w:val="en-US"/>
        </w:rPr>
      </w:pPr>
      <w:r w:rsidRPr="006447B8">
        <w:rPr>
          <w:b/>
          <w:lang w:val="en-US"/>
        </w:rPr>
        <w:t xml:space="preserve">The industry </w:t>
      </w:r>
      <w:r>
        <w:rPr>
          <w:b/>
          <w:lang w:val="en-US"/>
        </w:rPr>
        <w:t xml:space="preserve">supports </w:t>
      </w:r>
      <w:r w:rsidRPr="006447B8">
        <w:rPr>
          <w:b/>
          <w:lang w:val="en-US"/>
        </w:rPr>
        <w:t>Option 3</w:t>
      </w:r>
      <w:r w:rsidRPr="006447B8">
        <w:rPr>
          <w:lang w:val="en-US"/>
        </w:rPr>
        <w:t>,</w:t>
      </w:r>
      <w:r w:rsidRPr="00130D68">
        <w:rPr>
          <w:lang w:val="en-US"/>
        </w:rPr>
        <w:t xml:space="preserve"> </w:t>
      </w:r>
      <w:r w:rsidRPr="00130D68">
        <w:rPr>
          <w:b/>
          <w:bCs/>
          <w:lang w:val="en-US"/>
        </w:rPr>
        <w:t>to extend treatment of indirect exposure to direct exposure to QCCPs and to further align the treatment of default fund contributions to CRR</w:t>
      </w:r>
      <w:r>
        <w:rPr>
          <w:lang w:val="en-US"/>
        </w:rPr>
        <w:t xml:space="preserve">. </w:t>
      </w:r>
      <w:r w:rsidR="00310E6A" w:rsidRPr="006447B8">
        <w:rPr>
          <w:b/>
          <w:lang w:val="en-US"/>
        </w:rPr>
        <w:t xml:space="preserve">The industry </w:t>
      </w:r>
      <w:r w:rsidR="002E6D49">
        <w:rPr>
          <w:b/>
          <w:lang w:val="en-US"/>
        </w:rPr>
        <w:t xml:space="preserve">supports </w:t>
      </w:r>
      <w:r w:rsidR="00310E6A" w:rsidRPr="006447B8">
        <w:rPr>
          <w:b/>
          <w:lang w:val="en-US"/>
        </w:rPr>
        <w:t>Option 3</w:t>
      </w:r>
      <w:r w:rsidR="00310E6A" w:rsidRPr="006447B8">
        <w:rPr>
          <w:lang w:val="en-US"/>
        </w:rPr>
        <w:t>,</w:t>
      </w:r>
      <w:r w:rsidR="006B05BD" w:rsidRPr="00130D68">
        <w:rPr>
          <w:lang w:val="en-US"/>
        </w:rPr>
        <w:t xml:space="preserve"> </w:t>
      </w:r>
      <w:r w:rsidR="006B05BD" w:rsidRPr="00130D68">
        <w:rPr>
          <w:b/>
          <w:bCs/>
          <w:lang w:val="en-US"/>
        </w:rPr>
        <w:t>to extend treatment of indirect exposure to direct exposure to QCCPs</w:t>
      </w:r>
      <w:r w:rsidR="0036460F" w:rsidRPr="00130D68">
        <w:rPr>
          <w:b/>
          <w:bCs/>
          <w:lang w:val="en-US"/>
        </w:rPr>
        <w:t xml:space="preserve"> and to f</w:t>
      </w:r>
      <w:r w:rsidR="006B05BD" w:rsidRPr="00130D68">
        <w:rPr>
          <w:b/>
          <w:bCs/>
          <w:lang w:val="en-US"/>
        </w:rPr>
        <w:t>urther align the treatment of default fund contributions to CRR</w:t>
      </w:r>
      <w:r w:rsidR="0036460F">
        <w:rPr>
          <w:lang w:val="en-US"/>
        </w:rPr>
        <w:t xml:space="preserve">. </w:t>
      </w:r>
      <w:r>
        <w:rPr>
          <w:lang w:val="en-US"/>
        </w:rPr>
        <w:t xml:space="preserve">This option </w:t>
      </w:r>
      <w:r w:rsidRPr="006447B8">
        <w:rPr>
          <w:lang w:val="en-US"/>
        </w:rPr>
        <w:t xml:space="preserve">provides the most balanced approach. </w:t>
      </w:r>
      <w:r w:rsidR="0036460F">
        <w:rPr>
          <w:lang w:val="en-US"/>
        </w:rPr>
        <w:t xml:space="preserve">This </w:t>
      </w:r>
      <w:r w:rsidR="00974413">
        <w:rPr>
          <w:lang w:val="en-US"/>
        </w:rPr>
        <w:t>o</w:t>
      </w:r>
      <w:r w:rsidR="00FA7A66">
        <w:rPr>
          <w:lang w:val="en-US"/>
        </w:rPr>
        <w:t xml:space="preserve">ption </w:t>
      </w:r>
      <w:r w:rsidR="00310E6A" w:rsidRPr="006447B8">
        <w:rPr>
          <w:lang w:val="en-US"/>
        </w:rPr>
        <w:t xml:space="preserve">provides the most balanced approach. </w:t>
      </w:r>
    </w:p>
    <w:p w14:paraId="4AF3BD0C" w14:textId="77777777" w:rsidR="00FA7A66" w:rsidRDefault="00FA7A66" w:rsidP="0036460F">
      <w:pPr>
        <w:pStyle w:val="CEABullet-Level1"/>
        <w:numPr>
          <w:ilvl w:val="0"/>
          <w:numId w:val="0"/>
        </w:numPr>
        <w:ind w:left="360"/>
        <w:rPr>
          <w:lang w:val="en-US"/>
        </w:rPr>
      </w:pPr>
    </w:p>
    <w:p w14:paraId="23E441A5" w14:textId="174FE3EA" w:rsidR="00FA7A66" w:rsidRDefault="00310E6A" w:rsidP="0036460F">
      <w:pPr>
        <w:pStyle w:val="CEABullet-Level1"/>
        <w:numPr>
          <w:ilvl w:val="0"/>
          <w:numId w:val="0"/>
        </w:numPr>
        <w:ind w:left="360"/>
        <w:rPr>
          <w:lang w:val="en-US"/>
        </w:rPr>
      </w:pPr>
      <w:r w:rsidRPr="006447B8">
        <w:rPr>
          <w:lang w:val="en-US"/>
        </w:rPr>
        <w:t xml:space="preserve">Option 3 enhances risk management by leveraging the robust infrastructure of QCCPs and facilitates greater direct participation by (re)insurers in the clearing process. By supporting these amendments, the industry aims to </w:t>
      </w:r>
      <w:r w:rsidR="00367FA6">
        <w:rPr>
          <w:lang w:val="en-US"/>
        </w:rPr>
        <w:t xml:space="preserve">remove uneconomic regulatory barriers to </w:t>
      </w:r>
      <w:r w:rsidR="000C6808">
        <w:rPr>
          <w:lang w:val="en-US"/>
        </w:rPr>
        <w:t>di</w:t>
      </w:r>
      <w:r w:rsidR="000C6808" w:rsidRPr="006447B8">
        <w:rPr>
          <w:lang w:val="en-US"/>
        </w:rPr>
        <w:t>rect</w:t>
      </w:r>
      <w:r w:rsidRPr="006447B8">
        <w:rPr>
          <w:lang w:val="en-US"/>
        </w:rPr>
        <w:t xml:space="preserve"> clearing of derivatives through QCCPs, consistent with EIOPA’s previous approach for indirect clearing. </w:t>
      </w:r>
    </w:p>
    <w:p w14:paraId="314BE531" w14:textId="77777777" w:rsidR="00974413" w:rsidRDefault="00974413" w:rsidP="00B07059">
      <w:pPr>
        <w:pStyle w:val="CEABullet-Level1"/>
        <w:numPr>
          <w:ilvl w:val="0"/>
          <w:numId w:val="0"/>
        </w:numPr>
        <w:ind w:left="360"/>
        <w:rPr>
          <w:b/>
          <w:lang w:val="en-US"/>
        </w:rPr>
      </w:pPr>
    </w:p>
    <w:p w14:paraId="3CE5FB82" w14:textId="30AE7F06" w:rsidR="008A0911" w:rsidRDefault="00A22763" w:rsidP="00B07059">
      <w:pPr>
        <w:pStyle w:val="CEABullet-Level1"/>
        <w:numPr>
          <w:ilvl w:val="0"/>
          <w:numId w:val="0"/>
        </w:numPr>
        <w:ind w:left="360"/>
        <w:rPr>
          <w:lang w:val="en-US"/>
        </w:rPr>
      </w:pPr>
      <w:r w:rsidRPr="006447B8">
        <w:rPr>
          <w:b/>
          <w:lang w:val="en-US"/>
        </w:rPr>
        <w:t>The possibility of e</w:t>
      </w:r>
      <w:r w:rsidR="00C82EE9" w:rsidRPr="006447B8">
        <w:rPr>
          <w:b/>
          <w:lang w:val="en-US"/>
        </w:rPr>
        <w:t>xtending the proposed framework to repos and other securities should be carefully considered.</w:t>
      </w:r>
      <w:r w:rsidR="00C82EE9" w:rsidRPr="006447B8">
        <w:rPr>
          <w:lang w:val="en-US"/>
        </w:rPr>
        <w:t xml:space="preserve"> </w:t>
      </w:r>
    </w:p>
    <w:p w14:paraId="3B235668" w14:textId="77777777" w:rsidR="00974413" w:rsidRPr="006447B8" w:rsidRDefault="00974413" w:rsidP="00130D68">
      <w:pPr>
        <w:pStyle w:val="CEABullet-Level1"/>
        <w:numPr>
          <w:ilvl w:val="0"/>
          <w:numId w:val="0"/>
        </w:numPr>
        <w:ind w:left="360"/>
        <w:rPr>
          <w:lang w:val="en-US"/>
        </w:rPr>
      </w:pPr>
    </w:p>
    <w:p w14:paraId="7DB17741" w14:textId="7CC8B6BE" w:rsidR="00D92C46" w:rsidRPr="006447B8" w:rsidRDefault="00572A38" w:rsidP="00130D68">
      <w:pPr>
        <w:pStyle w:val="CEABullet-Level1"/>
        <w:numPr>
          <w:ilvl w:val="0"/>
          <w:numId w:val="0"/>
        </w:numPr>
        <w:ind w:left="360"/>
        <w:rPr>
          <w:lang w:val="en-US"/>
        </w:rPr>
      </w:pPr>
      <w:r w:rsidRPr="006447B8">
        <w:rPr>
          <w:b/>
          <w:lang w:val="en-US"/>
        </w:rPr>
        <w:t xml:space="preserve">Lastly, </w:t>
      </w:r>
      <w:r w:rsidR="00D92C46" w:rsidRPr="006447B8">
        <w:rPr>
          <w:b/>
          <w:bCs/>
          <w:lang w:val="en-US"/>
        </w:rPr>
        <w:t>the industry believes that no additional treatment for liquidity risks consequent to the change in CCP treatment is necessary.</w:t>
      </w:r>
      <w:r w:rsidR="00D92C46" w:rsidRPr="00D92C46">
        <w:rPr>
          <w:lang w:val="en-US"/>
        </w:rPr>
        <w:t xml:space="preserve">  </w:t>
      </w:r>
      <w:r w:rsidR="00D92C46">
        <w:rPr>
          <w:lang w:val="en-US"/>
        </w:rPr>
        <w:t>R</w:t>
      </w:r>
      <w:r w:rsidRPr="006447B8">
        <w:rPr>
          <w:lang w:val="en-US"/>
        </w:rPr>
        <w:t xml:space="preserve">ecent amendments to the Solvency II Directive mandate that (re)insurers maintain a Liquidity </w:t>
      </w:r>
      <w:r w:rsidR="00390BAC">
        <w:rPr>
          <w:lang w:val="en-US"/>
        </w:rPr>
        <w:t xml:space="preserve">Risk </w:t>
      </w:r>
      <w:r w:rsidRPr="006447B8">
        <w:rPr>
          <w:lang w:val="en-US"/>
        </w:rPr>
        <w:t>Management Plan (L</w:t>
      </w:r>
      <w:r w:rsidR="00390BAC">
        <w:rPr>
          <w:lang w:val="en-US"/>
        </w:rPr>
        <w:t>R</w:t>
      </w:r>
      <w:r w:rsidRPr="006447B8">
        <w:rPr>
          <w:lang w:val="en-US"/>
        </w:rPr>
        <w:t>MP</w:t>
      </w:r>
      <w:r w:rsidR="00D92C46" w:rsidRPr="006447B8">
        <w:rPr>
          <w:lang w:val="en-US"/>
        </w:rPr>
        <w:t>)</w:t>
      </w:r>
      <w:r w:rsidR="00D92C46">
        <w:rPr>
          <w:lang w:val="en-US"/>
        </w:rPr>
        <w:t xml:space="preserve"> and a</w:t>
      </w:r>
      <w:r w:rsidRPr="006447B8">
        <w:rPr>
          <w:lang w:val="en-US"/>
        </w:rPr>
        <w:t xml:space="preserve">ny liquidity requirements should be integrated into this plan if they present relevant risks. </w:t>
      </w:r>
    </w:p>
    <w:p w14:paraId="6492BA83" w14:textId="77777777" w:rsidR="0077623E" w:rsidRPr="001A2EBB" w:rsidRDefault="0077623E" w:rsidP="006447B8">
      <w:pPr>
        <w:pStyle w:val="CEABullet-Level1"/>
        <w:numPr>
          <w:ilvl w:val="0"/>
          <w:numId w:val="0"/>
        </w:numPr>
        <w:ind w:left="720"/>
        <w:rPr>
          <w:szCs w:val="17"/>
          <w:lang w:val="en-U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F1274C" w:rsidRPr="00DF0209" w14:paraId="75A3D66D" w14:textId="77777777" w:rsidTr="000E0DCF">
        <w:trPr>
          <w:trHeight w:val="301"/>
        </w:trPr>
        <w:tc>
          <w:tcPr>
            <w:tcW w:w="9747" w:type="dxa"/>
            <w:shd w:val="clear" w:color="auto" w:fill="E2EFD9"/>
          </w:tcPr>
          <w:p w14:paraId="6C0A16F1" w14:textId="582AFA75" w:rsidR="00F1274C" w:rsidRPr="00BC4332" w:rsidRDefault="00F1274C" w:rsidP="00BC4332">
            <w:pPr>
              <w:autoSpaceDE w:val="0"/>
              <w:autoSpaceDN w:val="0"/>
              <w:adjustRightInd w:val="0"/>
              <w:rPr>
                <w:i/>
                <w:iCs/>
                <w:szCs w:val="17"/>
              </w:rPr>
            </w:pPr>
            <w:r w:rsidRPr="00BC4332">
              <w:rPr>
                <w:b/>
                <w:bCs/>
                <w:szCs w:val="17"/>
              </w:rPr>
              <w:t>Q</w:t>
            </w:r>
            <w:r w:rsidR="000E0DCF">
              <w:rPr>
                <w:b/>
                <w:bCs/>
                <w:szCs w:val="17"/>
              </w:rPr>
              <w:t>2</w:t>
            </w:r>
            <w:r w:rsidRPr="00BC4332">
              <w:rPr>
                <w:b/>
                <w:bCs/>
                <w:szCs w:val="17"/>
              </w:rPr>
              <w:t>.</w:t>
            </w:r>
            <w:r w:rsidR="000E0DCF">
              <w:rPr>
                <w:b/>
                <w:bCs/>
                <w:szCs w:val="17"/>
              </w:rPr>
              <w:t xml:space="preserve"> </w:t>
            </w:r>
            <w:r w:rsidR="000E0DCF" w:rsidRPr="000E0DCF">
              <w:rPr>
                <w:i/>
                <w:iCs/>
                <w:szCs w:val="17"/>
              </w:rPr>
              <w:t>Do you have comments on Section 1.1 'Call for advice'?</w:t>
            </w:r>
          </w:p>
          <w:p w14:paraId="5A1F1635" w14:textId="77777777" w:rsidR="00F1274C" w:rsidRPr="00BC4332" w:rsidRDefault="00F1274C" w:rsidP="00BC4332">
            <w:pPr>
              <w:autoSpaceDE w:val="0"/>
              <w:autoSpaceDN w:val="0"/>
              <w:adjustRightInd w:val="0"/>
              <w:rPr>
                <w:szCs w:val="17"/>
              </w:rPr>
            </w:pPr>
          </w:p>
        </w:tc>
      </w:tr>
    </w:tbl>
    <w:p w14:paraId="2966185F" w14:textId="77777777" w:rsidR="00F1274C" w:rsidRDefault="00F1274C" w:rsidP="00F1274C">
      <w:pPr>
        <w:jc w:val="left"/>
        <w:rPr>
          <w:szCs w:val="17"/>
        </w:rPr>
      </w:pPr>
    </w:p>
    <w:p w14:paraId="4152AD29" w14:textId="77777777" w:rsidR="00F1274C" w:rsidRDefault="00F1274C" w:rsidP="00F1274C">
      <w:pPr>
        <w:rPr>
          <w:szCs w:val="17"/>
        </w:rPr>
      </w:pPr>
    </w:p>
    <w:p w14:paraId="2B154592" w14:textId="77777777" w:rsidR="00D9591D" w:rsidRDefault="00D9591D"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0B1471" w:rsidRPr="00DF0209" w14:paraId="5C9DDBB3" w14:textId="77777777">
        <w:tc>
          <w:tcPr>
            <w:tcW w:w="9747" w:type="dxa"/>
            <w:shd w:val="clear" w:color="auto" w:fill="E2EFD9"/>
          </w:tcPr>
          <w:p w14:paraId="42926088" w14:textId="5BB1ABAB" w:rsidR="000B1471" w:rsidRPr="00BC4332" w:rsidRDefault="000B1471">
            <w:pPr>
              <w:autoSpaceDE w:val="0"/>
              <w:autoSpaceDN w:val="0"/>
              <w:adjustRightInd w:val="0"/>
              <w:rPr>
                <w:i/>
                <w:iCs/>
                <w:szCs w:val="17"/>
              </w:rPr>
            </w:pPr>
            <w:r w:rsidRPr="00BC4332">
              <w:rPr>
                <w:b/>
                <w:bCs/>
                <w:szCs w:val="17"/>
              </w:rPr>
              <w:t>Q</w:t>
            </w:r>
            <w:r w:rsidR="00CD73D3">
              <w:rPr>
                <w:b/>
                <w:bCs/>
                <w:szCs w:val="17"/>
              </w:rPr>
              <w:t>3</w:t>
            </w:r>
            <w:r w:rsidRPr="00BC4332">
              <w:rPr>
                <w:b/>
                <w:bCs/>
                <w:szCs w:val="17"/>
              </w:rPr>
              <w:t>.</w:t>
            </w:r>
            <w:r w:rsidR="00CD73D3">
              <w:rPr>
                <w:b/>
                <w:bCs/>
                <w:szCs w:val="17"/>
              </w:rPr>
              <w:t xml:space="preserve"> </w:t>
            </w:r>
            <w:r w:rsidR="00CD73D3" w:rsidRPr="00CD73D3">
              <w:rPr>
                <w:i/>
                <w:iCs/>
                <w:szCs w:val="17"/>
              </w:rPr>
              <w:t>Do you have comments on Section 1.2 'Context'?</w:t>
            </w:r>
          </w:p>
          <w:p w14:paraId="048E27E9" w14:textId="77777777" w:rsidR="000B1471" w:rsidRPr="00BC4332" w:rsidRDefault="000B1471">
            <w:pPr>
              <w:autoSpaceDE w:val="0"/>
              <w:autoSpaceDN w:val="0"/>
              <w:adjustRightInd w:val="0"/>
              <w:rPr>
                <w:szCs w:val="17"/>
              </w:rPr>
            </w:pPr>
          </w:p>
        </w:tc>
      </w:tr>
    </w:tbl>
    <w:p w14:paraId="6A1AC715" w14:textId="77777777" w:rsidR="00D9591D" w:rsidRDefault="00D9591D" w:rsidP="00BC6135">
      <w:pPr>
        <w:spacing w:line="240" w:lineRule="auto"/>
      </w:pPr>
    </w:p>
    <w:p w14:paraId="2C696F13" w14:textId="77777777" w:rsidR="000B1471" w:rsidRDefault="000B1471"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0B1471" w:rsidRPr="00DF0209" w14:paraId="12B23658" w14:textId="77777777">
        <w:tc>
          <w:tcPr>
            <w:tcW w:w="9747" w:type="dxa"/>
            <w:shd w:val="clear" w:color="auto" w:fill="E2EFD9"/>
          </w:tcPr>
          <w:p w14:paraId="765BBDCA" w14:textId="44265F0E" w:rsidR="000B1471" w:rsidRPr="00BC4332" w:rsidRDefault="000B1471">
            <w:pPr>
              <w:autoSpaceDE w:val="0"/>
              <w:autoSpaceDN w:val="0"/>
              <w:adjustRightInd w:val="0"/>
              <w:rPr>
                <w:i/>
                <w:iCs/>
                <w:szCs w:val="17"/>
              </w:rPr>
            </w:pPr>
            <w:r w:rsidRPr="00BC4332">
              <w:rPr>
                <w:b/>
                <w:bCs/>
                <w:szCs w:val="17"/>
              </w:rPr>
              <w:t>Q</w:t>
            </w:r>
            <w:r w:rsidR="0014720C">
              <w:rPr>
                <w:b/>
                <w:bCs/>
                <w:szCs w:val="17"/>
              </w:rPr>
              <w:t>4</w:t>
            </w:r>
            <w:r w:rsidRPr="00BC4332">
              <w:rPr>
                <w:b/>
                <w:bCs/>
                <w:szCs w:val="17"/>
              </w:rPr>
              <w:t>.</w:t>
            </w:r>
            <w:r w:rsidR="009B1670">
              <w:rPr>
                <w:b/>
                <w:bCs/>
                <w:szCs w:val="17"/>
              </w:rPr>
              <w:t xml:space="preserve"> </w:t>
            </w:r>
            <w:r w:rsidR="009B1670" w:rsidRPr="009B1670">
              <w:rPr>
                <w:i/>
                <w:iCs/>
                <w:szCs w:val="17"/>
              </w:rPr>
              <w:t>Do you have comments on Section 1.3 'Structure of the advice?</w:t>
            </w:r>
          </w:p>
          <w:p w14:paraId="388CF57B" w14:textId="77777777" w:rsidR="000B1471" w:rsidRPr="00BC4332" w:rsidRDefault="000B1471">
            <w:pPr>
              <w:autoSpaceDE w:val="0"/>
              <w:autoSpaceDN w:val="0"/>
              <w:adjustRightInd w:val="0"/>
              <w:rPr>
                <w:szCs w:val="17"/>
              </w:rPr>
            </w:pPr>
          </w:p>
        </w:tc>
      </w:tr>
    </w:tbl>
    <w:p w14:paraId="4B6E76E9" w14:textId="77777777" w:rsidR="000B1471" w:rsidRDefault="000B1471" w:rsidP="00BC6135">
      <w:pPr>
        <w:spacing w:line="240" w:lineRule="auto"/>
      </w:pPr>
    </w:p>
    <w:p w14:paraId="33398603" w14:textId="77777777" w:rsidR="000B1471" w:rsidRDefault="000B1471" w:rsidP="00BC6135">
      <w:pPr>
        <w:spacing w:line="240" w:lineRule="auto"/>
      </w:pPr>
    </w:p>
    <w:p w14:paraId="2D60FCB2" w14:textId="77777777" w:rsidR="00001554" w:rsidRDefault="00001554" w:rsidP="00BC6135">
      <w:pPr>
        <w:spacing w:line="240" w:lineRule="auto"/>
      </w:pPr>
    </w:p>
    <w:p w14:paraId="1093BA17" w14:textId="77777777" w:rsidR="000B1471" w:rsidRDefault="000B1471"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0B1471" w:rsidRPr="00DF0209" w14:paraId="3E1A7F80" w14:textId="77777777">
        <w:tc>
          <w:tcPr>
            <w:tcW w:w="9747" w:type="dxa"/>
            <w:shd w:val="clear" w:color="auto" w:fill="E2EFD9"/>
          </w:tcPr>
          <w:p w14:paraId="3DDE5470" w14:textId="4BF595D2" w:rsidR="000B1471" w:rsidRPr="00BC4332" w:rsidRDefault="000B1471">
            <w:pPr>
              <w:autoSpaceDE w:val="0"/>
              <w:autoSpaceDN w:val="0"/>
              <w:adjustRightInd w:val="0"/>
              <w:rPr>
                <w:i/>
                <w:iCs/>
                <w:szCs w:val="17"/>
              </w:rPr>
            </w:pPr>
            <w:r w:rsidRPr="00BC4332">
              <w:rPr>
                <w:b/>
                <w:bCs/>
                <w:szCs w:val="17"/>
              </w:rPr>
              <w:t>Q</w:t>
            </w:r>
            <w:r w:rsidR="00001554">
              <w:rPr>
                <w:b/>
                <w:bCs/>
                <w:szCs w:val="17"/>
              </w:rPr>
              <w:t>5</w:t>
            </w:r>
            <w:r w:rsidRPr="00BC4332">
              <w:rPr>
                <w:b/>
                <w:bCs/>
                <w:szCs w:val="17"/>
              </w:rPr>
              <w:t>.</w:t>
            </w:r>
            <w:r w:rsidR="00001554">
              <w:rPr>
                <w:b/>
                <w:bCs/>
                <w:szCs w:val="17"/>
              </w:rPr>
              <w:t xml:space="preserve"> </w:t>
            </w:r>
            <w:r w:rsidR="00001554" w:rsidRPr="00001554">
              <w:rPr>
                <w:i/>
                <w:iCs/>
                <w:szCs w:val="17"/>
              </w:rPr>
              <w:t>Do you have comments on Section 2.1 'Extract from the call for advice'?</w:t>
            </w:r>
          </w:p>
          <w:p w14:paraId="155A23C2" w14:textId="77777777" w:rsidR="000B1471" w:rsidRPr="00BC4332" w:rsidRDefault="000B1471">
            <w:pPr>
              <w:autoSpaceDE w:val="0"/>
              <w:autoSpaceDN w:val="0"/>
              <w:adjustRightInd w:val="0"/>
              <w:rPr>
                <w:szCs w:val="17"/>
              </w:rPr>
            </w:pPr>
          </w:p>
        </w:tc>
      </w:tr>
    </w:tbl>
    <w:p w14:paraId="04C1AA44" w14:textId="77777777" w:rsidR="000B1471" w:rsidRDefault="000B1471" w:rsidP="00BC6135">
      <w:pPr>
        <w:spacing w:line="240" w:lineRule="auto"/>
      </w:pPr>
    </w:p>
    <w:p w14:paraId="1B8EF343" w14:textId="77777777" w:rsidR="000B1471" w:rsidRDefault="000B1471" w:rsidP="00BC6135">
      <w:pPr>
        <w:spacing w:line="240" w:lineRule="auto"/>
      </w:pPr>
    </w:p>
    <w:p w14:paraId="4F11B5B7" w14:textId="77777777" w:rsidR="000B1471" w:rsidRDefault="000B1471"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0B1471" w:rsidRPr="00DF0209" w14:paraId="4186CA14" w14:textId="77777777">
        <w:tc>
          <w:tcPr>
            <w:tcW w:w="9747" w:type="dxa"/>
            <w:shd w:val="clear" w:color="auto" w:fill="E2EFD9"/>
          </w:tcPr>
          <w:p w14:paraId="56E3E146" w14:textId="37B4AEB7" w:rsidR="000B1471" w:rsidRPr="00BC4332" w:rsidRDefault="000B1471">
            <w:pPr>
              <w:autoSpaceDE w:val="0"/>
              <w:autoSpaceDN w:val="0"/>
              <w:adjustRightInd w:val="0"/>
              <w:rPr>
                <w:i/>
                <w:iCs/>
                <w:szCs w:val="17"/>
              </w:rPr>
            </w:pPr>
            <w:r w:rsidRPr="00BC4332">
              <w:rPr>
                <w:b/>
                <w:bCs/>
                <w:szCs w:val="17"/>
              </w:rPr>
              <w:t>Q</w:t>
            </w:r>
            <w:r w:rsidR="00157E66">
              <w:rPr>
                <w:b/>
                <w:bCs/>
                <w:szCs w:val="17"/>
              </w:rPr>
              <w:t>6</w:t>
            </w:r>
            <w:r w:rsidRPr="00BC4332">
              <w:rPr>
                <w:b/>
                <w:bCs/>
                <w:szCs w:val="17"/>
              </w:rPr>
              <w:t>.</w:t>
            </w:r>
            <w:r w:rsidR="00592778">
              <w:rPr>
                <w:b/>
                <w:bCs/>
                <w:szCs w:val="17"/>
              </w:rPr>
              <w:t xml:space="preserve"> </w:t>
            </w:r>
            <w:r w:rsidR="00592778" w:rsidRPr="00592778">
              <w:rPr>
                <w:i/>
                <w:iCs/>
                <w:szCs w:val="17"/>
              </w:rPr>
              <w:t>Do you have comments on Section 2.2 'Relevant legal provisions'?</w:t>
            </w:r>
          </w:p>
          <w:p w14:paraId="7F462859" w14:textId="77777777" w:rsidR="000B1471" w:rsidRPr="00BC4332" w:rsidRDefault="000B1471">
            <w:pPr>
              <w:autoSpaceDE w:val="0"/>
              <w:autoSpaceDN w:val="0"/>
              <w:adjustRightInd w:val="0"/>
              <w:rPr>
                <w:szCs w:val="17"/>
              </w:rPr>
            </w:pPr>
          </w:p>
        </w:tc>
      </w:tr>
    </w:tbl>
    <w:p w14:paraId="24C0B0CF" w14:textId="77777777" w:rsidR="000B1471" w:rsidRDefault="000B1471" w:rsidP="00BC6135">
      <w:pPr>
        <w:spacing w:line="240" w:lineRule="auto"/>
      </w:pPr>
    </w:p>
    <w:p w14:paraId="2AC0E8DA" w14:textId="77777777" w:rsidR="000B1471" w:rsidRDefault="000B1471" w:rsidP="00BC6135">
      <w:pPr>
        <w:spacing w:line="240" w:lineRule="auto"/>
      </w:pPr>
    </w:p>
    <w:p w14:paraId="51869EC5" w14:textId="77777777" w:rsidR="000B1471" w:rsidRDefault="000B1471"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0B1471" w:rsidRPr="00DF0209" w14:paraId="74F85DFE" w14:textId="77777777">
        <w:tc>
          <w:tcPr>
            <w:tcW w:w="9747" w:type="dxa"/>
            <w:shd w:val="clear" w:color="auto" w:fill="E2EFD9"/>
          </w:tcPr>
          <w:p w14:paraId="3F948A46" w14:textId="196FAD36" w:rsidR="000B1471" w:rsidRPr="00BC4332" w:rsidRDefault="000B1471">
            <w:pPr>
              <w:autoSpaceDE w:val="0"/>
              <w:autoSpaceDN w:val="0"/>
              <w:adjustRightInd w:val="0"/>
              <w:rPr>
                <w:i/>
                <w:iCs/>
                <w:szCs w:val="17"/>
              </w:rPr>
            </w:pPr>
            <w:r w:rsidRPr="00BC4332">
              <w:rPr>
                <w:b/>
                <w:bCs/>
                <w:szCs w:val="17"/>
              </w:rPr>
              <w:t>Q</w:t>
            </w:r>
            <w:r w:rsidR="006737BE">
              <w:rPr>
                <w:b/>
                <w:bCs/>
                <w:szCs w:val="17"/>
              </w:rPr>
              <w:t>7</w:t>
            </w:r>
            <w:r w:rsidRPr="00BC4332">
              <w:rPr>
                <w:b/>
                <w:bCs/>
                <w:szCs w:val="17"/>
              </w:rPr>
              <w:t>.</w:t>
            </w:r>
            <w:r w:rsidR="006737BE">
              <w:rPr>
                <w:b/>
                <w:bCs/>
                <w:szCs w:val="17"/>
              </w:rPr>
              <w:t xml:space="preserve"> </w:t>
            </w:r>
            <w:r w:rsidR="006737BE" w:rsidRPr="006737BE">
              <w:rPr>
                <w:i/>
                <w:iCs/>
                <w:szCs w:val="17"/>
              </w:rPr>
              <w:t>Do you have comments on Section 2.3 'Previous EIOPA advice'?</w:t>
            </w:r>
          </w:p>
          <w:p w14:paraId="4089791F" w14:textId="77777777" w:rsidR="000B1471" w:rsidRPr="00BC4332" w:rsidRDefault="000B1471">
            <w:pPr>
              <w:autoSpaceDE w:val="0"/>
              <w:autoSpaceDN w:val="0"/>
              <w:adjustRightInd w:val="0"/>
              <w:rPr>
                <w:szCs w:val="17"/>
              </w:rPr>
            </w:pPr>
          </w:p>
        </w:tc>
      </w:tr>
    </w:tbl>
    <w:p w14:paraId="092CCCE4" w14:textId="77777777" w:rsidR="000B1471" w:rsidRDefault="000B1471" w:rsidP="00BC6135">
      <w:pPr>
        <w:spacing w:line="240" w:lineRule="auto"/>
      </w:pPr>
    </w:p>
    <w:p w14:paraId="240A29C5" w14:textId="77777777" w:rsidR="000B1471" w:rsidRDefault="000B1471" w:rsidP="00BC6135">
      <w:pPr>
        <w:spacing w:line="240" w:lineRule="auto"/>
      </w:pPr>
    </w:p>
    <w:p w14:paraId="251C8F80" w14:textId="77777777" w:rsidR="000B1471" w:rsidRDefault="000B1471"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0B1471" w:rsidRPr="00DF0209" w14:paraId="5ABD9247" w14:textId="77777777" w:rsidTr="0009113A">
        <w:tc>
          <w:tcPr>
            <w:tcW w:w="9521" w:type="dxa"/>
            <w:shd w:val="clear" w:color="auto" w:fill="E2EFD9"/>
          </w:tcPr>
          <w:p w14:paraId="3CB02015" w14:textId="0B073B7B" w:rsidR="000B1471" w:rsidRPr="00BC4332" w:rsidRDefault="000B1471">
            <w:pPr>
              <w:autoSpaceDE w:val="0"/>
              <w:autoSpaceDN w:val="0"/>
              <w:adjustRightInd w:val="0"/>
              <w:rPr>
                <w:i/>
                <w:iCs/>
                <w:szCs w:val="17"/>
              </w:rPr>
            </w:pPr>
            <w:r w:rsidRPr="00BC4332">
              <w:rPr>
                <w:b/>
                <w:bCs/>
                <w:szCs w:val="17"/>
              </w:rPr>
              <w:t>Q</w:t>
            </w:r>
            <w:r w:rsidR="00942621">
              <w:rPr>
                <w:b/>
                <w:bCs/>
                <w:szCs w:val="17"/>
              </w:rPr>
              <w:t>8</w:t>
            </w:r>
            <w:r w:rsidRPr="00BC4332">
              <w:rPr>
                <w:b/>
                <w:bCs/>
                <w:szCs w:val="17"/>
              </w:rPr>
              <w:t>.</w:t>
            </w:r>
            <w:r w:rsidR="00942621">
              <w:rPr>
                <w:b/>
                <w:bCs/>
                <w:szCs w:val="17"/>
              </w:rPr>
              <w:t xml:space="preserve"> </w:t>
            </w:r>
            <w:r w:rsidR="00942621" w:rsidRPr="00942621">
              <w:rPr>
                <w:i/>
                <w:iCs/>
                <w:szCs w:val="17"/>
              </w:rPr>
              <w:t>Do you have comments on Section 2.4 'Other regulatory background'?</w:t>
            </w:r>
          </w:p>
          <w:p w14:paraId="4BCB8BC3" w14:textId="77777777" w:rsidR="000B1471" w:rsidRPr="00BC4332" w:rsidRDefault="000B1471">
            <w:pPr>
              <w:autoSpaceDE w:val="0"/>
              <w:autoSpaceDN w:val="0"/>
              <w:adjustRightInd w:val="0"/>
              <w:rPr>
                <w:szCs w:val="17"/>
              </w:rPr>
            </w:pPr>
          </w:p>
        </w:tc>
      </w:tr>
    </w:tbl>
    <w:p w14:paraId="4CFA92AB" w14:textId="77777777" w:rsidR="00297D17" w:rsidRDefault="0009113A" w:rsidP="00EC3FAF">
      <w:pPr>
        <w:spacing w:line="276" w:lineRule="auto"/>
      </w:pPr>
      <w:r w:rsidRPr="0009113A">
        <w:t xml:space="preserve">The industry </w:t>
      </w:r>
      <w:r w:rsidRPr="009A602D">
        <w:t>support</w:t>
      </w:r>
      <w:r w:rsidRPr="0009113A">
        <w:t>s</w:t>
      </w:r>
      <w:r w:rsidRPr="009A602D">
        <w:t xml:space="preserve"> the proposed Option 3, which suggests further aligning with the CRR, is a step towards more risk-sensitive capital requirements that better reflect the realities of direct exposures to QCCPs. By treating direct exposures similarly to indirect exposures and simplifying the treatment of default fund contributions, Option 3 provides a balanced approach that enhances the prudential framework without imposing unnecessary burdens on insurance and reinsurance undertakings.</w:t>
      </w:r>
      <w:r w:rsidRPr="0009113A">
        <w:t xml:space="preserve"> </w:t>
      </w:r>
    </w:p>
    <w:p w14:paraId="5E2F6B39" w14:textId="77777777" w:rsidR="00297D17" w:rsidRDefault="00297D17" w:rsidP="00EC3FAF">
      <w:pPr>
        <w:spacing w:line="276" w:lineRule="auto"/>
      </w:pPr>
    </w:p>
    <w:p w14:paraId="1ED84234" w14:textId="00122605" w:rsidR="000B1471" w:rsidRDefault="0009113A" w:rsidP="006447B8">
      <w:pPr>
        <w:spacing w:line="276" w:lineRule="auto"/>
      </w:pPr>
      <w:r w:rsidRPr="00130D68">
        <w:t>However</w:t>
      </w:r>
      <w:r w:rsidRPr="00882849">
        <w:t xml:space="preserve">, </w:t>
      </w:r>
      <w:r w:rsidRPr="00130D68">
        <w:t>the</w:t>
      </w:r>
      <w:r w:rsidR="009B6632">
        <w:t xml:space="preserve"> </w:t>
      </w:r>
      <w:r w:rsidRPr="00130D68">
        <w:t xml:space="preserve">support for Option 3 should not be interpreted as an endorsement of complete alignment </w:t>
      </w:r>
      <w:r w:rsidR="000E5E8F" w:rsidRPr="00130D68">
        <w:t xml:space="preserve">of Solvency II </w:t>
      </w:r>
      <w:r w:rsidRPr="00130D68">
        <w:t xml:space="preserve">with the CRR </w:t>
      </w:r>
      <w:r w:rsidR="000B005E" w:rsidRPr="00130D68">
        <w:t xml:space="preserve">or any </w:t>
      </w:r>
      <w:r w:rsidR="0012131F" w:rsidRPr="00130D68">
        <w:t xml:space="preserve">other banking regulation provisions </w:t>
      </w:r>
      <w:r w:rsidRPr="00130D68">
        <w:t>in all respects. It is important to maintain a distinction between the regulatory frameworks applicable to banks and those applicable to insurance entities, as the risk profiles and business models of these sectors are fundamentally different.</w:t>
      </w:r>
    </w:p>
    <w:p w14:paraId="0A7D85A0" w14:textId="77777777" w:rsidR="000B1471" w:rsidRDefault="000B1471" w:rsidP="00BC6135">
      <w:pPr>
        <w:spacing w:line="240" w:lineRule="auto"/>
      </w:pPr>
    </w:p>
    <w:p w14:paraId="0B4DB258" w14:textId="77777777" w:rsidR="000B1471" w:rsidRDefault="000B1471"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0B1471" w:rsidRPr="00DF0209" w14:paraId="2ADCF802" w14:textId="77777777">
        <w:tc>
          <w:tcPr>
            <w:tcW w:w="9747" w:type="dxa"/>
            <w:shd w:val="clear" w:color="auto" w:fill="E2EFD9"/>
          </w:tcPr>
          <w:p w14:paraId="222DE02D" w14:textId="2432F360" w:rsidR="000B1471" w:rsidRPr="00BC4332" w:rsidRDefault="000B1471">
            <w:pPr>
              <w:autoSpaceDE w:val="0"/>
              <w:autoSpaceDN w:val="0"/>
              <w:adjustRightInd w:val="0"/>
              <w:rPr>
                <w:i/>
                <w:iCs/>
                <w:szCs w:val="17"/>
              </w:rPr>
            </w:pPr>
            <w:r w:rsidRPr="00BC4332">
              <w:rPr>
                <w:b/>
                <w:bCs/>
                <w:szCs w:val="17"/>
              </w:rPr>
              <w:t>Q</w:t>
            </w:r>
            <w:r w:rsidR="00942621">
              <w:rPr>
                <w:b/>
                <w:bCs/>
                <w:szCs w:val="17"/>
              </w:rPr>
              <w:t>9</w:t>
            </w:r>
            <w:r w:rsidRPr="00BC4332">
              <w:rPr>
                <w:b/>
                <w:bCs/>
                <w:szCs w:val="17"/>
              </w:rPr>
              <w:t>.</w:t>
            </w:r>
            <w:r w:rsidR="00C477A5">
              <w:rPr>
                <w:b/>
                <w:bCs/>
                <w:szCs w:val="17"/>
              </w:rPr>
              <w:t xml:space="preserve"> </w:t>
            </w:r>
            <w:r w:rsidR="00C477A5" w:rsidRPr="00C477A5">
              <w:rPr>
                <w:i/>
                <w:iCs/>
                <w:szCs w:val="17"/>
              </w:rPr>
              <w:t>Do you have comments on Section 2.5 'Identification of the issue'?</w:t>
            </w:r>
          </w:p>
          <w:p w14:paraId="54FDE23C" w14:textId="77777777" w:rsidR="000B1471" w:rsidRPr="00BC4332" w:rsidRDefault="000B1471">
            <w:pPr>
              <w:autoSpaceDE w:val="0"/>
              <w:autoSpaceDN w:val="0"/>
              <w:adjustRightInd w:val="0"/>
              <w:rPr>
                <w:szCs w:val="17"/>
              </w:rPr>
            </w:pPr>
          </w:p>
        </w:tc>
      </w:tr>
    </w:tbl>
    <w:p w14:paraId="58EF3A10" w14:textId="77777777" w:rsidR="000B1471" w:rsidRDefault="000B1471" w:rsidP="00BC6135">
      <w:pPr>
        <w:spacing w:line="240" w:lineRule="auto"/>
      </w:pPr>
    </w:p>
    <w:p w14:paraId="2EF4ED2C" w14:textId="77777777" w:rsidR="000B1471" w:rsidRDefault="000B1471" w:rsidP="00BC6135">
      <w:pPr>
        <w:spacing w:line="240" w:lineRule="auto"/>
      </w:pPr>
    </w:p>
    <w:p w14:paraId="53A667BC" w14:textId="77777777" w:rsidR="000B1471" w:rsidRDefault="000B1471"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0B1471" w:rsidRPr="00DF0209" w14:paraId="78E274AF" w14:textId="77777777">
        <w:tc>
          <w:tcPr>
            <w:tcW w:w="9747" w:type="dxa"/>
            <w:shd w:val="clear" w:color="auto" w:fill="E2EFD9"/>
          </w:tcPr>
          <w:p w14:paraId="3ED75BDB" w14:textId="6A41CB08" w:rsidR="000B1471" w:rsidRPr="00BC4332" w:rsidRDefault="000B1471">
            <w:pPr>
              <w:autoSpaceDE w:val="0"/>
              <w:autoSpaceDN w:val="0"/>
              <w:adjustRightInd w:val="0"/>
              <w:rPr>
                <w:i/>
                <w:iCs/>
                <w:szCs w:val="17"/>
              </w:rPr>
            </w:pPr>
            <w:r w:rsidRPr="00BC4332">
              <w:rPr>
                <w:b/>
                <w:bCs/>
                <w:szCs w:val="17"/>
              </w:rPr>
              <w:t>Q1</w:t>
            </w:r>
            <w:r w:rsidR="00AD4D0E">
              <w:rPr>
                <w:b/>
                <w:bCs/>
                <w:szCs w:val="17"/>
              </w:rPr>
              <w:t>0</w:t>
            </w:r>
            <w:r w:rsidRPr="00BC4332">
              <w:rPr>
                <w:b/>
                <w:bCs/>
                <w:szCs w:val="17"/>
              </w:rPr>
              <w:t>.</w:t>
            </w:r>
            <w:r w:rsidR="00CF6406">
              <w:rPr>
                <w:b/>
                <w:bCs/>
                <w:szCs w:val="17"/>
              </w:rPr>
              <w:t xml:space="preserve"> </w:t>
            </w:r>
            <w:r w:rsidR="00CF6406" w:rsidRPr="00CF6406">
              <w:rPr>
                <w:i/>
                <w:iCs/>
                <w:szCs w:val="17"/>
              </w:rPr>
              <w:t>Do you have comments on Section 2.6 'Analysis'?</w:t>
            </w:r>
          </w:p>
          <w:p w14:paraId="66EBA33E" w14:textId="77777777" w:rsidR="000B1471" w:rsidRPr="00BC4332" w:rsidRDefault="000B1471">
            <w:pPr>
              <w:autoSpaceDE w:val="0"/>
              <w:autoSpaceDN w:val="0"/>
              <w:adjustRightInd w:val="0"/>
              <w:rPr>
                <w:szCs w:val="17"/>
              </w:rPr>
            </w:pPr>
          </w:p>
        </w:tc>
      </w:tr>
    </w:tbl>
    <w:p w14:paraId="729765FA" w14:textId="77777777" w:rsidR="000B1471" w:rsidRDefault="000B1471" w:rsidP="00BC6135">
      <w:pPr>
        <w:spacing w:line="240" w:lineRule="auto"/>
      </w:pPr>
    </w:p>
    <w:p w14:paraId="0E6290F4" w14:textId="77777777" w:rsidR="000B1471" w:rsidRDefault="000B1471" w:rsidP="00BC6135">
      <w:pPr>
        <w:spacing w:line="240" w:lineRule="auto"/>
      </w:pPr>
    </w:p>
    <w:p w14:paraId="4F42EC38" w14:textId="77777777" w:rsidR="000B1471" w:rsidRDefault="000B1471"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0B1471" w:rsidRPr="00DF0209" w14:paraId="116AF501" w14:textId="77777777" w:rsidTr="00855D3B">
        <w:tc>
          <w:tcPr>
            <w:tcW w:w="9521" w:type="dxa"/>
            <w:shd w:val="clear" w:color="auto" w:fill="E2EFD9"/>
          </w:tcPr>
          <w:p w14:paraId="2DF0C9DC" w14:textId="1915E391" w:rsidR="000B1471" w:rsidRPr="00BC4332" w:rsidRDefault="000B1471">
            <w:pPr>
              <w:autoSpaceDE w:val="0"/>
              <w:autoSpaceDN w:val="0"/>
              <w:adjustRightInd w:val="0"/>
              <w:rPr>
                <w:i/>
                <w:iCs/>
                <w:szCs w:val="17"/>
              </w:rPr>
            </w:pPr>
            <w:r w:rsidRPr="00BC4332">
              <w:rPr>
                <w:b/>
                <w:bCs/>
                <w:szCs w:val="17"/>
              </w:rPr>
              <w:t>Q1</w:t>
            </w:r>
            <w:r w:rsidR="00A61453">
              <w:rPr>
                <w:b/>
                <w:bCs/>
                <w:szCs w:val="17"/>
              </w:rPr>
              <w:t>1</w:t>
            </w:r>
            <w:r w:rsidRPr="00BC4332">
              <w:rPr>
                <w:b/>
                <w:bCs/>
                <w:szCs w:val="17"/>
              </w:rPr>
              <w:t>.</w:t>
            </w:r>
            <w:r w:rsidR="00A61453">
              <w:rPr>
                <w:b/>
                <w:bCs/>
                <w:szCs w:val="17"/>
              </w:rPr>
              <w:t xml:space="preserve"> </w:t>
            </w:r>
            <w:r w:rsidR="00A61453" w:rsidRPr="00A61453">
              <w:rPr>
                <w:i/>
                <w:iCs/>
                <w:szCs w:val="17"/>
              </w:rPr>
              <w:t>Do you have comments on Section 2.7 'Draft advice'?</w:t>
            </w:r>
          </w:p>
          <w:p w14:paraId="097CBCFD" w14:textId="77777777" w:rsidR="000B1471" w:rsidRPr="00BC4332" w:rsidRDefault="000B1471">
            <w:pPr>
              <w:autoSpaceDE w:val="0"/>
              <w:autoSpaceDN w:val="0"/>
              <w:adjustRightInd w:val="0"/>
              <w:rPr>
                <w:szCs w:val="17"/>
              </w:rPr>
            </w:pPr>
          </w:p>
        </w:tc>
      </w:tr>
    </w:tbl>
    <w:p w14:paraId="53840F31" w14:textId="34CEE9C7" w:rsidR="000B1471" w:rsidRDefault="008139CD" w:rsidP="006447B8">
      <w:pPr>
        <w:spacing w:line="276" w:lineRule="auto"/>
      </w:pPr>
      <w:r>
        <w:t>The industry</w:t>
      </w:r>
      <w:r w:rsidRPr="001A2EBB">
        <w:t xml:space="preserve"> </w:t>
      </w:r>
      <w:r w:rsidR="00855D3B" w:rsidRPr="00855D3B">
        <w:t xml:space="preserve">generally </w:t>
      </w:r>
      <w:r w:rsidR="00855D3B" w:rsidRPr="001A2EBB">
        <w:t>support</w:t>
      </w:r>
      <w:r>
        <w:t>s</w:t>
      </w:r>
      <w:r w:rsidR="00855D3B">
        <w:t xml:space="preserve"> </w:t>
      </w:r>
      <w:r w:rsidR="00855D3B" w:rsidRPr="00855D3B">
        <w:t xml:space="preserve">the draft advice of EIOPA, although currently </w:t>
      </w:r>
      <w:r w:rsidRPr="00D5251B">
        <w:t xml:space="preserve">very few </w:t>
      </w:r>
      <w:r w:rsidR="00855D3B" w:rsidRPr="00855D3B">
        <w:t>(re)</w:t>
      </w:r>
      <w:r w:rsidR="00855D3B" w:rsidRPr="00D5251B">
        <w:t>insurer</w:t>
      </w:r>
      <w:r w:rsidR="00D5251B" w:rsidRPr="00D5251B">
        <w:t>s</w:t>
      </w:r>
      <w:r w:rsidR="00855D3B" w:rsidRPr="00855D3B">
        <w:t xml:space="preserve"> act as a direct clearing member. This situation may change in the future. In-line with changes in the applicable regulatory framework that enables (re)insurers to act as a direct clearing member and subject to corresponding offers from QCCPs, (re)insurers may opt to do so. However, it remains unclear how to deal with the credit risk on assets posted as collateral to a CCP or a clearing member that </w:t>
      </w:r>
      <w:r w:rsidR="00735B8B">
        <w:t>is</w:t>
      </w:r>
      <w:r w:rsidR="00735B8B" w:rsidRPr="001A2EBB">
        <w:t xml:space="preserve"> </w:t>
      </w:r>
      <w:r w:rsidR="00855D3B" w:rsidRPr="00855D3B">
        <w:t xml:space="preserve">bankruptcy remote. These assets are currently excluded from the counterparty default risk module (Article 189 (6) (e) Delegated Regulation 2015/35). As these assets are bankruptcy remote, </w:t>
      </w:r>
      <w:r w:rsidR="00735B8B">
        <w:t xml:space="preserve">it is </w:t>
      </w:r>
      <w:r w:rsidR="00855D3B" w:rsidRPr="001A2EBB">
        <w:t>suggest</w:t>
      </w:r>
      <w:r w:rsidR="00735B8B">
        <w:t>ed to</w:t>
      </w:r>
      <w:r w:rsidR="00855D3B" w:rsidRPr="00855D3B">
        <w:t xml:space="preserve"> maintain the exclusion.</w:t>
      </w:r>
    </w:p>
    <w:p w14:paraId="3366B1F7" w14:textId="77777777" w:rsidR="000B1471" w:rsidRDefault="000B1471" w:rsidP="006447B8">
      <w:pPr>
        <w:spacing w:line="276" w:lineRule="auto"/>
      </w:pPr>
    </w:p>
    <w:p w14:paraId="5ABF0C73" w14:textId="1D97B264" w:rsidR="007225E0" w:rsidRPr="001A2EBB" w:rsidRDefault="00F04D99" w:rsidP="007225E0">
      <w:pPr>
        <w:spacing w:line="276" w:lineRule="auto"/>
      </w:pPr>
      <w:r>
        <w:t xml:space="preserve">The final bullet point of the draft advice </w:t>
      </w:r>
      <w:r w:rsidR="007A3DBA">
        <w:t xml:space="preserve">currently </w:t>
      </w:r>
      <w:r>
        <w:t>states: “</w:t>
      </w:r>
      <w:r w:rsidRPr="000A3CC7">
        <w:rPr>
          <w:i/>
        </w:rPr>
        <w:t>To extend Article 199(12) to capture the new paragraphs 7 and 8 of Article 192, in order to have the appropriate probability of default used in the capital requirement calculation, such that – in combination with the loss-given-defaults established in Article 192 – relative consistency with the CRR capital treatment is achieved.</w:t>
      </w:r>
      <w:r>
        <w:t>”</w:t>
      </w:r>
      <w:r w:rsidR="007225E0" w:rsidRPr="007225E0">
        <w:t xml:space="preserve"> </w:t>
      </w:r>
      <w:r w:rsidR="007225E0">
        <w:t xml:space="preserve"> It is implied that for direct clearing, the probability of default should be set at 0.002% if all conditions are met and at 0.01% if only some conditions are met, </w:t>
      </w:r>
      <w:r w:rsidR="00997079">
        <w:t xml:space="preserve">aligning with the treatment for </w:t>
      </w:r>
      <w:r w:rsidR="007225E0">
        <w:t>indirect clearing. The industry recommends revising the wording in the draft advice to explicitly state these specific probabilities instead of referring to an “appropriate probability of default.”</w:t>
      </w:r>
    </w:p>
    <w:p w14:paraId="68A3E643" w14:textId="6E4D8219" w:rsidR="00F04D99" w:rsidRDefault="00F04D99" w:rsidP="00F04D99">
      <w:pPr>
        <w:spacing w:line="276" w:lineRule="auto"/>
      </w:pPr>
    </w:p>
    <w:p w14:paraId="72C582E3" w14:textId="77777777" w:rsidR="00F04D99" w:rsidRDefault="00F04D99" w:rsidP="00F04D99">
      <w:pPr>
        <w:spacing w:line="276" w:lineRule="auto"/>
      </w:pPr>
    </w:p>
    <w:p w14:paraId="1AEF3C28" w14:textId="77777777" w:rsidR="000B1471" w:rsidRDefault="000B1471"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0B1471" w:rsidRPr="00DF0209" w14:paraId="7CE65AD8" w14:textId="77777777">
        <w:tc>
          <w:tcPr>
            <w:tcW w:w="9747" w:type="dxa"/>
            <w:shd w:val="clear" w:color="auto" w:fill="E2EFD9"/>
          </w:tcPr>
          <w:p w14:paraId="68B20044" w14:textId="76D5BAB8" w:rsidR="000B1471" w:rsidRPr="00BC4332" w:rsidRDefault="000B1471">
            <w:pPr>
              <w:autoSpaceDE w:val="0"/>
              <w:autoSpaceDN w:val="0"/>
              <w:adjustRightInd w:val="0"/>
              <w:rPr>
                <w:i/>
                <w:iCs/>
                <w:szCs w:val="17"/>
              </w:rPr>
            </w:pPr>
            <w:r w:rsidRPr="00BC4332">
              <w:rPr>
                <w:b/>
                <w:bCs/>
                <w:szCs w:val="17"/>
              </w:rPr>
              <w:t>Q1</w:t>
            </w:r>
            <w:r w:rsidR="00EA6147">
              <w:rPr>
                <w:b/>
                <w:bCs/>
                <w:szCs w:val="17"/>
              </w:rPr>
              <w:t>2</w:t>
            </w:r>
            <w:r w:rsidRPr="00BC4332">
              <w:rPr>
                <w:b/>
                <w:bCs/>
                <w:szCs w:val="17"/>
              </w:rPr>
              <w:t>.</w:t>
            </w:r>
            <w:r w:rsidR="009429D8">
              <w:rPr>
                <w:b/>
                <w:bCs/>
                <w:szCs w:val="17"/>
              </w:rPr>
              <w:t xml:space="preserve"> </w:t>
            </w:r>
            <w:r w:rsidR="009429D8" w:rsidRPr="009429D8">
              <w:rPr>
                <w:i/>
                <w:iCs/>
                <w:szCs w:val="17"/>
              </w:rPr>
              <w:t>EIOPA is exploring to extend the proposed approach for derivatives to repurchase transactions and possibly other securities. Would you consider such an extension appropriate?</w:t>
            </w:r>
          </w:p>
          <w:p w14:paraId="0FC11243" w14:textId="77777777" w:rsidR="000B1471" w:rsidRPr="00BC4332" w:rsidRDefault="000B1471">
            <w:pPr>
              <w:autoSpaceDE w:val="0"/>
              <w:autoSpaceDN w:val="0"/>
              <w:adjustRightInd w:val="0"/>
              <w:rPr>
                <w:szCs w:val="17"/>
              </w:rPr>
            </w:pPr>
          </w:p>
        </w:tc>
      </w:tr>
    </w:tbl>
    <w:p w14:paraId="44B8929C" w14:textId="77777777" w:rsidR="000B1471" w:rsidRDefault="000B1471" w:rsidP="00BC6135">
      <w:pPr>
        <w:spacing w:line="240" w:lineRule="auto"/>
      </w:pPr>
    </w:p>
    <w:p w14:paraId="791F6623" w14:textId="0F6CC601" w:rsidR="008053A2" w:rsidRPr="008053A2" w:rsidRDefault="008053A2" w:rsidP="00BC6135">
      <w:pPr>
        <w:spacing w:line="240" w:lineRule="auto"/>
        <w:rPr>
          <w:b/>
          <w:bCs/>
        </w:rPr>
      </w:pPr>
      <w:commentRangeStart w:id="6"/>
      <w:r w:rsidRPr="006447B8">
        <w:rPr>
          <w:b/>
          <w:highlight w:val="yellow"/>
        </w:rPr>
        <w:t>Members advice requested due to diverging views.</w:t>
      </w:r>
      <w:commentRangeEnd w:id="6"/>
      <w:r w:rsidR="008E7162">
        <w:rPr>
          <w:rStyle w:val="Odkaznakomentr"/>
        </w:rPr>
        <w:commentReference w:id="6"/>
      </w:r>
    </w:p>
    <w:p w14:paraId="06A95454" w14:textId="77777777" w:rsidR="008053A2" w:rsidRDefault="008053A2" w:rsidP="00BC6135">
      <w:pPr>
        <w:spacing w:line="240" w:lineRule="auto"/>
      </w:pPr>
    </w:p>
    <w:p w14:paraId="134610E3" w14:textId="6A0A6D18" w:rsidR="00B30B67" w:rsidRDefault="00C94B6B" w:rsidP="006447B8">
      <w:pPr>
        <w:spacing w:line="276" w:lineRule="auto"/>
      </w:pPr>
      <w:r w:rsidRPr="00C94B6B">
        <w:t>The extension of the proposed approach to repurchase transactions and other securities must be considered very carefully. The discussed solution for derivatives has its justification in the fact, that a QCCP is involved with its risk mitigating effects. We cannot see a comparable situation for repurchase transactions or other securities. If the extension of the approach does not improve the risk assessment or reduce the capital requirements for insurers, the current treatment should be maintained, and implementation costs and efforts avoided</w:t>
      </w:r>
      <w:r w:rsidRPr="001A2EBB">
        <w:t>.</w:t>
      </w:r>
    </w:p>
    <w:p w14:paraId="68A524A2" w14:textId="77777777" w:rsidR="00743EF8" w:rsidRDefault="00743EF8" w:rsidP="006447B8">
      <w:pPr>
        <w:spacing w:line="276" w:lineRule="auto"/>
      </w:pPr>
    </w:p>
    <w:p w14:paraId="2B4B59D5" w14:textId="623E71E2" w:rsidR="00AC6D02" w:rsidRDefault="00AC6D02" w:rsidP="006447B8">
      <w:pPr>
        <w:spacing w:line="276" w:lineRule="auto"/>
      </w:pPr>
      <w:r w:rsidRPr="006447B8">
        <w:t xml:space="preserve">Currently some </w:t>
      </w:r>
      <w:r w:rsidR="00716A21">
        <w:t xml:space="preserve">undertakings in </w:t>
      </w:r>
      <w:r w:rsidR="00104C39">
        <w:t>specific MS</w:t>
      </w:r>
      <w:r w:rsidRPr="006447B8">
        <w:t xml:space="preserve"> are trading cleared repurchase transactions (repo’s) via a sponsored model as described in the Consultation Paper and they are under the assumption that also for cleared repurchase agreements the same methodology would be appropriate for cleared repurchase transactions. The sponsored model used for repurchase agreements has the same advantages as for cleared OTC derivatives and therefore we think it would be appropriate to extend the proposed approach to repurchase transactions.</w:t>
      </w:r>
    </w:p>
    <w:p w14:paraId="372E79D4" w14:textId="77777777" w:rsidR="00B30B67" w:rsidRDefault="00B30B67"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B30B67" w:rsidRPr="00DF0209" w14:paraId="41F09EE4" w14:textId="77777777">
        <w:tc>
          <w:tcPr>
            <w:tcW w:w="9747" w:type="dxa"/>
            <w:shd w:val="clear" w:color="auto" w:fill="E2EFD9"/>
          </w:tcPr>
          <w:p w14:paraId="03A6933F" w14:textId="12D593E0" w:rsidR="00B30B67" w:rsidRPr="00BC4332" w:rsidRDefault="00B30B67">
            <w:pPr>
              <w:autoSpaceDE w:val="0"/>
              <w:autoSpaceDN w:val="0"/>
              <w:adjustRightInd w:val="0"/>
              <w:rPr>
                <w:i/>
                <w:iCs/>
                <w:szCs w:val="17"/>
              </w:rPr>
            </w:pPr>
            <w:r w:rsidRPr="00BC4332">
              <w:rPr>
                <w:b/>
                <w:bCs/>
                <w:szCs w:val="17"/>
              </w:rPr>
              <w:t>Q1</w:t>
            </w:r>
            <w:r w:rsidR="00EA6147">
              <w:rPr>
                <w:b/>
                <w:bCs/>
                <w:szCs w:val="17"/>
              </w:rPr>
              <w:t>3</w:t>
            </w:r>
            <w:r w:rsidRPr="00BC4332">
              <w:rPr>
                <w:b/>
                <w:bCs/>
                <w:szCs w:val="17"/>
              </w:rPr>
              <w:t>.</w:t>
            </w:r>
            <w:r w:rsidR="0025117C">
              <w:rPr>
                <w:b/>
                <w:bCs/>
                <w:szCs w:val="17"/>
              </w:rPr>
              <w:t xml:space="preserve"> </w:t>
            </w:r>
            <w:r w:rsidR="0025117C" w:rsidRPr="0025117C">
              <w:rPr>
                <w:i/>
                <w:iCs/>
                <w:szCs w:val="17"/>
              </w:rPr>
              <w:t>Do you have comments on the current treatment of direct exposures to QCCPs in Solvency II?</w:t>
            </w:r>
          </w:p>
          <w:p w14:paraId="286B92EF" w14:textId="77777777" w:rsidR="00B30B67" w:rsidRPr="00BC4332" w:rsidRDefault="00B30B67">
            <w:pPr>
              <w:autoSpaceDE w:val="0"/>
              <w:autoSpaceDN w:val="0"/>
              <w:adjustRightInd w:val="0"/>
              <w:rPr>
                <w:szCs w:val="17"/>
              </w:rPr>
            </w:pPr>
          </w:p>
        </w:tc>
      </w:tr>
    </w:tbl>
    <w:p w14:paraId="00B69326" w14:textId="77777777" w:rsidR="00B30B67" w:rsidRDefault="00B30B67" w:rsidP="00BC6135">
      <w:pPr>
        <w:spacing w:line="240" w:lineRule="auto"/>
      </w:pPr>
    </w:p>
    <w:p w14:paraId="12272738" w14:textId="77777777" w:rsidR="00B30B67" w:rsidRDefault="00B30B67" w:rsidP="00BC6135">
      <w:pPr>
        <w:spacing w:line="240" w:lineRule="auto"/>
      </w:pPr>
    </w:p>
    <w:p w14:paraId="53F66D67" w14:textId="77777777" w:rsidR="00B30B67" w:rsidRDefault="00B30B67"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B30B67" w:rsidRPr="00DF0209" w14:paraId="54237909" w14:textId="77777777">
        <w:tc>
          <w:tcPr>
            <w:tcW w:w="9747" w:type="dxa"/>
            <w:shd w:val="clear" w:color="auto" w:fill="E2EFD9"/>
          </w:tcPr>
          <w:p w14:paraId="0F657579" w14:textId="4B621FBC" w:rsidR="00B30B67" w:rsidRPr="00BC4332" w:rsidRDefault="00B30B67">
            <w:pPr>
              <w:autoSpaceDE w:val="0"/>
              <w:autoSpaceDN w:val="0"/>
              <w:adjustRightInd w:val="0"/>
              <w:rPr>
                <w:i/>
                <w:iCs/>
                <w:szCs w:val="17"/>
              </w:rPr>
            </w:pPr>
            <w:r w:rsidRPr="00BC4332">
              <w:rPr>
                <w:b/>
                <w:bCs/>
                <w:szCs w:val="17"/>
              </w:rPr>
              <w:t>Q1</w:t>
            </w:r>
            <w:r w:rsidR="00EA6147">
              <w:rPr>
                <w:b/>
                <w:bCs/>
                <w:szCs w:val="17"/>
              </w:rPr>
              <w:t>4</w:t>
            </w:r>
            <w:r w:rsidRPr="00BC4332">
              <w:rPr>
                <w:b/>
                <w:bCs/>
                <w:szCs w:val="17"/>
              </w:rPr>
              <w:t>.</w:t>
            </w:r>
            <w:r w:rsidR="000A236E">
              <w:rPr>
                <w:b/>
                <w:bCs/>
                <w:szCs w:val="17"/>
              </w:rPr>
              <w:t xml:space="preserve"> </w:t>
            </w:r>
            <w:r w:rsidR="000A236E" w:rsidRPr="000A236E">
              <w:rPr>
                <w:i/>
                <w:iCs/>
                <w:szCs w:val="17"/>
              </w:rPr>
              <w:t>Do you have comments on the treatment of liquidity risk faced by insurance and reinsurance undertakings when they are members of a QCCP?</w:t>
            </w:r>
          </w:p>
          <w:p w14:paraId="425864E5" w14:textId="77777777" w:rsidR="00B30B67" w:rsidRPr="00BC4332" w:rsidRDefault="00B30B67">
            <w:pPr>
              <w:autoSpaceDE w:val="0"/>
              <w:autoSpaceDN w:val="0"/>
              <w:adjustRightInd w:val="0"/>
              <w:rPr>
                <w:szCs w:val="17"/>
              </w:rPr>
            </w:pPr>
          </w:p>
        </w:tc>
      </w:tr>
    </w:tbl>
    <w:p w14:paraId="542DD1E7" w14:textId="77777777" w:rsidR="00B30B67" w:rsidRDefault="00B30B67" w:rsidP="00BC6135">
      <w:pPr>
        <w:spacing w:line="240" w:lineRule="auto"/>
      </w:pPr>
    </w:p>
    <w:p w14:paraId="0143F0CA" w14:textId="53493D78" w:rsidR="00B30B67" w:rsidRDefault="00753D39" w:rsidP="006447B8">
      <w:pPr>
        <w:spacing w:line="276" w:lineRule="auto"/>
      </w:pPr>
      <w:r w:rsidRPr="00753D39">
        <w:t xml:space="preserve">The latest amendments to the Solvency II Directive oblige (re)insurers to have a liquidity </w:t>
      </w:r>
      <w:r w:rsidR="00621828">
        <w:t xml:space="preserve">risk </w:t>
      </w:r>
      <w:r w:rsidRPr="00753D39">
        <w:t>management plan (</w:t>
      </w:r>
      <w:r w:rsidRPr="001A2EBB">
        <w:t>L</w:t>
      </w:r>
      <w:r w:rsidR="00621828">
        <w:t>R</w:t>
      </w:r>
      <w:r w:rsidRPr="001A2EBB">
        <w:t>MP</w:t>
      </w:r>
      <w:r w:rsidRPr="00753D39">
        <w:t xml:space="preserve">). Any potential requirements for liquidity should be considered in such a plan, if the arising liquidity risks are relevant. Therefore, </w:t>
      </w:r>
      <w:r w:rsidR="00CD3BD9">
        <w:t xml:space="preserve">there is no </w:t>
      </w:r>
      <w:r w:rsidRPr="00753D39">
        <w:t>necessity for a special treatment of such risks.</w:t>
      </w:r>
    </w:p>
    <w:p w14:paraId="12C7DE96" w14:textId="77777777" w:rsidR="00B30B67" w:rsidRDefault="00B30B67" w:rsidP="00BC6135">
      <w:pPr>
        <w:spacing w:line="240" w:lineRule="auto"/>
      </w:pPr>
    </w:p>
    <w:p w14:paraId="225631DB" w14:textId="77777777" w:rsidR="00B30B67" w:rsidRDefault="00B30B67" w:rsidP="00BC6135">
      <w:pPr>
        <w:spacing w:line="24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E2EFD9"/>
        <w:tblLook w:val="04A0" w:firstRow="1" w:lastRow="0" w:firstColumn="1" w:lastColumn="0" w:noHBand="0" w:noVBand="1"/>
      </w:tblPr>
      <w:tblGrid>
        <w:gridCol w:w="9521"/>
      </w:tblGrid>
      <w:tr w:rsidR="00B30B67" w:rsidRPr="00DF0209" w14:paraId="528F6778" w14:textId="77777777">
        <w:tc>
          <w:tcPr>
            <w:tcW w:w="9747" w:type="dxa"/>
            <w:shd w:val="clear" w:color="auto" w:fill="E2EFD9"/>
          </w:tcPr>
          <w:p w14:paraId="6A6079B0" w14:textId="2FB20A92" w:rsidR="00B30B67" w:rsidRPr="00BC4332" w:rsidRDefault="00B30B67">
            <w:pPr>
              <w:autoSpaceDE w:val="0"/>
              <w:autoSpaceDN w:val="0"/>
              <w:adjustRightInd w:val="0"/>
              <w:rPr>
                <w:i/>
                <w:iCs/>
                <w:szCs w:val="17"/>
              </w:rPr>
            </w:pPr>
            <w:r w:rsidRPr="00BC4332">
              <w:rPr>
                <w:b/>
                <w:bCs/>
                <w:szCs w:val="17"/>
              </w:rPr>
              <w:t>Q1</w:t>
            </w:r>
            <w:r w:rsidR="00EA6147">
              <w:rPr>
                <w:b/>
                <w:bCs/>
                <w:szCs w:val="17"/>
              </w:rPr>
              <w:t>5</w:t>
            </w:r>
            <w:r w:rsidRPr="00BC4332">
              <w:rPr>
                <w:b/>
                <w:bCs/>
                <w:szCs w:val="17"/>
              </w:rPr>
              <w:t>.</w:t>
            </w:r>
            <w:r w:rsidR="00EC2B30">
              <w:rPr>
                <w:b/>
                <w:bCs/>
                <w:szCs w:val="17"/>
              </w:rPr>
              <w:t xml:space="preserve"> </w:t>
            </w:r>
            <w:r w:rsidR="00EC2B30" w:rsidRPr="00EC2B30">
              <w:rPr>
                <w:i/>
                <w:iCs/>
                <w:szCs w:val="17"/>
              </w:rPr>
              <w:t>Do you have any other comments?</w:t>
            </w:r>
          </w:p>
          <w:p w14:paraId="1229397F" w14:textId="77777777" w:rsidR="00B30B67" w:rsidRPr="00BC4332" w:rsidRDefault="00B30B67">
            <w:pPr>
              <w:autoSpaceDE w:val="0"/>
              <w:autoSpaceDN w:val="0"/>
              <w:adjustRightInd w:val="0"/>
              <w:rPr>
                <w:szCs w:val="17"/>
              </w:rPr>
            </w:pPr>
          </w:p>
        </w:tc>
      </w:tr>
    </w:tbl>
    <w:p w14:paraId="640ADB0C" w14:textId="77777777" w:rsidR="00B30B67" w:rsidRPr="00B76257" w:rsidRDefault="00B30B67" w:rsidP="00BC6135">
      <w:pPr>
        <w:spacing w:line="240" w:lineRule="auto"/>
      </w:pPr>
    </w:p>
    <w:sectPr w:rsidR="00B30B67" w:rsidRPr="00B76257" w:rsidSect="00BE0B5D">
      <w:type w:val="continuous"/>
      <w:pgSz w:w="11907" w:h="16839" w:code="9"/>
      <w:pgMar w:top="2336" w:right="902" w:bottom="1418" w:left="1474" w:header="709" w:footer="238" w:gutter="0"/>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comment w:id="6" w:author="Insurance Europe" w:date="2024-09-03T08:32:00Z" w:initials="IE">
    <w:p w14:paraId="418CFFB8" w14:textId="77777777" w:rsidR="008E7162" w:rsidRDefault="008E7162" w:rsidP="008E7162">
      <w:pPr>
        <w:pStyle w:val="Textkomentra"/>
        <w:jc w:val="left"/>
      </w:pPr>
      <w:r>
        <w:rPr>
          <w:rStyle w:val="Odkaznakomentr"/>
        </w:rPr>
        <w:annotationRef/>
      </w:r>
      <w:r>
        <w:t>Secretariat note:</w:t>
      </w:r>
    </w:p>
    <w:p w14:paraId="05FEC786" w14:textId="77777777" w:rsidR="008E7162" w:rsidRDefault="008E7162" w:rsidP="008E7162">
      <w:pPr>
        <w:pStyle w:val="Textkomentra"/>
        <w:jc w:val="left"/>
      </w:pPr>
      <w:r>
        <w:rPr>
          <w:i/>
          <w:iCs/>
          <w:highlight w:val="yellow"/>
        </w:rPr>
        <w:t>Members are invited to provide feedback following diverging preliminary input.</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commentEx w15:paraId="05FEC786"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16du wp14">
  <w16cex:commentExtensible w16cex:durableId="00B5ADBD" w16cex:dateUtc="2024-09-03T06:32: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6cid:commentId w16cid:paraId="05FEC786" w16cid:durableId="00B5ADBD"/>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0019A9C1" w14:textId="77777777" w:rsidR="009A6772" w:rsidRDefault="009A6772">
      <w:r>
        <w:separator/>
      </w:r>
    </w:p>
    <w:p w14:paraId="7391FA8C" w14:textId="77777777" w:rsidR="009A6772" w:rsidRDefault="009A6772"/>
  </w:endnote>
  <w:endnote w:type="continuationSeparator" w:id="0">
    <w:p w14:paraId="07AB42E0" w14:textId="77777777" w:rsidR="009A6772" w:rsidRDefault="009A6772">
      <w:r>
        <w:continuationSeparator/>
      </w:r>
    </w:p>
    <w:p w14:paraId="50313795" w14:textId="77777777" w:rsidR="009A6772" w:rsidRDefault="009A6772"/>
  </w:endnote>
  <w:endnote w:type="continuationNotice" w:id="1">
    <w:p w14:paraId="05DDB8A6" w14:textId="77777777" w:rsidR="009A6772" w:rsidRDefault="009A6772">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utiger LT Com 45 Light">
    <w:altName w:val="Corbel"/>
    <w:charset w:val="00"/>
    <w:family w:val="swiss"/>
    <w:pitch w:val="variable"/>
    <w:sig w:usb0="00000001" w:usb1="5000204A" w:usb2="00000000" w:usb3="00000000" w:csb0="0000009B" w:csb1="00000000"/>
  </w:font>
  <w:font w:name="Frutiger LT Std 45 Light">
    <w:altName w:val="Calibri"/>
    <w:panose1 w:val="00000000000000000000"/>
    <w:charset w:val="00"/>
    <w:family w:val="swiss"/>
    <w:notTrueType/>
    <w:pitch w:val="variable"/>
    <w:sig w:usb0="800000AF" w:usb1="4000204A" w:usb2="00000000" w:usb3="00000000" w:csb0="00000001" w:csb1="00000000"/>
  </w:font>
  <w:font w:name="Verdana">
    <w:panose1 w:val="020B0604030504040204"/>
    <w:charset w:val="EE"/>
    <w:family w:val="swiss"/>
    <w:pitch w:val="variable"/>
    <w:sig w:usb0="A00006FF" w:usb1="4000205B" w:usb2="00000010" w:usb3="00000000" w:csb0="0000019F" w:csb1="00000000"/>
  </w:font>
  <w:font w:name="Arial">
    <w:panose1 w:val="020B0604020202020204"/>
    <w:charset w:val="EE"/>
    <w:family w:val="swiss"/>
    <w:pitch w:val="variable"/>
    <w:sig w:usb0="E0002EFF" w:usb1="C000785B" w:usb2="00000009" w:usb3="00000000" w:csb0="000001FF" w:csb1="00000000"/>
  </w:font>
  <w:font w:name="Frutiger LT Std 55 Roman">
    <w:altName w:val="Calibri"/>
    <w:panose1 w:val="00000000000000000000"/>
    <w:charset w:val="00"/>
    <w:family w:val="swiss"/>
    <w:notTrueType/>
    <w:pitch w:val="variable"/>
    <w:sig w:usb0="800000AF" w:usb1="4000204A" w:usb2="00000000" w:usb3="00000000" w:csb0="00000001" w:csb1="00000000"/>
  </w:font>
  <w:font w:name="Segoe UI">
    <w:panose1 w:val="020B0502040204020203"/>
    <w:charset w:val="EE"/>
    <w:family w:val="swiss"/>
    <w:pitch w:val="variable"/>
    <w:sig w:usb0="E4002EFF" w:usb1="C000E47F" w:usb2="00000009" w:usb3="00000000" w:csb0="000001FF" w:csb1="00000000"/>
  </w:font>
  <w:font w:name="Myriad Pro">
    <w:panose1 w:val="00000000000000000000"/>
    <w:charset w:val="00"/>
    <w:family w:val="swiss"/>
    <w:notTrueType/>
    <w:pitch w:val="variable"/>
    <w:sig w:usb0="20000287" w:usb1="00000001" w:usb2="00000000" w:usb3="00000000" w:csb0="0000019F" w:csb1="00000000"/>
  </w:font>
  <w:font w:name="Tahoma">
    <w:panose1 w:val="020B0604030504040204"/>
    <w:charset w:val="EE"/>
    <w:family w:val="swiss"/>
    <w:pitch w:val="variable"/>
    <w:sig w:usb0="E1002EFF" w:usb1="C000605B" w:usb2="00000029" w:usb3="00000000" w:csb0="000101FF" w:csb1="00000000"/>
  </w:font>
  <w:font w:name="Calibri Light">
    <w:panose1 w:val="020F0302020204030204"/>
    <w:charset w:val="EE"/>
    <w:family w:val="swiss"/>
    <w:pitch w:val="variable"/>
    <w:sig w:usb0="E4002EFF" w:usb1="C000247B" w:usb2="00000009" w:usb3="00000000" w:csb0="000001FF" w:csb1="00000000"/>
  </w:font>
  <w:font w:name="Calibri">
    <w:panose1 w:val="020F0502020204030204"/>
    <w:charset w:val="EE"/>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BC63A56" w14:textId="77777777" w:rsidR="00774ED6" w:rsidRDefault="0074446D" w:rsidP="000846C0">
    <w:pPr>
      <w:pStyle w:val="Pta"/>
      <w:framePr w:wrap="around" w:vAnchor="text" w:hAnchor="margin" w:xAlign="right" w:y="1"/>
      <w:rPr>
        <w:rStyle w:val="slostrany"/>
      </w:rPr>
    </w:pPr>
    <w:r>
      <w:rPr>
        <w:rStyle w:val="slostrany"/>
      </w:rPr>
      <w:fldChar w:fldCharType="begin"/>
    </w:r>
    <w:r w:rsidR="00774ED6">
      <w:rPr>
        <w:rStyle w:val="slostrany"/>
      </w:rPr>
      <w:instrText xml:space="preserve">PAGE  </w:instrText>
    </w:r>
    <w:r>
      <w:rPr>
        <w:rStyle w:val="slostrany"/>
      </w:rPr>
      <w:fldChar w:fldCharType="end"/>
    </w:r>
  </w:p>
  <w:p w14:paraId="6EB8BB13" w14:textId="77777777" w:rsidR="00774ED6" w:rsidRDefault="00774ED6" w:rsidP="000846C0">
    <w:pPr>
      <w:pStyle w:val="Pta"/>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C0C34A2" w14:textId="77777777" w:rsidR="00774ED6" w:rsidRPr="00ED5CF3" w:rsidRDefault="0074446D" w:rsidP="003E36CF">
    <w:pPr>
      <w:pStyle w:val="Pta"/>
      <w:framePr w:wrap="around" w:vAnchor="page" w:hAnchor="margin" w:xAlign="right" w:y="16221" w:anchorLock="1"/>
      <w:rPr>
        <w:rStyle w:val="slostrany"/>
        <w:rFonts w:cs="Arial"/>
        <w:color w:val="002957"/>
        <w:spacing w:val="-4"/>
        <w:w w:val="90"/>
        <w:sz w:val="14"/>
        <w:szCs w:val="14"/>
      </w:rPr>
    </w:pPr>
    <w:r w:rsidRPr="00ED5CF3">
      <w:rPr>
        <w:rStyle w:val="slostrany"/>
        <w:rFonts w:cs="Arial"/>
        <w:color w:val="002957"/>
        <w:spacing w:val="-4"/>
        <w:w w:val="90"/>
        <w:sz w:val="14"/>
        <w:szCs w:val="14"/>
      </w:rPr>
      <w:fldChar w:fldCharType="begin"/>
    </w:r>
    <w:r w:rsidR="00774ED6" w:rsidRPr="00ED5CF3">
      <w:rPr>
        <w:rStyle w:val="slostrany"/>
        <w:rFonts w:cs="Arial"/>
        <w:color w:val="002957"/>
        <w:spacing w:val="-4"/>
        <w:w w:val="90"/>
        <w:sz w:val="14"/>
        <w:szCs w:val="14"/>
      </w:rPr>
      <w:instrText xml:space="preserve">PAGE  </w:instrText>
    </w:r>
    <w:r w:rsidRPr="00ED5CF3">
      <w:rPr>
        <w:rStyle w:val="slostrany"/>
        <w:rFonts w:cs="Arial"/>
        <w:color w:val="002957"/>
        <w:spacing w:val="-4"/>
        <w:w w:val="90"/>
        <w:sz w:val="14"/>
        <w:szCs w:val="14"/>
      </w:rPr>
      <w:fldChar w:fldCharType="separate"/>
    </w:r>
    <w:r w:rsidR="00B76257" w:rsidRPr="006447B8">
      <w:rPr>
        <w:rStyle w:val="slostrany"/>
        <w:rFonts w:cs="Arial"/>
        <w:color w:val="002957"/>
        <w:spacing w:val="-4"/>
        <w:w w:val="90"/>
        <w:sz w:val="14"/>
        <w:szCs w:val="14"/>
      </w:rPr>
      <w:t>2</w:t>
    </w:r>
    <w:r w:rsidRPr="00ED5CF3">
      <w:rPr>
        <w:rStyle w:val="slostrany"/>
        <w:rFonts w:cs="Arial"/>
        <w:color w:val="002957"/>
        <w:spacing w:val="-4"/>
        <w:w w:val="90"/>
        <w:sz w:val="14"/>
        <w:szCs w:val="14"/>
      </w:rPr>
      <w:fldChar w:fldCharType="end"/>
    </w:r>
  </w:p>
  <w:p w14:paraId="1B4BE8BF" w14:textId="77777777" w:rsidR="00774ED6" w:rsidRPr="000736F4" w:rsidRDefault="00774ED6" w:rsidP="0029642B">
    <w:pPr>
      <w:tabs>
        <w:tab w:val="right" w:pos="10260"/>
      </w:tabs>
      <w:autoSpaceDE w:val="0"/>
      <w:autoSpaceDN w:val="0"/>
      <w:adjustRightInd w:val="0"/>
      <w:ind w:right="360"/>
      <w:textAlignment w:val="center"/>
      <w:rPr>
        <w:rFonts w:ascii="Frutiger LT Std 45 Light" w:hAnsi="Frutiger LT Std 45 Light"/>
        <w:color w:val="002957"/>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A5EB4D4" w14:textId="77777777" w:rsidR="00BF0B5D" w:rsidRPr="00A16D6F" w:rsidRDefault="00BF0B5D" w:rsidP="00857959">
    <w:pPr>
      <w:framePr w:w="3958" w:h="1128" w:hRule="exact" w:hSpace="181" w:wrap="around" w:vAnchor="page" w:hAnchor="page" w:x="7094" w:y="15367" w:anchorLock="1"/>
      <w:rPr>
        <w:rFonts w:cs="Tahoma"/>
        <w:color w:val="002957"/>
        <w:sz w:val="14"/>
        <w:szCs w:val="14"/>
      </w:rPr>
    </w:pPr>
    <w:bookmarkStart w:id="4" w:name="_Hlk125989476"/>
    <w:r w:rsidRPr="00A16D6F">
      <w:rPr>
        <w:rFonts w:cs="Tahoma"/>
        <w:color w:val="002957"/>
        <w:sz w:val="14"/>
        <w:szCs w:val="14"/>
      </w:rPr>
      <w:t xml:space="preserve">© </w:t>
    </w:r>
    <w:r w:rsidRPr="001A2EBB">
      <w:rPr>
        <w:color w:val="002957"/>
        <w:sz w:val="14"/>
        <w:szCs w:val="14"/>
      </w:rPr>
      <w:t>Reproduction in whole or in part of the content of this document and the communication thereof are made with the consent of Insurance Europe, must be clearly attributed to Insurance Europe and must include the date of the Insurance Europe document.</w:t>
    </w:r>
  </w:p>
  <w:bookmarkEnd w:id="4"/>
  <w:p w14:paraId="3E4BE52F" w14:textId="77777777" w:rsidR="00145DD0" w:rsidRDefault="00145DD0" w:rsidP="00BF0B5D">
    <w:pPr>
      <w:pStyle w:val="CEAFooterauthorinfo"/>
      <w:jc w:val="left"/>
      <w:rPr>
        <w:b w:val="0"/>
        <w:color w:val="002957"/>
        <w:sz w:val="14"/>
        <w:szCs w:val="14"/>
        <w:lang w:val="en-US"/>
      </w:rPr>
    </w:pPr>
  </w:p>
  <w:p w14:paraId="00A41073" w14:textId="77777777" w:rsidR="00145DD0" w:rsidRDefault="00145DD0" w:rsidP="00BF0B5D">
    <w:pPr>
      <w:pStyle w:val="CEAFooterauthorinfo"/>
      <w:jc w:val="left"/>
      <w:rPr>
        <w:b w:val="0"/>
        <w:color w:val="002957"/>
        <w:sz w:val="14"/>
        <w:szCs w:val="14"/>
        <w:lang w:val="en-US"/>
      </w:rPr>
    </w:pPr>
  </w:p>
  <w:p w14:paraId="3117AD1F" w14:textId="77777777" w:rsidR="00BF0B5D" w:rsidRPr="00882849" w:rsidRDefault="00BF0B5D" w:rsidP="00BF0B5D">
    <w:pPr>
      <w:jc w:val="left"/>
      <w:rPr>
        <w:color w:val="002957"/>
        <w:sz w:val="14"/>
        <w:szCs w:val="14"/>
        <w:lang w:val="fr-BE"/>
      </w:rPr>
    </w:pPr>
    <w:r w:rsidRPr="00882849">
      <w:rPr>
        <w:color w:val="002957"/>
        <w:sz w:val="14"/>
        <w:szCs w:val="14"/>
        <w:lang w:val="fr-BE"/>
      </w:rPr>
      <w:t xml:space="preserve">Insurance Europe aisbl • rue </w:t>
    </w:r>
    <w:r w:rsidR="00D84B59" w:rsidRPr="00882849">
      <w:rPr>
        <w:color w:val="002957"/>
        <w:sz w:val="14"/>
        <w:szCs w:val="14"/>
        <w:lang w:val="fr-BE"/>
      </w:rPr>
      <w:t>Champ de Mars</w:t>
    </w:r>
    <w:r w:rsidRPr="00882849">
      <w:rPr>
        <w:color w:val="002957"/>
        <w:sz w:val="14"/>
        <w:szCs w:val="14"/>
        <w:lang w:val="fr-BE"/>
      </w:rPr>
      <w:t>,</w:t>
    </w:r>
    <w:r w:rsidR="00D84B59" w:rsidRPr="00882849">
      <w:rPr>
        <w:color w:val="002957"/>
        <w:sz w:val="14"/>
        <w:szCs w:val="14"/>
        <w:lang w:val="fr-BE"/>
      </w:rPr>
      <w:t>23</w:t>
    </w:r>
    <w:r w:rsidRPr="00882849">
      <w:rPr>
        <w:color w:val="002957"/>
        <w:sz w:val="14"/>
        <w:szCs w:val="14"/>
        <w:lang w:val="fr-BE"/>
      </w:rPr>
      <w:t xml:space="preserve"> B-10</w:t>
    </w:r>
    <w:r w:rsidR="00D84B59" w:rsidRPr="00882849">
      <w:rPr>
        <w:color w:val="002957"/>
        <w:sz w:val="14"/>
        <w:szCs w:val="14"/>
        <w:lang w:val="fr-BE"/>
      </w:rPr>
      <w:t>5</w:t>
    </w:r>
    <w:r w:rsidRPr="00882849">
      <w:rPr>
        <w:color w:val="002957"/>
        <w:sz w:val="14"/>
        <w:szCs w:val="14"/>
        <w:lang w:val="fr-BE"/>
      </w:rPr>
      <w:t>0 Brussels</w:t>
    </w:r>
  </w:p>
  <w:p w14:paraId="74595195" w14:textId="77777777" w:rsidR="00EE1551" w:rsidRPr="00882849" w:rsidRDefault="00BF0B5D" w:rsidP="00EE1551">
    <w:pPr>
      <w:pStyle w:val="CEAFooterauthorinfo"/>
      <w:jc w:val="left"/>
      <w:rPr>
        <w:color w:val="002957"/>
        <w:sz w:val="14"/>
        <w:szCs w:val="14"/>
        <w:lang w:val="pt-PT"/>
      </w:rPr>
    </w:pPr>
    <w:bookmarkStart w:id="5" w:name="cs1_Internet"/>
    <w:r w:rsidRPr="00882849">
      <w:rPr>
        <w:b w:val="0"/>
        <w:color w:val="002957"/>
        <w:sz w:val="14"/>
        <w:szCs w:val="14"/>
        <w:lang w:val="pt-PT"/>
      </w:rPr>
      <w:t>T</w:t>
    </w:r>
    <w:r w:rsidR="007E39D9" w:rsidRPr="00882849">
      <w:rPr>
        <w:b w:val="0"/>
        <w:color w:val="002957"/>
        <w:sz w:val="14"/>
        <w:szCs w:val="14"/>
        <w:lang w:val="pt-PT"/>
      </w:rPr>
      <w:t xml:space="preserve">el: +32 2 894 30 00 </w:t>
    </w:r>
    <w:r w:rsidRPr="00882849">
      <w:rPr>
        <w:b w:val="0"/>
        <w:color w:val="002957"/>
        <w:sz w:val="14"/>
        <w:szCs w:val="14"/>
        <w:lang w:val="pt-PT"/>
      </w:rPr>
      <w:t>•</w:t>
    </w:r>
    <w:r w:rsidR="004B5BFA" w:rsidRPr="00882849">
      <w:rPr>
        <w:b w:val="0"/>
        <w:color w:val="002957"/>
        <w:sz w:val="14"/>
        <w:szCs w:val="14"/>
        <w:lang w:val="pt-PT"/>
      </w:rPr>
      <w:t xml:space="preserve"> </w:t>
    </w:r>
    <w:r w:rsidRPr="00882849">
      <w:rPr>
        <w:b w:val="0"/>
        <w:color w:val="002957"/>
        <w:sz w:val="14"/>
        <w:szCs w:val="14"/>
        <w:lang w:val="pt-PT"/>
      </w:rPr>
      <w:t xml:space="preserve">E-mail: </w:t>
    </w:r>
    <w:r w:rsidR="007E39D9" w:rsidRPr="00882849">
      <w:rPr>
        <w:b w:val="0"/>
        <w:color w:val="002957"/>
        <w:sz w:val="14"/>
        <w:szCs w:val="14"/>
        <w:lang w:val="pt-PT"/>
      </w:rPr>
      <w:t>info</w:t>
    </w:r>
    <w:r w:rsidRPr="00882849">
      <w:rPr>
        <w:b w:val="0"/>
        <w:color w:val="002957"/>
        <w:sz w:val="14"/>
        <w:szCs w:val="14"/>
        <w:lang w:val="pt-PT"/>
      </w:rPr>
      <w:t>@insuranceeurope.eu</w:t>
    </w:r>
    <w:bookmarkEnd w:id="5"/>
    <w:r w:rsidRPr="00882849">
      <w:rPr>
        <w:b w:val="0"/>
        <w:color w:val="002957"/>
        <w:sz w:val="14"/>
        <w:szCs w:val="14"/>
        <w:lang w:val="pt-PT"/>
      </w:rPr>
      <w:br/>
    </w:r>
    <w:r w:rsidRPr="00882849">
      <w:rPr>
        <w:b w:val="0"/>
        <w:color w:val="82C55B"/>
        <w:sz w:val="14"/>
        <w:szCs w:val="14"/>
        <w:lang w:val="pt-PT"/>
      </w:rPr>
      <w:t>www.insuranceeurope.eu</w:t>
    </w:r>
  </w:p>
  <w:p w14:paraId="219BA5DF" w14:textId="77777777" w:rsidR="00EE1551" w:rsidRPr="00882849" w:rsidRDefault="00EE1551" w:rsidP="00EE1551">
    <w:pPr>
      <w:pStyle w:val="Pta"/>
      <w:rPr>
        <w:sz w:val="14"/>
        <w:szCs w:val="14"/>
        <w:lang w:val="pt-PT"/>
      </w:rPr>
    </w:pPr>
  </w:p>
  <w:p w14:paraId="6B372B0F" w14:textId="77777777" w:rsidR="005C3148" w:rsidRPr="00882849" w:rsidRDefault="005C3148" w:rsidP="00EE1551">
    <w:pPr>
      <w:pStyle w:val="Pta"/>
      <w:rPr>
        <w:sz w:val="14"/>
        <w:szCs w:val="14"/>
        <w:lang w:val="pt-PT"/>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3D00309" w14:textId="77777777" w:rsidR="00F1274C" w:rsidRDefault="00F1274C" w:rsidP="00BC4332">
    <w:pPr>
      <w:pStyle w:val="Pta"/>
      <w:framePr w:wrap="around" w:vAnchor="text" w:hAnchor="margin" w:xAlign="right" w:y="1"/>
      <w:rPr>
        <w:rStyle w:val="slostrany"/>
      </w:rPr>
    </w:pPr>
    <w:r>
      <w:rPr>
        <w:rStyle w:val="slostrany"/>
      </w:rPr>
      <w:fldChar w:fldCharType="begin"/>
    </w:r>
    <w:r>
      <w:rPr>
        <w:rStyle w:val="slostrany"/>
      </w:rPr>
      <w:instrText xml:space="preserve">PAGE  </w:instrText>
    </w:r>
    <w:r>
      <w:rPr>
        <w:rStyle w:val="slostrany"/>
      </w:rPr>
      <w:fldChar w:fldCharType="end"/>
    </w:r>
  </w:p>
  <w:p w14:paraId="5E111F40" w14:textId="77777777" w:rsidR="00F1274C" w:rsidRDefault="00F1274C" w:rsidP="00BC4332">
    <w:pPr>
      <w:pStyle w:val="Pta"/>
      <w:ind w:right="360"/>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6ADCF66" w14:textId="77777777" w:rsidR="00F1274C" w:rsidRPr="00723412" w:rsidRDefault="00F1274C" w:rsidP="00BC4332">
    <w:pPr>
      <w:pStyle w:val="Pta"/>
      <w:framePr w:wrap="around" w:vAnchor="page" w:hAnchor="margin" w:xAlign="right" w:y="16161"/>
      <w:rPr>
        <w:rStyle w:val="slostrany"/>
        <w:color w:val="002957"/>
      </w:rPr>
    </w:pPr>
    <w:r>
      <w:rPr>
        <w:rStyle w:val="slostrany"/>
        <w:color w:val="002957"/>
        <w:szCs w:val="17"/>
      </w:rPr>
      <w:fldChar w:fldCharType="begin"/>
    </w:r>
    <w:r>
      <w:rPr>
        <w:rStyle w:val="slostrany"/>
        <w:color w:val="002957"/>
        <w:szCs w:val="17"/>
      </w:rPr>
      <w:instrText xml:space="preserve"> PAGE   \* MERGEFORMAT </w:instrText>
    </w:r>
    <w:r>
      <w:rPr>
        <w:rStyle w:val="slostrany"/>
        <w:color w:val="002957"/>
        <w:szCs w:val="17"/>
      </w:rPr>
      <w:fldChar w:fldCharType="separate"/>
    </w:r>
    <w:r w:rsidRPr="006447B8">
      <w:rPr>
        <w:rStyle w:val="slostrany"/>
        <w:color w:val="002957"/>
        <w:szCs w:val="17"/>
      </w:rPr>
      <w:t>6</w:t>
    </w:r>
    <w:r>
      <w:rPr>
        <w:rStyle w:val="slostrany"/>
        <w:color w:val="002957"/>
        <w:szCs w:val="17"/>
      </w:rPr>
      <w:fldChar w:fldCharType="end"/>
    </w:r>
  </w:p>
  <w:p w14:paraId="34FA5A2A" w14:textId="77777777" w:rsidR="00F1274C" w:rsidRPr="00D9591D" w:rsidRDefault="00F1274C" w:rsidP="00E208EB">
    <w:pPr>
      <w:tabs>
        <w:tab w:val="right" w:pos="10260"/>
      </w:tabs>
      <w:autoSpaceDE w:val="0"/>
      <w:autoSpaceDN w:val="0"/>
      <w:adjustRightInd w:val="0"/>
      <w:ind w:right="360"/>
      <w:textAlignment w:val="center"/>
      <w:rPr>
        <w:sz w:val="15"/>
        <w:szCs w:val="15"/>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3CE68E1" w14:textId="77777777" w:rsidR="00F1274C" w:rsidRPr="00882849" w:rsidRDefault="00F1274C" w:rsidP="00BC4332">
    <w:pPr>
      <w:ind w:left="567"/>
      <w:jc w:val="left"/>
      <w:rPr>
        <w:color w:val="002957"/>
        <w:sz w:val="14"/>
        <w:szCs w:val="14"/>
        <w:lang w:val="fr-BE"/>
      </w:rPr>
    </w:pPr>
    <w:r w:rsidRPr="00882849">
      <w:rPr>
        <w:color w:val="002957"/>
        <w:sz w:val="14"/>
        <w:szCs w:val="14"/>
        <w:lang w:val="fr-BE"/>
      </w:rPr>
      <w:t>Insurance Europe aisbl • rue Montoyer 51, B-1000 Brussels</w:t>
    </w:r>
  </w:p>
  <w:p w14:paraId="409A4665" w14:textId="77777777" w:rsidR="00F1274C" w:rsidRPr="00882849" w:rsidRDefault="00F1274C" w:rsidP="00BC4332">
    <w:pPr>
      <w:pStyle w:val="CEAFooterauthorinfo"/>
      <w:ind w:left="567"/>
      <w:jc w:val="left"/>
      <w:rPr>
        <w:b w:val="0"/>
        <w:color w:val="002957"/>
        <w:sz w:val="14"/>
        <w:szCs w:val="14"/>
        <w:lang w:val="pt-PT"/>
      </w:rPr>
    </w:pPr>
    <w:r w:rsidRPr="00882849">
      <w:rPr>
        <w:b w:val="0"/>
        <w:color w:val="002957"/>
        <w:sz w:val="14"/>
        <w:szCs w:val="14"/>
        <w:lang w:val="pt-PT"/>
      </w:rPr>
      <w:t>Tel: +32 2 894 30 00</w:t>
    </w:r>
  </w:p>
  <w:p w14:paraId="798B758B" w14:textId="77777777" w:rsidR="00F1274C" w:rsidRPr="00882849" w:rsidRDefault="00F1274C" w:rsidP="00BC4332">
    <w:pPr>
      <w:pStyle w:val="CEAFooterauthorinfo"/>
      <w:ind w:left="567"/>
      <w:jc w:val="left"/>
      <w:rPr>
        <w:color w:val="002957"/>
        <w:sz w:val="14"/>
        <w:szCs w:val="14"/>
        <w:lang w:val="pt-PT"/>
      </w:rPr>
    </w:pPr>
    <w:r w:rsidRPr="00882849">
      <w:rPr>
        <w:b w:val="0"/>
        <w:color w:val="002957"/>
        <w:sz w:val="14"/>
        <w:szCs w:val="14"/>
        <w:lang w:val="pt-PT"/>
      </w:rPr>
      <w:t>E-mail: info@insuranceeurope.eu</w:t>
    </w:r>
    <w:r w:rsidRPr="00882849">
      <w:rPr>
        <w:b w:val="0"/>
        <w:color w:val="002957"/>
        <w:sz w:val="14"/>
        <w:szCs w:val="14"/>
        <w:lang w:val="pt-PT"/>
      </w:rPr>
      <w:br/>
    </w:r>
    <w:r w:rsidRPr="00882849">
      <w:rPr>
        <w:b w:val="0"/>
        <w:color w:val="82C55B"/>
        <w:sz w:val="14"/>
        <w:szCs w:val="14"/>
        <w:lang w:val="pt-PT"/>
      </w:rPr>
      <w:t>www.insuranceeurope.eu</w:t>
    </w:r>
  </w:p>
  <w:p w14:paraId="76294210" w14:textId="77777777" w:rsidR="00F1274C" w:rsidRPr="00A16D6F" w:rsidRDefault="00F1274C" w:rsidP="00BC4332">
    <w:pPr>
      <w:framePr w:w="3958" w:h="1128" w:hRule="exact" w:hSpace="181" w:wrap="around" w:vAnchor="page" w:hAnchor="page" w:x="7094" w:y="15481" w:anchorLock="1"/>
      <w:rPr>
        <w:rFonts w:cs="Tahoma"/>
        <w:color w:val="002957"/>
        <w:sz w:val="14"/>
        <w:szCs w:val="14"/>
      </w:rPr>
    </w:pPr>
    <w:r w:rsidRPr="00A16D6F">
      <w:rPr>
        <w:rFonts w:cs="Tahoma"/>
        <w:color w:val="002957"/>
        <w:sz w:val="14"/>
        <w:szCs w:val="14"/>
      </w:rPr>
      <w:t xml:space="preserve">© </w:t>
    </w:r>
    <w:r w:rsidRPr="001A2EBB">
      <w:rPr>
        <w:color w:val="002957"/>
        <w:sz w:val="14"/>
        <w:szCs w:val="14"/>
      </w:rPr>
      <w:t>Reproduction in whole or in part of the content of this document and the communication thereof are made with the consent of Insurance Europe, must be clearly attributed to Insurance Europe and must include the date of the Insurance Europe document.</w:t>
    </w:r>
  </w:p>
  <w:p w14:paraId="27D867A9" w14:textId="77777777" w:rsidR="00F1274C" w:rsidRDefault="00F1274C">
    <w:pPr>
      <w:pStyle w:val="Pt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461D98DD" w14:textId="77777777" w:rsidR="009A6772" w:rsidRDefault="009A6772">
      <w:r>
        <w:separator/>
      </w:r>
    </w:p>
    <w:p w14:paraId="787E2A5A" w14:textId="77777777" w:rsidR="009A6772" w:rsidRDefault="009A6772"/>
  </w:footnote>
  <w:footnote w:type="continuationSeparator" w:id="0">
    <w:p w14:paraId="77221C7D" w14:textId="77777777" w:rsidR="009A6772" w:rsidRDefault="009A6772">
      <w:r>
        <w:continuationSeparator/>
      </w:r>
    </w:p>
    <w:p w14:paraId="72ABEC7B" w14:textId="77777777" w:rsidR="009A6772" w:rsidRDefault="009A6772"/>
  </w:footnote>
  <w:footnote w:type="continuationNotice" w:id="1">
    <w:p w14:paraId="27D0331D" w14:textId="77777777" w:rsidR="009A6772" w:rsidRDefault="009A6772">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65416E0" w14:textId="418642AC" w:rsidR="001B2648" w:rsidRDefault="00CF35F7">
    <w:pPr>
      <w:pStyle w:val="Hlavika"/>
    </w:pPr>
    <w:r>
      <w:pict w14:anchorId="2DD78E99">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1149813" o:spid="_x0000_s1029" type="#_x0000_t136" style="position:absolute;left:0;text-align:left;margin-left:0;margin-top:0;width:503.9pt;height:167.95pt;rotation:315;z-index:-251658233;mso-position-horizontal:center;mso-position-horizontal-relative:margin;mso-position-vertical:center;mso-position-vertical-relative:margin" o:allowincell="f" fillcolor="silver" stroked="f">
          <v:fill opacity=".5"/>
          <v:textpath style="font-family:&quot;Verdana&quot;;font-size:1pt" string="DRAFT"/>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11C2532" w14:textId="063432F9" w:rsidR="00774ED6" w:rsidRPr="00F561AE" w:rsidRDefault="00CF35F7" w:rsidP="000846C0">
    <w:pPr>
      <w:pStyle w:val="Noparagraphstyle"/>
      <w:jc w:val="right"/>
      <w:rPr>
        <w:rFonts w:ascii="Verdana" w:hAnsi="Verdana"/>
        <w:sz w:val="18"/>
        <w:szCs w:val="18"/>
      </w:rPr>
    </w:pPr>
    <w:r>
      <w:pict w14:anchorId="0BE25DC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1149814" o:spid="_x0000_s1030" type="#_x0000_t136" style="position:absolute;left:0;text-align:left;margin-left:0;margin-top:0;width:503.9pt;height:167.95pt;rotation:315;z-index:-251658232;mso-position-horizontal:center;mso-position-horizontal-relative:margin;mso-position-vertical:center;mso-position-vertical-relative:margin" o:allowincell="f" fillcolor="silver" stroked="f">
          <v:fill opacity=".5"/>
          <v:textpath style="font-family:&quot;Verdana&quot;;font-size:1pt" string="DRAFT"/>
          <w10:wrap anchorx="margin" anchory="margin"/>
        </v:shape>
      </w:pict>
    </w:r>
    <w:r w:rsidR="002E01A1" w:rsidRPr="006447B8">
      <w:rPr>
        <w:noProof/>
      </w:rPr>
      <w:drawing>
        <wp:anchor distT="0" distB="0" distL="114300" distR="114300" simplePos="0" relativeHeight="251658241" behindDoc="0" locked="0" layoutInCell="1" allowOverlap="1" wp14:anchorId="3A649A40" wp14:editId="40F073C4">
          <wp:simplePos x="0" y="0"/>
          <wp:positionH relativeFrom="page">
            <wp:posOffset>527050</wp:posOffset>
          </wp:positionH>
          <wp:positionV relativeFrom="page">
            <wp:posOffset>519430</wp:posOffset>
          </wp:positionV>
          <wp:extent cx="1456055" cy="895350"/>
          <wp:effectExtent l="0" t="0" r="0" b="0"/>
          <wp:wrapSquare wrapText="bothSides"/>
          <wp:docPr id="20" name="Picture 3" descr="Description: CEA+baseline_RVB_200dpi(ps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Description: CEA+baseline_RVB_200dpi(ps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56055" cy="895350"/>
                  </a:xfrm>
                  <a:prstGeom prst="rect">
                    <a:avLst/>
                  </a:prstGeom>
                  <a:noFill/>
                </pic:spPr>
              </pic:pic>
            </a:graphicData>
          </a:graphic>
          <wp14:sizeRelH relativeFrom="page">
            <wp14:pctWidth>0</wp14:pctWidth>
          </wp14:sizeRelH>
          <wp14:sizeRelV relativeFrom="page">
            <wp14:pctHeight>0</wp14:pctHeight>
          </wp14:sizeRelV>
        </wp:anchor>
      </w:drawing>
    </w:r>
  </w:p>
  <w:p w14:paraId="0FCBC6AF" w14:textId="77777777" w:rsidR="00774ED6" w:rsidRPr="00F561AE" w:rsidRDefault="00774ED6" w:rsidP="000846C0">
    <w:pPr>
      <w:pStyle w:val="Noparagraphstyle"/>
      <w:jc w:val="right"/>
      <w:rPr>
        <w:rFonts w:ascii="Verdana" w:hAnsi="Verdana" w:cs="Frutiger LT Std 55 Roman"/>
        <w:i/>
        <w:iCs/>
        <w:color w:val="034EA2"/>
      </w:rPr>
    </w:pPr>
    <w:r w:rsidRPr="00491802">
      <w:rPr>
        <w:rFonts w:ascii="Frutiger LT Com 45 Light" w:hAnsi="Frutiger LT Com 45 Light"/>
      </w:rPr>
      <w:tab/>
    </w:r>
  </w:p>
  <w:p w14:paraId="1791E10C" w14:textId="77777777" w:rsidR="00774ED6" w:rsidRPr="00F561AE" w:rsidRDefault="00774ED6" w:rsidP="000846C0">
    <w:pPr>
      <w:pStyle w:val="Hlavika"/>
      <w:tabs>
        <w:tab w:val="clear" w:pos="4320"/>
        <w:tab w:val="clear" w:pos="8640"/>
        <w:tab w:val="center" w:pos="0"/>
        <w:tab w:val="right" w:pos="10440"/>
      </w:tabs>
      <w:jc w:val="center"/>
      <w:rPr>
        <w:sz w:val="24"/>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C719FA1" w14:textId="60E2F7BA" w:rsidR="00774ED6" w:rsidRPr="00920D6C" w:rsidRDefault="00CF35F7" w:rsidP="00EC3A57">
    <w:pPr>
      <w:pStyle w:val="Nadpis1"/>
      <w:rPr>
        <w:b/>
      </w:rPr>
    </w:pPr>
    <w:r>
      <w:pict w14:anchorId="7B68F3B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1149812" o:spid="_x0000_s1028" type="#_x0000_t136" style="position:absolute;left:0;text-align:left;margin-left:0;margin-top:0;width:503.9pt;height:167.95pt;rotation:315;z-index:-251658234;mso-position-horizontal:center;mso-position-horizontal-relative:margin;mso-position-vertical:center;mso-position-vertical-relative:margin" o:allowincell="f" fillcolor="silver" stroked="f">
          <v:fill opacity=".5"/>
          <v:textpath style="font-family:&quot;Verdana&quot;;font-size:1pt" string="DRAFT"/>
          <w10:wrap anchorx="margin" anchory="margin"/>
        </v:shape>
      </w:pict>
    </w:r>
    <w:r w:rsidR="002E01A1" w:rsidRPr="006447B8">
      <w:rPr>
        <w:noProof/>
      </w:rPr>
      <w:drawing>
        <wp:anchor distT="0" distB="0" distL="114300" distR="114300" simplePos="0" relativeHeight="251658240" behindDoc="0" locked="0" layoutInCell="1" allowOverlap="1" wp14:anchorId="407E6DCE" wp14:editId="5F257F26">
          <wp:simplePos x="0" y="0"/>
          <wp:positionH relativeFrom="page">
            <wp:posOffset>524510</wp:posOffset>
          </wp:positionH>
          <wp:positionV relativeFrom="page">
            <wp:posOffset>519430</wp:posOffset>
          </wp:positionV>
          <wp:extent cx="1461770" cy="898525"/>
          <wp:effectExtent l="0" t="0" r="0" b="0"/>
          <wp:wrapSquare wrapText="bothSides"/>
          <wp:docPr id="19" name="Picture 11" descr="Description: CEA+baseline_RVB_200dpi(ps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Description: CEA+baseline_RVB_200dpi(ps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61770" cy="898525"/>
                  </a:xfrm>
                  <a:prstGeom prst="rect">
                    <a:avLst/>
                  </a:prstGeom>
                  <a:noFill/>
                </pic:spPr>
              </pic:pic>
            </a:graphicData>
          </a:graphic>
          <wp14:sizeRelH relativeFrom="page">
            <wp14:pctWidth>0</wp14:pctWidth>
          </wp14:sizeRelH>
          <wp14:sizeRelV relativeFrom="page">
            <wp14:pctHeight>0</wp14:pctHeight>
          </wp14:sizeRelV>
        </wp:anchor>
      </w:drawing>
    </w:r>
    <w:r w:rsidR="00774ED6" w:rsidRPr="00813FBB">
      <w:tab/>
    </w:r>
    <w:r w:rsidR="00774ED6" w:rsidRPr="00813FBB">
      <w:tab/>
    </w:r>
    <w:r w:rsidR="00774ED6" w:rsidRPr="00813FBB">
      <w:rPr>
        <w:color w:val="034EA2"/>
      </w:rPr>
      <w:tab/>
    </w:r>
    <w:r w:rsidR="00774ED6" w:rsidRPr="00813FBB">
      <w:rPr>
        <w:color w:val="034EA2"/>
      </w:rPr>
      <w:tab/>
    </w:r>
    <w:r w:rsidR="00774ED6" w:rsidRPr="00813FBB">
      <w:rPr>
        <w:color w:val="034EA2"/>
      </w:rPr>
      <w:tab/>
    </w:r>
    <w:r w:rsidR="00774ED6" w:rsidRPr="00920D6C">
      <w:rPr>
        <w:b/>
        <w:bCs/>
        <w:color w:val="034EA2"/>
      </w:rPr>
      <w:tab/>
    </w:r>
    <w:r w:rsidR="00774ED6" w:rsidRPr="00920D6C">
      <w:rPr>
        <w:b/>
        <w:bCs/>
        <w:color w:val="034EA2"/>
      </w:rPr>
      <w:tab/>
    </w:r>
  </w:p>
  <w:p w14:paraId="1E05BF6D" w14:textId="77777777" w:rsidR="00B21F6A" w:rsidRPr="00813FBB" w:rsidRDefault="00B21F6A" w:rsidP="00E20AAF">
    <w:pPr>
      <w:pStyle w:val="CEADraft"/>
      <w:rPr>
        <w:rFonts w:cs="Arial"/>
        <w:b w:val="0"/>
      </w:rPr>
    </w:pPr>
    <w:bookmarkStart w:id="0" w:name="Draft1st"/>
    <w:bookmarkEnd w:id="0"/>
  </w:p>
  <w:p w14:paraId="5D8D8D91" w14:textId="77777777" w:rsidR="00774ED6" w:rsidRPr="00813FBB" w:rsidRDefault="00774ED6" w:rsidP="00B21F6A">
    <w:pPr>
      <w:jc w:val="right"/>
      <w:rPr>
        <w:rFonts w:cs="Arial"/>
      </w:rPr>
    </w:pPr>
  </w:p>
  <w:p w14:paraId="1A7CCCC5" w14:textId="77777777" w:rsidR="00634FC9" w:rsidRPr="00813FBB" w:rsidRDefault="00634FC9" w:rsidP="009F1297">
    <w:pPr>
      <w:rPr>
        <w:rFonts w:cs="Arial"/>
      </w:rPr>
    </w:pPr>
  </w:p>
  <w:p w14:paraId="40C853EB" w14:textId="48BF217B" w:rsidR="00634FC9" w:rsidRPr="00EC3A57" w:rsidRDefault="00920D6C" w:rsidP="00EC3A57">
    <w:pPr>
      <w:pStyle w:val="Nadpis2"/>
      <w:ind w:left="0"/>
      <w:rPr>
        <w:sz w:val="28"/>
        <w:szCs w:val="28"/>
      </w:rPr>
    </w:pPr>
    <w:bookmarkStart w:id="1" w:name="Document_title_"/>
    <w:r>
      <w:rPr>
        <w:sz w:val="28"/>
        <w:szCs w:val="28"/>
      </w:rPr>
      <w:t xml:space="preserve">First draft </w:t>
    </w:r>
    <w:r w:rsidR="0074446D" w:rsidRPr="00EC3A57">
      <w:rPr>
        <w:sz w:val="28"/>
        <w:szCs w:val="28"/>
      </w:rPr>
      <w:fldChar w:fldCharType="begin"/>
    </w:r>
    <w:r w:rsidR="00D765A3" w:rsidRPr="00EC3A57">
      <w:rPr>
        <w:sz w:val="28"/>
        <w:szCs w:val="28"/>
      </w:rPr>
      <w:instrText xml:space="preserve"> DOCPROPERTY Document_title_ \* MERGEFORMAT </w:instrText>
    </w:r>
    <w:r w:rsidR="0074446D" w:rsidRPr="00EC3A57">
      <w:rPr>
        <w:sz w:val="28"/>
        <w:szCs w:val="28"/>
      </w:rPr>
      <w:fldChar w:fldCharType="separate"/>
    </w:r>
    <w:r>
      <w:rPr>
        <w:sz w:val="28"/>
        <w:szCs w:val="28"/>
      </w:rPr>
      <w:t>r</w:t>
    </w:r>
    <w:r w:rsidR="00DD3FDB">
      <w:rPr>
        <w:sz w:val="28"/>
        <w:szCs w:val="28"/>
      </w:rPr>
      <w:t>esponse to EIOPA’s consultation paper on the technical advice on standard formula capital requirements for direct exposures to qualifying central counterparties</w:t>
    </w:r>
    <w:r w:rsidR="0074446D" w:rsidRPr="00EC3A57">
      <w:rPr>
        <w:sz w:val="28"/>
        <w:szCs w:val="28"/>
      </w:rPr>
      <w:fldChar w:fldCharType="end"/>
    </w:r>
    <w:bookmarkEnd w:id="1"/>
  </w:p>
  <w:p w14:paraId="60483A9B" w14:textId="77777777" w:rsidR="00634FC9" w:rsidRPr="00813FBB" w:rsidRDefault="00634FC9" w:rsidP="00E20AAF">
    <w:pPr>
      <w:rPr>
        <w:rFonts w:cs="Arial"/>
      </w:rPr>
    </w:pPr>
  </w:p>
  <w:p w14:paraId="4DFD3D26" w14:textId="7E171247" w:rsidR="00634FC9" w:rsidRPr="00813FBB" w:rsidRDefault="002E01A1" w:rsidP="00E20AAF">
    <w:pPr>
      <w:rPr>
        <w:rFonts w:cs="Arial"/>
      </w:rPr>
    </w:pPr>
    <w:r w:rsidRPr="006447B8">
      <w:rPr>
        <w:rFonts w:cs="Arial"/>
        <w:noProof/>
      </w:rPr>
      <mc:AlternateContent>
        <mc:Choice Requires="wps">
          <w:drawing>
            <wp:anchor distT="0" distB="0" distL="114300" distR="114300" simplePos="0" relativeHeight="251658242" behindDoc="1" locked="1" layoutInCell="1" allowOverlap="1" wp14:anchorId="4D474889" wp14:editId="5B44EBCE">
              <wp:simplePos x="0" y="0"/>
              <wp:positionH relativeFrom="page">
                <wp:posOffset>939165</wp:posOffset>
              </wp:positionH>
              <wp:positionV relativeFrom="paragraph">
                <wp:posOffset>64135</wp:posOffset>
              </wp:positionV>
              <wp:extent cx="6198870" cy="2051685"/>
              <wp:effectExtent l="5715" t="6985" r="5715" b="8255"/>
              <wp:wrapNone/>
              <wp:docPr id="164345731" name="AutoShape 1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198870" cy="2051685"/>
                      </a:xfrm>
                      <a:prstGeom prst="roundRect">
                        <a:avLst>
                          <a:gd name="adj" fmla="val 16667"/>
                        </a:avLst>
                      </a:prstGeom>
                      <a:noFill/>
                      <a:ln w="6350">
                        <a:solidFill>
                          <a:srgbClr val="82C55B"/>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oundrect w14:anchorId="3C021A0E" id="AutoShape 18" o:spid="_x0000_s1026" style="position:absolute;margin-left:73.95pt;margin-top:5.05pt;width:488.1pt;height:161.55pt;z-index:-25165823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wAwkGgIAABIEAAAOAAAAZHJzL2Uyb0RvYy54bWysU9uO0zAQfUfiHyy/0ySlSbtR09XSZRHS&#10;chELH+DazgUcj7Hdprtfz9hJSxfeEC/WjMdz5syZ8fr62CtykNZ1oCuazVJKpOYgOt1U9NvXu1cr&#10;SpxnWjAFWlb0UTp6vXn5Yj2YUs6hBSWkJQiiXTmYirbemzJJHG9lz9wMjNQYrMH2zKNrm0RYNiB6&#10;r5J5mhbJAFYYC1w6h7e3Y5BuIn5dS+4/1bWTnqiKIjcfTxvPXTiTzZqVjWWm7fhEg/0Di551Goue&#10;oW6ZZ2Rvu7+g+o5bcFD7GYc+gbruuIw9YDdZ+kc3Dy0zMvaC4jhzlsn9P1j+8fBgPttA3Zl74D8c&#10;0bBtmW7kjbUwtJIJLJcFoZLBuPKcEByHqWQ3fACBo2V7D1GDY237AIjdkWOU+vEstTx6wvGyyK5W&#10;qyVOhGNsnuZZscpjDVae0o11/p2EngSjohb2WnzBgcYa7HDvfBRcEM36UF58p6TuFY7vwBTJiqJY&#10;TojT44SVJ8yQqeGuUyougNJkQE6v8zSCO1CdCMEoi212W2UJglZ0Nd/m+ZsJ9tmzSC+CBcneahFt&#10;zzo12lhc6UnDIFvYUFfuQDyihBbGxcSPhEYL9omSAZeyou7nnllJiXqvcQxX2WIRtjg6i3w5R8de&#10;RnaXEaY5QlXUUzKaWz9u/t7YrmmxUhbb1XCDo6s7f5rxyGoii4uH1rPNvvTjq99fefMLAAD//wMA&#10;UEsDBBQABgAIAAAAIQDQf7503wAAAAsBAAAPAAAAZHJzL2Rvd25yZXYueG1sTI/NTsMwEITvSLyD&#10;tUjcqO2kAhriVPwICakVUksfwI1NHDVeR7GbhLdne4LbjPbT7Ey5nn3HRjvENqACuRDALNbBtNgo&#10;OHy93z0Ci0mj0V1Aq+DHRlhX11elLkyYcGfHfWoYhWAstAKXUl9wHmtnvY6L0Fuk23cYvE5kh4ab&#10;QU8U7jueCXHPvW6RPjjd21dn69P+7BXkbb2RfJL5y+eb+/DbDRen3ajU7c38/AQs2Tn9wXCpT9Wh&#10;ok7HcEYTWUd++bAilISQwC6AzJakjhSf5xnwquT/N1S/AAAA//8DAFBLAQItABQABgAIAAAAIQC2&#10;gziS/gAAAOEBAAATAAAAAAAAAAAAAAAAAAAAAABbQ29udGVudF9UeXBlc10ueG1sUEsBAi0AFAAG&#10;AAgAAAAhADj9If/WAAAAlAEAAAsAAAAAAAAAAAAAAAAALwEAAF9yZWxzLy5yZWxzUEsBAi0AFAAG&#10;AAgAAAAhABTADCQaAgAAEgQAAA4AAAAAAAAAAAAAAAAALgIAAGRycy9lMm9Eb2MueG1sUEsBAi0A&#10;FAAGAAgAAAAhANB/vnTfAAAACwEAAA8AAAAAAAAAAAAAAAAAdAQAAGRycy9kb3ducmV2LnhtbFBL&#10;BQYAAAAABAAEAPMAAACABQAAAAA=&#10;" filled="f" strokecolor="#82c55b" strokeweight=".5pt">
              <w10:wrap anchorx="page"/>
              <w10:anchorlock/>
            </v:roundrect>
          </w:pict>
        </mc:Fallback>
      </mc:AlternateContent>
    </w:r>
  </w:p>
  <w:tbl>
    <w:tblPr>
      <w:tblW w:w="9772" w:type="dxa"/>
      <w:tblInd w:w="117" w:type="dxa"/>
      <w:tblBorders>
        <w:insideH w:val="single" w:sz="4" w:space="0" w:color="82C55B"/>
      </w:tblBorders>
      <w:tblLook w:val="0000" w:firstRow="0" w:lastRow="0" w:firstColumn="0" w:lastColumn="0" w:noHBand="0" w:noVBand="0"/>
    </w:tblPr>
    <w:tblGrid>
      <w:gridCol w:w="1443"/>
      <w:gridCol w:w="3827"/>
      <w:gridCol w:w="1417"/>
      <w:gridCol w:w="3085"/>
    </w:tblGrid>
    <w:tr w:rsidR="003B0F69" w:rsidRPr="00813FBB" w14:paraId="5F326A76" w14:textId="77777777" w:rsidTr="00801492">
      <w:trPr>
        <w:cantSplit/>
        <w:trHeight w:hRule="exact" w:val="584"/>
      </w:trPr>
      <w:tc>
        <w:tcPr>
          <w:tcW w:w="1443" w:type="dxa"/>
          <w:shd w:val="clear" w:color="auto" w:fill="auto"/>
          <w:vAlign w:val="center"/>
        </w:tcPr>
        <w:p w14:paraId="071FC9C7" w14:textId="0E0E5CF9" w:rsidR="00634FC9" w:rsidRPr="00813FBB" w:rsidRDefault="00B3055E" w:rsidP="00EC3A57">
          <w:pPr>
            <w:pStyle w:val="CEALabel"/>
            <w:ind w:left="167"/>
            <w:jc w:val="left"/>
            <w:rPr>
              <w:rFonts w:cs="Arial"/>
              <w:b w:val="0"/>
              <w:color w:val="002957"/>
              <w:szCs w:val="36"/>
            </w:rPr>
          </w:pPr>
          <w:r>
            <w:rPr>
              <w:rFonts w:cs="Arial"/>
              <w:b w:val="0"/>
              <w:color w:val="002957"/>
            </w:rPr>
            <w:t>Our</w:t>
          </w:r>
          <w:r w:rsidR="00B53A7D">
            <w:rPr>
              <w:rFonts w:cs="Arial"/>
              <w:b w:val="0"/>
              <w:color w:val="002957"/>
            </w:rPr>
            <w:t xml:space="preserve"> </w:t>
          </w:r>
          <w:r w:rsidR="00634FC9" w:rsidRPr="00813FBB">
            <w:rPr>
              <w:rFonts w:cs="Arial"/>
              <w:b w:val="0"/>
              <w:color w:val="002957"/>
            </w:rPr>
            <w:t>reference:</w:t>
          </w:r>
        </w:p>
      </w:tc>
      <w:tc>
        <w:tcPr>
          <w:tcW w:w="3827" w:type="dxa"/>
          <w:shd w:val="clear" w:color="auto" w:fill="auto"/>
          <w:vAlign w:val="center"/>
        </w:tcPr>
        <w:sdt>
          <w:sdtPr>
            <w:rPr>
              <w:color w:val="002957"/>
              <w:szCs w:val="17"/>
            </w:rPr>
            <w:id w:val="-845242520"/>
            <w:placeholder>
              <w:docPart w:val="145D74671EA64D4B89DD25AA5681A3B0"/>
            </w:placeholder>
            <w:showingPlcHdr/>
            <w:dataBinding w:prefixMappings="xmlns:ns0='http://schemas.microsoft.com/office/2006/metadata/properties' xmlns:ns1='http://www.w3.org/2001/XMLSchema-instance' xmlns:ns2='http://schemas.microsoft.com/office/infopath/2007/PartnerControls' xmlns:ns3='bf2322bd-6ea8-47f2-a340-10b5092f2000' xmlns:ns4='ba225275-dfdd-4507-9cb6-b247f9a8bd33' " w:xpath="/ns0:properties[1]/documentManagement[1]/*[local-name() = 'Reference'][1]" w:storeItemID="{A6852D28-C3F5-41A0-9021-9536CA7E7EC1}"/>
            <w:text/>
          </w:sdtPr>
          <w:sdtEndPr/>
          <w:sdtContent>
            <w:p w14:paraId="698C8B24" w14:textId="2D28A3A0" w:rsidR="00634FC9" w:rsidRPr="00D8411E" w:rsidRDefault="007F6360" w:rsidP="00616159">
              <w:pPr>
                <w:spacing w:line="240" w:lineRule="auto"/>
                <w:jc w:val="left"/>
                <w:rPr>
                  <w:color w:val="002957"/>
                  <w:szCs w:val="17"/>
                </w:rPr>
              </w:pPr>
              <w:r w:rsidRPr="008C7EEE">
                <w:rPr>
                  <w:rStyle w:val="Zstupntext"/>
                </w:rPr>
                <w:t>Click or tap here to enter text.</w:t>
              </w:r>
            </w:p>
          </w:sdtContent>
        </w:sdt>
      </w:tc>
      <w:tc>
        <w:tcPr>
          <w:tcW w:w="1417" w:type="dxa"/>
          <w:shd w:val="clear" w:color="auto" w:fill="auto"/>
          <w:vAlign w:val="center"/>
        </w:tcPr>
        <w:p w14:paraId="4FC2D897" w14:textId="77777777" w:rsidR="00634FC9" w:rsidRPr="00813FBB" w:rsidRDefault="00634FC9" w:rsidP="00713A15">
          <w:pPr>
            <w:pStyle w:val="CEALabel"/>
            <w:jc w:val="left"/>
            <w:rPr>
              <w:rFonts w:cs="Arial"/>
              <w:b w:val="0"/>
              <w:color w:val="002957"/>
              <w:sz w:val="36"/>
              <w:szCs w:val="36"/>
            </w:rPr>
          </w:pPr>
          <w:r w:rsidRPr="00713A15">
            <w:rPr>
              <w:rFonts w:cs="Arial"/>
              <w:b w:val="0"/>
              <w:color w:val="002957"/>
            </w:rPr>
            <w:t>Date:</w:t>
          </w:r>
          <w:r w:rsidR="00713A15" w:rsidRPr="00B76257">
            <w:rPr>
              <w:rFonts w:ascii="Arial" w:eastAsia="Verdana" w:hAnsi="Arial" w:cs="Myriad Pro"/>
              <w:b w:val="0"/>
              <w:color w:val="000000"/>
              <w:spacing w:val="-4"/>
              <w:w w:val="96"/>
              <w:sz w:val="28"/>
              <w:szCs w:val="16"/>
            </w:rPr>
            <w:t xml:space="preserve"> </w:t>
          </w:r>
        </w:p>
      </w:tc>
      <w:bookmarkStart w:id="2" w:name="Date"/>
      <w:tc>
        <w:tcPr>
          <w:tcW w:w="3085" w:type="dxa"/>
          <w:shd w:val="clear" w:color="auto" w:fill="auto"/>
          <w:vAlign w:val="center"/>
        </w:tcPr>
        <w:p w14:paraId="00FC0402" w14:textId="2E6BB219" w:rsidR="00634FC9" w:rsidRPr="00813FBB" w:rsidRDefault="0074446D" w:rsidP="00DB4DC3">
          <w:pPr>
            <w:jc w:val="left"/>
            <w:rPr>
              <w:rFonts w:cs="Arial"/>
              <w:color w:val="002957"/>
            </w:rPr>
          </w:pPr>
          <w:r w:rsidRPr="009B6632">
            <w:rPr>
              <w:rFonts w:cs="Arial"/>
              <w:color w:val="002957"/>
            </w:rPr>
            <w:fldChar w:fldCharType="begin"/>
          </w:r>
          <w:r w:rsidR="00D765A3" w:rsidRPr="009B6632">
            <w:rPr>
              <w:rFonts w:cs="Arial"/>
              <w:color w:val="002957"/>
            </w:rPr>
            <w:instrText xml:space="preserve"> DOCPROPERTY Date \* MERGEFORMAT </w:instrText>
          </w:r>
          <w:r w:rsidRPr="009B6632">
            <w:rPr>
              <w:rFonts w:cs="Arial"/>
              <w:color w:val="002957"/>
            </w:rPr>
            <w:fldChar w:fldCharType="separate"/>
          </w:r>
          <w:r w:rsidR="00882849" w:rsidRPr="009B6632">
            <w:rPr>
              <w:rFonts w:cs="Arial"/>
              <w:color w:val="002957"/>
            </w:rPr>
            <w:t>03</w:t>
          </w:r>
          <w:r w:rsidR="0090261F" w:rsidRPr="009B6632">
            <w:rPr>
              <w:rFonts w:cs="Arial"/>
              <w:color w:val="002957"/>
            </w:rPr>
            <w:t>-0</w:t>
          </w:r>
          <w:r w:rsidR="00882849" w:rsidRPr="009B6632">
            <w:rPr>
              <w:rFonts w:cs="Arial"/>
              <w:color w:val="002957"/>
            </w:rPr>
            <w:t>9</w:t>
          </w:r>
          <w:r w:rsidR="0090261F" w:rsidRPr="009B6632">
            <w:rPr>
              <w:rFonts w:cs="Arial"/>
              <w:color w:val="002957"/>
            </w:rPr>
            <w:t>-2024</w:t>
          </w:r>
          <w:r w:rsidRPr="009B6632">
            <w:rPr>
              <w:rFonts w:cs="Arial"/>
              <w:color w:val="002957"/>
            </w:rPr>
            <w:fldChar w:fldCharType="end"/>
          </w:r>
          <w:bookmarkEnd w:id="2"/>
        </w:p>
      </w:tc>
    </w:tr>
    <w:tr w:rsidR="004E69F0" w:rsidRPr="00813FBB" w14:paraId="706DAE54" w14:textId="77777777">
      <w:trPr>
        <w:cantSplit/>
        <w:trHeight w:hRule="exact" w:val="584"/>
      </w:trPr>
      <w:tc>
        <w:tcPr>
          <w:tcW w:w="1443" w:type="dxa"/>
          <w:shd w:val="clear" w:color="auto" w:fill="auto"/>
          <w:vAlign w:val="center"/>
        </w:tcPr>
        <w:p w14:paraId="2C2B1161" w14:textId="77777777" w:rsidR="004E69F0" w:rsidRPr="00813FBB" w:rsidRDefault="004E69F0" w:rsidP="00EC3A57">
          <w:pPr>
            <w:pStyle w:val="CEALabel"/>
            <w:ind w:left="167"/>
            <w:jc w:val="left"/>
            <w:rPr>
              <w:rFonts w:cs="Arial"/>
              <w:b w:val="0"/>
              <w:color w:val="002957"/>
            </w:rPr>
          </w:pPr>
          <w:r w:rsidRPr="00813FBB">
            <w:rPr>
              <w:rFonts w:cs="Arial"/>
              <w:b w:val="0"/>
              <w:color w:val="002957"/>
            </w:rPr>
            <w:t>Referring to:</w:t>
          </w:r>
        </w:p>
      </w:tc>
      <w:tc>
        <w:tcPr>
          <w:tcW w:w="8329" w:type="dxa"/>
          <w:gridSpan w:val="3"/>
          <w:shd w:val="clear" w:color="auto" w:fill="auto"/>
          <w:vAlign w:val="center"/>
        </w:tcPr>
        <w:p w14:paraId="7F6FC479" w14:textId="77777777" w:rsidR="004E69F0" w:rsidRPr="008032BE" w:rsidRDefault="004E69F0" w:rsidP="00713A15">
          <w:pPr>
            <w:jc w:val="left"/>
            <w:rPr>
              <w:rStyle w:val="Hypertextovprepojenie"/>
              <w:rFonts w:cs="Arial"/>
            </w:rPr>
          </w:pPr>
          <w:r>
            <w:rPr>
              <w:rFonts w:cs="Arial"/>
              <w:color w:val="002957"/>
            </w:rPr>
            <w:fldChar w:fldCharType="begin"/>
          </w:r>
          <w:r>
            <w:rPr>
              <w:rFonts w:cs="Arial"/>
              <w:color w:val="002957"/>
            </w:rPr>
            <w:instrText>HYPERLINK "https://www.eiopa.europa.eu/eiopa-consults-capital-treatment-insurers-direct-exposure-central-clearing-counterparties-standard-2024-07-31_en"</w:instrText>
          </w:r>
          <w:r>
            <w:rPr>
              <w:rFonts w:cs="Arial"/>
              <w:color w:val="002957"/>
            </w:rPr>
          </w:r>
          <w:r>
            <w:rPr>
              <w:rFonts w:cs="Arial"/>
              <w:color w:val="002957"/>
            </w:rPr>
            <w:fldChar w:fldCharType="separate"/>
          </w:r>
          <w:r w:rsidRPr="008032BE">
            <w:rPr>
              <w:rStyle w:val="Hypertextovprepojenie"/>
              <w:rFonts w:cs="Arial"/>
            </w:rPr>
            <w:t xml:space="preserve">EIOPA consultation paper on the capital treatment of insurers’ direct exposure to central </w:t>
          </w:r>
        </w:p>
        <w:p w14:paraId="7A8B0853" w14:textId="77777777" w:rsidR="004E69F0" w:rsidRPr="00813FBB" w:rsidRDefault="004E69F0" w:rsidP="00713A15">
          <w:pPr>
            <w:jc w:val="left"/>
            <w:rPr>
              <w:rFonts w:cs="Arial"/>
              <w:color w:val="002957"/>
            </w:rPr>
          </w:pPr>
          <w:r w:rsidRPr="008032BE">
            <w:rPr>
              <w:rStyle w:val="Hypertextovprepojenie"/>
              <w:rFonts w:cs="Arial"/>
            </w:rPr>
            <w:t>clearing counterparties in the standard formula</w:t>
          </w:r>
          <w:r>
            <w:rPr>
              <w:rFonts w:cs="Arial"/>
              <w:color w:val="002957"/>
            </w:rPr>
            <w:fldChar w:fldCharType="end"/>
          </w:r>
        </w:p>
        <w:bookmarkStart w:id="3" w:name="Procedure_N_"/>
        <w:p w14:paraId="302E0474" w14:textId="19E82974" w:rsidR="004E69F0" w:rsidRPr="00813FBB" w:rsidRDefault="004E69F0" w:rsidP="00DB4DC3">
          <w:pPr>
            <w:jc w:val="left"/>
            <w:rPr>
              <w:rFonts w:cs="Arial"/>
              <w:color w:val="002957"/>
            </w:rPr>
          </w:pPr>
          <w:r w:rsidRPr="00813FBB">
            <w:rPr>
              <w:rFonts w:cs="Arial"/>
              <w:color w:val="002957"/>
            </w:rPr>
            <w:fldChar w:fldCharType="begin"/>
          </w:r>
          <w:r w:rsidRPr="00813FBB">
            <w:rPr>
              <w:rFonts w:cs="Arial"/>
              <w:color w:val="002957"/>
            </w:rPr>
            <w:instrText xml:space="preserve"> DOCPROPERTY Procedure_N_ </w:instrText>
          </w:r>
          <w:r w:rsidR="00CF35F7">
            <w:rPr>
              <w:rFonts w:cs="Arial"/>
              <w:color w:val="002957"/>
            </w:rPr>
            <w:fldChar w:fldCharType="separate"/>
          </w:r>
          <w:r w:rsidRPr="00813FBB">
            <w:rPr>
              <w:rFonts w:cs="Arial"/>
              <w:color w:val="002957"/>
            </w:rPr>
            <w:fldChar w:fldCharType="end"/>
          </w:r>
          <w:bookmarkEnd w:id="3"/>
        </w:p>
      </w:tc>
    </w:tr>
    <w:tr w:rsidR="003B0F69" w:rsidRPr="00813FBB" w14:paraId="1EF47470" w14:textId="77777777" w:rsidTr="00801492">
      <w:trPr>
        <w:cantSplit/>
        <w:trHeight w:hRule="exact" w:val="584"/>
      </w:trPr>
      <w:tc>
        <w:tcPr>
          <w:tcW w:w="1443" w:type="dxa"/>
          <w:shd w:val="clear" w:color="auto" w:fill="auto"/>
          <w:vAlign w:val="bottom"/>
        </w:tcPr>
        <w:p w14:paraId="3AC5C4B4" w14:textId="77777777" w:rsidR="00634FC9" w:rsidRPr="00813FBB" w:rsidRDefault="00634FC9" w:rsidP="00B3055E">
          <w:pPr>
            <w:pStyle w:val="CEALabel"/>
            <w:ind w:left="167"/>
            <w:jc w:val="left"/>
            <w:rPr>
              <w:rFonts w:cs="Arial"/>
              <w:b w:val="0"/>
              <w:color w:val="002957"/>
            </w:rPr>
          </w:pPr>
          <w:r w:rsidRPr="00813FBB">
            <w:rPr>
              <w:rFonts w:cs="Arial"/>
              <w:b w:val="0"/>
              <w:color w:val="002957"/>
            </w:rPr>
            <w:t>Related documents:</w:t>
          </w:r>
        </w:p>
      </w:tc>
      <w:tc>
        <w:tcPr>
          <w:tcW w:w="3827" w:type="dxa"/>
          <w:shd w:val="clear" w:color="auto" w:fill="auto"/>
          <w:vAlign w:val="center"/>
        </w:tcPr>
        <w:p w14:paraId="5017EE5A" w14:textId="638EB522" w:rsidR="00634FC9" w:rsidRPr="00813FBB" w:rsidRDefault="00CF35F7" w:rsidP="00145DD0">
          <w:pPr>
            <w:jc w:val="left"/>
            <w:rPr>
              <w:rFonts w:cs="Arial"/>
              <w:color w:val="002957"/>
            </w:rPr>
          </w:pPr>
          <w:hyperlink r:id="rId2" w:history="1">
            <w:r w:rsidR="004E69F0" w:rsidRPr="004E69F0">
              <w:rPr>
                <w:rStyle w:val="Hypertextovprepojenie"/>
                <w:rFonts w:cs="Arial"/>
              </w:rPr>
              <w:t>Consultation paper</w:t>
            </w:r>
          </w:hyperlink>
        </w:p>
      </w:tc>
      <w:tc>
        <w:tcPr>
          <w:tcW w:w="1417" w:type="dxa"/>
          <w:shd w:val="clear" w:color="auto" w:fill="auto"/>
          <w:vAlign w:val="bottom"/>
        </w:tcPr>
        <w:p w14:paraId="411FDF0B" w14:textId="77777777" w:rsidR="00634FC9" w:rsidRPr="00813FBB" w:rsidRDefault="00634FC9" w:rsidP="00A3181F">
          <w:pPr>
            <w:jc w:val="left"/>
            <w:rPr>
              <w:rFonts w:cs="Arial"/>
              <w:color w:val="002957"/>
              <w:sz w:val="36"/>
              <w:szCs w:val="36"/>
            </w:rPr>
          </w:pPr>
        </w:p>
      </w:tc>
      <w:tc>
        <w:tcPr>
          <w:tcW w:w="3085" w:type="dxa"/>
          <w:shd w:val="clear" w:color="auto" w:fill="auto"/>
          <w:vAlign w:val="bottom"/>
        </w:tcPr>
        <w:p w14:paraId="7EBC757F" w14:textId="77777777" w:rsidR="00634FC9" w:rsidRPr="00813FBB" w:rsidRDefault="00634FC9" w:rsidP="00145DD0">
          <w:pPr>
            <w:jc w:val="left"/>
            <w:rPr>
              <w:rFonts w:cs="Arial"/>
              <w:color w:val="002957"/>
              <w:sz w:val="36"/>
              <w:szCs w:val="36"/>
            </w:rPr>
          </w:pPr>
        </w:p>
      </w:tc>
    </w:tr>
    <w:tr w:rsidR="003B0F69" w:rsidRPr="00813FBB" w14:paraId="234A13A7" w14:textId="77777777" w:rsidTr="00C47068">
      <w:trPr>
        <w:cantSplit/>
        <w:trHeight w:hRule="exact" w:val="808"/>
      </w:trPr>
      <w:tc>
        <w:tcPr>
          <w:tcW w:w="1443" w:type="dxa"/>
          <w:shd w:val="clear" w:color="auto" w:fill="auto"/>
          <w:vAlign w:val="bottom"/>
        </w:tcPr>
        <w:p w14:paraId="2323A45C" w14:textId="77777777" w:rsidR="00634FC9" w:rsidRPr="00813FBB" w:rsidRDefault="00634FC9" w:rsidP="00C47068">
          <w:pPr>
            <w:pStyle w:val="CEALabel"/>
            <w:spacing w:after="240"/>
            <w:ind w:left="167"/>
            <w:jc w:val="left"/>
            <w:rPr>
              <w:rFonts w:cs="Arial"/>
              <w:b w:val="0"/>
              <w:color w:val="002957"/>
            </w:rPr>
          </w:pPr>
          <w:r w:rsidRPr="00813FBB">
            <w:rPr>
              <w:rFonts w:cs="Arial"/>
              <w:b w:val="0"/>
              <w:color w:val="002957"/>
            </w:rPr>
            <w:t>Contact person:</w:t>
          </w:r>
        </w:p>
      </w:tc>
      <w:tc>
        <w:tcPr>
          <w:tcW w:w="3827" w:type="dxa"/>
          <w:shd w:val="clear" w:color="auto" w:fill="auto"/>
          <w:vAlign w:val="center"/>
        </w:tcPr>
        <w:p w14:paraId="296535B0" w14:textId="21E1599E" w:rsidR="00634FC9" w:rsidRPr="006447B8" w:rsidRDefault="00361FF1" w:rsidP="007F6360">
          <w:pPr>
            <w:pStyle w:val="CEAFooterauthorinfo"/>
            <w:jc w:val="left"/>
            <w:rPr>
              <w:b w:val="0"/>
              <w:color w:val="002957"/>
              <w:lang w:val="en-US"/>
            </w:rPr>
          </w:pPr>
          <w:r w:rsidRPr="006447B8">
            <w:rPr>
              <w:b w:val="0"/>
              <w:color w:val="002957"/>
              <w:lang w:val="en-US"/>
            </w:rPr>
            <w:t>Prudential Team</w:t>
          </w:r>
        </w:p>
      </w:tc>
      <w:tc>
        <w:tcPr>
          <w:tcW w:w="1417" w:type="dxa"/>
          <w:shd w:val="clear" w:color="auto" w:fill="auto"/>
          <w:vAlign w:val="center"/>
        </w:tcPr>
        <w:p w14:paraId="2AC979BB" w14:textId="77777777" w:rsidR="00634FC9" w:rsidRPr="00713A15" w:rsidRDefault="00634FC9" w:rsidP="00713A15">
          <w:pPr>
            <w:pStyle w:val="CEALabel"/>
            <w:jc w:val="left"/>
            <w:rPr>
              <w:rFonts w:cs="Arial"/>
              <w:b w:val="0"/>
              <w:color w:val="002957"/>
              <w:sz w:val="36"/>
              <w:szCs w:val="36"/>
            </w:rPr>
          </w:pPr>
          <w:r w:rsidRPr="00713A15">
            <w:rPr>
              <w:rFonts w:cs="Arial"/>
              <w:b w:val="0"/>
              <w:color w:val="002957"/>
            </w:rPr>
            <w:t>E-mail:</w:t>
          </w:r>
        </w:p>
      </w:tc>
      <w:tc>
        <w:tcPr>
          <w:tcW w:w="3085" w:type="dxa"/>
          <w:shd w:val="clear" w:color="auto" w:fill="auto"/>
          <w:vAlign w:val="center"/>
        </w:tcPr>
        <w:p w14:paraId="0E4FB7C7" w14:textId="1222C4C0" w:rsidR="00EB4E05" w:rsidRPr="006447B8" w:rsidRDefault="00A10C5A" w:rsidP="00145DD0">
          <w:pPr>
            <w:jc w:val="left"/>
            <w:rPr>
              <w:color w:val="002957"/>
              <w:sz w:val="16"/>
              <w:szCs w:val="16"/>
            </w:rPr>
          </w:pPr>
          <w:r w:rsidRPr="006447B8">
            <w:rPr>
              <w:color w:val="002957"/>
              <w:sz w:val="16"/>
              <w:szCs w:val="16"/>
            </w:rPr>
            <w:t>prudential@insuranceeurope.eu</w:t>
          </w:r>
        </w:p>
      </w:tc>
    </w:tr>
    <w:tr w:rsidR="003B0F69" w:rsidRPr="00813FBB" w14:paraId="1F459DB3" w14:textId="77777777" w:rsidTr="00801492">
      <w:trPr>
        <w:cantSplit/>
        <w:trHeight w:hRule="exact" w:val="584"/>
      </w:trPr>
      <w:tc>
        <w:tcPr>
          <w:tcW w:w="1443" w:type="dxa"/>
          <w:shd w:val="clear" w:color="auto" w:fill="auto"/>
          <w:vAlign w:val="center"/>
        </w:tcPr>
        <w:p w14:paraId="6BE0B6A5" w14:textId="77777777" w:rsidR="00634FC9" w:rsidRPr="00813FBB" w:rsidRDefault="00634FC9" w:rsidP="00EC3A57">
          <w:pPr>
            <w:pStyle w:val="CEALabel"/>
            <w:ind w:left="167"/>
            <w:jc w:val="left"/>
            <w:rPr>
              <w:rFonts w:cs="Arial"/>
              <w:b w:val="0"/>
              <w:color w:val="002957"/>
            </w:rPr>
          </w:pPr>
          <w:r w:rsidRPr="00813FBB">
            <w:rPr>
              <w:rFonts w:cs="Arial"/>
              <w:b w:val="0"/>
              <w:color w:val="002957"/>
            </w:rPr>
            <w:t>Pages:</w:t>
          </w:r>
        </w:p>
      </w:tc>
      <w:tc>
        <w:tcPr>
          <w:tcW w:w="3827" w:type="dxa"/>
          <w:shd w:val="clear" w:color="auto" w:fill="auto"/>
          <w:vAlign w:val="center"/>
        </w:tcPr>
        <w:p w14:paraId="26CBD500" w14:textId="77777777" w:rsidR="00634FC9" w:rsidRPr="00813FBB" w:rsidRDefault="0074446D" w:rsidP="00E20AAF">
          <w:pPr>
            <w:rPr>
              <w:rFonts w:cs="Arial"/>
              <w:color w:val="002957"/>
              <w:spacing w:val="-4"/>
              <w:w w:val="90"/>
            </w:rPr>
          </w:pPr>
          <w:r w:rsidRPr="00813FBB">
            <w:rPr>
              <w:rStyle w:val="slostrany"/>
              <w:rFonts w:cs="Arial"/>
              <w:color w:val="002957"/>
              <w:szCs w:val="18"/>
            </w:rPr>
            <w:fldChar w:fldCharType="begin"/>
          </w:r>
          <w:r w:rsidR="00D765A3" w:rsidRPr="00813FBB">
            <w:rPr>
              <w:rStyle w:val="slostrany"/>
              <w:rFonts w:cs="Arial"/>
              <w:color w:val="002957"/>
              <w:szCs w:val="18"/>
            </w:rPr>
            <w:instrText xml:space="preserve"> NUMPAGES </w:instrText>
          </w:r>
          <w:r w:rsidRPr="00813FBB">
            <w:rPr>
              <w:rStyle w:val="slostrany"/>
              <w:rFonts w:cs="Arial"/>
              <w:color w:val="002957"/>
              <w:szCs w:val="18"/>
            </w:rPr>
            <w:fldChar w:fldCharType="separate"/>
          </w:r>
          <w:r w:rsidR="00B76257" w:rsidRPr="006447B8">
            <w:rPr>
              <w:rStyle w:val="slostrany"/>
              <w:rFonts w:cs="Arial"/>
              <w:color w:val="002957"/>
              <w:szCs w:val="18"/>
            </w:rPr>
            <w:t>2</w:t>
          </w:r>
          <w:r w:rsidRPr="00813FBB">
            <w:rPr>
              <w:rStyle w:val="slostrany"/>
              <w:rFonts w:cs="Arial"/>
              <w:color w:val="002957"/>
              <w:szCs w:val="18"/>
            </w:rPr>
            <w:fldChar w:fldCharType="end"/>
          </w:r>
        </w:p>
      </w:tc>
      <w:tc>
        <w:tcPr>
          <w:tcW w:w="1417" w:type="dxa"/>
          <w:shd w:val="clear" w:color="auto" w:fill="auto"/>
          <w:vAlign w:val="center"/>
        </w:tcPr>
        <w:p w14:paraId="74B71A9E" w14:textId="77777777" w:rsidR="00634FC9" w:rsidRPr="00813FBB" w:rsidRDefault="003B0F69" w:rsidP="00A3181F">
          <w:pPr>
            <w:jc w:val="left"/>
            <w:rPr>
              <w:rFonts w:cs="Arial"/>
              <w:color w:val="002957"/>
              <w:sz w:val="36"/>
              <w:szCs w:val="36"/>
            </w:rPr>
          </w:pPr>
          <w:r>
            <w:rPr>
              <w:rFonts w:cs="Arial"/>
              <w:color w:val="002957"/>
            </w:rPr>
            <w:t xml:space="preserve">Transparency </w:t>
          </w:r>
          <w:r w:rsidRPr="007E39D9">
            <w:rPr>
              <w:rFonts w:cs="Arial"/>
              <w:color w:val="002957"/>
            </w:rPr>
            <w:t>Register</w:t>
          </w:r>
          <w:r>
            <w:rPr>
              <w:rFonts w:cs="Arial"/>
              <w:color w:val="002957"/>
            </w:rPr>
            <w:t xml:space="preserve"> ID no.:</w:t>
          </w:r>
        </w:p>
      </w:tc>
      <w:tc>
        <w:tcPr>
          <w:tcW w:w="3085" w:type="dxa"/>
          <w:shd w:val="clear" w:color="auto" w:fill="auto"/>
          <w:vAlign w:val="center"/>
        </w:tcPr>
        <w:p w14:paraId="2F851364" w14:textId="77777777" w:rsidR="00634FC9" w:rsidRPr="007E39D9" w:rsidRDefault="007E39D9" w:rsidP="00E20AAF">
          <w:pPr>
            <w:rPr>
              <w:rFonts w:cs="Arial"/>
              <w:color w:val="002957"/>
              <w:sz w:val="36"/>
              <w:szCs w:val="36"/>
            </w:rPr>
          </w:pPr>
          <w:r w:rsidRPr="007E39D9">
            <w:rPr>
              <w:bCs/>
              <w:color w:val="002957"/>
            </w:rPr>
            <w:t>33213703459-54  </w:t>
          </w:r>
        </w:p>
      </w:tc>
    </w:tr>
  </w:tbl>
  <w:p w14:paraId="4CBFA29C" w14:textId="77777777" w:rsidR="00634FC9" w:rsidRPr="00813FBB" w:rsidRDefault="00634FC9" w:rsidP="00634FC9">
    <w:pPr>
      <w:rPr>
        <w:rFonts w:cs="Arial"/>
        <w:color w:val="034EA2"/>
        <w:sz w:val="22"/>
        <w:szCs w:val="22"/>
      </w:rPr>
    </w:pPr>
  </w:p>
  <w:p w14:paraId="6ECE188E" w14:textId="77777777" w:rsidR="009F1297" w:rsidRPr="00813FBB" w:rsidRDefault="009F1297" w:rsidP="009F1297">
    <w:pPr>
      <w:rPr>
        <w:rFonts w:cs="Arial"/>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32D109D" w14:textId="7A7E01CB" w:rsidR="001B2648" w:rsidRDefault="00CF35F7">
    <w:pPr>
      <w:pStyle w:val="Hlavika"/>
    </w:pPr>
    <w:r>
      <w:pict w14:anchorId="3A44BFC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1149816" o:spid="_x0000_s1032" type="#_x0000_t136" style="position:absolute;left:0;text-align:left;margin-left:0;margin-top:0;width:503.9pt;height:167.95pt;rotation:315;z-index:-251658230;mso-position-horizontal:center;mso-position-horizontal-relative:margin;mso-position-vertical:center;mso-position-vertical-relative:margin" o:allowincell="f" fillcolor="silver" stroked="f">
          <v:fill opacity=".5"/>
          <v:textpath style="font-family:&quot;Verdana&quot;;font-size:1pt" string="DRAFT"/>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01A3B66" w14:textId="3C5DDED3" w:rsidR="00F1274C" w:rsidRDefault="00882849" w:rsidP="00BC4332">
    <w:pPr>
      <w:pStyle w:val="Noparagraphstyle"/>
      <w:jc w:val="right"/>
    </w:pPr>
    <w:r w:rsidRPr="00920D6C">
      <w:rPr>
        <w:b/>
        <w:bCs/>
        <w:color w:val="FF0000"/>
        <w:sz w:val="16"/>
        <w:szCs w:val="18"/>
      </w:rPr>
      <w:t>For members</w:t>
    </w:r>
    <w:r>
      <w:rPr>
        <w:b/>
        <w:bCs/>
        <w:color w:val="FF0000"/>
        <w:sz w:val="16"/>
        <w:szCs w:val="18"/>
      </w:rPr>
      <w:t>’</w:t>
    </w:r>
    <w:r w:rsidRPr="00920D6C">
      <w:rPr>
        <w:b/>
        <w:bCs/>
        <w:color w:val="FF0000"/>
        <w:sz w:val="16"/>
        <w:szCs w:val="18"/>
      </w:rPr>
      <w:t xml:space="preserve"> feedback by </w:t>
    </w:r>
    <w:r>
      <w:rPr>
        <w:b/>
        <w:bCs/>
        <w:color w:val="FF0000"/>
        <w:sz w:val="16"/>
        <w:szCs w:val="18"/>
      </w:rPr>
      <w:t xml:space="preserve">17 </w:t>
    </w:r>
    <w:r w:rsidRPr="00920D6C">
      <w:rPr>
        <w:b/>
        <w:bCs/>
        <w:color w:val="FF0000"/>
        <w:sz w:val="16"/>
        <w:szCs w:val="18"/>
      </w:rPr>
      <w:t>September COB</w:t>
    </w:r>
  </w:p>
  <w:p w14:paraId="1965AA53" w14:textId="40CDD896" w:rsidR="00F1274C" w:rsidRPr="00491802" w:rsidRDefault="002E01A1" w:rsidP="00BC4332">
    <w:pPr>
      <w:pStyle w:val="Noparagraphstyle"/>
    </w:pPr>
    <w:r w:rsidRPr="006447B8">
      <w:rPr>
        <w:noProof/>
      </w:rPr>
      <w:drawing>
        <wp:anchor distT="0" distB="0" distL="114300" distR="114300" simplePos="0" relativeHeight="251658244" behindDoc="0" locked="0" layoutInCell="1" allowOverlap="1" wp14:anchorId="42B67B4C" wp14:editId="2DDE3617">
          <wp:simplePos x="0" y="0"/>
          <wp:positionH relativeFrom="page">
            <wp:posOffset>567690</wp:posOffset>
          </wp:positionH>
          <wp:positionV relativeFrom="page">
            <wp:posOffset>142875</wp:posOffset>
          </wp:positionV>
          <wp:extent cx="1457325" cy="895350"/>
          <wp:effectExtent l="0" t="0" r="0" b="0"/>
          <wp:wrapSquare wrapText="bothSides"/>
          <wp:docPr id="23" name="Picture 2" descr="CEA+baseline_RVB_200dpi(ps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descr="CEA+baseline_RVB_200dpi(ps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57325" cy="895350"/>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C54A271" w14:textId="201B6E7E" w:rsidR="00F1274C" w:rsidRPr="000E7F8A" w:rsidRDefault="00CF35F7" w:rsidP="00BC4332">
    <w:pPr>
      <w:pStyle w:val="Noparagraphstyle"/>
      <w:jc w:val="right"/>
    </w:pPr>
    <w:r>
      <w:pict w14:anchorId="66427F5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51149815" o:spid="_x0000_s1031" type="#_x0000_t136" style="position:absolute;left:0;text-align:left;margin-left:0;margin-top:0;width:503.9pt;height:167.95pt;rotation:315;z-index:-251658231;mso-position-horizontal:center;mso-position-horizontal-relative:margin;mso-position-vertical:center;mso-position-vertical-relative:margin" o:allowincell="f" fillcolor="silver" stroked="f">
          <v:fill opacity=".5"/>
          <v:textpath style="font-family:&quot;Verdana&quot;;font-size:1pt" string="DRAFT"/>
          <w10:wrap anchorx="margin" anchory="margin"/>
        </v:shape>
      </w:pict>
    </w:r>
    <w:r w:rsidR="002E01A1" w:rsidRPr="006447B8">
      <w:rPr>
        <w:noProof/>
      </w:rPr>
      <w:drawing>
        <wp:anchor distT="0" distB="0" distL="114300" distR="114300" simplePos="0" relativeHeight="251658243" behindDoc="0" locked="0" layoutInCell="1" allowOverlap="1" wp14:anchorId="6DA4F00B" wp14:editId="708A2A46">
          <wp:simplePos x="0" y="0"/>
          <wp:positionH relativeFrom="page">
            <wp:posOffset>523875</wp:posOffset>
          </wp:positionH>
          <wp:positionV relativeFrom="page">
            <wp:posOffset>381000</wp:posOffset>
          </wp:positionV>
          <wp:extent cx="1457325" cy="895350"/>
          <wp:effectExtent l="0" t="0" r="0" b="0"/>
          <wp:wrapSquare wrapText="bothSides"/>
          <wp:docPr id="22" name="Picture 1" descr="CEA+baseline_RVB_200dpi(ps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descr="CEA+baseline_RVB_200dpi(ps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57325" cy="895350"/>
                  </a:xfrm>
                  <a:prstGeom prst="rect">
                    <a:avLst/>
                  </a:prstGeom>
                  <a:noFill/>
                </pic:spPr>
              </pic:pic>
            </a:graphicData>
          </a:graphic>
          <wp14:sizeRelH relativeFrom="page">
            <wp14:pctWidth>0</wp14:pctWidth>
          </wp14:sizeRelH>
          <wp14:sizeRelV relativeFrom="page">
            <wp14:pctHeight>0</wp14:pctHeight>
          </wp14:sizeRelV>
        </wp:anchor>
      </w:drawing>
    </w:r>
  </w:p>
  <w:p w14:paraId="35E8ACA2" w14:textId="77777777" w:rsidR="00F1274C" w:rsidRPr="000E7F8A" w:rsidRDefault="00F1274C">
    <w:pPr>
      <w:pStyle w:val="Hlavika"/>
    </w:pPr>
  </w:p>
  <w:p w14:paraId="3A3385B0" w14:textId="77777777" w:rsidR="00F1274C" w:rsidRPr="000E7F8A" w:rsidRDefault="00F1274C" w:rsidP="00BC4332">
    <w:pPr>
      <w:jc w:val="right"/>
      <w:rPr>
        <w:rFonts w:cs="Arial"/>
        <w:color w:val="002957"/>
        <w:sz w:val="36"/>
        <w:szCs w:val="36"/>
      </w:rPr>
    </w:pPr>
    <w:r w:rsidRPr="000E7F8A">
      <w:tab/>
    </w:r>
    <w:r w:rsidRPr="000E7F8A">
      <w:tab/>
    </w:r>
    <w:r w:rsidRPr="000E7F8A">
      <w:rPr>
        <w:rFonts w:cs="Arial"/>
        <w:b/>
        <w:color w:val="034EA2"/>
        <w:sz w:val="40"/>
        <w:szCs w:val="40"/>
      </w:rPr>
      <w:tab/>
    </w:r>
    <w:r w:rsidRPr="000E7F8A">
      <w:rPr>
        <w:rFonts w:cs="Arial"/>
        <w:b/>
        <w:color w:val="034EA2"/>
        <w:sz w:val="40"/>
        <w:szCs w:val="40"/>
      </w:rPr>
      <w:tab/>
    </w:r>
    <w:r w:rsidRPr="000E7F8A">
      <w:rPr>
        <w:rFonts w:cs="Arial"/>
        <w:b/>
        <w:color w:val="034EA2"/>
        <w:sz w:val="40"/>
        <w:szCs w:val="40"/>
      </w:rPr>
      <w:tab/>
    </w:r>
    <w:r w:rsidRPr="000E7F8A">
      <w:rPr>
        <w:rFonts w:cs="Arial"/>
        <w:b/>
        <w:color w:val="034EA2"/>
        <w:sz w:val="40"/>
        <w:szCs w:val="40"/>
      </w:rPr>
      <w:tab/>
    </w:r>
    <w:r w:rsidRPr="000E7F8A">
      <w:rPr>
        <w:rFonts w:cs="Arial"/>
        <w:b/>
        <w:color w:val="034EA2"/>
        <w:sz w:val="40"/>
        <w:szCs w:val="40"/>
      </w:rPr>
      <w:tab/>
    </w:r>
    <w:r w:rsidRPr="000E7F8A">
      <w:rPr>
        <w:rFonts w:cs="Arial"/>
        <w:color w:val="002957"/>
        <w:sz w:val="36"/>
        <w:szCs w:val="36"/>
      </w:rPr>
      <w:t>Position Paper</w:t>
    </w:r>
  </w:p>
  <w:p w14:paraId="659C8BAC" w14:textId="77777777" w:rsidR="00F1274C" w:rsidRPr="000E7F8A" w:rsidRDefault="00F1274C" w:rsidP="00BC4332">
    <w:pPr>
      <w:jc w:val="right"/>
      <w:rPr>
        <w:b/>
        <w:i/>
        <w:color w:val="002957"/>
        <w:sz w:val="32"/>
        <w:szCs w:val="32"/>
      </w:rPr>
    </w:pPr>
  </w:p>
  <w:p w14:paraId="41A7446A" w14:textId="77777777" w:rsidR="00F1274C" w:rsidRPr="000E7F8A" w:rsidRDefault="00F1274C" w:rsidP="00BC4332">
    <w:pPr>
      <w:pStyle w:val="CEADraft"/>
      <w:rPr>
        <w:color w:val="002957"/>
      </w:rPr>
    </w:pPr>
  </w:p>
  <w:p w14:paraId="48F864CF" w14:textId="77777777" w:rsidR="00F1274C" w:rsidRDefault="00F1274C" w:rsidP="00BC4332">
    <w:pPr>
      <w:ind w:left="567"/>
      <w:jc w:val="left"/>
      <w:rPr>
        <w:color w:val="002957"/>
        <w:sz w:val="28"/>
        <w:szCs w:val="28"/>
      </w:rPr>
    </w:pPr>
    <w:r w:rsidRPr="000E7F8A">
      <w:rPr>
        <w:color w:val="002957"/>
        <w:sz w:val="28"/>
        <w:szCs w:val="28"/>
      </w:rPr>
      <w:t>Insurance Europe response to EC digital finance strategy consultation</w:t>
    </w:r>
  </w:p>
  <w:p w14:paraId="7C402BEB" w14:textId="77777777" w:rsidR="00F1274C" w:rsidRPr="000E7F8A" w:rsidRDefault="00F1274C" w:rsidP="00BC4332"/>
  <w:p w14:paraId="44E1C497" w14:textId="2D75F3B4" w:rsidR="00F1274C" w:rsidRPr="000E7F8A" w:rsidRDefault="002E01A1" w:rsidP="00BC4332">
    <w:r w:rsidRPr="006447B8">
      <w:rPr>
        <w:noProof/>
      </w:rPr>
      <mc:AlternateContent>
        <mc:Choice Requires="wps">
          <w:drawing>
            <wp:anchor distT="0" distB="0" distL="114300" distR="114300" simplePos="0" relativeHeight="251658245" behindDoc="1" locked="1" layoutInCell="1" allowOverlap="1" wp14:anchorId="6B99C33D" wp14:editId="2305B824">
              <wp:simplePos x="0" y="0"/>
              <wp:positionH relativeFrom="page">
                <wp:posOffset>923925</wp:posOffset>
              </wp:positionH>
              <wp:positionV relativeFrom="paragraph">
                <wp:posOffset>21590</wp:posOffset>
              </wp:positionV>
              <wp:extent cx="6076315" cy="1685925"/>
              <wp:effectExtent l="0" t="0" r="635" b="9525"/>
              <wp:wrapNone/>
              <wp:docPr id="2" name="AutoShape 1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076315" cy="1685925"/>
                      </a:xfrm>
                      <a:prstGeom prst="roundRect">
                        <a:avLst>
                          <a:gd name="adj" fmla="val 16667"/>
                        </a:avLst>
                      </a:prstGeom>
                      <a:noFill/>
                      <a:ln w="6350">
                        <a:solidFill>
                          <a:srgbClr val="82C55B"/>
                        </a:solidFill>
                        <a:round/>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oundrect w14:anchorId="1627FBDA" id="AutoShape 18" o:spid="_x0000_s1026" style="position:absolute;margin-left:72.75pt;margin-top:1.7pt;width:478.45pt;height:132.75pt;z-index:-251658235;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nTAPGwIAABIEAAAOAAAAZHJzL2Uyb0RvYy54bWysU9uO0zAQfUfiHyy/0yTdJtuNmq6WLouQ&#10;lotY+ADXdi7geIztNi1fz9hJSxfeEC/WjMdz5syZ8er20Cuyl9Z1oCuazVJKpOYgOt1U9OuXh1dL&#10;SpxnWjAFWlb0KB29Xb98sRpMKefQghLSEgTRrhxMRVvvTZkkjreyZ24GRmoM1mB75tG1TSIsGxC9&#10;V8k8TYtkACuMBS6dw9v7MUjXEb+uJfcf69pJT1RFkZuPp43nNpzJesXKxjLTdnyiwf6BRc86jUXP&#10;UPfMM7Kz3V9QfcctOKj9jEOfQF13XMYesJss/aObp5YZGXtBcZw5y+T+Hyz/sH8yn2yg7swj8O+O&#10;aNi0TDfyzloYWskElsuCUMlgXHlOCI7DVLId3oPA0bKdh6jBobZ9AMTuyCFKfTxLLQ+ecLws0uvi&#10;Kssp4RjLimV+M89jDVae0o11/q2EngSjohZ2WnzGgcYabP/ofBRcEM36UF58o6TuFY5vzxTJiqK4&#10;nhCnxwkrT5ghU8NDp1RcAKXJgJyu8jSCO1CdCMEoi222G2UJglZ0Od/k+esJ9tmzSC+CBcneaBFt&#10;zzo12lhc6UnDIFvYUFduQRxRQgvjYuJHQqMF+5OSAZeyou7HjllJiXqncQw32WIRtjg6i/x6jo69&#10;jGwvI0xzhKqop2Q0N37c/J2xXdNipSy2q+EOR1d3/jTjkdVEFhcPrWebfenHV7+/8voXAAAA//8D&#10;AFBLAwQUAAYACAAAACEAXgBRPN8AAAAKAQAADwAAAGRycy9kb3ducmV2LnhtbEyPzWrDMBCE74W+&#10;g9hCb41k54fEtRz6Q6GQUkiaB1CsrW1irYyl2O7bd3NqbzvM8O1Mvp1cKwbsQ+NJQzJTIJBKbxuq&#10;NBy/3h7WIEI0ZE3rCTX8YIBtcXuTm8z6kfY4HGIlGEIhMxrqGLtMylDW6EyY+Q6JvW/fOxNZ9pW0&#10;vRkZ7lqZKrWSzjTEH2rT4UuN5flwcRrmTblL5JjMnz9f63f3sZPqvB+0vr+bnh5BRJziXxiu9bk6&#10;FNzp5C9kg2hZL5ZLjjJsAeLqJyrl66QhXa03IItc/p9Q/AIAAP//AwBQSwECLQAUAAYACAAAACEA&#10;toM4kv4AAADhAQAAEwAAAAAAAAAAAAAAAAAAAAAAW0NvbnRlbnRfVHlwZXNdLnhtbFBLAQItABQA&#10;BgAIAAAAIQA4/SH/1gAAAJQBAAALAAAAAAAAAAAAAAAAAC8BAABfcmVscy8ucmVsc1BLAQItABQA&#10;BgAIAAAAIQCTnTAPGwIAABIEAAAOAAAAAAAAAAAAAAAAAC4CAABkcnMvZTJvRG9jLnhtbFBLAQIt&#10;ABQABgAIAAAAIQBeAFE83wAAAAoBAAAPAAAAAAAAAAAAAAAAAHUEAABkcnMvZG93bnJldi54bWxQ&#10;SwUGAAAAAAQABADzAAAAgQUAAAAA&#10;" filled="f" strokecolor="#82c55b" strokeweight=".5pt">
              <w10:wrap anchorx="page"/>
              <w10:anchorlock/>
            </v:roundrect>
          </w:pict>
        </mc:Fallback>
      </mc:AlternateContent>
    </w:r>
  </w:p>
  <w:tbl>
    <w:tblPr>
      <w:tblW w:w="9498" w:type="dxa"/>
      <w:tblInd w:w="675" w:type="dxa"/>
      <w:tblBorders>
        <w:insideH w:val="single" w:sz="4" w:space="0" w:color="82C55B"/>
      </w:tblBorders>
      <w:tblLayout w:type="fixed"/>
      <w:tblLook w:val="0000" w:firstRow="0" w:lastRow="0" w:firstColumn="0" w:lastColumn="0" w:noHBand="0" w:noVBand="0"/>
    </w:tblPr>
    <w:tblGrid>
      <w:gridCol w:w="1394"/>
      <w:gridCol w:w="3557"/>
      <w:gridCol w:w="1570"/>
      <w:gridCol w:w="2977"/>
    </w:tblGrid>
    <w:tr w:rsidR="00F1274C" w:rsidRPr="000E7F8A" w14:paraId="4DAFACEB" w14:textId="77777777" w:rsidTr="00BC4332">
      <w:trPr>
        <w:cantSplit/>
        <w:trHeight w:hRule="exact" w:val="584"/>
      </w:trPr>
      <w:tc>
        <w:tcPr>
          <w:tcW w:w="1394" w:type="dxa"/>
          <w:shd w:val="clear" w:color="auto" w:fill="auto"/>
          <w:vAlign w:val="center"/>
        </w:tcPr>
        <w:p w14:paraId="243FB630" w14:textId="77777777" w:rsidR="00F1274C" w:rsidRPr="000E7F8A" w:rsidRDefault="00F1274C" w:rsidP="00BC4332">
          <w:pPr>
            <w:pStyle w:val="CEALabel"/>
            <w:rPr>
              <w:b w:val="0"/>
              <w:color w:val="002957"/>
              <w:szCs w:val="17"/>
            </w:rPr>
          </w:pPr>
          <w:r w:rsidRPr="000E7F8A">
            <w:rPr>
              <w:b w:val="0"/>
              <w:color w:val="002957"/>
              <w:szCs w:val="17"/>
            </w:rPr>
            <w:t xml:space="preserve">Our reference: </w:t>
          </w:r>
        </w:p>
      </w:tc>
      <w:tc>
        <w:tcPr>
          <w:tcW w:w="3557" w:type="dxa"/>
          <w:shd w:val="clear" w:color="auto" w:fill="auto"/>
          <w:vAlign w:val="center"/>
        </w:tcPr>
        <w:p w14:paraId="3B3D2767" w14:textId="77777777" w:rsidR="00F1274C" w:rsidRPr="000E7F8A" w:rsidRDefault="00F1274C" w:rsidP="00BC4332">
          <w:pPr>
            <w:jc w:val="left"/>
            <w:rPr>
              <w:color w:val="002957"/>
              <w:szCs w:val="17"/>
            </w:rPr>
          </w:pPr>
          <w:r w:rsidRPr="000E7F8A">
            <w:rPr>
              <w:color w:val="002957"/>
              <w:szCs w:val="17"/>
            </w:rPr>
            <w:t>COB-TECH-20-049</w:t>
          </w:r>
        </w:p>
      </w:tc>
      <w:tc>
        <w:tcPr>
          <w:tcW w:w="1570" w:type="dxa"/>
          <w:shd w:val="clear" w:color="auto" w:fill="auto"/>
          <w:vAlign w:val="center"/>
        </w:tcPr>
        <w:p w14:paraId="341D7DB3" w14:textId="77777777" w:rsidR="00F1274C" w:rsidRPr="000E7F8A" w:rsidRDefault="00F1274C" w:rsidP="00BC4332">
          <w:pPr>
            <w:pStyle w:val="CEALabel"/>
            <w:rPr>
              <w:b w:val="0"/>
              <w:color w:val="002957"/>
              <w:szCs w:val="17"/>
            </w:rPr>
          </w:pPr>
          <w:r w:rsidRPr="000E7F8A">
            <w:rPr>
              <w:b w:val="0"/>
              <w:color w:val="002957"/>
              <w:szCs w:val="17"/>
            </w:rPr>
            <w:t>Date:</w:t>
          </w:r>
        </w:p>
      </w:tc>
      <w:tc>
        <w:tcPr>
          <w:tcW w:w="2977" w:type="dxa"/>
          <w:shd w:val="clear" w:color="auto" w:fill="auto"/>
          <w:vAlign w:val="center"/>
        </w:tcPr>
        <w:p w14:paraId="6A6C095A" w14:textId="77777777" w:rsidR="00F1274C" w:rsidRPr="000E7F8A" w:rsidRDefault="00F1274C" w:rsidP="00BC4332">
          <w:pPr>
            <w:jc w:val="left"/>
            <w:rPr>
              <w:color w:val="002957"/>
              <w:szCs w:val="17"/>
            </w:rPr>
          </w:pPr>
          <w:r w:rsidRPr="000E7F8A">
            <w:rPr>
              <w:color w:val="002957"/>
              <w:szCs w:val="17"/>
            </w:rPr>
            <w:t xml:space="preserve">26 June 2020 </w:t>
          </w:r>
        </w:p>
      </w:tc>
    </w:tr>
    <w:tr w:rsidR="00F1274C" w:rsidRPr="000E7F8A" w14:paraId="2731FC52" w14:textId="77777777" w:rsidTr="00BC4332">
      <w:trPr>
        <w:cantSplit/>
        <w:trHeight w:hRule="exact" w:val="584"/>
      </w:trPr>
      <w:tc>
        <w:tcPr>
          <w:tcW w:w="1394" w:type="dxa"/>
          <w:shd w:val="clear" w:color="auto" w:fill="auto"/>
          <w:vAlign w:val="center"/>
        </w:tcPr>
        <w:p w14:paraId="67898A70" w14:textId="77777777" w:rsidR="00F1274C" w:rsidRPr="000E7F8A" w:rsidRDefault="00F1274C" w:rsidP="00BC4332">
          <w:pPr>
            <w:pStyle w:val="CEALabel"/>
            <w:rPr>
              <w:b w:val="0"/>
              <w:color w:val="002957"/>
              <w:szCs w:val="17"/>
            </w:rPr>
          </w:pPr>
          <w:r w:rsidRPr="000E7F8A">
            <w:rPr>
              <w:b w:val="0"/>
              <w:color w:val="002957"/>
              <w:szCs w:val="17"/>
            </w:rPr>
            <w:t>Referring to:</w:t>
          </w:r>
        </w:p>
      </w:tc>
      <w:tc>
        <w:tcPr>
          <w:tcW w:w="8104" w:type="dxa"/>
          <w:gridSpan w:val="3"/>
          <w:shd w:val="clear" w:color="auto" w:fill="auto"/>
          <w:vAlign w:val="center"/>
        </w:tcPr>
        <w:p w14:paraId="2290C714" w14:textId="77777777" w:rsidR="00F1274C" w:rsidRPr="00ED6A89" w:rsidRDefault="00CF35F7" w:rsidP="00BC4332">
          <w:pPr>
            <w:jc w:val="left"/>
            <w:rPr>
              <w:color w:val="002957"/>
              <w:szCs w:val="17"/>
            </w:rPr>
          </w:pPr>
          <w:hyperlink r:id="rId2" w:history="1">
            <w:r w:rsidR="00F1274C" w:rsidRPr="00ED6A89">
              <w:rPr>
                <w:rStyle w:val="Hypertextovprepojenie"/>
                <w:szCs w:val="17"/>
              </w:rPr>
              <w:t>European Commission digital finance strategy consultation</w:t>
            </w:r>
          </w:hyperlink>
        </w:p>
      </w:tc>
    </w:tr>
    <w:tr w:rsidR="00F1274C" w:rsidRPr="000E7F8A" w14:paraId="32886EAF" w14:textId="77777777" w:rsidTr="00BC4332">
      <w:trPr>
        <w:cantSplit/>
        <w:trHeight w:hRule="exact" w:val="584"/>
      </w:trPr>
      <w:tc>
        <w:tcPr>
          <w:tcW w:w="1394" w:type="dxa"/>
          <w:shd w:val="clear" w:color="auto" w:fill="auto"/>
          <w:vAlign w:val="center"/>
        </w:tcPr>
        <w:p w14:paraId="43A99627" w14:textId="77777777" w:rsidR="00F1274C" w:rsidRPr="000E7F8A" w:rsidRDefault="00F1274C" w:rsidP="00BC4332">
          <w:pPr>
            <w:pStyle w:val="CEALabel"/>
            <w:rPr>
              <w:b w:val="0"/>
              <w:color w:val="002957"/>
              <w:szCs w:val="17"/>
            </w:rPr>
          </w:pPr>
          <w:r w:rsidRPr="000E7F8A">
            <w:rPr>
              <w:b w:val="0"/>
              <w:color w:val="002957"/>
              <w:szCs w:val="17"/>
            </w:rPr>
            <w:t>Contact person:</w:t>
          </w:r>
        </w:p>
      </w:tc>
      <w:tc>
        <w:tcPr>
          <w:tcW w:w="3557" w:type="dxa"/>
          <w:shd w:val="clear" w:color="auto" w:fill="auto"/>
          <w:vAlign w:val="center"/>
        </w:tcPr>
        <w:p w14:paraId="5BF23121" w14:textId="77777777" w:rsidR="00F1274C" w:rsidRPr="000E7F8A" w:rsidRDefault="00F1274C" w:rsidP="00BC4332">
          <w:pPr>
            <w:jc w:val="left"/>
            <w:rPr>
              <w:color w:val="002957"/>
              <w:szCs w:val="17"/>
            </w:rPr>
          </w:pPr>
          <w:r w:rsidRPr="000E7F8A">
            <w:rPr>
              <w:color w:val="002957"/>
              <w:szCs w:val="17"/>
            </w:rPr>
            <w:t xml:space="preserve">Arthur Hilliard, Policy Advisor, Conduct of Business </w:t>
          </w:r>
        </w:p>
      </w:tc>
      <w:tc>
        <w:tcPr>
          <w:tcW w:w="1570" w:type="dxa"/>
          <w:shd w:val="clear" w:color="auto" w:fill="auto"/>
          <w:vAlign w:val="center"/>
        </w:tcPr>
        <w:p w14:paraId="7553AC75" w14:textId="77777777" w:rsidR="00F1274C" w:rsidRPr="000E7F8A" w:rsidRDefault="00F1274C" w:rsidP="00BC4332">
          <w:pPr>
            <w:pStyle w:val="CEALabel"/>
            <w:rPr>
              <w:b w:val="0"/>
              <w:color w:val="002957"/>
              <w:szCs w:val="17"/>
            </w:rPr>
          </w:pPr>
          <w:r w:rsidRPr="000E7F8A">
            <w:rPr>
              <w:b w:val="0"/>
              <w:color w:val="002957"/>
              <w:szCs w:val="17"/>
            </w:rPr>
            <w:t>E-mail:</w:t>
          </w:r>
        </w:p>
      </w:tc>
      <w:tc>
        <w:tcPr>
          <w:tcW w:w="2977" w:type="dxa"/>
          <w:shd w:val="clear" w:color="auto" w:fill="auto"/>
          <w:vAlign w:val="center"/>
        </w:tcPr>
        <w:p w14:paraId="260BECCE" w14:textId="77777777" w:rsidR="00F1274C" w:rsidRPr="000E7F8A" w:rsidRDefault="00CF35F7" w:rsidP="00BC4332">
          <w:pPr>
            <w:jc w:val="left"/>
            <w:rPr>
              <w:color w:val="002957"/>
              <w:szCs w:val="17"/>
            </w:rPr>
          </w:pPr>
          <w:hyperlink r:id="rId3" w:history="1">
            <w:r w:rsidR="00F1274C" w:rsidRPr="000E7F8A">
              <w:rPr>
                <w:rStyle w:val="Hypertextovprepojenie"/>
                <w:szCs w:val="17"/>
              </w:rPr>
              <w:t>hilliard@insuranceeurope.eu</w:t>
            </w:r>
          </w:hyperlink>
          <w:r w:rsidR="00F1274C" w:rsidRPr="000E7F8A">
            <w:rPr>
              <w:color w:val="002957"/>
              <w:szCs w:val="17"/>
            </w:rPr>
            <w:t xml:space="preserve"> </w:t>
          </w:r>
        </w:p>
      </w:tc>
    </w:tr>
    <w:tr w:rsidR="00F1274C" w:rsidRPr="000E7F8A" w14:paraId="76001CA6" w14:textId="77777777" w:rsidTr="00BC4332">
      <w:trPr>
        <w:cantSplit/>
        <w:trHeight w:hRule="exact" w:val="584"/>
      </w:trPr>
      <w:tc>
        <w:tcPr>
          <w:tcW w:w="1394" w:type="dxa"/>
          <w:shd w:val="clear" w:color="auto" w:fill="auto"/>
          <w:vAlign w:val="center"/>
        </w:tcPr>
        <w:p w14:paraId="370AECDE" w14:textId="77777777" w:rsidR="00F1274C" w:rsidRPr="000E7F8A" w:rsidRDefault="00F1274C" w:rsidP="00BC4332">
          <w:pPr>
            <w:pStyle w:val="CEALabel"/>
            <w:rPr>
              <w:b w:val="0"/>
              <w:color w:val="002957"/>
              <w:szCs w:val="17"/>
            </w:rPr>
          </w:pPr>
          <w:r w:rsidRPr="000E7F8A">
            <w:rPr>
              <w:b w:val="0"/>
              <w:color w:val="002957"/>
              <w:szCs w:val="17"/>
            </w:rPr>
            <w:t xml:space="preserve">Pages: </w:t>
          </w:r>
        </w:p>
      </w:tc>
      <w:tc>
        <w:tcPr>
          <w:tcW w:w="3557" w:type="dxa"/>
          <w:shd w:val="clear" w:color="auto" w:fill="auto"/>
          <w:vAlign w:val="center"/>
        </w:tcPr>
        <w:p w14:paraId="392DCA74" w14:textId="77777777" w:rsidR="00F1274C" w:rsidRPr="000E7F8A" w:rsidRDefault="00F1274C" w:rsidP="00BC4332">
          <w:pPr>
            <w:rPr>
              <w:color w:val="002957"/>
              <w:spacing w:val="-4"/>
              <w:w w:val="90"/>
              <w:szCs w:val="17"/>
            </w:rPr>
          </w:pPr>
          <w:r w:rsidRPr="000E7F8A">
            <w:rPr>
              <w:rStyle w:val="slostrany"/>
              <w:color w:val="002957"/>
              <w:szCs w:val="17"/>
            </w:rPr>
            <w:fldChar w:fldCharType="begin"/>
          </w:r>
          <w:r w:rsidRPr="000E7F8A">
            <w:rPr>
              <w:rStyle w:val="slostrany"/>
              <w:color w:val="002957"/>
              <w:szCs w:val="17"/>
            </w:rPr>
            <w:instrText xml:space="preserve"> NUMPAGES </w:instrText>
          </w:r>
          <w:r w:rsidRPr="000E7F8A">
            <w:rPr>
              <w:rStyle w:val="slostrany"/>
              <w:color w:val="002957"/>
              <w:szCs w:val="17"/>
            </w:rPr>
            <w:fldChar w:fldCharType="separate"/>
          </w:r>
          <w:r w:rsidRPr="006447B8">
            <w:rPr>
              <w:rStyle w:val="slostrany"/>
              <w:color w:val="002957"/>
              <w:szCs w:val="17"/>
            </w:rPr>
            <w:t>6</w:t>
          </w:r>
          <w:r w:rsidRPr="000E7F8A">
            <w:rPr>
              <w:rStyle w:val="slostrany"/>
              <w:color w:val="002957"/>
              <w:szCs w:val="17"/>
            </w:rPr>
            <w:fldChar w:fldCharType="end"/>
          </w:r>
        </w:p>
      </w:tc>
      <w:tc>
        <w:tcPr>
          <w:tcW w:w="1570" w:type="dxa"/>
          <w:shd w:val="clear" w:color="auto" w:fill="auto"/>
          <w:vAlign w:val="center"/>
        </w:tcPr>
        <w:p w14:paraId="2CBC9AC2" w14:textId="77777777" w:rsidR="00F1274C" w:rsidRPr="000E7F8A" w:rsidRDefault="00F1274C" w:rsidP="00BC4332">
          <w:pPr>
            <w:ind w:right="-117"/>
            <w:rPr>
              <w:b/>
              <w:color w:val="002957"/>
              <w:szCs w:val="17"/>
            </w:rPr>
          </w:pPr>
          <w:r w:rsidRPr="000E7F8A">
            <w:rPr>
              <w:rFonts w:cs="Arial"/>
              <w:color w:val="002957"/>
              <w:szCs w:val="17"/>
            </w:rPr>
            <w:t>Transparency Register ID no.:</w:t>
          </w:r>
        </w:p>
      </w:tc>
      <w:tc>
        <w:tcPr>
          <w:tcW w:w="2977" w:type="dxa"/>
          <w:shd w:val="clear" w:color="auto" w:fill="auto"/>
          <w:vAlign w:val="center"/>
        </w:tcPr>
        <w:p w14:paraId="5A89DD6A" w14:textId="77777777" w:rsidR="00F1274C" w:rsidRPr="000E7F8A" w:rsidRDefault="00F1274C" w:rsidP="00BC4332">
          <w:pPr>
            <w:rPr>
              <w:color w:val="002957"/>
              <w:szCs w:val="17"/>
            </w:rPr>
          </w:pPr>
          <w:r w:rsidRPr="000E7F8A">
            <w:rPr>
              <w:rFonts w:cs="Tahoma"/>
              <w:color w:val="002957"/>
              <w:szCs w:val="17"/>
            </w:rPr>
            <w:t>33213703459-54</w:t>
          </w:r>
        </w:p>
      </w:tc>
    </w:tr>
  </w:tbl>
  <w:p w14:paraId="7D57F0C8" w14:textId="77777777" w:rsidR="00F1274C" w:rsidRPr="000E7F8A" w:rsidRDefault="00F1274C" w:rsidP="00BC4332">
    <w:pPr>
      <w:rPr>
        <w:b/>
        <w:sz w:val="20"/>
        <w:szCs w:val="20"/>
      </w:rPr>
    </w:pPr>
  </w:p>
  <w:p w14:paraId="31BD18D3" w14:textId="77777777" w:rsidR="00F1274C" w:rsidRPr="000E7F8A" w:rsidRDefault="00F1274C" w:rsidP="00BC4332">
    <w:pPr>
      <w:rPr>
        <w:sz w:val="14"/>
        <w:szCs w:val="21"/>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style="width:7in;height:423pt" o:bullet="t">
        <v:imagedata r:id="rId1" o:title="clip_image001"/>
      </v:shape>
    </w:pict>
  </w:numPicBullet>
  <w:numPicBullet w:numPicBulletId="1">
    <w:pict>
      <v:shape id="_x0000_i1027" type="#_x0000_t75" style="width:7in;height:423pt" o:bullet="t">
        <v:imagedata r:id="rId2" o:title="clip_image002"/>
      </v:shape>
    </w:pict>
  </w:numPicBullet>
  <w:numPicBullet w:numPicBulletId="2">
    <w:pict>
      <v:shape id="_x0000_i1028" type="#_x0000_t75" style="width:7in;height:423pt" o:bullet="t">
        <v:imagedata r:id="rId3" o:title="clip_image003"/>
      </v:shape>
    </w:pict>
  </w:numPicBullet>
  <w:numPicBullet w:numPicBulletId="3">
    <w:pict>
      <v:shape id="_x0000_i1029" type="#_x0000_t75" style="width:10.5pt;height:10.5pt" o:bullet="t">
        <v:imagedata r:id="rId4" o:title="CEA - Bullets Rounded Squares_BulletLevel1_forMS"/>
      </v:shape>
    </w:pict>
  </w:numPicBullet>
  <w:numPicBullet w:numPicBulletId="4">
    <w:pict>
      <v:shape id="_x0000_i1030" type="#_x0000_t75" style="width:9.5pt;height:9.5pt" o:bullet="t">
        <v:imagedata r:id="rId5" o:title="CEA - Bullets Rounded Squares_BulletLevel3_forMS"/>
      </v:shape>
    </w:pict>
  </w:numPicBullet>
  <w:numPicBullet w:numPicBulletId="5">
    <w:pict>
      <v:shape id="_x0000_i1031" type="#_x0000_t75" style="width:7.5pt;height:7.5pt" o:bullet="t">
        <v:imagedata r:id="rId6" o:title="CEA - Bullets Rounded Squares_BulletLevel2_forMS"/>
      </v:shape>
    </w:pict>
  </w:numPicBullet>
  <w:numPicBullet w:numPicBulletId="6">
    <w:pict>
      <v:shape id="_x0000_i1032" type="#_x0000_t75" style="width:5pt;height:5.5pt" o:bullet="t">
        <v:imagedata r:id="rId7" o:title="CEA - Bullets Rounded Squares_V02_bulletLevel2Smaller_forMS"/>
      </v:shape>
    </w:pict>
  </w:numPicBullet>
  <w:numPicBullet w:numPicBulletId="7">
    <w:pict>
      <v:shape id="_x0000_i1033" type="#_x0000_t75" style="width:4.5pt;height:4.5pt" o:bullet="t">
        <v:imagedata r:id="rId8" o:title="CEA - Bullets Rounded Squares_V02_bulletLevel3Smaller_forMS"/>
      </v:shape>
    </w:pict>
  </w:numPicBullet>
  <w:abstractNum w:abstractNumId="0" w15:restartNumberingAfterBreak="0">
    <w:nsid w:val="FFFFFF7C"/>
    <w:multiLevelType w:val="singleLevel"/>
    <w:tmpl w:val="8B0CF714"/>
    <w:lvl w:ilvl="0">
      <w:start w:val="1"/>
      <w:numFmt w:val="decimal"/>
      <w:pStyle w:val="slovanzoznam5"/>
      <w:lvlText w:val="%1."/>
      <w:lvlJc w:val="left"/>
      <w:pPr>
        <w:tabs>
          <w:tab w:val="num" w:pos="1492"/>
        </w:tabs>
        <w:ind w:left="1492" w:hanging="360"/>
      </w:pPr>
    </w:lvl>
  </w:abstractNum>
  <w:abstractNum w:abstractNumId="1" w15:restartNumberingAfterBreak="0">
    <w:nsid w:val="FFFFFF7D"/>
    <w:multiLevelType w:val="singleLevel"/>
    <w:tmpl w:val="3F9A859E"/>
    <w:lvl w:ilvl="0">
      <w:start w:val="1"/>
      <w:numFmt w:val="decimal"/>
      <w:pStyle w:val="slovanzoznam4"/>
      <w:lvlText w:val="%1."/>
      <w:lvlJc w:val="left"/>
      <w:pPr>
        <w:tabs>
          <w:tab w:val="num" w:pos="1209"/>
        </w:tabs>
        <w:ind w:left="1209" w:hanging="360"/>
      </w:pPr>
    </w:lvl>
  </w:abstractNum>
  <w:abstractNum w:abstractNumId="2" w15:restartNumberingAfterBreak="0">
    <w:nsid w:val="FFFFFF7E"/>
    <w:multiLevelType w:val="singleLevel"/>
    <w:tmpl w:val="9C5E282C"/>
    <w:lvl w:ilvl="0">
      <w:start w:val="1"/>
      <w:numFmt w:val="decimal"/>
      <w:pStyle w:val="slovanzoznam3"/>
      <w:lvlText w:val="%1."/>
      <w:lvlJc w:val="left"/>
      <w:pPr>
        <w:tabs>
          <w:tab w:val="num" w:pos="926"/>
        </w:tabs>
        <w:ind w:left="926" w:hanging="360"/>
      </w:pPr>
    </w:lvl>
  </w:abstractNum>
  <w:abstractNum w:abstractNumId="3" w15:restartNumberingAfterBreak="0">
    <w:nsid w:val="FFFFFF7F"/>
    <w:multiLevelType w:val="singleLevel"/>
    <w:tmpl w:val="19F66660"/>
    <w:lvl w:ilvl="0">
      <w:start w:val="1"/>
      <w:numFmt w:val="decimal"/>
      <w:pStyle w:val="slovanzoznam2"/>
      <w:lvlText w:val="%1."/>
      <w:lvlJc w:val="left"/>
      <w:pPr>
        <w:tabs>
          <w:tab w:val="num" w:pos="643"/>
        </w:tabs>
        <w:ind w:left="643" w:hanging="360"/>
      </w:pPr>
    </w:lvl>
  </w:abstractNum>
  <w:abstractNum w:abstractNumId="4" w15:restartNumberingAfterBreak="0">
    <w:nsid w:val="FFFFFF80"/>
    <w:multiLevelType w:val="singleLevel"/>
    <w:tmpl w:val="A57ABA7C"/>
    <w:lvl w:ilvl="0">
      <w:start w:val="1"/>
      <w:numFmt w:val="bullet"/>
      <w:pStyle w:val="Zoznamsodrkami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B0AEAD10"/>
    <w:lvl w:ilvl="0">
      <w:start w:val="1"/>
      <w:numFmt w:val="bullet"/>
      <w:pStyle w:val="Zoznamsodrkami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07522D3E"/>
    <w:lvl w:ilvl="0">
      <w:start w:val="1"/>
      <w:numFmt w:val="bullet"/>
      <w:pStyle w:val="Zoznamsodrkami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41361C72"/>
    <w:lvl w:ilvl="0">
      <w:start w:val="1"/>
      <w:numFmt w:val="bullet"/>
      <w:pStyle w:val="Zoznamsodrkami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03FE94EC"/>
    <w:lvl w:ilvl="0">
      <w:start w:val="1"/>
      <w:numFmt w:val="decimal"/>
      <w:pStyle w:val="slovanzoznam"/>
      <w:lvlText w:val="%1."/>
      <w:lvlJc w:val="left"/>
      <w:pPr>
        <w:tabs>
          <w:tab w:val="num" w:pos="360"/>
        </w:tabs>
        <w:ind w:left="360" w:hanging="360"/>
      </w:pPr>
    </w:lvl>
  </w:abstractNum>
  <w:abstractNum w:abstractNumId="9" w15:restartNumberingAfterBreak="0">
    <w:nsid w:val="FFFFFF89"/>
    <w:multiLevelType w:val="singleLevel"/>
    <w:tmpl w:val="F594B9AE"/>
    <w:lvl w:ilvl="0">
      <w:start w:val="1"/>
      <w:numFmt w:val="bullet"/>
      <w:lvlText w:val=""/>
      <w:lvlJc w:val="left"/>
      <w:pPr>
        <w:tabs>
          <w:tab w:val="num" w:pos="360"/>
        </w:tabs>
        <w:ind w:left="360" w:hanging="360"/>
      </w:pPr>
      <w:rPr>
        <w:rFonts w:ascii="Symbol" w:hAnsi="Symbol" w:hint="default"/>
        <w:color w:val="034EA2"/>
        <w:u w:val="none" w:color="034EA2"/>
      </w:rPr>
    </w:lvl>
  </w:abstractNum>
  <w:abstractNum w:abstractNumId="10" w15:restartNumberingAfterBreak="0">
    <w:nsid w:val="1054071E"/>
    <w:multiLevelType w:val="hybridMultilevel"/>
    <w:tmpl w:val="ABF45128"/>
    <w:lvl w:ilvl="0" w:tplc="07CEC5F4">
      <w:start w:val="165"/>
      <w:numFmt w:val="bullet"/>
      <w:pStyle w:val="CEABullet-Level2"/>
      <w:lvlText w:val=""/>
      <w:lvlPicBulletId w:val="5"/>
      <w:lvlJc w:val="left"/>
      <w:pPr>
        <w:ind w:left="1800" w:hanging="360"/>
      </w:pPr>
      <w:rPr>
        <w:rFonts w:ascii="Symbol" w:hAnsi="Symbol" w:hint="default"/>
        <w:color w:val="auto"/>
      </w:rPr>
    </w:lvl>
    <w:lvl w:ilvl="1" w:tplc="080C0003" w:tentative="1">
      <w:start w:val="1"/>
      <w:numFmt w:val="bullet"/>
      <w:lvlText w:val="o"/>
      <w:lvlJc w:val="left"/>
      <w:pPr>
        <w:ind w:left="2520" w:hanging="360"/>
      </w:pPr>
      <w:rPr>
        <w:rFonts w:ascii="Courier New" w:hAnsi="Courier New" w:cs="Courier New" w:hint="default"/>
      </w:rPr>
    </w:lvl>
    <w:lvl w:ilvl="2" w:tplc="080C0005" w:tentative="1">
      <w:start w:val="1"/>
      <w:numFmt w:val="bullet"/>
      <w:lvlText w:val=""/>
      <w:lvlJc w:val="left"/>
      <w:pPr>
        <w:ind w:left="3240" w:hanging="360"/>
      </w:pPr>
      <w:rPr>
        <w:rFonts w:ascii="Wingdings" w:hAnsi="Wingdings" w:hint="default"/>
      </w:rPr>
    </w:lvl>
    <w:lvl w:ilvl="3" w:tplc="080C0001" w:tentative="1">
      <w:start w:val="1"/>
      <w:numFmt w:val="bullet"/>
      <w:lvlText w:val=""/>
      <w:lvlJc w:val="left"/>
      <w:pPr>
        <w:ind w:left="3960" w:hanging="360"/>
      </w:pPr>
      <w:rPr>
        <w:rFonts w:ascii="Symbol" w:hAnsi="Symbol" w:hint="default"/>
      </w:rPr>
    </w:lvl>
    <w:lvl w:ilvl="4" w:tplc="080C0003" w:tentative="1">
      <w:start w:val="1"/>
      <w:numFmt w:val="bullet"/>
      <w:lvlText w:val="o"/>
      <w:lvlJc w:val="left"/>
      <w:pPr>
        <w:ind w:left="4680" w:hanging="360"/>
      </w:pPr>
      <w:rPr>
        <w:rFonts w:ascii="Courier New" w:hAnsi="Courier New" w:cs="Courier New" w:hint="default"/>
      </w:rPr>
    </w:lvl>
    <w:lvl w:ilvl="5" w:tplc="080C0005" w:tentative="1">
      <w:start w:val="1"/>
      <w:numFmt w:val="bullet"/>
      <w:lvlText w:val=""/>
      <w:lvlJc w:val="left"/>
      <w:pPr>
        <w:ind w:left="5400" w:hanging="360"/>
      </w:pPr>
      <w:rPr>
        <w:rFonts w:ascii="Wingdings" w:hAnsi="Wingdings" w:hint="default"/>
      </w:rPr>
    </w:lvl>
    <w:lvl w:ilvl="6" w:tplc="080C0001" w:tentative="1">
      <w:start w:val="1"/>
      <w:numFmt w:val="bullet"/>
      <w:lvlText w:val=""/>
      <w:lvlJc w:val="left"/>
      <w:pPr>
        <w:ind w:left="6120" w:hanging="360"/>
      </w:pPr>
      <w:rPr>
        <w:rFonts w:ascii="Symbol" w:hAnsi="Symbol" w:hint="default"/>
      </w:rPr>
    </w:lvl>
    <w:lvl w:ilvl="7" w:tplc="080C0003" w:tentative="1">
      <w:start w:val="1"/>
      <w:numFmt w:val="bullet"/>
      <w:lvlText w:val="o"/>
      <w:lvlJc w:val="left"/>
      <w:pPr>
        <w:ind w:left="6840" w:hanging="360"/>
      </w:pPr>
      <w:rPr>
        <w:rFonts w:ascii="Courier New" w:hAnsi="Courier New" w:cs="Courier New" w:hint="default"/>
      </w:rPr>
    </w:lvl>
    <w:lvl w:ilvl="8" w:tplc="080C0005" w:tentative="1">
      <w:start w:val="1"/>
      <w:numFmt w:val="bullet"/>
      <w:lvlText w:val=""/>
      <w:lvlJc w:val="left"/>
      <w:pPr>
        <w:ind w:left="7560" w:hanging="360"/>
      </w:pPr>
      <w:rPr>
        <w:rFonts w:ascii="Wingdings" w:hAnsi="Wingdings" w:hint="default"/>
      </w:rPr>
    </w:lvl>
  </w:abstractNum>
  <w:abstractNum w:abstractNumId="11" w15:restartNumberingAfterBreak="0">
    <w:nsid w:val="14E07A39"/>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224"/>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12" w15:restartNumberingAfterBreak="0">
    <w:nsid w:val="166C4F41"/>
    <w:multiLevelType w:val="hybridMultilevel"/>
    <w:tmpl w:val="815667E2"/>
    <w:lvl w:ilvl="0" w:tplc="CE7C05FC">
      <w:start w:val="1"/>
      <w:numFmt w:val="decimal"/>
      <w:lvlText w:val="%1."/>
      <w:lvlJc w:val="left"/>
      <w:pPr>
        <w:ind w:left="720" w:hanging="360"/>
      </w:pPr>
      <w:rPr>
        <w:rFonts w:hint="default"/>
        <w:b/>
        <w:bCs/>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1DAB4D77"/>
    <w:multiLevelType w:val="hybridMultilevel"/>
    <w:tmpl w:val="4B74073A"/>
    <w:lvl w:ilvl="0" w:tplc="B80E71F6">
      <w:start w:val="1"/>
      <w:numFmt w:val="bullet"/>
      <w:lvlText w:val=""/>
      <w:lvlPicBulletId w:val="6"/>
      <w:lvlJc w:val="left"/>
      <w:pPr>
        <w:ind w:left="1800" w:hanging="360"/>
      </w:pPr>
      <w:rPr>
        <w:rFonts w:ascii="Symbol" w:hAnsi="Symbol" w:hint="default"/>
        <w:color w:val="auto"/>
      </w:rPr>
    </w:lvl>
    <w:lvl w:ilvl="1" w:tplc="080C0003" w:tentative="1">
      <w:start w:val="1"/>
      <w:numFmt w:val="bullet"/>
      <w:lvlText w:val="o"/>
      <w:lvlJc w:val="left"/>
      <w:pPr>
        <w:ind w:left="2520" w:hanging="360"/>
      </w:pPr>
      <w:rPr>
        <w:rFonts w:ascii="Courier New" w:hAnsi="Courier New" w:cs="Courier New" w:hint="default"/>
      </w:rPr>
    </w:lvl>
    <w:lvl w:ilvl="2" w:tplc="080C0005" w:tentative="1">
      <w:start w:val="1"/>
      <w:numFmt w:val="bullet"/>
      <w:lvlText w:val=""/>
      <w:lvlJc w:val="left"/>
      <w:pPr>
        <w:ind w:left="3240" w:hanging="360"/>
      </w:pPr>
      <w:rPr>
        <w:rFonts w:ascii="Wingdings" w:hAnsi="Wingdings" w:hint="default"/>
      </w:rPr>
    </w:lvl>
    <w:lvl w:ilvl="3" w:tplc="080C0001" w:tentative="1">
      <w:start w:val="1"/>
      <w:numFmt w:val="bullet"/>
      <w:lvlText w:val=""/>
      <w:lvlJc w:val="left"/>
      <w:pPr>
        <w:ind w:left="3960" w:hanging="360"/>
      </w:pPr>
      <w:rPr>
        <w:rFonts w:ascii="Symbol" w:hAnsi="Symbol" w:hint="default"/>
      </w:rPr>
    </w:lvl>
    <w:lvl w:ilvl="4" w:tplc="080C0003" w:tentative="1">
      <w:start w:val="1"/>
      <w:numFmt w:val="bullet"/>
      <w:lvlText w:val="o"/>
      <w:lvlJc w:val="left"/>
      <w:pPr>
        <w:ind w:left="4680" w:hanging="360"/>
      </w:pPr>
      <w:rPr>
        <w:rFonts w:ascii="Courier New" w:hAnsi="Courier New" w:cs="Courier New" w:hint="default"/>
      </w:rPr>
    </w:lvl>
    <w:lvl w:ilvl="5" w:tplc="080C0005" w:tentative="1">
      <w:start w:val="1"/>
      <w:numFmt w:val="bullet"/>
      <w:lvlText w:val=""/>
      <w:lvlJc w:val="left"/>
      <w:pPr>
        <w:ind w:left="5400" w:hanging="360"/>
      </w:pPr>
      <w:rPr>
        <w:rFonts w:ascii="Wingdings" w:hAnsi="Wingdings" w:hint="default"/>
      </w:rPr>
    </w:lvl>
    <w:lvl w:ilvl="6" w:tplc="080C0001" w:tentative="1">
      <w:start w:val="1"/>
      <w:numFmt w:val="bullet"/>
      <w:lvlText w:val=""/>
      <w:lvlJc w:val="left"/>
      <w:pPr>
        <w:ind w:left="6120" w:hanging="360"/>
      </w:pPr>
      <w:rPr>
        <w:rFonts w:ascii="Symbol" w:hAnsi="Symbol" w:hint="default"/>
      </w:rPr>
    </w:lvl>
    <w:lvl w:ilvl="7" w:tplc="080C0003" w:tentative="1">
      <w:start w:val="1"/>
      <w:numFmt w:val="bullet"/>
      <w:lvlText w:val="o"/>
      <w:lvlJc w:val="left"/>
      <w:pPr>
        <w:ind w:left="6840" w:hanging="360"/>
      </w:pPr>
      <w:rPr>
        <w:rFonts w:ascii="Courier New" w:hAnsi="Courier New" w:cs="Courier New" w:hint="default"/>
      </w:rPr>
    </w:lvl>
    <w:lvl w:ilvl="8" w:tplc="080C0005" w:tentative="1">
      <w:start w:val="1"/>
      <w:numFmt w:val="bullet"/>
      <w:lvlText w:val=""/>
      <w:lvlJc w:val="left"/>
      <w:pPr>
        <w:ind w:left="7560" w:hanging="360"/>
      </w:pPr>
      <w:rPr>
        <w:rFonts w:ascii="Wingdings" w:hAnsi="Wingdings" w:hint="default"/>
      </w:rPr>
    </w:lvl>
  </w:abstractNum>
  <w:abstractNum w:abstractNumId="14" w15:restartNumberingAfterBreak="0">
    <w:nsid w:val="25310D00"/>
    <w:multiLevelType w:val="hybridMultilevel"/>
    <w:tmpl w:val="D026C0F4"/>
    <w:lvl w:ilvl="0" w:tplc="08090011">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3D1D374A"/>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6" w15:restartNumberingAfterBreak="0">
    <w:nsid w:val="437811E4"/>
    <w:multiLevelType w:val="hybridMultilevel"/>
    <w:tmpl w:val="D706AE44"/>
    <w:lvl w:ilvl="0" w:tplc="16D89C76">
      <w:start w:val="1"/>
      <w:numFmt w:val="decimal"/>
      <w:pStyle w:val="CEAAgendaTitle"/>
      <w:lvlText w:val="%1."/>
      <w:lvlJc w:val="left"/>
      <w:pPr>
        <w:tabs>
          <w:tab w:val="num" w:pos="360"/>
        </w:tabs>
        <w:ind w:left="360" w:hanging="360"/>
      </w:pPr>
      <w:rPr>
        <w:rFonts w:ascii="Frutiger LT Com 45 Light" w:hAnsi="Frutiger LT Com 45 Light" w:hint="default"/>
      </w:rPr>
    </w:lvl>
    <w:lvl w:ilvl="1" w:tplc="E9C25C08">
      <w:start w:val="1"/>
      <w:numFmt w:val="upperLetter"/>
      <w:lvlText w:val="%2."/>
      <w:lvlJc w:val="left"/>
      <w:pPr>
        <w:tabs>
          <w:tab w:val="num" w:pos="737"/>
        </w:tabs>
        <w:ind w:left="737" w:hanging="397"/>
      </w:pPr>
      <w:rPr>
        <w:rFonts w:ascii="Frutiger LT Com 45 Light" w:hAnsi="Frutiger LT Com 45 Light" w:hint="default"/>
        <w:sz w:val="20"/>
        <w:szCs w:val="20"/>
      </w:rPr>
    </w:lvl>
    <w:lvl w:ilvl="2" w:tplc="0413001B" w:tentative="1">
      <w:start w:val="1"/>
      <w:numFmt w:val="lowerRoman"/>
      <w:lvlText w:val="%3."/>
      <w:lvlJc w:val="right"/>
      <w:pPr>
        <w:tabs>
          <w:tab w:val="num" w:pos="1800"/>
        </w:tabs>
        <w:ind w:left="1800" w:hanging="180"/>
      </w:pPr>
    </w:lvl>
    <w:lvl w:ilvl="3" w:tplc="0413000F" w:tentative="1">
      <w:start w:val="1"/>
      <w:numFmt w:val="decimal"/>
      <w:lvlText w:val="%4."/>
      <w:lvlJc w:val="left"/>
      <w:pPr>
        <w:tabs>
          <w:tab w:val="num" w:pos="2520"/>
        </w:tabs>
        <w:ind w:left="2520" w:hanging="360"/>
      </w:pPr>
    </w:lvl>
    <w:lvl w:ilvl="4" w:tplc="04130019" w:tentative="1">
      <w:start w:val="1"/>
      <w:numFmt w:val="lowerLetter"/>
      <w:lvlText w:val="%5."/>
      <w:lvlJc w:val="left"/>
      <w:pPr>
        <w:tabs>
          <w:tab w:val="num" w:pos="3240"/>
        </w:tabs>
        <w:ind w:left="3240" w:hanging="360"/>
      </w:pPr>
    </w:lvl>
    <w:lvl w:ilvl="5" w:tplc="0413001B" w:tentative="1">
      <w:start w:val="1"/>
      <w:numFmt w:val="lowerRoman"/>
      <w:lvlText w:val="%6."/>
      <w:lvlJc w:val="right"/>
      <w:pPr>
        <w:tabs>
          <w:tab w:val="num" w:pos="3960"/>
        </w:tabs>
        <w:ind w:left="3960" w:hanging="180"/>
      </w:pPr>
    </w:lvl>
    <w:lvl w:ilvl="6" w:tplc="0413000F" w:tentative="1">
      <w:start w:val="1"/>
      <w:numFmt w:val="decimal"/>
      <w:lvlText w:val="%7."/>
      <w:lvlJc w:val="left"/>
      <w:pPr>
        <w:tabs>
          <w:tab w:val="num" w:pos="4680"/>
        </w:tabs>
        <w:ind w:left="4680" w:hanging="360"/>
      </w:pPr>
    </w:lvl>
    <w:lvl w:ilvl="7" w:tplc="04130019" w:tentative="1">
      <w:start w:val="1"/>
      <w:numFmt w:val="lowerLetter"/>
      <w:lvlText w:val="%8."/>
      <w:lvlJc w:val="left"/>
      <w:pPr>
        <w:tabs>
          <w:tab w:val="num" w:pos="5400"/>
        </w:tabs>
        <w:ind w:left="5400" w:hanging="360"/>
      </w:pPr>
    </w:lvl>
    <w:lvl w:ilvl="8" w:tplc="0413001B" w:tentative="1">
      <w:start w:val="1"/>
      <w:numFmt w:val="lowerRoman"/>
      <w:lvlText w:val="%9."/>
      <w:lvlJc w:val="right"/>
      <w:pPr>
        <w:tabs>
          <w:tab w:val="num" w:pos="6120"/>
        </w:tabs>
        <w:ind w:left="6120" w:hanging="180"/>
      </w:pPr>
    </w:lvl>
  </w:abstractNum>
  <w:abstractNum w:abstractNumId="17" w15:restartNumberingAfterBreak="0">
    <w:nsid w:val="447E4D85"/>
    <w:multiLevelType w:val="hybridMultilevel"/>
    <w:tmpl w:val="64E64EE6"/>
    <w:lvl w:ilvl="0" w:tplc="12D01178">
      <w:start w:val="165"/>
      <w:numFmt w:val="bullet"/>
      <w:pStyle w:val="CEABullet-Level3"/>
      <w:lvlText w:val=""/>
      <w:lvlPicBulletId w:val="4"/>
      <w:lvlJc w:val="left"/>
      <w:pPr>
        <w:ind w:left="2673" w:hanging="360"/>
      </w:pPr>
      <w:rPr>
        <w:rFonts w:ascii="Symbol" w:hAnsi="Symbol" w:hint="default"/>
        <w:color w:val="auto"/>
      </w:rPr>
    </w:lvl>
    <w:lvl w:ilvl="1" w:tplc="080C0003" w:tentative="1">
      <w:start w:val="1"/>
      <w:numFmt w:val="bullet"/>
      <w:lvlText w:val="o"/>
      <w:lvlJc w:val="left"/>
      <w:pPr>
        <w:ind w:left="3393" w:hanging="360"/>
      </w:pPr>
      <w:rPr>
        <w:rFonts w:ascii="Courier New" w:hAnsi="Courier New" w:cs="Courier New" w:hint="default"/>
      </w:rPr>
    </w:lvl>
    <w:lvl w:ilvl="2" w:tplc="080C0005" w:tentative="1">
      <w:start w:val="1"/>
      <w:numFmt w:val="bullet"/>
      <w:lvlText w:val=""/>
      <w:lvlJc w:val="left"/>
      <w:pPr>
        <w:ind w:left="4113" w:hanging="360"/>
      </w:pPr>
      <w:rPr>
        <w:rFonts w:ascii="Wingdings" w:hAnsi="Wingdings" w:hint="default"/>
      </w:rPr>
    </w:lvl>
    <w:lvl w:ilvl="3" w:tplc="080C0001" w:tentative="1">
      <w:start w:val="1"/>
      <w:numFmt w:val="bullet"/>
      <w:lvlText w:val=""/>
      <w:lvlJc w:val="left"/>
      <w:pPr>
        <w:ind w:left="4833" w:hanging="360"/>
      </w:pPr>
      <w:rPr>
        <w:rFonts w:ascii="Symbol" w:hAnsi="Symbol" w:hint="default"/>
      </w:rPr>
    </w:lvl>
    <w:lvl w:ilvl="4" w:tplc="080C0003" w:tentative="1">
      <w:start w:val="1"/>
      <w:numFmt w:val="bullet"/>
      <w:lvlText w:val="o"/>
      <w:lvlJc w:val="left"/>
      <w:pPr>
        <w:ind w:left="5553" w:hanging="360"/>
      </w:pPr>
      <w:rPr>
        <w:rFonts w:ascii="Courier New" w:hAnsi="Courier New" w:cs="Courier New" w:hint="default"/>
      </w:rPr>
    </w:lvl>
    <w:lvl w:ilvl="5" w:tplc="080C0005" w:tentative="1">
      <w:start w:val="1"/>
      <w:numFmt w:val="bullet"/>
      <w:lvlText w:val=""/>
      <w:lvlJc w:val="left"/>
      <w:pPr>
        <w:ind w:left="6273" w:hanging="360"/>
      </w:pPr>
      <w:rPr>
        <w:rFonts w:ascii="Wingdings" w:hAnsi="Wingdings" w:hint="default"/>
      </w:rPr>
    </w:lvl>
    <w:lvl w:ilvl="6" w:tplc="080C0001" w:tentative="1">
      <w:start w:val="1"/>
      <w:numFmt w:val="bullet"/>
      <w:lvlText w:val=""/>
      <w:lvlJc w:val="left"/>
      <w:pPr>
        <w:ind w:left="6993" w:hanging="360"/>
      </w:pPr>
      <w:rPr>
        <w:rFonts w:ascii="Symbol" w:hAnsi="Symbol" w:hint="default"/>
      </w:rPr>
    </w:lvl>
    <w:lvl w:ilvl="7" w:tplc="080C0003" w:tentative="1">
      <w:start w:val="1"/>
      <w:numFmt w:val="bullet"/>
      <w:lvlText w:val="o"/>
      <w:lvlJc w:val="left"/>
      <w:pPr>
        <w:ind w:left="7713" w:hanging="360"/>
      </w:pPr>
      <w:rPr>
        <w:rFonts w:ascii="Courier New" w:hAnsi="Courier New" w:cs="Courier New" w:hint="default"/>
      </w:rPr>
    </w:lvl>
    <w:lvl w:ilvl="8" w:tplc="080C0005" w:tentative="1">
      <w:start w:val="1"/>
      <w:numFmt w:val="bullet"/>
      <w:lvlText w:val=""/>
      <w:lvlJc w:val="left"/>
      <w:pPr>
        <w:ind w:left="8433" w:hanging="360"/>
      </w:pPr>
      <w:rPr>
        <w:rFonts w:ascii="Wingdings" w:hAnsi="Wingdings" w:hint="default"/>
      </w:rPr>
    </w:lvl>
  </w:abstractNum>
  <w:abstractNum w:abstractNumId="18" w15:restartNumberingAfterBreak="0">
    <w:nsid w:val="4BDD2BCE"/>
    <w:multiLevelType w:val="hybridMultilevel"/>
    <w:tmpl w:val="D8EE9BBA"/>
    <w:lvl w:ilvl="0" w:tplc="D334243E">
      <w:start w:val="1"/>
      <w:numFmt w:val="decimal"/>
      <w:lvlText w:val="%1."/>
      <w:lvlJc w:val="left"/>
      <w:pPr>
        <w:tabs>
          <w:tab w:val="num" w:pos="360"/>
        </w:tabs>
        <w:ind w:left="360" w:hanging="360"/>
      </w:pPr>
      <w:rPr>
        <w:rFonts w:ascii="Frutiger LT Std 45 Light" w:hAnsi="Frutiger LT Std 45 Light" w:hint="default"/>
        <w:b w:val="0"/>
        <w:i w:val="0"/>
        <w:color w:val="auto"/>
        <w:sz w:val="20"/>
        <w:szCs w:val="20"/>
        <w:u w:val="none"/>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9" w15:restartNumberingAfterBreak="0">
    <w:nsid w:val="52E9093D"/>
    <w:multiLevelType w:val="multilevel"/>
    <w:tmpl w:val="04090023"/>
    <w:styleLink w:val="lnokalebosekcia"/>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20" w15:restartNumberingAfterBreak="0">
    <w:nsid w:val="60E20AF9"/>
    <w:multiLevelType w:val="hybridMultilevel"/>
    <w:tmpl w:val="50F08422"/>
    <w:lvl w:ilvl="0" w:tplc="4D7E3826">
      <w:start w:val="1"/>
      <w:numFmt w:val="bullet"/>
      <w:pStyle w:val="CEABullet1"/>
      <w:lvlText w:val=""/>
      <w:lvlPicBulletId w:val="0"/>
      <w:lvlJc w:val="left"/>
      <w:pPr>
        <w:tabs>
          <w:tab w:val="num" w:pos="873"/>
        </w:tabs>
        <w:ind w:left="873" w:hanging="360"/>
      </w:pPr>
      <w:rPr>
        <w:rFonts w:ascii="Symbol" w:hAnsi="Symbol" w:hint="default"/>
      </w:rPr>
    </w:lvl>
    <w:lvl w:ilvl="1" w:tplc="7090DE12">
      <w:start w:val="165"/>
      <w:numFmt w:val="bullet"/>
      <w:pStyle w:val="CEABullet3"/>
      <w:lvlText w:val=""/>
      <w:lvlPicBulletId w:val="1"/>
      <w:lvlJc w:val="left"/>
      <w:pPr>
        <w:tabs>
          <w:tab w:val="num" w:pos="1593"/>
        </w:tabs>
        <w:ind w:left="1593" w:hanging="360"/>
      </w:pPr>
      <w:rPr>
        <w:rFonts w:ascii="Symbol" w:hAnsi="Symbol" w:hint="default"/>
      </w:rPr>
    </w:lvl>
    <w:lvl w:ilvl="2" w:tplc="05D2BAA4">
      <w:start w:val="165"/>
      <w:numFmt w:val="bullet"/>
      <w:pStyle w:val="CEABullet2"/>
      <w:lvlText w:val=""/>
      <w:lvlPicBulletId w:val="2"/>
      <w:lvlJc w:val="left"/>
      <w:pPr>
        <w:tabs>
          <w:tab w:val="num" w:pos="2313"/>
        </w:tabs>
        <w:ind w:left="2313" w:hanging="360"/>
      </w:pPr>
      <w:rPr>
        <w:rFonts w:ascii="Symbol" w:hAnsi="Symbol" w:hint="default"/>
      </w:rPr>
    </w:lvl>
    <w:lvl w:ilvl="3" w:tplc="16DC7A14">
      <w:start w:val="1"/>
      <w:numFmt w:val="bullet"/>
      <w:lvlText w:val=""/>
      <w:lvlPicBulletId w:val="0"/>
      <w:lvlJc w:val="left"/>
      <w:pPr>
        <w:tabs>
          <w:tab w:val="num" w:pos="3033"/>
        </w:tabs>
        <w:ind w:left="3033" w:hanging="360"/>
      </w:pPr>
      <w:rPr>
        <w:rFonts w:ascii="Symbol" w:hAnsi="Symbol" w:hint="default"/>
      </w:rPr>
    </w:lvl>
    <w:lvl w:ilvl="4" w:tplc="B23E7F52" w:tentative="1">
      <w:start w:val="1"/>
      <w:numFmt w:val="bullet"/>
      <w:lvlText w:val=""/>
      <w:lvlPicBulletId w:val="0"/>
      <w:lvlJc w:val="left"/>
      <w:pPr>
        <w:tabs>
          <w:tab w:val="num" w:pos="3753"/>
        </w:tabs>
        <w:ind w:left="3753" w:hanging="360"/>
      </w:pPr>
      <w:rPr>
        <w:rFonts w:ascii="Symbol" w:hAnsi="Symbol" w:hint="default"/>
      </w:rPr>
    </w:lvl>
    <w:lvl w:ilvl="5" w:tplc="11C4D3D2" w:tentative="1">
      <w:start w:val="1"/>
      <w:numFmt w:val="bullet"/>
      <w:lvlText w:val=""/>
      <w:lvlPicBulletId w:val="0"/>
      <w:lvlJc w:val="left"/>
      <w:pPr>
        <w:tabs>
          <w:tab w:val="num" w:pos="4473"/>
        </w:tabs>
        <w:ind w:left="4473" w:hanging="360"/>
      </w:pPr>
      <w:rPr>
        <w:rFonts w:ascii="Symbol" w:hAnsi="Symbol" w:hint="default"/>
      </w:rPr>
    </w:lvl>
    <w:lvl w:ilvl="6" w:tplc="D3726356" w:tentative="1">
      <w:start w:val="1"/>
      <w:numFmt w:val="bullet"/>
      <w:lvlText w:val=""/>
      <w:lvlPicBulletId w:val="0"/>
      <w:lvlJc w:val="left"/>
      <w:pPr>
        <w:tabs>
          <w:tab w:val="num" w:pos="5193"/>
        </w:tabs>
        <w:ind w:left="5193" w:hanging="360"/>
      </w:pPr>
      <w:rPr>
        <w:rFonts w:ascii="Symbol" w:hAnsi="Symbol" w:hint="default"/>
      </w:rPr>
    </w:lvl>
    <w:lvl w:ilvl="7" w:tplc="417A4466" w:tentative="1">
      <w:start w:val="1"/>
      <w:numFmt w:val="bullet"/>
      <w:lvlText w:val=""/>
      <w:lvlPicBulletId w:val="0"/>
      <w:lvlJc w:val="left"/>
      <w:pPr>
        <w:tabs>
          <w:tab w:val="num" w:pos="5913"/>
        </w:tabs>
        <w:ind w:left="5913" w:hanging="360"/>
      </w:pPr>
      <w:rPr>
        <w:rFonts w:ascii="Symbol" w:hAnsi="Symbol" w:hint="default"/>
      </w:rPr>
    </w:lvl>
    <w:lvl w:ilvl="8" w:tplc="8BE07814" w:tentative="1">
      <w:start w:val="1"/>
      <w:numFmt w:val="bullet"/>
      <w:lvlText w:val=""/>
      <w:lvlPicBulletId w:val="0"/>
      <w:lvlJc w:val="left"/>
      <w:pPr>
        <w:tabs>
          <w:tab w:val="num" w:pos="6633"/>
        </w:tabs>
        <w:ind w:left="6633" w:hanging="360"/>
      </w:pPr>
      <w:rPr>
        <w:rFonts w:ascii="Symbol" w:hAnsi="Symbol" w:hint="default"/>
      </w:rPr>
    </w:lvl>
  </w:abstractNum>
  <w:abstractNum w:abstractNumId="21" w15:restartNumberingAfterBreak="0">
    <w:nsid w:val="699E2B88"/>
    <w:multiLevelType w:val="hybridMultilevel"/>
    <w:tmpl w:val="8D14DC22"/>
    <w:lvl w:ilvl="0" w:tplc="FFFFFFFF">
      <w:start w:val="165"/>
      <w:numFmt w:val="bullet"/>
      <w:pStyle w:val="CEABullet-Level1"/>
      <w:lvlText w:val=""/>
      <w:lvlPicBulletId w:val="3"/>
      <w:lvlJc w:val="left"/>
      <w:pPr>
        <w:ind w:left="720" w:hanging="360"/>
      </w:pPr>
      <w:rPr>
        <w:rFonts w:ascii="Symbol" w:hAnsi="Symbol"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num w:numId="1" w16cid:durableId="873276214">
    <w:abstractNumId w:val="9"/>
  </w:num>
  <w:num w:numId="2" w16cid:durableId="37820866">
    <w:abstractNumId w:val="18"/>
  </w:num>
  <w:num w:numId="3" w16cid:durableId="1681855056">
    <w:abstractNumId w:val="11"/>
  </w:num>
  <w:num w:numId="4" w16cid:durableId="826357936">
    <w:abstractNumId w:val="15"/>
  </w:num>
  <w:num w:numId="5" w16cid:durableId="161313510">
    <w:abstractNumId w:val="19"/>
  </w:num>
  <w:num w:numId="6" w16cid:durableId="675305129">
    <w:abstractNumId w:val="7"/>
  </w:num>
  <w:num w:numId="7" w16cid:durableId="1335648452">
    <w:abstractNumId w:val="6"/>
  </w:num>
  <w:num w:numId="8" w16cid:durableId="381252967">
    <w:abstractNumId w:val="5"/>
  </w:num>
  <w:num w:numId="9" w16cid:durableId="835414821">
    <w:abstractNumId w:val="4"/>
  </w:num>
  <w:num w:numId="10" w16cid:durableId="702170677">
    <w:abstractNumId w:val="8"/>
  </w:num>
  <w:num w:numId="11" w16cid:durableId="844632737">
    <w:abstractNumId w:val="3"/>
  </w:num>
  <w:num w:numId="12" w16cid:durableId="1344822529">
    <w:abstractNumId w:val="2"/>
  </w:num>
  <w:num w:numId="13" w16cid:durableId="766121243">
    <w:abstractNumId w:val="1"/>
  </w:num>
  <w:num w:numId="14" w16cid:durableId="1905792144">
    <w:abstractNumId w:val="0"/>
  </w:num>
  <w:num w:numId="15" w16cid:durableId="287397058">
    <w:abstractNumId w:val="20"/>
  </w:num>
  <w:num w:numId="16" w16cid:durableId="1684474427">
    <w:abstractNumId w:val="20"/>
  </w:num>
  <w:num w:numId="17" w16cid:durableId="1007097209">
    <w:abstractNumId w:val="16"/>
  </w:num>
  <w:num w:numId="18" w16cid:durableId="1794638954">
    <w:abstractNumId w:val="20"/>
  </w:num>
  <w:num w:numId="19" w16cid:durableId="2068457086">
    <w:abstractNumId w:val="20"/>
  </w:num>
  <w:num w:numId="20" w16cid:durableId="1917475780">
    <w:abstractNumId w:val="21"/>
  </w:num>
  <w:num w:numId="21" w16cid:durableId="1127159238">
    <w:abstractNumId w:val="17"/>
  </w:num>
  <w:num w:numId="22" w16cid:durableId="236284312">
    <w:abstractNumId w:val="10"/>
  </w:num>
  <w:num w:numId="23" w16cid:durableId="864290284">
    <w:abstractNumId w:val="13"/>
  </w:num>
  <w:num w:numId="24" w16cid:durableId="1564679010">
    <w:abstractNumId w:val="12"/>
  </w:num>
  <w:num w:numId="25" w16cid:durableId="1090615651">
    <w:abstractNumId w:val="1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person w15:author="Insurance Europe">
    <w15:presenceInfo w15:providerId="None" w15:userId="Insurance Europe"/>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grammar="clean"/>
  <w:stylePaneFormatFilter w:val="2801" w:allStyles="1" w:customStyles="0" w:latentStyles="0" w:stylesInUse="0" w:headingStyles="0" w:numberingStyles="0" w:tableStyles="0" w:directFormattingOnRuns="0" w:directFormattingOnParagraphs="0" w:directFormattingOnNumbering="0" w:directFormattingOnTables="1" w:clearFormatting="0" w:top3HeadingStyles="1" w:visibleStyles="0" w:alternateStyleNames="0"/>
  <w:defaultTabStop w:val="720"/>
  <w:hyphenationZone w:val="425"/>
  <w:doNotShadeFormData/>
  <w:characterSpacingControl w:val="doNotCompress"/>
  <w:hdrShapeDefaults>
    <o:shapedefaults v:ext="edit" spidmax="2058">
      <o:colormru v:ext="edit" colors="#034ea2"/>
    </o:shapedefaults>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C6135"/>
    <w:rsid w:val="00000622"/>
    <w:rsid w:val="00001554"/>
    <w:rsid w:val="000201F7"/>
    <w:rsid w:val="0002331C"/>
    <w:rsid w:val="00024E36"/>
    <w:rsid w:val="000264BD"/>
    <w:rsid w:val="00027A50"/>
    <w:rsid w:val="00040215"/>
    <w:rsid w:val="000402FF"/>
    <w:rsid w:val="00044884"/>
    <w:rsid w:val="00051204"/>
    <w:rsid w:val="00052166"/>
    <w:rsid w:val="00052398"/>
    <w:rsid w:val="00055AB4"/>
    <w:rsid w:val="0005697E"/>
    <w:rsid w:val="0006208F"/>
    <w:rsid w:val="00065779"/>
    <w:rsid w:val="000736F4"/>
    <w:rsid w:val="00081DCD"/>
    <w:rsid w:val="00084407"/>
    <w:rsid w:val="000846C0"/>
    <w:rsid w:val="0009113A"/>
    <w:rsid w:val="00094AED"/>
    <w:rsid w:val="00095FC4"/>
    <w:rsid w:val="000A1BD9"/>
    <w:rsid w:val="000A1BE7"/>
    <w:rsid w:val="000A236E"/>
    <w:rsid w:val="000A3CC7"/>
    <w:rsid w:val="000A6016"/>
    <w:rsid w:val="000B005E"/>
    <w:rsid w:val="000B1471"/>
    <w:rsid w:val="000B6CEB"/>
    <w:rsid w:val="000C0359"/>
    <w:rsid w:val="000C6808"/>
    <w:rsid w:val="000D34D0"/>
    <w:rsid w:val="000D53A9"/>
    <w:rsid w:val="000D564A"/>
    <w:rsid w:val="000E0DCF"/>
    <w:rsid w:val="000E5E8F"/>
    <w:rsid w:val="000E7695"/>
    <w:rsid w:val="000F3ECA"/>
    <w:rsid w:val="001015EE"/>
    <w:rsid w:val="00104522"/>
    <w:rsid w:val="00104950"/>
    <w:rsid w:val="00104C39"/>
    <w:rsid w:val="00105937"/>
    <w:rsid w:val="001060F8"/>
    <w:rsid w:val="0012131F"/>
    <w:rsid w:val="001237D8"/>
    <w:rsid w:val="00124B78"/>
    <w:rsid w:val="0013060F"/>
    <w:rsid w:val="00130D68"/>
    <w:rsid w:val="0013124A"/>
    <w:rsid w:val="001316A9"/>
    <w:rsid w:val="00133109"/>
    <w:rsid w:val="00141CB4"/>
    <w:rsid w:val="00145DD0"/>
    <w:rsid w:val="0014720C"/>
    <w:rsid w:val="00157E66"/>
    <w:rsid w:val="00171004"/>
    <w:rsid w:val="00171A41"/>
    <w:rsid w:val="00181A7E"/>
    <w:rsid w:val="00192C1A"/>
    <w:rsid w:val="0019623D"/>
    <w:rsid w:val="001A2EBB"/>
    <w:rsid w:val="001A5E30"/>
    <w:rsid w:val="001B1E41"/>
    <w:rsid w:val="001B2648"/>
    <w:rsid w:val="001D7471"/>
    <w:rsid w:val="001E0747"/>
    <w:rsid w:val="001E4F2E"/>
    <w:rsid w:val="001E7779"/>
    <w:rsid w:val="001F0824"/>
    <w:rsid w:val="001F5070"/>
    <w:rsid w:val="0020050B"/>
    <w:rsid w:val="0020419A"/>
    <w:rsid w:val="00204C0A"/>
    <w:rsid w:val="002054F1"/>
    <w:rsid w:val="00205F55"/>
    <w:rsid w:val="00206BF4"/>
    <w:rsid w:val="00212005"/>
    <w:rsid w:val="0023264C"/>
    <w:rsid w:val="0024326D"/>
    <w:rsid w:val="0025117C"/>
    <w:rsid w:val="00253FAA"/>
    <w:rsid w:val="00271EC4"/>
    <w:rsid w:val="00294081"/>
    <w:rsid w:val="002950CA"/>
    <w:rsid w:val="0029642B"/>
    <w:rsid w:val="00297D17"/>
    <w:rsid w:val="002A16F5"/>
    <w:rsid w:val="002A2CA3"/>
    <w:rsid w:val="002B1422"/>
    <w:rsid w:val="002B7258"/>
    <w:rsid w:val="002C6FA9"/>
    <w:rsid w:val="002D3D48"/>
    <w:rsid w:val="002E01A1"/>
    <w:rsid w:val="002E5258"/>
    <w:rsid w:val="002E5C6A"/>
    <w:rsid w:val="002E6D49"/>
    <w:rsid w:val="002F1D6C"/>
    <w:rsid w:val="002F37E5"/>
    <w:rsid w:val="002F72D5"/>
    <w:rsid w:val="003032EC"/>
    <w:rsid w:val="00304086"/>
    <w:rsid w:val="0030789B"/>
    <w:rsid w:val="00310E6A"/>
    <w:rsid w:val="0031159D"/>
    <w:rsid w:val="00314AFD"/>
    <w:rsid w:val="00316C72"/>
    <w:rsid w:val="00317684"/>
    <w:rsid w:val="00336732"/>
    <w:rsid w:val="0034255D"/>
    <w:rsid w:val="0034517E"/>
    <w:rsid w:val="00347688"/>
    <w:rsid w:val="0035355D"/>
    <w:rsid w:val="00356A5A"/>
    <w:rsid w:val="00361FF1"/>
    <w:rsid w:val="003644FC"/>
    <w:rsid w:val="0036460F"/>
    <w:rsid w:val="003677EA"/>
    <w:rsid w:val="00367FA6"/>
    <w:rsid w:val="00377BD4"/>
    <w:rsid w:val="0038474C"/>
    <w:rsid w:val="00384C58"/>
    <w:rsid w:val="00390BAC"/>
    <w:rsid w:val="003A2A23"/>
    <w:rsid w:val="003B0F69"/>
    <w:rsid w:val="003B48AB"/>
    <w:rsid w:val="003C55CE"/>
    <w:rsid w:val="003C7787"/>
    <w:rsid w:val="003D7B17"/>
    <w:rsid w:val="003E36CF"/>
    <w:rsid w:val="003E7189"/>
    <w:rsid w:val="003F285E"/>
    <w:rsid w:val="003F3C66"/>
    <w:rsid w:val="003F7E07"/>
    <w:rsid w:val="004051B2"/>
    <w:rsid w:val="004109EA"/>
    <w:rsid w:val="00411938"/>
    <w:rsid w:val="0041481F"/>
    <w:rsid w:val="00421DD0"/>
    <w:rsid w:val="00422B81"/>
    <w:rsid w:val="00433B89"/>
    <w:rsid w:val="004416B0"/>
    <w:rsid w:val="00444FDB"/>
    <w:rsid w:val="00456BBF"/>
    <w:rsid w:val="00463177"/>
    <w:rsid w:val="004638B7"/>
    <w:rsid w:val="0047021D"/>
    <w:rsid w:val="00473148"/>
    <w:rsid w:val="004743D8"/>
    <w:rsid w:val="0047793F"/>
    <w:rsid w:val="0048011D"/>
    <w:rsid w:val="00482D70"/>
    <w:rsid w:val="004858E4"/>
    <w:rsid w:val="00486E18"/>
    <w:rsid w:val="00487292"/>
    <w:rsid w:val="00491802"/>
    <w:rsid w:val="004A04A1"/>
    <w:rsid w:val="004A16F3"/>
    <w:rsid w:val="004A626C"/>
    <w:rsid w:val="004A76DF"/>
    <w:rsid w:val="004B142D"/>
    <w:rsid w:val="004B1535"/>
    <w:rsid w:val="004B4F5A"/>
    <w:rsid w:val="004B506B"/>
    <w:rsid w:val="004B5BFA"/>
    <w:rsid w:val="004C09ED"/>
    <w:rsid w:val="004C7ACC"/>
    <w:rsid w:val="004D5842"/>
    <w:rsid w:val="004E4561"/>
    <w:rsid w:val="004E51B8"/>
    <w:rsid w:val="004E5A98"/>
    <w:rsid w:val="004E684E"/>
    <w:rsid w:val="004E69F0"/>
    <w:rsid w:val="004F13F2"/>
    <w:rsid w:val="00502CEC"/>
    <w:rsid w:val="005062D4"/>
    <w:rsid w:val="00507FE6"/>
    <w:rsid w:val="00512FD1"/>
    <w:rsid w:val="00516003"/>
    <w:rsid w:val="00524611"/>
    <w:rsid w:val="00530546"/>
    <w:rsid w:val="00547C98"/>
    <w:rsid w:val="0055134A"/>
    <w:rsid w:val="00572A38"/>
    <w:rsid w:val="00577D4C"/>
    <w:rsid w:val="005822E0"/>
    <w:rsid w:val="005835D5"/>
    <w:rsid w:val="005860D0"/>
    <w:rsid w:val="0058646A"/>
    <w:rsid w:val="005865A3"/>
    <w:rsid w:val="00592778"/>
    <w:rsid w:val="00594E0A"/>
    <w:rsid w:val="00596E94"/>
    <w:rsid w:val="00597F1D"/>
    <w:rsid w:val="005A261D"/>
    <w:rsid w:val="005A3E75"/>
    <w:rsid w:val="005B4CA7"/>
    <w:rsid w:val="005B5F38"/>
    <w:rsid w:val="005C0401"/>
    <w:rsid w:val="005C275C"/>
    <w:rsid w:val="005C3148"/>
    <w:rsid w:val="005C576D"/>
    <w:rsid w:val="005C6EC9"/>
    <w:rsid w:val="005D1D04"/>
    <w:rsid w:val="005E01BD"/>
    <w:rsid w:val="005E0615"/>
    <w:rsid w:val="005E2BC7"/>
    <w:rsid w:val="005E47DE"/>
    <w:rsid w:val="005E6AE8"/>
    <w:rsid w:val="005F15DC"/>
    <w:rsid w:val="005F1E87"/>
    <w:rsid w:val="005F65A7"/>
    <w:rsid w:val="0060057A"/>
    <w:rsid w:val="00606F8C"/>
    <w:rsid w:val="00615B6F"/>
    <w:rsid w:val="00616159"/>
    <w:rsid w:val="00621828"/>
    <w:rsid w:val="00632CA0"/>
    <w:rsid w:val="00634FC9"/>
    <w:rsid w:val="006433FE"/>
    <w:rsid w:val="006447B8"/>
    <w:rsid w:val="00650D7A"/>
    <w:rsid w:val="00651222"/>
    <w:rsid w:val="0065355E"/>
    <w:rsid w:val="00654E67"/>
    <w:rsid w:val="00664E5D"/>
    <w:rsid w:val="0066678D"/>
    <w:rsid w:val="00672AC3"/>
    <w:rsid w:val="006731F7"/>
    <w:rsid w:val="006737BE"/>
    <w:rsid w:val="006811F9"/>
    <w:rsid w:val="00693675"/>
    <w:rsid w:val="00695B4D"/>
    <w:rsid w:val="006B05BD"/>
    <w:rsid w:val="006B25BA"/>
    <w:rsid w:val="006B5E31"/>
    <w:rsid w:val="006C01F1"/>
    <w:rsid w:val="006C0996"/>
    <w:rsid w:val="006C0E95"/>
    <w:rsid w:val="006C4BD8"/>
    <w:rsid w:val="006D2CB5"/>
    <w:rsid w:val="006D54A8"/>
    <w:rsid w:val="006D5F75"/>
    <w:rsid w:val="006E214F"/>
    <w:rsid w:val="006F23CA"/>
    <w:rsid w:val="006F379D"/>
    <w:rsid w:val="0070613F"/>
    <w:rsid w:val="00706B64"/>
    <w:rsid w:val="00710461"/>
    <w:rsid w:val="00713A15"/>
    <w:rsid w:val="00715195"/>
    <w:rsid w:val="00716A21"/>
    <w:rsid w:val="00717713"/>
    <w:rsid w:val="007225E0"/>
    <w:rsid w:val="00723287"/>
    <w:rsid w:val="007303F7"/>
    <w:rsid w:val="00730F83"/>
    <w:rsid w:val="0073353E"/>
    <w:rsid w:val="00735B8B"/>
    <w:rsid w:val="00740549"/>
    <w:rsid w:val="00743EF8"/>
    <w:rsid w:val="0074446D"/>
    <w:rsid w:val="00746DC1"/>
    <w:rsid w:val="00746DC8"/>
    <w:rsid w:val="00751CFC"/>
    <w:rsid w:val="00753D39"/>
    <w:rsid w:val="00763EC6"/>
    <w:rsid w:val="00774ED6"/>
    <w:rsid w:val="0077623E"/>
    <w:rsid w:val="00786356"/>
    <w:rsid w:val="00786F1C"/>
    <w:rsid w:val="00793FD5"/>
    <w:rsid w:val="007A3DBA"/>
    <w:rsid w:val="007A7E85"/>
    <w:rsid w:val="007C1AE3"/>
    <w:rsid w:val="007C5915"/>
    <w:rsid w:val="007D0F6A"/>
    <w:rsid w:val="007E0E46"/>
    <w:rsid w:val="007E39D9"/>
    <w:rsid w:val="007E7781"/>
    <w:rsid w:val="007F185A"/>
    <w:rsid w:val="007F6360"/>
    <w:rsid w:val="008002C9"/>
    <w:rsid w:val="0080031B"/>
    <w:rsid w:val="00801492"/>
    <w:rsid w:val="008032BE"/>
    <w:rsid w:val="008053A2"/>
    <w:rsid w:val="00807DCB"/>
    <w:rsid w:val="008139CD"/>
    <w:rsid w:val="00813FBB"/>
    <w:rsid w:val="00816C52"/>
    <w:rsid w:val="00820C9A"/>
    <w:rsid w:val="00821FFF"/>
    <w:rsid w:val="00827AC0"/>
    <w:rsid w:val="00835FE9"/>
    <w:rsid w:val="00837315"/>
    <w:rsid w:val="008373D8"/>
    <w:rsid w:val="00841A54"/>
    <w:rsid w:val="00846ABD"/>
    <w:rsid w:val="00847926"/>
    <w:rsid w:val="00852B76"/>
    <w:rsid w:val="00855D3B"/>
    <w:rsid w:val="008574C6"/>
    <w:rsid w:val="00857959"/>
    <w:rsid w:val="00857C2D"/>
    <w:rsid w:val="00860334"/>
    <w:rsid w:val="008641E8"/>
    <w:rsid w:val="008659AA"/>
    <w:rsid w:val="00873E3A"/>
    <w:rsid w:val="00881C89"/>
    <w:rsid w:val="00882849"/>
    <w:rsid w:val="00882CC4"/>
    <w:rsid w:val="00883719"/>
    <w:rsid w:val="00885738"/>
    <w:rsid w:val="00890632"/>
    <w:rsid w:val="00892292"/>
    <w:rsid w:val="00893C5C"/>
    <w:rsid w:val="008979A6"/>
    <w:rsid w:val="008A0911"/>
    <w:rsid w:val="008A5F0D"/>
    <w:rsid w:val="008B75BD"/>
    <w:rsid w:val="008C0F73"/>
    <w:rsid w:val="008D0C60"/>
    <w:rsid w:val="008D3383"/>
    <w:rsid w:val="008D4121"/>
    <w:rsid w:val="008D4460"/>
    <w:rsid w:val="008D57A9"/>
    <w:rsid w:val="008E3B0E"/>
    <w:rsid w:val="008E4082"/>
    <w:rsid w:val="008E7162"/>
    <w:rsid w:val="008F0D2E"/>
    <w:rsid w:val="008F233A"/>
    <w:rsid w:val="00900150"/>
    <w:rsid w:val="009018A4"/>
    <w:rsid w:val="0090261F"/>
    <w:rsid w:val="00907456"/>
    <w:rsid w:val="00911776"/>
    <w:rsid w:val="0091285E"/>
    <w:rsid w:val="009145B1"/>
    <w:rsid w:val="00920D6C"/>
    <w:rsid w:val="0092655C"/>
    <w:rsid w:val="00933E7F"/>
    <w:rsid w:val="00942621"/>
    <w:rsid w:val="009429D8"/>
    <w:rsid w:val="0095067D"/>
    <w:rsid w:val="009550BB"/>
    <w:rsid w:val="00957B04"/>
    <w:rsid w:val="0096125E"/>
    <w:rsid w:val="00974413"/>
    <w:rsid w:val="00975072"/>
    <w:rsid w:val="0097510B"/>
    <w:rsid w:val="00977395"/>
    <w:rsid w:val="009778A9"/>
    <w:rsid w:val="00983332"/>
    <w:rsid w:val="00983AFB"/>
    <w:rsid w:val="00983F4D"/>
    <w:rsid w:val="00984AC1"/>
    <w:rsid w:val="00996C1C"/>
    <w:rsid w:val="00997079"/>
    <w:rsid w:val="009A0337"/>
    <w:rsid w:val="009A2396"/>
    <w:rsid w:val="009A2DF2"/>
    <w:rsid w:val="009A6772"/>
    <w:rsid w:val="009A6980"/>
    <w:rsid w:val="009B0114"/>
    <w:rsid w:val="009B1670"/>
    <w:rsid w:val="009B2C54"/>
    <w:rsid w:val="009B6211"/>
    <w:rsid w:val="009B6632"/>
    <w:rsid w:val="009B7805"/>
    <w:rsid w:val="009C097C"/>
    <w:rsid w:val="009C6CBF"/>
    <w:rsid w:val="009D3CEB"/>
    <w:rsid w:val="009D47A3"/>
    <w:rsid w:val="009D6837"/>
    <w:rsid w:val="009E720C"/>
    <w:rsid w:val="009F02B7"/>
    <w:rsid w:val="009F1297"/>
    <w:rsid w:val="009F2336"/>
    <w:rsid w:val="009F25F1"/>
    <w:rsid w:val="00A028B0"/>
    <w:rsid w:val="00A076C1"/>
    <w:rsid w:val="00A100C2"/>
    <w:rsid w:val="00A10C5A"/>
    <w:rsid w:val="00A11641"/>
    <w:rsid w:val="00A12403"/>
    <w:rsid w:val="00A130D6"/>
    <w:rsid w:val="00A14D30"/>
    <w:rsid w:val="00A22763"/>
    <w:rsid w:val="00A30171"/>
    <w:rsid w:val="00A3181F"/>
    <w:rsid w:val="00A32B83"/>
    <w:rsid w:val="00A40307"/>
    <w:rsid w:val="00A41E13"/>
    <w:rsid w:val="00A4401F"/>
    <w:rsid w:val="00A47177"/>
    <w:rsid w:val="00A50747"/>
    <w:rsid w:val="00A51A69"/>
    <w:rsid w:val="00A55EEB"/>
    <w:rsid w:val="00A57E01"/>
    <w:rsid w:val="00A61453"/>
    <w:rsid w:val="00A71E40"/>
    <w:rsid w:val="00A75996"/>
    <w:rsid w:val="00A7691B"/>
    <w:rsid w:val="00A77B2D"/>
    <w:rsid w:val="00A84D0E"/>
    <w:rsid w:val="00A85DF7"/>
    <w:rsid w:val="00A97CD1"/>
    <w:rsid w:val="00AA02E6"/>
    <w:rsid w:val="00AA666A"/>
    <w:rsid w:val="00AB0A8C"/>
    <w:rsid w:val="00AB1663"/>
    <w:rsid w:val="00AC6D02"/>
    <w:rsid w:val="00AD3A74"/>
    <w:rsid w:val="00AD4D0E"/>
    <w:rsid w:val="00AD6DF8"/>
    <w:rsid w:val="00AE2E8F"/>
    <w:rsid w:val="00B01471"/>
    <w:rsid w:val="00B06B8A"/>
    <w:rsid w:val="00B07059"/>
    <w:rsid w:val="00B21F6A"/>
    <w:rsid w:val="00B22335"/>
    <w:rsid w:val="00B22DA5"/>
    <w:rsid w:val="00B3055E"/>
    <w:rsid w:val="00B30B67"/>
    <w:rsid w:val="00B316E4"/>
    <w:rsid w:val="00B37970"/>
    <w:rsid w:val="00B37B9F"/>
    <w:rsid w:val="00B41723"/>
    <w:rsid w:val="00B45C93"/>
    <w:rsid w:val="00B4765C"/>
    <w:rsid w:val="00B47C1F"/>
    <w:rsid w:val="00B53A7D"/>
    <w:rsid w:val="00B76257"/>
    <w:rsid w:val="00B85FB4"/>
    <w:rsid w:val="00B97ED8"/>
    <w:rsid w:val="00BA1A6A"/>
    <w:rsid w:val="00BA3054"/>
    <w:rsid w:val="00BA56C1"/>
    <w:rsid w:val="00BA6D12"/>
    <w:rsid w:val="00BA6D92"/>
    <w:rsid w:val="00BA7BF4"/>
    <w:rsid w:val="00BB1A46"/>
    <w:rsid w:val="00BB1B02"/>
    <w:rsid w:val="00BB3B48"/>
    <w:rsid w:val="00BC16E7"/>
    <w:rsid w:val="00BC30E2"/>
    <w:rsid w:val="00BC4332"/>
    <w:rsid w:val="00BC56AD"/>
    <w:rsid w:val="00BC6135"/>
    <w:rsid w:val="00BD3919"/>
    <w:rsid w:val="00BD5BD6"/>
    <w:rsid w:val="00BD783D"/>
    <w:rsid w:val="00BE0B5D"/>
    <w:rsid w:val="00BE227A"/>
    <w:rsid w:val="00BF0B5D"/>
    <w:rsid w:val="00BF56F5"/>
    <w:rsid w:val="00BF6023"/>
    <w:rsid w:val="00C06C7B"/>
    <w:rsid w:val="00C25AC6"/>
    <w:rsid w:val="00C27D95"/>
    <w:rsid w:val="00C3089E"/>
    <w:rsid w:val="00C31CC4"/>
    <w:rsid w:val="00C45D5D"/>
    <w:rsid w:val="00C47068"/>
    <w:rsid w:val="00C477A5"/>
    <w:rsid w:val="00C524A5"/>
    <w:rsid w:val="00C65D6C"/>
    <w:rsid w:val="00C72AEC"/>
    <w:rsid w:val="00C818FB"/>
    <w:rsid w:val="00C82085"/>
    <w:rsid w:val="00C82EE9"/>
    <w:rsid w:val="00C836A5"/>
    <w:rsid w:val="00C94B6B"/>
    <w:rsid w:val="00C9662A"/>
    <w:rsid w:val="00C97AC0"/>
    <w:rsid w:val="00CA4FD9"/>
    <w:rsid w:val="00CA54E7"/>
    <w:rsid w:val="00CD3BD9"/>
    <w:rsid w:val="00CD73D3"/>
    <w:rsid w:val="00CE0FD3"/>
    <w:rsid w:val="00CE5481"/>
    <w:rsid w:val="00CF35F7"/>
    <w:rsid w:val="00CF6406"/>
    <w:rsid w:val="00D06647"/>
    <w:rsid w:val="00D106CB"/>
    <w:rsid w:val="00D13D26"/>
    <w:rsid w:val="00D17322"/>
    <w:rsid w:val="00D2665E"/>
    <w:rsid w:val="00D301BA"/>
    <w:rsid w:val="00D310C7"/>
    <w:rsid w:val="00D45B5B"/>
    <w:rsid w:val="00D5251B"/>
    <w:rsid w:val="00D533AB"/>
    <w:rsid w:val="00D53F3E"/>
    <w:rsid w:val="00D56A51"/>
    <w:rsid w:val="00D765A3"/>
    <w:rsid w:val="00D8411E"/>
    <w:rsid w:val="00D84B59"/>
    <w:rsid w:val="00D91F8D"/>
    <w:rsid w:val="00D92C46"/>
    <w:rsid w:val="00D92D08"/>
    <w:rsid w:val="00D94C5D"/>
    <w:rsid w:val="00D9591D"/>
    <w:rsid w:val="00DA1FD8"/>
    <w:rsid w:val="00DA4631"/>
    <w:rsid w:val="00DA4EC7"/>
    <w:rsid w:val="00DA78A4"/>
    <w:rsid w:val="00DB36F9"/>
    <w:rsid w:val="00DB4DC3"/>
    <w:rsid w:val="00DB5FD3"/>
    <w:rsid w:val="00DC0EBC"/>
    <w:rsid w:val="00DC22BD"/>
    <w:rsid w:val="00DC7F9B"/>
    <w:rsid w:val="00DD3FDB"/>
    <w:rsid w:val="00DD630A"/>
    <w:rsid w:val="00DE09E1"/>
    <w:rsid w:val="00DE1828"/>
    <w:rsid w:val="00DE301C"/>
    <w:rsid w:val="00DE7081"/>
    <w:rsid w:val="00DF0C79"/>
    <w:rsid w:val="00DF6028"/>
    <w:rsid w:val="00DF7B84"/>
    <w:rsid w:val="00E04775"/>
    <w:rsid w:val="00E126D7"/>
    <w:rsid w:val="00E208EB"/>
    <w:rsid w:val="00E20AAF"/>
    <w:rsid w:val="00E213DD"/>
    <w:rsid w:val="00E25640"/>
    <w:rsid w:val="00E44D57"/>
    <w:rsid w:val="00E46AD5"/>
    <w:rsid w:val="00E51A50"/>
    <w:rsid w:val="00E523F2"/>
    <w:rsid w:val="00E53C69"/>
    <w:rsid w:val="00E53E25"/>
    <w:rsid w:val="00E56157"/>
    <w:rsid w:val="00E56407"/>
    <w:rsid w:val="00E61E6B"/>
    <w:rsid w:val="00E67991"/>
    <w:rsid w:val="00E70258"/>
    <w:rsid w:val="00E7316F"/>
    <w:rsid w:val="00E922EE"/>
    <w:rsid w:val="00E96A2B"/>
    <w:rsid w:val="00EA03A1"/>
    <w:rsid w:val="00EA0719"/>
    <w:rsid w:val="00EA1327"/>
    <w:rsid w:val="00EA6147"/>
    <w:rsid w:val="00EA6C80"/>
    <w:rsid w:val="00EB1A45"/>
    <w:rsid w:val="00EB4A35"/>
    <w:rsid w:val="00EB4E05"/>
    <w:rsid w:val="00EB57D3"/>
    <w:rsid w:val="00EB6105"/>
    <w:rsid w:val="00EB73FE"/>
    <w:rsid w:val="00EC2B30"/>
    <w:rsid w:val="00EC3A57"/>
    <w:rsid w:val="00EC3FAF"/>
    <w:rsid w:val="00EC5EA2"/>
    <w:rsid w:val="00ED502E"/>
    <w:rsid w:val="00ED5CF3"/>
    <w:rsid w:val="00ED6CE9"/>
    <w:rsid w:val="00EE1551"/>
    <w:rsid w:val="00EF2BFA"/>
    <w:rsid w:val="00EF3357"/>
    <w:rsid w:val="00EF4A0A"/>
    <w:rsid w:val="00EF4FDD"/>
    <w:rsid w:val="00EF7BB4"/>
    <w:rsid w:val="00F00D8A"/>
    <w:rsid w:val="00F01D60"/>
    <w:rsid w:val="00F03AAA"/>
    <w:rsid w:val="00F04D99"/>
    <w:rsid w:val="00F057E3"/>
    <w:rsid w:val="00F104AF"/>
    <w:rsid w:val="00F1274C"/>
    <w:rsid w:val="00F1424E"/>
    <w:rsid w:val="00F1674A"/>
    <w:rsid w:val="00F25585"/>
    <w:rsid w:val="00F3145E"/>
    <w:rsid w:val="00F44116"/>
    <w:rsid w:val="00F4591C"/>
    <w:rsid w:val="00F51508"/>
    <w:rsid w:val="00F561AE"/>
    <w:rsid w:val="00F57B86"/>
    <w:rsid w:val="00F6068C"/>
    <w:rsid w:val="00F65951"/>
    <w:rsid w:val="00F67733"/>
    <w:rsid w:val="00F73043"/>
    <w:rsid w:val="00F739C2"/>
    <w:rsid w:val="00F748B5"/>
    <w:rsid w:val="00F86117"/>
    <w:rsid w:val="00FA2AC3"/>
    <w:rsid w:val="00FA53FE"/>
    <w:rsid w:val="00FA7A66"/>
    <w:rsid w:val="00FB5D46"/>
    <w:rsid w:val="00FC1D31"/>
    <w:rsid w:val="00FC6364"/>
    <w:rsid w:val="00FD081D"/>
    <w:rsid w:val="00FD2BB3"/>
    <w:rsid w:val="00FE166D"/>
    <w:rsid w:val="00FE208B"/>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8">
      <o:colormru v:ext="edit" colors="#034ea2"/>
    </o:shapedefaults>
    <o:shapelayout v:ext="edit">
      <o:idmap v:ext="edit" data="2"/>
    </o:shapelayout>
  </w:shapeDefaults>
  <w:decimalSymbol w:val=","/>
  <w:listSeparator w:val=";"/>
  <w14:docId w14:val="383D7B65"/>
  <w15:chartTrackingRefBased/>
  <w15:docId w15:val="{D734F934-E848-4DAE-9AC6-5E750E09C11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lsdException w:name="toc 2" w:semiHidden="1"/>
    <w:lsdException w:name="toc 3" w:semiHidden="1"/>
    <w:lsdException w:name="toc 4" w:semiHidden="1"/>
    <w:lsdException w:name="toc 5" w:semiHidden="1"/>
    <w:lsdException w:name="toc 6" w:semiHidden="1"/>
    <w:lsdException w:name="toc 7" w:semiHidden="1"/>
    <w:lsdException w:name="toc 8" w:semiHidden="1"/>
    <w:lsdException w:name="toc 9" w:semiHidden="1"/>
    <w:lsdException w:name="annotation text" w:semiHidden="1"/>
    <w:lsdException w:name="index heading" w:semiHidden="1"/>
    <w:lsdException w:name="caption" w:semiHidden="1" w:unhideWhenUsed="1" w:qFormat="1"/>
    <w:lsdException w:name="table of figures" w:semiHidden="1"/>
    <w:lsdException w:name="annotation reference" w:semiHidden="1"/>
    <w:lsdException w:name="endnote reference" w:semiHidden="1"/>
    <w:lsdException w:name="endnote text" w:semiHidden="1"/>
    <w:lsdException w:name="table of authorities" w:semiHidden="1"/>
    <w:lsdException w:name="macro" w:semiHidden="1"/>
    <w:lsdException w:name="toa heading" w:semiHidden="1"/>
    <w:lsdException w:name="Title" w:semiHidden="1" w:qFormat="1"/>
    <w:lsdException w:name="Subtitle" w:semiHidden="1" w:qFormat="1"/>
    <w:lsdException w:name="Strong" w:semiHidden="1" w:qFormat="1"/>
    <w:lsdException w:name="Emphasis" w:qFormat="1"/>
    <w:lsdException w:name="Document Map" w:semiHidden="1"/>
    <w:lsdException w:name="Normal Table" w:semiHidden="1" w:unhideWhenUsed="1"/>
    <w:lsdException w:name="annotation subject"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uiPriority="99"/>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lny">
    <w:name w:val="Normal"/>
    <w:qFormat/>
    <w:rsid w:val="00EC3A57"/>
    <w:pPr>
      <w:spacing w:line="288" w:lineRule="auto"/>
      <w:jc w:val="both"/>
    </w:pPr>
    <w:rPr>
      <w:rFonts w:ascii="Verdana" w:hAnsi="Verdana"/>
      <w:sz w:val="17"/>
      <w:szCs w:val="24"/>
      <w:lang w:eastAsia="en-US"/>
    </w:rPr>
  </w:style>
  <w:style w:type="paragraph" w:styleId="Nadpis1">
    <w:name w:val="heading 1"/>
    <w:basedOn w:val="Normlny"/>
    <w:qFormat/>
    <w:rsid w:val="00EC3A57"/>
    <w:pPr>
      <w:jc w:val="right"/>
      <w:outlineLvl w:val="0"/>
    </w:pPr>
    <w:rPr>
      <w:rFonts w:cs="Arial"/>
      <w:color w:val="002957"/>
      <w:sz w:val="36"/>
      <w:szCs w:val="40"/>
    </w:rPr>
  </w:style>
  <w:style w:type="paragraph" w:styleId="Nadpis2">
    <w:name w:val="heading 2"/>
    <w:basedOn w:val="CEAPositionPaperTitle"/>
    <w:next w:val="Normlny"/>
    <w:qFormat/>
    <w:rsid w:val="00EC3A57"/>
    <w:pPr>
      <w:ind w:left="-284"/>
      <w:outlineLvl w:val="1"/>
    </w:pPr>
    <w:rPr>
      <w:rFonts w:cs="Arial"/>
      <w:b w:val="0"/>
      <w:color w:val="002957"/>
    </w:rPr>
  </w:style>
  <w:style w:type="paragraph" w:styleId="Nadpis3">
    <w:name w:val="heading 3"/>
    <w:basedOn w:val="Normlny"/>
    <w:next w:val="Normlny"/>
    <w:qFormat/>
    <w:rsid w:val="00911776"/>
    <w:pPr>
      <w:autoSpaceDE w:val="0"/>
      <w:autoSpaceDN w:val="0"/>
      <w:adjustRightInd w:val="0"/>
      <w:outlineLvl w:val="2"/>
    </w:pPr>
    <w:rPr>
      <w:rFonts w:cs="Arial"/>
      <w:color w:val="002957"/>
      <w:sz w:val="19"/>
      <w:szCs w:val="19"/>
    </w:rPr>
  </w:style>
  <w:style w:type="paragraph" w:styleId="Nadpis4">
    <w:name w:val="heading 4"/>
    <w:basedOn w:val="Normlny"/>
    <w:next w:val="Normlny"/>
    <w:semiHidden/>
    <w:qFormat/>
    <w:rsid w:val="00271EC4"/>
    <w:pPr>
      <w:keepNext/>
      <w:spacing w:before="240" w:after="60"/>
      <w:outlineLvl w:val="3"/>
    </w:pPr>
    <w:rPr>
      <w:b/>
      <w:bCs/>
      <w:sz w:val="28"/>
      <w:szCs w:val="28"/>
    </w:rPr>
  </w:style>
  <w:style w:type="paragraph" w:styleId="Nadpis5">
    <w:name w:val="heading 5"/>
    <w:basedOn w:val="Normlny"/>
    <w:next w:val="Normlny"/>
    <w:semiHidden/>
    <w:qFormat/>
    <w:rsid w:val="00271EC4"/>
    <w:pPr>
      <w:spacing w:before="240" w:after="60"/>
      <w:outlineLvl w:val="4"/>
    </w:pPr>
    <w:rPr>
      <w:b/>
      <w:bCs/>
      <w:i/>
      <w:iCs/>
      <w:sz w:val="26"/>
      <w:szCs w:val="26"/>
    </w:rPr>
  </w:style>
  <w:style w:type="paragraph" w:styleId="Nadpis6">
    <w:name w:val="heading 6"/>
    <w:basedOn w:val="Normlny"/>
    <w:next w:val="Normlny"/>
    <w:semiHidden/>
    <w:qFormat/>
    <w:rsid w:val="00271EC4"/>
    <w:pPr>
      <w:spacing w:before="240" w:after="60"/>
      <w:outlineLvl w:val="5"/>
    </w:pPr>
    <w:rPr>
      <w:b/>
      <w:bCs/>
      <w:sz w:val="22"/>
      <w:szCs w:val="22"/>
    </w:rPr>
  </w:style>
  <w:style w:type="paragraph" w:styleId="Nadpis7">
    <w:name w:val="heading 7"/>
    <w:basedOn w:val="Normlny"/>
    <w:next w:val="Normlny"/>
    <w:semiHidden/>
    <w:qFormat/>
    <w:rsid w:val="00271EC4"/>
    <w:pPr>
      <w:spacing w:before="240" w:after="60"/>
      <w:outlineLvl w:val="6"/>
    </w:pPr>
  </w:style>
  <w:style w:type="paragraph" w:styleId="Nadpis8">
    <w:name w:val="heading 8"/>
    <w:basedOn w:val="Normlny"/>
    <w:next w:val="Normlny"/>
    <w:semiHidden/>
    <w:qFormat/>
    <w:rsid w:val="00271EC4"/>
    <w:pPr>
      <w:spacing w:before="240" w:after="60"/>
      <w:outlineLvl w:val="7"/>
    </w:pPr>
    <w:rPr>
      <w:i/>
      <w:iCs/>
    </w:rPr>
  </w:style>
  <w:style w:type="paragraph" w:styleId="Nadpis9">
    <w:name w:val="heading 9"/>
    <w:basedOn w:val="Normlny"/>
    <w:next w:val="Normlny"/>
    <w:semiHidden/>
    <w:qFormat/>
    <w:rsid w:val="00271EC4"/>
    <w:pPr>
      <w:spacing w:before="240" w:after="60"/>
      <w:outlineLvl w:val="8"/>
    </w:pPr>
    <w:rPr>
      <w:rFonts w:cs="Arial"/>
      <w:sz w:val="22"/>
      <w:szCs w:val="22"/>
    </w:rPr>
  </w:style>
  <w:style w:type="character" w:default="1" w:styleId="Predvolenpsmoodseku">
    <w:name w:val="Default Paragraph Font"/>
    <w:uiPriority w:val="1"/>
    <w:semiHidden/>
    <w:unhideWhenUsed/>
  </w:style>
  <w:style w:type="table" w:default="1" w:styleId="Normlnatabuka">
    <w:name w:val="Normal Table"/>
    <w:uiPriority w:val="99"/>
    <w:semiHidden/>
    <w:unhideWhenUsed/>
    <w:tblPr>
      <w:tblInd w:w="0" w:type="dxa"/>
      <w:tblCellMar>
        <w:top w:w="0" w:type="dxa"/>
        <w:left w:w="108" w:type="dxa"/>
        <w:bottom w:w="0" w:type="dxa"/>
        <w:right w:w="108" w:type="dxa"/>
      </w:tblCellMar>
    </w:tblPr>
  </w:style>
  <w:style w:type="numbering" w:default="1" w:styleId="Bezzoznamu">
    <w:name w:val="No List"/>
    <w:uiPriority w:val="99"/>
    <w:semiHidden/>
    <w:unhideWhenUsed/>
  </w:style>
  <w:style w:type="paragraph" w:styleId="Hlavika">
    <w:name w:val="header"/>
    <w:basedOn w:val="Normlny"/>
    <w:link w:val="HlavikaChar"/>
    <w:rsid w:val="00B316E4"/>
    <w:pPr>
      <w:tabs>
        <w:tab w:val="center" w:pos="4320"/>
        <w:tab w:val="right" w:pos="8640"/>
      </w:tabs>
    </w:pPr>
  </w:style>
  <w:style w:type="paragraph" w:styleId="Pta">
    <w:name w:val="footer"/>
    <w:basedOn w:val="Normlny"/>
    <w:link w:val="PtaChar"/>
    <w:semiHidden/>
    <w:rsid w:val="00B316E4"/>
    <w:pPr>
      <w:tabs>
        <w:tab w:val="center" w:pos="4320"/>
        <w:tab w:val="right" w:pos="8640"/>
      </w:tabs>
    </w:pPr>
  </w:style>
  <w:style w:type="paragraph" w:customStyle="1" w:styleId="Noparagraphstyle">
    <w:name w:val="[No paragraph style]"/>
    <w:semiHidden/>
    <w:rsid w:val="007E7781"/>
    <w:pPr>
      <w:autoSpaceDE w:val="0"/>
      <w:autoSpaceDN w:val="0"/>
      <w:adjustRightInd w:val="0"/>
      <w:spacing w:line="288" w:lineRule="auto"/>
      <w:textAlignment w:val="center"/>
    </w:pPr>
    <w:rPr>
      <w:color w:val="000000"/>
      <w:sz w:val="24"/>
      <w:szCs w:val="24"/>
      <w:lang w:val="en-US" w:eastAsia="en-US"/>
    </w:rPr>
  </w:style>
  <w:style w:type="character" w:styleId="Hypertextovprepojenie">
    <w:name w:val="Hyperlink"/>
    <w:semiHidden/>
    <w:rsid w:val="004C7ACC"/>
    <w:rPr>
      <w:color w:val="0000FF"/>
      <w:u w:val="single"/>
    </w:rPr>
  </w:style>
  <w:style w:type="character" w:styleId="slostrany">
    <w:name w:val="page number"/>
    <w:basedOn w:val="Predvolenpsmoodseku"/>
    <w:semiHidden/>
    <w:rsid w:val="000846C0"/>
  </w:style>
  <w:style w:type="paragraph" w:customStyle="1" w:styleId="Heading1CEA">
    <w:name w:val="Heading 1 (CEA)"/>
    <w:basedOn w:val="Normlny"/>
    <w:link w:val="Heading1CEAChar"/>
    <w:semiHidden/>
    <w:rsid w:val="00664E5D"/>
    <w:pPr>
      <w:autoSpaceDE w:val="0"/>
      <w:autoSpaceDN w:val="0"/>
      <w:adjustRightInd w:val="0"/>
    </w:pPr>
    <w:rPr>
      <w:rFonts w:ascii="Frutiger LT Std 55 Roman" w:hAnsi="Frutiger LT Std 55 Roman"/>
      <w:b/>
      <w:color w:val="034EA2"/>
      <w:sz w:val="32"/>
      <w:szCs w:val="32"/>
    </w:rPr>
  </w:style>
  <w:style w:type="character" w:customStyle="1" w:styleId="Heading1CEAChar">
    <w:name w:val="Heading 1 (CEA) Char"/>
    <w:link w:val="Heading1CEA"/>
    <w:rsid w:val="00664E5D"/>
    <w:rPr>
      <w:rFonts w:ascii="Frutiger LT Std 55 Roman" w:hAnsi="Frutiger LT Std 55 Roman"/>
      <w:b/>
      <w:color w:val="034EA2"/>
      <w:sz w:val="32"/>
      <w:szCs w:val="32"/>
      <w:lang w:val="en-US" w:eastAsia="en-US" w:bidi="ar-SA"/>
    </w:rPr>
  </w:style>
  <w:style w:type="paragraph" w:customStyle="1" w:styleId="Heading2CEA">
    <w:name w:val="Heading 2 (CEA)"/>
    <w:basedOn w:val="Normlny"/>
    <w:semiHidden/>
    <w:rsid w:val="00664E5D"/>
    <w:pPr>
      <w:autoSpaceDE w:val="0"/>
      <w:autoSpaceDN w:val="0"/>
      <w:adjustRightInd w:val="0"/>
    </w:pPr>
    <w:rPr>
      <w:rFonts w:ascii="Frutiger LT Std 55 Roman" w:hAnsi="Frutiger LT Std 55 Roman"/>
      <w:sz w:val="28"/>
      <w:szCs w:val="28"/>
    </w:rPr>
  </w:style>
  <w:style w:type="paragraph" w:customStyle="1" w:styleId="BodytextCEA">
    <w:name w:val="Body text (CEA)"/>
    <w:basedOn w:val="Normlny"/>
    <w:semiHidden/>
    <w:rsid w:val="00664E5D"/>
    <w:pPr>
      <w:autoSpaceDE w:val="0"/>
      <w:autoSpaceDN w:val="0"/>
      <w:adjustRightInd w:val="0"/>
    </w:pPr>
    <w:rPr>
      <w:rFonts w:ascii="Frutiger LT Std 45 Light" w:hAnsi="Frutiger LT Std 45 Light"/>
      <w:sz w:val="20"/>
      <w:szCs w:val="20"/>
    </w:rPr>
  </w:style>
  <w:style w:type="paragraph" w:customStyle="1" w:styleId="Heading3CEA">
    <w:name w:val="Heading 3 (CEA)"/>
    <w:basedOn w:val="Normlny"/>
    <w:semiHidden/>
    <w:rsid w:val="00664E5D"/>
    <w:pPr>
      <w:autoSpaceDE w:val="0"/>
      <w:autoSpaceDN w:val="0"/>
      <w:adjustRightInd w:val="0"/>
    </w:pPr>
    <w:rPr>
      <w:rFonts w:ascii="Frutiger LT Std 55 Roman" w:hAnsi="Frutiger LT Std 55 Roman"/>
    </w:rPr>
  </w:style>
  <w:style w:type="paragraph" w:styleId="Textpoznmkypodiarou">
    <w:name w:val="footnote text"/>
    <w:basedOn w:val="Normlny"/>
    <w:semiHidden/>
    <w:rsid w:val="00C27D95"/>
    <w:rPr>
      <w:sz w:val="16"/>
      <w:szCs w:val="20"/>
    </w:rPr>
  </w:style>
  <w:style w:type="paragraph" w:customStyle="1" w:styleId="Title-CEA">
    <w:name w:val="Title - CEA"/>
    <w:basedOn w:val="Normlny"/>
    <w:autoRedefine/>
    <w:semiHidden/>
    <w:rsid w:val="009145B1"/>
    <w:pPr>
      <w:autoSpaceDE w:val="0"/>
      <w:autoSpaceDN w:val="0"/>
      <w:adjustRightInd w:val="0"/>
    </w:pPr>
    <w:rPr>
      <w:b/>
      <w:color w:val="034EA2"/>
      <w:sz w:val="36"/>
      <w:szCs w:val="32"/>
    </w:rPr>
  </w:style>
  <w:style w:type="paragraph" w:customStyle="1" w:styleId="CEAPositionPaperTitle">
    <w:name w:val="CEA Position Paper Title"/>
    <w:basedOn w:val="Normlny"/>
    <w:semiHidden/>
    <w:qFormat/>
    <w:rsid w:val="00E20AAF"/>
    <w:pPr>
      <w:ind w:left="-27"/>
    </w:pPr>
    <w:rPr>
      <w:b/>
      <w:color w:val="034EA2"/>
      <w:sz w:val="32"/>
      <w:szCs w:val="32"/>
    </w:rPr>
  </w:style>
  <w:style w:type="numbering" w:styleId="111111">
    <w:name w:val="Outline List 2"/>
    <w:basedOn w:val="Bezzoznamu"/>
    <w:semiHidden/>
    <w:rsid w:val="00271EC4"/>
    <w:pPr>
      <w:numPr>
        <w:numId w:val="3"/>
      </w:numPr>
    </w:pPr>
  </w:style>
  <w:style w:type="numbering" w:styleId="1ai">
    <w:name w:val="Outline List 1"/>
    <w:basedOn w:val="Bezzoznamu"/>
    <w:semiHidden/>
    <w:rsid w:val="00271EC4"/>
    <w:pPr>
      <w:numPr>
        <w:numId w:val="4"/>
      </w:numPr>
    </w:pPr>
  </w:style>
  <w:style w:type="numbering" w:styleId="lnokalebosekcia">
    <w:name w:val="Outline List 3"/>
    <w:basedOn w:val="Bezzoznamu"/>
    <w:semiHidden/>
    <w:rsid w:val="00271EC4"/>
    <w:pPr>
      <w:numPr>
        <w:numId w:val="5"/>
      </w:numPr>
    </w:pPr>
  </w:style>
  <w:style w:type="paragraph" w:styleId="Oznaitext">
    <w:name w:val="Block Text"/>
    <w:basedOn w:val="Normlny"/>
    <w:semiHidden/>
    <w:rsid w:val="00271EC4"/>
    <w:pPr>
      <w:spacing w:after="120"/>
      <w:ind w:left="1440" w:right="1440"/>
    </w:pPr>
  </w:style>
  <w:style w:type="paragraph" w:styleId="Zkladntext">
    <w:name w:val="Body Text"/>
    <w:basedOn w:val="Normlny"/>
    <w:semiHidden/>
    <w:rsid w:val="00271EC4"/>
    <w:pPr>
      <w:spacing w:after="120"/>
    </w:pPr>
  </w:style>
  <w:style w:type="paragraph" w:styleId="Zkladntext2">
    <w:name w:val="Body Text 2"/>
    <w:basedOn w:val="Normlny"/>
    <w:semiHidden/>
    <w:rsid w:val="00271EC4"/>
    <w:pPr>
      <w:spacing w:after="120" w:line="480" w:lineRule="auto"/>
    </w:pPr>
  </w:style>
  <w:style w:type="paragraph" w:styleId="Zkladntext3">
    <w:name w:val="Body Text 3"/>
    <w:basedOn w:val="Normlny"/>
    <w:semiHidden/>
    <w:rsid w:val="00271EC4"/>
    <w:pPr>
      <w:spacing w:after="120"/>
    </w:pPr>
    <w:rPr>
      <w:sz w:val="16"/>
      <w:szCs w:val="16"/>
    </w:rPr>
  </w:style>
  <w:style w:type="paragraph" w:styleId="Prvzarkazkladnhotextu">
    <w:name w:val="Body Text First Indent"/>
    <w:basedOn w:val="Zkladntext"/>
    <w:semiHidden/>
    <w:rsid w:val="00271EC4"/>
    <w:pPr>
      <w:ind w:firstLine="210"/>
    </w:pPr>
  </w:style>
  <w:style w:type="paragraph" w:styleId="Zarkazkladnhotextu">
    <w:name w:val="Body Text Indent"/>
    <w:basedOn w:val="Normlny"/>
    <w:semiHidden/>
    <w:rsid w:val="00271EC4"/>
    <w:pPr>
      <w:spacing w:after="120"/>
      <w:ind w:left="283"/>
    </w:pPr>
  </w:style>
  <w:style w:type="paragraph" w:styleId="Prvzarkazkladnhotextu2">
    <w:name w:val="Body Text First Indent 2"/>
    <w:basedOn w:val="Zarkazkladnhotextu"/>
    <w:semiHidden/>
    <w:rsid w:val="00271EC4"/>
    <w:pPr>
      <w:ind w:firstLine="210"/>
    </w:pPr>
  </w:style>
  <w:style w:type="paragraph" w:styleId="Zarkazkladnhotextu2">
    <w:name w:val="Body Text Indent 2"/>
    <w:basedOn w:val="Normlny"/>
    <w:semiHidden/>
    <w:rsid w:val="00271EC4"/>
    <w:pPr>
      <w:spacing w:after="120" w:line="480" w:lineRule="auto"/>
      <w:ind w:left="283"/>
    </w:pPr>
  </w:style>
  <w:style w:type="paragraph" w:styleId="Zarkazkladnhotextu3">
    <w:name w:val="Body Text Indent 3"/>
    <w:basedOn w:val="Normlny"/>
    <w:semiHidden/>
    <w:rsid w:val="00271EC4"/>
    <w:pPr>
      <w:spacing w:after="120"/>
      <w:ind w:left="283"/>
    </w:pPr>
    <w:rPr>
      <w:sz w:val="16"/>
      <w:szCs w:val="16"/>
    </w:rPr>
  </w:style>
  <w:style w:type="paragraph" w:styleId="Zver">
    <w:name w:val="Closing"/>
    <w:basedOn w:val="Normlny"/>
    <w:semiHidden/>
    <w:rsid w:val="00271EC4"/>
    <w:pPr>
      <w:ind w:left="4252"/>
    </w:pPr>
  </w:style>
  <w:style w:type="paragraph" w:styleId="Dtum">
    <w:name w:val="Date"/>
    <w:basedOn w:val="Normlny"/>
    <w:next w:val="Normlny"/>
    <w:semiHidden/>
    <w:rsid w:val="00271EC4"/>
  </w:style>
  <w:style w:type="paragraph" w:styleId="Podpise-mailu">
    <w:name w:val="E-mail Signature"/>
    <w:basedOn w:val="Normlny"/>
    <w:semiHidden/>
    <w:rsid w:val="00271EC4"/>
  </w:style>
  <w:style w:type="character" w:styleId="Zvraznenie">
    <w:name w:val="Emphasis"/>
    <w:semiHidden/>
    <w:qFormat/>
    <w:rsid w:val="00271EC4"/>
    <w:rPr>
      <w:i/>
      <w:iCs/>
    </w:rPr>
  </w:style>
  <w:style w:type="paragraph" w:styleId="Adresanaoblke">
    <w:name w:val="envelope address"/>
    <w:basedOn w:val="Normlny"/>
    <w:semiHidden/>
    <w:rsid w:val="00271EC4"/>
    <w:pPr>
      <w:framePr w:w="7920" w:h="1980" w:hRule="exact" w:hSpace="180" w:wrap="auto" w:hAnchor="page" w:xAlign="center" w:yAlign="bottom"/>
      <w:ind w:left="2880"/>
    </w:pPr>
    <w:rPr>
      <w:rFonts w:cs="Arial"/>
    </w:rPr>
  </w:style>
  <w:style w:type="paragraph" w:styleId="Spiatonadresanaoblke">
    <w:name w:val="envelope return"/>
    <w:basedOn w:val="Normlny"/>
    <w:semiHidden/>
    <w:rsid w:val="00271EC4"/>
    <w:rPr>
      <w:rFonts w:cs="Arial"/>
      <w:sz w:val="20"/>
      <w:szCs w:val="20"/>
    </w:rPr>
  </w:style>
  <w:style w:type="character" w:styleId="PouitHypertextovPrepojenie">
    <w:name w:val="FollowedHyperlink"/>
    <w:semiHidden/>
    <w:rsid w:val="00271EC4"/>
    <w:rPr>
      <w:color w:val="800080"/>
      <w:u w:val="single"/>
    </w:rPr>
  </w:style>
  <w:style w:type="character" w:styleId="SkratkaHTML">
    <w:name w:val="HTML Acronym"/>
    <w:basedOn w:val="Predvolenpsmoodseku"/>
    <w:semiHidden/>
    <w:rsid w:val="00271EC4"/>
  </w:style>
  <w:style w:type="paragraph" w:styleId="AdresaHTML">
    <w:name w:val="HTML Address"/>
    <w:basedOn w:val="Normlny"/>
    <w:semiHidden/>
    <w:rsid w:val="00271EC4"/>
    <w:rPr>
      <w:i/>
      <w:iCs/>
    </w:rPr>
  </w:style>
  <w:style w:type="character" w:styleId="CitciaHTML">
    <w:name w:val="HTML Cite"/>
    <w:semiHidden/>
    <w:rsid w:val="00271EC4"/>
    <w:rPr>
      <w:i/>
      <w:iCs/>
    </w:rPr>
  </w:style>
  <w:style w:type="character" w:styleId="KdHTML">
    <w:name w:val="HTML Code"/>
    <w:semiHidden/>
    <w:rsid w:val="00271EC4"/>
    <w:rPr>
      <w:rFonts w:ascii="Courier New" w:hAnsi="Courier New" w:cs="Courier New"/>
      <w:sz w:val="20"/>
      <w:szCs w:val="20"/>
    </w:rPr>
  </w:style>
  <w:style w:type="character" w:styleId="DefinciaHTML">
    <w:name w:val="HTML Definition"/>
    <w:semiHidden/>
    <w:rsid w:val="00271EC4"/>
    <w:rPr>
      <w:i/>
      <w:iCs/>
    </w:rPr>
  </w:style>
  <w:style w:type="character" w:styleId="KlvesnicaHTML">
    <w:name w:val="HTML Keyboard"/>
    <w:semiHidden/>
    <w:rsid w:val="00271EC4"/>
    <w:rPr>
      <w:rFonts w:ascii="Courier New" w:hAnsi="Courier New" w:cs="Courier New"/>
      <w:sz w:val="20"/>
      <w:szCs w:val="20"/>
    </w:rPr>
  </w:style>
  <w:style w:type="paragraph" w:styleId="PredformtovanHTML">
    <w:name w:val="HTML Preformatted"/>
    <w:basedOn w:val="Normlny"/>
    <w:semiHidden/>
    <w:rsid w:val="00271EC4"/>
    <w:rPr>
      <w:rFonts w:ascii="Courier New" w:hAnsi="Courier New" w:cs="Courier New"/>
      <w:sz w:val="20"/>
      <w:szCs w:val="20"/>
    </w:rPr>
  </w:style>
  <w:style w:type="character" w:styleId="UkkaHTML">
    <w:name w:val="HTML Sample"/>
    <w:semiHidden/>
    <w:rsid w:val="00271EC4"/>
    <w:rPr>
      <w:rFonts w:ascii="Courier New" w:hAnsi="Courier New" w:cs="Courier New"/>
    </w:rPr>
  </w:style>
  <w:style w:type="character" w:styleId="PsacstrojHTML">
    <w:name w:val="HTML Typewriter"/>
    <w:semiHidden/>
    <w:rsid w:val="00271EC4"/>
    <w:rPr>
      <w:rFonts w:ascii="Courier New" w:hAnsi="Courier New" w:cs="Courier New"/>
      <w:sz w:val="20"/>
      <w:szCs w:val="20"/>
    </w:rPr>
  </w:style>
  <w:style w:type="character" w:styleId="PremennHTML">
    <w:name w:val="HTML Variable"/>
    <w:semiHidden/>
    <w:rsid w:val="00271EC4"/>
    <w:rPr>
      <w:i/>
      <w:iCs/>
    </w:rPr>
  </w:style>
  <w:style w:type="character" w:styleId="sloriadka">
    <w:name w:val="line number"/>
    <w:basedOn w:val="Predvolenpsmoodseku"/>
    <w:semiHidden/>
    <w:rsid w:val="00271EC4"/>
  </w:style>
  <w:style w:type="paragraph" w:styleId="Zoznam">
    <w:name w:val="List"/>
    <w:basedOn w:val="Normlny"/>
    <w:semiHidden/>
    <w:rsid w:val="00271EC4"/>
    <w:pPr>
      <w:ind w:left="283" w:hanging="283"/>
    </w:pPr>
  </w:style>
  <w:style w:type="paragraph" w:styleId="Zoznam2">
    <w:name w:val="List 2"/>
    <w:basedOn w:val="Normlny"/>
    <w:semiHidden/>
    <w:rsid w:val="00271EC4"/>
    <w:pPr>
      <w:ind w:left="566" w:hanging="283"/>
    </w:pPr>
  </w:style>
  <w:style w:type="paragraph" w:styleId="Zoznam3">
    <w:name w:val="List 3"/>
    <w:basedOn w:val="Normlny"/>
    <w:semiHidden/>
    <w:rsid w:val="00271EC4"/>
    <w:pPr>
      <w:ind w:left="849" w:hanging="283"/>
    </w:pPr>
  </w:style>
  <w:style w:type="paragraph" w:styleId="Zoznam4">
    <w:name w:val="List 4"/>
    <w:basedOn w:val="Normlny"/>
    <w:semiHidden/>
    <w:rsid w:val="00271EC4"/>
    <w:pPr>
      <w:ind w:left="1132" w:hanging="283"/>
    </w:pPr>
  </w:style>
  <w:style w:type="paragraph" w:styleId="Zoznam5">
    <w:name w:val="List 5"/>
    <w:basedOn w:val="Normlny"/>
    <w:semiHidden/>
    <w:rsid w:val="00271EC4"/>
    <w:pPr>
      <w:ind w:left="1415" w:hanging="283"/>
    </w:pPr>
  </w:style>
  <w:style w:type="paragraph" w:styleId="Zoznamsodrkami2">
    <w:name w:val="List Bullet 2"/>
    <w:basedOn w:val="Normlny"/>
    <w:semiHidden/>
    <w:rsid w:val="00271EC4"/>
    <w:pPr>
      <w:numPr>
        <w:numId w:val="6"/>
      </w:numPr>
    </w:pPr>
  </w:style>
  <w:style w:type="paragraph" w:styleId="Zoznamsodrkami3">
    <w:name w:val="List Bullet 3"/>
    <w:basedOn w:val="Normlny"/>
    <w:semiHidden/>
    <w:rsid w:val="00271EC4"/>
    <w:pPr>
      <w:numPr>
        <w:numId w:val="7"/>
      </w:numPr>
    </w:pPr>
  </w:style>
  <w:style w:type="paragraph" w:styleId="Zoznamsodrkami4">
    <w:name w:val="List Bullet 4"/>
    <w:basedOn w:val="Normlny"/>
    <w:semiHidden/>
    <w:rsid w:val="00271EC4"/>
    <w:pPr>
      <w:numPr>
        <w:numId w:val="8"/>
      </w:numPr>
    </w:pPr>
  </w:style>
  <w:style w:type="paragraph" w:styleId="Zoznamsodrkami5">
    <w:name w:val="List Bullet 5"/>
    <w:basedOn w:val="Normlny"/>
    <w:semiHidden/>
    <w:rsid w:val="00271EC4"/>
    <w:pPr>
      <w:numPr>
        <w:numId w:val="9"/>
      </w:numPr>
    </w:pPr>
  </w:style>
  <w:style w:type="paragraph" w:styleId="Pokraovaniezoznamu">
    <w:name w:val="List Continue"/>
    <w:basedOn w:val="Normlny"/>
    <w:semiHidden/>
    <w:rsid w:val="00271EC4"/>
    <w:pPr>
      <w:spacing w:after="120"/>
      <w:ind w:left="283"/>
    </w:pPr>
  </w:style>
  <w:style w:type="paragraph" w:styleId="Pokraovaniezoznamu2">
    <w:name w:val="List Continue 2"/>
    <w:basedOn w:val="Normlny"/>
    <w:semiHidden/>
    <w:rsid w:val="00271EC4"/>
    <w:pPr>
      <w:spacing w:after="120"/>
      <w:ind w:left="566"/>
    </w:pPr>
  </w:style>
  <w:style w:type="paragraph" w:styleId="Pokraovaniezoznamu3">
    <w:name w:val="List Continue 3"/>
    <w:basedOn w:val="Normlny"/>
    <w:semiHidden/>
    <w:rsid w:val="00271EC4"/>
    <w:pPr>
      <w:spacing w:after="120"/>
      <w:ind w:left="849"/>
    </w:pPr>
  </w:style>
  <w:style w:type="paragraph" w:styleId="Pokraovaniezoznamu4">
    <w:name w:val="List Continue 4"/>
    <w:basedOn w:val="Normlny"/>
    <w:semiHidden/>
    <w:rsid w:val="00271EC4"/>
    <w:pPr>
      <w:spacing w:after="120"/>
      <w:ind w:left="1132"/>
    </w:pPr>
  </w:style>
  <w:style w:type="paragraph" w:styleId="Pokraovaniezoznamu5">
    <w:name w:val="List Continue 5"/>
    <w:basedOn w:val="Normlny"/>
    <w:semiHidden/>
    <w:rsid w:val="00271EC4"/>
    <w:pPr>
      <w:spacing w:after="120"/>
      <w:ind w:left="1415"/>
    </w:pPr>
  </w:style>
  <w:style w:type="paragraph" w:styleId="slovanzoznam">
    <w:name w:val="List Number"/>
    <w:basedOn w:val="Normlny"/>
    <w:semiHidden/>
    <w:rsid w:val="00271EC4"/>
    <w:pPr>
      <w:numPr>
        <w:numId w:val="10"/>
      </w:numPr>
    </w:pPr>
  </w:style>
  <w:style w:type="paragraph" w:styleId="slovanzoznam2">
    <w:name w:val="List Number 2"/>
    <w:basedOn w:val="Normlny"/>
    <w:semiHidden/>
    <w:rsid w:val="00271EC4"/>
    <w:pPr>
      <w:numPr>
        <w:numId w:val="11"/>
      </w:numPr>
    </w:pPr>
  </w:style>
  <w:style w:type="paragraph" w:styleId="slovanzoznam3">
    <w:name w:val="List Number 3"/>
    <w:basedOn w:val="Normlny"/>
    <w:semiHidden/>
    <w:rsid w:val="00271EC4"/>
    <w:pPr>
      <w:numPr>
        <w:numId w:val="12"/>
      </w:numPr>
    </w:pPr>
  </w:style>
  <w:style w:type="paragraph" w:styleId="slovanzoznam4">
    <w:name w:val="List Number 4"/>
    <w:basedOn w:val="Normlny"/>
    <w:semiHidden/>
    <w:rsid w:val="00271EC4"/>
    <w:pPr>
      <w:numPr>
        <w:numId w:val="13"/>
      </w:numPr>
    </w:pPr>
  </w:style>
  <w:style w:type="paragraph" w:styleId="slovanzoznam5">
    <w:name w:val="List Number 5"/>
    <w:basedOn w:val="Normlny"/>
    <w:semiHidden/>
    <w:rsid w:val="00271EC4"/>
    <w:pPr>
      <w:numPr>
        <w:numId w:val="14"/>
      </w:numPr>
    </w:pPr>
  </w:style>
  <w:style w:type="paragraph" w:styleId="Hlavikasprvy">
    <w:name w:val="Message Header"/>
    <w:basedOn w:val="Normlny"/>
    <w:semiHidden/>
    <w:rsid w:val="00271EC4"/>
    <w:pPr>
      <w:pBdr>
        <w:top w:val="single" w:sz="6" w:space="1" w:color="auto"/>
        <w:left w:val="single" w:sz="6" w:space="1" w:color="auto"/>
        <w:bottom w:val="single" w:sz="6" w:space="1" w:color="auto"/>
        <w:right w:val="single" w:sz="6" w:space="1" w:color="auto"/>
      </w:pBdr>
      <w:shd w:val="pct20" w:color="auto" w:fill="auto"/>
      <w:ind w:left="1134" w:hanging="1134"/>
    </w:pPr>
    <w:rPr>
      <w:rFonts w:cs="Arial"/>
    </w:rPr>
  </w:style>
  <w:style w:type="paragraph" w:styleId="Normlnywebov">
    <w:name w:val="Normal (Web)"/>
    <w:basedOn w:val="Normlny"/>
    <w:semiHidden/>
    <w:rsid w:val="00271EC4"/>
  </w:style>
  <w:style w:type="paragraph" w:styleId="Normlnysozarkami">
    <w:name w:val="Normal Indent"/>
    <w:basedOn w:val="Normlny"/>
    <w:semiHidden/>
    <w:rsid w:val="00271EC4"/>
    <w:pPr>
      <w:ind w:left="720"/>
    </w:pPr>
  </w:style>
  <w:style w:type="paragraph" w:styleId="Nadpispoznmky">
    <w:name w:val="Note Heading"/>
    <w:basedOn w:val="Normlny"/>
    <w:next w:val="Normlny"/>
    <w:semiHidden/>
    <w:rsid w:val="00271EC4"/>
  </w:style>
  <w:style w:type="paragraph" w:styleId="Obyajntext">
    <w:name w:val="Plain Text"/>
    <w:basedOn w:val="Normlny"/>
    <w:semiHidden/>
    <w:rsid w:val="00271EC4"/>
    <w:rPr>
      <w:rFonts w:ascii="Courier New" w:hAnsi="Courier New" w:cs="Courier New"/>
      <w:sz w:val="20"/>
      <w:szCs w:val="20"/>
    </w:rPr>
  </w:style>
  <w:style w:type="paragraph" w:styleId="Oslovenie">
    <w:name w:val="Salutation"/>
    <w:basedOn w:val="Normlny"/>
    <w:next w:val="Normlny"/>
    <w:semiHidden/>
    <w:rsid w:val="00271EC4"/>
  </w:style>
  <w:style w:type="paragraph" w:styleId="Podpis">
    <w:name w:val="Signature"/>
    <w:basedOn w:val="Normlny"/>
    <w:semiHidden/>
    <w:rsid w:val="00271EC4"/>
    <w:pPr>
      <w:ind w:left="4252"/>
    </w:pPr>
  </w:style>
  <w:style w:type="table" w:styleId="Tabukaspriestorovmiefektmi1">
    <w:name w:val="Table 3D effects 1"/>
    <w:basedOn w:val="Normlnatabuka"/>
    <w:semiHidden/>
    <w:rsid w:val="00271EC4"/>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ukaspriestorovmiefektmi2">
    <w:name w:val="Table 3D effects 2"/>
    <w:basedOn w:val="Normlnatabuka"/>
    <w:semiHidden/>
    <w:rsid w:val="00271EC4"/>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ukaspriestorovmiefektmi3">
    <w:name w:val="Table 3D effects 3"/>
    <w:basedOn w:val="Normlnatabuka"/>
    <w:semiHidden/>
    <w:rsid w:val="00271EC4"/>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Klasicktabuka1">
    <w:name w:val="Table Classic 1"/>
    <w:basedOn w:val="Normlnatabuka"/>
    <w:semiHidden/>
    <w:rsid w:val="00271EC4"/>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Klasicktabuka2">
    <w:name w:val="Table Classic 2"/>
    <w:basedOn w:val="Normlnatabuka"/>
    <w:semiHidden/>
    <w:rsid w:val="00271EC4"/>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Klasicktabuka3">
    <w:name w:val="Table Classic 3"/>
    <w:basedOn w:val="Normlnatabuka"/>
    <w:semiHidden/>
    <w:rsid w:val="00271EC4"/>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Klasicktabuka4">
    <w:name w:val="Table Classic 4"/>
    <w:basedOn w:val="Normlnatabuka"/>
    <w:semiHidden/>
    <w:rsid w:val="00271EC4"/>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Farebntabuka1">
    <w:name w:val="Table Colorful 1"/>
    <w:basedOn w:val="Normlnatabuka"/>
    <w:semiHidden/>
    <w:rsid w:val="00271EC4"/>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arebntabuka2">
    <w:name w:val="Table Colorful 2"/>
    <w:basedOn w:val="Normlnatabuka"/>
    <w:semiHidden/>
    <w:rsid w:val="00271EC4"/>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arebntabuka3">
    <w:name w:val="Table Colorful 3"/>
    <w:basedOn w:val="Normlnatabuka"/>
    <w:semiHidden/>
    <w:rsid w:val="00271EC4"/>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Stpcetabuky1">
    <w:name w:val="Table Columns 1"/>
    <w:basedOn w:val="Normlnatabuka"/>
    <w:semiHidden/>
    <w:rsid w:val="00271EC4"/>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pcetabuky2">
    <w:name w:val="Table Columns 2"/>
    <w:basedOn w:val="Normlnatabuka"/>
    <w:semiHidden/>
    <w:rsid w:val="00271EC4"/>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pcetabuky3">
    <w:name w:val="Table Columns 3"/>
    <w:basedOn w:val="Normlnatabuka"/>
    <w:semiHidden/>
    <w:rsid w:val="00271EC4"/>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Stpcetabuky4">
    <w:name w:val="Table Columns 4"/>
    <w:basedOn w:val="Normlnatabuka"/>
    <w:semiHidden/>
    <w:rsid w:val="00271EC4"/>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Stpcetabuky5">
    <w:name w:val="Table Columns 5"/>
    <w:basedOn w:val="Normlnatabuka"/>
    <w:semiHidden/>
    <w:rsid w:val="00271EC4"/>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Moderntabuka">
    <w:name w:val="Table Contemporary"/>
    <w:basedOn w:val="Normlnatabuka"/>
    <w:semiHidden/>
    <w:rsid w:val="00271EC4"/>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Elegantntabuka">
    <w:name w:val="Table Elegant"/>
    <w:basedOn w:val="Normlnatabuka"/>
    <w:semiHidden/>
    <w:rsid w:val="00271EC4"/>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Mriekatabuky">
    <w:name w:val="Table Grid"/>
    <w:basedOn w:val="Normlnatabuka"/>
    <w:uiPriority w:val="39"/>
    <w:rsid w:val="00271EC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Mriekatabuky1">
    <w:name w:val="Table Grid 1"/>
    <w:basedOn w:val="Normlnatabuka"/>
    <w:semiHidden/>
    <w:rsid w:val="00271EC4"/>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Mriekatabuky2">
    <w:name w:val="Table Grid 2"/>
    <w:basedOn w:val="Normlnatabuka"/>
    <w:semiHidden/>
    <w:rsid w:val="00271EC4"/>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Mriekatabuky3">
    <w:name w:val="Table Grid 3"/>
    <w:basedOn w:val="Normlnatabuka"/>
    <w:semiHidden/>
    <w:rsid w:val="00271EC4"/>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Mriekatabuky4">
    <w:name w:val="Table Grid 4"/>
    <w:basedOn w:val="Normlnatabuka"/>
    <w:semiHidden/>
    <w:rsid w:val="00271EC4"/>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Mriekatabuky5">
    <w:name w:val="Table Grid 5"/>
    <w:basedOn w:val="Normlnatabuka"/>
    <w:semiHidden/>
    <w:rsid w:val="00271EC4"/>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Mriekatabuky6">
    <w:name w:val="Table Grid 6"/>
    <w:basedOn w:val="Normlnatabuka"/>
    <w:semiHidden/>
    <w:rsid w:val="00271EC4"/>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Mriekatabuky7">
    <w:name w:val="Table Grid 7"/>
    <w:basedOn w:val="Normlnatabuka"/>
    <w:semiHidden/>
    <w:rsid w:val="00271EC4"/>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Mriekatabuky8">
    <w:name w:val="Table Grid 8"/>
    <w:basedOn w:val="Normlnatabuka"/>
    <w:semiHidden/>
    <w:rsid w:val="00271EC4"/>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ukaakozoznam1">
    <w:name w:val="Table List 1"/>
    <w:basedOn w:val="Normlnatabuka"/>
    <w:semiHidden/>
    <w:rsid w:val="00271EC4"/>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ukaakozoznam2">
    <w:name w:val="Table List 2"/>
    <w:basedOn w:val="Normlnatabuka"/>
    <w:semiHidden/>
    <w:rsid w:val="00271EC4"/>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ukaakozoznam3">
    <w:name w:val="Table List 3"/>
    <w:basedOn w:val="Normlnatabuka"/>
    <w:semiHidden/>
    <w:rsid w:val="00271EC4"/>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ukaakozoznam4">
    <w:name w:val="Table List 4"/>
    <w:basedOn w:val="Normlnatabuka"/>
    <w:semiHidden/>
    <w:rsid w:val="00271EC4"/>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ukaakozoznam5">
    <w:name w:val="Table List 5"/>
    <w:basedOn w:val="Normlnatabuka"/>
    <w:semiHidden/>
    <w:rsid w:val="00271EC4"/>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ukaakozoznam6">
    <w:name w:val="Table List 6"/>
    <w:basedOn w:val="Normlnatabuka"/>
    <w:semiHidden/>
    <w:rsid w:val="00271EC4"/>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ukaakozoznam7">
    <w:name w:val="Table List 7"/>
    <w:basedOn w:val="Normlnatabuka"/>
    <w:semiHidden/>
    <w:rsid w:val="00271EC4"/>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ukaakozoznam8">
    <w:name w:val="Table List 8"/>
    <w:basedOn w:val="Normlnatabuka"/>
    <w:semiHidden/>
    <w:rsid w:val="00271EC4"/>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Profesionlnatabuka">
    <w:name w:val="Table Professional"/>
    <w:basedOn w:val="Normlnatabuka"/>
    <w:semiHidden/>
    <w:rsid w:val="00271EC4"/>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Jednoduchtabuka1">
    <w:name w:val="Table Simple 1"/>
    <w:basedOn w:val="Normlnatabuka"/>
    <w:semiHidden/>
    <w:rsid w:val="00271EC4"/>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Jednoduchtabuka2">
    <w:name w:val="Table Simple 2"/>
    <w:basedOn w:val="Normlnatabuka"/>
    <w:semiHidden/>
    <w:rsid w:val="00271EC4"/>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Jednoduchtabuka3">
    <w:name w:val="Table Simple 3"/>
    <w:basedOn w:val="Normlnatabuka"/>
    <w:semiHidden/>
    <w:rsid w:val="00271EC4"/>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Detailntabuka1">
    <w:name w:val="Table Subtle 1"/>
    <w:basedOn w:val="Normlnatabuka"/>
    <w:semiHidden/>
    <w:rsid w:val="00271EC4"/>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etailntabuka2">
    <w:name w:val="Table Subtle 2"/>
    <w:basedOn w:val="Normlnatabuka"/>
    <w:semiHidden/>
    <w:rsid w:val="00271EC4"/>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Motvtabuky">
    <w:name w:val="Table Theme"/>
    <w:basedOn w:val="Normlnatabuka"/>
    <w:semiHidden/>
    <w:rsid w:val="00271EC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Webovtabuka1">
    <w:name w:val="Table Web 1"/>
    <w:basedOn w:val="Normlnatabuka"/>
    <w:semiHidden/>
    <w:rsid w:val="00271EC4"/>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ovtabuka2">
    <w:name w:val="Table Web 2"/>
    <w:basedOn w:val="Normlnatabuka"/>
    <w:semiHidden/>
    <w:rsid w:val="00271EC4"/>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ovtabuka3">
    <w:name w:val="Table Web 3"/>
    <w:basedOn w:val="Normlnatabuka"/>
    <w:semiHidden/>
    <w:rsid w:val="00271EC4"/>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Bullet1">
    <w:name w:val="Bullet 1"/>
    <w:basedOn w:val="Normlny"/>
    <w:autoRedefine/>
    <w:semiHidden/>
    <w:rsid w:val="006F379D"/>
    <w:pPr>
      <w:autoSpaceDE w:val="0"/>
      <w:autoSpaceDN w:val="0"/>
      <w:adjustRightInd w:val="0"/>
      <w:spacing w:after="120"/>
    </w:pPr>
    <w:rPr>
      <w:rFonts w:cs="Frutiger LT Std 45 Light"/>
      <w:color w:val="000000"/>
      <w:sz w:val="20"/>
      <w:szCs w:val="20"/>
      <w:lang w:val="fr-BE"/>
    </w:rPr>
  </w:style>
  <w:style w:type="paragraph" w:customStyle="1" w:styleId="CEABullet1">
    <w:name w:val="CEA Bullet 1"/>
    <w:basedOn w:val="Normlny"/>
    <w:rsid w:val="00491802"/>
    <w:pPr>
      <w:numPr>
        <w:numId w:val="19"/>
      </w:numPr>
      <w:autoSpaceDE w:val="0"/>
      <w:autoSpaceDN w:val="0"/>
      <w:adjustRightInd w:val="0"/>
    </w:pPr>
    <w:rPr>
      <w:rFonts w:cs="Frutiger LT Std 45 Light"/>
      <w:color w:val="000000"/>
      <w:sz w:val="20"/>
      <w:szCs w:val="20"/>
      <w:lang w:val="fr-BE"/>
    </w:rPr>
  </w:style>
  <w:style w:type="character" w:styleId="Odkaznapoznmkupodiarou">
    <w:name w:val="footnote reference"/>
    <w:semiHidden/>
    <w:rsid w:val="00C27D95"/>
    <w:rPr>
      <w:rFonts w:ascii="Frutiger LT Com 45 Light" w:hAnsi="Frutiger LT Com 45 Light"/>
      <w:sz w:val="16"/>
      <w:vertAlign w:val="superscript"/>
    </w:rPr>
  </w:style>
  <w:style w:type="paragraph" w:customStyle="1" w:styleId="CEAAgendaBlueText">
    <w:name w:val="CEA Agenda Blue Text"/>
    <w:basedOn w:val="Normlny"/>
    <w:semiHidden/>
    <w:qFormat/>
    <w:rsid w:val="00E20AAF"/>
    <w:pPr>
      <w:spacing w:line="240" w:lineRule="exact"/>
      <w:jc w:val="center"/>
    </w:pPr>
    <w:rPr>
      <w:color w:val="034EA2"/>
      <w:szCs w:val="20"/>
    </w:rPr>
  </w:style>
  <w:style w:type="paragraph" w:customStyle="1" w:styleId="CEAAgendaTitle">
    <w:name w:val="CEA Agenda Title"/>
    <w:basedOn w:val="Normlny"/>
    <w:semiHidden/>
    <w:qFormat/>
    <w:rsid w:val="00E20AAF"/>
    <w:pPr>
      <w:numPr>
        <w:numId w:val="17"/>
      </w:numPr>
      <w:spacing w:line="240" w:lineRule="exact"/>
    </w:pPr>
    <w:rPr>
      <w:b/>
      <w:color w:val="034EA2"/>
    </w:rPr>
  </w:style>
  <w:style w:type="paragraph" w:customStyle="1" w:styleId="CEADocumentType">
    <w:name w:val="CEA Document Type"/>
    <w:basedOn w:val="Normlny"/>
    <w:semiHidden/>
    <w:qFormat/>
    <w:rsid w:val="00E20AAF"/>
    <w:pPr>
      <w:jc w:val="right"/>
    </w:pPr>
    <w:rPr>
      <w:rFonts w:cs="Frutiger LT Std 55 Roman"/>
      <w:b/>
      <w:color w:val="034EA2"/>
      <w:sz w:val="40"/>
      <w:szCs w:val="40"/>
    </w:rPr>
  </w:style>
  <w:style w:type="paragraph" w:customStyle="1" w:styleId="CEADraft">
    <w:name w:val="CEA Draft"/>
    <w:basedOn w:val="CEADocumentType"/>
    <w:semiHidden/>
    <w:qFormat/>
    <w:rsid w:val="00E20AAF"/>
    <w:rPr>
      <w:i/>
      <w:sz w:val="32"/>
    </w:rPr>
  </w:style>
  <w:style w:type="paragraph" w:customStyle="1" w:styleId="CEAFooterauthorinfo">
    <w:name w:val="CEA Footer (author info)"/>
    <w:basedOn w:val="Normlny"/>
    <w:semiHidden/>
    <w:qFormat/>
    <w:rsid w:val="00E20AAF"/>
    <w:pPr>
      <w:autoSpaceDE w:val="0"/>
      <w:autoSpaceDN w:val="0"/>
      <w:adjustRightInd w:val="0"/>
      <w:textAlignment w:val="center"/>
    </w:pPr>
    <w:rPr>
      <w:rFonts w:cs="Frutiger LT Std 55 Roman"/>
      <w:b/>
      <w:color w:val="034EA2"/>
      <w:sz w:val="16"/>
      <w:szCs w:val="16"/>
      <w:lang w:val="nl-NL"/>
    </w:rPr>
  </w:style>
  <w:style w:type="character" w:customStyle="1" w:styleId="CEAGraphX">
    <w:name w:val="CEA Graph X"/>
    <w:uiPriority w:val="1"/>
    <w:qFormat/>
    <w:rsid w:val="00DE1828"/>
    <w:rPr>
      <w:rFonts w:ascii="Verdana" w:hAnsi="Verdana"/>
      <w:smallCaps/>
      <w:sz w:val="19"/>
    </w:rPr>
  </w:style>
  <w:style w:type="character" w:customStyle="1" w:styleId="CEAGraphTitle">
    <w:name w:val="CEA Graph Title"/>
    <w:uiPriority w:val="1"/>
    <w:qFormat/>
    <w:rsid w:val="00DE1828"/>
    <w:rPr>
      <w:rFonts w:ascii="Verdana" w:hAnsi="Verdana"/>
      <w:smallCaps w:val="0"/>
      <w:sz w:val="19"/>
    </w:rPr>
  </w:style>
  <w:style w:type="paragraph" w:customStyle="1" w:styleId="CEALabel">
    <w:name w:val="CEA Label"/>
    <w:basedOn w:val="Normlny"/>
    <w:semiHidden/>
    <w:qFormat/>
    <w:rsid w:val="00E20AAF"/>
    <w:rPr>
      <w:rFonts w:cs="Frutiger LT Std 55 Roman"/>
      <w:b/>
      <w:color w:val="034EA2"/>
      <w:szCs w:val="18"/>
    </w:rPr>
  </w:style>
  <w:style w:type="paragraph" w:customStyle="1" w:styleId="CEASubjectLine">
    <w:name w:val="CEA Subject Line"/>
    <w:basedOn w:val="Normlny"/>
    <w:semiHidden/>
    <w:qFormat/>
    <w:rsid w:val="00E20AAF"/>
    <w:rPr>
      <w:rFonts w:cs="Frutiger LT Std 55 Roman"/>
      <w:b/>
      <w:szCs w:val="20"/>
    </w:rPr>
  </w:style>
  <w:style w:type="paragraph" w:customStyle="1" w:styleId="CEAToLine">
    <w:name w:val="CEA To Line"/>
    <w:basedOn w:val="Noparagraphstyle"/>
    <w:semiHidden/>
    <w:qFormat/>
    <w:rsid w:val="00E20AAF"/>
    <w:rPr>
      <w:rFonts w:ascii="Frutiger LT Com 45 Light" w:hAnsi="Frutiger LT Com 45 Light"/>
      <w:b/>
      <w:sz w:val="28"/>
      <w:szCs w:val="28"/>
    </w:rPr>
  </w:style>
  <w:style w:type="paragraph" w:customStyle="1" w:styleId="CEAFootnote">
    <w:name w:val="CEA Footnote"/>
    <w:basedOn w:val="Normlny"/>
    <w:semiHidden/>
    <w:qFormat/>
    <w:rsid w:val="008F0D2E"/>
    <w:pPr>
      <w:spacing w:line="240" w:lineRule="auto"/>
    </w:pPr>
    <w:rPr>
      <w:sz w:val="16"/>
    </w:rPr>
  </w:style>
  <w:style w:type="paragraph" w:customStyle="1" w:styleId="CEABullet3">
    <w:name w:val="CEA Bullet 3"/>
    <w:basedOn w:val="CEABullet1"/>
    <w:rsid w:val="00104950"/>
    <w:pPr>
      <w:numPr>
        <w:ilvl w:val="1"/>
      </w:numPr>
    </w:pPr>
  </w:style>
  <w:style w:type="paragraph" w:customStyle="1" w:styleId="CEABullet2">
    <w:name w:val="CEA Bullet 2"/>
    <w:basedOn w:val="Normlny"/>
    <w:rsid w:val="00104950"/>
    <w:pPr>
      <w:numPr>
        <w:ilvl w:val="2"/>
        <w:numId w:val="19"/>
      </w:numPr>
      <w:autoSpaceDE w:val="0"/>
      <w:autoSpaceDN w:val="0"/>
      <w:adjustRightInd w:val="0"/>
    </w:pPr>
    <w:rPr>
      <w:rFonts w:cs="Frutiger LT Std 45 Light"/>
      <w:color w:val="000000"/>
      <w:sz w:val="20"/>
      <w:szCs w:val="20"/>
      <w:lang w:val="fr-BE"/>
    </w:rPr>
  </w:style>
  <w:style w:type="paragraph" w:customStyle="1" w:styleId="CEABullet-Level1">
    <w:name w:val="CEA Bullet - Level 1"/>
    <w:basedOn w:val="Normlny"/>
    <w:link w:val="CEABullet-Level1Char"/>
    <w:qFormat/>
    <w:rsid w:val="00BF0B5D"/>
    <w:pPr>
      <w:numPr>
        <w:numId w:val="20"/>
      </w:numPr>
      <w:autoSpaceDE w:val="0"/>
      <w:autoSpaceDN w:val="0"/>
      <w:adjustRightInd w:val="0"/>
    </w:pPr>
    <w:rPr>
      <w:rFonts w:cs="Frutiger LT Std 45 Light"/>
      <w:color w:val="000000"/>
      <w:szCs w:val="20"/>
      <w:lang w:val="fr-BE"/>
    </w:rPr>
  </w:style>
  <w:style w:type="paragraph" w:customStyle="1" w:styleId="CEABullet-Level3">
    <w:name w:val="CEA Bullet - Level 3"/>
    <w:basedOn w:val="Normlny"/>
    <w:qFormat/>
    <w:rsid w:val="00BF0B5D"/>
    <w:pPr>
      <w:numPr>
        <w:numId w:val="21"/>
      </w:numPr>
      <w:autoSpaceDE w:val="0"/>
      <w:autoSpaceDN w:val="0"/>
      <w:adjustRightInd w:val="0"/>
    </w:pPr>
    <w:rPr>
      <w:rFonts w:cs="Frutiger LT Std 45 Light"/>
      <w:color w:val="000000"/>
      <w:szCs w:val="20"/>
      <w:lang w:val="fr-BE"/>
    </w:rPr>
  </w:style>
  <w:style w:type="paragraph" w:customStyle="1" w:styleId="CEABullet-Level2">
    <w:name w:val="CEA Bullet - Level 2"/>
    <w:basedOn w:val="CEABullet-Level1"/>
    <w:next w:val="CEABullet-Level3"/>
    <w:qFormat/>
    <w:rsid w:val="00BF0B5D"/>
    <w:pPr>
      <w:numPr>
        <w:numId w:val="22"/>
      </w:numPr>
    </w:pPr>
  </w:style>
  <w:style w:type="character" w:customStyle="1" w:styleId="PtaChar">
    <w:name w:val="Päta Char"/>
    <w:link w:val="Pta"/>
    <w:semiHidden/>
    <w:rsid w:val="00EE1551"/>
    <w:rPr>
      <w:rFonts w:ascii="Verdana" w:hAnsi="Verdana"/>
      <w:sz w:val="17"/>
      <w:szCs w:val="24"/>
      <w:lang w:val="en-GB" w:eastAsia="en-US"/>
    </w:rPr>
  </w:style>
  <w:style w:type="character" w:customStyle="1" w:styleId="HlavikaChar">
    <w:name w:val="Hlavička Char"/>
    <w:link w:val="Hlavika"/>
    <w:rsid w:val="00F1274C"/>
    <w:rPr>
      <w:rFonts w:ascii="Verdana" w:hAnsi="Verdana"/>
      <w:sz w:val="17"/>
      <w:szCs w:val="24"/>
      <w:lang w:eastAsia="en-US"/>
    </w:rPr>
  </w:style>
  <w:style w:type="character" w:customStyle="1" w:styleId="CEABullet-Level1Char">
    <w:name w:val="CEA Bullet - Level 1 Char"/>
    <w:link w:val="CEABullet-Level1"/>
    <w:locked/>
    <w:rsid w:val="00F1274C"/>
    <w:rPr>
      <w:rFonts w:ascii="Verdana" w:hAnsi="Verdana" w:cs="Frutiger LT Std 45 Light"/>
      <w:color w:val="000000"/>
      <w:sz w:val="17"/>
      <w:lang w:val="fr-BE" w:eastAsia="en-US"/>
    </w:rPr>
  </w:style>
  <w:style w:type="paragraph" w:styleId="Textbubliny">
    <w:name w:val="Balloon Text"/>
    <w:basedOn w:val="Normlny"/>
    <w:link w:val="TextbublinyChar"/>
    <w:semiHidden/>
    <w:rsid w:val="0077623E"/>
    <w:pPr>
      <w:spacing w:line="240" w:lineRule="auto"/>
    </w:pPr>
    <w:rPr>
      <w:rFonts w:ascii="Segoe UI" w:hAnsi="Segoe UI" w:cs="Segoe UI"/>
      <w:sz w:val="18"/>
      <w:szCs w:val="18"/>
    </w:rPr>
  </w:style>
  <w:style w:type="character" w:customStyle="1" w:styleId="TextbublinyChar">
    <w:name w:val="Text bubliny Char"/>
    <w:link w:val="Textbubliny"/>
    <w:semiHidden/>
    <w:rsid w:val="0077623E"/>
    <w:rPr>
      <w:rFonts w:ascii="Segoe UI" w:hAnsi="Segoe UI" w:cs="Segoe UI"/>
      <w:sz w:val="18"/>
      <w:szCs w:val="18"/>
      <w:lang w:eastAsia="en-US"/>
    </w:rPr>
  </w:style>
  <w:style w:type="character" w:customStyle="1" w:styleId="ui-provider">
    <w:name w:val="ui-provider"/>
    <w:basedOn w:val="Predvolenpsmoodseku"/>
    <w:rsid w:val="001237D8"/>
  </w:style>
  <w:style w:type="character" w:styleId="Zstupntext">
    <w:name w:val="Placeholder Text"/>
    <w:basedOn w:val="Predvolenpsmoodseku"/>
    <w:uiPriority w:val="99"/>
    <w:semiHidden/>
    <w:rsid w:val="007F6360"/>
    <w:rPr>
      <w:color w:val="808080"/>
    </w:rPr>
  </w:style>
  <w:style w:type="character" w:styleId="Nevyrieenzmienka">
    <w:name w:val="Unresolved Mention"/>
    <w:basedOn w:val="Predvolenpsmoodseku"/>
    <w:uiPriority w:val="99"/>
    <w:semiHidden/>
    <w:unhideWhenUsed/>
    <w:rsid w:val="008032BE"/>
    <w:rPr>
      <w:color w:val="605E5C"/>
      <w:shd w:val="clear" w:color="auto" w:fill="E1DFDD"/>
    </w:rPr>
  </w:style>
  <w:style w:type="character" w:styleId="Odkaznakomentr">
    <w:name w:val="annotation reference"/>
    <w:basedOn w:val="Predvolenpsmoodseku"/>
    <w:semiHidden/>
    <w:rsid w:val="00855D3B"/>
    <w:rPr>
      <w:sz w:val="16"/>
      <w:szCs w:val="16"/>
    </w:rPr>
  </w:style>
  <w:style w:type="paragraph" w:styleId="Textkomentra">
    <w:name w:val="annotation text"/>
    <w:basedOn w:val="Normlny"/>
    <w:link w:val="TextkomentraChar"/>
    <w:semiHidden/>
    <w:rsid w:val="00855D3B"/>
    <w:pPr>
      <w:spacing w:line="240" w:lineRule="auto"/>
    </w:pPr>
    <w:rPr>
      <w:sz w:val="20"/>
      <w:szCs w:val="20"/>
    </w:rPr>
  </w:style>
  <w:style w:type="character" w:customStyle="1" w:styleId="TextkomentraChar">
    <w:name w:val="Text komentára Char"/>
    <w:basedOn w:val="Predvolenpsmoodseku"/>
    <w:link w:val="Textkomentra"/>
    <w:semiHidden/>
    <w:rsid w:val="00855D3B"/>
    <w:rPr>
      <w:rFonts w:ascii="Verdana" w:hAnsi="Verdana"/>
      <w:lang w:val="en-GB" w:eastAsia="en-US"/>
    </w:rPr>
  </w:style>
  <w:style w:type="paragraph" w:styleId="Predmetkomentra">
    <w:name w:val="annotation subject"/>
    <w:basedOn w:val="Textkomentra"/>
    <w:next w:val="Textkomentra"/>
    <w:link w:val="PredmetkomentraChar"/>
    <w:semiHidden/>
    <w:rsid w:val="00855D3B"/>
    <w:rPr>
      <w:b/>
      <w:bCs/>
    </w:rPr>
  </w:style>
  <w:style w:type="character" w:customStyle="1" w:styleId="PredmetkomentraChar">
    <w:name w:val="Predmet komentára Char"/>
    <w:basedOn w:val="TextkomentraChar"/>
    <w:link w:val="Predmetkomentra"/>
    <w:semiHidden/>
    <w:rsid w:val="00855D3B"/>
    <w:rPr>
      <w:rFonts w:ascii="Verdana" w:hAnsi="Verdana"/>
      <w:b/>
      <w:bCs/>
      <w:lang w:val="en-GB" w:eastAsia="en-US"/>
    </w:rPr>
  </w:style>
  <w:style w:type="paragraph" w:styleId="Revzia">
    <w:name w:val="Revision"/>
    <w:hidden/>
    <w:uiPriority w:val="99"/>
    <w:semiHidden/>
    <w:rsid w:val="00672AC3"/>
    <w:rPr>
      <w:rFonts w:ascii="Verdana" w:hAnsi="Verdana"/>
      <w:sz w:val="17"/>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93884907">
      <w:bodyDiv w:val="1"/>
      <w:marLeft w:val="0"/>
      <w:marRight w:val="0"/>
      <w:marTop w:val="0"/>
      <w:marBottom w:val="0"/>
      <w:divBdr>
        <w:top w:val="none" w:sz="0" w:space="0" w:color="auto"/>
        <w:left w:val="none" w:sz="0" w:space="0" w:color="auto"/>
        <w:bottom w:val="none" w:sz="0" w:space="0" w:color="auto"/>
        <w:right w:val="none" w:sz="0" w:space="0" w:color="auto"/>
      </w:divBdr>
    </w:div>
    <w:div w:id="413548183">
      <w:bodyDiv w:val="1"/>
      <w:marLeft w:val="0"/>
      <w:marRight w:val="0"/>
      <w:marTop w:val="0"/>
      <w:marBottom w:val="0"/>
      <w:divBdr>
        <w:top w:val="none" w:sz="0" w:space="0" w:color="auto"/>
        <w:left w:val="none" w:sz="0" w:space="0" w:color="auto"/>
        <w:bottom w:val="none" w:sz="0" w:space="0" w:color="auto"/>
        <w:right w:val="none" w:sz="0" w:space="0" w:color="auto"/>
      </w:divBdr>
    </w:div>
    <w:div w:id="1106659655">
      <w:bodyDiv w:val="1"/>
      <w:marLeft w:val="0"/>
      <w:marRight w:val="0"/>
      <w:marTop w:val="0"/>
      <w:marBottom w:val="0"/>
      <w:divBdr>
        <w:top w:val="none" w:sz="0" w:space="0" w:color="auto"/>
        <w:left w:val="none" w:sz="0" w:space="0" w:color="auto"/>
        <w:bottom w:val="none" w:sz="0" w:space="0" w:color="auto"/>
        <w:right w:val="none" w:sz="0" w:space="0" w:color="auto"/>
      </w:divBdr>
    </w:div>
    <w:div w:id="210037308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header" Target="header4.xml"/><Relationship Id="rId26" Type="http://schemas.microsoft.com/office/2016/09/relationships/commentsIds" Target="commentsIds.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microsoft.com/office/2011/relationships/commentsExtended" Target="commentsExtended.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footer" Target="footer4.xml"/><Relationship Id="rId29" Type="http://schemas.microsoft.com/office/2011/relationships/people" Target="peop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comments" Target="comments.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footer" Target="footer6.xml"/><Relationship Id="rId28"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eader" Target="header5.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header" Target="header6.xml"/><Relationship Id="rId27" Type="http://schemas.microsoft.com/office/2018/08/relationships/commentsExtensible" Target="commentsExtensible.xml"/><Relationship Id="rId30" Type="http://schemas.openxmlformats.org/officeDocument/2006/relationships/glossaryDocument" Target="glossary/document.xml"/></Relationships>
</file>

<file path=word/_rels/header2.xml.rels><?xml version="1.0" encoding="UTF-8" standalone="yes"?>
<Relationships xmlns="http://schemas.openxmlformats.org/package/2006/relationships"><Relationship Id="rId1" Type="http://schemas.openxmlformats.org/officeDocument/2006/relationships/image" Target="media/image9.png"/></Relationships>
</file>

<file path=word/_rels/header3.xml.rels><?xml version="1.0" encoding="UTF-8" standalone="yes"?>
<Relationships xmlns="http://schemas.openxmlformats.org/package/2006/relationships"><Relationship Id="rId2" Type="http://schemas.openxmlformats.org/officeDocument/2006/relationships/hyperlink" Target="https://www.eiopa.europa.eu/document/download/4887266a-fcac-448f-9631-4d41022f5a05_en?filename=Consultation%20Paper%20on%20insurers%27%20direct%20exposures%20to%20qualifying%20central%20counterparties.pdf" TargetMode="External"/><Relationship Id="rId1" Type="http://schemas.openxmlformats.org/officeDocument/2006/relationships/image" Target="media/image9.png"/></Relationships>
</file>

<file path=word/_rels/header5.xml.rels><?xml version="1.0" encoding="UTF-8" standalone="yes"?>
<Relationships xmlns="http://schemas.openxmlformats.org/package/2006/relationships"><Relationship Id="rId1" Type="http://schemas.openxmlformats.org/officeDocument/2006/relationships/image" Target="media/image9.png"/></Relationships>
</file>

<file path=word/_rels/header6.xml.rels><?xml version="1.0" encoding="UTF-8" standalone="yes"?>
<Relationships xmlns="http://schemas.openxmlformats.org/package/2006/relationships"><Relationship Id="rId3" Type="http://schemas.openxmlformats.org/officeDocument/2006/relationships/hyperlink" Target="mailto:hilliard@insuranceeurope.eu" TargetMode="External"/><Relationship Id="rId2" Type="http://schemas.openxmlformats.org/officeDocument/2006/relationships/hyperlink" Target="https://ec.europa.eu/info/consultations/finance-2020-digital-finance-strategy_en" TargetMode="External"/><Relationship Id="rId1" Type="http://schemas.openxmlformats.org/officeDocument/2006/relationships/image" Target="media/image9.png"/></Relationships>
</file>

<file path=word/_rels/numbering.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image" Target="media/image1.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145D74671EA64D4B89DD25AA5681A3B0"/>
        <w:category>
          <w:name w:val="General"/>
          <w:gallery w:val="placeholder"/>
        </w:category>
        <w:types>
          <w:type w:val="bbPlcHdr"/>
        </w:types>
        <w:behaviors>
          <w:behavior w:val="content"/>
        </w:behaviors>
        <w:guid w:val="{A8A72813-7640-498B-B095-7EB8617D3070}"/>
      </w:docPartPr>
      <w:docPartBody>
        <w:p w:rsidR="0060323F" w:rsidRDefault="00452814" w:rsidP="00452814">
          <w:pPr>
            <w:pStyle w:val="145D74671EA64D4B89DD25AA5681A3B0"/>
          </w:pPr>
          <w:r w:rsidRPr="008C7EEE">
            <w:rPr>
              <w:rStyle w:val="Zstupn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utiger LT Com 45 Light">
    <w:altName w:val="Corbel"/>
    <w:charset w:val="00"/>
    <w:family w:val="swiss"/>
    <w:pitch w:val="variable"/>
    <w:sig w:usb0="00000001" w:usb1="5000204A" w:usb2="00000000" w:usb3="00000000" w:csb0="0000009B" w:csb1="00000000"/>
  </w:font>
  <w:font w:name="Frutiger LT Std 45 Light">
    <w:altName w:val="Calibri"/>
    <w:panose1 w:val="00000000000000000000"/>
    <w:charset w:val="00"/>
    <w:family w:val="swiss"/>
    <w:notTrueType/>
    <w:pitch w:val="variable"/>
    <w:sig w:usb0="800000AF" w:usb1="4000204A" w:usb2="00000000" w:usb3="00000000" w:csb0="00000001" w:csb1="00000000"/>
  </w:font>
  <w:font w:name="Verdana">
    <w:panose1 w:val="020B0604030504040204"/>
    <w:charset w:val="EE"/>
    <w:family w:val="swiss"/>
    <w:pitch w:val="variable"/>
    <w:sig w:usb0="A00006FF" w:usb1="4000205B" w:usb2="00000010" w:usb3="00000000" w:csb0="0000019F" w:csb1="00000000"/>
  </w:font>
  <w:font w:name="Arial">
    <w:panose1 w:val="020B0604020202020204"/>
    <w:charset w:val="EE"/>
    <w:family w:val="swiss"/>
    <w:pitch w:val="variable"/>
    <w:sig w:usb0="E0002EFF" w:usb1="C000785B" w:usb2="00000009" w:usb3="00000000" w:csb0="000001FF" w:csb1="00000000"/>
  </w:font>
  <w:font w:name="Frutiger LT Std 55 Roman">
    <w:altName w:val="Calibri"/>
    <w:panose1 w:val="00000000000000000000"/>
    <w:charset w:val="00"/>
    <w:family w:val="swiss"/>
    <w:notTrueType/>
    <w:pitch w:val="variable"/>
    <w:sig w:usb0="800000AF" w:usb1="4000204A" w:usb2="00000000" w:usb3="00000000" w:csb0="00000001" w:csb1="00000000"/>
  </w:font>
  <w:font w:name="Segoe UI">
    <w:panose1 w:val="020B0502040204020203"/>
    <w:charset w:val="EE"/>
    <w:family w:val="swiss"/>
    <w:pitch w:val="variable"/>
    <w:sig w:usb0="E4002EFF" w:usb1="C000E47F" w:usb2="00000009" w:usb3="00000000" w:csb0="000001FF" w:csb1="00000000"/>
  </w:font>
  <w:font w:name="Myriad Pro">
    <w:panose1 w:val="00000000000000000000"/>
    <w:charset w:val="00"/>
    <w:family w:val="swiss"/>
    <w:notTrueType/>
    <w:pitch w:val="variable"/>
    <w:sig w:usb0="20000287" w:usb1="00000001" w:usb2="00000000" w:usb3="00000000" w:csb0="0000019F" w:csb1="00000000"/>
  </w:font>
  <w:font w:name="Tahoma">
    <w:panose1 w:val="020B0604030504040204"/>
    <w:charset w:val="EE"/>
    <w:family w:val="swiss"/>
    <w:pitch w:val="variable"/>
    <w:sig w:usb0="E1002EFF" w:usb1="C000605B" w:usb2="00000029" w:usb3="00000000" w:csb0="000101FF" w:csb1="00000000"/>
  </w:font>
  <w:font w:name="Calibri Light">
    <w:panose1 w:val="020F0302020204030204"/>
    <w:charset w:val="EE"/>
    <w:family w:val="swiss"/>
    <w:pitch w:val="variable"/>
    <w:sig w:usb0="E4002EFF" w:usb1="C000247B" w:usb2="00000009" w:usb3="00000000" w:csb0="000001FF" w:csb1="00000000"/>
  </w:font>
  <w:font w:name="Calibri">
    <w:panose1 w:val="020F0502020204030204"/>
    <w:charset w:val="EE"/>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52814"/>
    <w:rsid w:val="001E4F2E"/>
    <w:rsid w:val="00206887"/>
    <w:rsid w:val="002E224C"/>
    <w:rsid w:val="0030789B"/>
    <w:rsid w:val="003C7787"/>
    <w:rsid w:val="00452814"/>
    <w:rsid w:val="004B7E78"/>
    <w:rsid w:val="0060323F"/>
    <w:rsid w:val="00651222"/>
    <w:rsid w:val="006933B4"/>
    <w:rsid w:val="006B25BA"/>
    <w:rsid w:val="008574C6"/>
    <w:rsid w:val="009A7408"/>
    <w:rsid w:val="00A8086B"/>
    <w:rsid w:val="00BB1A46"/>
    <w:rsid w:val="00BC7208"/>
    <w:rsid w:val="00C327BB"/>
    <w:rsid w:val="00DE58BC"/>
    <w:rsid w:val="00E07ABC"/>
    <w:rsid w:val="00ED6CE9"/>
    <w:rsid w:val="00FE40B9"/>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y">
    <w:name w:val="Normal"/>
    <w:qFormat/>
  </w:style>
  <w:style w:type="character" w:default="1" w:styleId="Predvolenpsmoodseku">
    <w:name w:val="Default Paragraph Font"/>
    <w:uiPriority w:val="1"/>
    <w:semiHidden/>
    <w:unhideWhenUsed/>
  </w:style>
  <w:style w:type="table" w:default="1" w:styleId="Normlnatabuka">
    <w:name w:val="Normal Table"/>
    <w:uiPriority w:val="99"/>
    <w:semiHidden/>
    <w:unhideWhenUsed/>
    <w:tblPr>
      <w:tblInd w:w="0" w:type="dxa"/>
      <w:tblCellMar>
        <w:top w:w="0" w:type="dxa"/>
        <w:left w:w="108" w:type="dxa"/>
        <w:bottom w:w="0" w:type="dxa"/>
        <w:right w:w="108" w:type="dxa"/>
      </w:tblCellMar>
    </w:tblPr>
  </w:style>
  <w:style w:type="numbering" w:default="1" w:styleId="Bezzoznamu">
    <w:name w:val="No List"/>
    <w:uiPriority w:val="99"/>
    <w:semiHidden/>
    <w:unhideWhenUsed/>
  </w:style>
  <w:style w:type="character" w:styleId="Zstupntext">
    <w:name w:val="Placeholder Text"/>
    <w:basedOn w:val="Predvolenpsmoodseku"/>
    <w:uiPriority w:val="99"/>
    <w:semiHidden/>
    <w:rsid w:val="00452814"/>
    <w:rPr>
      <w:color w:val="808080"/>
    </w:rPr>
  </w:style>
  <w:style w:type="paragraph" w:customStyle="1" w:styleId="145D74671EA64D4B89DD25AA5681A3B0">
    <w:name w:val="145D74671EA64D4B89DD25AA5681A3B0"/>
    <w:rsid w:val="0045281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Deadline xmlns="d352728d-c7aa-455d-bd83-40fe44122be8" xsi:nil="true"/>
    <Type_x0020_of_x0020_document xmlns="d352728d-c7aa-455d-bd83-40fe44122be8" xsi:nil="true"/>
    <Type_x0020_of_x0020_memo xmlns="d352728d-c7aa-455d-bd83-40fe44122be8" xsi:nil="true"/>
    <Uploads xmlns="d352728d-c7aa-455d-bd83-40fe44122be8" xsi:nil="true"/>
    <Leading_x0020_document xmlns="d352728d-c7aa-455d-bd83-40fe44122be8" xsi:nil="true"/>
    <Can_x0020_be_x0020_edited xmlns="d352728d-c7aa-455d-bd83-40fe44122be8">false</Can_x0020_be_x0020_edited>
    <AllowComments xmlns="d352728d-c7aa-455d-bd83-40fe44122be8">true</AllowComments>
    <Allow_x0020_uploads xmlns="d352728d-c7aa-455d-bd83-40fe44122be8" xsi:nil="true"/>
    <Display_x0020_validated_x0020_documents_x0020_library_x0020_button xmlns="d352728d-c7aa-455d-bd83-40fe44122be8">false</Display_x0020_validated_x0020_documents_x0020_library_x0020_button>
    <Validated xmlns="d352728d-c7aa-455d-bd83-40fe44122be8">false</Validated>
    <Feedback_x0020_type xmlns="d352728d-c7aa-455d-bd83-40fe44122be8" xsi:nil="true"/>
    <isAnnex xmlns="d352728d-c7aa-455d-bd83-40fe44122be8" xsi:nil="true"/>
    <ValidationComment xmlns="d352728d-c7aa-455d-bd83-40fe44122be8" xsi:nil="true"/>
    <Allow_x0020_comments xmlns="d352728d-c7aa-455d-bd83-40fe44122be8" xsi:nil="true"/>
  </documentManagement>
</p:properties>
</file>

<file path=customXml/item5.xml><?xml version="1.0" encoding="utf-8"?>
<ct:contentTypeSchema xmlns:ct="http://schemas.microsoft.com/office/2006/metadata/contentType" xmlns:ma="http://schemas.microsoft.com/office/2006/metadata/properties/metaAttributes" ct:_="" ma:_="" ma:contentTypeName="Published Documents" ma:contentTypeID="0x0101007A2A1B97D27D6A4C90B6022E1624614C" ma:contentTypeVersion="25" ma:contentTypeDescription="Published Documents Content types for Insurance Europe" ma:contentTypeScope="" ma:versionID="8a2d4692b2818bc39a2ce63c0804f6e5">
  <xsd:schema xmlns:xsd="http://www.w3.org/2001/XMLSchema" xmlns:xs="http://www.w3.org/2001/XMLSchema" xmlns:p="http://schemas.microsoft.com/office/2006/metadata/properties" xmlns:ns2="d352728d-c7aa-455d-bd83-40fe44122be8" targetNamespace="http://schemas.microsoft.com/office/2006/metadata/properties" ma:root="true" ma:fieldsID="8b95e88459e8d978ad07ee6f97c580c8" ns2:_="">
    <xsd:import namespace="d352728d-c7aa-455d-bd83-40fe44122be8"/>
    <xsd:element name="properties">
      <xsd:complexType>
        <xsd:sequence>
          <xsd:element name="documentManagement">
            <xsd:complexType>
              <xsd:all>
                <xsd:element ref="ns2:AllowComments" minOccurs="0"/>
                <xsd:element ref="ns2:Validated" minOccurs="0"/>
                <xsd:element ref="ns2:ValidationComment" minOccurs="0"/>
                <xsd:element ref="ns2:Can_x0020_be_x0020_edited" minOccurs="0"/>
                <xsd:element ref="ns2:Type_x0020_of_x0020_document" minOccurs="0"/>
                <xsd:element ref="ns2:Deadline" minOccurs="0"/>
                <xsd:element ref="ns2:Type_x0020_of_x0020_memo" minOccurs="0"/>
                <xsd:element ref="ns2:Display_x0020_validated_x0020_documents_x0020_library_x0020_button" minOccurs="0"/>
                <xsd:element ref="ns2:isAnnex" minOccurs="0"/>
                <xsd:element ref="ns2:Uploads" minOccurs="0"/>
                <xsd:element ref="ns2:Allow_x0020_uploads" minOccurs="0"/>
                <xsd:element ref="ns2:Allow_x0020_comments" minOccurs="0"/>
                <xsd:element ref="ns2:Feedback_x0020_type" minOccurs="0"/>
                <xsd:element ref="ns2:Leading_x0020_document" minOccurs="0"/>
                <xsd:element ref="ns2:MediaServiceMetadata" minOccurs="0"/>
                <xsd:element ref="ns2:MediaServiceFastMetadata" minOccurs="0"/>
                <xsd:element ref="ns2:MediaServiceAutoKeyPoints" minOccurs="0"/>
                <xsd:element ref="ns2:MediaServiceKeyPoint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352728d-c7aa-455d-bd83-40fe44122be8" elementFormDefault="qualified">
    <xsd:import namespace="http://schemas.microsoft.com/office/2006/documentManagement/types"/>
    <xsd:import namespace="http://schemas.microsoft.com/office/infopath/2007/PartnerControls"/>
    <xsd:element name="AllowComments" ma:index="8" nillable="true" ma:displayName="AllowComments" ma:default="1" ma:internalName="AllowComments" ma:readOnly="false">
      <xsd:simpleType>
        <xsd:restriction base="dms:Boolean"/>
      </xsd:simpleType>
    </xsd:element>
    <xsd:element name="Validated" ma:index="9" nillable="true" ma:displayName="Validated" ma:default="0" ma:internalName="Validated" ma:readOnly="false">
      <xsd:simpleType>
        <xsd:restriction base="dms:Boolean"/>
      </xsd:simpleType>
    </xsd:element>
    <xsd:element name="ValidationComment" ma:index="10" nillable="true" ma:displayName="ValidationComment" ma:internalName="ValidationComment" ma:readOnly="false">
      <xsd:simpleType>
        <xsd:restriction base="dms:Note">
          <xsd:maxLength value="255"/>
        </xsd:restriction>
      </xsd:simpleType>
    </xsd:element>
    <xsd:element name="Can_x0020_be_x0020_edited" ma:index="11" nillable="true" ma:displayName="Can be edited" ma:default="0" ma:internalName="Can_x0020_be_x0020_edited" ma:readOnly="false">
      <xsd:simpleType>
        <xsd:restriction base="dms:Boolean"/>
      </xsd:simpleType>
    </xsd:element>
    <xsd:element name="Type_x0020_of_x0020_document" ma:index="12" nillable="true" ma:displayName="Type of document" ma:format="Dropdown" ma:internalName="Type_x0020_of_x0020_document" ma:readOnly="false">
      <xsd:simpleType>
        <xsd:restriction base="dms:Choice">
          <xsd:enumeration value="Memo"/>
          <xsd:enumeration value="Blank document"/>
          <xsd:enumeration value="Agenda"/>
          <xsd:enumeration value="News Flash"/>
          <xsd:enumeration value="Participants List"/>
          <xsd:enumeration value="Press Release"/>
          <xsd:enumeration value="Fax Cover"/>
          <xsd:enumeration value="Letter"/>
          <xsd:enumeration value="Background note"/>
          <xsd:enumeration value="Meeting Conclusions"/>
          <xsd:enumeration value="Position Paper"/>
          <xsd:enumeration value="PowerPoint template"/>
        </xsd:restriction>
      </xsd:simpleType>
    </xsd:element>
    <xsd:element name="Deadline" ma:index="13" nillable="true" ma:displayName="Deadline" ma:format="DateTime" ma:internalName="Deadline" ma:readOnly="false">
      <xsd:simpleType>
        <xsd:restriction base="dms:DateTime"/>
      </xsd:simpleType>
    </xsd:element>
    <xsd:element name="Type_x0020_of_x0020_memo" ma:index="14" nillable="true" ma:displayName="Type of memo" ma:format="Dropdown" ma:internalName="Type_x0020_of_x0020_memo" ma:readOnly="false">
      <xsd:simpleType>
        <xsd:restriction base="dms:Choice">
          <xsd:enumeration value="information"/>
          <xsd:enumeration value="action"/>
        </xsd:restriction>
      </xsd:simpleType>
    </xsd:element>
    <xsd:element name="Display_x0020_validated_x0020_documents_x0020_library_x0020_button" ma:index="15" nillable="true" ma:displayName="Display validated documents library button" ma:default="0" ma:internalName="Display_x0020_validated_x0020_documents_x0020_library_x0020_button" ma:readOnly="false">
      <xsd:simpleType>
        <xsd:restriction base="dms:Boolean"/>
      </xsd:simpleType>
    </xsd:element>
    <xsd:element name="isAnnex" ma:index="16" nillable="true" ma:displayName="isAnnex" ma:internalName="isAnnex" ma:readOnly="false">
      <xsd:simpleType>
        <xsd:restriction base="dms:Text"/>
      </xsd:simpleType>
    </xsd:element>
    <xsd:element name="Uploads" ma:index="17" nillable="true" ma:displayName="Uploads" ma:internalName="Uploads" ma:readOnly="false">
      <xsd:simpleType>
        <xsd:restriction base="dms:Boolean"/>
      </xsd:simpleType>
    </xsd:element>
    <xsd:element name="Allow_x0020_uploads" ma:index="18" nillable="true" ma:displayName="Allow uploads" ma:internalName="Allow_x0020_uploads">
      <xsd:simpleType>
        <xsd:restriction base="dms:Boolean"/>
      </xsd:simpleType>
    </xsd:element>
    <xsd:element name="Allow_x0020_comments" ma:index="19" nillable="true" ma:displayName="Allow comments" ma:internalName="Allow_x0020_comments">
      <xsd:simpleType>
        <xsd:restriction base="dms:Boolean"/>
      </xsd:simpleType>
    </xsd:element>
    <xsd:element name="Feedback_x0020_type" ma:index="20" nillable="true" ma:displayName="Feedback type" ma:internalName="Feedback_x0020_type">
      <xsd:simpleType>
        <xsd:restriction base="dms:Text"/>
      </xsd:simpleType>
    </xsd:element>
    <xsd:element name="Leading_x0020_document" ma:index="21" nillable="true" ma:displayName="Leading document" ma:internalName="Leading_x0020_document">
      <xsd:simpleType>
        <xsd:restriction base="dms:Text"/>
      </xsd:simpleType>
    </xsd:element>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ServiceAutoKeyPoints" ma:index="24" nillable="true" ma:displayName="MediaServiceAutoKeyPoints" ma:hidden="true" ma:internalName="MediaServiceAutoKeyPoints" ma:readOnly="true">
      <xsd:simpleType>
        <xsd:restriction base="dms:Note"/>
      </xsd:simpleType>
    </xsd:element>
    <xsd:element name="MediaServiceKeyPoints" ma:index="25" nillable="true" ma:displayName="KeyPoints" ma:internalName="MediaServiceKeyPoints" ma:readOnly="true">
      <xsd:simpleType>
        <xsd:restriction base="dms:Note">
          <xsd:maxLength value="255"/>
        </xsd:restriction>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ma:index="26"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13BADD2-A9F4-4079-8E2E-521E16262B05}">
  <ds:schemaRefs>
    <ds:schemaRef ds:uri="http://schemas.microsoft.com/sharepoint/v3/contenttype/forms"/>
  </ds:schemaRefs>
</ds:datastoreItem>
</file>

<file path=customXml/itemProps2.xml><?xml version="1.0" encoding="utf-8"?>
<ds:datastoreItem xmlns:ds="http://schemas.openxmlformats.org/officeDocument/2006/customXml" ds:itemID="{B16C5D99-A1EF-412B-B61F-C0EF7CC95CF9}">
  <ds:schemaRefs>
    <ds:schemaRef ds:uri="http://schemas.microsoft.com/office/2006/metadata/longProperties"/>
  </ds:schemaRefs>
</ds:datastoreItem>
</file>

<file path=customXml/itemProps3.xml><?xml version="1.0" encoding="utf-8"?>
<ds:datastoreItem xmlns:ds="http://schemas.openxmlformats.org/officeDocument/2006/customXml" ds:itemID="{389F1C86-026A-4688-AE13-AEF5356DC6B0}">
  <ds:schemaRefs>
    <ds:schemaRef ds:uri="http://schemas.openxmlformats.org/officeDocument/2006/bibliography"/>
  </ds:schemaRefs>
</ds:datastoreItem>
</file>

<file path=customXml/itemProps4.xml><?xml version="1.0" encoding="utf-8"?>
<ds:datastoreItem xmlns:ds="http://schemas.openxmlformats.org/officeDocument/2006/customXml" ds:itemID="{A6852D28-C3F5-41A0-9021-9536CA7E7EC1}">
  <ds:schemaRefs>
    <ds:schemaRef ds:uri="d352728d-c7aa-455d-bd83-40fe44122be8"/>
    <ds:schemaRef ds:uri="http://purl.org/dc/dcmitype/"/>
    <ds:schemaRef ds:uri="http://purl.org/dc/terms/"/>
    <ds:schemaRef ds:uri="http://purl.org/dc/elements/1.1/"/>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5.xml><?xml version="1.0" encoding="utf-8"?>
<ds:datastoreItem xmlns:ds="http://schemas.openxmlformats.org/officeDocument/2006/customXml" ds:itemID="{3C4E9110-0E1C-49E6-A83A-FA006F620E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352728d-c7aa-455d-bd83-40fe44122b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Pages>
  <Words>1016</Words>
  <Characters>5797</Characters>
  <Application>Microsoft Office Word</Application>
  <DocSecurity>4</DocSecurity>
  <Lines>48</Lines>
  <Paragraphs>13</Paragraphs>
  <ScaleCrop>false</ScaleCrop>
  <HeadingPairs>
    <vt:vector size="2" baseType="variant">
      <vt:variant>
        <vt:lpstr>Title</vt:lpstr>
      </vt:variant>
      <vt:variant>
        <vt:i4>1</vt:i4>
      </vt:variant>
    </vt:vector>
  </HeadingPairs>
  <TitlesOfParts>
    <vt:vector size="1" baseType="lpstr">
      <vt:lpstr/>
    </vt:vector>
  </TitlesOfParts>
  <Company>Morris &amp; Chapman</Company>
  <LinksUpToDate>false</LinksUpToDate>
  <CharactersWithSpaces>6800</CharactersWithSpaces>
  <SharedDoc>false</SharedDoc>
  <HLinks>
    <vt:vector size="24" baseType="variant">
      <vt:variant>
        <vt:i4>1572915</vt:i4>
      </vt:variant>
      <vt:variant>
        <vt:i4>31</vt:i4>
      </vt:variant>
      <vt:variant>
        <vt:i4>0</vt:i4>
      </vt:variant>
      <vt:variant>
        <vt:i4>5</vt:i4>
      </vt:variant>
      <vt:variant>
        <vt:lpwstr>mailto:hilliard@insuranceeurope.eu</vt:lpwstr>
      </vt:variant>
      <vt:variant>
        <vt:lpwstr/>
      </vt:variant>
      <vt:variant>
        <vt:i4>2752535</vt:i4>
      </vt:variant>
      <vt:variant>
        <vt:i4>28</vt:i4>
      </vt:variant>
      <vt:variant>
        <vt:i4>0</vt:i4>
      </vt:variant>
      <vt:variant>
        <vt:i4>5</vt:i4>
      </vt:variant>
      <vt:variant>
        <vt:lpwstr>https://ec.europa.eu/info/consultations/finance-2020-digital-finance-strategy_en</vt:lpwstr>
      </vt:variant>
      <vt:variant>
        <vt:lpwstr/>
      </vt:variant>
      <vt:variant>
        <vt:i4>5898293</vt:i4>
      </vt:variant>
      <vt:variant>
        <vt:i4>17</vt:i4>
      </vt:variant>
      <vt:variant>
        <vt:i4>0</vt:i4>
      </vt:variant>
      <vt:variant>
        <vt:i4>5</vt:i4>
      </vt:variant>
      <vt:variant>
        <vt:lpwstr>https://www.eiopa.europa.eu/document/download/4887266a-fcac-448f-9631-4d41022f5a05_en?filename=Consultation%20Paper%20on%20insurers%27%20direct%20exposures%20to%20qualifying%20central%20counterparties.pdf</vt:lpwstr>
      </vt:variant>
      <vt:variant>
        <vt:lpwstr/>
      </vt:variant>
      <vt:variant>
        <vt:i4>6553674</vt:i4>
      </vt:variant>
      <vt:variant>
        <vt:i4>11</vt:i4>
      </vt:variant>
      <vt:variant>
        <vt:i4>0</vt:i4>
      </vt:variant>
      <vt:variant>
        <vt:i4>5</vt:i4>
      </vt:variant>
      <vt:variant>
        <vt:lpwstr>https://www.eiopa.europa.eu/eiopa-consults-capital-treatment-insurers-direct-exposure-central-clearing-counterparties-standard-2024-07-31_en</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Paper</dc:title>
  <dc:subject/>
  <dc:creator>Ingrid Zeippen</dc:creator>
  <cp:keywords/>
  <dc:description>Start typing here</dc:description>
  <cp:lastModifiedBy>jozef.bachnicek</cp:lastModifiedBy>
  <cp:revision>2</cp:revision>
  <cp:lastPrinted>2007-03-14T19:06:00Z</cp:lastPrinted>
  <dcterms:created xsi:type="dcterms:W3CDTF">2024-09-04T08:31:00Z</dcterms:created>
  <dcterms:modified xsi:type="dcterms:W3CDTF">2024-09-04T08:31:00Z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_title_">
    <vt:lpwstr>@Document_title_@</vt:lpwstr>
  </property>
  <property fmtid="{D5CDD505-2E9C-101B-9397-08002B2CF9AE}" pid="3" name="Ourreference">
    <vt:lpwstr>@Ourreference@</vt:lpwstr>
  </property>
  <property fmtid="{D5CDD505-2E9C-101B-9397-08002B2CF9AE}" pid="4" name="N°ofexternaldocumentsreferringto">
    <vt:lpwstr>@N°ofexternaldocumentsreferringto@</vt:lpwstr>
  </property>
  <property fmtid="{D5CDD505-2E9C-101B-9397-08002B2CF9AE}" pid="5" name="Procedure_N_">
    <vt:lpwstr>@Procedure_N_@</vt:lpwstr>
  </property>
  <property fmtid="{D5CDD505-2E9C-101B-9397-08002B2CF9AE}" pid="6" name="EUorotherdocument">
    <vt:lpwstr>@EUorotherdocument@</vt:lpwstr>
  </property>
  <property fmtid="{D5CDD505-2E9C-101B-9397-08002B2CF9AE}" pid="7" name="N__of_related_CEA_documents">
    <vt:lpwstr>@N__of_related_CEA_documents@</vt:lpwstr>
  </property>
  <property fmtid="{D5CDD505-2E9C-101B-9397-08002B2CF9AE}" pid="8" name="Date">
    <vt:lpwstr>@Date@</vt:lpwstr>
  </property>
  <property fmtid="{D5CDD505-2E9C-101B-9397-08002B2CF9AE}" pid="9" name="usrEmail">
    <vt:lpwstr>@usrEmail@</vt:lpwstr>
  </property>
  <property fmtid="{D5CDD505-2E9C-101B-9397-08002B2CF9AE}" pid="10" name="usrName">
    <vt:lpwstr>@usrName@</vt:lpwstr>
  </property>
  <property fmtid="{D5CDD505-2E9C-101B-9397-08002B2CF9AE}" pid="11" name="usrJobtitle">
    <vt:lpwstr>@usrJobtitle@</vt:lpwstr>
  </property>
  <property fmtid="{D5CDD505-2E9C-101B-9397-08002B2CF9AE}" pid="12" name="cs1_Address">
    <vt:lpwstr>@cs1_Address@</vt:lpwstr>
  </property>
  <property fmtid="{D5CDD505-2E9C-101B-9397-08002B2CF9AE}" pid="13" name="cs1_Phone">
    <vt:lpwstr>@cs1_Phone@</vt:lpwstr>
  </property>
  <property fmtid="{D5CDD505-2E9C-101B-9397-08002B2CF9AE}" pid="14" name="cs1_Fax">
    <vt:lpwstr>@cs1_Fax@</vt:lpwstr>
  </property>
  <property fmtid="{D5CDD505-2E9C-101B-9397-08002B2CF9AE}" pid="15" name="cs1_Internet">
    <vt:lpwstr>@cs1_Internet@</vt:lpwstr>
  </property>
  <property fmtid="{D5CDD505-2E9C-101B-9397-08002B2CF9AE}" pid="16" name="usr_Directphone">
    <vt:lpwstr>@usr_Directphone@</vt:lpwstr>
  </property>
  <property fmtid="{D5CDD505-2E9C-101B-9397-08002B2CF9AE}" pid="17" name="usr_Directfax">
    <vt:lpwstr>@usr_Directfax@</vt:lpwstr>
  </property>
  <property fmtid="{D5CDD505-2E9C-101B-9397-08002B2CF9AE}" pid="18" name="Title">
    <vt:lpwstr>Position Paper</vt:lpwstr>
  </property>
  <property fmtid="{D5CDD505-2E9C-101B-9397-08002B2CF9AE}" pid="19" name="Coauthors">
    <vt:lpwstr>@Coauthors@</vt:lpwstr>
  </property>
  <property fmtid="{D5CDD505-2E9C-101B-9397-08002B2CF9AE}" pid="20" name="display_urn:schemas-microsoft-com:office:office#Editor">
    <vt:lpwstr>Yucel Cetinkaya</vt:lpwstr>
  </property>
  <property fmtid="{D5CDD505-2E9C-101B-9397-08002B2CF9AE}" pid="21" name="Order">
    <vt:lpwstr>742000.000000000</vt:lpwstr>
  </property>
  <property fmtid="{D5CDD505-2E9C-101B-9397-08002B2CF9AE}" pid="22" name="display_urn:schemas-microsoft-com:office:office#Author">
    <vt:lpwstr>Yucel Cetinkaya</vt:lpwstr>
  </property>
  <property fmtid="{D5CDD505-2E9C-101B-9397-08002B2CF9AE}" pid="23" name="ContentTypeId">
    <vt:lpwstr>0x0101007A2A1B97D27D6A4C90B6022E1624614C</vt:lpwstr>
  </property>
  <property fmtid="{D5CDD505-2E9C-101B-9397-08002B2CF9AE}" pid="24" name="MediaServiceImageTags">
    <vt:lpwstr/>
  </property>
</Properties>
</file>