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426" r:id="rId2"/>
    <p:sldId id="451" r:id="rId3"/>
    <p:sldId id="452" r:id="rId4"/>
    <p:sldId id="453" r:id="rId5"/>
    <p:sldId id="454" r:id="rId6"/>
    <p:sldId id="455" r:id="rId7"/>
    <p:sldId id="456" r:id="rId8"/>
    <p:sldId id="457" r:id="rId9"/>
    <p:sldId id="458" r:id="rId10"/>
    <p:sldId id="459" r:id="rId11"/>
    <p:sldId id="460" r:id="rId12"/>
    <p:sldId id="461" r:id="rId13"/>
    <p:sldId id="462" r:id="rId14"/>
    <p:sldId id="463" r:id="rId15"/>
    <p:sldId id="464" r:id="rId16"/>
    <p:sldId id="465" r:id="rId17"/>
    <p:sldId id="466" r:id="rId18"/>
    <p:sldId id="467" r:id="rId19"/>
    <p:sldId id="468" r:id="rId20"/>
    <p:sldId id="469" r:id="rId21"/>
    <p:sldId id="470" r:id="rId22"/>
    <p:sldId id="435" r:id="rId23"/>
  </p:sldIdLst>
  <p:sldSz cx="9144000" cy="6858000" type="screen4x3"/>
  <p:notesSz cx="6669088" cy="9872663"/>
  <p:defaultTextStyle>
    <a:defPPr>
      <a:defRPr lang="en-US"/>
    </a:defPPr>
    <a:lvl1pPr algn="l" rtl="0" fontAlgn="base">
      <a:spcBef>
        <a:spcPct val="0"/>
      </a:spcBef>
      <a:spcAft>
        <a:spcPct val="0"/>
      </a:spcAft>
      <a:defRPr sz="1400" b="1" kern="1200">
        <a:solidFill>
          <a:schemeClr val="tx1"/>
        </a:solidFill>
        <a:latin typeface="Garamond" pitchFamily="18" charset="0"/>
        <a:ea typeface="+mn-ea"/>
        <a:cs typeface="+mn-cs"/>
      </a:defRPr>
    </a:lvl1pPr>
    <a:lvl2pPr marL="457200" algn="l" rtl="0" fontAlgn="base">
      <a:spcBef>
        <a:spcPct val="0"/>
      </a:spcBef>
      <a:spcAft>
        <a:spcPct val="0"/>
      </a:spcAft>
      <a:defRPr sz="1400" b="1" kern="1200">
        <a:solidFill>
          <a:schemeClr val="tx1"/>
        </a:solidFill>
        <a:latin typeface="Garamond" pitchFamily="18" charset="0"/>
        <a:ea typeface="+mn-ea"/>
        <a:cs typeface="+mn-cs"/>
      </a:defRPr>
    </a:lvl2pPr>
    <a:lvl3pPr marL="914400" algn="l" rtl="0" fontAlgn="base">
      <a:spcBef>
        <a:spcPct val="0"/>
      </a:spcBef>
      <a:spcAft>
        <a:spcPct val="0"/>
      </a:spcAft>
      <a:defRPr sz="1400" b="1" kern="1200">
        <a:solidFill>
          <a:schemeClr val="tx1"/>
        </a:solidFill>
        <a:latin typeface="Garamond" pitchFamily="18" charset="0"/>
        <a:ea typeface="+mn-ea"/>
        <a:cs typeface="+mn-cs"/>
      </a:defRPr>
    </a:lvl3pPr>
    <a:lvl4pPr marL="1371600" algn="l" rtl="0" fontAlgn="base">
      <a:spcBef>
        <a:spcPct val="0"/>
      </a:spcBef>
      <a:spcAft>
        <a:spcPct val="0"/>
      </a:spcAft>
      <a:defRPr sz="1400" b="1" kern="1200">
        <a:solidFill>
          <a:schemeClr val="tx1"/>
        </a:solidFill>
        <a:latin typeface="Garamond" pitchFamily="18" charset="0"/>
        <a:ea typeface="+mn-ea"/>
        <a:cs typeface="+mn-cs"/>
      </a:defRPr>
    </a:lvl4pPr>
    <a:lvl5pPr marL="1828800" algn="l" rtl="0" fontAlgn="base">
      <a:spcBef>
        <a:spcPct val="0"/>
      </a:spcBef>
      <a:spcAft>
        <a:spcPct val="0"/>
      </a:spcAft>
      <a:defRPr sz="1400" b="1" kern="1200">
        <a:solidFill>
          <a:schemeClr val="tx1"/>
        </a:solidFill>
        <a:latin typeface="Garamond" pitchFamily="18" charset="0"/>
        <a:ea typeface="+mn-ea"/>
        <a:cs typeface="+mn-cs"/>
      </a:defRPr>
    </a:lvl5pPr>
    <a:lvl6pPr marL="2286000" algn="l" defTabSz="914400" rtl="0" eaLnBrk="1" latinLnBrk="0" hangingPunct="1">
      <a:defRPr sz="1400" b="1" kern="1200">
        <a:solidFill>
          <a:schemeClr val="tx1"/>
        </a:solidFill>
        <a:latin typeface="Garamond" pitchFamily="18" charset="0"/>
        <a:ea typeface="+mn-ea"/>
        <a:cs typeface="+mn-cs"/>
      </a:defRPr>
    </a:lvl6pPr>
    <a:lvl7pPr marL="2743200" algn="l" defTabSz="914400" rtl="0" eaLnBrk="1" latinLnBrk="0" hangingPunct="1">
      <a:defRPr sz="1400" b="1" kern="1200">
        <a:solidFill>
          <a:schemeClr val="tx1"/>
        </a:solidFill>
        <a:latin typeface="Garamond" pitchFamily="18" charset="0"/>
        <a:ea typeface="+mn-ea"/>
        <a:cs typeface="+mn-cs"/>
      </a:defRPr>
    </a:lvl7pPr>
    <a:lvl8pPr marL="3200400" algn="l" defTabSz="914400" rtl="0" eaLnBrk="1" latinLnBrk="0" hangingPunct="1">
      <a:defRPr sz="1400" b="1" kern="1200">
        <a:solidFill>
          <a:schemeClr val="tx1"/>
        </a:solidFill>
        <a:latin typeface="Garamond" pitchFamily="18" charset="0"/>
        <a:ea typeface="+mn-ea"/>
        <a:cs typeface="+mn-cs"/>
      </a:defRPr>
    </a:lvl8pPr>
    <a:lvl9pPr marL="3657600" algn="l" defTabSz="914400" rtl="0" eaLnBrk="1" latinLnBrk="0" hangingPunct="1">
      <a:defRPr sz="1400" b="1" kern="1200">
        <a:solidFill>
          <a:schemeClr val="tx1"/>
        </a:solidFill>
        <a:latin typeface="Garamond"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94A45"/>
    <a:srgbClr val="494045"/>
    <a:srgbClr val="4D4D4D"/>
    <a:srgbClr val="333333"/>
    <a:srgbClr val="003881"/>
    <a:srgbClr val="DEDFE0"/>
    <a:srgbClr val="D9E9FF"/>
    <a:srgbClr val="CCE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890" autoAdjust="0"/>
    <p:restoredTop sz="75761" autoAdjust="0"/>
  </p:normalViewPr>
  <p:slideViewPr>
    <p:cSldViewPr>
      <p:cViewPr varScale="1">
        <p:scale>
          <a:sx n="54" d="100"/>
          <a:sy n="54" d="100"/>
        </p:scale>
        <p:origin x="-5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890838"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t" anchorCtr="0" compatLnSpc="1">
            <a:prstTxWarp prst="textNoShape">
              <a:avLst/>
            </a:prstTxWarp>
          </a:bodyPr>
          <a:lstStyle>
            <a:lvl1pPr>
              <a:defRPr sz="1200" b="0">
                <a:latin typeface="Arial" charset="0"/>
              </a:defRPr>
            </a:lvl1pPr>
          </a:lstStyle>
          <a:p>
            <a:pPr>
              <a:defRPr/>
            </a:pPr>
            <a:endParaRPr lang="sk-SK"/>
          </a:p>
        </p:txBody>
      </p:sp>
      <p:sp>
        <p:nvSpPr>
          <p:cNvPr id="45059" name="Rectangle 3"/>
          <p:cNvSpPr>
            <a:spLocks noGrp="1" noChangeArrowheads="1"/>
          </p:cNvSpPr>
          <p:nvPr>
            <p:ph type="dt" sz="quarter" idx="1"/>
          </p:nvPr>
        </p:nvSpPr>
        <p:spPr bwMode="auto">
          <a:xfrm>
            <a:off x="3776663" y="0"/>
            <a:ext cx="2890837"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t" anchorCtr="0" compatLnSpc="1">
            <a:prstTxWarp prst="textNoShape">
              <a:avLst/>
            </a:prstTxWarp>
          </a:bodyPr>
          <a:lstStyle>
            <a:lvl1pPr algn="r">
              <a:defRPr sz="1200" b="0">
                <a:latin typeface="Arial" charset="0"/>
              </a:defRPr>
            </a:lvl1pPr>
          </a:lstStyle>
          <a:p>
            <a:pPr>
              <a:defRPr/>
            </a:pPr>
            <a:endParaRPr lang="sk-SK"/>
          </a:p>
        </p:txBody>
      </p:sp>
      <p:sp>
        <p:nvSpPr>
          <p:cNvPr id="45060" name="Rectangle 4"/>
          <p:cNvSpPr>
            <a:spLocks noGrp="1" noChangeArrowheads="1"/>
          </p:cNvSpPr>
          <p:nvPr>
            <p:ph type="ftr" sz="quarter" idx="2"/>
          </p:nvPr>
        </p:nvSpPr>
        <p:spPr bwMode="auto">
          <a:xfrm>
            <a:off x="0" y="9377363"/>
            <a:ext cx="2890838"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b" anchorCtr="0" compatLnSpc="1">
            <a:prstTxWarp prst="textNoShape">
              <a:avLst/>
            </a:prstTxWarp>
          </a:bodyPr>
          <a:lstStyle>
            <a:lvl1pPr>
              <a:defRPr sz="1200" b="0">
                <a:latin typeface="Arial" charset="0"/>
              </a:defRPr>
            </a:lvl1pPr>
          </a:lstStyle>
          <a:p>
            <a:pPr>
              <a:defRPr/>
            </a:pPr>
            <a:endParaRPr lang="sk-SK"/>
          </a:p>
        </p:txBody>
      </p:sp>
      <p:sp>
        <p:nvSpPr>
          <p:cNvPr id="45061" name="Rectangle 5"/>
          <p:cNvSpPr>
            <a:spLocks noGrp="1" noChangeArrowheads="1"/>
          </p:cNvSpPr>
          <p:nvPr>
            <p:ph type="sldNum" sz="quarter" idx="3"/>
          </p:nvPr>
        </p:nvSpPr>
        <p:spPr bwMode="auto">
          <a:xfrm>
            <a:off x="3776663" y="9377363"/>
            <a:ext cx="2890837"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b" anchorCtr="0" compatLnSpc="1">
            <a:prstTxWarp prst="textNoShape">
              <a:avLst/>
            </a:prstTxWarp>
          </a:bodyPr>
          <a:lstStyle>
            <a:lvl1pPr algn="r">
              <a:defRPr sz="1200" b="0">
                <a:latin typeface="Arial" charset="0"/>
              </a:defRPr>
            </a:lvl1pPr>
          </a:lstStyle>
          <a:p>
            <a:pPr>
              <a:defRPr/>
            </a:pPr>
            <a:fld id="{F0B52DF0-21B0-443F-96CE-425359B9D1B4}" type="slidenum">
              <a:rPr lang="en-US"/>
              <a:pPr>
                <a:defRPr/>
              </a:pPr>
              <a:t>‹#›</a:t>
            </a:fld>
            <a:endParaRPr lang="en-US"/>
          </a:p>
        </p:txBody>
      </p:sp>
    </p:spTree>
    <p:extLst>
      <p:ext uri="{BB962C8B-B14F-4D97-AF65-F5344CB8AC3E}">
        <p14:creationId xmlns:p14="http://schemas.microsoft.com/office/powerpoint/2010/main" xmlns="" val="204518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890838"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t" anchorCtr="0" compatLnSpc="1">
            <a:prstTxWarp prst="textNoShape">
              <a:avLst/>
            </a:prstTxWarp>
          </a:bodyPr>
          <a:lstStyle>
            <a:lvl1pPr>
              <a:defRPr sz="1200" b="0">
                <a:latin typeface="Arial" charset="0"/>
              </a:defRPr>
            </a:lvl1pPr>
          </a:lstStyle>
          <a:p>
            <a:pPr>
              <a:defRPr/>
            </a:pPr>
            <a:endParaRPr lang="sk-SK"/>
          </a:p>
        </p:txBody>
      </p:sp>
      <p:sp>
        <p:nvSpPr>
          <p:cNvPr id="23555" name="Rectangle 3"/>
          <p:cNvSpPr>
            <a:spLocks noGrp="1" noChangeArrowheads="1"/>
          </p:cNvSpPr>
          <p:nvPr>
            <p:ph type="dt" idx="1"/>
          </p:nvPr>
        </p:nvSpPr>
        <p:spPr bwMode="auto">
          <a:xfrm>
            <a:off x="3776663" y="0"/>
            <a:ext cx="2890837"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t" anchorCtr="0" compatLnSpc="1">
            <a:prstTxWarp prst="textNoShape">
              <a:avLst/>
            </a:prstTxWarp>
          </a:bodyPr>
          <a:lstStyle>
            <a:lvl1pPr algn="r">
              <a:defRPr sz="1200" b="0">
                <a:latin typeface="Arial" charset="0"/>
              </a:defRPr>
            </a:lvl1pPr>
          </a:lstStyle>
          <a:p>
            <a:pPr>
              <a:defRPr/>
            </a:pPr>
            <a:endParaRPr lang="sk-SK"/>
          </a:p>
        </p:txBody>
      </p:sp>
      <p:sp>
        <p:nvSpPr>
          <p:cNvPr id="11268" name="Rectangle 4"/>
          <p:cNvSpPr>
            <a:spLocks noGrp="1" noRot="1" noChangeAspect="1" noChangeArrowheads="1" noTextEdit="1"/>
          </p:cNvSpPr>
          <p:nvPr>
            <p:ph type="sldImg" idx="2"/>
          </p:nvPr>
        </p:nvSpPr>
        <p:spPr bwMode="auto">
          <a:xfrm>
            <a:off x="866775" y="739775"/>
            <a:ext cx="4935538" cy="3703638"/>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3557" name="Rectangle 5"/>
          <p:cNvSpPr>
            <a:spLocks noGrp="1" noChangeArrowheads="1"/>
          </p:cNvSpPr>
          <p:nvPr>
            <p:ph type="body" sz="quarter" idx="3"/>
          </p:nvPr>
        </p:nvSpPr>
        <p:spPr bwMode="auto">
          <a:xfrm>
            <a:off x="666750" y="4689475"/>
            <a:ext cx="5335588" cy="44434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9377363"/>
            <a:ext cx="2890838"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b" anchorCtr="0" compatLnSpc="1">
            <a:prstTxWarp prst="textNoShape">
              <a:avLst/>
            </a:prstTxWarp>
          </a:bodyPr>
          <a:lstStyle>
            <a:lvl1pPr>
              <a:defRPr sz="1200" b="0">
                <a:latin typeface="Arial" charset="0"/>
              </a:defRPr>
            </a:lvl1pPr>
          </a:lstStyle>
          <a:p>
            <a:pPr>
              <a:defRPr/>
            </a:pPr>
            <a:endParaRPr lang="sk-SK"/>
          </a:p>
        </p:txBody>
      </p:sp>
      <p:sp>
        <p:nvSpPr>
          <p:cNvPr id="23559" name="Rectangle 7"/>
          <p:cNvSpPr>
            <a:spLocks noGrp="1" noChangeArrowheads="1"/>
          </p:cNvSpPr>
          <p:nvPr>
            <p:ph type="sldNum" sz="quarter" idx="5"/>
          </p:nvPr>
        </p:nvSpPr>
        <p:spPr bwMode="auto">
          <a:xfrm>
            <a:off x="3776663" y="9377363"/>
            <a:ext cx="2890837" cy="493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34" tIns="45217" rIns="90434" bIns="45217" numCol="1" anchor="b" anchorCtr="0" compatLnSpc="1">
            <a:prstTxWarp prst="textNoShape">
              <a:avLst/>
            </a:prstTxWarp>
          </a:bodyPr>
          <a:lstStyle>
            <a:lvl1pPr algn="r">
              <a:defRPr sz="1200" b="0">
                <a:latin typeface="Arial" charset="0"/>
              </a:defRPr>
            </a:lvl1pPr>
          </a:lstStyle>
          <a:p>
            <a:pPr>
              <a:defRPr/>
            </a:pPr>
            <a:fld id="{DC499389-2E72-4F9C-B62A-391E6F01216E}" type="slidenum">
              <a:rPr lang="en-US"/>
              <a:pPr>
                <a:defRPr/>
              </a:pPr>
              <a:t>‹#›</a:t>
            </a:fld>
            <a:endParaRPr lang="en-US"/>
          </a:p>
        </p:txBody>
      </p:sp>
    </p:spTree>
    <p:extLst>
      <p:ext uri="{BB962C8B-B14F-4D97-AF65-F5344CB8AC3E}">
        <p14:creationId xmlns:p14="http://schemas.microsoft.com/office/powerpoint/2010/main" xmlns="" val="18567273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dirty="0"/>
          </a:p>
        </p:txBody>
      </p:sp>
      <p:sp>
        <p:nvSpPr>
          <p:cNvPr id="4" name="Slide Number Placeholder 3"/>
          <p:cNvSpPr>
            <a:spLocks noGrp="1"/>
          </p:cNvSpPr>
          <p:nvPr>
            <p:ph type="sldNum" sz="quarter" idx="10"/>
          </p:nvPr>
        </p:nvSpPr>
        <p:spPr/>
        <p:txBody>
          <a:bodyPr/>
          <a:lstStyle/>
          <a:p>
            <a:pPr>
              <a:defRPr/>
            </a:pPr>
            <a:fld id="{DC499389-2E72-4F9C-B62A-391E6F01216E}" type="slidenum">
              <a:rPr lang="en-US" smtClean="0"/>
              <a:pPr>
                <a:defRPr/>
              </a:pPr>
              <a:t>7</a:t>
            </a:fld>
            <a:endParaRPr lang="en-US"/>
          </a:p>
        </p:txBody>
      </p:sp>
    </p:spTree>
    <p:extLst>
      <p:ext uri="{BB962C8B-B14F-4D97-AF65-F5344CB8AC3E}">
        <p14:creationId xmlns:p14="http://schemas.microsoft.com/office/powerpoint/2010/main" xmlns="" val="3088881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5AB783-EBA7-4CFA-8112-D0B126CAF5A5}" type="slidenum">
              <a:rPr lang="en-US" altLang="sk-SK"/>
              <a:pPr/>
              <a:t>22</a:t>
            </a:fld>
            <a:endParaRPr lang="en-US" altLang="sk-SK"/>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GB" altLang="sk-SK"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DEDFE0"/>
        </a:solidFill>
        <a:effectLst/>
      </p:bgPr>
    </p:bg>
    <p:spTree>
      <p:nvGrpSpPr>
        <p:cNvPr id="1" name=""/>
        <p:cNvGrpSpPr/>
        <p:nvPr/>
      </p:nvGrpSpPr>
      <p:grpSpPr>
        <a:xfrm>
          <a:off x="0" y="0"/>
          <a:ext cx="0" cy="0"/>
          <a:chOff x="0" y="0"/>
          <a:chExt cx="0" cy="0"/>
        </a:xfrm>
      </p:grpSpPr>
      <p:pic>
        <p:nvPicPr>
          <p:cNvPr id="3" name="Picture 11" descr="NBS_uvod_modra"/>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0825" cy="4033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2" name="Rectangle 2"/>
          <p:cNvSpPr>
            <a:spLocks noGrp="1" noChangeArrowheads="1"/>
          </p:cNvSpPr>
          <p:nvPr>
            <p:ph type="ctrTitle"/>
          </p:nvPr>
        </p:nvSpPr>
        <p:spPr>
          <a:xfrm>
            <a:off x="250825" y="4292600"/>
            <a:ext cx="8709025" cy="1800225"/>
          </a:xfrm>
        </p:spPr>
        <p:txBody>
          <a:bodyPr wrap="none" tIns="0" rIns="0" anchor="t"/>
          <a:lstStyle>
            <a:lvl1pPr>
              <a:defRPr b="0"/>
            </a:lvl1pPr>
          </a:lstStyle>
          <a:p>
            <a:pPr lvl="0"/>
            <a:r>
              <a:rPr lang="sk-SK" noProof="0" smtClean="0"/>
              <a:t>Analýza slovenského finančného sektora </a:t>
            </a:r>
            <a:br>
              <a:rPr lang="sk-SK" noProof="0" smtClean="0"/>
            </a:br>
            <a:r>
              <a:rPr lang="sk-SK" noProof="0" smtClean="0"/>
              <a:t>za prvý polrok 2010</a:t>
            </a:r>
            <a:endParaRPr lang="en-US" noProof="0" smtClean="0"/>
          </a:p>
        </p:txBody>
      </p:sp>
    </p:spTree>
    <p:extLst>
      <p:ext uri="{BB962C8B-B14F-4D97-AF65-F5344CB8AC3E}">
        <p14:creationId xmlns:p14="http://schemas.microsoft.com/office/powerpoint/2010/main" xmlns="" val="2517295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k-S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A30A116D-7DEE-466A-8620-662E4824D180}" type="slidenum">
              <a:rPr lang="en-US"/>
              <a:pPr>
                <a:defRPr/>
              </a:pPr>
              <a:t>‹#›</a:t>
            </a:fld>
            <a:endParaRPr lang="en-US"/>
          </a:p>
        </p:txBody>
      </p:sp>
    </p:spTree>
    <p:extLst>
      <p:ext uri="{BB962C8B-B14F-4D97-AF65-F5344CB8AC3E}">
        <p14:creationId xmlns:p14="http://schemas.microsoft.com/office/powerpoint/2010/main" xmlns="" val="336157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1052513"/>
            <a:ext cx="2057400" cy="5329237"/>
          </a:xfrm>
        </p:spPr>
        <p:txBody>
          <a:bodyPr vert="eaVert"/>
          <a:lstStyle/>
          <a:p>
            <a:r>
              <a:rPr lang="en-US" smtClean="0"/>
              <a:t>Click to edit Master title style</a:t>
            </a:r>
            <a:endParaRPr lang="sk-SK"/>
          </a:p>
        </p:txBody>
      </p:sp>
      <p:sp>
        <p:nvSpPr>
          <p:cNvPr id="3" name="Vertical Text Placeholder 2"/>
          <p:cNvSpPr>
            <a:spLocks noGrp="1"/>
          </p:cNvSpPr>
          <p:nvPr>
            <p:ph type="body" orient="vert" idx="1"/>
          </p:nvPr>
        </p:nvSpPr>
        <p:spPr>
          <a:xfrm>
            <a:off x="468313" y="1052513"/>
            <a:ext cx="6019800" cy="5329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690CA681-84FF-4150-8B29-811E1A124FA9}" type="slidenum">
              <a:rPr lang="en-US"/>
              <a:pPr>
                <a:defRPr/>
              </a:pPr>
              <a:t>‹#›</a:t>
            </a:fld>
            <a:endParaRPr lang="en-US"/>
          </a:p>
        </p:txBody>
      </p:sp>
    </p:spTree>
    <p:extLst>
      <p:ext uri="{BB962C8B-B14F-4D97-AF65-F5344CB8AC3E}">
        <p14:creationId xmlns:p14="http://schemas.microsoft.com/office/powerpoint/2010/main" xmlns="" val="946999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052513"/>
            <a:ext cx="8229600" cy="855662"/>
          </a:xfrm>
        </p:spPr>
        <p:txBody>
          <a:bodyPr/>
          <a:lstStyle/>
          <a:p>
            <a:r>
              <a:rPr lang="en-US" smtClean="0"/>
              <a:t>Click to edit Master title style</a:t>
            </a:r>
            <a:endParaRPr lang="sk-SK"/>
          </a:p>
        </p:txBody>
      </p:sp>
      <p:sp>
        <p:nvSpPr>
          <p:cNvPr id="3" name="Text Placeholder 2"/>
          <p:cNvSpPr>
            <a:spLocks noGrp="1"/>
          </p:cNvSpPr>
          <p:nvPr>
            <p:ph type="body" sz="half" idx="1"/>
          </p:nvPr>
        </p:nvSpPr>
        <p:spPr>
          <a:xfrm>
            <a:off x="468313" y="2060575"/>
            <a:ext cx="4038600" cy="4321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Content Placeholder 3"/>
          <p:cNvSpPr>
            <a:spLocks noGrp="1"/>
          </p:cNvSpPr>
          <p:nvPr>
            <p:ph sz="half" idx="2"/>
          </p:nvPr>
        </p:nvSpPr>
        <p:spPr>
          <a:xfrm>
            <a:off x="4659313" y="2060575"/>
            <a:ext cx="4038600" cy="4321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C19A9FD8-18F5-4FB0-80C3-9F3B6F34E632}" type="slidenum">
              <a:rPr lang="en-US"/>
              <a:pPr>
                <a:defRPr/>
              </a:pPr>
              <a:t>‹#›</a:t>
            </a:fld>
            <a:endParaRPr lang="en-US"/>
          </a:p>
        </p:txBody>
      </p:sp>
    </p:spTree>
    <p:extLst>
      <p:ext uri="{BB962C8B-B14F-4D97-AF65-F5344CB8AC3E}">
        <p14:creationId xmlns:p14="http://schemas.microsoft.com/office/powerpoint/2010/main" xmlns="" val="2177171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68313" y="1052513"/>
            <a:ext cx="8229600" cy="5329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3" name="Rectangle 4"/>
          <p:cNvSpPr>
            <a:spLocks noGrp="1" noChangeArrowheads="1"/>
          </p:cNvSpPr>
          <p:nvPr>
            <p:ph type="dt" sz="half" idx="10"/>
          </p:nvPr>
        </p:nvSpPr>
        <p:spPr>
          <a:ln/>
        </p:spPr>
        <p:txBody>
          <a:bodyPr/>
          <a:lstStyle>
            <a:lvl1pPr>
              <a:defRPr/>
            </a:lvl1pPr>
          </a:lstStyle>
          <a:p>
            <a:pPr>
              <a:defRPr/>
            </a:pPr>
            <a:endParaRPr lang="sk-SK"/>
          </a:p>
        </p:txBody>
      </p:sp>
      <p:sp>
        <p:nvSpPr>
          <p:cNvPr id="4" name="Rectangle 5"/>
          <p:cNvSpPr>
            <a:spLocks noGrp="1" noChangeArrowheads="1"/>
          </p:cNvSpPr>
          <p:nvPr>
            <p:ph type="ftr" sz="quarter" idx="11"/>
          </p:nvPr>
        </p:nvSpPr>
        <p:spPr>
          <a:ln/>
        </p:spPr>
        <p:txBody>
          <a:bodyPr/>
          <a:lstStyle>
            <a:lvl1pPr>
              <a:defRPr/>
            </a:lvl1pPr>
          </a:lstStyle>
          <a:p>
            <a:pPr>
              <a:defRPr/>
            </a:pPr>
            <a:endParaRPr lang="sk-SK"/>
          </a:p>
        </p:txBody>
      </p:sp>
      <p:sp>
        <p:nvSpPr>
          <p:cNvPr id="5" name="Rectangle 6"/>
          <p:cNvSpPr>
            <a:spLocks noGrp="1" noChangeArrowheads="1"/>
          </p:cNvSpPr>
          <p:nvPr>
            <p:ph type="sldNum" sz="quarter" idx="12"/>
          </p:nvPr>
        </p:nvSpPr>
        <p:spPr>
          <a:ln/>
        </p:spPr>
        <p:txBody>
          <a:bodyPr/>
          <a:lstStyle>
            <a:lvl1pPr>
              <a:defRPr/>
            </a:lvl1pPr>
          </a:lstStyle>
          <a:p>
            <a:pPr>
              <a:defRPr/>
            </a:pPr>
            <a:fld id="{A8DD094A-766E-41A5-88FB-26942F3CFC32}" type="slidenum">
              <a:rPr lang="en-US"/>
              <a:pPr>
                <a:defRPr/>
              </a:pPr>
              <a:t>‹#›</a:t>
            </a:fld>
            <a:endParaRPr lang="en-US"/>
          </a:p>
        </p:txBody>
      </p:sp>
    </p:spTree>
    <p:extLst>
      <p:ext uri="{BB962C8B-B14F-4D97-AF65-F5344CB8AC3E}">
        <p14:creationId xmlns:p14="http://schemas.microsoft.com/office/powerpoint/2010/main" xmlns="" val="1258508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k-S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1A65F957-074B-406C-8655-642C692450E3}" type="slidenum">
              <a:rPr lang="en-US"/>
              <a:pPr>
                <a:defRPr/>
              </a:pPr>
              <a:t>‹#›</a:t>
            </a:fld>
            <a:endParaRPr lang="en-US"/>
          </a:p>
        </p:txBody>
      </p:sp>
    </p:spTree>
    <p:extLst>
      <p:ext uri="{BB962C8B-B14F-4D97-AF65-F5344CB8AC3E}">
        <p14:creationId xmlns:p14="http://schemas.microsoft.com/office/powerpoint/2010/main" xmlns="" val="16544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k-S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14823B21-8BEB-498A-B0BE-8A5563BFF3DA}" type="slidenum">
              <a:rPr lang="en-US"/>
              <a:pPr>
                <a:defRPr/>
              </a:pPr>
              <a:t>‹#›</a:t>
            </a:fld>
            <a:endParaRPr lang="en-US"/>
          </a:p>
        </p:txBody>
      </p:sp>
    </p:spTree>
    <p:extLst>
      <p:ext uri="{BB962C8B-B14F-4D97-AF65-F5344CB8AC3E}">
        <p14:creationId xmlns:p14="http://schemas.microsoft.com/office/powerpoint/2010/main" xmlns="" val="4171585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k-SK"/>
          </a:p>
        </p:txBody>
      </p:sp>
      <p:sp>
        <p:nvSpPr>
          <p:cNvPr id="3" name="Content Placeholder 2"/>
          <p:cNvSpPr>
            <a:spLocks noGrp="1"/>
          </p:cNvSpPr>
          <p:nvPr>
            <p:ph sz="half" idx="1"/>
          </p:nvPr>
        </p:nvSpPr>
        <p:spPr>
          <a:xfrm>
            <a:off x="468313" y="2060575"/>
            <a:ext cx="4038600" cy="4321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Content Placeholder 3"/>
          <p:cNvSpPr>
            <a:spLocks noGrp="1"/>
          </p:cNvSpPr>
          <p:nvPr>
            <p:ph sz="half" idx="2"/>
          </p:nvPr>
        </p:nvSpPr>
        <p:spPr>
          <a:xfrm>
            <a:off x="4659313" y="2060575"/>
            <a:ext cx="4038600" cy="4321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6B7A03D6-B06C-4D93-AA95-0FFC0B672207}" type="slidenum">
              <a:rPr lang="en-US"/>
              <a:pPr>
                <a:defRPr/>
              </a:pPr>
              <a:t>‹#›</a:t>
            </a:fld>
            <a:endParaRPr lang="en-US"/>
          </a:p>
        </p:txBody>
      </p:sp>
    </p:spTree>
    <p:extLst>
      <p:ext uri="{BB962C8B-B14F-4D97-AF65-F5344CB8AC3E}">
        <p14:creationId xmlns:p14="http://schemas.microsoft.com/office/powerpoint/2010/main" xmlns="" val="75725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sk-S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7" name="Rectangle 4"/>
          <p:cNvSpPr>
            <a:spLocks noGrp="1" noChangeArrowheads="1"/>
          </p:cNvSpPr>
          <p:nvPr>
            <p:ph type="dt" sz="half" idx="10"/>
          </p:nvPr>
        </p:nvSpPr>
        <p:spPr>
          <a:ln/>
        </p:spPr>
        <p:txBody>
          <a:bodyPr/>
          <a:lstStyle>
            <a:lvl1pPr>
              <a:defRPr/>
            </a:lvl1pPr>
          </a:lstStyle>
          <a:p>
            <a:pPr>
              <a:defRPr/>
            </a:pPr>
            <a:endParaRPr lang="sk-SK"/>
          </a:p>
        </p:txBody>
      </p:sp>
      <p:sp>
        <p:nvSpPr>
          <p:cNvPr id="8" name="Rectangle 5"/>
          <p:cNvSpPr>
            <a:spLocks noGrp="1" noChangeArrowheads="1"/>
          </p:cNvSpPr>
          <p:nvPr>
            <p:ph type="ftr" sz="quarter" idx="11"/>
          </p:nvPr>
        </p:nvSpPr>
        <p:spPr>
          <a:ln/>
        </p:spPr>
        <p:txBody>
          <a:bodyPr/>
          <a:lstStyle>
            <a:lvl1pPr>
              <a:defRPr/>
            </a:lvl1pPr>
          </a:lstStyle>
          <a:p>
            <a:pPr>
              <a:defRPr/>
            </a:pPr>
            <a:endParaRPr lang="sk-SK"/>
          </a:p>
        </p:txBody>
      </p:sp>
      <p:sp>
        <p:nvSpPr>
          <p:cNvPr id="9" name="Rectangle 6"/>
          <p:cNvSpPr>
            <a:spLocks noGrp="1" noChangeArrowheads="1"/>
          </p:cNvSpPr>
          <p:nvPr>
            <p:ph type="sldNum" sz="quarter" idx="12"/>
          </p:nvPr>
        </p:nvSpPr>
        <p:spPr>
          <a:ln/>
        </p:spPr>
        <p:txBody>
          <a:bodyPr/>
          <a:lstStyle>
            <a:lvl1pPr>
              <a:defRPr/>
            </a:lvl1pPr>
          </a:lstStyle>
          <a:p>
            <a:pPr>
              <a:defRPr/>
            </a:pPr>
            <a:fld id="{2BA7A610-59A6-4CF1-9456-EB8B510436CC}" type="slidenum">
              <a:rPr lang="en-US"/>
              <a:pPr>
                <a:defRPr/>
              </a:pPr>
              <a:t>‹#›</a:t>
            </a:fld>
            <a:endParaRPr lang="en-US"/>
          </a:p>
        </p:txBody>
      </p:sp>
    </p:spTree>
    <p:extLst>
      <p:ext uri="{BB962C8B-B14F-4D97-AF65-F5344CB8AC3E}">
        <p14:creationId xmlns:p14="http://schemas.microsoft.com/office/powerpoint/2010/main" xmlns="" val="3285975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k-SK"/>
          </a:p>
        </p:txBody>
      </p:sp>
      <p:sp>
        <p:nvSpPr>
          <p:cNvPr id="3" name="Rectangle 4"/>
          <p:cNvSpPr>
            <a:spLocks noGrp="1" noChangeArrowheads="1"/>
          </p:cNvSpPr>
          <p:nvPr>
            <p:ph type="dt" sz="half" idx="10"/>
          </p:nvPr>
        </p:nvSpPr>
        <p:spPr>
          <a:ln/>
        </p:spPr>
        <p:txBody>
          <a:bodyPr/>
          <a:lstStyle>
            <a:lvl1pPr>
              <a:defRPr/>
            </a:lvl1pPr>
          </a:lstStyle>
          <a:p>
            <a:pPr>
              <a:defRPr/>
            </a:pPr>
            <a:endParaRPr lang="sk-SK"/>
          </a:p>
        </p:txBody>
      </p:sp>
      <p:sp>
        <p:nvSpPr>
          <p:cNvPr id="4" name="Rectangle 5"/>
          <p:cNvSpPr>
            <a:spLocks noGrp="1" noChangeArrowheads="1"/>
          </p:cNvSpPr>
          <p:nvPr>
            <p:ph type="ftr" sz="quarter" idx="11"/>
          </p:nvPr>
        </p:nvSpPr>
        <p:spPr>
          <a:ln/>
        </p:spPr>
        <p:txBody>
          <a:bodyPr/>
          <a:lstStyle>
            <a:lvl1pPr>
              <a:defRPr/>
            </a:lvl1pPr>
          </a:lstStyle>
          <a:p>
            <a:pPr>
              <a:defRPr/>
            </a:pPr>
            <a:endParaRPr lang="sk-SK"/>
          </a:p>
        </p:txBody>
      </p:sp>
      <p:sp>
        <p:nvSpPr>
          <p:cNvPr id="5" name="Rectangle 6"/>
          <p:cNvSpPr>
            <a:spLocks noGrp="1" noChangeArrowheads="1"/>
          </p:cNvSpPr>
          <p:nvPr>
            <p:ph type="sldNum" sz="quarter" idx="12"/>
          </p:nvPr>
        </p:nvSpPr>
        <p:spPr>
          <a:ln/>
        </p:spPr>
        <p:txBody>
          <a:bodyPr/>
          <a:lstStyle>
            <a:lvl1pPr>
              <a:defRPr/>
            </a:lvl1pPr>
          </a:lstStyle>
          <a:p>
            <a:pPr>
              <a:defRPr/>
            </a:pPr>
            <a:fld id="{5F601693-DC4B-4B0E-B571-3DEA3F5C28CA}" type="slidenum">
              <a:rPr lang="en-US"/>
              <a:pPr>
                <a:defRPr/>
              </a:pPr>
              <a:t>‹#›</a:t>
            </a:fld>
            <a:endParaRPr lang="en-US"/>
          </a:p>
        </p:txBody>
      </p:sp>
    </p:spTree>
    <p:extLst>
      <p:ext uri="{BB962C8B-B14F-4D97-AF65-F5344CB8AC3E}">
        <p14:creationId xmlns:p14="http://schemas.microsoft.com/office/powerpoint/2010/main" xmlns="" val="64261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k-SK"/>
          </a:p>
        </p:txBody>
      </p:sp>
      <p:sp>
        <p:nvSpPr>
          <p:cNvPr id="3" name="Rectangle 5"/>
          <p:cNvSpPr>
            <a:spLocks noGrp="1" noChangeArrowheads="1"/>
          </p:cNvSpPr>
          <p:nvPr>
            <p:ph type="ftr" sz="quarter" idx="11"/>
          </p:nvPr>
        </p:nvSpPr>
        <p:spPr>
          <a:ln/>
        </p:spPr>
        <p:txBody>
          <a:bodyPr/>
          <a:lstStyle>
            <a:lvl1pPr>
              <a:defRPr/>
            </a:lvl1pPr>
          </a:lstStyle>
          <a:p>
            <a:pPr>
              <a:defRPr/>
            </a:pPr>
            <a:endParaRPr lang="sk-SK"/>
          </a:p>
        </p:txBody>
      </p:sp>
      <p:sp>
        <p:nvSpPr>
          <p:cNvPr id="4" name="Rectangle 6"/>
          <p:cNvSpPr>
            <a:spLocks noGrp="1" noChangeArrowheads="1"/>
          </p:cNvSpPr>
          <p:nvPr>
            <p:ph type="sldNum" sz="quarter" idx="12"/>
          </p:nvPr>
        </p:nvSpPr>
        <p:spPr>
          <a:ln/>
        </p:spPr>
        <p:txBody>
          <a:bodyPr/>
          <a:lstStyle>
            <a:lvl1pPr>
              <a:defRPr/>
            </a:lvl1pPr>
          </a:lstStyle>
          <a:p>
            <a:pPr>
              <a:defRPr/>
            </a:pPr>
            <a:fld id="{120C906B-AE83-49EF-8321-DC35D6E61A80}" type="slidenum">
              <a:rPr lang="en-US"/>
              <a:pPr>
                <a:defRPr/>
              </a:pPr>
              <a:t>‹#›</a:t>
            </a:fld>
            <a:endParaRPr lang="en-US"/>
          </a:p>
        </p:txBody>
      </p:sp>
    </p:spTree>
    <p:extLst>
      <p:ext uri="{BB962C8B-B14F-4D97-AF65-F5344CB8AC3E}">
        <p14:creationId xmlns:p14="http://schemas.microsoft.com/office/powerpoint/2010/main" xmlns="" val="2445408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k-S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k-S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970CDA4D-DFAA-46EE-BC11-703FC3E2008F}" type="slidenum">
              <a:rPr lang="en-US"/>
              <a:pPr>
                <a:defRPr/>
              </a:pPr>
              <a:t>‹#›</a:t>
            </a:fld>
            <a:endParaRPr lang="en-US"/>
          </a:p>
        </p:txBody>
      </p:sp>
    </p:spTree>
    <p:extLst>
      <p:ext uri="{BB962C8B-B14F-4D97-AF65-F5344CB8AC3E}">
        <p14:creationId xmlns:p14="http://schemas.microsoft.com/office/powerpoint/2010/main" xmlns="" val="1398603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k-S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AF76CC3F-CBE3-4CE9-8524-4377C858BA6E}" type="slidenum">
              <a:rPr lang="en-US"/>
              <a:pPr>
                <a:defRPr/>
              </a:pPr>
              <a:t>‹#›</a:t>
            </a:fld>
            <a:endParaRPr lang="en-US"/>
          </a:p>
        </p:txBody>
      </p:sp>
    </p:spTree>
    <p:extLst>
      <p:ext uri="{BB962C8B-B14F-4D97-AF65-F5344CB8AC3E}">
        <p14:creationId xmlns:p14="http://schemas.microsoft.com/office/powerpoint/2010/main" xmlns="" val="428755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500813"/>
            <a:ext cx="9144000" cy="357187"/>
          </a:xfrm>
          <a:prstGeom prst="rect">
            <a:avLst/>
          </a:prstGeom>
          <a:solidFill>
            <a:srgbClr val="003881"/>
          </a:solidFill>
          <a:ln>
            <a:noFill/>
          </a:ln>
          <a:extLst>
            <a:ext uri="{91240B29-F687-4F45-9708-019B960494DF}">
              <a14:hiddenLine xmlns:a14="http://schemas.microsoft.com/office/drawing/2010/main" xmlns="" w="25400" algn="ctr">
                <a:solidFill>
                  <a:srgbClr val="000000"/>
                </a:solidFill>
                <a:miter lim="800000"/>
                <a:headEnd/>
                <a:tailEnd/>
              </a14:hiddenLine>
            </a:ext>
          </a:extLst>
        </p:spPr>
        <p:txBody>
          <a:bodyPr anchor="ctr"/>
          <a:lstStyle>
            <a:lvl1pPr eaLnBrk="0" hangingPunct="0">
              <a:defRPr sz="1400" b="1">
                <a:solidFill>
                  <a:schemeClr val="tx1"/>
                </a:solidFill>
                <a:latin typeface="Garamond" pitchFamily="18" charset="0"/>
              </a:defRPr>
            </a:lvl1pPr>
            <a:lvl2pPr marL="742950" indent="-285750" eaLnBrk="0" hangingPunct="0">
              <a:defRPr sz="1400" b="1">
                <a:solidFill>
                  <a:schemeClr val="tx1"/>
                </a:solidFill>
                <a:latin typeface="Garamond" pitchFamily="18" charset="0"/>
              </a:defRPr>
            </a:lvl2pPr>
            <a:lvl3pPr marL="1143000" indent="-228600" eaLnBrk="0" hangingPunct="0">
              <a:defRPr sz="1400" b="1">
                <a:solidFill>
                  <a:schemeClr val="tx1"/>
                </a:solidFill>
                <a:latin typeface="Garamond" pitchFamily="18" charset="0"/>
              </a:defRPr>
            </a:lvl3pPr>
            <a:lvl4pPr marL="1600200" indent="-228600" eaLnBrk="0" hangingPunct="0">
              <a:defRPr sz="1400" b="1">
                <a:solidFill>
                  <a:schemeClr val="tx1"/>
                </a:solidFill>
                <a:latin typeface="Garamond" pitchFamily="18" charset="0"/>
              </a:defRPr>
            </a:lvl4pPr>
            <a:lvl5pPr marL="2057400" indent="-228600" eaLnBrk="0" hangingPunct="0">
              <a:defRPr sz="1400" b="1">
                <a:solidFill>
                  <a:schemeClr val="tx1"/>
                </a:solidFill>
                <a:latin typeface="Garamond" pitchFamily="18" charset="0"/>
              </a:defRPr>
            </a:lvl5pPr>
            <a:lvl6pPr marL="2514600" indent="-228600" eaLnBrk="0" fontAlgn="base" hangingPunct="0">
              <a:spcBef>
                <a:spcPct val="0"/>
              </a:spcBef>
              <a:spcAft>
                <a:spcPct val="0"/>
              </a:spcAft>
              <a:defRPr sz="1400" b="1">
                <a:solidFill>
                  <a:schemeClr val="tx1"/>
                </a:solidFill>
                <a:latin typeface="Garamond" pitchFamily="18" charset="0"/>
              </a:defRPr>
            </a:lvl6pPr>
            <a:lvl7pPr marL="2971800" indent="-228600" eaLnBrk="0" fontAlgn="base" hangingPunct="0">
              <a:spcBef>
                <a:spcPct val="0"/>
              </a:spcBef>
              <a:spcAft>
                <a:spcPct val="0"/>
              </a:spcAft>
              <a:defRPr sz="1400" b="1">
                <a:solidFill>
                  <a:schemeClr val="tx1"/>
                </a:solidFill>
                <a:latin typeface="Garamond" pitchFamily="18" charset="0"/>
              </a:defRPr>
            </a:lvl7pPr>
            <a:lvl8pPr marL="3429000" indent="-228600" eaLnBrk="0" fontAlgn="base" hangingPunct="0">
              <a:spcBef>
                <a:spcPct val="0"/>
              </a:spcBef>
              <a:spcAft>
                <a:spcPct val="0"/>
              </a:spcAft>
              <a:defRPr sz="1400" b="1">
                <a:solidFill>
                  <a:schemeClr val="tx1"/>
                </a:solidFill>
                <a:latin typeface="Garamond" pitchFamily="18" charset="0"/>
              </a:defRPr>
            </a:lvl8pPr>
            <a:lvl9pPr marL="3886200" indent="-228600" eaLnBrk="0" fontAlgn="base" hangingPunct="0">
              <a:spcBef>
                <a:spcPct val="0"/>
              </a:spcBef>
              <a:spcAft>
                <a:spcPct val="0"/>
              </a:spcAft>
              <a:defRPr sz="1400" b="1">
                <a:solidFill>
                  <a:schemeClr val="tx1"/>
                </a:solidFill>
                <a:latin typeface="Garamond" pitchFamily="18" charset="0"/>
              </a:defRPr>
            </a:lvl9pPr>
          </a:lstStyle>
          <a:p>
            <a:pPr algn="ctr" eaLnBrk="1" hangingPunct="1">
              <a:defRPr/>
            </a:pPr>
            <a:endParaRPr lang="sk-SK" altLang="sk-SK" sz="1800" b="0" smtClean="0">
              <a:solidFill>
                <a:srgbClr val="FFFFFF"/>
              </a:solidFill>
              <a:latin typeface="Tahoma" pitchFamily="34" charset="0"/>
            </a:endParaRPr>
          </a:p>
        </p:txBody>
      </p:sp>
      <p:sp>
        <p:nvSpPr>
          <p:cNvPr id="1027" name="Rectangle 2"/>
          <p:cNvSpPr>
            <a:spLocks noGrp="1" noChangeArrowheads="1"/>
          </p:cNvSpPr>
          <p:nvPr>
            <p:ph type="title"/>
          </p:nvPr>
        </p:nvSpPr>
        <p:spPr bwMode="auto">
          <a:xfrm>
            <a:off x="468313" y="1052513"/>
            <a:ext cx="8229600" cy="855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sk-SK" smtClean="0"/>
              <a:t>Click to edit Master title style</a:t>
            </a:r>
          </a:p>
        </p:txBody>
      </p:sp>
      <p:sp>
        <p:nvSpPr>
          <p:cNvPr id="1028" name="Rectangle 3"/>
          <p:cNvSpPr>
            <a:spLocks noGrp="1" noChangeArrowheads="1"/>
          </p:cNvSpPr>
          <p:nvPr>
            <p:ph type="body" idx="1"/>
          </p:nvPr>
        </p:nvSpPr>
        <p:spPr bwMode="auto">
          <a:xfrm>
            <a:off x="468313" y="2060575"/>
            <a:ext cx="8229600" cy="4321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sk-SK" smtClean="0"/>
              <a:t>Click to edit Master text styles</a:t>
            </a:r>
          </a:p>
          <a:p>
            <a:pPr lvl="1"/>
            <a:r>
              <a:rPr lang="en-US" altLang="sk-SK" smtClean="0"/>
              <a:t>Second level</a:t>
            </a:r>
          </a:p>
          <a:p>
            <a:pPr lvl="2"/>
            <a:r>
              <a:rPr lang="en-US" altLang="sk-SK" smtClean="0"/>
              <a:t>Third level</a:t>
            </a:r>
          </a:p>
          <a:p>
            <a:pPr lvl="3"/>
            <a:r>
              <a:rPr lang="en-US" altLang="sk-SK" smtClean="0"/>
              <a:t>Fourth level</a:t>
            </a:r>
          </a:p>
          <a:p>
            <a:pPr lvl="4"/>
            <a:r>
              <a:rPr lang="en-US" altLang="sk-SK" smtClean="0"/>
              <a:t>Fifth level</a:t>
            </a:r>
          </a:p>
        </p:txBody>
      </p:sp>
      <p:sp>
        <p:nvSpPr>
          <p:cNvPr id="2" name="Rectangle 4"/>
          <p:cNvSpPr>
            <a:spLocks noGrp="1" noChangeArrowheads="1"/>
          </p:cNvSpPr>
          <p:nvPr>
            <p:ph type="dt" sz="half" idx="2"/>
          </p:nvPr>
        </p:nvSpPr>
        <p:spPr bwMode="auto">
          <a:xfrm>
            <a:off x="6300788" y="6578600"/>
            <a:ext cx="1412875"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bodyPr>
          <a:lstStyle>
            <a:lvl1pPr algn="ctr">
              <a:defRPr sz="1200" b="0">
                <a:solidFill>
                  <a:schemeClr val="bg1"/>
                </a:solidFill>
                <a:latin typeface="Tahoma" pitchFamily="34" charset="0"/>
              </a:defRPr>
            </a:lvl1pPr>
          </a:lstStyle>
          <a:p>
            <a:pPr>
              <a:defRPr/>
            </a:pPr>
            <a:endParaRPr lang="sk-SK"/>
          </a:p>
        </p:txBody>
      </p:sp>
      <p:sp>
        <p:nvSpPr>
          <p:cNvPr id="1029" name="Rectangle 5"/>
          <p:cNvSpPr>
            <a:spLocks noGrp="1" noChangeArrowheads="1"/>
          </p:cNvSpPr>
          <p:nvPr>
            <p:ph type="ftr" sz="quarter" idx="3"/>
          </p:nvPr>
        </p:nvSpPr>
        <p:spPr bwMode="auto">
          <a:xfrm>
            <a:off x="468313" y="6570663"/>
            <a:ext cx="5688012" cy="2873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bodyPr>
          <a:lstStyle>
            <a:lvl1pPr>
              <a:defRPr sz="1200" b="0">
                <a:solidFill>
                  <a:schemeClr val="bg1"/>
                </a:solidFill>
                <a:latin typeface="Tahoma" pitchFamily="34" charset="0"/>
              </a:defRPr>
            </a:lvl1pPr>
          </a:lstStyle>
          <a:p>
            <a:pPr>
              <a:defRPr/>
            </a:pPr>
            <a:endParaRPr lang="sk-SK"/>
          </a:p>
        </p:txBody>
      </p:sp>
      <p:sp>
        <p:nvSpPr>
          <p:cNvPr id="1030" name="Rectangle 6"/>
          <p:cNvSpPr>
            <a:spLocks noGrp="1" noChangeArrowheads="1"/>
          </p:cNvSpPr>
          <p:nvPr>
            <p:ph type="sldNum" sz="quarter" idx="4"/>
          </p:nvPr>
        </p:nvSpPr>
        <p:spPr bwMode="auto">
          <a:xfrm>
            <a:off x="7885113" y="6578600"/>
            <a:ext cx="863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bodyPr>
          <a:lstStyle>
            <a:lvl1pPr algn="r">
              <a:defRPr sz="1200" b="0">
                <a:solidFill>
                  <a:schemeClr val="bg1"/>
                </a:solidFill>
                <a:latin typeface="Tahoma" pitchFamily="34" charset="0"/>
              </a:defRPr>
            </a:lvl1pPr>
          </a:lstStyle>
          <a:p>
            <a:pPr>
              <a:defRPr/>
            </a:pPr>
            <a:fld id="{21A399B4-1387-4CA0-87D9-F00ADA204E94}" type="slidenum">
              <a:rPr lang="en-US"/>
              <a:pPr>
                <a:defRPr/>
              </a:pPr>
              <a:t>‹#›</a:t>
            </a:fld>
            <a:endParaRPr lang="en-US"/>
          </a:p>
        </p:txBody>
      </p:sp>
      <p:pic>
        <p:nvPicPr>
          <p:cNvPr id="1032" name="Picture 12" descr="NBS_podstranka_modra"/>
          <p:cNvPicPr>
            <a:picLocks noChangeAspect="1" noChangeArrowheads="1"/>
          </p:cNvPicPr>
          <p:nvPr/>
        </p:nvPicPr>
        <p:blipFill>
          <a:blip r:embed="rId15" cstate="print">
            <a:extLst>
              <a:ext uri="{28A0092B-C50C-407E-A947-70E740481C1C}">
                <a14:useLocalDpi xmlns:a14="http://schemas.microsoft.com/office/drawing/2010/main" xmlns="" val="0"/>
              </a:ext>
            </a:extLst>
          </a:blip>
          <a:srcRect/>
          <a:stretch>
            <a:fillRect/>
          </a:stretch>
        </p:blipFill>
        <p:spPr bwMode="auto">
          <a:xfrm>
            <a:off x="0" y="0"/>
            <a:ext cx="9140825" cy="793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63"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Lst>
  <p:hf hdr="0" ftr="0" dt="0"/>
  <p:txStyles>
    <p:titleStyle>
      <a:lvl1pPr algn="ctr" rtl="0" eaLnBrk="0" fontAlgn="base" hangingPunct="0">
        <a:spcBef>
          <a:spcPct val="0"/>
        </a:spcBef>
        <a:spcAft>
          <a:spcPct val="0"/>
        </a:spcAft>
        <a:defRPr sz="3600" b="1">
          <a:solidFill>
            <a:srgbClr val="003881"/>
          </a:solidFill>
          <a:latin typeface="+mj-lt"/>
          <a:ea typeface="+mj-ea"/>
          <a:cs typeface="+mj-cs"/>
        </a:defRPr>
      </a:lvl1pPr>
      <a:lvl2pPr algn="ctr" rtl="0" eaLnBrk="0" fontAlgn="base" hangingPunct="0">
        <a:spcBef>
          <a:spcPct val="0"/>
        </a:spcBef>
        <a:spcAft>
          <a:spcPct val="0"/>
        </a:spcAft>
        <a:defRPr sz="3600" b="1">
          <a:solidFill>
            <a:srgbClr val="003881"/>
          </a:solidFill>
          <a:latin typeface="Tahoma" pitchFamily="34" charset="0"/>
        </a:defRPr>
      </a:lvl2pPr>
      <a:lvl3pPr algn="ctr" rtl="0" eaLnBrk="0" fontAlgn="base" hangingPunct="0">
        <a:spcBef>
          <a:spcPct val="0"/>
        </a:spcBef>
        <a:spcAft>
          <a:spcPct val="0"/>
        </a:spcAft>
        <a:defRPr sz="3600" b="1">
          <a:solidFill>
            <a:srgbClr val="003881"/>
          </a:solidFill>
          <a:latin typeface="Tahoma" pitchFamily="34" charset="0"/>
        </a:defRPr>
      </a:lvl3pPr>
      <a:lvl4pPr algn="ctr" rtl="0" eaLnBrk="0" fontAlgn="base" hangingPunct="0">
        <a:spcBef>
          <a:spcPct val="0"/>
        </a:spcBef>
        <a:spcAft>
          <a:spcPct val="0"/>
        </a:spcAft>
        <a:defRPr sz="3600" b="1">
          <a:solidFill>
            <a:srgbClr val="003881"/>
          </a:solidFill>
          <a:latin typeface="Tahoma" pitchFamily="34" charset="0"/>
        </a:defRPr>
      </a:lvl4pPr>
      <a:lvl5pPr algn="ctr" rtl="0" eaLnBrk="0" fontAlgn="base" hangingPunct="0">
        <a:spcBef>
          <a:spcPct val="0"/>
        </a:spcBef>
        <a:spcAft>
          <a:spcPct val="0"/>
        </a:spcAft>
        <a:defRPr sz="3600" b="1">
          <a:solidFill>
            <a:srgbClr val="003881"/>
          </a:solidFill>
          <a:latin typeface="Tahoma" pitchFamily="34" charset="0"/>
        </a:defRPr>
      </a:lvl5pPr>
      <a:lvl6pPr marL="457200" algn="ctr" rtl="0" fontAlgn="base">
        <a:spcBef>
          <a:spcPct val="0"/>
        </a:spcBef>
        <a:spcAft>
          <a:spcPct val="0"/>
        </a:spcAft>
        <a:defRPr sz="3600" b="1">
          <a:solidFill>
            <a:srgbClr val="003881"/>
          </a:solidFill>
          <a:latin typeface="Tahoma" pitchFamily="34" charset="0"/>
        </a:defRPr>
      </a:lvl6pPr>
      <a:lvl7pPr marL="914400" algn="ctr" rtl="0" fontAlgn="base">
        <a:spcBef>
          <a:spcPct val="0"/>
        </a:spcBef>
        <a:spcAft>
          <a:spcPct val="0"/>
        </a:spcAft>
        <a:defRPr sz="3600" b="1">
          <a:solidFill>
            <a:srgbClr val="003881"/>
          </a:solidFill>
          <a:latin typeface="Tahoma" pitchFamily="34" charset="0"/>
        </a:defRPr>
      </a:lvl7pPr>
      <a:lvl8pPr marL="1371600" algn="ctr" rtl="0" fontAlgn="base">
        <a:spcBef>
          <a:spcPct val="0"/>
        </a:spcBef>
        <a:spcAft>
          <a:spcPct val="0"/>
        </a:spcAft>
        <a:defRPr sz="3600" b="1">
          <a:solidFill>
            <a:srgbClr val="003881"/>
          </a:solidFill>
          <a:latin typeface="Tahoma" pitchFamily="34" charset="0"/>
        </a:defRPr>
      </a:lvl8pPr>
      <a:lvl9pPr marL="1828800" algn="ctr" rtl="0" fontAlgn="base">
        <a:spcBef>
          <a:spcPct val="0"/>
        </a:spcBef>
        <a:spcAft>
          <a:spcPct val="0"/>
        </a:spcAft>
        <a:defRPr sz="3600" b="1">
          <a:solidFill>
            <a:srgbClr val="003881"/>
          </a:solidFill>
          <a:latin typeface="Tahoma" pitchFamily="34" charset="0"/>
        </a:defRPr>
      </a:lvl9pPr>
    </p:titleStyle>
    <p:bodyStyle>
      <a:lvl1pPr marL="342900" indent="-342900" algn="l" rtl="0" eaLnBrk="0" fontAlgn="base" hangingPunct="0">
        <a:spcBef>
          <a:spcPct val="20000"/>
        </a:spcBef>
        <a:spcAft>
          <a:spcPct val="0"/>
        </a:spcAft>
        <a:buFont typeface="Wingdings" pitchFamily="2" charset="2"/>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003881"/>
        </a:buClr>
        <a:buFont typeface="Wingdings" pitchFamily="2" charset="2"/>
        <a:buChar char="§"/>
        <a:defRPr sz="2600">
          <a:solidFill>
            <a:schemeClr val="tx1"/>
          </a:solidFill>
          <a:latin typeface="+mn-lt"/>
        </a:defRPr>
      </a:lvl2pPr>
      <a:lvl3pPr marL="1143000" indent="-228600" algn="l" rtl="0" eaLnBrk="0" fontAlgn="base" hangingPunct="0">
        <a:spcBef>
          <a:spcPct val="20000"/>
        </a:spcBef>
        <a:spcAft>
          <a:spcPct val="0"/>
        </a:spcAft>
        <a:buClr>
          <a:srgbClr val="9B0030"/>
        </a:buClr>
        <a:buChar char="•"/>
        <a:defRPr sz="2400">
          <a:solidFill>
            <a:schemeClr val="tx1"/>
          </a:solidFill>
          <a:latin typeface="+mn-lt"/>
        </a:defRPr>
      </a:lvl3pPr>
      <a:lvl4pPr marL="1600200" indent="-228600" algn="l" rtl="0" eaLnBrk="0" fontAlgn="base" hangingPunct="0">
        <a:spcBef>
          <a:spcPct val="20000"/>
        </a:spcBef>
        <a:spcAft>
          <a:spcPct val="0"/>
        </a:spcAft>
        <a:buClr>
          <a:srgbClr val="003881"/>
        </a:buClr>
        <a:buFont typeface="Wingdings" pitchFamily="2" charset="2"/>
        <a:buChar char="§"/>
        <a:defRPr sz="2200">
          <a:solidFill>
            <a:schemeClr val="tx1"/>
          </a:solidFill>
          <a:latin typeface="+mn-lt"/>
        </a:defRPr>
      </a:lvl4pPr>
      <a:lvl5pPr marL="2057400" indent="-228600" algn="l" rtl="0" eaLnBrk="0" fontAlgn="base" hangingPunct="0">
        <a:spcBef>
          <a:spcPct val="20000"/>
        </a:spcBef>
        <a:spcAft>
          <a:spcPct val="0"/>
        </a:spcAft>
        <a:buClr>
          <a:srgbClr val="9B0030"/>
        </a:buClr>
        <a:buChar char="•"/>
        <a:defRPr sz="2000">
          <a:solidFill>
            <a:schemeClr val="tx1"/>
          </a:solidFill>
          <a:latin typeface="+mn-lt"/>
        </a:defRPr>
      </a:lvl5pPr>
      <a:lvl6pPr marL="2514600" indent="-228600" algn="l" rtl="0" fontAlgn="base">
        <a:spcBef>
          <a:spcPct val="20000"/>
        </a:spcBef>
        <a:spcAft>
          <a:spcPct val="0"/>
        </a:spcAft>
        <a:buClr>
          <a:srgbClr val="9B0030"/>
        </a:buClr>
        <a:buChar char="•"/>
        <a:defRPr sz="2000">
          <a:solidFill>
            <a:schemeClr val="tx1"/>
          </a:solidFill>
          <a:latin typeface="+mn-lt"/>
        </a:defRPr>
      </a:lvl6pPr>
      <a:lvl7pPr marL="2971800" indent="-228600" algn="l" rtl="0" fontAlgn="base">
        <a:spcBef>
          <a:spcPct val="20000"/>
        </a:spcBef>
        <a:spcAft>
          <a:spcPct val="0"/>
        </a:spcAft>
        <a:buClr>
          <a:srgbClr val="9B0030"/>
        </a:buClr>
        <a:buChar char="•"/>
        <a:defRPr sz="2000">
          <a:solidFill>
            <a:schemeClr val="tx1"/>
          </a:solidFill>
          <a:latin typeface="+mn-lt"/>
        </a:defRPr>
      </a:lvl7pPr>
      <a:lvl8pPr marL="3429000" indent="-228600" algn="l" rtl="0" fontAlgn="base">
        <a:spcBef>
          <a:spcPct val="20000"/>
        </a:spcBef>
        <a:spcAft>
          <a:spcPct val="0"/>
        </a:spcAft>
        <a:buClr>
          <a:srgbClr val="9B0030"/>
        </a:buClr>
        <a:buChar char="•"/>
        <a:defRPr sz="2000">
          <a:solidFill>
            <a:schemeClr val="tx1"/>
          </a:solidFill>
          <a:latin typeface="+mn-lt"/>
        </a:defRPr>
      </a:lvl8pPr>
      <a:lvl9pPr marL="3886200" indent="-228600" algn="l" rtl="0" fontAlgn="base">
        <a:spcBef>
          <a:spcPct val="20000"/>
        </a:spcBef>
        <a:spcAft>
          <a:spcPct val="0"/>
        </a:spcAft>
        <a:buClr>
          <a:srgbClr val="9B0030"/>
        </a:buClr>
        <a:buChar char="•"/>
        <a:defRPr sz="2000">
          <a:solidFill>
            <a:schemeClr val="tx1"/>
          </a:solidFill>
          <a:latin typeface="+mn-lt"/>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sk-SK" sz="3200" dirty="0" smtClean="0"/>
              <a:t>Vybrané aspekty nového regulačného režimu </a:t>
            </a:r>
            <a:br>
              <a:rPr lang="sk-SK" sz="3200" dirty="0" smtClean="0"/>
            </a:br>
            <a:r>
              <a:rPr lang="sk-SK" sz="3200" dirty="0" smtClean="0"/>
              <a:t>pre distribúciu poistných produktov</a:t>
            </a:r>
            <a:br>
              <a:rPr lang="sk-SK" sz="3200" dirty="0" smtClean="0"/>
            </a:br>
            <a:r>
              <a:rPr lang="sk-SK" sz="3200" dirty="0"/>
              <a:t/>
            </a:r>
            <a:br>
              <a:rPr lang="sk-SK" sz="3200" dirty="0"/>
            </a:br>
            <a:endParaRPr lang="sk-SK" sz="2400" dirty="0"/>
          </a:p>
        </p:txBody>
      </p:sp>
      <p:sp>
        <p:nvSpPr>
          <p:cNvPr id="4" name="Slide Number Placeholder 3"/>
          <p:cNvSpPr>
            <a:spLocks noGrp="1"/>
          </p:cNvSpPr>
          <p:nvPr>
            <p:ph type="sldNum" sz="quarter" idx="4294967295"/>
          </p:nvPr>
        </p:nvSpPr>
        <p:spPr>
          <a:xfrm>
            <a:off x="8280400" y="6578600"/>
            <a:ext cx="863600" cy="279400"/>
          </a:xfrm>
        </p:spPr>
        <p:txBody>
          <a:bodyPr/>
          <a:lstStyle/>
          <a:p>
            <a:pPr>
              <a:defRPr/>
            </a:pPr>
            <a:fld id="{1A65F957-074B-406C-8655-642C692450E3}" type="slidenum">
              <a:rPr lang="en-US" smtClean="0"/>
              <a:pPr>
                <a:defRPr/>
              </a:pPr>
              <a:t>1</a:t>
            </a:fld>
            <a:endParaRPr lang="en-US"/>
          </a:p>
        </p:txBody>
      </p:sp>
      <p:sp>
        <p:nvSpPr>
          <p:cNvPr id="2" name="TextBox 1"/>
          <p:cNvSpPr txBox="1"/>
          <p:nvPr/>
        </p:nvSpPr>
        <p:spPr>
          <a:xfrm>
            <a:off x="323528" y="6309319"/>
            <a:ext cx="8496944" cy="307777"/>
          </a:xfrm>
          <a:prstGeom prst="rect">
            <a:avLst/>
          </a:prstGeom>
          <a:noFill/>
        </p:spPr>
        <p:txBody>
          <a:bodyPr wrap="square" rtlCol="0">
            <a:spAutoFit/>
          </a:bodyPr>
          <a:lstStyle/>
          <a:p>
            <a:r>
              <a:rPr lang="sk-SK" dirty="0" smtClean="0">
                <a:solidFill>
                  <a:srgbClr val="002060"/>
                </a:solidFill>
                <a:latin typeface="Tahoma" panose="020B0604030504040204" pitchFamily="34" charset="0"/>
                <a:ea typeface="Tahoma" panose="020B0604030504040204" pitchFamily="34" charset="0"/>
                <a:cs typeface="Tahoma" panose="020B0604030504040204" pitchFamily="34" charset="0"/>
              </a:rPr>
              <a:t>Štefan </a:t>
            </a:r>
            <a:r>
              <a:rPr lang="sk-SK"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Velčický</a:t>
            </a:r>
            <a:r>
              <a:rPr lang="sk-SK" dirty="0" smtClean="0">
                <a:solidFill>
                  <a:srgbClr val="002060"/>
                </a:solidFill>
                <a:latin typeface="Tahoma" panose="020B0604030504040204" pitchFamily="34" charset="0"/>
                <a:ea typeface="Tahoma" panose="020B0604030504040204" pitchFamily="34" charset="0"/>
                <a:cs typeface="Tahoma" panose="020B0604030504040204" pitchFamily="34" charset="0"/>
              </a:rPr>
              <a:t>					         Národná </a:t>
            </a:r>
            <a:r>
              <a:rPr lang="sk-SK" dirty="0">
                <a:solidFill>
                  <a:srgbClr val="002060"/>
                </a:solidFill>
                <a:latin typeface="Tahoma" panose="020B0604030504040204" pitchFamily="34" charset="0"/>
                <a:ea typeface="Tahoma" panose="020B0604030504040204" pitchFamily="34" charset="0"/>
                <a:cs typeface="Tahoma" panose="020B0604030504040204" pitchFamily="34" charset="0"/>
              </a:rPr>
              <a:t>b</a:t>
            </a:r>
            <a:r>
              <a:rPr lang="sk-SK" dirty="0" smtClean="0">
                <a:solidFill>
                  <a:srgbClr val="002060"/>
                </a:solidFill>
                <a:latin typeface="Tahoma" panose="020B0604030504040204" pitchFamily="34" charset="0"/>
                <a:ea typeface="Tahoma" panose="020B0604030504040204" pitchFamily="34" charset="0"/>
                <a:cs typeface="Tahoma" panose="020B0604030504040204" pitchFamily="34" charset="0"/>
              </a:rPr>
              <a:t>anka Slovenska</a:t>
            </a:r>
            <a:endParaRPr lang="sk-SK"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90153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Ciele týkajúce sa dohľadu nad produktmi a ich riadením</a:t>
            </a:r>
            <a:endParaRPr lang="sk-SK" dirty="0"/>
          </a:p>
        </p:txBody>
      </p:sp>
      <p:sp>
        <p:nvSpPr>
          <p:cNvPr id="3" name="Content Placeholder 2"/>
          <p:cNvSpPr>
            <a:spLocks noGrp="1"/>
          </p:cNvSpPr>
          <p:nvPr>
            <p:ph idx="1"/>
          </p:nvPr>
        </p:nvSpPr>
        <p:spPr/>
        <p:txBody>
          <a:bodyPr/>
          <a:lstStyle/>
          <a:p>
            <a:r>
              <a:rPr lang="sk-SK" dirty="0" smtClean="0"/>
              <a:t>	</a:t>
            </a:r>
          </a:p>
          <a:p>
            <a:pPr algn="just"/>
            <a:r>
              <a:rPr lang="sk-SK" dirty="0"/>
              <a:t>	</a:t>
            </a:r>
            <a:r>
              <a:rPr lang="sk-SK" dirty="0" smtClean="0"/>
              <a:t>Cieľom </a:t>
            </a:r>
            <a:r>
              <a:rPr lang="sk-SK" dirty="0"/>
              <a:t>mechanizmov dohľadu nad produktmi a ich riadením má byť predchádzanie ujmy zákazníkov a jej zmiernenie, podpora správneho riadenia konfliktov záujmov a ich prostredníctvom sa má zabezpečiť, aby boli náležite zohľadnené ciele, záujmy a vlastnosti zákazníkov. </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10</a:t>
            </a:fld>
            <a:endParaRPr lang="en-US"/>
          </a:p>
        </p:txBody>
      </p:sp>
    </p:spTree>
    <p:extLst>
      <p:ext uri="{BB962C8B-B14F-4D97-AF65-F5344CB8AC3E}">
        <p14:creationId xmlns:p14="http://schemas.microsoft.com/office/powerpoint/2010/main" xmlns="" val="1035912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Úloha manažmentu a mechanizmy preskúmania</a:t>
            </a: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endParaRPr lang="sk-SK" sz="2000" dirty="0" smtClean="0"/>
          </a:p>
          <a:p>
            <a:pPr marL="457200" indent="-457200">
              <a:buFont typeface="Arial" panose="020B0604020202020204" pitchFamily="34" charset="0"/>
              <a:buChar char="•"/>
            </a:pPr>
            <a:r>
              <a:rPr lang="sk-SK" sz="2000" dirty="0" smtClean="0"/>
              <a:t>Správny</a:t>
            </a:r>
            <a:r>
              <a:rPr lang="sk-SK" sz="2000" dirty="0"/>
              <a:t>, riadiaci alebo kontrolný orgán výrobcu alebo rovnocenná štruktúra zodpovedná za výrobu poistných produktov by mala schvaľovať a byť v konečnom dôsledku zodpovedná za stanovenie, zavedenie a následné preskúmania a priebežné interné dodržiavanie súladu s mechanizmami dohľadu nad produktmi a ich </a:t>
            </a:r>
            <a:r>
              <a:rPr lang="sk-SK" sz="2000" dirty="0" smtClean="0"/>
              <a:t>riadením.</a:t>
            </a:r>
          </a:p>
          <a:p>
            <a:pPr marL="457200" indent="-457200">
              <a:buFont typeface="Arial" panose="020B0604020202020204" pitchFamily="34" charset="0"/>
              <a:buChar char="•"/>
            </a:pPr>
            <a:endParaRPr lang="sk-SK" sz="2000" dirty="0" smtClean="0"/>
          </a:p>
          <a:p>
            <a:pPr marL="457200" indent="-457200">
              <a:buFont typeface="Arial" panose="020B0604020202020204" pitchFamily="34" charset="0"/>
              <a:buChar char="•"/>
            </a:pPr>
            <a:r>
              <a:rPr lang="sk-SK" sz="2000" dirty="0" smtClean="0"/>
              <a:t>Výrobca </a:t>
            </a:r>
            <a:r>
              <a:rPr lang="sk-SK" sz="2000" dirty="0"/>
              <a:t>má pravidelne preskúmať mechanizmy dohľadu nad produktmi a ich riadenia s cieľom zabezpečiť, aby boli stále platné a aktuálne, a výrobca ich má zmeniť, ak je to vhodné.</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11</a:t>
            </a:fld>
            <a:endParaRPr lang="en-US"/>
          </a:p>
        </p:txBody>
      </p:sp>
    </p:spTree>
    <p:extLst>
      <p:ext uri="{BB962C8B-B14F-4D97-AF65-F5344CB8AC3E}">
        <p14:creationId xmlns:p14="http://schemas.microsoft.com/office/powerpoint/2010/main" xmlns="" val="3775129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a:t>Cieľový trh</a:t>
            </a:r>
          </a:p>
        </p:txBody>
      </p:sp>
      <p:sp>
        <p:nvSpPr>
          <p:cNvPr id="3" name="Content Placeholder 2"/>
          <p:cNvSpPr>
            <a:spLocks noGrp="1"/>
          </p:cNvSpPr>
          <p:nvPr>
            <p:ph idx="1"/>
          </p:nvPr>
        </p:nvSpPr>
        <p:spPr>
          <a:xfrm>
            <a:off x="468313" y="1844825"/>
            <a:ext cx="8229600" cy="4536926"/>
          </a:xfrm>
        </p:spPr>
        <p:txBody>
          <a:bodyPr/>
          <a:lstStyle/>
          <a:p>
            <a:pPr>
              <a:buFont typeface="Arial" panose="020B0604020202020204" pitchFamily="34" charset="0"/>
              <a:buChar char="•"/>
            </a:pPr>
            <a:r>
              <a:rPr lang="sk-SK" sz="1800" dirty="0" smtClean="0"/>
              <a:t>Výrobca </a:t>
            </a:r>
            <a:r>
              <a:rPr lang="sk-SK" sz="1800" dirty="0"/>
              <a:t>do svojich mechanizmov dohľadu nad produktmi a ich riadenia zahrnie vhodné kroky na určenie príslušného cieľového trhu produktu.</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Výrobca </a:t>
            </a:r>
            <a:r>
              <a:rPr lang="sk-SK" sz="1800" dirty="0"/>
              <a:t>má navrhovať a uvádzať na trh len výrobky s vlastnosťami a pomocou určených distribučných kanálov, ktoré sú v súlade so záujmami, cieľmi a vlastnosťami cieľového trhu.</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Pri </a:t>
            </a:r>
            <a:r>
              <a:rPr lang="sk-SK" sz="1800" dirty="0"/>
              <a:t>rozhodovaní o tom, či je produkt v súlade so záujmami, cieľmi a vlastnosťami konkrétneho cieľového trhu alebo nie, má výrobca zvážiť úroveň informácií dostupných cieľovému trhu a mieru finančnej spôsobilosti a gramotnosti cieľového trhu.</a:t>
            </a:r>
          </a:p>
          <a:p>
            <a:pPr>
              <a:buFont typeface="Arial" panose="020B0604020202020204" pitchFamily="34" charset="0"/>
              <a:buChar char="•"/>
            </a:pPr>
            <a:endParaRPr lang="sk-SK" sz="1800" dirty="0" smtClean="0"/>
          </a:p>
          <a:p>
            <a:pPr>
              <a:buFont typeface="Arial" panose="020B0604020202020204" pitchFamily="34" charset="0"/>
              <a:buChar char="•"/>
            </a:pPr>
            <a:r>
              <a:rPr lang="sk-SK" sz="1800" dirty="0" smtClean="0"/>
              <a:t>Výrobca </a:t>
            </a:r>
            <a:r>
              <a:rPr lang="sk-SK" sz="1800" dirty="0"/>
              <a:t>má takisto identifikovať skupiny zákazníkov, v prípade ktorých sa produkt považuje za pravdepodobne nespĺňajúci ich záujmy, ciele a charakteristiky.</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12</a:t>
            </a:fld>
            <a:endParaRPr lang="en-US"/>
          </a:p>
        </p:txBody>
      </p:sp>
    </p:spTree>
    <p:extLst>
      <p:ext uri="{BB962C8B-B14F-4D97-AF65-F5344CB8AC3E}">
        <p14:creationId xmlns:p14="http://schemas.microsoft.com/office/powerpoint/2010/main" xmlns="" val="4101625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Požiadavky na zamestnancov</a:t>
            </a: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endParaRPr lang="sk-SK" dirty="0" smtClean="0"/>
          </a:p>
          <a:p>
            <a:pPr marL="457200" indent="-457200">
              <a:buFont typeface="Arial" panose="020B0604020202020204" pitchFamily="34" charset="0"/>
              <a:buChar char="•"/>
            </a:pPr>
            <a:r>
              <a:rPr lang="sk-SK" dirty="0" smtClean="0"/>
              <a:t>Výrobca </a:t>
            </a:r>
            <a:r>
              <a:rPr lang="sk-SK" dirty="0"/>
              <a:t>má zabezpečiť, aby príslušní zamestnanci zapojení do navrhovania produktov disponovali potrebnými zručnosťami, poznatkami a odbornými znalosťami, aby správne chápali hlavné vlastnosti a charakteristiky produktu, ako aj záujmy, ciele a charakteristiky cieľového trhu.</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13</a:t>
            </a:fld>
            <a:endParaRPr lang="en-US"/>
          </a:p>
        </p:txBody>
      </p:sp>
    </p:spTree>
    <p:extLst>
      <p:ext uri="{BB962C8B-B14F-4D97-AF65-F5344CB8AC3E}">
        <p14:creationId xmlns:p14="http://schemas.microsoft.com/office/powerpoint/2010/main" xmlns="" val="2406947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a:t>Testovanie produktov</a:t>
            </a:r>
          </a:p>
        </p:txBody>
      </p:sp>
      <p:sp>
        <p:nvSpPr>
          <p:cNvPr id="3" name="Content Placeholder 2"/>
          <p:cNvSpPr>
            <a:spLocks noGrp="1"/>
          </p:cNvSpPr>
          <p:nvPr>
            <p:ph idx="1"/>
          </p:nvPr>
        </p:nvSpPr>
        <p:spPr>
          <a:xfrm>
            <a:off x="468313" y="1844825"/>
            <a:ext cx="8229600" cy="4536926"/>
          </a:xfrm>
        </p:spPr>
        <p:txBody>
          <a:bodyPr/>
          <a:lstStyle/>
          <a:p>
            <a:pPr>
              <a:buFont typeface="Arial" panose="020B0604020202020204" pitchFamily="34" charset="0"/>
              <a:buChar char="•"/>
            </a:pPr>
            <a:r>
              <a:rPr lang="sk-SK" sz="2000" dirty="0" smtClean="0"/>
              <a:t>Pred </a:t>
            </a:r>
            <a:r>
              <a:rPr lang="sk-SK" sz="2000" dirty="0"/>
              <a:t>uvedením produktu na trh alebo ak sa cieľový trh zmenil, alebo ak sa zavádzajú zmeny existujúceho produktu, má výrobca vykonať vhodné testovanie produktu v prípade potreby s analýzami scenárov. Testovaním produktu sa má posúdiť, či je produkt v súlade s cieľmi cieľového trhu počas životnosti produktu.</a:t>
            </a:r>
          </a:p>
          <a:p>
            <a:pPr>
              <a:buFont typeface="Arial" panose="020B0604020202020204" pitchFamily="34" charset="0"/>
              <a:buChar char="•"/>
            </a:pPr>
            <a:endParaRPr lang="sk-SK" sz="2000" dirty="0"/>
          </a:p>
          <a:p>
            <a:pPr>
              <a:buFont typeface="Arial" panose="020B0604020202020204" pitchFamily="34" charset="0"/>
              <a:buChar char="•"/>
            </a:pPr>
            <a:r>
              <a:rPr lang="sk-SK" sz="2000" dirty="0" smtClean="0"/>
              <a:t>Výrobca </a:t>
            </a:r>
            <a:r>
              <a:rPr lang="sk-SK" sz="2000" dirty="0"/>
              <a:t>by na trh nemal uviesť produkt, ak z výsledkov testovania produktu vyplynie, že produkt nezodpovedá záujmom, cieľom a charakteristikám cieľového trhu.</a:t>
            </a:r>
          </a:p>
          <a:p>
            <a:pPr>
              <a:buFont typeface="Arial" panose="020B0604020202020204" pitchFamily="34" charset="0"/>
              <a:buChar char="•"/>
            </a:pPr>
            <a:endParaRPr lang="sk-SK" sz="2000" dirty="0"/>
          </a:p>
          <a:p>
            <a:pPr>
              <a:buFont typeface="Arial" panose="020B0604020202020204" pitchFamily="34" charset="0"/>
              <a:buChar char="•"/>
            </a:pPr>
            <a:r>
              <a:rPr lang="sk-SK" sz="2000" dirty="0" smtClean="0"/>
              <a:t>Výrobca </a:t>
            </a:r>
            <a:r>
              <a:rPr lang="sk-SK" sz="2000" dirty="0"/>
              <a:t>má vykonávať testovanie produktov kvalitatívnym spôsobom a v prípade potreby vyčísliteľným spôsobom v závislosti od druhu a povahy produktu a súvisiaceho rizika vzniku ujmy zákazníkovi.</a:t>
            </a:r>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14</a:t>
            </a:fld>
            <a:endParaRPr lang="en-US"/>
          </a:p>
        </p:txBody>
      </p:sp>
    </p:spTree>
    <p:extLst>
      <p:ext uri="{BB962C8B-B14F-4D97-AF65-F5344CB8AC3E}">
        <p14:creationId xmlns:p14="http://schemas.microsoft.com/office/powerpoint/2010/main" xmlns="" val="876995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
            </a:r>
            <a:br>
              <a:rPr lang="sk-SK" dirty="0" smtClean="0"/>
            </a:br>
            <a:r>
              <a:rPr lang="sk-SK" dirty="0" smtClean="0"/>
              <a:t>Monitorovanie </a:t>
            </a:r>
            <a:r>
              <a:rPr lang="sk-SK" dirty="0"/>
              <a:t>produktov</a:t>
            </a:r>
            <a:br>
              <a:rPr lang="sk-SK" dirty="0"/>
            </a:br>
            <a:r>
              <a:rPr lang="sk-SK" dirty="0"/>
              <a:t/>
            </a:r>
            <a:br>
              <a:rPr lang="sk-SK" dirty="0"/>
            </a:b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sk-SK" sz="2400" dirty="0" smtClean="0"/>
              <a:t>Keď </a:t>
            </a:r>
            <a:r>
              <a:rPr lang="sk-SK" sz="2400" dirty="0"/>
              <a:t>sa produkt distribuuje, výrobca by mal priebežne monitorovať, či produkt naďalej zodpovedá záujmom, cieľom a charakteristikám cieľového trhu</a:t>
            </a:r>
            <a:r>
              <a:rPr lang="sk-SK" sz="2400" dirty="0" smtClean="0"/>
              <a:t>.</a:t>
            </a:r>
          </a:p>
          <a:p>
            <a:pPr marL="457200" indent="-457200">
              <a:buFont typeface="Arial" panose="020B0604020202020204" pitchFamily="34" charset="0"/>
              <a:buChar char="•"/>
            </a:pPr>
            <a:r>
              <a:rPr lang="sk-SK" sz="2400" dirty="0" smtClean="0"/>
              <a:t>Ak </a:t>
            </a:r>
            <a:r>
              <a:rPr lang="sk-SK" sz="2400" dirty="0"/>
              <a:t>výrobca počas životnosti produktu zistí okolnosti, ktoré súvisia s produktom a spôsobujú riziko ujmy pre zákazníka, výrobca má prijať vhodné opatrenie na zmiernenie tejto situácie a zabrániť opätovnému výskytu ujmy.</a:t>
            </a:r>
          </a:p>
          <a:p>
            <a:pPr marL="457200" indent="-457200">
              <a:buFont typeface="Arial" panose="020B0604020202020204" pitchFamily="34" charset="0"/>
              <a:buChar char="•"/>
            </a:pPr>
            <a:r>
              <a:rPr lang="sk-SK" sz="2400" dirty="0" smtClean="0"/>
              <a:t>Ak </a:t>
            </a:r>
            <a:r>
              <a:rPr lang="sk-SK" sz="2400" dirty="0"/>
              <a:t>je to vhodné, výrobca by mal o príslušnom prostriedku nápravy bezodkladne informovať zapojených distribútorov a zákazníkov.</a:t>
            </a:r>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15</a:t>
            </a:fld>
            <a:endParaRPr lang="en-US"/>
          </a:p>
        </p:txBody>
      </p:sp>
    </p:spTree>
    <p:extLst>
      <p:ext uri="{BB962C8B-B14F-4D97-AF65-F5344CB8AC3E}">
        <p14:creationId xmlns:p14="http://schemas.microsoft.com/office/powerpoint/2010/main" xmlns="" val="782996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a:t>Distribučné kanály</a:t>
            </a:r>
          </a:p>
        </p:txBody>
      </p:sp>
      <p:sp>
        <p:nvSpPr>
          <p:cNvPr id="3" name="Content Placeholder 2"/>
          <p:cNvSpPr>
            <a:spLocks noGrp="1"/>
          </p:cNvSpPr>
          <p:nvPr>
            <p:ph idx="1"/>
          </p:nvPr>
        </p:nvSpPr>
        <p:spPr/>
        <p:txBody>
          <a:bodyPr/>
          <a:lstStyle/>
          <a:p>
            <a:pPr>
              <a:buFont typeface="Arial" panose="020B0604020202020204" pitchFamily="34" charset="0"/>
              <a:buChar char="•"/>
            </a:pPr>
            <a:r>
              <a:rPr lang="sk-SK" sz="2400" dirty="0" smtClean="0"/>
              <a:t>Výrobca </a:t>
            </a:r>
            <a:r>
              <a:rPr lang="sk-SK" sz="2400" dirty="0"/>
              <a:t>si má vybrať distribučné kanály, ktoré sú vhodné pre cieľový trh so zohľadnením osobitných charakteristík produktu.</a:t>
            </a:r>
          </a:p>
          <a:p>
            <a:pPr>
              <a:buFont typeface="Arial" panose="020B0604020202020204" pitchFamily="34" charset="0"/>
              <a:buChar char="•"/>
            </a:pPr>
            <a:r>
              <a:rPr lang="sk-SK" sz="2400" dirty="0" smtClean="0"/>
              <a:t>Výrobca </a:t>
            </a:r>
            <a:r>
              <a:rPr lang="sk-SK" sz="2400" dirty="0"/>
              <a:t>má vybrať distribútorov s náležitou starostlivosťou.</a:t>
            </a:r>
          </a:p>
          <a:p>
            <a:pPr>
              <a:buFont typeface="Arial" panose="020B0604020202020204" pitchFamily="34" charset="0"/>
              <a:buChar char="•"/>
            </a:pPr>
            <a:r>
              <a:rPr lang="sk-SK" sz="2400" dirty="0" smtClean="0"/>
              <a:t>Výrobca </a:t>
            </a:r>
            <a:r>
              <a:rPr lang="sk-SK" sz="2400" dirty="0"/>
              <a:t>má distribútorom poskytnúť informácie vrátane podrobností o produktoch na primeranej úrovni, ktoré sú jasné, presné a </a:t>
            </a:r>
            <a:r>
              <a:rPr lang="sk-SK" sz="2400" dirty="0" smtClean="0"/>
              <a:t>aktuálne.</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16</a:t>
            </a:fld>
            <a:endParaRPr lang="en-US"/>
          </a:p>
        </p:txBody>
      </p:sp>
    </p:spTree>
    <p:extLst>
      <p:ext uri="{BB962C8B-B14F-4D97-AF65-F5344CB8AC3E}">
        <p14:creationId xmlns:p14="http://schemas.microsoft.com/office/powerpoint/2010/main" xmlns="" val="2799611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124745"/>
            <a:ext cx="8229600" cy="5257006"/>
          </a:xfrm>
        </p:spPr>
        <p:txBody>
          <a:bodyPr/>
          <a:lstStyle/>
          <a:p>
            <a:pPr marL="457200" indent="-457200">
              <a:buFont typeface="Arial" panose="020B0604020202020204" pitchFamily="34" charset="0"/>
              <a:buChar char="•"/>
            </a:pPr>
            <a:r>
              <a:rPr lang="sk-SK" sz="2000" dirty="0"/>
              <a:t>Informácie poskytované distribútorom majú </a:t>
            </a:r>
            <a:r>
              <a:rPr lang="sk-SK" sz="2000" dirty="0" smtClean="0"/>
              <a:t>byť dostatočné</a:t>
            </a:r>
            <a:r>
              <a:rPr lang="sk-SK" sz="2000" dirty="0"/>
              <a:t>, aby distribútori mohli:</a:t>
            </a:r>
          </a:p>
          <a:p>
            <a:pPr marL="857250" lvl="1" indent="-457200">
              <a:buFont typeface="Arial" panose="020B0604020202020204" pitchFamily="34" charset="0"/>
              <a:buChar char="•"/>
            </a:pPr>
            <a:r>
              <a:rPr lang="sk-SK" sz="2000" dirty="0" smtClean="0"/>
              <a:t>pochopiť </a:t>
            </a:r>
            <a:r>
              <a:rPr lang="sk-SK" sz="2000" dirty="0"/>
              <a:t>a náležitým spôsobom uviesť produkt na cieľový </a:t>
            </a:r>
            <a:r>
              <a:rPr lang="sk-SK" sz="2000" dirty="0" smtClean="0"/>
              <a:t>trh,</a:t>
            </a:r>
          </a:p>
          <a:p>
            <a:pPr marL="857250" lvl="1" indent="-457200">
              <a:buFont typeface="Arial" panose="020B0604020202020204" pitchFamily="34" charset="0"/>
              <a:buChar char="•"/>
            </a:pPr>
            <a:r>
              <a:rPr lang="sk-SK" sz="2000" dirty="0" smtClean="0"/>
              <a:t>určiť </a:t>
            </a:r>
            <a:r>
              <a:rPr lang="sk-SK" sz="2000" dirty="0"/>
              <a:t>cieľový trh, pre ktorý je produkt navrhnutý a takisto určiť skupinu zákazníkov, v prípade ktorých sa produkt považuje za pravdepodobne nespĺňajúci ich záujmy, ciele a charakteristiky.</a:t>
            </a:r>
          </a:p>
          <a:p>
            <a:pPr marL="457200" indent="-457200">
              <a:buFont typeface="Arial" panose="020B0604020202020204" pitchFamily="34" charset="0"/>
              <a:buChar char="•"/>
            </a:pPr>
            <a:r>
              <a:rPr lang="sk-SK" sz="2000" dirty="0" smtClean="0"/>
              <a:t>Výrobca </a:t>
            </a:r>
            <a:r>
              <a:rPr lang="sk-SK" sz="2000" dirty="0"/>
              <a:t>má prijať všetky primerané kroky na monitorovanie toho, aby distribučné kanály konali v súlade s cieľmi požiadaviek výrobcu týkajúcich sa dohľadu nad produktmi a ich </a:t>
            </a:r>
            <a:r>
              <a:rPr lang="sk-SK" sz="2000" dirty="0" smtClean="0"/>
              <a:t>riadenia.</a:t>
            </a:r>
          </a:p>
          <a:p>
            <a:pPr marL="457200" indent="-457200">
              <a:buFont typeface="Arial" panose="020B0604020202020204" pitchFamily="34" charset="0"/>
              <a:buChar char="•"/>
            </a:pPr>
            <a:r>
              <a:rPr lang="sk-SK" sz="2000" dirty="0"/>
              <a:t>Výrobca má pravidelne preskúmať, či sa produkt distribuuje zákazníkom, ktorí patria na príslušný cieľový trh.</a:t>
            </a:r>
          </a:p>
          <a:p>
            <a:pPr marL="457200" indent="-457200">
              <a:buFont typeface="Arial" panose="020B0604020202020204" pitchFamily="34" charset="0"/>
              <a:buChar char="•"/>
            </a:pPr>
            <a:r>
              <a:rPr lang="sk-SK" sz="2000" dirty="0"/>
              <a:t>Ak sa výrobca domnieva, že distribučný kanál nespĺňa ciele požiadaviek výrobcu týkajúcich sa dohľadu nad produktmi a ich riadenia, výrobca má prijať prostriedky nápravy smerom k distribučnému kanálu.</a:t>
            </a:r>
          </a:p>
          <a:p>
            <a:endParaRPr lang="sk-SK" dirty="0"/>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17</a:t>
            </a:fld>
            <a:endParaRPr lang="en-US"/>
          </a:p>
        </p:txBody>
      </p:sp>
    </p:spTree>
    <p:extLst>
      <p:ext uri="{BB962C8B-B14F-4D97-AF65-F5344CB8AC3E}">
        <p14:creationId xmlns:p14="http://schemas.microsoft.com/office/powerpoint/2010/main" xmlns="" val="2493103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err="1" smtClean="0"/>
              <a:t>Outsourcing</a:t>
            </a:r>
            <a:r>
              <a:rPr lang="sk-SK" dirty="0" smtClean="0"/>
              <a:t> a dokumentácia</a:t>
            </a: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sk-SK" sz="2400" dirty="0" smtClean="0"/>
              <a:t>Výrobca </a:t>
            </a:r>
            <a:r>
              <a:rPr lang="sk-SK" sz="2400" dirty="0"/>
              <a:t>si uchováva úplnú zodpovednosť za dodržanie požiadaviek týkajúcich sa dohľadu nad produktmi a ich riadenia, ktoré sú opísané v týchto usmerneniach, ak poverí tretiu osobu navrhovaním produktov v jeho mene</a:t>
            </a:r>
            <a:r>
              <a:rPr lang="sk-SK" sz="2400" dirty="0" smtClean="0"/>
              <a:t>.</a:t>
            </a:r>
          </a:p>
          <a:p>
            <a:pPr marL="457200" indent="-457200">
              <a:buFont typeface="Arial" panose="020B0604020202020204" pitchFamily="34" charset="0"/>
              <a:buChar char="•"/>
            </a:pPr>
            <a:r>
              <a:rPr lang="sk-SK" sz="2400" dirty="0" smtClean="0"/>
              <a:t>Všetky </a:t>
            </a:r>
            <a:r>
              <a:rPr lang="sk-SK" sz="2400" dirty="0"/>
              <a:t>opatrenia, ktoré podniká výrobca v súvislosti s požiadavkami týkajúcimi sa dohľadu nad produktmi a ich riadenia, majú byť riadne zaznamenané, uchovávané na účely kontroly a sprístupnené príslušným orgánom na požiadanie.</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18</a:t>
            </a:fld>
            <a:endParaRPr lang="en-US"/>
          </a:p>
        </p:txBody>
      </p:sp>
    </p:spTree>
    <p:extLst>
      <p:ext uri="{BB962C8B-B14F-4D97-AF65-F5344CB8AC3E}">
        <p14:creationId xmlns:p14="http://schemas.microsoft.com/office/powerpoint/2010/main" xmlns="" val="3674768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Osobitné pravidlá pre </a:t>
            </a:r>
            <a:r>
              <a:rPr lang="sk-SK" dirty="0"/>
              <a:t>f</a:t>
            </a:r>
            <a:r>
              <a:rPr lang="sk-SK" dirty="0" smtClean="0"/>
              <a:t>inančných sprostredkovateľov – kapitola II</a:t>
            </a: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endParaRPr lang="sk-SK" sz="1800" dirty="0" smtClean="0"/>
          </a:p>
          <a:p>
            <a:pPr marL="457200" indent="-457200">
              <a:buFont typeface="Arial" panose="020B0604020202020204" pitchFamily="34" charset="0"/>
              <a:buChar char="•"/>
            </a:pPr>
            <a:r>
              <a:rPr lang="sk-SK" sz="1800" dirty="0" smtClean="0"/>
              <a:t>Distribútor </a:t>
            </a:r>
            <a:r>
              <a:rPr lang="sk-SK" sz="1800" dirty="0"/>
              <a:t>má stanoviť a vykonávať požiadavky týkajúce sa distribúcie produktov, ktorými sa stanovujú vhodné opatrenia a postupy na zváženie sortimentu produktov a služieb, ktoré distribútor plánuje ponúkať svojim zákazníkom, na preskúmanie požiadaviek týkajúcich sa distribúcie produktov a na získanie všetkých potrebných informácií o produktoch od výrobcov.</a:t>
            </a:r>
          </a:p>
          <a:p>
            <a:pPr marL="457200" indent="-457200">
              <a:buFont typeface="Arial" panose="020B0604020202020204" pitchFamily="34" charset="0"/>
              <a:buChar char="•"/>
            </a:pPr>
            <a:endParaRPr lang="sk-SK" sz="1800" dirty="0"/>
          </a:p>
          <a:p>
            <a:pPr marL="457200" indent="-457200">
              <a:buFont typeface="Arial" panose="020B0604020202020204" pitchFamily="34" charset="0"/>
              <a:buChar char="•"/>
            </a:pPr>
            <a:r>
              <a:rPr lang="sk-SK" sz="1800" dirty="0" smtClean="0"/>
              <a:t>Je </a:t>
            </a:r>
            <a:r>
              <a:rPr lang="sk-SK" sz="1800" dirty="0"/>
              <a:t>potrebné, aby boli požiadavky týkajúce distribúcie produktov primerané k úrovni zložitosti a rizikám týkajúcim sa produktov, ako aj povahe, rozsahu a zložitosti príslušnej činnosti regulovaného subjektu.</a:t>
            </a:r>
          </a:p>
          <a:p>
            <a:pPr marL="457200" indent="-457200">
              <a:buFont typeface="Arial" panose="020B0604020202020204" pitchFamily="34" charset="0"/>
              <a:buChar char="•"/>
            </a:pPr>
            <a:endParaRPr lang="sk-SK" sz="1800" dirty="0"/>
          </a:p>
          <a:p>
            <a:pPr marL="457200" indent="-457200">
              <a:buFont typeface="Arial" panose="020B0604020202020204" pitchFamily="34" charset="0"/>
              <a:buChar char="•"/>
            </a:pPr>
            <a:r>
              <a:rPr lang="sk-SK" sz="1800" dirty="0" smtClean="0"/>
              <a:t>Distribútor </a:t>
            </a:r>
            <a:r>
              <a:rPr lang="sk-SK" sz="1800" dirty="0"/>
              <a:t>má stanoviť požiadavky týkajúce sa distribúcie produktov v písomnom dokumente a sprístupniť ho svojim príslušným zamestnancom.</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19</a:t>
            </a:fld>
            <a:endParaRPr lang="en-US"/>
          </a:p>
        </p:txBody>
      </p:sp>
    </p:spTree>
    <p:extLst>
      <p:ext uri="{BB962C8B-B14F-4D97-AF65-F5344CB8AC3E}">
        <p14:creationId xmlns:p14="http://schemas.microsoft.com/office/powerpoint/2010/main" xmlns="" val="1251972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Prípravné usmernenie - POG</a:t>
            </a:r>
            <a:endParaRPr lang="sk-SK" dirty="0"/>
          </a:p>
        </p:txBody>
      </p:sp>
      <p:sp>
        <p:nvSpPr>
          <p:cNvPr id="3" name="Content Placeholder 2"/>
          <p:cNvSpPr>
            <a:spLocks noGrp="1"/>
          </p:cNvSpPr>
          <p:nvPr>
            <p:ph idx="1"/>
          </p:nvPr>
        </p:nvSpPr>
        <p:spPr/>
        <p:txBody>
          <a:bodyPr/>
          <a:lstStyle/>
          <a:p>
            <a:pPr marL="457200" indent="-457200" algn="just">
              <a:buFont typeface="Arial" panose="020B0604020202020204" pitchFamily="34" charset="0"/>
              <a:buChar char="•"/>
            </a:pPr>
            <a:r>
              <a:rPr lang="sk-SK" sz="2400" dirty="0" smtClean="0"/>
              <a:t>Prípravné </a:t>
            </a:r>
            <a:r>
              <a:rPr lang="sk-SK" sz="2400" dirty="0"/>
              <a:t>usmernenia o požiadavkách na poisťovne a distribútorov poistenia týkajúcich sa dohľadu nad produktmi a ich </a:t>
            </a:r>
            <a:r>
              <a:rPr lang="sk-SK" sz="2400" dirty="0" smtClean="0"/>
              <a:t>riadenia.</a:t>
            </a:r>
          </a:p>
          <a:p>
            <a:pPr marL="457200" indent="-457200">
              <a:buFont typeface="Arial" panose="020B0604020202020204" pitchFamily="34" charset="0"/>
              <a:buChar char="•"/>
            </a:pPr>
            <a:endParaRPr lang="sk-SK" sz="2400" dirty="0" smtClean="0"/>
          </a:p>
          <a:p>
            <a:pPr marL="457200" indent="-457200">
              <a:buFont typeface="Arial" panose="020B0604020202020204" pitchFamily="34" charset="0"/>
              <a:buChar char="•"/>
            </a:pPr>
            <a:r>
              <a:rPr lang="sk-SK" sz="2400" dirty="0" smtClean="0"/>
              <a:t>Prípravné </a:t>
            </a:r>
            <a:r>
              <a:rPr lang="sk-SK" sz="2400" dirty="0"/>
              <a:t>usmernenia boli vydané na účel stanovenia jednotných, efektívnych a účinných postupov dohľadu, pokiaľ ide o mechanizmy dohľadu nad produktmi a ich správy, ako sa stanovuje v článku 25 IDD, a na preklenutie časového obdobia do úplného uplatňovania uvedených ustanovení IDD. </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2</a:t>
            </a:fld>
            <a:endParaRPr lang="en-US"/>
          </a:p>
        </p:txBody>
      </p:sp>
    </p:spTree>
    <p:extLst>
      <p:ext uri="{BB962C8B-B14F-4D97-AF65-F5344CB8AC3E}">
        <p14:creationId xmlns:p14="http://schemas.microsoft.com/office/powerpoint/2010/main" xmlns="" val="83470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Získavanie informácií od Výrobcu</a:t>
            </a:r>
            <a:endParaRPr lang="sk-SK"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endParaRPr lang="sk-SK" sz="2000" dirty="0" smtClean="0"/>
          </a:p>
          <a:p>
            <a:pPr marL="457200" indent="-457200" algn="just">
              <a:buFont typeface="Arial" panose="020B0604020202020204" pitchFamily="34" charset="0"/>
              <a:buChar char="•"/>
            </a:pPr>
            <a:r>
              <a:rPr lang="sk-SK" sz="2000" dirty="0" smtClean="0"/>
              <a:t>Cieľom </a:t>
            </a:r>
            <a:r>
              <a:rPr lang="sk-SK" sz="2000" dirty="0"/>
              <a:t>požiadaviek distribúcie produktov má byť zabezpečenie toho, aby distribútor získal všetky potrebné informácie od výrobcu o poistnom produkte, procesu schvaľovania produktu, cieľovom trhu, aby vedel, pre ktorých zákazníkov je produkt určený, ako aj pre ktorú skupinu (ktoré skupiny) zákazníkov nie je produkt určený</a:t>
            </a:r>
            <a:r>
              <a:rPr lang="sk-SK" sz="2000" dirty="0" smtClean="0"/>
              <a:t>.</a:t>
            </a:r>
          </a:p>
          <a:p>
            <a:pPr marL="457200" indent="-457200">
              <a:buFont typeface="Arial" panose="020B0604020202020204" pitchFamily="34" charset="0"/>
              <a:buChar char="•"/>
            </a:pPr>
            <a:endParaRPr lang="sk-SK" sz="2000" dirty="0" smtClean="0"/>
          </a:p>
          <a:p>
            <a:pPr marL="457200" indent="-457200" algn="just">
              <a:buFont typeface="Arial" panose="020B0604020202020204" pitchFamily="34" charset="0"/>
              <a:buChar char="•"/>
            </a:pPr>
            <a:r>
              <a:rPr lang="sk-SK" sz="2000" dirty="0" smtClean="0"/>
              <a:t>Cieľom </a:t>
            </a:r>
            <a:r>
              <a:rPr lang="sk-SK" sz="2000" dirty="0"/>
              <a:t>požiadaviek na distribúciu produktu má byť zabezpečenie toho, aby distribútor získal všetky ostatné informácie o produkte od výrobcu, aby si splnil svoje regulačné povinnosti voči zákazníkom. Patria sem informácie o hlavných charakteristikách produktov, ich rizikách a nákladoch, ako aj okolnosti, ktoré môžu spôsobiť konflikt záujmov na ujmu zákazníka.</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20</a:t>
            </a:fld>
            <a:endParaRPr lang="en-US"/>
          </a:p>
        </p:txBody>
      </p:sp>
    </p:spTree>
    <p:extLst>
      <p:ext uri="{BB962C8B-B14F-4D97-AF65-F5344CB8AC3E}">
        <p14:creationId xmlns:p14="http://schemas.microsoft.com/office/powerpoint/2010/main" xmlns="" val="267004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052737"/>
            <a:ext cx="8229600" cy="5329014"/>
          </a:xfrm>
        </p:spPr>
        <p:txBody>
          <a:bodyPr/>
          <a:lstStyle/>
          <a:p>
            <a:pPr algn="just">
              <a:buFont typeface="Arial" panose="020B0604020202020204" pitchFamily="34" charset="0"/>
              <a:buChar char="•"/>
            </a:pPr>
            <a:r>
              <a:rPr lang="sk-SK" sz="2400" dirty="0" smtClean="0"/>
              <a:t>V </a:t>
            </a:r>
            <a:r>
              <a:rPr lang="sk-SK" sz="2400" dirty="0"/>
              <a:t>prípade, že distribútor stanoví distribučnú stratégiu alebo sa ňou riadi, nemala by byť v rozpore s distribučnou stratégiou a cieľovým trhom, ktoré určil výrobca poistného produktu</a:t>
            </a:r>
            <a:r>
              <a:rPr lang="sk-SK" sz="2400" dirty="0" smtClean="0"/>
              <a:t>.</a:t>
            </a:r>
          </a:p>
          <a:p>
            <a:pPr algn="just">
              <a:buFont typeface="Arial" panose="020B0604020202020204" pitchFamily="34" charset="0"/>
              <a:buChar char="•"/>
            </a:pPr>
            <a:r>
              <a:rPr lang="sk-SK" sz="2400" dirty="0" smtClean="0"/>
              <a:t>Distribútor </a:t>
            </a:r>
            <a:r>
              <a:rPr lang="sk-SK" sz="2400" dirty="0"/>
              <a:t>pravidelne preskúma požiadavky týkajúce sa distribúcie produktov, aby zabezpečil, že sú ešte platné a aktuálne, a má ich zmeniť, ak je to vhodné, a to najmä </a:t>
            </a:r>
            <a:r>
              <a:rPr lang="sk-SK" sz="2400" dirty="0" smtClean="0"/>
              <a:t>prípadnú </a:t>
            </a:r>
            <a:r>
              <a:rPr lang="sk-SK" sz="2400" dirty="0"/>
              <a:t>distribučnú stratégiu</a:t>
            </a:r>
            <a:r>
              <a:rPr lang="sk-SK" sz="2400" dirty="0" smtClean="0"/>
              <a:t>.</a:t>
            </a:r>
          </a:p>
          <a:p>
            <a:pPr algn="just">
              <a:buFont typeface="Arial" panose="020B0604020202020204" pitchFamily="34" charset="0"/>
              <a:buChar char="•"/>
            </a:pPr>
            <a:r>
              <a:rPr lang="sk-SK" sz="2400" dirty="0" smtClean="0"/>
              <a:t>Distribútor </a:t>
            </a:r>
            <a:r>
              <a:rPr lang="sk-SK" sz="2400" dirty="0"/>
              <a:t>má bezodkladne informovať výrobcu, ak sa dozvie, že produkt nezodpovedá záujmom, cieľom a charakteristikám cieľového trhu alebo ak sa dozvie o iných okolnostiach týkajúcich sa produktu, ktoré zvyšujú riziko ujmy zákazníka.</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21</a:t>
            </a:fld>
            <a:endParaRPr lang="en-US"/>
          </a:p>
        </p:txBody>
      </p:sp>
    </p:spTree>
    <p:extLst>
      <p:ext uri="{BB962C8B-B14F-4D97-AF65-F5344CB8AC3E}">
        <p14:creationId xmlns:p14="http://schemas.microsoft.com/office/powerpoint/2010/main" xmlns="" val="3560246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BA639486-350D-4B6E-BD92-647F132C7C1B}" type="slidenum">
              <a:rPr lang="en-US" altLang="sk-SK"/>
              <a:pPr/>
              <a:t>22</a:t>
            </a:fld>
            <a:endParaRPr lang="en-US" altLang="sk-SK"/>
          </a:p>
        </p:txBody>
      </p:sp>
      <p:sp>
        <p:nvSpPr>
          <p:cNvPr id="103426" name="Rectangle 2"/>
          <p:cNvSpPr>
            <a:spLocks noGrp="1" noChangeArrowheads="1"/>
          </p:cNvSpPr>
          <p:nvPr>
            <p:ph type="title"/>
          </p:nvPr>
        </p:nvSpPr>
        <p:spPr>
          <a:xfrm>
            <a:off x="468313" y="5661024"/>
            <a:ext cx="8229600" cy="720725"/>
          </a:xfrm>
        </p:spPr>
        <p:txBody>
          <a:bodyPr/>
          <a:lstStyle/>
          <a:p>
            <a:pPr algn="r"/>
            <a:endParaRPr lang="en-GB" altLang="sk-SK" sz="1600" dirty="0"/>
          </a:p>
        </p:txBody>
      </p:sp>
      <p:sp>
        <p:nvSpPr>
          <p:cNvPr id="103427" name="Rectangle 3"/>
          <p:cNvSpPr>
            <a:spLocks noGrp="1" noChangeArrowheads="1"/>
          </p:cNvSpPr>
          <p:nvPr>
            <p:ph type="body" idx="1"/>
          </p:nvPr>
        </p:nvSpPr>
        <p:spPr>
          <a:xfrm>
            <a:off x="468313" y="1844675"/>
            <a:ext cx="7991475" cy="2305050"/>
          </a:xfrm>
        </p:spPr>
        <p:txBody>
          <a:bodyPr/>
          <a:lstStyle/>
          <a:p>
            <a:endParaRPr lang="en-GB" altLang="sk-SK" dirty="0"/>
          </a:p>
          <a:p>
            <a:endParaRPr lang="en-GB" altLang="sk-SK" dirty="0"/>
          </a:p>
          <a:p>
            <a:pPr algn="ctr"/>
            <a:endParaRPr lang="sk-SK" altLang="sk-SK" sz="3600" b="1" dirty="0" smtClean="0">
              <a:solidFill>
                <a:srgbClr val="003881"/>
              </a:solidFill>
            </a:endParaRPr>
          </a:p>
          <a:p>
            <a:pPr algn="ctr"/>
            <a:r>
              <a:rPr lang="sk-SK" altLang="sk-SK" sz="3600" b="1" dirty="0" smtClean="0">
                <a:solidFill>
                  <a:srgbClr val="003881"/>
                </a:solidFill>
              </a:rPr>
              <a:t>Ďakujem za pozornosť</a:t>
            </a:r>
            <a:endParaRPr lang="en-GB" altLang="sk-SK" sz="3600" b="1" dirty="0">
              <a:solidFill>
                <a:srgbClr val="003881"/>
              </a:solidFill>
            </a:endParaRPr>
          </a:p>
        </p:txBody>
      </p:sp>
      <p:sp>
        <p:nvSpPr>
          <p:cNvPr id="103428" name="Rectangle 4"/>
          <p:cNvSpPr>
            <a:spLocks noChangeArrowheads="1"/>
          </p:cNvSpPr>
          <p:nvPr/>
        </p:nvSpPr>
        <p:spPr bwMode="auto">
          <a:xfrm>
            <a:off x="0" y="5661025"/>
            <a:ext cx="9144000" cy="720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342900" indent="-342900">
              <a:spcBef>
                <a:spcPct val="20000"/>
              </a:spcBef>
              <a:buFont typeface="Wingdings" pitchFamily="2" charset="2"/>
              <a:defRPr sz="2800">
                <a:solidFill>
                  <a:schemeClr val="tx1"/>
                </a:solidFill>
                <a:latin typeface="Tahoma" pitchFamily="34" charset="0"/>
              </a:defRPr>
            </a:lvl1pPr>
            <a:lvl2pPr marL="742950" indent="-285750">
              <a:spcBef>
                <a:spcPct val="20000"/>
              </a:spcBef>
              <a:buClr>
                <a:srgbClr val="003881"/>
              </a:buClr>
              <a:buFont typeface="Wingdings" pitchFamily="2" charset="2"/>
              <a:buChar char="§"/>
              <a:defRPr sz="2600">
                <a:solidFill>
                  <a:schemeClr val="tx1"/>
                </a:solidFill>
                <a:latin typeface="Tahoma" pitchFamily="34" charset="0"/>
              </a:defRPr>
            </a:lvl2pPr>
            <a:lvl3pPr marL="1143000" indent="-228600">
              <a:spcBef>
                <a:spcPct val="20000"/>
              </a:spcBef>
              <a:buClr>
                <a:srgbClr val="9B0030"/>
              </a:buClr>
              <a:buChar char="•"/>
              <a:defRPr sz="2400">
                <a:solidFill>
                  <a:schemeClr val="tx1"/>
                </a:solidFill>
                <a:latin typeface="Tahoma" pitchFamily="34" charset="0"/>
              </a:defRPr>
            </a:lvl3pPr>
            <a:lvl4pPr marL="1600200" indent="-228600">
              <a:spcBef>
                <a:spcPct val="20000"/>
              </a:spcBef>
              <a:buClr>
                <a:srgbClr val="003881"/>
              </a:buClr>
              <a:buFont typeface="Wingdings" pitchFamily="2" charset="2"/>
              <a:buChar char="§"/>
              <a:defRPr sz="2200">
                <a:solidFill>
                  <a:schemeClr val="tx1"/>
                </a:solidFill>
                <a:latin typeface="Tahoma" pitchFamily="34" charset="0"/>
              </a:defRPr>
            </a:lvl4pPr>
            <a:lvl5pPr marL="2057400" indent="-228600">
              <a:spcBef>
                <a:spcPct val="20000"/>
              </a:spcBef>
              <a:buClr>
                <a:srgbClr val="9B0030"/>
              </a:buClr>
              <a:buChar char="•"/>
              <a:defRPr sz="2000">
                <a:solidFill>
                  <a:schemeClr val="tx1"/>
                </a:solidFill>
                <a:latin typeface="Tahoma" pitchFamily="34" charset="0"/>
              </a:defRPr>
            </a:lvl5pPr>
            <a:lvl6pPr marL="2514600" indent="-228600" fontAlgn="base">
              <a:spcBef>
                <a:spcPct val="20000"/>
              </a:spcBef>
              <a:spcAft>
                <a:spcPct val="0"/>
              </a:spcAft>
              <a:buClr>
                <a:srgbClr val="9B0030"/>
              </a:buClr>
              <a:buChar char="•"/>
              <a:defRPr sz="2000">
                <a:solidFill>
                  <a:schemeClr val="tx1"/>
                </a:solidFill>
                <a:latin typeface="Tahoma" pitchFamily="34" charset="0"/>
              </a:defRPr>
            </a:lvl6pPr>
            <a:lvl7pPr marL="2971800" indent="-228600" fontAlgn="base">
              <a:spcBef>
                <a:spcPct val="20000"/>
              </a:spcBef>
              <a:spcAft>
                <a:spcPct val="0"/>
              </a:spcAft>
              <a:buClr>
                <a:srgbClr val="9B0030"/>
              </a:buClr>
              <a:buChar char="•"/>
              <a:defRPr sz="2000">
                <a:solidFill>
                  <a:schemeClr val="tx1"/>
                </a:solidFill>
                <a:latin typeface="Tahoma" pitchFamily="34" charset="0"/>
              </a:defRPr>
            </a:lvl7pPr>
            <a:lvl8pPr marL="3429000" indent="-228600" fontAlgn="base">
              <a:spcBef>
                <a:spcPct val="20000"/>
              </a:spcBef>
              <a:spcAft>
                <a:spcPct val="0"/>
              </a:spcAft>
              <a:buClr>
                <a:srgbClr val="9B0030"/>
              </a:buClr>
              <a:buChar char="•"/>
              <a:defRPr sz="2000">
                <a:solidFill>
                  <a:schemeClr val="tx1"/>
                </a:solidFill>
                <a:latin typeface="Tahoma" pitchFamily="34" charset="0"/>
              </a:defRPr>
            </a:lvl8pPr>
            <a:lvl9pPr marL="3886200" indent="-228600" fontAlgn="base">
              <a:spcBef>
                <a:spcPct val="20000"/>
              </a:spcBef>
              <a:spcAft>
                <a:spcPct val="0"/>
              </a:spcAft>
              <a:buClr>
                <a:srgbClr val="9B0030"/>
              </a:buClr>
              <a:buChar char="•"/>
              <a:defRPr sz="2000">
                <a:solidFill>
                  <a:schemeClr val="tx1"/>
                </a:solidFill>
                <a:latin typeface="Tahoma" pitchFamily="34" charset="0"/>
              </a:defRPr>
            </a:lvl9pPr>
          </a:lstStyle>
          <a:p>
            <a:pPr algn="ctr"/>
            <a:endParaRPr lang="sk-SK" altLang="sk-SK" sz="2000" b="1">
              <a:solidFill>
                <a:schemeClr val="bg2"/>
              </a:solidFill>
            </a:endParaRPr>
          </a:p>
        </p:txBody>
      </p:sp>
    </p:spTree>
    <p:extLst>
      <p:ext uri="{BB962C8B-B14F-4D97-AF65-F5344CB8AC3E}">
        <p14:creationId xmlns:p14="http://schemas.microsoft.com/office/powerpoint/2010/main" xmlns="" val="435440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k-SK"/>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sk-SK" sz="2400" dirty="0" smtClean="0"/>
              <a:t>Konvergencia naprieč sektormi finančného trhu (ESMA a EBA už vydali usmernenia obdobného charakteru)</a:t>
            </a:r>
          </a:p>
          <a:p>
            <a:pPr marL="457200" indent="-457200">
              <a:buFont typeface="Arial" panose="020B0604020202020204" pitchFamily="34" charset="0"/>
              <a:buChar char="•"/>
            </a:pPr>
            <a:r>
              <a:rPr lang="sk-SK" sz="2400" dirty="0"/>
              <a:t>nie je ich zámerom vynútiť opatrenia týkajúce sa presadzovania zo strany príslušných orgánov, ak sa dozvedia o postupoch, ktoré nie sú v úplnom súlade s usmerneniami, ale aby príslušné orgány s účastníkmi trhu prerokovali možné vhodné nápravné </a:t>
            </a:r>
            <a:r>
              <a:rPr lang="sk-SK" sz="2400" dirty="0" smtClean="0"/>
              <a:t>opatrenia</a:t>
            </a:r>
          </a:p>
          <a:p>
            <a:pPr marL="457200" indent="-457200">
              <a:buFont typeface="Arial" panose="020B0604020202020204" pitchFamily="34" charset="0"/>
              <a:buChar char="•"/>
            </a:pPr>
            <a:r>
              <a:rPr lang="sk-SK" sz="2400" dirty="0" smtClean="0"/>
              <a:t>Prípadné problémy v aplikácii podkladom pre revíziu</a:t>
            </a:r>
            <a:endParaRPr lang="sk-SK" sz="2400" dirty="0"/>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3</a:t>
            </a:fld>
            <a:endParaRPr lang="en-US"/>
          </a:p>
        </p:txBody>
      </p:sp>
    </p:spTree>
    <p:extLst>
      <p:ext uri="{BB962C8B-B14F-4D97-AF65-F5344CB8AC3E}">
        <p14:creationId xmlns:p14="http://schemas.microsoft.com/office/powerpoint/2010/main" xmlns="" val="319357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err="1" smtClean="0"/>
              <a:t>Regulatórne</a:t>
            </a:r>
            <a:r>
              <a:rPr lang="sk-SK" dirty="0" smtClean="0"/>
              <a:t> pravidlá v režime S II</a:t>
            </a:r>
            <a:endParaRPr lang="sk-SK" dirty="0"/>
          </a:p>
        </p:txBody>
      </p:sp>
      <p:sp>
        <p:nvSpPr>
          <p:cNvPr id="3" name="Content Placeholder 2"/>
          <p:cNvSpPr>
            <a:spLocks noGrp="1"/>
          </p:cNvSpPr>
          <p:nvPr>
            <p:ph idx="1"/>
          </p:nvPr>
        </p:nvSpPr>
        <p:spPr/>
        <p:txBody>
          <a:bodyPr/>
          <a:lstStyle/>
          <a:p>
            <a:r>
              <a:rPr lang="sk-SK" sz="1800" dirty="0"/>
              <a:t>•</a:t>
            </a:r>
            <a:r>
              <a:rPr lang="sk-SK" dirty="0"/>
              <a:t>	</a:t>
            </a:r>
            <a:r>
              <a:rPr lang="sk-SK" sz="1800" dirty="0"/>
              <a:t>„Hlavným cieľom regulácie poistenia a zaistenia a dohľadu nad nimi je riadna ochrana poistníkov a oprávnených osôb….“ , </a:t>
            </a:r>
          </a:p>
          <a:p>
            <a:r>
              <a:rPr lang="sk-SK" sz="1800" dirty="0"/>
              <a:t>•	„Členské štáty zabezpečia, aby mali orgány dohľadu k dispozícii nevyhnutné prostriedky, zodpovedajúcu odbornosť, kapacity a mandát na dosiahnutie hlavného cieľa dohľadu, ktorým je ochrana poistníkov a oprávnených osôb“ . </a:t>
            </a:r>
          </a:p>
          <a:p>
            <a:r>
              <a:rPr lang="sk-SK" sz="1800" dirty="0"/>
              <a:t>•	„Členské štáty zabezpečia, aby správny orgán, riadiaci orgán alebo kontrolný orgán poisťovne alebo zaisťovne niesol konečnú zodpovednosť za dodržiavanie zákonov, iných právnych predpisov a správnych opatrení prijatých podľa tejto smernice“ ,</a:t>
            </a:r>
          </a:p>
          <a:p>
            <a:r>
              <a:rPr lang="sk-SK" sz="1800" dirty="0"/>
              <a:t>•	„Členské štáty požadujú od všetkých poisťovní a zaisťovní, aby zaviedli účinný systém riadenia, ktorým sa zabezpečí spoľahlivé a obozretné riadenie činnosti</a:t>
            </a:r>
          </a:p>
          <a:p>
            <a:endParaRPr lang="sk-SK" sz="1800"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4</a:t>
            </a:fld>
            <a:endParaRPr lang="en-US"/>
          </a:p>
        </p:txBody>
      </p:sp>
    </p:spTree>
    <p:extLst>
      <p:ext uri="{BB962C8B-B14F-4D97-AF65-F5344CB8AC3E}">
        <p14:creationId xmlns:p14="http://schemas.microsoft.com/office/powerpoint/2010/main" xmlns="" val="229639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Regulačné pravidlá v rámci smernice IDD</a:t>
            </a:r>
            <a:endParaRPr lang="sk-SK" dirty="0"/>
          </a:p>
        </p:txBody>
      </p:sp>
      <p:sp>
        <p:nvSpPr>
          <p:cNvPr id="3" name="Content Placeholder 2"/>
          <p:cNvSpPr>
            <a:spLocks noGrp="1"/>
          </p:cNvSpPr>
          <p:nvPr>
            <p:ph idx="1"/>
          </p:nvPr>
        </p:nvSpPr>
        <p:spPr>
          <a:xfrm>
            <a:off x="468313" y="1844825"/>
            <a:ext cx="8229600" cy="4536926"/>
          </a:xfrm>
        </p:spPr>
        <p:txBody>
          <a:bodyPr/>
          <a:lstStyle/>
          <a:p>
            <a:r>
              <a:rPr lang="sk-SK" sz="2000" dirty="0"/>
              <a:t>•</a:t>
            </a:r>
            <a:r>
              <a:rPr lang="sk-SK" dirty="0"/>
              <a:t>	</a:t>
            </a:r>
            <a:r>
              <a:rPr lang="sk-SK" sz="1800" dirty="0"/>
              <a:t>„Poisťovne aj sprostredkovatelia, ktorí vypracúvajú akýkoľvek poistný produkt určený na predaj zákazníkom, udržiavajú, prevádzkujú a prehodnocujú schvaľovací proces každého poistného produktu alebo podstatných úprav existujúceho poistného produktu pred uvedením na trh alebo distribúciou zákazníkom.“</a:t>
            </a:r>
          </a:p>
          <a:p>
            <a:endParaRPr lang="sk-SK" sz="1800" dirty="0"/>
          </a:p>
          <a:p>
            <a:r>
              <a:rPr lang="sk-SK" sz="1800" dirty="0"/>
              <a:t>•	„Schvaľovací proces produktu musí byť pre daný poistný produkt vhodný a primeraný jeho povahe.“ </a:t>
            </a:r>
          </a:p>
          <a:p>
            <a:endParaRPr lang="sk-SK" sz="1800" dirty="0"/>
          </a:p>
          <a:p>
            <a:r>
              <a:rPr lang="sk-SK" sz="1800" dirty="0"/>
              <a:t>•	„Schvaľovací proces produktu musí vymedziť cieľový trh pre každý produkt, zabezpečiť posúdenie všetkých relevantných rizík s ohľadom na takýto vymedzený cieľový trh a zabezpečiť, aby plánovaná distribučná stratégia zodpovedala určenému cieľovému trhu a aby sa prijali primerané opatrenia s cieľom zabezpečiť, aby sa poistný produkt distribuoval na určený cieľový trh.“</a:t>
            </a:r>
          </a:p>
          <a:p>
            <a:endParaRPr lang="sk-SK" sz="1800" dirty="0"/>
          </a:p>
          <a:p>
            <a:r>
              <a:rPr lang="sk-SK" sz="1800" dirty="0"/>
              <a:t>•	</a:t>
            </a:r>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5</a:t>
            </a:fld>
            <a:endParaRPr lang="en-US"/>
          </a:p>
        </p:txBody>
      </p:sp>
    </p:spTree>
    <p:extLst>
      <p:ext uri="{BB962C8B-B14F-4D97-AF65-F5344CB8AC3E}">
        <p14:creationId xmlns:p14="http://schemas.microsoft.com/office/powerpoint/2010/main" xmlns="" val="2376805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196752"/>
            <a:ext cx="8229600" cy="5184999"/>
          </a:xfrm>
        </p:spPr>
        <p:txBody>
          <a:bodyPr/>
          <a:lstStyle/>
          <a:p>
            <a:pPr>
              <a:buFont typeface="Arial" panose="020B0604020202020204" pitchFamily="34" charset="0"/>
              <a:buChar char="•"/>
            </a:pPr>
            <a:r>
              <a:rPr lang="sk-SK" sz="1800" dirty="0"/>
              <a:t>„Poisťovňa musí rozumieť produktom, ktoré ponúka alebo predáva, a pravidelne ich preverovať, pričom prihliada na akékoľvek udalosti, ktoré by mohli významne ovplyvniť potenciálne riziko pre určený cieľový trh, aby posúdila aspoň to, či produkt naďalej zodpovedá potrebám vymedzeného cieľového trhu a či je plánovaná distribučná stratégia stále vhodná.“</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a:t>
            </a:r>
            <a:r>
              <a:rPr lang="sk-SK" sz="1800" dirty="0"/>
              <a:t>Poisťovne aj sprostredkovatelia, ktorí vypracúvajú poistné produkty, poskytnú distribútorom všetky príslušné informácie o poistnom produkte a schvaľovacom procese produktu vrátane určeného cieľového trhu poistného produktu.“</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a:t>
            </a:r>
            <a:r>
              <a:rPr lang="sk-SK" sz="1800" dirty="0"/>
              <a:t>Ak distribútor poistenia poskytuje poradenstvo k poistným produktom alebo ponúka poistné produkty, ktoré sám nevytvára, využíva vhodné mechanizmy na to, aby získal informácie uvedené v piatom </a:t>
            </a:r>
            <a:r>
              <a:rPr lang="sk-SK" sz="1800" dirty="0" err="1"/>
              <a:t>pododseku</a:t>
            </a:r>
            <a:r>
              <a:rPr lang="sk-SK" sz="1800" dirty="0"/>
              <a:t> a rozumel vlastnostiam a vymedzenému cieľovému trhu každého poistného produktu.“</a:t>
            </a:r>
          </a:p>
          <a:p>
            <a:endParaRPr lang="sk-SK" dirty="0"/>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6</a:t>
            </a:fld>
            <a:endParaRPr lang="en-US"/>
          </a:p>
        </p:txBody>
      </p:sp>
    </p:spTree>
    <p:extLst>
      <p:ext uri="{BB962C8B-B14F-4D97-AF65-F5344CB8AC3E}">
        <p14:creationId xmlns:p14="http://schemas.microsoft.com/office/powerpoint/2010/main" xmlns="" val="2753481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052737"/>
            <a:ext cx="8229600" cy="5329014"/>
          </a:xfrm>
        </p:spPr>
        <p:txBody>
          <a:bodyPr/>
          <a:lstStyle/>
          <a:p>
            <a:pPr marL="457200" lvl="1" indent="0">
              <a:buNone/>
            </a:pPr>
            <a:r>
              <a:rPr lang="sk-SK" sz="1800" b="1" dirty="0"/>
              <a:t>Mechanizmy </a:t>
            </a:r>
            <a:r>
              <a:rPr lang="sk-SK" sz="1800" b="1" dirty="0" smtClean="0"/>
              <a:t>uvedené v prípravnom usmernení sa </a:t>
            </a:r>
            <a:r>
              <a:rPr lang="sk-SK" sz="1800" b="1" dirty="0"/>
              <a:t>týkajú interných procesov, funkcií a stratégií na navrhovanie a uvádzanie produktov na trh, ich monitorovanie a preskúmanie počas ich životného cyklu</a:t>
            </a:r>
            <a:r>
              <a:rPr lang="sk-SK" sz="1800" dirty="0"/>
              <a:t>. Požiadavky </a:t>
            </a:r>
            <a:r>
              <a:rPr lang="sk-SK" sz="1800" dirty="0" smtClean="0"/>
              <a:t>:</a:t>
            </a:r>
            <a:endParaRPr lang="sk-SK" sz="1800" dirty="0"/>
          </a:p>
          <a:p>
            <a:pPr lvl="1"/>
            <a:r>
              <a:rPr lang="sk-SK" sz="1800" dirty="0"/>
              <a:t>vymedzenie cieľového trhu, pre ktorý sa daný produkt považuje za vhodný,</a:t>
            </a:r>
          </a:p>
          <a:p>
            <a:pPr lvl="1"/>
            <a:r>
              <a:rPr lang="sk-SK" sz="1800" dirty="0"/>
              <a:t>vymedzenie segmentov trhu, pre ktoré sa daný produkt nepovažuje za vhodný, </a:t>
            </a:r>
          </a:p>
          <a:p>
            <a:pPr lvl="1"/>
            <a:r>
              <a:rPr lang="sk-SK" sz="1800" dirty="0"/>
              <a:t>vykonávanie produktovej analýzy na posúdenie očakávaných parametrov produktu v rôznych stresových scenároch, </a:t>
            </a:r>
          </a:p>
          <a:p>
            <a:pPr lvl="1"/>
            <a:r>
              <a:rPr lang="sk-SK" sz="1800" dirty="0"/>
              <a:t>vykonávanie preskúmaní produktov s cieľom skontrolovať, či môžu parametre produktu viesť k ujme zákazníka a v prípade, že sa tak stane, prijať opatrenia na zmenu jeho charakteristík a zmiernenie ujmy, </a:t>
            </a:r>
          </a:p>
          <a:p>
            <a:pPr lvl="1"/>
            <a:r>
              <a:rPr lang="sk-SK" sz="1800" dirty="0"/>
              <a:t>vymedzenie príslušných distribučných kanálov so zohľadnením charakteristík cieľového trhu a produktu,</a:t>
            </a:r>
          </a:p>
          <a:p>
            <a:pPr lvl="1"/>
            <a:r>
              <a:rPr lang="sk-SK" sz="1800" dirty="0"/>
              <a:t>overenie, či distribučné kanály konajú v súlade s požiadavkami výrobcu týkajúcimi sa dohľadu nad produktmi a ich správy</a:t>
            </a:r>
            <a:r>
              <a:rPr lang="sk-SK" sz="2800" dirty="0"/>
              <a:t>. </a:t>
            </a:r>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7</a:t>
            </a:fld>
            <a:endParaRPr lang="en-US"/>
          </a:p>
        </p:txBody>
      </p:sp>
    </p:spTree>
    <p:extLst>
      <p:ext uri="{BB962C8B-B14F-4D97-AF65-F5344CB8AC3E}">
        <p14:creationId xmlns:p14="http://schemas.microsoft.com/office/powerpoint/2010/main" xmlns="" val="483784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smtClean="0"/>
              <a:t>Základné pojmy</a:t>
            </a:r>
            <a:endParaRPr lang="sk-SK" dirty="0"/>
          </a:p>
        </p:txBody>
      </p:sp>
      <p:sp>
        <p:nvSpPr>
          <p:cNvPr id="3" name="Content Placeholder 2"/>
          <p:cNvSpPr>
            <a:spLocks noGrp="1"/>
          </p:cNvSpPr>
          <p:nvPr>
            <p:ph idx="1"/>
          </p:nvPr>
        </p:nvSpPr>
        <p:spPr/>
        <p:txBody>
          <a:bodyPr/>
          <a:lstStyle/>
          <a:p>
            <a:r>
              <a:rPr lang="sk-SK" sz="2000" dirty="0"/>
              <a:t>•</a:t>
            </a:r>
            <a:r>
              <a:rPr lang="sk-SK" dirty="0"/>
              <a:t>	</a:t>
            </a:r>
            <a:r>
              <a:rPr lang="sk-SK" sz="2000" dirty="0"/>
              <a:t>Výrobca je poisťovňa a sprostredkovateľ poistenia, ktorí vytvárajú poistné produkty určené na predaj zákazníkom. </a:t>
            </a:r>
          </a:p>
          <a:p>
            <a:r>
              <a:rPr lang="sk-SK" sz="2000" dirty="0"/>
              <a:t>•	Cieľový trh je skupina (sú skupiny) zákazníkov, pre ktorých výrobca navrhuje produkt.</a:t>
            </a:r>
          </a:p>
          <a:p>
            <a:r>
              <a:rPr lang="sk-SK" sz="2000" dirty="0"/>
              <a:t>•	Distribučná stratégia je stratégia, ktorá sa týka otázky toho, ako sa poistné produkty distribuujú zákazníkom, najmä či sa produkt má predávať len v prípade, že sa poskytuje poradenstvo.</a:t>
            </a:r>
          </a:p>
          <a:p>
            <a:r>
              <a:rPr lang="sk-SK" sz="2000" dirty="0"/>
              <a:t>•	Produkty sú triedy neživotného poistenia a životného poistenia uvedené v zozname v prílohe I a prílohe II k Solventnosti II.</a:t>
            </a:r>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8</a:t>
            </a:fld>
            <a:endParaRPr lang="en-US"/>
          </a:p>
        </p:txBody>
      </p:sp>
    </p:spTree>
    <p:extLst>
      <p:ext uri="{BB962C8B-B14F-4D97-AF65-F5344CB8AC3E}">
        <p14:creationId xmlns:p14="http://schemas.microsoft.com/office/powerpoint/2010/main" xmlns="" val="69269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dirty="0"/>
              <a:t>Stanovenie mechanizmov dohľadu nad produktmi a ich riadenia</a:t>
            </a:r>
          </a:p>
        </p:txBody>
      </p:sp>
      <p:sp>
        <p:nvSpPr>
          <p:cNvPr id="3" name="Content Placeholder 2"/>
          <p:cNvSpPr>
            <a:spLocks noGrp="1"/>
          </p:cNvSpPr>
          <p:nvPr>
            <p:ph idx="1"/>
          </p:nvPr>
        </p:nvSpPr>
        <p:spPr/>
        <p:txBody>
          <a:bodyPr/>
          <a:lstStyle/>
          <a:p>
            <a:pPr>
              <a:buFont typeface="Arial" panose="020B0604020202020204" pitchFamily="34" charset="0"/>
              <a:buChar char="•"/>
            </a:pPr>
            <a:r>
              <a:rPr lang="sk-SK" sz="1800" dirty="0" smtClean="0"/>
              <a:t>Výrobca </a:t>
            </a:r>
            <a:r>
              <a:rPr lang="sk-SK" sz="1800" dirty="0"/>
              <a:t>stanoví a vykonáva požiadavky týkajúce sa dohľadu nad produktmi a ich riadením, ktorými sa stanovujú vhodné opatrenia a postupy zamerané na navrhovanie, monitorovanie, preskúmanie a distribúciu produktov zákazníkom, ako aj prijímanie opatrení v súvislosti s produktmi, ktoré môžu spôsobiť ujmu zákazníkom (mechanizmy dohľadu nad produktmi a ich riadením).</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Je </a:t>
            </a:r>
            <a:r>
              <a:rPr lang="sk-SK" sz="1800" dirty="0"/>
              <a:t>potrebné, aby boli mechanizmy dohľadu nad produktmi a ich riadením primerané k úrovni zložitosti a rizikám týkajúcim sa produktov, ako aj povahe, rozsahu a zložitosti príslušnej činnosti regulovaného subjektu. </a:t>
            </a:r>
          </a:p>
          <a:p>
            <a:pPr>
              <a:buFont typeface="Arial" panose="020B0604020202020204" pitchFamily="34" charset="0"/>
              <a:buChar char="•"/>
            </a:pPr>
            <a:endParaRPr lang="sk-SK" sz="1800" dirty="0"/>
          </a:p>
          <a:p>
            <a:pPr>
              <a:buFont typeface="Arial" panose="020B0604020202020204" pitchFamily="34" charset="0"/>
              <a:buChar char="•"/>
            </a:pPr>
            <a:r>
              <a:rPr lang="sk-SK" sz="1800" dirty="0" smtClean="0"/>
              <a:t>Výrobca </a:t>
            </a:r>
            <a:r>
              <a:rPr lang="sk-SK" sz="1800" dirty="0"/>
              <a:t>má stanoviť mechanizmy dohľadu nad produktmi a ich riadením v písomnom dokumente (politika dohľadu nad produktmi a ich správy) a sprístupniť ho svojim príslušným zamestnancom.</a:t>
            </a:r>
          </a:p>
          <a:p>
            <a:endParaRPr lang="sk-SK" dirty="0"/>
          </a:p>
        </p:txBody>
      </p:sp>
      <p:sp>
        <p:nvSpPr>
          <p:cNvPr id="4" name="Slide Number Placeholder 3"/>
          <p:cNvSpPr>
            <a:spLocks noGrp="1"/>
          </p:cNvSpPr>
          <p:nvPr>
            <p:ph type="sldNum" sz="quarter" idx="12"/>
          </p:nvPr>
        </p:nvSpPr>
        <p:spPr/>
        <p:txBody>
          <a:bodyPr/>
          <a:lstStyle/>
          <a:p>
            <a:pPr>
              <a:defRPr/>
            </a:pPr>
            <a:fld id="{1A65F957-074B-406C-8655-642C692450E3}" type="slidenum">
              <a:rPr lang="en-US" smtClean="0"/>
              <a:pPr>
                <a:defRPr/>
              </a:pPr>
              <a:t>9</a:t>
            </a:fld>
            <a:endParaRPr lang="en-US"/>
          </a:p>
        </p:txBody>
      </p:sp>
    </p:spTree>
    <p:extLst>
      <p:ext uri="{BB962C8B-B14F-4D97-AF65-F5344CB8AC3E}">
        <p14:creationId xmlns:p14="http://schemas.microsoft.com/office/powerpoint/2010/main" xmlns="" val="3099411850"/>
      </p:ext>
    </p:extLst>
  </p:cSld>
  <p:clrMapOvr>
    <a:masterClrMapping/>
  </p:clrMapOvr>
</p:sld>
</file>

<file path=ppt/theme/theme1.xml><?xml version="1.0" encoding="utf-8"?>
<a:theme xmlns:a="http://schemas.openxmlformats.org/drawingml/2006/main" name="NBS_modra_sablona-rev2">
  <a:themeElements>
    <a:clrScheme name="NBS_modra_sablona-rev2 15">
      <a:dk1>
        <a:srgbClr val="000000"/>
      </a:dk1>
      <a:lt1>
        <a:srgbClr val="FFFFFF"/>
      </a:lt1>
      <a:dk2>
        <a:srgbClr val="003881"/>
      </a:dk2>
      <a:lt2>
        <a:srgbClr val="8B8C8E"/>
      </a:lt2>
      <a:accent1>
        <a:srgbClr val="003881"/>
      </a:accent1>
      <a:accent2>
        <a:srgbClr val="9B0030"/>
      </a:accent2>
      <a:accent3>
        <a:srgbClr val="FFFFFF"/>
      </a:accent3>
      <a:accent4>
        <a:srgbClr val="000000"/>
      </a:accent4>
      <a:accent5>
        <a:srgbClr val="AAAEC1"/>
      </a:accent5>
      <a:accent6>
        <a:srgbClr val="8C002A"/>
      </a:accent6>
      <a:hlink>
        <a:srgbClr val="7F9BC0"/>
      </a:hlink>
      <a:folHlink>
        <a:srgbClr val="CD7F97"/>
      </a:folHlink>
    </a:clrScheme>
    <a:fontScheme name="NBS_modra_sablona-rev2">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BS_modra_sablona-re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BS_modra_sablona-re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BS_modra_sablona-re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BS_modra_sablona-re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BS_modra_sablona-re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BS_modra_sablona-re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BS_modra_sablona-re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BS_modra_sablona-re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BS_modra_sablona-re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BS_modra_sablona-re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BS_modra_sablona-re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BS_modra_sablona-re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BS_modra_sablona-rev2 13">
        <a:dk1>
          <a:srgbClr val="000000"/>
        </a:dk1>
        <a:lt1>
          <a:srgbClr val="FFFFFF"/>
        </a:lt1>
        <a:dk2>
          <a:srgbClr val="003881"/>
        </a:dk2>
        <a:lt2>
          <a:srgbClr val="808080"/>
        </a:lt2>
        <a:accent1>
          <a:srgbClr val="003881"/>
        </a:accent1>
        <a:accent2>
          <a:srgbClr val="333399"/>
        </a:accent2>
        <a:accent3>
          <a:srgbClr val="FFFFFF"/>
        </a:accent3>
        <a:accent4>
          <a:srgbClr val="000000"/>
        </a:accent4>
        <a:accent5>
          <a:srgbClr val="AAAEC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BS_modra_sablona-rev2 14">
        <a:dk1>
          <a:srgbClr val="000000"/>
        </a:dk1>
        <a:lt1>
          <a:srgbClr val="FFFFFF"/>
        </a:lt1>
        <a:dk2>
          <a:srgbClr val="003881"/>
        </a:dk2>
        <a:lt2>
          <a:srgbClr val="808080"/>
        </a:lt2>
        <a:accent1>
          <a:srgbClr val="003881"/>
        </a:accent1>
        <a:accent2>
          <a:srgbClr val="9B0030"/>
        </a:accent2>
        <a:accent3>
          <a:srgbClr val="FFFFFF"/>
        </a:accent3>
        <a:accent4>
          <a:srgbClr val="000000"/>
        </a:accent4>
        <a:accent5>
          <a:srgbClr val="AAAEC1"/>
        </a:accent5>
        <a:accent6>
          <a:srgbClr val="8C002A"/>
        </a:accent6>
        <a:hlink>
          <a:srgbClr val="7F9BC0"/>
        </a:hlink>
        <a:folHlink>
          <a:srgbClr val="CD7F97"/>
        </a:folHlink>
      </a:clrScheme>
      <a:clrMap bg1="lt1" tx1="dk1" bg2="lt2" tx2="dk2" accent1="accent1" accent2="accent2" accent3="accent3" accent4="accent4" accent5="accent5" accent6="accent6" hlink="hlink" folHlink="folHlink"/>
    </a:extraClrScheme>
    <a:extraClrScheme>
      <a:clrScheme name="NBS_modra_sablona-rev2 15">
        <a:dk1>
          <a:srgbClr val="000000"/>
        </a:dk1>
        <a:lt1>
          <a:srgbClr val="FFFFFF"/>
        </a:lt1>
        <a:dk2>
          <a:srgbClr val="003881"/>
        </a:dk2>
        <a:lt2>
          <a:srgbClr val="8B8C8E"/>
        </a:lt2>
        <a:accent1>
          <a:srgbClr val="003881"/>
        </a:accent1>
        <a:accent2>
          <a:srgbClr val="9B0030"/>
        </a:accent2>
        <a:accent3>
          <a:srgbClr val="FFFFFF"/>
        </a:accent3>
        <a:accent4>
          <a:srgbClr val="000000"/>
        </a:accent4>
        <a:accent5>
          <a:srgbClr val="AAAEC1"/>
        </a:accent5>
        <a:accent6>
          <a:srgbClr val="8C002A"/>
        </a:accent6>
        <a:hlink>
          <a:srgbClr val="7F9BC0"/>
        </a:hlink>
        <a:folHlink>
          <a:srgbClr val="CD7F97"/>
        </a:folHlink>
      </a:clrScheme>
      <a:clrMap bg1="lt1" tx1="dk1" bg2="lt2" tx2="dk2" accent1="accent1" accent2="accent2" accent3="accent3" accent4="accent4" accent5="accent5" accent6="accent6" hlink="hlink" folHlink="folHlink"/>
    </a:extraClrScheme>
    <a:extraClrScheme>
      <a:clrScheme name="NBS_modra_sablona-rev2 16">
        <a:dk1>
          <a:srgbClr val="000000"/>
        </a:dk1>
        <a:lt1>
          <a:srgbClr val="FFFFFF"/>
        </a:lt1>
        <a:dk2>
          <a:srgbClr val="003881"/>
        </a:dk2>
        <a:lt2>
          <a:srgbClr val="EFEFEF"/>
        </a:lt2>
        <a:accent1>
          <a:srgbClr val="003881"/>
        </a:accent1>
        <a:accent2>
          <a:srgbClr val="9B0030"/>
        </a:accent2>
        <a:accent3>
          <a:srgbClr val="FFFFFF"/>
        </a:accent3>
        <a:accent4>
          <a:srgbClr val="000000"/>
        </a:accent4>
        <a:accent5>
          <a:srgbClr val="AAAEC1"/>
        </a:accent5>
        <a:accent6>
          <a:srgbClr val="8C002A"/>
        </a:accent6>
        <a:hlink>
          <a:srgbClr val="7F9BC0"/>
        </a:hlink>
        <a:folHlink>
          <a:srgbClr val="CD7F9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NBS_modra_sablona-rev2</Template>
  <TotalTime>8237</TotalTime>
  <Words>1465</Words>
  <Application>Microsoft Office PowerPoint</Application>
  <PresentationFormat>Prezentácia na obrazovke (4:3)</PresentationFormat>
  <Paragraphs>130</Paragraphs>
  <Slides>22</Slides>
  <Notes>2</Notes>
  <HiddenSlides>0</HiddenSlides>
  <MMClips>0</MMClips>
  <ScaleCrop>false</ScaleCrop>
  <HeadingPairs>
    <vt:vector size="4" baseType="variant">
      <vt:variant>
        <vt:lpstr>Motív</vt:lpstr>
      </vt:variant>
      <vt:variant>
        <vt:i4>1</vt:i4>
      </vt:variant>
      <vt:variant>
        <vt:lpstr>Nadpisy snímok</vt:lpstr>
      </vt:variant>
      <vt:variant>
        <vt:i4>22</vt:i4>
      </vt:variant>
    </vt:vector>
  </HeadingPairs>
  <TitlesOfParts>
    <vt:vector size="23" baseType="lpstr">
      <vt:lpstr>NBS_modra_sablona-rev2</vt:lpstr>
      <vt:lpstr>Vybrané aspekty nového regulačného režimu  pre distribúciu poistných produktov  </vt:lpstr>
      <vt:lpstr>Prípravné usmernenie - POG</vt:lpstr>
      <vt:lpstr>Snímka 3</vt:lpstr>
      <vt:lpstr>Regulatórne pravidlá v režime S II</vt:lpstr>
      <vt:lpstr>Regulačné pravidlá v rámci smernice IDD</vt:lpstr>
      <vt:lpstr>Snímka 6</vt:lpstr>
      <vt:lpstr>Snímka 7</vt:lpstr>
      <vt:lpstr>Základné pojmy</vt:lpstr>
      <vt:lpstr>Stanovenie mechanizmov dohľadu nad produktmi a ich riadenia</vt:lpstr>
      <vt:lpstr>Ciele týkajúce sa dohľadu nad produktmi a ich riadením</vt:lpstr>
      <vt:lpstr>Úloha manažmentu a mechanizmy preskúmania</vt:lpstr>
      <vt:lpstr>Cieľový trh</vt:lpstr>
      <vt:lpstr>Požiadavky na zamestnancov</vt:lpstr>
      <vt:lpstr>Testovanie produktov</vt:lpstr>
      <vt:lpstr> Monitorovanie produktov  </vt:lpstr>
      <vt:lpstr>Distribučné kanály</vt:lpstr>
      <vt:lpstr>Snímka 17</vt:lpstr>
      <vt:lpstr>Outsourcing a dokumentácia</vt:lpstr>
      <vt:lpstr>Osobitné pravidlá pre finančných sprostredkovateľov – kapitola II</vt:lpstr>
      <vt:lpstr>Získavanie informácií od Výrobcu</vt:lpstr>
      <vt:lpstr>Snímka 21</vt:lpstr>
      <vt:lpstr>Snímka 22</vt:lpstr>
    </vt:vector>
  </TitlesOfParts>
  <Company>NBS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Analýza slovenského finančného sektora  za prvý polrok 2010</dc:title>
  <dc:creator>Licak</dc:creator>
  <cp:lastModifiedBy>bakova</cp:lastModifiedBy>
  <cp:revision>319</cp:revision>
  <cp:lastPrinted>2013-05-27T11:48:14Z</cp:lastPrinted>
  <dcterms:created xsi:type="dcterms:W3CDTF">2010-09-21T08:42:23Z</dcterms:created>
  <dcterms:modified xsi:type="dcterms:W3CDTF">2016-06-14T14:49:05Z</dcterms:modified>
</cp:coreProperties>
</file>