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8" r:id="rId3"/>
    <p:sldId id="282" r:id="rId4"/>
    <p:sldId id="277" r:id="rId5"/>
    <p:sldId id="307" r:id="rId6"/>
    <p:sldId id="309" r:id="rId7"/>
    <p:sldId id="311" r:id="rId8"/>
    <p:sldId id="289" r:id="rId9"/>
    <p:sldId id="312" r:id="rId10"/>
    <p:sldId id="313" r:id="rId11"/>
    <p:sldId id="315" r:id="rId12"/>
    <p:sldId id="317" r:id="rId13"/>
    <p:sldId id="316" r:id="rId14"/>
    <p:sldId id="321" r:id="rId15"/>
    <p:sldId id="322" r:id="rId16"/>
    <p:sldId id="319" r:id="rId17"/>
    <p:sldId id="320" r:id="rId18"/>
    <p:sldId id="262" r:id="rId19"/>
  </p:sldIdLst>
  <p:sldSz cx="9144000" cy="6858000" type="screen4x3"/>
  <p:notesSz cx="6734175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94A45"/>
    <a:srgbClr val="494045"/>
    <a:srgbClr val="4D4D4D"/>
    <a:srgbClr val="333333"/>
    <a:srgbClr val="003881"/>
    <a:srgbClr val="DEDFE0"/>
    <a:srgbClr val="DEDEDE"/>
    <a:srgbClr val="9B003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58" autoAdjust="0"/>
  </p:normalViewPr>
  <p:slideViewPr>
    <p:cSldViewPr>
      <p:cViewPr>
        <p:scale>
          <a:sx n="82" d="100"/>
          <a:sy n="82" d="100"/>
        </p:scale>
        <p:origin x="-7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2A1FCF-6B0F-4D33-AD74-42B713021B76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70D8C72C-4FAC-4A43-91A2-39D0B274335F}">
      <dgm:prSet/>
      <dgm:spPr/>
      <dgm:t>
        <a:bodyPr/>
        <a:lstStyle/>
        <a:p>
          <a:pPr algn="l" rtl="0"/>
          <a:r>
            <a:rPr lang="sk-SK" b="0" dirty="0" smtClean="0"/>
            <a:t>Kontext, dôvody a ciele</a:t>
          </a:r>
          <a:endParaRPr lang="sk-SK" b="0" dirty="0"/>
        </a:p>
      </dgm:t>
    </dgm:pt>
    <dgm:pt modelId="{3C8C18A8-26A4-4815-88B7-513FA7D74661}" type="parTrans" cxnId="{F4137B26-0F66-4E90-A141-FAA7C8C6E4CF}">
      <dgm:prSet/>
      <dgm:spPr/>
      <dgm:t>
        <a:bodyPr/>
        <a:lstStyle/>
        <a:p>
          <a:pPr algn="l"/>
          <a:endParaRPr lang="sk-SK"/>
        </a:p>
      </dgm:t>
    </dgm:pt>
    <dgm:pt modelId="{6C4B812D-B66D-44F9-BF56-63F2D5730270}" type="sibTrans" cxnId="{F4137B26-0F66-4E90-A141-FAA7C8C6E4CF}">
      <dgm:prSet/>
      <dgm:spPr/>
      <dgm:t>
        <a:bodyPr/>
        <a:lstStyle/>
        <a:p>
          <a:pPr algn="l"/>
          <a:endParaRPr lang="sk-SK"/>
        </a:p>
      </dgm:t>
    </dgm:pt>
    <dgm:pt modelId="{1E6DE8A6-B4DA-4888-8CE0-5532BE856A94}">
      <dgm:prSet/>
      <dgm:spPr/>
      <dgm:t>
        <a:bodyPr/>
        <a:lstStyle/>
        <a:p>
          <a:pPr algn="l" rtl="0"/>
          <a:r>
            <a:rPr lang="sk-SK" dirty="0" smtClean="0"/>
            <a:t>Osobné dôchodky a jednotný trh</a:t>
          </a:r>
          <a:endParaRPr lang="sk-SK" dirty="0"/>
        </a:p>
      </dgm:t>
    </dgm:pt>
    <dgm:pt modelId="{E8FF634D-3924-49B5-B490-B029CCA95F72}" type="parTrans" cxnId="{7FB0F802-E05C-450B-B6EA-C0771D0D75EC}">
      <dgm:prSet/>
      <dgm:spPr/>
      <dgm:t>
        <a:bodyPr/>
        <a:lstStyle/>
        <a:p>
          <a:pPr algn="l"/>
          <a:endParaRPr lang="sk-SK"/>
        </a:p>
      </dgm:t>
    </dgm:pt>
    <dgm:pt modelId="{02B1B767-3C30-4243-8978-C8A5852C6EAF}" type="sibTrans" cxnId="{7FB0F802-E05C-450B-B6EA-C0771D0D75EC}">
      <dgm:prSet/>
      <dgm:spPr/>
      <dgm:t>
        <a:bodyPr/>
        <a:lstStyle/>
        <a:p>
          <a:pPr algn="l"/>
          <a:endParaRPr lang="sk-SK"/>
        </a:p>
      </dgm:t>
    </dgm:pt>
    <dgm:pt modelId="{24FD364C-F7DD-4BB6-A33C-752A71CECD20}">
      <dgm:prSet/>
      <dgm:spPr/>
      <dgm:t>
        <a:bodyPr/>
        <a:lstStyle/>
        <a:p>
          <a:pPr algn="l" rtl="0"/>
          <a:r>
            <a:rPr lang="sk-SK" dirty="0" err="1" smtClean="0"/>
            <a:t>Smernic</a:t>
          </a:r>
          <a:r>
            <a:rPr lang="en-US" dirty="0" smtClean="0"/>
            <a:t>a </a:t>
          </a:r>
          <a:r>
            <a:rPr lang="en-US" dirty="0" err="1" smtClean="0"/>
            <a:t>a</a:t>
          </a:r>
          <a:r>
            <a:rPr lang="en-US" dirty="0" smtClean="0"/>
            <a:t> </a:t>
          </a:r>
          <a:r>
            <a:rPr lang="en-US" dirty="0" err="1" smtClean="0"/>
            <a:t>nariadenie</a:t>
          </a:r>
          <a:r>
            <a:rPr lang="en-US" dirty="0" smtClean="0"/>
            <a:t> </a:t>
          </a:r>
          <a:endParaRPr lang="sk-SK" dirty="0"/>
        </a:p>
      </dgm:t>
    </dgm:pt>
    <dgm:pt modelId="{410BF53D-52CC-4EE1-8D52-22B38128E666}" type="parTrans" cxnId="{CE22DAC4-A5FB-4075-AA7A-A8979CC7B455}">
      <dgm:prSet/>
      <dgm:spPr/>
      <dgm:t>
        <a:bodyPr/>
        <a:lstStyle/>
        <a:p>
          <a:pPr algn="l"/>
          <a:endParaRPr lang="sk-SK"/>
        </a:p>
      </dgm:t>
    </dgm:pt>
    <dgm:pt modelId="{3A475164-D6B7-4A64-9C67-36E4838303B8}" type="sibTrans" cxnId="{CE22DAC4-A5FB-4075-AA7A-A8979CC7B455}">
      <dgm:prSet/>
      <dgm:spPr/>
      <dgm:t>
        <a:bodyPr/>
        <a:lstStyle/>
        <a:p>
          <a:pPr algn="l"/>
          <a:endParaRPr lang="sk-SK"/>
        </a:p>
      </dgm:t>
    </dgm:pt>
    <dgm:pt modelId="{3F792F32-5EA6-4575-A2F7-3F358EB4BB82}">
      <dgm:prSet/>
      <dgm:spPr/>
      <dgm:t>
        <a:bodyPr/>
        <a:lstStyle/>
        <a:p>
          <a:pPr algn="l" rtl="0"/>
          <a:r>
            <a:rPr lang="sk-SK" dirty="0" smtClean="0"/>
            <a:t>Ďalšie kroky</a:t>
          </a:r>
          <a:endParaRPr lang="sk-SK" dirty="0"/>
        </a:p>
      </dgm:t>
    </dgm:pt>
    <dgm:pt modelId="{026E6A3A-9AC4-455C-8EBD-9B3487DFFFAB}" type="parTrans" cxnId="{9BA489F0-3C93-4590-9C60-20F4A42BDDA2}">
      <dgm:prSet/>
      <dgm:spPr/>
      <dgm:t>
        <a:bodyPr/>
        <a:lstStyle/>
        <a:p>
          <a:pPr algn="l"/>
          <a:endParaRPr lang="sk-SK"/>
        </a:p>
      </dgm:t>
    </dgm:pt>
    <dgm:pt modelId="{75F44FA4-1660-4525-A820-58A6CC2E4A03}" type="sibTrans" cxnId="{9BA489F0-3C93-4590-9C60-20F4A42BDDA2}">
      <dgm:prSet/>
      <dgm:spPr/>
      <dgm:t>
        <a:bodyPr/>
        <a:lstStyle/>
        <a:p>
          <a:pPr algn="l"/>
          <a:endParaRPr lang="sk-SK"/>
        </a:p>
      </dgm:t>
    </dgm:pt>
    <dgm:pt modelId="{B49173DB-4E28-4B0F-88D4-2501E55740CC}" type="pres">
      <dgm:prSet presAssocID="{972A1FCF-6B0F-4D33-AD74-42B713021B76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B73062EF-E18F-495A-895B-CCC3FF2DEDB5}" type="pres">
      <dgm:prSet presAssocID="{70D8C72C-4FAC-4A43-91A2-39D0B274335F}" presName="noChildren" presStyleCnt="0"/>
      <dgm:spPr/>
    </dgm:pt>
    <dgm:pt modelId="{F39CF6A0-EFD2-4847-984C-4373E219BBAB}" type="pres">
      <dgm:prSet presAssocID="{70D8C72C-4FAC-4A43-91A2-39D0B274335F}" presName="gap" presStyleCnt="0"/>
      <dgm:spPr/>
    </dgm:pt>
    <dgm:pt modelId="{8A37EC2B-D378-407E-8C1A-4C16251AC896}" type="pres">
      <dgm:prSet presAssocID="{70D8C72C-4FAC-4A43-91A2-39D0B274335F}" presName="medCircle2" presStyleLbl="vennNode1" presStyleIdx="0" presStyleCnt="4" custLinFactX="-73041" custLinFactNeighborX="-100000" custLinFactNeighborY="-238"/>
      <dgm:spPr>
        <a:solidFill>
          <a:schemeClr val="accent2">
            <a:alpha val="50000"/>
          </a:schemeClr>
        </a:solidFill>
      </dgm:spPr>
    </dgm:pt>
    <dgm:pt modelId="{A9CC943F-17D1-4E7C-9D04-D970F7E176EB}" type="pres">
      <dgm:prSet presAssocID="{70D8C72C-4FAC-4A43-91A2-39D0B274335F}" presName="txLvlOnly1" presStyleLbl="revTx" presStyleIdx="0" presStyleCnt="4" custScaleX="121994" custLinFactNeighborX="-3341" custLinFactNeighborY="-70"/>
      <dgm:spPr/>
      <dgm:t>
        <a:bodyPr/>
        <a:lstStyle/>
        <a:p>
          <a:endParaRPr lang="sk-SK"/>
        </a:p>
      </dgm:t>
    </dgm:pt>
    <dgm:pt modelId="{372EB6AC-A58C-42D4-8B74-1D4AE4ADE31B}" type="pres">
      <dgm:prSet presAssocID="{1E6DE8A6-B4DA-4888-8CE0-5532BE856A94}" presName="noChildren" presStyleCnt="0"/>
      <dgm:spPr/>
    </dgm:pt>
    <dgm:pt modelId="{522B27C2-959C-4FCA-A2B6-36BAC4FAF70C}" type="pres">
      <dgm:prSet presAssocID="{1E6DE8A6-B4DA-4888-8CE0-5532BE856A94}" presName="gap" presStyleCnt="0"/>
      <dgm:spPr/>
    </dgm:pt>
    <dgm:pt modelId="{C49635D6-298D-44B5-8D6A-1BBDB9A923A0}" type="pres">
      <dgm:prSet presAssocID="{1E6DE8A6-B4DA-4888-8CE0-5532BE856A94}" presName="medCircle2" presStyleLbl="vennNode1" presStyleIdx="1" presStyleCnt="4" custLinFactX="-73041" custLinFactNeighborX="-100000" custLinFactNeighborY="-238"/>
      <dgm:spPr/>
    </dgm:pt>
    <dgm:pt modelId="{D46EE98C-8492-413A-8598-BD87D23AC724}" type="pres">
      <dgm:prSet presAssocID="{1E6DE8A6-B4DA-4888-8CE0-5532BE856A94}" presName="txLvlOnly1" presStyleLbl="revTx" presStyleIdx="1" presStyleCnt="4" custScaleX="121994" custLinFactNeighborX="-3341" custLinFactNeighborY="-93"/>
      <dgm:spPr/>
      <dgm:t>
        <a:bodyPr/>
        <a:lstStyle/>
        <a:p>
          <a:endParaRPr lang="sk-SK"/>
        </a:p>
      </dgm:t>
    </dgm:pt>
    <dgm:pt modelId="{5E5067E2-DF7D-4B4A-B3D7-90A63FE420D6}" type="pres">
      <dgm:prSet presAssocID="{24FD364C-F7DD-4BB6-A33C-752A71CECD20}" presName="noChildren" presStyleCnt="0"/>
      <dgm:spPr/>
    </dgm:pt>
    <dgm:pt modelId="{47F649E0-5AE0-44FE-8CD1-8F990CE4FDDE}" type="pres">
      <dgm:prSet presAssocID="{24FD364C-F7DD-4BB6-A33C-752A71CECD20}" presName="gap" presStyleCnt="0"/>
      <dgm:spPr/>
    </dgm:pt>
    <dgm:pt modelId="{A6D43EB4-24B7-40CD-947E-13257ECD7932}" type="pres">
      <dgm:prSet presAssocID="{24FD364C-F7DD-4BB6-A33C-752A71CECD20}" presName="medCircle2" presStyleLbl="vennNode1" presStyleIdx="2" presStyleCnt="4" custLinFactX="-73041" custLinFactNeighborX="-100000" custLinFactNeighborY="-238"/>
      <dgm:spPr/>
    </dgm:pt>
    <dgm:pt modelId="{E81FE62C-B155-4D07-AB4F-29D32E15FFD0}" type="pres">
      <dgm:prSet presAssocID="{24FD364C-F7DD-4BB6-A33C-752A71CECD20}" presName="txLvlOnly1" presStyleLbl="revTx" presStyleIdx="2" presStyleCnt="4" custScaleX="121994" custLinFactNeighborX="-3341" custLinFactNeighborY="-93"/>
      <dgm:spPr/>
      <dgm:t>
        <a:bodyPr/>
        <a:lstStyle/>
        <a:p>
          <a:endParaRPr lang="en-US"/>
        </a:p>
      </dgm:t>
    </dgm:pt>
    <dgm:pt modelId="{3EE5E8F8-1987-4550-B9D9-EA8CB1155128}" type="pres">
      <dgm:prSet presAssocID="{3F792F32-5EA6-4575-A2F7-3F358EB4BB82}" presName="noChildren" presStyleCnt="0"/>
      <dgm:spPr/>
    </dgm:pt>
    <dgm:pt modelId="{3F2D6F93-B7BB-4ED4-8896-14C0605E799A}" type="pres">
      <dgm:prSet presAssocID="{3F792F32-5EA6-4575-A2F7-3F358EB4BB82}" presName="gap" presStyleCnt="0"/>
      <dgm:spPr/>
    </dgm:pt>
    <dgm:pt modelId="{DB153356-36FE-4C7C-AC31-C42DBFF1CFAB}" type="pres">
      <dgm:prSet presAssocID="{3F792F32-5EA6-4575-A2F7-3F358EB4BB82}" presName="medCircle2" presStyleLbl="vennNode1" presStyleIdx="3" presStyleCnt="4" custLinFactX="-73041" custLinFactNeighborX="-100000" custLinFactNeighborY="-238"/>
      <dgm:spPr/>
    </dgm:pt>
    <dgm:pt modelId="{E71C643A-9CE6-49D2-A168-193CBBE16DB2}" type="pres">
      <dgm:prSet presAssocID="{3F792F32-5EA6-4575-A2F7-3F358EB4BB82}" presName="txLvlOnly1" presStyleLbl="revTx" presStyleIdx="3" presStyleCnt="4" custScaleX="121994" custLinFactNeighborX="-3341" custLinFactNeighborY="-93"/>
      <dgm:spPr/>
      <dgm:t>
        <a:bodyPr/>
        <a:lstStyle/>
        <a:p>
          <a:endParaRPr lang="en-US"/>
        </a:p>
      </dgm:t>
    </dgm:pt>
  </dgm:ptLst>
  <dgm:cxnLst>
    <dgm:cxn modelId="{CE22DAC4-A5FB-4075-AA7A-A8979CC7B455}" srcId="{972A1FCF-6B0F-4D33-AD74-42B713021B76}" destId="{24FD364C-F7DD-4BB6-A33C-752A71CECD20}" srcOrd="2" destOrd="0" parTransId="{410BF53D-52CC-4EE1-8D52-22B38128E666}" sibTransId="{3A475164-D6B7-4A64-9C67-36E4838303B8}"/>
    <dgm:cxn modelId="{9A535169-CB55-4DB6-8F4A-D49F62D6A3EE}" type="presOf" srcId="{1E6DE8A6-B4DA-4888-8CE0-5532BE856A94}" destId="{D46EE98C-8492-413A-8598-BD87D23AC724}" srcOrd="0" destOrd="0" presId="urn:microsoft.com/office/officeart/2008/layout/VerticalCircleList"/>
    <dgm:cxn modelId="{7FB0F802-E05C-450B-B6EA-C0771D0D75EC}" srcId="{972A1FCF-6B0F-4D33-AD74-42B713021B76}" destId="{1E6DE8A6-B4DA-4888-8CE0-5532BE856A94}" srcOrd="1" destOrd="0" parTransId="{E8FF634D-3924-49B5-B490-B029CCA95F72}" sibTransId="{02B1B767-3C30-4243-8978-C8A5852C6EAF}"/>
    <dgm:cxn modelId="{9BA489F0-3C93-4590-9C60-20F4A42BDDA2}" srcId="{972A1FCF-6B0F-4D33-AD74-42B713021B76}" destId="{3F792F32-5EA6-4575-A2F7-3F358EB4BB82}" srcOrd="3" destOrd="0" parTransId="{026E6A3A-9AC4-455C-8EBD-9B3487DFFFAB}" sibTransId="{75F44FA4-1660-4525-A820-58A6CC2E4A03}"/>
    <dgm:cxn modelId="{F4137B26-0F66-4E90-A141-FAA7C8C6E4CF}" srcId="{972A1FCF-6B0F-4D33-AD74-42B713021B76}" destId="{70D8C72C-4FAC-4A43-91A2-39D0B274335F}" srcOrd="0" destOrd="0" parTransId="{3C8C18A8-26A4-4815-88B7-513FA7D74661}" sibTransId="{6C4B812D-B66D-44F9-BF56-63F2D5730270}"/>
    <dgm:cxn modelId="{A6B299A3-C77E-4030-B228-F9AB9F01626A}" type="presOf" srcId="{70D8C72C-4FAC-4A43-91A2-39D0B274335F}" destId="{A9CC943F-17D1-4E7C-9D04-D970F7E176EB}" srcOrd="0" destOrd="0" presId="urn:microsoft.com/office/officeart/2008/layout/VerticalCircleList"/>
    <dgm:cxn modelId="{5B54A29D-CC77-4178-BAC3-60ED03DE16D9}" type="presOf" srcId="{972A1FCF-6B0F-4D33-AD74-42B713021B76}" destId="{B49173DB-4E28-4B0F-88D4-2501E55740CC}" srcOrd="0" destOrd="0" presId="urn:microsoft.com/office/officeart/2008/layout/VerticalCircleList"/>
    <dgm:cxn modelId="{6FA2FC48-CEF8-47FC-9871-7E5A3E448E09}" type="presOf" srcId="{24FD364C-F7DD-4BB6-A33C-752A71CECD20}" destId="{E81FE62C-B155-4D07-AB4F-29D32E15FFD0}" srcOrd="0" destOrd="0" presId="urn:microsoft.com/office/officeart/2008/layout/VerticalCircleList"/>
    <dgm:cxn modelId="{05073CD5-6927-4FFC-A2C8-0343C9C52439}" type="presOf" srcId="{3F792F32-5EA6-4575-A2F7-3F358EB4BB82}" destId="{E71C643A-9CE6-49D2-A168-193CBBE16DB2}" srcOrd="0" destOrd="0" presId="urn:microsoft.com/office/officeart/2008/layout/VerticalCircleList"/>
    <dgm:cxn modelId="{7DB13146-E8E7-48A6-B3C6-101CFEDF47F4}" type="presParOf" srcId="{B49173DB-4E28-4B0F-88D4-2501E55740CC}" destId="{B73062EF-E18F-495A-895B-CCC3FF2DEDB5}" srcOrd="0" destOrd="0" presId="urn:microsoft.com/office/officeart/2008/layout/VerticalCircleList"/>
    <dgm:cxn modelId="{421557A5-D21D-4D73-8AB4-47EA381F5171}" type="presParOf" srcId="{B73062EF-E18F-495A-895B-CCC3FF2DEDB5}" destId="{F39CF6A0-EFD2-4847-984C-4373E219BBAB}" srcOrd="0" destOrd="0" presId="urn:microsoft.com/office/officeart/2008/layout/VerticalCircleList"/>
    <dgm:cxn modelId="{F7ECFD4F-4DAE-4863-BA5E-5A93DE9727CA}" type="presParOf" srcId="{B73062EF-E18F-495A-895B-CCC3FF2DEDB5}" destId="{8A37EC2B-D378-407E-8C1A-4C16251AC896}" srcOrd="1" destOrd="0" presId="urn:microsoft.com/office/officeart/2008/layout/VerticalCircleList"/>
    <dgm:cxn modelId="{FDFABDF2-86CA-4150-BC75-5989AF26E93C}" type="presParOf" srcId="{B73062EF-E18F-495A-895B-CCC3FF2DEDB5}" destId="{A9CC943F-17D1-4E7C-9D04-D970F7E176EB}" srcOrd="2" destOrd="0" presId="urn:microsoft.com/office/officeart/2008/layout/VerticalCircleList"/>
    <dgm:cxn modelId="{092AC51E-E7EB-421D-A7A9-B053336AD56F}" type="presParOf" srcId="{B49173DB-4E28-4B0F-88D4-2501E55740CC}" destId="{372EB6AC-A58C-42D4-8B74-1D4AE4ADE31B}" srcOrd="1" destOrd="0" presId="urn:microsoft.com/office/officeart/2008/layout/VerticalCircleList"/>
    <dgm:cxn modelId="{3FBF81BE-9E5E-46CD-9176-F8808A8377E1}" type="presParOf" srcId="{372EB6AC-A58C-42D4-8B74-1D4AE4ADE31B}" destId="{522B27C2-959C-4FCA-A2B6-36BAC4FAF70C}" srcOrd="0" destOrd="0" presId="urn:microsoft.com/office/officeart/2008/layout/VerticalCircleList"/>
    <dgm:cxn modelId="{9B1DDEE8-64CA-4AF3-89A1-8AB2333C0B5C}" type="presParOf" srcId="{372EB6AC-A58C-42D4-8B74-1D4AE4ADE31B}" destId="{C49635D6-298D-44B5-8D6A-1BBDB9A923A0}" srcOrd="1" destOrd="0" presId="urn:microsoft.com/office/officeart/2008/layout/VerticalCircleList"/>
    <dgm:cxn modelId="{D77277DD-F918-4F5C-8047-35FE69999603}" type="presParOf" srcId="{372EB6AC-A58C-42D4-8B74-1D4AE4ADE31B}" destId="{D46EE98C-8492-413A-8598-BD87D23AC724}" srcOrd="2" destOrd="0" presId="urn:microsoft.com/office/officeart/2008/layout/VerticalCircleList"/>
    <dgm:cxn modelId="{FD49F5D6-FA64-4A05-8312-E7927824C8C9}" type="presParOf" srcId="{B49173DB-4E28-4B0F-88D4-2501E55740CC}" destId="{5E5067E2-DF7D-4B4A-B3D7-90A63FE420D6}" srcOrd="2" destOrd="0" presId="urn:microsoft.com/office/officeart/2008/layout/VerticalCircleList"/>
    <dgm:cxn modelId="{F122D03B-8EBB-461F-AB58-6A34EB1B7F05}" type="presParOf" srcId="{5E5067E2-DF7D-4B4A-B3D7-90A63FE420D6}" destId="{47F649E0-5AE0-44FE-8CD1-8F990CE4FDDE}" srcOrd="0" destOrd="0" presId="urn:microsoft.com/office/officeart/2008/layout/VerticalCircleList"/>
    <dgm:cxn modelId="{E4C07C91-D8BC-4DBE-A8CF-F5CD0FD9A632}" type="presParOf" srcId="{5E5067E2-DF7D-4B4A-B3D7-90A63FE420D6}" destId="{A6D43EB4-24B7-40CD-947E-13257ECD7932}" srcOrd="1" destOrd="0" presId="urn:microsoft.com/office/officeart/2008/layout/VerticalCircleList"/>
    <dgm:cxn modelId="{45CFBC0D-5DE8-4A4E-9C0B-C70A9A1B88DD}" type="presParOf" srcId="{5E5067E2-DF7D-4B4A-B3D7-90A63FE420D6}" destId="{E81FE62C-B155-4D07-AB4F-29D32E15FFD0}" srcOrd="2" destOrd="0" presId="urn:microsoft.com/office/officeart/2008/layout/VerticalCircleList"/>
    <dgm:cxn modelId="{6090ED13-789F-4BCC-AE10-987B7B312FD1}" type="presParOf" srcId="{B49173DB-4E28-4B0F-88D4-2501E55740CC}" destId="{3EE5E8F8-1987-4550-B9D9-EA8CB1155128}" srcOrd="3" destOrd="0" presId="urn:microsoft.com/office/officeart/2008/layout/VerticalCircleList"/>
    <dgm:cxn modelId="{E3A68AC9-3967-4007-8223-39300028CAF6}" type="presParOf" srcId="{3EE5E8F8-1987-4550-B9D9-EA8CB1155128}" destId="{3F2D6F93-B7BB-4ED4-8896-14C0605E799A}" srcOrd="0" destOrd="0" presId="urn:microsoft.com/office/officeart/2008/layout/VerticalCircleList"/>
    <dgm:cxn modelId="{B7C486F3-ABD4-488A-AB3B-BCF81615740E}" type="presParOf" srcId="{3EE5E8F8-1987-4550-B9D9-EA8CB1155128}" destId="{DB153356-36FE-4C7C-AC31-C42DBFF1CFAB}" srcOrd="1" destOrd="0" presId="urn:microsoft.com/office/officeart/2008/layout/VerticalCircleList"/>
    <dgm:cxn modelId="{AC64501E-91C0-47E8-A9E6-B645DB93EA42}" type="presParOf" srcId="{3EE5E8F8-1987-4550-B9D9-EA8CB1155128}" destId="{E71C643A-9CE6-49D2-A168-193CBBE16DB2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2A1FCF-6B0F-4D33-AD74-42B713021B76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70D8C72C-4FAC-4A43-91A2-39D0B274335F}">
      <dgm:prSet/>
      <dgm:spPr/>
      <dgm:t>
        <a:bodyPr/>
        <a:lstStyle/>
        <a:p>
          <a:pPr algn="l" rtl="0"/>
          <a:r>
            <a:rPr lang="sk-SK" b="0" dirty="0" smtClean="0"/>
            <a:t>Kontext, dôvody a ciele</a:t>
          </a:r>
          <a:endParaRPr lang="sk-SK" b="0" dirty="0"/>
        </a:p>
      </dgm:t>
    </dgm:pt>
    <dgm:pt modelId="{3C8C18A8-26A4-4815-88B7-513FA7D74661}" type="parTrans" cxnId="{F4137B26-0F66-4E90-A141-FAA7C8C6E4CF}">
      <dgm:prSet/>
      <dgm:spPr/>
      <dgm:t>
        <a:bodyPr/>
        <a:lstStyle/>
        <a:p>
          <a:pPr algn="l"/>
          <a:endParaRPr lang="sk-SK"/>
        </a:p>
      </dgm:t>
    </dgm:pt>
    <dgm:pt modelId="{6C4B812D-B66D-44F9-BF56-63F2D5730270}" type="sibTrans" cxnId="{F4137B26-0F66-4E90-A141-FAA7C8C6E4CF}">
      <dgm:prSet/>
      <dgm:spPr/>
      <dgm:t>
        <a:bodyPr/>
        <a:lstStyle/>
        <a:p>
          <a:pPr algn="l"/>
          <a:endParaRPr lang="sk-SK"/>
        </a:p>
      </dgm:t>
    </dgm:pt>
    <dgm:pt modelId="{1E6DE8A6-B4DA-4888-8CE0-5532BE856A94}">
      <dgm:prSet/>
      <dgm:spPr/>
      <dgm:t>
        <a:bodyPr/>
        <a:lstStyle/>
        <a:p>
          <a:pPr algn="l" rtl="0"/>
          <a:r>
            <a:rPr lang="sk-SK" dirty="0" smtClean="0"/>
            <a:t>Osobné dôchodky a jednotný trh</a:t>
          </a:r>
          <a:endParaRPr lang="sk-SK" dirty="0"/>
        </a:p>
      </dgm:t>
    </dgm:pt>
    <dgm:pt modelId="{E8FF634D-3924-49B5-B490-B029CCA95F72}" type="parTrans" cxnId="{7FB0F802-E05C-450B-B6EA-C0771D0D75EC}">
      <dgm:prSet/>
      <dgm:spPr/>
      <dgm:t>
        <a:bodyPr/>
        <a:lstStyle/>
        <a:p>
          <a:pPr algn="l"/>
          <a:endParaRPr lang="sk-SK"/>
        </a:p>
      </dgm:t>
    </dgm:pt>
    <dgm:pt modelId="{02B1B767-3C30-4243-8978-C8A5852C6EAF}" type="sibTrans" cxnId="{7FB0F802-E05C-450B-B6EA-C0771D0D75EC}">
      <dgm:prSet/>
      <dgm:spPr/>
      <dgm:t>
        <a:bodyPr/>
        <a:lstStyle/>
        <a:p>
          <a:pPr algn="l"/>
          <a:endParaRPr lang="sk-SK"/>
        </a:p>
      </dgm:t>
    </dgm:pt>
    <dgm:pt modelId="{24FD364C-F7DD-4BB6-A33C-752A71CECD20}">
      <dgm:prSet/>
      <dgm:spPr/>
      <dgm:t>
        <a:bodyPr/>
        <a:lstStyle/>
        <a:p>
          <a:pPr algn="l" rtl="0"/>
          <a:r>
            <a:rPr lang="sk-SK" dirty="0" err="1" smtClean="0"/>
            <a:t>Smernic</a:t>
          </a:r>
          <a:r>
            <a:rPr lang="en-US" dirty="0" smtClean="0"/>
            <a:t>a </a:t>
          </a:r>
          <a:r>
            <a:rPr lang="en-US" dirty="0" err="1" smtClean="0"/>
            <a:t>a</a:t>
          </a:r>
          <a:r>
            <a:rPr lang="en-US" dirty="0" smtClean="0"/>
            <a:t> </a:t>
          </a:r>
          <a:r>
            <a:rPr lang="en-US" dirty="0" err="1" smtClean="0"/>
            <a:t>nariadenie</a:t>
          </a:r>
          <a:r>
            <a:rPr lang="en-US" dirty="0" smtClean="0"/>
            <a:t> </a:t>
          </a:r>
          <a:endParaRPr lang="sk-SK" dirty="0"/>
        </a:p>
      </dgm:t>
    </dgm:pt>
    <dgm:pt modelId="{410BF53D-52CC-4EE1-8D52-22B38128E666}" type="parTrans" cxnId="{CE22DAC4-A5FB-4075-AA7A-A8979CC7B455}">
      <dgm:prSet/>
      <dgm:spPr/>
      <dgm:t>
        <a:bodyPr/>
        <a:lstStyle/>
        <a:p>
          <a:pPr algn="l"/>
          <a:endParaRPr lang="sk-SK"/>
        </a:p>
      </dgm:t>
    </dgm:pt>
    <dgm:pt modelId="{3A475164-D6B7-4A64-9C67-36E4838303B8}" type="sibTrans" cxnId="{CE22DAC4-A5FB-4075-AA7A-A8979CC7B455}">
      <dgm:prSet/>
      <dgm:spPr/>
      <dgm:t>
        <a:bodyPr/>
        <a:lstStyle/>
        <a:p>
          <a:pPr algn="l"/>
          <a:endParaRPr lang="sk-SK"/>
        </a:p>
      </dgm:t>
    </dgm:pt>
    <dgm:pt modelId="{3F792F32-5EA6-4575-A2F7-3F358EB4BB82}">
      <dgm:prSet/>
      <dgm:spPr/>
      <dgm:t>
        <a:bodyPr/>
        <a:lstStyle/>
        <a:p>
          <a:pPr algn="l" rtl="0"/>
          <a:r>
            <a:rPr lang="sk-SK" dirty="0" smtClean="0"/>
            <a:t>Ďalšie kroky</a:t>
          </a:r>
          <a:endParaRPr lang="sk-SK" dirty="0"/>
        </a:p>
      </dgm:t>
    </dgm:pt>
    <dgm:pt modelId="{026E6A3A-9AC4-455C-8EBD-9B3487DFFFAB}" type="parTrans" cxnId="{9BA489F0-3C93-4590-9C60-20F4A42BDDA2}">
      <dgm:prSet/>
      <dgm:spPr/>
      <dgm:t>
        <a:bodyPr/>
        <a:lstStyle/>
        <a:p>
          <a:pPr algn="l"/>
          <a:endParaRPr lang="sk-SK"/>
        </a:p>
      </dgm:t>
    </dgm:pt>
    <dgm:pt modelId="{75F44FA4-1660-4525-A820-58A6CC2E4A03}" type="sibTrans" cxnId="{9BA489F0-3C93-4590-9C60-20F4A42BDDA2}">
      <dgm:prSet/>
      <dgm:spPr/>
      <dgm:t>
        <a:bodyPr/>
        <a:lstStyle/>
        <a:p>
          <a:pPr algn="l"/>
          <a:endParaRPr lang="sk-SK"/>
        </a:p>
      </dgm:t>
    </dgm:pt>
    <dgm:pt modelId="{B49173DB-4E28-4B0F-88D4-2501E55740CC}" type="pres">
      <dgm:prSet presAssocID="{972A1FCF-6B0F-4D33-AD74-42B713021B76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B73062EF-E18F-495A-895B-CCC3FF2DEDB5}" type="pres">
      <dgm:prSet presAssocID="{70D8C72C-4FAC-4A43-91A2-39D0B274335F}" presName="noChildren" presStyleCnt="0"/>
      <dgm:spPr/>
    </dgm:pt>
    <dgm:pt modelId="{F39CF6A0-EFD2-4847-984C-4373E219BBAB}" type="pres">
      <dgm:prSet presAssocID="{70D8C72C-4FAC-4A43-91A2-39D0B274335F}" presName="gap" presStyleCnt="0"/>
      <dgm:spPr/>
    </dgm:pt>
    <dgm:pt modelId="{8A37EC2B-D378-407E-8C1A-4C16251AC896}" type="pres">
      <dgm:prSet presAssocID="{70D8C72C-4FAC-4A43-91A2-39D0B274335F}" presName="medCircle2" presStyleLbl="vennNode1" presStyleIdx="0" presStyleCnt="4" custLinFactX="-73041" custLinFactNeighborX="-100000" custLinFactNeighborY="-238"/>
      <dgm:spPr>
        <a:solidFill>
          <a:schemeClr val="tx2">
            <a:alpha val="50000"/>
          </a:schemeClr>
        </a:solidFill>
      </dgm:spPr>
    </dgm:pt>
    <dgm:pt modelId="{A9CC943F-17D1-4E7C-9D04-D970F7E176EB}" type="pres">
      <dgm:prSet presAssocID="{70D8C72C-4FAC-4A43-91A2-39D0B274335F}" presName="txLvlOnly1" presStyleLbl="revTx" presStyleIdx="0" presStyleCnt="4" custScaleX="121994" custLinFactNeighborX="-3341" custLinFactNeighborY="-70"/>
      <dgm:spPr/>
      <dgm:t>
        <a:bodyPr/>
        <a:lstStyle/>
        <a:p>
          <a:endParaRPr lang="sk-SK"/>
        </a:p>
      </dgm:t>
    </dgm:pt>
    <dgm:pt modelId="{372EB6AC-A58C-42D4-8B74-1D4AE4ADE31B}" type="pres">
      <dgm:prSet presAssocID="{1E6DE8A6-B4DA-4888-8CE0-5532BE856A94}" presName="noChildren" presStyleCnt="0"/>
      <dgm:spPr/>
    </dgm:pt>
    <dgm:pt modelId="{522B27C2-959C-4FCA-A2B6-36BAC4FAF70C}" type="pres">
      <dgm:prSet presAssocID="{1E6DE8A6-B4DA-4888-8CE0-5532BE856A94}" presName="gap" presStyleCnt="0"/>
      <dgm:spPr/>
    </dgm:pt>
    <dgm:pt modelId="{C49635D6-298D-44B5-8D6A-1BBDB9A923A0}" type="pres">
      <dgm:prSet presAssocID="{1E6DE8A6-B4DA-4888-8CE0-5532BE856A94}" presName="medCircle2" presStyleLbl="vennNode1" presStyleIdx="1" presStyleCnt="4" custLinFactX="-73041" custLinFactNeighborX="-100000" custLinFactNeighborY="-238"/>
      <dgm:spPr>
        <a:solidFill>
          <a:schemeClr val="accent6">
            <a:alpha val="50000"/>
          </a:schemeClr>
        </a:solidFill>
      </dgm:spPr>
    </dgm:pt>
    <dgm:pt modelId="{D46EE98C-8492-413A-8598-BD87D23AC724}" type="pres">
      <dgm:prSet presAssocID="{1E6DE8A6-B4DA-4888-8CE0-5532BE856A94}" presName="txLvlOnly1" presStyleLbl="revTx" presStyleIdx="1" presStyleCnt="4" custScaleX="121994" custLinFactNeighborX="-3341" custLinFactNeighborY="-93"/>
      <dgm:spPr/>
      <dgm:t>
        <a:bodyPr/>
        <a:lstStyle/>
        <a:p>
          <a:endParaRPr lang="sk-SK"/>
        </a:p>
      </dgm:t>
    </dgm:pt>
    <dgm:pt modelId="{5E5067E2-DF7D-4B4A-B3D7-90A63FE420D6}" type="pres">
      <dgm:prSet presAssocID="{24FD364C-F7DD-4BB6-A33C-752A71CECD20}" presName="noChildren" presStyleCnt="0"/>
      <dgm:spPr/>
    </dgm:pt>
    <dgm:pt modelId="{47F649E0-5AE0-44FE-8CD1-8F990CE4FDDE}" type="pres">
      <dgm:prSet presAssocID="{24FD364C-F7DD-4BB6-A33C-752A71CECD20}" presName="gap" presStyleCnt="0"/>
      <dgm:spPr/>
    </dgm:pt>
    <dgm:pt modelId="{A6D43EB4-24B7-40CD-947E-13257ECD7932}" type="pres">
      <dgm:prSet presAssocID="{24FD364C-F7DD-4BB6-A33C-752A71CECD20}" presName="medCircle2" presStyleLbl="vennNode1" presStyleIdx="2" presStyleCnt="4" custLinFactX="-73041" custLinFactNeighborX="-100000" custLinFactNeighborY="-238"/>
      <dgm:spPr/>
    </dgm:pt>
    <dgm:pt modelId="{E81FE62C-B155-4D07-AB4F-29D32E15FFD0}" type="pres">
      <dgm:prSet presAssocID="{24FD364C-F7DD-4BB6-A33C-752A71CECD20}" presName="txLvlOnly1" presStyleLbl="revTx" presStyleIdx="2" presStyleCnt="4" custScaleX="121994" custLinFactNeighborX="-3341" custLinFactNeighborY="-93"/>
      <dgm:spPr/>
      <dgm:t>
        <a:bodyPr/>
        <a:lstStyle/>
        <a:p>
          <a:endParaRPr lang="en-US"/>
        </a:p>
      </dgm:t>
    </dgm:pt>
    <dgm:pt modelId="{3EE5E8F8-1987-4550-B9D9-EA8CB1155128}" type="pres">
      <dgm:prSet presAssocID="{3F792F32-5EA6-4575-A2F7-3F358EB4BB82}" presName="noChildren" presStyleCnt="0"/>
      <dgm:spPr/>
    </dgm:pt>
    <dgm:pt modelId="{3F2D6F93-B7BB-4ED4-8896-14C0605E799A}" type="pres">
      <dgm:prSet presAssocID="{3F792F32-5EA6-4575-A2F7-3F358EB4BB82}" presName="gap" presStyleCnt="0"/>
      <dgm:spPr/>
    </dgm:pt>
    <dgm:pt modelId="{DB153356-36FE-4C7C-AC31-C42DBFF1CFAB}" type="pres">
      <dgm:prSet presAssocID="{3F792F32-5EA6-4575-A2F7-3F358EB4BB82}" presName="medCircle2" presStyleLbl="vennNode1" presStyleIdx="3" presStyleCnt="4" custLinFactX="-73041" custLinFactNeighborX="-100000" custLinFactNeighborY="-238"/>
      <dgm:spPr/>
    </dgm:pt>
    <dgm:pt modelId="{E71C643A-9CE6-49D2-A168-193CBBE16DB2}" type="pres">
      <dgm:prSet presAssocID="{3F792F32-5EA6-4575-A2F7-3F358EB4BB82}" presName="txLvlOnly1" presStyleLbl="revTx" presStyleIdx="3" presStyleCnt="4" custScaleX="121994" custLinFactNeighborX="-3341" custLinFactNeighborY="-93"/>
      <dgm:spPr/>
      <dgm:t>
        <a:bodyPr/>
        <a:lstStyle/>
        <a:p>
          <a:endParaRPr lang="en-US"/>
        </a:p>
      </dgm:t>
    </dgm:pt>
  </dgm:ptLst>
  <dgm:cxnLst>
    <dgm:cxn modelId="{073CB125-25DF-42AA-8063-F1ECA80B4B28}" type="presOf" srcId="{3F792F32-5EA6-4575-A2F7-3F358EB4BB82}" destId="{E71C643A-9CE6-49D2-A168-193CBBE16DB2}" srcOrd="0" destOrd="0" presId="urn:microsoft.com/office/officeart/2008/layout/VerticalCircleList"/>
    <dgm:cxn modelId="{C1DB3801-B9D3-44B8-A687-ACE263993C50}" type="presOf" srcId="{1E6DE8A6-B4DA-4888-8CE0-5532BE856A94}" destId="{D46EE98C-8492-413A-8598-BD87D23AC724}" srcOrd="0" destOrd="0" presId="urn:microsoft.com/office/officeart/2008/layout/VerticalCircleList"/>
    <dgm:cxn modelId="{924C1213-D732-4D3F-BBC3-3AA06247D453}" type="presOf" srcId="{972A1FCF-6B0F-4D33-AD74-42B713021B76}" destId="{B49173DB-4E28-4B0F-88D4-2501E55740CC}" srcOrd="0" destOrd="0" presId="urn:microsoft.com/office/officeart/2008/layout/VerticalCircleList"/>
    <dgm:cxn modelId="{7AE9F8C7-3BA3-4AB2-B9AA-1927DFBE5950}" type="presOf" srcId="{24FD364C-F7DD-4BB6-A33C-752A71CECD20}" destId="{E81FE62C-B155-4D07-AB4F-29D32E15FFD0}" srcOrd="0" destOrd="0" presId="urn:microsoft.com/office/officeart/2008/layout/VerticalCircleList"/>
    <dgm:cxn modelId="{CE22DAC4-A5FB-4075-AA7A-A8979CC7B455}" srcId="{972A1FCF-6B0F-4D33-AD74-42B713021B76}" destId="{24FD364C-F7DD-4BB6-A33C-752A71CECD20}" srcOrd="2" destOrd="0" parTransId="{410BF53D-52CC-4EE1-8D52-22B38128E666}" sibTransId="{3A475164-D6B7-4A64-9C67-36E4838303B8}"/>
    <dgm:cxn modelId="{7FB0F802-E05C-450B-B6EA-C0771D0D75EC}" srcId="{972A1FCF-6B0F-4D33-AD74-42B713021B76}" destId="{1E6DE8A6-B4DA-4888-8CE0-5532BE856A94}" srcOrd="1" destOrd="0" parTransId="{E8FF634D-3924-49B5-B490-B029CCA95F72}" sibTransId="{02B1B767-3C30-4243-8978-C8A5852C6EAF}"/>
    <dgm:cxn modelId="{F4137B26-0F66-4E90-A141-FAA7C8C6E4CF}" srcId="{972A1FCF-6B0F-4D33-AD74-42B713021B76}" destId="{70D8C72C-4FAC-4A43-91A2-39D0B274335F}" srcOrd="0" destOrd="0" parTransId="{3C8C18A8-26A4-4815-88B7-513FA7D74661}" sibTransId="{6C4B812D-B66D-44F9-BF56-63F2D5730270}"/>
    <dgm:cxn modelId="{9BA489F0-3C93-4590-9C60-20F4A42BDDA2}" srcId="{972A1FCF-6B0F-4D33-AD74-42B713021B76}" destId="{3F792F32-5EA6-4575-A2F7-3F358EB4BB82}" srcOrd="3" destOrd="0" parTransId="{026E6A3A-9AC4-455C-8EBD-9B3487DFFFAB}" sibTransId="{75F44FA4-1660-4525-A820-58A6CC2E4A03}"/>
    <dgm:cxn modelId="{290EEE45-BECC-472B-86EE-94DEEF0BCBA2}" type="presOf" srcId="{70D8C72C-4FAC-4A43-91A2-39D0B274335F}" destId="{A9CC943F-17D1-4E7C-9D04-D970F7E176EB}" srcOrd="0" destOrd="0" presId="urn:microsoft.com/office/officeart/2008/layout/VerticalCircleList"/>
    <dgm:cxn modelId="{D90E9BE4-EFC4-4DE6-B95D-D76D9A288851}" type="presParOf" srcId="{B49173DB-4E28-4B0F-88D4-2501E55740CC}" destId="{B73062EF-E18F-495A-895B-CCC3FF2DEDB5}" srcOrd="0" destOrd="0" presId="urn:microsoft.com/office/officeart/2008/layout/VerticalCircleList"/>
    <dgm:cxn modelId="{9AFE1463-E01D-4602-B033-641E9E996D5C}" type="presParOf" srcId="{B73062EF-E18F-495A-895B-CCC3FF2DEDB5}" destId="{F39CF6A0-EFD2-4847-984C-4373E219BBAB}" srcOrd="0" destOrd="0" presId="urn:microsoft.com/office/officeart/2008/layout/VerticalCircleList"/>
    <dgm:cxn modelId="{16C975A1-569B-42BF-827C-7B0861CA7248}" type="presParOf" srcId="{B73062EF-E18F-495A-895B-CCC3FF2DEDB5}" destId="{8A37EC2B-D378-407E-8C1A-4C16251AC896}" srcOrd="1" destOrd="0" presId="urn:microsoft.com/office/officeart/2008/layout/VerticalCircleList"/>
    <dgm:cxn modelId="{80DCA2D6-4D2F-45EC-9A09-3374AC2F05D3}" type="presParOf" srcId="{B73062EF-E18F-495A-895B-CCC3FF2DEDB5}" destId="{A9CC943F-17D1-4E7C-9D04-D970F7E176EB}" srcOrd="2" destOrd="0" presId="urn:microsoft.com/office/officeart/2008/layout/VerticalCircleList"/>
    <dgm:cxn modelId="{821270D3-E468-4069-9F3E-83953C1E3AE3}" type="presParOf" srcId="{B49173DB-4E28-4B0F-88D4-2501E55740CC}" destId="{372EB6AC-A58C-42D4-8B74-1D4AE4ADE31B}" srcOrd="1" destOrd="0" presId="urn:microsoft.com/office/officeart/2008/layout/VerticalCircleList"/>
    <dgm:cxn modelId="{CE4BC2CC-EA03-4FCF-9E18-2B1B6720C86F}" type="presParOf" srcId="{372EB6AC-A58C-42D4-8B74-1D4AE4ADE31B}" destId="{522B27C2-959C-4FCA-A2B6-36BAC4FAF70C}" srcOrd="0" destOrd="0" presId="urn:microsoft.com/office/officeart/2008/layout/VerticalCircleList"/>
    <dgm:cxn modelId="{AB9A7C26-D814-4508-8D78-B1DED6F425B0}" type="presParOf" srcId="{372EB6AC-A58C-42D4-8B74-1D4AE4ADE31B}" destId="{C49635D6-298D-44B5-8D6A-1BBDB9A923A0}" srcOrd="1" destOrd="0" presId="urn:microsoft.com/office/officeart/2008/layout/VerticalCircleList"/>
    <dgm:cxn modelId="{5CACA5C0-013C-4CC5-9671-819D077A5ECE}" type="presParOf" srcId="{372EB6AC-A58C-42D4-8B74-1D4AE4ADE31B}" destId="{D46EE98C-8492-413A-8598-BD87D23AC724}" srcOrd="2" destOrd="0" presId="urn:microsoft.com/office/officeart/2008/layout/VerticalCircleList"/>
    <dgm:cxn modelId="{F36412D0-5874-4451-8009-42CA6EE53EDA}" type="presParOf" srcId="{B49173DB-4E28-4B0F-88D4-2501E55740CC}" destId="{5E5067E2-DF7D-4B4A-B3D7-90A63FE420D6}" srcOrd="2" destOrd="0" presId="urn:microsoft.com/office/officeart/2008/layout/VerticalCircleList"/>
    <dgm:cxn modelId="{DA16333B-2AEC-4DDA-B440-E528C43C2528}" type="presParOf" srcId="{5E5067E2-DF7D-4B4A-B3D7-90A63FE420D6}" destId="{47F649E0-5AE0-44FE-8CD1-8F990CE4FDDE}" srcOrd="0" destOrd="0" presId="urn:microsoft.com/office/officeart/2008/layout/VerticalCircleList"/>
    <dgm:cxn modelId="{0B5FFCCB-93C6-45F5-AC2E-F12563B793B7}" type="presParOf" srcId="{5E5067E2-DF7D-4B4A-B3D7-90A63FE420D6}" destId="{A6D43EB4-24B7-40CD-947E-13257ECD7932}" srcOrd="1" destOrd="0" presId="urn:microsoft.com/office/officeart/2008/layout/VerticalCircleList"/>
    <dgm:cxn modelId="{F914B8D9-6C29-4F8B-9D3F-601E30AEBFAF}" type="presParOf" srcId="{5E5067E2-DF7D-4B4A-B3D7-90A63FE420D6}" destId="{E81FE62C-B155-4D07-AB4F-29D32E15FFD0}" srcOrd="2" destOrd="0" presId="urn:microsoft.com/office/officeart/2008/layout/VerticalCircleList"/>
    <dgm:cxn modelId="{3BAD1EBA-19E1-4EB8-9AAC-803A1F0579B9}" type="presParOf" srcId="{B49173DB-4E28-4B0F-88D4-2501E55740CC}" destId="{3EE5E8F8-1987-4550-B9D9-EA8CB1155128}" srcOrd="3" destOrd="0" presId="urn:microsoft.com/office/officeart/2008/layout/VerticalCircleList"/>
    <dgm:cxn modelId="{9E830BD9-6EE1-4B9A-83BA-E36ECC2D8A77}" type="presParOf" srcId="{3EE5E8F8-1987-4550-B9D9-EA8CB1155128}" destId="{3F2D6F93-B7BB-4ED4-8896-14C0605E799A}" srcOrd="0" destOrd="0" presId="urn:microsoft.com/office/officeart/2008/layout/VerticalCircleList"/>
    <dgm:cxn modelId="{B7656FFD-E6F6-46B4-A0A7-162CBAFE6EFE}" type="presParOf" srcId="{3EE5E8F8-1987-4550-B9D9-EA8CB1155128}" destId="{DB153356-36FE-4C7C-AC31-C42DBFF1CFAB}" srcOrd="1" destOrd="0" presId="urn:microsoft.com/office/officeart/2008/layout/VerticalCircleList"/>
    <dgm:cxn modelId="{8BD95FE1-DC20-411F-803C-EB0F1B88E75A}" type="presParOf" srcId="{3EE5E8F8-1987-4550-B9D9-EA8CB1155128}" destId="{E71C643A-9CE6-49D2-A168-193CBBE16DB2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2A1FCF-6B0F-4D33-AD74-42B713021B76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70D8C72C-4FAC-4A43-91A2-39D0B274335F}">
      <dgm:prSet/>
      <dgm:spPr/>
      <dgm:t>
        <a:bodyPr/>
        <a:lstStyle/>
        <a:p>
          <a:pPr algn="l" rtl="0"/>
          <a:r>
            <a:rPr lang="sk-SK" b="0" dirty="0" smtClean="0"/>
            <a:t>Kontext, dôvody a ciele</a:t>
          </a:r>
          <a:endParaRPr lang="sk-SK" b="0" dirty="0"/>
        </a:p>
      </dgm:t>
    </dgm:pt>
    <dgm:pt modelId="{3C8C18A8-26A4-4815-88B7-513FA7D74661}" type="parTrans" cxnId="{F4137B26-0F66-4E90-A141-FAA7C8C6E4CF}">
      <dgm:prSet/>
      <dgm:spPr/>
      <dgm:t>
        <a:bodyPr/>
        <a:lstStyle/>
        <a:p>
          <a:pPr algn="l"/>
          <a:endParaRPr lang="sk-SK"/>
        </a:p>
      </dgm:t>
    </dgm:pt>
    <dgm:pt modelId="{6C4B812D-B66D-44F9-BF56-63F2D5730270}" type="sibTrans" cxnId="{F4137B26-0F66-4E90-A141-FAA7C8C6E4CF}">
      <dgm:prSet/>
      <dgm:spPr/>
      <dgm:t>
        <a:bodyPr/>
        <a:lstStyle/>
        <a:p>
          <a:pPr algn="l"/>
          <a:endParaRPr lang="sk-SK"/>
        </a:p>
      </dgm:t>
    </dgm:pt>
    <dgm:pt modelId="{1E6DE8A6-B4DA-4888-8CE0-5532BE856A94}">
      <dgm:prSet/>
      <dgm:spPr/>
      <dgm:t>
        <a:bodyPr/>
        <a:lstStyle/>
        <a:p>
          <a:pPr algn="l" rtl="0"/>
          <a:r>
            <a:rPr lang="sk-SK" dirty="0" smtClean="0"/>
            <a:t>Osobné dôchodky a jednotný trh</a:t>
          </a:r>
          <a:endParaRPr lang="sk-SK" dirty="0"/>
        </a:p>
      </dgm:t>
    </dgm:pt>
    <dgm:pt modelId="{E8FF634D-3924-49B5-B490-B029CCA95F72}" type="parTrans" cxnId="{7FB0F802-E05C-450B-B6EA-C0771D0D75EC}">
      <dgm:prSet/>
      <dgm:spPr/>
      <dgm:t>
        <a:bodyPr/>
        <a:lstStyle/>
        <a:p>
          <a:pPr algn="l"/>
          <a:endParaRPr lang="sk-SK"/>
        </a:p>
      </dgm:t>
    </dgm:pt>
    <dgm:pt modelId="{02B1B767-3C30-4243-8978-C8A5852C6EAF}" type="sibTrans" cxnId="{7FB0F802-E05C-450B-B6EA-C0771D0D75EC}">
      <dgm:prSet/>
      <dgm:spPr/>
      <dgm:t>
        <a:bodyPr/>
        <a:lstStyle/>
        <a:p>
          <a:pPr algn="l"/>
          <a:endParaRPr lang="sk-SK"/>
        </a:p>
      </dgm:t>
    </dgm:pt>
    <dgm:pt modelId="{24FD364C-F7DD-4BB6-A33C-752A71CECD20}">
      <dgm:prSet/>
      <dgm:spPr/>
      <dgm:t>
        <a:bodyPr/>
        <a:lstStyle/>
        <a:p>
          <a:pPr algn="l" rtl="0"/>
          <a:r>
            <a:rPr lang="sk-SK" dirty="0" err="1" smtClean="0"/>
            <a:t>Smernic</a:t>
          </a:r>
          <a:r>
            <a:rPr lang="en-US" dirty="0" smtClean="0"/>
            <a:t>a </a:t>
          </a:r>
          <a:r>
            <a:rPr lang="en-US" dirty="0" err="1" smtClean="0"/>
            <a:t>a</a:t>
          </a:r>
          <a:r>
            <a:rPr lang="en-US" dirty="0" smtClean="0"/>
            <a:t> </a:t>
          </a:r>
          <a:r>
            <a:rPr lang="en-US" dirty="0" err="1" smtClean="0"/>
            <a:t>nariadenie</a:t>
          </a:r>
          <a:r>
            <a:rPr lang="en-US" dirty="0" smtClean="0"/>
            <a:t> </a:t>
          </a:r>
          <a:endParaRPr lang="sk-SK" dirty="0"/>
        </a:p>
      </dgm:t>
    </dgm:pt>
    <dgm:pt modelId="{410BF53D-52CC-4EE1-8D52-22B38128E666}" type="parTrans" cxnId="{CE22DAC4-A5FB-4075-AA7A-A8979CC7B455}">
      <dgm:prSet/>
      <dgm:spPr/>
      <dgm:t>
        <a:bodyPr/>
        <a:lstStyle/>
        <a:p>
          <a:pPr algn="l"/>
          <a:endParaRPr lang="sk-SK"/>
        </a:p>
      </dgm:t>
    </dgm:pt>
    <dgm:pt modelId="{3A475164-D6B7-4A64-9C67-36E4838303B8}" type="sibTrans" cxnId="{CE22DAC4-A5FB-4075-AA7A-A8979CC7B455}">
      <dgm:prSet/>
      <dgm:spPr/>
      <dgm:t>
        <a:bodyPr/>
        <a:lstStyle/>
        <a:p>
          <a:pPr algn="l"/>
          <a:endParaRPr lang="sk-SK"/>
        </a:p>
      </dgm:t>
    </dgm:pt>
    <dgm:pt modelId="{3F792F32-5EA6-4575-A2F7-3F358EB4BB82}">
      <dgm:prSet/>
      <dgm:spPr/>
      <dgm:t>
        <a:bodyPr/>
        <a:lstStyle/>
        <a:p>
          <a:pPr algn="l" rtl="0"/>
          <a:r>
            <a:rPr lang="sk-SK" dirty="0" smtClean="0"/>
            <a:t>Ďalšie kroky</a:t>
          </a:r>
          <a:endParaRPr lang="sk-SK" dirty="0"/>
        </a:p>
      </dgm:t>
    </dgm:pt>
    <dgm:pt modelId="{026E6A3A-9AC4-455C-8EBD-9B3487DFFFAB}" type="parTrans" cxnId="{9BA489F0-3C93-4590-9C60-20F4A42BDDA2}">
      <dgm:prSet/>
      <dgm:spPr/>
      <dgm:t>
        <a:bodyPr/>
        <a:lstStyle/>
        <a:p>
          <a:pPr algn="l"/>
          <a:endParaRPr lang="sk-SK"/>
        </a:p>
      </dgm:t>
    </dgm:pt>
    <dgm:pt modelId="{75F44FA4-1660-4525-A820-58A6CC2E4A03}" type="sibTrans" cxnId="{9BA489F0-3C93-4590-9C60-20F4A42BDDA2}">
      <dgm:prSet/>
      <dgm:spPr/>
      <dgm:t>
        <a:bodyPr/>
        <a:lstStyle/>
        <a:p>
          <a:pPr algn="l"/>
          <a:endParaRPr lang="sk-SK"/>
        </a:p>
      </dgm:t>
    </dgm:pt>
    <dgm:pt modelId="{B49173DB-4E28-4B0F-88D4-2501E55740CC}" type="pres">
      <dgm:prSet presAssocID="{972A1FCF-6B0F-4D33-AD74-42B713021B76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B73062EF-E18F-495A-895B-CCC3FF2DEDB5}" type="pres">
      <dgm:prSet presAssocID="{70D8C72C-4FAC-4A43-91A2-39D0B274335F}" presName="noChildren" presStyleCnt="0"/>
      <dgm:spPr/>
    </dgm:pt>
    <dgm:pt modelId="{F39CF6A0-EFD2-4847-984C-4373E219BBAB}" type="pres">
      <dgm:prSet presAssocID="{70D8C72C-4FAC-4A43-91A2-39D0B274335F}" presName="gap" presStyleCnt="0"/>
      <dgm:spPr/>
    </dgm:pt>
    <dgm:pt modelId="{8A37EC2B-D378-407E-8C1A-4C16251AC896}" type="pres">
      <dgm:prSet presAssocID="{70D8C72C-4FAC-4A43-91A2-39D0B274335F}" presName="medCircle2" presStyleLbl="vennNode1" presStyleIdx="0" presStyleCnt="4" custLinFactX="-73041" custLinFactNeighborX="-100000" custLinFactNeighborY="-238"/>
      <dgm:spPr>
        <a:solidFill>
          <a:schemeClr val="tx2">
            <a:alpha val="50000"/>
          </a:schemeClr>
        </a:solidFill>
      </dgm:spPr>
    </dgm:pt>
    <dgm:pt modelId="{A9CC943F-17D1-4E7C-9D04-D970F7E176EB}" type="pres">
      <dgm:prSet presAssocID="{70D8C72C-4FAC-4A43-91A2-39D0B274335F}" presName="txLvlOnly1" presStyleLbl="revTx" presStyleIdx="0" presStyleCnt="4" custScaleX="121994" custLinFactNeighborX="-3341" custLinFactNeighborY="-70"/>
      <dgm:spPr/>
      <dgm:t>
        <a:bodyPr/>
        <a:lstStyle/>
        <a:p>
          <a:endParaRPr lang="sk-SK"/>
        </a:p>
      </dgm:t>
    </dgm:pt>
    <dgm:pt modelId="{372EB6AC-A58C-42D4-8B74-1D4AE4ADE31B}" type="pres">
      <dgm:prSet presAssocID="{1E6DE8A6-B4DA-4888-8CE0-5532BE856A94}" presName="noChildren" presStyleCnt="0"/>
      <dgm:spPr/>
    </dgm:pt>
    <dgm:pt modelId="{522B27C2-959C-4FCA-A2B6-36BAC4FAF70C}" type="pres">
      <dgm:prSet presAssocID="{1E6DE8A6-B4DA-4888-8CE0-5532BE856A94}" presName="gap" presStyleCnt="0"/>
      <dgm:spPr/>
    </dgm:pt>
    <dgm:pt modelId="{C49635D6-298D-44B5-8D6A-1BBDB9A923A0}" type="pres">
      <dgm:prSet presAssocID="{1E6DE8A6-B4DA-4888-8CE0-5532BE856A94}" presName="medCircle2" presStyleLbl="vennNode1" presStyleIdx="1" presStyleCnt="4" custLinFactX="-73041" custLinFactNeighborX="-100000" custLinFactNeighborY="-238"/>
      <dgm:spPr>
        <a:solidFill>
          <a:schemeClr val="accent1">
            <a:alpha val="50000"/>
          </a:schemeClr>
        </a:solidFill>
      </dgm:spPr>
    </dgm:pt>
    <dgm:pt modelId="{D46EE98C-8492-413A-8598-BD87D23AC724}" type="pres">
      <dgm:prSet presAssocID="{1E6DE8A6-B4DA-4888-8CE0-5532BE856A94}" presName="txLvlOnly1" presStyleLbl="revTx" presStyleIdx="1" presStyleCnt="4" custScaleX="121994" custLinFactNeighborX="-3341" custLinFactNeighborY="-93"/>
      <dgm:spPr/>
      <dgm:t>
        <a:bodyPr/>
        <a:lstStyle/>
        <a:p>
          <a:endParaRPr lang="sk-SK"/>
        </a:p>
      </dgm:t>
    </dgm:pt>
    <dgm:pt modelId="{5E5067E2-DF7D-4B4A-B3D7-90A63FE420D6}" type="pres">
      <dgm:prSet presAssocID="{24FD364C-F7DD-4BB6-A33C-752A71CECD20}" presName="noChildren" presStyleCnt="0"/>
      <dgm:spPr/>
    </dgm:pt>
    <dgm:pt modelId="{47F649E0-5AE0-44FE-8CD1-8F990CE4FDDE}" type="pres">
      <dgm:prSet presAssocID="{24FD364C-F7DD-4BB6-A33C-752A71CECD20}" presName="gap" presStyleCnt="0"/>
      <dgm:spPr/>
    </dgm:pt>
    <dgm:pt modelId="{A6D43EB4-24B7-40CD-947E-13257ECD7932}" type="pres">
      <dgm:prSet presAssocID="{24FD364C-F7DD-4BB6-A33C-752A71CECD20}" presName="medCircle2" presStyleLbl="vennNode1" presStyleIdx="2" presStyleCnt="4" custLinFactX="-73041" custLinFactNeighborX="-100000" custLinFactNeighborY="-238"/>
      <dgm:spPr>
        <a:solidFill>
          <a:schemeClr val="accent6">
            <a:alpha val="50000"/>
          </a:schemeClr>
        </a:solidFill>
      </dgm:spPr>
    </dgm:pt>
    <dgm:pt modelId="{E81FE62C-B155-4D07-AB4F-29D32E15FFD0}" type="pres">
      <dgm:prSet presAssocID="{24FD364C-F7DD-4BB6-A33C-752A71CECD20}" presName="txLvlOnly1" presStyleLbl="revTx" presStyleIdx="2" presStyleCnt="4" custScaleX="121994" custLinFactNeighborX="-3341" custLinFactNeighborY="-93"/>
      <dgm:spPr/>
      <dgm:t>
        <a:bodyPr/>
        <a:lstStyle/>
        <a:p>
          <a:endParaRPr lang="en-US"/>
        </a:p>
      </dgm:t>
    </dgm:pt>
    <dgm:pt modelId="{3EE5E8F8-1987-4550-B9D9-EA8CB1155128}" type="pres">
      <dgm:prSet presAssocID="{3F792F32-5EA6-4575-A2F7-3F358EB4BB82}" presName="noChildren" presStyleCnt="0"/>
      <dgm:spPr/>
    </dgm:pt>
    <dgm:pt modelId="{3F2D6F93-B7BB-4ED4-8896-14C0605E799A}" type="pres">
      <dgm:prSet presAssocID="{3F792F32-5EA6-4575-A2F7-3F358EB4BB82}" presName="gap" presStyleCnt="0"/>
      <dgm:spPr/>
    </dgm:pt>
    <dgm:pt modelId="{DB153356-36FE-4C7C-AC31-C42DBFF1CFAB}" type="pres">
      <dgm:prSet presAssocID="{3F792F32-5EA6-4575-A2F7-3F358EB4BB82}" presName="medCircle2" presStyleLbl="vennNode1" presStyleIdx="3" presStyleCnt="4" custLinFactX="-73041" custLinFactNeighborX="-100000" custLinFactNeighborY="-238"/>
      <dgm:spPr/>
    </dgm:pt>
    <dgm:pt modelId="{E71C643A-9CE6-49D2-A168-193CBBE16DB2}" type="pres">
      <dgm:prSet presAssocID="{3F792F32-5EA6-4575-A2F7-3F358EB4BB82}" presName="txLvlOnly1" presStyleLbl="revTx" presStyleIdx="3" presStyleCnt="4" custScaleX="121994" custLinFactNeighborX="-3341" custLinFactNeighborY="-93"/>
      <dgm:spPr/>
      <dgm:t>
        <a:bodyPr/>
        <a:lstStyle/>
        <a:p>
          <a:endParaRPr lang="en-US"/>
        </a:p>
      </dgm:t>
    </dgm:pt>
  </dgm:ptLst>
  <dgm:cxnLst>
    <dgm:cxn modelId="{FB083ADE-77EB-40A5-929C-BD7A619D1800}" type="presOf" srcId="{972A1FCF-6B0F-4D33-AD74-42B713021B76}" destId="{B49173DB-4E28-4B0F-88D4-2501E55740CC}" srcOrd="0" destOrd="0" presId="urn:microsoft.com/office/officeart/2008/layout/VerticalCircleList"/>
    <dgm:cxn modelId="{CE22DAC4-A5FB-4075-AA7A-A8979CC7B455}" srcId="{972A1FCF-6B0F-4D33-AD74-42B713021B76}" destId="{24FD364C-F7DD-4BB6-A33C-752A71CECD20}" srcOrd="2" destOrd="0" parTransId="{410BF53D-52CC-4EE1-8D52-22B38128E666}" sibTransId="{3A475164-D6B7-4A64-9C67-36E4838303B8}"/>
    <dgm:cxn modelId="{3C2C6565-7FED-4AEF-AD35-4FBBF4D4A7DB}" type="presOf" srcId="{1E6DE8A6-B4DA-4888-8CE0-5532BE856A94}" destId="{D46EE98C-8492-413A-8598-BD87D23AC724}" srcOrd="0" destOrd="0" presId="urn:microsoft.com/office/officeart/2008/layout/VerticalCircleList"/>
    <dgm:cxn modelId="{467CA546-5553-47AA-9979-402B5EE5C850}" type="presOf" srcId="{24FD364C-F7DD-4BB6-A33C-752A71CECD20}" destId="{E81FE62C-B155-4D07-AB4F-29D32E15FFD0}" srcOrd="0" destOrd="0" presId="urn:microsoft.com/office/officeart/2008/layout/VerticalCircleList"/>
    <dgm:cxn modelId="{27089CD0-26BD-4B66-86EE-7967EB07E964}" type="presOf" srcId="{3F792F32-5EA6-4575-A2F7-3F358EB4BB82}" destId="{E71C643A-9CE6-49D2-A168-193CBBE16DB2}" srcOrd="0" destOrd="0" presId="urn:microsoft.com/office/officeart/2008/layout/VerticalCircleList"/>
    <dgm:cxn modelId="{7FB0F802-E05C-450B-B6EA-C0771D0D75EC}" srcId="{972A1FCF-6B0F-4D33-AD74-42B713021B76}" destId="{1E6DE8A6-B4DA-4888-8CE0-5532BE856A94}" srcOrd="1" destOrd="0" parTransId="{E8FF634D-3924-49B5-B490-B029CCA95F72}" sibTransId="{02B1B767-3C30-4243-8978-C8A5852C6EAF}"/>
    <dgm:cxn modelId="{9BA489F0-3C93-4590-9C60-20F4A42BDDA2}" srcId="{972A1FCF-6B0F-4D33-AD74-42B713021B76}" destId="{3F792F32-5EA6-4575-A2F7-3F358EB4BB82}" srcOrd="3" destOrd="0" parTransId="{026E6A3A-9AC4-455C-8EBD-9B3487DFFFAB}" sibTransId="{75F44FA4-1660-4525-A820-58A6CC2E4A03}"/>
    <dgm:cxn modelId="{F4137B26-0F66-4E90-A141-FAA7C8C6E4CF}" srcId="{972A1FCF-6B0F-4D33-AD74-42B713021B76}" destId="{70D8C72C-4FAC-4A43-91A2-39D0B274335F}" srcOrd="0" destOrd="0" parTransId="{3C8C18A8-26A4-4815-88B7-513FA7D74661}" sibTransId="{6C4B812D-B66D-44F9-BF56-63F2D5730270}"/>
    <dgm:cxn modelId="{E1B16E60-C576-44D1-A52E-E452E8A53310}" type="presOf" srcId="{70D8C72C-4FAC-4A43-91A2-39D0B274335F}" destId="{A9CC943F-17D1-4E7C-9D04-D970F7E176EB}" srcOrd="0" destOrd="0" presId="urn:microsoft.com/office/officeart/2008/layout/VerticalCircleList"/>
    <dgm:cxn modelId="{4BB8901C-B9EA-449F-8139-5C74BC3455B6}" type="presParOf" srcId="{B49173DB-4E28-4B0F-88D4-2501E55740CC}" destId="{B73062EF-E18F-495A-895B-CCC3FF2DEDB5}" srcOrd="0" destOrd="0" presId="urn:microsoft.com/office/officeart/2008/layout/VerticalCircleList"/>
    <dgm:cxn modelId="{2A0319F3-A1B9-451C-94B6-725296C718F5}" type="presParOf" srcId="{B73062EF-E18F-495A-895B-CCC3FF2DEDB5}" destId="{F39CF6A0-EFD2-4847-984C-4373E219BBAB}" srcOrd="0" destOrd="0" presId="urn:microsoft.com/office/officeart/2008/layout/VerticalCircleList"/>
    <dgm:cxn modelId="{6027A4E6-532B-4ACE-91EF-4E27A3595C18}" type="presParOf" srcId="{B73062EF-E18F-495A-895B-CCC3FF2DEDB5}" destId="{8A37EC2B-D378-407E-8C1A-4C16251AC896}" srcOrd="1" destOrd="0" presId="urn:microsoft.com/office/officeart/2008/layout/VerticalCircleList"/>
    <dgm:cxn modelId="{4D485E76-6987-4C93-834B-22B0B517C5B4}" type="presParOf" srcId="{B73062EF-E18F-495A-895B-CCC3FF2DEDB5}" destId="{A9CC943F-17D1-4E7C-9D04-D970F7E176EB}" srcOrd="2" destOrd="0" presId="urn:microsoft.com/office/officeart/2008/layout/VerticalCircleList"/>
    <dgm:cxn modelId="{AC8C28D0-6E56-46C9-811C-DF80C3ABBA70}" type="presParOf" srcId="{B49173DB-4E28-4B0F-88D4-2501E55740CC}" destId="{372EB6AC-A58C-42D4-8B74-1D4AE4ADE31B}" srcOrd="1" destOrd="0" presId="urn:microsoft.com/office/officeart/2008/layout/VerticalCircleList"/>
    <dgm:cxn modelId="{D27A9AE3-A9BC-40BA-9A10-67A36D90692E}" type="presParOf" srcId="{372EB6AC-A58C-42D4-8B74-1D4AE4ADE31B}" destId="{522B27C2-959C-4FCA-A2B6-36BAC4FAF70C}" srcOrd="0" destOrd="0" presId="urn:microsoft.com/office/officeart/2008/layout/VerticalCircleList"/>
    <dgm:cxn modelId="{2DBF1D07-D627-4D78-86B5-475DD80EE6B7}" type="presParOf" srcId="{372EB6AC-A58C-42D4-8B74-1D4AE4ADE31B}" destId="{C49635D6-298D-44B5-8D6A-1BBDB9A923A0}" srcOrd="1" destOrd="0" presId="urn:microsoft.com/office/officeart/2008/layout/VerticalCircleList"/>
    <dgm:cxn modelId="{45AE0380-4B73-475A-8BF0-A4841A06A529}" type="presParOf" srcId="{372EB6AC-A58C-42D4-8B74-1D4AE4ADE31B}" destId="{D46EE98C-8492-413A-8598-BD87D23AC724}" srcOrd="2" destOrd="0" presId="urn:microsoft.com/office/officeart/2008/layout/VerticalCircleList"/>
    <dgm:cxn modelId="{41891B62-5799-4EA0-991D-A0DCC27874DD}" type="presParOf" srcId="{B49173DB-4E28-4B0F-88D4-2501E55740CC}" destId="{5E5067E2-DF7D-4B4A-B3D7-90A63FE420D6}" srcOrd="2" destOrd="0" presId="urn:microsoft.com/office/officeart/2008/layout/VerticalCircleList"/>
    <dgm:cxn modelId="{9F170A51-0813-41D1-9685-96C6C646B28E}" type="presParOf" srcId="{5E5067E2-DF7D-4B4A-B3D7-90A63FE420D6}" destId="{47F649E0-5AE0-44FE-8CD1-8F990CE4FDDE}" srcOrd="0" destOrd="0" presId="urn:microsoft.com/office/officeart/2008/layout/VerticalCircleList"/>
    <dgm:cxn modelId="{D6C97C54-7AD8-4D9B-9C79-B2EFBA235ABE}" type="presParOf" srcId="{5E5067E2-DF7D-4B4A-B3D7-90A63FE420D6}" destId="{A6D43EB4-24B7-40CD-947E-13257ECD7932}" srcOrd="1" destOrd="0" presId="urn:microsoft.com/office/officeart/2008/layout/VerticalCircleList"/>
    <dgm:cxn modelId="{4E81A5C2-9A62-462C-BF44-EB2CC85BE756}" type="presParOf" srcId="{5E5067E2-DF7D-4B4A-B3D7-90A63FE420D6}" destId="{E81FE62C-B155-4D07-AB4F-29D32E15FFD0}" srcOrd="2" destOrd="0" presId="urn:microsoft.com/office/officeart/2008/layout/VerticalCircleList"/>
    <dgm:cxn modelId="{9F5B4A88-EDE8-4023-935A-AFB49DFBA18D}" type="presParOf" srcId="{B49173DB-4E28-4B0F-88D4-2501E55740CC}" destId="{3EE5E8F8-1987-4550-B9D9-EA8CB1155128}" srcOrd="3" destOrd="0" presId="urn:microsoft.com/office/officeart/2008/layout/VerticalCircleList"/>
    <dgm:cxn modelId="{CC64302A-B450-4870-8679-272C10F31CEC}" type="presParOf" srcId="{3EE5E8F8-1987-4550-B9D9-EA8CB1155128}" destId="{3F2D6F93-B7BB-4ED4-8896-14C0605E799A}" srcOrd="0" destOrd="0" presId="urn:microsoft.com/office/officeart/2008/layout/VerticalCircleList"/>
    <dgm:cxn modelId="{CDB99BE4-1CD1-4405-8F81-DF15C70E349D}" type="presParOf" srcId="{3EE5E8F8-1987-4550-B9D9-EA8CB1155128}" destId="{DB153356-36FE-4C7C-AC31-C42DBFF1CFAB}" srcOrd="1" destOrd="0" presId="urn:microsoft.com/office/officeart/2008/layout/VerticalCircleList"/>
    <dgm:cxn modelId="{37FAFEEE-2F5D-4012-B61B-F331C3FB26F6}" type="presParOf" srcId="{3EE5E8F8-1987-4550-B9D9-EA8CB1155128}" destId="{E71C643A-9CE6-49D2-A168-193CBBE16DB2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2A1FCF-6B0F-4D33-AD74-42B713021B76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70D8C72C-4FAC-4A43-91A2-39D0B274335F}">
      <dgm:prSet/>
      <dgm:spPr/>
      <dgm:t>
        <a:bodyPr/>
        <a:lstStyle/>
        <a:p>
          <a:pPr algn="l" rtl="0"/>
          <a:r>
            <a:rPr lang="sk-SK" b="0" dirty="0" smtClean="0"/>
            <a:t>Kontext, dôvody a ciele</a:t>
          </a:r>
          <a:endParaRPr lang="sk-SK" b="0" dirty="0"/>
        </a:p>
      </dgm:t>
    </dgm:pt>
    <dgm:pt modelId="{3C8C18A8-26A4-4815-88B7-513FA7D74661}" type="parTrans" cxnId="{F4137B26-0F66-4E90-A141-FAA7C8C6E4CF}">
      <dgm:prSet/>
      <dgm:spPr/>
      <dgm:t>
        <a:bodyPr/>
        <a:lstStyle/>
        <a:p>
          <a:pPr algn="l"/>
          <a:endParaRPr lang="sk-SK"/>
        </a:p>
      </dgm:t>
    </dgm:pt>
    <dgm:pt modelId="{6C4B812D-B66D-44F9-BF56-63F2D5730270}" type="sibTrans" cxnId="{F4137B26-0F66-4E90-A141-FAA7C8C6E4CF}">
      <dgm:prSet/>
      <dgm:spPr/>
      <dgm:t>
        <a:bodyPr/>
        <a:lstStyle/>
        <a:p>
          <a:pPr algn="l"/>
          <a:endParaRPr lang="sk-SK"/>
        </a:p>
      </dgm:t>
    </dgm:pt>
    <dgm:pt modelId="{1E6DE8A6-B4DA-4888-8CE0-5532BE856A94}">
      <dgm:prSet/>
      <dgm:spPr/>
      <dgm:t>
        <a:bodyPr/>
        <a:lstStyle/>
        <a:p>
          <a:pPr algn="l" rtl="0"/>
          <a:r>
            <a:rPr lang="sk-SK" dirty="0" smtClean="0"/>
            <a:t>Osobné dôchodky a jednotný trh</a:t>
          </a:r>
          <a:endParaRPr lang="sk-SK" dirty="0"/>
        </a:p>
      </dgm:t>
    </dgm:pt>
    <dgm:pt modelId="{E8FF634D-3924-49B5-B490-B029CCA95F72}" type="parTrans" cxnId="{7FB0F802-E05C-450B-B6EA-C0771D0D75EC}">
      <dgm:prSet/>
      <dgm:spPr/>
      <dgm:t>
        <a:bodyPr/>
        <a:lstStyle/>
        <a:p>
          <a:pPr algn="l"/>
          <a:endParaRPr lang="sk-SK"/>
        </a:p>
      </dgm:t>
    </dgm:pt>
    <dgm:pt modelId="{02B1B767-3C30-4243-8978-C8A5852C6EAF}" type="sibTrans" cxnId="{7FB0F802-E05C-450B-B6EA-C0771D0D75EC}">
      <dgm:prSet/>
      <dgm:spPr/>
      <dgm:t>
        <a:bodyPr/>
        <a:lstStyle/>
        <a:p>
          <a:pPr algn="l"/>
          <a:endParaRPr lang="sk-SK"/>
        </a:p>
      </dgm:t>
    </dgm:pt>
    <dgm:pt modelId="{24FD364C-F7DD-4BB6-A33C-752A71CECD20}">
      <dgm:prSet/>
      <dgm:spPr/>
      <dgm:t>
        <a:bodyPr/>
        <a:lstStyle/>
        <a:p>
          <a:pPr algn="l" rtl="0"/>
          <a:r>
            <a:rPr lang="sk-SK" dirty="0" err="1" smtClean="0"/>
            <a:t>Smernic</a:t>
          </a:r>
          <a:r>
            <a:rPr lang="en-US" dirty="0" smtClean="0"/>
            <a:t>a </a:t>
          </a:r>
          <a:r>
            <a:rPr lang="en-US" dirty="0" err="1" smtClean="0"/>
            <a:t>a</a:t>
          </a:r>
          <a:r>
            <a:rPr lang="en-US" dirty="0" smtClean="0"/>
            <a:t> </a:t>
          </a:r>
          <a:r>
            <a:rPr lang="en-US" dirty="0" err="1" smtClean="0"/>
            <a:t>nariadenie</a:t>
          </a:r>
          <a:r>
            <a:rPr lang="en-US" dirty="0" smtClean="0"/>
            <a:t> </a:t>
          </a:r>
          <a:endParaRPr lang="sk-SK" dirty="0"/>
        </a:p>
      </dgm:t>
    </dgm:pt>
    <dgm:pt modelId="{410BF53D-52CC-4EE1-8D52-22B38128E666}" type="parTrans" cxnId="{CE22DAC4-A5FB-4075-AA7A-A8979CC7B455}">
      <dgm:prSet/>
      <dgm:spPr/>
      <dgm:t>
        <a:bodyPr/>
        <a:lstStyle/>
        <a:p>
          <a:pPr algn="l"/>
          <a:endParaRPr lang="sk-SK"/>
        </a:p>
      </dgm:t>
    </dgm:pt>
    <dgm:pt modelId="{3A475164-D6B7-4A64-9C67-36E4838303B8}" type="sibTrans" cxnId="{CE22DAC4-A5FB-4075-AA7A-A8979CC7B455}">
      <dgm:prSet/>
      <dgm:spPr/>
      <dgm:t>
        <a:bodyPr/>
        <a:lstStyle/>
        <a:p>
          <a:pPr algn="l"/>
          <a:endParaRPr lang="sk-SK"/>
        </a:p>
      </dgm:t>
    </dgm:pt>
    <dgm:pt modelId="{3F792F32-5EA6-4575-A2F7-3F358EB4BB82}">
      <dgm:prSet/>
      <dgm:spPr/>
      <dgm:t>
        <a:bodyPr/>
        <a:lstStyle/>
        <a:p>
          <a:pPr algn="l" rtl="0"/>
          <a:r>
            <a:rPr lang="sk-SK" dirty="0" smtClean="0"/>
            <a:t>Ďalšie kroky</a:t>
          </a:r>
          <a:endParaRPr lang="sk-SK" dirty="0"/>
        </a:p>
      </dgm:t>
    </dgm:pt>
    <dgm:pt modelId="{026E6A3A-9AC4-455C-8EBD-9B3487DFFFAB}" type="parTrans" cxnId="{9BA489F0-3C93-4590-9C60-20F4A42BDDA2}">
      <dgm:prSet/>
      <dgm:spPr/>
      <dgm:t>
        <a:bodyPr/>
        <a:lstStyle/>
        <a:p>
          <a:pPr algn="l"/>
          <a:endParaRPr lang="sk-SK"/>
        </a:p>
      </dgm:t>
    </dgm:pt>
    <dgm:pt modelId="{75F44FA4-1660-4525-A820-58A6CC2E4A03}" type="sibTrans" cxnId="{9BA489F0-3C93-4590-9C60-20F4A42BDDA2}">
      <dgm:prSet/>
      <dgm:spPr/>
      <dgm:t>
        <a:bodyPr/>
        <a:lstStyle/>
        <a:p>
          <a:pPr algn="l"/>
          <a:endParaRPr lang="sk-SK"/>
        </a:p>
      </dgm:t>
    </dgm:pt>
    <dgm:pt modelId="{B49173DB-4E28-4B0F-88D4-2501E55740CC}" type="pres">
      <dgm:prSet presAssocID="{972A1FCF-6B0F-4D33-AD74-42B713021B76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B73062EF-E18F-495A-895B-CCC3FF2DEDB5}" type="pres">
      <dgm:prSet presAssocID="{70D8C72C-4FAC-4A43-91A2-39D0B274335F}" presName="noChildren" presStyleCnt="0"/>
      <dgm:spPr/>
    </dgm:pt>
    <dgm:pt modelId="{F39CF6A0-EFD2-4847-984C-4373E219BBAB}" type="pres">
      <dgm:prSet presAssocID="{70D8C72C-4FAC-4A43-91A2-39D0B274335F}" presName="gap" presStyleCnt="0"/>
      <dgm:spPr/>
    </dgm:pt>
    <dgm:pt modelId="{8A37EC2B-D378-407E-8C1A-4C16251AC896}" type="pres">
      <dgm:prSet presAssocID="{70D8C72C-4FAC-4A43-91A2-39D0B274335F}" presName="medCircle2" presStyleLbl="vennNode1" presStyleIdx="0" presStyleCnt="4" custLinFactX="-73041" custLinFactNeighborX="-100000" custLinFactNeighborY="-238"/>
      <dgm:spPr>
        <a:solidFill>
          <a:schemeClr val="tx2">
            <a:alpha val="50000"/>
          </a:schemeClr>
        </a:solidFill>
      </dgm:spPr>
    </dgm:pt>
    <dgm:pt modelId="{A9CC943F-17D1-4E7C-9D04-D970F7E176EB}" type="pres">
      <dgm:prSet presAssocID="{70D8C72C-4FAC-4A43-91A2-39D0B274335F}" presName="txLvlOnly1" presStyleLbl="revTx" presStyleIdx="0" presStyleCnt="4" custScaleX="121994" custLinFactNeighborX="-3341" custLinFactNeighborY="-70"/>
      <dgm:spPr/>
      <dgm:t>
        <a:bodyPr/>
        <a:lstStyle/>
        <a:p>
          <a:endParaRPr lang="sk-SK"/>
        </a:p>
      </dgm:t>
    </dgm:pt>
    <dgm:pt modelId="{372EB6AC-A58C-42D4-8B74-1D4AE4ADE31B}" type="pres">
      <dgm:prSet presAssocID="{1E6DE8A6-B4DA-4888-8CE0-5532BE856A94}" presName="noChildren" presStyleCnt="0"/>
      <dgm:spPr/>
    </dgm:pt>
    <dgm:pt modelId="{522B27C2-959C-4FCA-A2B6-36BAC4FAF70C}" type="pres">
      <dgm:prSet presAssocID="{1E6DE8A6-B4DA-4888-8CE0-5532BE856A94}" presName="gap" presStyleCnt="0"/>
      <dgm:spPr/>
    </dgm:pt>
    <dgm:pt modelId="{C49635D6-298D-44B5-8D6A-1BBDB9A923A0}" type="pres">
      <dgm:prSet presAssocID="{1E6DE8A6-B4DA-4888-8CE0-5532BE856A94}" presName="medCircle2" presStyleLbl="vennNode1" presStyleIdx="1" presStyleCnt="4" custLinFactX="-73041" custLinFactNeighborX="-100000" custLinFactNeighborY="-238"/>
      <dgm:spPr>
        <a:solidFill>
          <a:schemeClr val="accent1">
            <a:alpha val="50000"/>
          </a:schemeClr>
        </a:solidFill>
      </dgm:spPr>
    </dgm:pt>
    <dgm:pt modelId="{D46EE98C-8492-413A-8598-BD87D23AC724}" type="pres">
      <dgm:prSet presAssocID="{1E6DE8A6-B4DA-4888-8CE0-5532BE856A94}" presName="txLvlOnly1" presStyleLbl="revTx" presStyleIdx="1" presStyleCnt="4" custScaleX="121994" custLinFactNeighborX="-3341" custLinFactNeighborY="-93"/>
      <dgm:spPr/>
      <dgm:t>
        <a:bodyPr/>
        <a:lstStyle/>
        <a:p>
          <a:endParaRPr lang="sk-SK"/>
        </a:p>
      </dgm:t>
    </dgm:pt>
    <dgm:pt modelId="{5E5067E2-DF7D-4B4A-B3D7-90A63FE420D6}" type="pres">
      <dgm:prSet presAssocID="{24FD364C-F7DD-4BB6-A33C-752A71CECD20}" presName="noChildren" presStyleCnt="0"/>
      <dgm:spPr/>
    </dgm:pt>
    <dgm:pt modelId="{47F649E0-5AE0-44FE-8CD1-8F990CE4FDDE}" type="pres">
      <dgm:prSet presAssocID="{24FD364C-F7DD-4BB6-A33C-752A71CECD20}" presName="gap" presStyleCnt="0"/>
      <dgm:spPr/>
    </dgm:pt>
    <dgm:pt modelId="{A6D43EB4-24B7-40CD-947E-13257ECD7932}" type="pres">
      <dgm:prSet presAssocID="{24FD364C-F7DD-4BB6-A33C-752A71CECD20}" presName="medCircle2" presStyleLbl="vennNode1" presStyleIdx="2" presStyleCnt="4" custLinFactX="-73041" custLinFactNeighborX="-100000" custLinFactNeighborY="-238"/>
      <dgm:spPr>
        <a:solidFill>
          <a:schemeClr val="tx2">
            <a:alpha val="50000"/>
          </a:schemeClr>
        </a:solidFill>
      </dgm:spPr>
    </dgm:pt>
    <dgm:pt modelId="{E81FE62C-B155-4D07-AB4F-29D32E15FFD0}" type="pres">
      <dgm:prSet presAssocID="{24FD364C-F7DD-4BB6-A33C-752A71CECD20}" presName="txLvlOnly1" presStyleLbl="revTx" presStyleIdx="2" presStyleCnt="4" custScaleX="121994" custLinFactNeighborX="-3341" custLinFactNeighborY="-93"/>
      <dgm:spPr/>
      <dgm:t>
        <a:bodyPr/>
        <a:lstStyle/>
        <a:p>
          <a:endParaRPr lang="en-US"/>
        </a:p>
      </dgm:t>
    </dgm:pt>
    <dgm:pt modelId="{3EE5E8F8-1987-4550-B9D9-EA8CB1155128}" type="pres">
      <dgm:prSet presAssocID="{3F792F32-5EA6-4575-A2F7-3F358EB4BB82}" presName="noChildren" presStyleCnt="0"/>
      <dgm:spPr/>
    </dgm:pt>
    <dgm:pt modelId="{3F2D6F93-B7BB-4ED4-8896-14C0605E799A}" type="pres">
      <dgm:prSet presAssocID="{3F792F32-5EA6-4575-A2F7-3F358EB4BB82}" presName="gap" presStyleCnt="0"/>
      <dgm:spPr/>
    </dgm:pt>
    <dgm:pt modelId="{DB153356-36FE-4C7C-AC31-C42DBFF1CFAB}" type="pres">
      <dgm:prSet presAssocID="{3F792F32-5EA6-4575-A2F7-3F358EB4BB82}" presName="medCircle2" presStyleLbl="vennNode1" presStyleIdx="3" presStyleCnt="4" custLinFactX="-73041" custLinFactNeighborX="-100000" custLinFactNeighborY="-238"/>
      <dgm:spPr>
        <a:solidFill>
          <a:schemeClr val="accent6">
            <a:alpha val="50000"/>
          </a:schemeClr>
        </a:solidFill>
      </dgm:spPr>
    </dgm:pt>
    <dgm:pt modelId="{E71C643A-9CE6-49D2-A168-193CBBE16DB2}" type="pres">
      <dgm:prSet presAssocID="{3F792F32-5EA6-4575-A2F7-3F358EB4BB82}" presName="txLvlOnly1" presStyleLbl="revTx" presStyleIdx="3" presStyleCnt="4" custScaleX="121994" custLinFactNeighborX="-3341" custLinFactNeighborY="-93"/>
      <dgm:spPr/>
      <dgm:t>
        <a:bodyPr/>
        <a:lstStyle/>
        <a:p>
          <a:endParaRPr lang="en-US"/>
        </a:p>
      </dgm:t>
    </dgm:pt>
  </dgm:ptLst>
  <dgm:cxnLst>
    <dgm:cxn modelId="{7E773A5C-D289-4D0A-94AA-1A63F02D16DC}" type="presOf" srcId="{1E6DE8A6-B4DA-4888-8CE0-5532BE856A94}" destId="{D46EE98C-8492-413A-8598-BD87D23AC724}" srcOrd="0" destOrd="0" presId="urn:microsoft.com/office/officeart/2008/layout/VerticalCircleList"/>
    <dgm:cxn modelId="{CE22DAC4-A5FB-4075-AA7A-A8979CC7B455}" srcId="{972A1FCF-6B0F-4D33-AD74-42B713021B76}" destId="{24FD364C-F7DD-4BB6-A33C-752A71CECD20}" srcOrd="2" destOrd="0" parTransId="{410BF53D-52CC-4EE1-8D52-22B38128E666}" sibTransId="{3A475164-D6B7-4A64-9C67-36E4838303B8}"/>
    <dgm:cxn modelId="{7FB0F802-E05C-450B-B6EA-C0771D0D75EC}" srcId="{972A1FCF-6B0F-4D33-AD74-42B713021B76}" destId="{1E6DE8A6-B4DA-4888-8CE0-5532BE856A94}" srcOrd="1" destOrd="0" parTransId="{E8FF634D-3924-49B5-B490-B029CCA95F72}" sibTransId="{02B1B767-3C30-4243-8978-C8A5852C6EAF}"/>
    <dgm:cxn modelId="{9BA489F0-3C93-4590-9C60-20F4A42BDDA2}" srcId="{972A1FCF-6B0F-4D33-AD74-42B713021B76}" destId="{3F792F32-5EA6-4575-A2F7-3F358EB4BB82}" srcOrd="3" destOrd="0" parTransId="{026E6A3A-9AC4-455C-8EBD-9B3487DFFFAB}" sibTransId="{75F44FA4-1660-4525-A820-58A6CC2E4A03}"/>
    <dgm:cxn modelId="{F4137B26-0F66-4E90-A141-FAA7C8C6E4CF}" srcId="{972A1FCF-6B0F-4D33-AD74-42B713021B76}" destId="{70D8C72C-4FAC-4A43-91A2-39D0B274335F}" srcOrd="0" destOrd="0" parTransId="{3C8C18A8-26A4-4815-88B7-513FA7D74661}" sibTransId="{6C4B812D-B66D-44F9-BF56-63F2D5730270}"/>
    <dgm:cxn modelId="{BCE3EF16-26F2-4498-B357-79CF21E66D79}" type="presOf" srcId="{70D8C72C-4FAC-4A43-91A2-39D0B274335F}" destId="{A9CC943F-17D1-4E7C-9D04-D970F7E176EB}" srcOrd="0" destOrd="0" presId="urn:microsoft.com/office/officeart/2008/layout/VerticalCircleList"/>
    <dgm:cxn modelId="{8874902E-9FA0-43DA-A3DD-864C1315B077}" type="presOf" srcId="{3F792F32-5EA6-4575-A2F7-3F358EB4BB82}" destId="{E71C643A-9CE6-49D2-A168-193CBBE16DB2}" srcOrd="0" destOrd="0" presId="urn:microsoft.com/office/officeart/2008/layout/VerticalCircleList"/>
    <dgm:cxn modelId="{488E574F-5E4E-4BA6-B262-62C4FC56A5E6}" type="presOf" srcId="{24FD364C-F7DD-4BB6-A33C-752A71CECD20}" destId="{E81FE62C-B155-4D07-AB4F-29D32E15FFD0}" srcOrd="0" destOrd="0" presId="urn:microsoft.com/office/officeart/2008/layout/VerticalCircleList"/>
    <dgm:cxn modelId="{295237DC-05B8-417D-ACD0-78AAA7932898}" type="presOf" srcId="{972A1FCF-6B0F-4D33-AD74-42B713021B76}" destId="{B49173DB-4E28-4B0F-88D4-2501E55740CC}" srcOrd="0" destOrd="0" presId="urn:microsoft.com/office/officeart/2008/layout/VerticalCircleList"/>
    <dgm:cxn modelId="{B930E1EC-EBFC-4AA4-8D5E-04172C706575}" type="presParOf" srcId="{B49173DB-4E28-4B0F-88D4-2501E55740CC}" destId="{B73062EF-E18F-495A-895B-CCC3FF2DEDB5}" srcOrd="0" destOrd="0" presId="urn:microsoft.com/office/officeart/2008/layout/VerticalCircleList"/>
    <dgm:cxn modelId="{5BFA4B4F-837A-4A61-A785-EF9D7BEBDD81}" type="presParOf" srcId="{B73062EF-E18F-495A-895B-CCC3FF2DEDB5}" destId="{F39CF6A0-EFD2-4847-984C-4373E219BBAB}" srcOrd="0" destOrd="0" presId="urn:microsoft.com/office/officeart/2008/layout/VerticalCircleList"/>
    <dgm:cxn modelId="{99DA6C62-0A09-4BE3-8881-6A7E8088C43E}" type="presParOf" srcId="{B73062EF-E18F-495A-895B-CCC3FF2DEDB5}" destId="{8A37EC2B-D378-407E-8C1A-4C16251AC896}" srcOrd="1" destOrd="0" presId="urn:microsoft.com/office/officeart/2008/layout/VerticalCircleList"/>
    <dgm:cxn modelId="{DA8DBC84-89F7-4E6D-A082-C4C7F02E1E79}" type="presParOf" srcId="{B73062EF-E18F-495A-895B-CCC3FF2DEDB5}" destId="{A9CC943F-17D1-4E7C-9D04-D970F7E176EB}" srcOrd="2" destOrd="0" presId="urn:microsoft.com/office/officeart/2008/layout/VerticalCircleList"/>
    <dgm:cxn modelId="{79EAF84D-AD54-4169-8E70-5CFAB79C5014}" type="presParOf" srcId="{B49173DB-4E28-4B0F-88D4-2501E55740CC}" destId="{372EB6AC-A58C-42D4-8B74-1D4AE4ADE31B}" srcOrd="1" destOrd="0" presId="urn:microsoft.com/office/officeart/2008/layout/VerticalCircleList"/>
    <dgm:cxn modelId="{2F2DE827-91FF-44BB-8AE5-9FE13AC61DC8}" type="presParOf" srcId="{372EB6AC-A58C-42D4-8B74-1D4AE4ADE31B}" destId="{522B27C2-959C-4FCA-A2B6-36BAC4FAF70C}" srcOrd="0" destOrd="0" presId="urn:microsoft.com/office/officeart/2008/layout/VerticalCircleList"/>
    <dgm:cxn modelId="{E20FBD69-3EA2-4DED-905E-0FE40F66E010}" type="presParOf" srcId="{372EB6AC-A58C-42D4-8B74-1D4AE4ADE31B}" destId="{C49635D6-298D-44B5-8D6A-1BBDB9A923A0}" srcOrd="1" destOrd="0" presId="urn:microsoft.com/office/officeart/2008/layout/VerticalCircleList"/>
    <dgm:cxn modelId="{B0FD6321-4CCA-4E26-9BBF-875D6D64DB2A}" type="presParOf" srcId="{372EB6AC-A58C-42D4-8B74-1D4AE4ADE31B}" destId="{D46EE98C-8492-413A-8598-BD87D23AC724}" srcOrd="2" destOrd="0" presId="urn:microsoft.com/office/officeart/2008/layout/VerticalCircleList"/>
    <dgm:cxn modelId="{DD709F87-D405-4102-A852-193BE44A711D}" type="presParOf" srcId="{B49173DB-4E28-4B0F-88D4-2501E55740CC}" destId="{5E5067E2-DF7D-4B4A-B3D7-90A63FE420D6}" srcOrd="2" destOrd="0" presId="urn:microsoft.com/office/officeart/2008/layout/VerticalCircleList"/>
    <dgm:cxn modelId="{3B69C4E3-A73E-419C-BFA9-E21877BB96E4}" type="presParOf" srcId="{5E5067E2-DF7D-4B4A-B3D7-90A63FE420D6}" destId="{47F649E0-5AE0-44FE-8CD1-8F990CE4FDDE}" srcOrd="0" destOrd="0" presId="urn:microsoft.com/office/officeart/2008/layout/VerticalCircleList"/>
    <dgm:cxn modelId="{652BA02A-E465-43BD-AF68-09E0ACF30D25}" type="presParOf" srcId="{5E5067E2-DF7D-4B4A-B3D7-90A63FE420D6}" destId="{A6D43EB4-24B7-40CD-947E-13257ECD7932}" srcOrd="1" destOrd="0" presId="urn:microsoft.com/office/officeart/2008/layout/VerticalCircleList"/>
    <dgm:cxn modelId="{9349F797-BFEE-4B74-A6B3-8BA194DD826E}" type="presParOf" srcId="{5E5067E2-DF7D-4B4A-B3D7-90A63FE420D6}" destId="{E81FE62C-B155-4D07-AB4F-29D32E15FFD0}" srcOrd="2" destOrd="0" presId="urn:microsoft.com/office/officeart/2008/layout/VerticalCircleList"/>
    <dgm:cxn modelId="{4BA54D27-3A58-469C-888E-6F39B3F54912}" type="presParOf" srcId="{B49173DB-4E28-4B0F-88D4-2501E55740CC}" destId="{3EE5E8F8-1987-4550-B9D9-EA8CB1155128}" srcOrd="3" destOrd="0" presId="urn:microsoft.com/office/officeart/2008/layout/VerticalCircleList"/>
    <dgm:cxn modelId="{6FC054DF-ED48-4409-8791-9DCFFAAA28AC}" type="presParOf" srcId="{3EE5E8F8-1987-4550-B9D9-EA8CB1155128}" destId="{3F2D6F93-B7BB-4ED4-8896-14C0605E799A}" srcOrd="0" destOrd="0" presId="urn:microsoft.com/office/officeart/2008/layout/VerticalCircleList"/>
    <dgm:cxn modelId="{A4D15FDC-5CE1-425F-B2F2-75DEBD7EAE32}" type="presParOf" srcId="{3EE5E8F8-1987-4550-B9D9-EA8CB1155128}" destId="{DB153356-36FE-4C7C-AC31-C42DBFF1CFAB}" srcOrd="1" destOrd="0" presId="urn:microsoft.com/office/officeart/2008/layout/VerticalCircleList"/>
    <dgm:cxn modelId="{DCF0035C-04EB-4A43-9B70-691ECA9D433A}" type="presParOf" srcId="{3EE5E8F8-1987-4550-B9D9-EA8CB1155128}" destId="{E71C643A-9CE6-49D2-A168-193CBBE16DB2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37EC2B-D378-407E-8C1A-4C16251AC896}">
      <dsp:nvSpPr>
        <dsp:cNvPr id="0" name=""/>
        <dsp:cNvSpPr/>
      </dsp:nvSpPr>
      <dsp:spPr>
        <a:xfrm>
          <a:off x="0" y="0"/>
          <a:ext cx="1079459" cy="1079459"/>
        </a:xfrm>
        <a:prstGeom prst="ellipse">
          <a:avLst/>
        </a:prstGeom>
        <a:solidFill>
          <a:schemeClr val="accent2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9CC943F-17D1-4E7C-9D04-D970F7E176EB}">
      <dsp:nvSpPr>
        <dsp:cNvPr id="0" name=""/>
        <dsp:cNvSpPr/>
      </dsp:nvSpPr>
      <dsp:spPr>
        <a:xfrm>
          <a:off x="504076" y="912"/>
          <a:ext cx="7026017" cy="1079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8260" rIns="0" bIns="4826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800" b="0" kern="1200" dirty="0" smtClean="0"/>
            <a:t>Kontext, dôvody a ciele</a:t>
          </a:r>
          <a:endParaRPr lang="sk-SK" sz="3800" b="0" kern="1200" dirty="0"/>
        </a:p>
      </dsp:txBody>
      <dsp:txXfrm>
        <a:off x="504076" y="912"/>
        <a:ext cx="7026017" cy="1079459"/>
      </dsp:txXfrm>
    </dsp:sp>
    <dsp:sp modelId="{C49635D6-298D-44B5-8D6A-1BBDB9A923A0}">
      <dsp:nvSpPr>
        <dsp:cNvPr id="0" name=""/>
        <dsp:cNvSpPr/>
      </dsp:nvSpPr>
      <dsp:spPr>
        <a:xfrm>
          <a:off x="0" y="1078558"/>
          <a:ext cx="1079459" cy="107945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46EE98C-8492-413A-8598-BD87D23AC724}">
      <dsp:nvSpPr>
        <dsp:cNvPr id="0" name=""/>
        <dsp:cNvSpPr/>
      </dsp:nvSpPr>
      <dsp:spPr>
        <a:xfrm>
          <a:off x="504076" y="1080123"/>
          <a:ext cx="7026017" cy="1079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8260" rIns="0" bIns="4826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800" kern="1200" dirty="0" smtClean="0"/>
            <a:t>Osobné dôchodky a jednotný trh</a:t>
          </a:r>
          <a:endParaRPr lang="sk-SK" sz="3800" kern="1200" dirty="0"/>
        </a:p>
      </dsp:txBody>
      <dsp:txXfrm>
        <a:off x="504076" y="1080123"/>
        <a:ext cx="7026017" cy="1079459"/>
      </dsp:txXfrm>
    </dsp:sp>
    <dsp:sp modelId="{A6D43EB4-24B7-40CD-947E-13257ECD7932}">
      <dsp:nvSpPr>
        <dsp:cNvPr id="0" name=""/>
        <dsp:cNvSpPr/>
      </dsp:nvSpPr>
      <dsp:spPr>
        <a:xfrm>
          <a:off x="0" y="2158018"/>
          <a:ext cx="1079459" cy="107945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81FE62C-B155-4D07-AB4F-29D32E15FFD0}">
      <dsp:nvSpPr>
        <dsp:cNvPr id="0" name=""/>
        <dsp:cNvSpPr/>
      </dsp:nvSpPr>
      <dsp:spPr>
        <a:xfrm>
          <a:off x="504076" y="2159583"/>
          <a:ext cx="7026017" cy="1079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8260" rIns="0" bIns="4826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800" kern="1200" dirty="0" err="1" smtClean="0"/>
            <a:t>Smernic</a:t>
          </a:r>
          <a:r>
            <a:rPr lang="en-US" sz="3800" kern="1200" dirty="0" smtClean="0"/>
            <a:t>a </a:t>
          </a:r>
          <a:r>
            <a:rPr lang="en-US" sz="3800" kern="1200" dirty="0" err="1" smtClean="0"/>
            <a:t>a</a:t>
          </a:r>
          <a:r>
            <a:rPr lang="en-US" sz="3800" kern="1200" dirty="0" smtClean="0"/>
            <a:t> </a:t>
          </a:r>
          <a:r>
            <a:rPr lang="en-US" sz="3800" kern="1200" dirty="0" err="1" smtClean="0"/>
            <a:t>nariadenie</a:t>
          </a:r>
          <a:r>
            <a:rPr lang="en-US" sz="3800" kern="1200" dirty="0" smtClean="0"/>
            <a:t> </a:t>
          </a:r>
          <a:endParaRPr lang="sk-SK" sz="3800" kern="1200" dirty="0"/>
        </a:p>
      </dsp:txBody>
      <dsp:txXfrm>
        <a:off x="504076" y="2159583"/>
        <a:ext cx="7026017" cy="1079459"/>
      </dsp:txXfrm>
    </dsp:sp>
    <dsp:sp modelId="{DB153356-36FE-4C7C-AC31-C42DBFF1CFAB}">
      <dsp:nvSpPr>
        <dsp:cNvPr id="0" name=""/>
        <dsp:cNvSpPr/>
      </dsp:nvSpPr>
      <dsp:spPr>
        <a:xfrm>
          <a:off x="0" y="3237478"/>
          <a:ext cx="1079459" cy="107945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71C643A-9CE6-49D2-A168-193CBBE16DB2}">
      <dsp:nvSpPr>
        <dsp:cNvPr id="0" name=""/>
        <dsp:cNvSpPr/>
      </dsp:nvSpPr>
      <dsp:spPr>
        <a:xfrm>
          <a:off x="504076" y="3239043"/>
          <a:ext cx="7026017" cy="1079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8260" rIns="0" bIns="4826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800" kern="1200" dirty="0" smtClean="0"/>
            <a:t>Ďalšie kroky</a:t>
          </a:r>
          <a:endParaRPr lang="sk-SK" sz="3800" kern="1200" dirty="0"/>
        </a:p>
      </dsp:txBody>
      <dsp:txXfrm>
        <a:off x="504076" y="3239043"/>
        <a:ext cx="7026017" cy="107945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37EC2B-D378-407E-8C1A-4C16251AC896}">
      <dsp:nvSpPr>
        <dsp:cNvPr id="0" name=""/>
        <dsp:cNvSpPr/>
      </dsp:nvSpPr>
      <dsp:spPr>
        <a:xfrm>
          <a:off x="0" y="0"/>
          <a:ext cx="1079459" cy="1079459"/>
        </a:xfrm>
        <a:prstGeom prst="ellipse">
          <a:avLst/>
        </a:prstGeom>
        <a:solidFill>
          <a:schemeClr val="tx2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9CC943F-17D1-4E7C-9D04-D970F7E176EB}">
      <dsp:nvSpPr>
        <dsp:cNvPr id="0" name=""/>
        <dsp:cNvSpPr/>
      </dsp:nvSpPr>
      <dsp:spPr>
        <a:xfrm>
          <a:off x="504076" y="912"/>
          <a:ext cx="7026017" cy="1079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8260" rIns="0" bIns="4826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800" b="0" kern="1200" dirty="0" smtClean="0"/>
            <a:t>Kontext, dôvody a ciele</a:t>
          </a:r>
          <a:endParaRPr lang="sk-SK" sz="3800" b="0" kern="1200" dirty="0"/>
        </a:p>
      </dsp:txBody>
      <dsp:txXfrm>
        <a:off x="504076" y="912"/>
        <a:ext cx="7026017" cy="1079459"/>
      </dsp:txXfrm>
    </dsp:sp>
    <dsp:sp modelId="{C49635D6-298D-44B5-8D6A-1BBDB9A923A0}">
      <dsp:nvSpPr>
        <dsp:cNvPr id="0" name=""/>
        <dsp:cNvSpPr/>
      </dsp:nvSpPr>
      <dsp:spPr>
        <a:xfrm>
          <a:off x="0" y="1078558"/>
          <a:ext cx="1079459" cy="1079459"/>
        </a:xfrm>
        <a:prstGeom prst="ellipse">
          <a:avLst/>
        </a:prstGeom>
        <a:solidFill>
          <a:schemeClr val="accent6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46EE98C-8492-413A-8598-BD87D23AC724}">
      <dsp:nvSpPr>
        <dsp:cNvPr id="0" name=""/>
        <dsp:cNvSpPr/>
      </dsp:nvSpPr>
      <dsp:spPr>
        <a:xfrm>
          <a:off x="504076" y="1080123"/>
          <a:ext cx="7026017" cy="1079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8260" rIns="0" bIns="4826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800" kern="1200" dirty="0" smtClean="0"/>
            <a:t>Osobné dôchodky a jednotný trh</a:t>
          </a:r>
          <a:endParaRPr lang="sk-SK" sz="3800" kern="1200" dirty="0"/>
        </a:p>
      </dsp:txBody>
      <dsp:txXfrm>
        <a:off x="504076" y="1080123"/>
        <a:ext cx="7026017" cy="1079459"/>
      </dsp:txXfrm>
    </dsp:sp>
    <dsp:sp modelId="{A6D43EB4-24B7-40CD-947E-13257ECD7932}">
      <dsp:nvSpPr>
        <dsp:cNvPr id="0" name=""/>
        <dsp:cNvSpPr/>
      </dsp:nvSpPr>
      <dsp:spPr>
        <a:xfrm>
          <a:off x="0" y="2158018"/>
          <a:ext cx="1079459" cy="107945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81FE62C-B155-4D07-AB4F-29D32E15FFD0}">
      <dsp:nvSpPr>
        <dsp:cNvPr id="0" name=""/>
        <dsp:cNvSpPr/>
      </dsp:nvSpPr>
      <dsp:spPr>
        <a:xfrm>
          <a:off x="504076" y="2159583"/>
          <a:ext cx="7026017" cy="1079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8260" rIns="0" bIns="4826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800" kern="1200" dirty="0" err="1" smtClean="0"/>
            <a:t>Smernic</a:t>
          </a:r>
          <a:r>
            <a:rPr lang="en-US" sz="3800" kern="1200" dirty="0" smtClean="0"/>
            <a:t>a </a:t>
          </a:r>
          <a:r>
            <a:rPr lang="en-US" sz="3800" kern="1200" dirty="0" err="1" smtClean="0"/>
            <a:t>a</a:t>
          </a:r>
          <a:r>
            <a:rPr lang="en-US" sz="3800" kern="1200" dirty="0" smtClean="0"/>
            <a:t> </a:t>
          </a:r>
          <a:r>
            <a:rPr lang="en-US" sz="3800" kern="1200" dirty="0" err="1" smtClean="0"/>
            <a:t>nariadenie</a:t>
          </a:r>
          <a:r>
            <a:rPr lang="en-US" sz="3800" kern="1200" dirty="0" smtClean="0"/>
            <a:t> </a:t>
          </a:r>
          <a:endParaRPr lang="sk-SK" sz="3800" kern="1200" dirty="0"/>
        </a:p>
      </dsp:txBody>
      <dsp:txXfrm>
        <a:off x="504076" y="2159583"/>
        <a:ext cx="7026017" cy="1079459"/>
      </dsp:txXfrm>
    </dsp:sp>
    <dsp:sp modelId="{DB153356-36FE-4C7C-AC31-C42DBFF1CFAB}">
      <dsp:nvSpPr>
        <dsp:cNvPr id="0" name=""/>
        <dsp:cNvSpPr/>
      </dsp:nvSpPr>
      <dsp:spPr>
        <a:xfrm>
          <a:off x="0" y="3237478"/>
          <a:ext cx="1079459" cy="107945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71C643A-9CE6-49D2-A168-193CBBE16DB2}">
      <dsp:nvSpPr>
        <dsp:cNvPr id="0" name=""/>
        <dsp:cNvSpPr/>
      </dsp:nvSpPr>
      <dsp:spPr>
        <a:xfrm>
          <a:off x="504076" y="3239043"/>
          <a:ext cx="7026017" cy="1079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8260" rIns="0" bIns="4826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800" kern="1200" dirty="0" smtClean="0"/>
            <a:t>Ďalšie kroky</a:t>
          </a:r>
          <a:endParaRPr lang="sk-SK" sz="3800" kern="1200" dirty="0"/>
        </a:p>
      </dsp:txBody>
      <dsp:txXfrm>
        <a:off x="504076" y="3239043"/>
        <a:ext cx="7026017" cy="107945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37EC2B-D378-407E-8C1A-4C16251AC896}">
      <dsp:nvSpPr>
        <dsp:cNvPr id="0" name=""/>
        <dsp:cNvSpPr/>
      </dsp:nvSpPr>
      <dsp:spPr>
        <a:xfrm>
          <a:off x="0" y="0"/>
          <a:ext cx="1079459" cy="1079459"/>
        </a:xfrm>
        <a:prstGeom prst="ellipse">
          <a:avLst/>
        </a:prstGeom>
        <a:solidFill>
          <a:schemeClr val="tx2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9CC943F-17D1-4E7C-9D04-D970F7E176EB}">
      <dsp:nvSpPr>
        <dsp:cNvPr id="0" name=""/>
        <dsp:cNvSpPr/>
      </dsp:nvSpPr>
      <dsp:spPr>
        <a:xfrm>
          <a:off x="504076" y="912"/>
          <a:ext cx="7026017" cy="1079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8260" rIns="0" bIns="4826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800" b="0" kern="1200" dirty="0" smtClean="0"/>
            <a:t>Kontext, dôvody a ciele</a:t>
          </a:r>
          <a:endParaRPr lang="sk-SK" sz="3800" b="0" kern="1200" dirty="0"/>
        </a:p>
      </dsp:txBody>
      <dsp:txXfrm>
        <a:off x="504076" y="912"/>
        <a:ext cx="7026017" cy="1079459"/>
      </dsp:txXfrm>
    </dsp:sp>
    <dsp:sp modelId="{C49635D6-298D-44B5-8D6A-1BBDB9A923A0}">
      <dsp:nvSpPr>
        <dsp:cNvPr id="0" name=""/>
        <dsp:cNvSpPr/>
      </dsp:nvSpPr>
      <dsp:spPr>
        <a:xfrm>
          <a:off x="0" y="1078558"/>
          <a:ext cx="1079459" cy="1079459"/>
        </a:xfrm>
        <a:prstGeom prst="ellipse">
          <a:avLst/>
        </a:prstGeom>
        <a:solidFill>
          <a:schemeClr val="accent1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46EE98C-8492-413A-8598-BD87D23AC724}">
      <dsp:nvSpPr>
        <dsp:cNvPr id="0" name=""/>
        <dsp:cNvSpPr/>
      </dsp:nvSpPr>
      <dsp:spPr>
        <a:xfrm>
          <a:off x="504076" y="1080123"/>
          <a:ext cx="7026017" cy="1079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8260" rIns="0" bIns="4826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800" kern="1200" dirty="0" smtClean="0"/>
            <a:t>Osobné dôchodky a jednotný trh</a:t>
          </a:r>
          <a:endParaRPr lang="sk-SK" sz="3800" kern="1200" dirty="0"/>
        </a:p>
      </dsp:txBody>
      <dsp:txXfrm>
        <a:off x="504076" y="1080123"/>
        <a:ext cx="7026017" cy="1079459"/>
      </dsp:txXfrm>
    </dsp:sp>
    <dsp:sp modelId="{A6D43EB4-24B7-40CD-947E-13257ECD7932}">
      <dsp:nvSpPr>
        <dsp:cNvPr id="0" name=""/>
        <dsp:cNvSpPr/>
      </dsp:nvSpPr>
      <dsp:spPr>
        <a:xfrm>
          <a:off x="0" y="2158018"/>
          <a:ext cx="1079459" cy="1079459"/>
        </a:xfrm>
        <a:prstGeom prst="ellipse">
          <a:avLst/>
        </a:prstGeom>
        <a:solidFill>
          <a:schemeClr val="accent6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81FE62C-B155-4D07-AB4F-29D32E15FFD0}">
      <dsp:nvSpPr>
        <dsp:cNvPr id="0" name=""/>
        <dsp:cNvSpPr/>
      </dsp:nvSpPr>
      <dsp:spPr>
        <a:xfrm>
          <a:off x="504076" y="2159583"/>
          <a:ext cx="7026017" cy="1079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8260" rIns="0" bIns="4826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800" kern="1200" dirty="0" err="1" smtClean="0"/>
            <a:t>Smernic</a:t>
          </a:r>
          <a:r>
            <a:rPr lang="en-US" sz="3800" kern="1200" dirty="0" smtClean="0"/>
            <a:t>a </a:t>
          </a:r>
          <a:r>
            <a:rPr lang="en-US" sz="3800" kern="1200" dirty="0" err="1" smtClean="0"/>
            <a:t>a</a:t>
          </a:r>
          <a:r>
            <a:rPr lang="en-US" sz="3800" kern="1200" dirty="0" smtClean="0"/>
            <a:t> </a:t>
          </a:r>
          <a:r>
            <a:rPr lang="en-US" sz="3800" kern="1200" dirty="0" err="1" smtClean="0"/>
            <a:t>nariadenie</a:t>
          </a:r>
          <a:r>
            <a:rPr lang="en-US" sz="3800" kern="1200" dirty="0" smtClean="0"/>
            <a:t> </a:t>
          </a:r>
          <a:endParaRPr lang="sk-SK" sz="3800" kern="1200" dirty="0"/>
        </a:p>
      </dsp:txBody>
      <dsp:txXfrm>
        <a:off x="504076" y="2159583"/>
        <a:ext cx="7026017" cy="1079459"/>
      </dsp:txXfrm>
    </dsp:sp>
    <dsp:sp modelId="{DB153356-36FE-4C7C-AC31-C42DBFF1CFAB}">
      <dsp:nvSpPr>
        <dsp:cNvPr id="0" name=""/>
        <dsp:cNvSpPr/>
      </dsp:nvSpPr>
      <dsp:spPr>
        <a:xfrm>
          <a:off x="0" y="3237478"/>
          <a:ext cx="1079459" cy="107945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71C643A-9CE6-49D2-A168-193CBBE16DB2}">
      <dsp:nvSpPr>
        <dsp:cNvPr id="0" name=""/>
        <dsp:cNvSpPr/>
      </dsp:nvSpPr>
      <dsp:spPr>
        <a:xfrm>
          <a:off x="504076" y="3239043"/>
          <a:ext cx="7026017" cy="1079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8260" rIns="0" bIns="4826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800" kern="1200" dirty="0" smtClean="0"/>
            <a:t>Ďalšie kroky</a:t>
          </a:r>
          <a:endParaRPr lang="sk-SK" sz="3800" kern="1200" dirty="0"/>
        </a:p>
      </dsp:txBody>
      <dsp:txXfrm>
        <a:off x="504076" y="3239043"/>
        <a:ext cx="7026017" cy="107945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37EC2B-D378-407E-8C1A-4C16251AC896}">
      <dsp:nvSpPr>
        <dsp:cNvPr id="0" name=""/>
        <dsp:cNvSpPr/>
      </dsp:nvSpPr>
      <dsp:spPr>
        <a:xfrm>
          <a:off x="0" y="0"/>
          <a:ext cx="1079459" cy="1079459"/>
        </a:xfrm>
        <a:prstGeom prst="ellipse">
          <a:avLst/>
        </a:prstGeom>
        <a:solidFill>
          <a:schemeClr val="tx2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9CC943F-17D1-4E7C-9D04-D970F7E176EB}">
      <dsp:nvSpPr>
        <dsp:cNvPr id="0" name=""/>
        <dsp:cNvSpPr/>
      </dsp:nvSpPr>
      <dsp:spPr>
        <a:xfrm>
          <a:off x="504076" y="912"/>
          <a:ext cx="7026017" cy="1079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8260" rIns="0" bIns="4826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800" b="0" kern="1200" dirty="0" smtClean="0"/>
            <a:t>Kontext, dôvody a ciele</a:t>
          </a:r>
          <a:endParaRPr lang="sk-SK" sz="3800" b="0" kern="1200" dirty="0"/>
        </a:p>
      </dsp:txBody>
      <dsp:txXfrm>
        <a:off x="504076" y="912"/>
        <a:ext cx="7026017" cy="1079459"/>
      </dsp:txXfrm>
    </dsp:sp>
    <dsp:sp modelId="{C49635D6-298D-44B5-8D6A-1BBDB9A923A0}">
      <dsp:nvSpPr>
        <dsp:cNvPr id="0" name=""/>
        <dsp:cNvSpPr/>
      </dsp:nvSpPr>
      <dsp:spPr>
        <a:xfrm>
          <a:off x="0" y="1078558"/>
          <a:ext cx="1079459" cy="1079459"/>
        </a:xfrm>
        <a:prstGeom prst="ellipse">
          <a:avLst/>
        </a:prstGeom>
        <a:solidFill>
          <a:schemeClr val="accent1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46EE98C-8492-413A-8598-BD87D23AC724}">
      <dsp:nvSpPr>
        <dsp:cNvPr id="0" name=""/>
        <dsp:cNvSpPr/>
      </dsp:nvSpPr>
      <dsp:spPr>
        <a:xfrm>
          <a:off x="504076" y="1080123"/>
          <a:ext cx="7026017" cy="1079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8260" rIns="0" bIns="4826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800" kern="1200" dirty="0" smtClean="0"/>
            <a:t>Osobné dôchodky a jednotný trh</a:t>
          </a:r>
          <a:endParaRPr lang="sk-SK" sz="3800" kern="1200" dirty="0"/>
        </a:p>
      </dsp:txBody>
      <dsp:txXfrm>
        <a:off x="504076" y="1080123"/>
        <a:ext cx="7026017" cy="1079459"/>
      </dsp:txXfrm>
    </dsp:sp>
    <dsp:sp modelId="{A6D43EB4-24B7-40CD-947E-13257ECD7932}">
      <dsp:nvSpPr>
        <dsp:cNvPr id="0" name=""/>
        <dsp:cNvSpPr/>
      </dsp:nvSpPr>
      <dsp:spPr>
        <a:xfrm>
          <a:off x="0" y="2158018"/>
          <a:ext cx="1079459" cy="1079459"/>
        </a:xfrm>
        <a:prstGeom prst="ellipse">
          <a:avLst/>
        </a:prstGeom>
        <a:solidFill>
          <a:schemeClr val="tx2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81FE62C-B155-4D07-AB4F-29D32E15FFD0}">
      <dsp:nvSpPr>
        <dsp:cNvPr id="0" name=""/>
        <dsp:cNvSpPr/>
      </dsp:nvSpPr>
      <dsp:spPr>
        <a:xfrm>
          <a:off x="504076" y="2159583"/>
          <a:ext cx="7026017" cy="1079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8260" rIns="0" bIns="4826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800" kern="1200" dirty="0" err="1" smtClean="0"/>
            <a:t>Smernic</a:t>
          </a:r>
          <a:r>
            <a:rPr lang="en-US" sz="3800" kern="1200" dirty="0" smtClean="0"/>
            <a:t>a </a:t>
          </a:r>
          <a:r>
            <a:rPr lang="en-US" sz="3800" kern="1200" dirty="0" err="1" smtClean="0"/>
            <a:t>a</a:t>
          </a:r>
          <a:r>
            <a:rPr lang="en-US" sz="3800" kern="1200" dirty="0" smtClean="0"/>
            <a:t> </a:t>
          </a:r>
          <a:r>
            <a:rPr lang="en-US" sz="3800" kern="1200" dirty="0" err="1" smtClean="0"/>
            <a:t>nariadenie</a:t>
          </a:r>
          <a:r>
            <a:rPr lang="en-US" sz="3800" kern="1200" dirty="0" smtClean="0"/>
            <a:t> </a:t>
          </a:r>
          <a:endParaRPr lang="sk-SK" sz="3800" kern="1200" dirty="0"/>
        </a:p>
      </dsp:txBody>
      <dsp:txXfrm>
        <a:off x="504076" y="2159583"/>
        <a:ext cx="7026017" cy="1079459"/>
      </dsp:txXfrm>
    </dsp:sp>
    <dsp:sp modelId="{DB153356-36FE-4C7C-AC31-C42DBFF1CFAB}">
      <dsp:nvSpPr>
        <dsp:cNvPr id="0" name=""/>
        <dsp:cNvSpPr/>
      </dsp:nvSpPr>
      <dsp:spPr>
        <a:xfrm>
          <a:off x="0" y="3237478"/>
          <a:ext cx="1079459" cy="1079459"/>
        </a:xfrm>
        <a:prstGeom prst="ellipse">
          <a:avLst/>
        </a:prstGeom>
        <a:solidFill>
          <a:schemeClr val="accent6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71C643A-9CE6-49D2-A168-193CBBE16DB2}">
      <dsp:nvSpPr>
        <dsp:cNvPr id="0" name=""/>
        <dsp:cNvSpPr/>
      </dsp:nvSpPr>
      <dsp:spPr>
        <a:xfrm>
          <a:off x="504076" y="3239043"/>
          <a:ext cx="7026017" cy="1079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8260" rIns="0" bIns="4826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800" kern="1200" dirty="0" smtClean="0"/>
            <a:t>Ďalšie kroky</a:t>
          </a:r>
          <a:endParaRPr lang="sk-SK" sz="3800" kern="1200" dirty="0"/>
        </a:p>
      </dsp:txBody>
      <dsp:txXfrm>
        <a:off x="504076" y="3239043"/>
        <a:ext cx="7026017" cy="10794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78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013"/>
            <a:ext cx="291782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1013"/>
            <a:ext cx="291782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735F6DF-2E77-4216-B71F-F94105043F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7777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78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7975" cy="444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782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782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B43B821-97CE-42B2-9301-B7B98A72AE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96106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sk-SK" dirty="0" smtClean="0">
                <a:latin typeface="Arial" pitchFamily="34" charset="0"/>
                <a:ea typeface="MS PGothic"/>
                <a:cs typeface="MS PGothic"/>
              </a:rPr>
              <a:t>Workshop NBS, 26. </a:t>
            </a:r>
            <a:r>
              <a:rPr lang="en-US" altLang="sk-SK" dirty="0" err="1" smtClean="0">
                <a:latin typeface="Arial" pitchFamily="34" charset="0"/>
                <a:ea typeface="MS PGothic"/>
                <a:cs typeface="MS PGothic"/>
              </a:rPr>
              <a:t>jún</a:t>
            </a:r>
            <a:r>
              <a:rPr lang="en-US" altLang="sk-SK" dirty="0" smtClean="0">
                <a:latin typeface="Arial" pitchFamily="34" charset="0"/>
                <a:ea typeface="MS PGothic"/>
                <a:cs typeface="MS PGothic"/>
              </a:rPr>
              <a:t> 2013</a:t>
            </a:r>
          </a:p>
          <a:p>
            <a:pPr eaLnBrk="1" hangingPunct="1"/>
            <a:endParaRPr lang="sk-SK" altLang="sk-SK" dirty="0" smtClean="0">
              <a:latin typeface="Arial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E925EDB-8711-4AA3-A5A1-249FC7E88B56}" type="slidenum">
              <a:rPr lang="en-US" altLang="sk-SK" sz="1200" smtClean="0">
                <a:latin typeface="Arial" pitchFamily="34" charset="0"/>
              </a:rPr>
              <a:pPr eaLnBrk="1" hangingPunct="1"/>
              <a:t>1</a:t>
            </a:fld>
            <a:endParaRPr lang="en-US" altLang="sk-SK" sz="12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3B821-97CE-42B2-9301-B7B98A72AE1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8764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k-SK" altLang="sk-SK" smtClean="0">
              <a:latin typeface="Arial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E4D5286-DFAC-418F-814F-C0D9D7A65EDC}" type="slidenum">
              <a:rPr lang="en-US" altLang="sk-SK" sz="1200" smtClean="0">
                <a:latin typeface="Arial" pitchFamily="34" charset="0"/>
              </a:rPr>
              <a:pPr eaLnBrk="1" hangingPunct="1"/>
              <a:t>11</a:t>
            </a:fld>
            <a:endParaRPr lang="en-US" altLang="sk-SK" sz="12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3B821-97CE-42B2-9301-B7B98A72AE1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5551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3B821-97CE-42B2-9301-B7B98A72AE1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66314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3B821-97CE-42B2-9301-B7B98A72AE1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1210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3B821-97CE-42B2-9301-B7B98A72AE1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12669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k-SK" altLang="sk-SK" smtClean="0">
              <a:latin typeface="Arial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E4D5286-DFAC-418F-814F-C0D9D7A65EDC}" type="slidenum">
              <a:rPr lang="en-US" altLang="sk-SK" sz="1200" smtClean="0">
                <a:latin typeface="Arial" pitchFamily="34" charset="0"/>
              </a:rPr>
              <a:pPr eaLnBrk="1" hangingPunct="1"/>
              <a:t>16</a:t>
            </a:fld>
            <a:endParaRPr lang="en-US" altLang="sk-SK" sz="12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3B821-97CE-42B2-9301-B7B98A72AE1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78005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 smtClean="0">
              <a:latin typeface="Arial" pitchFamily="34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0D2C1D9-1E71-46EF-BA9B-B80AA1E5D95A}" type="slidenum">
              <a:rPr lang="en-US" altLang="sk-SK" sz="1200" smtClean="0">
                <a:latin typeface="Arial" pitchFamily="34" charset="0"/>
              </a:rPr>
              <a:pPr eaLnBrk="1" hangingPunct="1"/>
              <a:t>18</a:t>
            </a:fld>
            <a:endParaRPr lang="en-US" altLang="sk-SK" sz="12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k-SK" altLang="sk-SK" smtClean="0">
              <a:latin typeface="Arial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E4D5286-DFAC-418F-814F-C0D9D7A65EDC}" type="slidenum">
              <a:rPr lang="en-US" altLang="sk-SK" sz="1200" smtClean="0">
                <a:latin typeface="Arial" pitchFamily="34" charset="0"/>
              </a:rPr>
              <a:pPr eaLnBrk="1" hangingPunct="1"/>
              <a:t>2</a:t>
            </a:fld>
            <a:endParaRPr lang="en-US" altLang="sk-SK" sz="12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sk-SK" dirty="0" smtClean="0">
                <a:latin typeface="Arial" pitchFamily="34" charset="0"/>
                <a:ea typeface="MS PGothic"/>
                <a:cs typeface="MS PGothic"/>
              </a:rPr>
              <a:t>Implementation of the</a:t>
            </a:r>
            <a:r>
              <a:rPr lang="sk-SK" altLang="sk-SK" dirty="0" smtClean="0">
                <a:latin typeface="Arial" pitchFamily="34" charset="0"/>
                <a:ea typeface="MS PGothic"/>
                <a:cs typeface="MS PGothic"/>
              </a:rPr>
              <a:t> </a:t>
            </a:r>
            <a:r>
              <a:rPr lang="en-US" altLang="sk-SK" dirty="0" smtClean="0">
                <a:latin typeface="Arial" pitchFamily="34" charset="0"/>
                <a:ea typeface="MS PGothic"/>
                <a:cs typeface="MS PGothic"/>
              </a:rPr>
              <a:t>EU White Paper on Pensions</a:t>
            </a:r>
            <a:r>
              <a:rPr lang="sk-SK" altLang="sk-SK" dirty="0" smtClean="0">
                <a:latin typeface="Arial" pitchFamily="34" charset="0"/>
                <a:ea typeface="MS PGothic"/>
                <a:cs typeface="MS PGothic"/>
              </a:rPr>
              <a:t> </a:t>
            </a:r>
            <a:r>
              <a:rPr lang="en-US" altLang="sk-SK" dirty="0" smtClean="0">
                <a:latin typeface="Arial" pitchFamily="34" charset="0"/>
                <a:ea typeface="MS PGothic"/>
                <a:cs typeface="MS PGothic"/>
              </a:rPr>
              <a:t>Status as of 28/09/2013</a:t>
            </a:r>
            <a:endParaRPr lang="sk-SK" altLang="sk-SK" dirty="0" smtClean="0">
              <a:latin typeface="Arial" pitchFamily="34" charset="0"/>
              <a:ea typeface="MS PGothic"/>
              <a:cs typeface="MS PGothic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34E0214-DD1A-4010-BFE6-744856FDD51B}" type="slidenum">
              <a:rPr lang="sk-SK" altLang="sk-SK" sz="1200" smtClean="0">
                <a:latin typeface="Arial" pitchFamily="34" charset="0"/>
                <a:ea typeface="MS PGothic"/>
                <a:cs typeface="MS PGothic"/>
              </a:rPr>
              <a:pPr/>
              <a:t>3</a:t>
            </a:fld>
            <a:endParaRPr lang="sk-SK" altLang="sk-SK" sz="1200" smtClean="0">
              <a:latin typeface="Arial" pitchFamily="34" charset="0"/>
              <a:ea typeface="MS PGothic"/>
              <a:cs typeface="MS P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ratio of the median individual gross pensions of</a:t>
            </a:r>
            <a:r>
              <a:rPr lang="sk-SK" dirty="0" smtClean="0"/>
              <a:t> </a:t>
            </a:r>
            <a:r>
              <a:rPr lang="en-US" dirty="0" smtClean="0"/>
              <a:t>65-74 age category relative to median individual gross earnings of 50-59 age category, excluding</a:t>
            </a:r>
            <a:r>
              <a:rPr lang="sk-SK" dirty="0" smtClean="0"/>
              <a:t> </a:t>
            </a:r>
            <a:r>
              <a:rPr lang="sk-SK" dirty="0" err="1" smtClean="0"/>
              <a:t>other</a:t>
            </a:r>
            <a:r>
              <a:rPr lang="sk-SK" dirty="0" smtClean="0"/>
              <a:t> </a:t>
            </a:r>
            <a:r>
              <a:rPr lang="sk-SK" dirty="0" err="1" smtClean="0"/>
              <a:t>social</a:t>
            </a:r>
            <a:r>
              <a:rPr lang="sk-SK" dirty="0" smtClean="0"/>
              <a:t> </a:t>
            </a:r>
            <a:r>
              <a:rPr lang="sk-SK" dirty="0" err="1" smtClean="0"/>
              <a:t>benefits</a:t>
            </a:r>
            <a:r>
              <a:rPr lang="sk-SK" dirty="0" smtClean="0"/>
              <a:t>.</a:t>
            </a:r>
            <a:endParaRPr lang="sk-SK" altLang="sk-SK" dirty="0" smtClean="0">
              <a:latin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52C8B54-854C-466C-B3C6-8EB7BFBB594B}" type="slidenum">
              <a:rPr lang="en-US" altLang="sk-SK" sz="1200" smtClean="0">
                <a:latin typeface="Arial" pitchFamily="34" charset="0"/>
              </a:rPr>
              <a:pPr eaLnBrk="1" hangingPunct="1"/>
              <a:t>4</a:t>
            </a:fld>
            <a:endParaRPr lang="en-US" altLang="sk-SK" sz="12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3B821-97CE-42B2-9301-B7B98A72AE1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2200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3B821-97CE-42B2-9301-B7B98A72AE1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1108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k-SK" altLang="sk-SK" smtClean="0">
              <a:latin typeface="Arial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E4D5286-DFAC-418F-814F-C0D9D7A65EDC}" type="slidenum">
              <a:rPr lang="en-US" altLang="sk-SK" sz="1200" smtClean="0">
                <a:latin typeface="Arial" pitchFamily="34" charset="0"/>
              </a:rPr>
              <a:pPr eaLnBrk="1" hangingPunct="1"/>
              <a:t>7</a:t>
            </a:fld>
            <a:endParaRPr lang="en-US" altLang="sk-SK" sz="12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k-SK" altLang="sk-SK" smtClean="0">
              <a:latin typeface="Arial" pitchFamily="3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47ED828-C4B9-41BC-A265-D0D0B018567D}" type="slidenum">
              <a:rPr lang="en-US" altLang="sk-SK" sz="1200" smtClean="0">
                <a:latin typeface="Arial" pitchFamily="34" charset="0"/>
              </a:rPr>
              <a:pPr eaLnBrk="1" hangingPunct="1"/>
              <a:t>8</a:t>
            </a:fld>
            <a:endParaRPr lang="en-US" altLang="sk-SK" sz="12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3B821-97CE-42B2-9301-B7B98A72AE1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4046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DED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NBS_uvod_mod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4292600"/>
            <a:ext cx="8709025" cy="936625"/>
          </a:xfrm>
        </p:spPr>
        <p:txBody>
          <a:bodyPr wrap="none" tIns="0" rIns="0" anchor="t"/>
          <a:lstStyle>
            <a:lvl1pPr algn="r">
              <a:defRPr b="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5300663"/>
            <a:ext cx="8705850" cy="792162"/>
          </a:xfrm>
        </p:spPr>
        <p:txBody>
          <a:bodyPr wrap="none" tIns="0" rIns="0"/>
          <a:lstStyle>
            <a:lvl1pPr marL="0" indent="0" algn="r">
              <a:defRPr b="1">
                <a:solidFill>
                  <a:srgbClr val="494A45"/>
                </a:solidFill>
                <a:cs typeface="Tahoma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92950" y="6237288"/>
            <a:ext cx="1873250" cy="215900"/>
          </a:xfrm>
        </p:spPr>
        <p:txBody>
          <a:bodyPr/>
          <a:lstStyle>
            <a:lvl1pPr algn="r">
              <a:defRPr b="1">
                <a:solidFill>
                  <a:srgbClr val="494A4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0825" y="6245225"/>
            <a:ext cx="6121400" cy="476250"/>
          </a:xfrm>
        </p:spPr>
        <p:txBody>
          <a:bodyPr wrap="square"/>
          <a:lstStyle>
            <a:lvl1pPr>
              <a:defRPr b="1">
                <a:solidFill>
                  <a:srgbClr val="494A4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6453188"/>
            <a:ext cx="936625" cy="288925"/>
          </a:xfrm>
        </p:spPr>
        <p:txBody>
          <a:bodyPr/>
          <a:lstStyle>
            <a:lvl1pPr>
              <a:defRPr b="1">
                <a:solidFill>
                  <a:srgbClr val="494A45"/>
                </a:solidFill>
              </a:defRPr>
            </a:lvl1pPr>
          </a:lstStyle>
          <a:p>
            <a:pPr>
              <a:defRPr/>
            </a:pPr>
            <a:fld id="{DBFEC683-B9C7-42DA-8C96-202BF15CE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3972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C69D6-A6EE-4C5D-BEC1-4BEB05E5E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255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1052513"/>
            <a:ext cx="2057400" cy="5329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052513"/>
            <a:ext cx="6019800" cy="5329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58B2D-0733-40CF-BBE6-ED70E86FD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3484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7581F-0A20-4AAF-980C-3BECD02C0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94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EE43D-DF9B-4E11-B7BD-4B64EDB51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5848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2060575"/>
            <a:ext cx="4038600" cy="4321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2060575"/>
            <a:ext cx="4038600" cy="4321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74A00-43C6-4C2B-A3A2-DDEBC92C6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389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7C1E8-B654-4DCC-86B0-2FAA123B0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049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EB1F5-A3B6-4FFC-8704-4951DB289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5192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070B9-8913-4424-BB74-EAFE0AF09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4065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48A31-6036-446A-8FB8-E37564BB7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886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F0A96-6E62-481A-A455-E3D8B515E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317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ChangeArrowheads="1"/>
          </p:cNvSpPr>
          <p:nvPr/>
        </p:nvSpPr>
        <p:spPr bwMode="auto">
          <a:xfrm>
            <a:off x="0" y="6500813"/>
            <a:ext cx="9144000" cy="357187"/>
          </a:xfrm>
          <a:prstGeom prst="rect">
            <a:avLst/>
          </a:prstGeom>
          <a:solidFill>
            <a:srgbClr val="00388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endParaRPr lang="sk-SK" altLang="sk-SK" sz="1800">
              <a:solidFill>
                <a:srgbClr val="FFFFFF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052513"/>
            <a:ext cx="8229600" cy="85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k-SK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060575"/>
            <a:ext cx="822960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k-SK" smtClean="0"/>
              <a:t>Click to edit Master text styles</a:t>
            </a:r>
          </a:p>
          <a:p>
            <a:pPr lvl="1"/>
            <a:r>
              <a:rPr lang="en-US" altLang="sk-SK" smtClean="0"/>
              <a:t>Second level</a:t>
            </a:r>
          </a:p>
          <a:p>
            <a:pPr lvl="2"/>
            <a:r>
              <a:rPr lang="en-US" altLang="sk-SK" smtClean="0"/>
              <a:t>Third level</a:t>
            </a:r>
          </a:p>
          <a:p>
            <a:pPr lvl="3"/>
            <a:r>
              <a:rPr lang="en-US" altLang="sk-SK" smtClean="0"/>
              <a:t>Fourth level</a:t>
            </a:r>
          </a:p>
          <a:p>
            <a:pPr lvl="4"/>
            <a:r>
              <a:rPr lang="en-US" altLang="sk-SK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00788" y="6578600"/>
            <a:ext cx="141287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6570663"/>
            <a:ext cx="5688012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5113" y="6578600"/>
            <a:ext cx="863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478A239-6AC9-40D3-A690-8C992AB50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12" descr="NBS_podstranka_modra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88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88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88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88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88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0388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0388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0388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0388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88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B003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88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B0030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9B0030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9B0030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9B0030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9B0030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Peter.penzes@nbs.sk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sk-SK" sz="3200" b="1" dirty="0" err="1"/>
              <a:t>Osobné</a:t>
            </a:r>
            <a:r>
              <a:rPr lang="en-US" altLang="sk-SK" sz="3200" b="1" dirty="0"/>
              <a:t> </a:t>
            </a:r>
            <a:r>
              <a:rPr lang="en-US" altLang="sk-SK" sz="3200" b="1" dirty="0" err="1"/>
              <a:t>dôchodky</a:t>
            </a:r>
            <a:endParaRPr lang="en-US" altLang="sk-SK" sz="3200" b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sk-SK" altLang="sk-SK" b="0" dirty="0" smtClean="0"/>
              <a:t>Peter </a:t>
            </a:r>
            <a:r>
              <a:rPr lang="sk-SK" altLang="sk-SK" b="0" dirty="0" err="1" smtClean="0"/>
              <a:t>Pénzeš</a:t>
            </a:r>
            <a:endParaRPr lang="sk-SK" altLang="sk-SK" b="0" dirty="0" smtClean="0"/>
          </a:p>
          <a:p>
            <a:pPr eaLnBrk="1" hangingPunct="1"/>
            <a:r>
              <a:rPr lang="sk-SK" altLang="sk-SK" sz="1800" dirty="0" smtClean="0"/>
              <a:t>SLASPO fórum, 19. november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sk-SK" dirty="0" smtClean="0"/>
              <a:t>Jednotný trh</a:t>
            </a:r>
            <a:endParaRPr lang="sk-SK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sk-SK" sz="2000" dirty="0" smtClean="0"/>
              <a:t>EÚ právna úprava existuje</a:t>
            </a:r>
            <a:endParaRPr lang="sk-SK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k-SK" dirty="0" smtClean="0"/>
              <a:t>Poskytovatelia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dirty="0" smtClean="0"/>
              <a:t>Smernica IORP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dirty="0" smtClean="0"/>
              <a:t>Smernica o ŽP/</a:t>
            </a:r>
            <a:r>
              <a:rPr lang="sk-SK" dirty="0" err="1" smtClean="0"/>
              <a:t>Solvency</a:t>
            </a:r>
            <a:r>
              <a:rPr lang="sk-SK" dirty="0" smtClean="0"/>
              <a:t> II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dirty="0" smtClean="0"/>
              <a:t>Smernica UCITS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dirty="0" smtClean="0"/>
              <a:t>Bankové smernica</a:t>
            </a:r>
          </a:p>
          <a:p>
            <a:pPr lvl="1">
              <a:buFont typeface="Arial" panose="020B0604020202020204" pitchFamily="34" charset="0"/>
              <a:buChar char="•"/>
            </a:pPr>
            <a:endParaRPr lang="sk-SK" dirty="0"/>
          </a:p>
          <a:p>
            <a:pPr>
              <a:buFont typeface="Arial" panose="020B0604020202020204" pitchFamily="34" charset="0"/>
              <a:buChar char="•"/>
            </a:pPr>
            <a:r>
              <a:rPr lang="sk-SK" dirty="0" smtClean="0"/>
              <a:t>Produkty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dirty="0" smtClean="0"/>
              <a:t>Smernica UCITS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dirty="0" smtClean="0"/>
              <a:t>IMD + IMD II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dirty="0" err="1" smtClean="0"/>
              <a:t>MiFID</a:t>
            </a:r>
            <a:r>
              <a:rPr lang="sk-SK" dirty="0" smtClean="0"/>
              <a:t> + </a:t>
            </a:r>
            <a:r>
              <a:rPr lang="sk-SK" dirty="0" err="1" smtClean="0"/>
              <a:t>MiFID</a:t>
            </a:r>
            <a:r>
              <a:rPr lang="sk-SK" dirty="0" smtClean="0"/>
              <a:t> II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dirty="0" smtClean="0"/>
              <a:t>Nariadenie KID</a:t>
            </a:r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 anchor="ctr">
            <a:normAutofit fontScale="92500"/>
          </a:bodyPr>
          <a:lstStyle/>
          <a:p>
            <a:r>
              <a:rPr lang="sk-SK" dirty="0" smtClean="0"/>
              <a:t>Prekážky jednotného trhu</a:t>
            </a:r>
            <a:endParaRPr lang="sk-SK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k-SK" dirty="0" smtClean="0"/>
              <a:t>Dane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dirty="0" smtClean="0"/>
              <a:t>Daňová diskriminácia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dirty="0" smtClean="0"/>
              <a:t>Odlišné daňové režimy</a:t>
            </a:r>
          </a:p>
          <a:p>
            <a:pPr>
              <a:buFont typeface="Arial" panose="020B0604020202020204" pitchFamily="34" charset="0"/>
              <a:buChar char="•"/>
            </a:pPr>
            <a:endParaRPr lang="sk-SK" dirty="0"/>
          </a:p>
          <a:p>
            <a:pPr>
              <a:buFont typeface="Arial" panose="020B0604020202020204" pitchFamily="34" charset="0"/>
              <a:buChar char="•"/>
            </a:pPr>
            <a:r>
              <a:rPr lang="sk-SK" dirty="0" smtClean="0"/>
              <a:t>Zmluvné právo</a:t>
            </a:r>
          </a:p>
          <a:p>
            <a:pPr>
              <a:buFont typeface="Arial" panose="020B0604020202020204" pitchFamily="34" charset="0"/>
              <a:buChar char="•"/>
            </a:pPr>
            <a:endParaRPr lang="sk-SK" dirty="0"/>
          </a:p>
          <a:p>
            <a:pPr>
              <a:buFont typeface="Arial" panose="020B0604020202020204" pitchFamily="34" charset="0"/>
              <a:buChar char="•"/>
            </a:pPr>
            <a:r>
              <a:rPr lang="sk-SK" dirty="0" smtClean="0"/>
              <a:t>Sociálne právo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dirty="0" smtClean="0"/>
              <a:t>Rôzny vek odchodu do dôchodku</a:t>
            </a:r>
          </a:p>
          <a:p>
            <a:pPr>
              <a:buFont typeface="Arial" panose="020B0604020202020204" pitchFamily="34" charset="0"/>
              <a:buChar char="•"/>
            </a:pPr>
            <a:endParaRPr lang="sk-SK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k-SK" dirty="0" smtClean="0"/>
              <a:t>„</a:t>
            </a:r>
            <a:r>
              <a:rPr lang="sk-SK" dirty="0" err="1" smtClean="0"/>
              <a:t>General</a:t>
            </a:r>
            <a:r>
              <a:rPr lang="sk-SK" dirty="0" smtClean="0"/>
              <a:t> </a:t>
            </a:r>
            <a:r>
              <a:rPr lang="sk-SK" dirty="0" err="1" smtClean="0"/>
              <a:t>good</a:t>
            </a:r>
            <a:r>
              <a:rPr lang="sk-SK" dirty="0" smtClean="0"/>
              <a:t>“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7581F-0A20-4AAF-980C-3BECD02C0A8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164268" y="2276872"/>
            <a:ext cx="400110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" wrap="square" rtlCol="0">
            <a:spAutoFit/>
          </a:bodyPr>
          <a:lstStyle/>
          <a:p>
            <a:r>
              <a:rPr lang="sk-SK" dirty="0" smtClean="0"/>
              <a:t>DG TAX</a:t>
            </a:r>
            <a:endParaRPr lang="sk-SK" dirty="0"/>
          </a:p>
        </p:txBody>
      </p:sp>
      <p:sp>
        <p:nvSpPr>
          <p:cNvPr id="11" name="TextBox 10"/>
          <p:cNvSpPr txBox="1"/>
          <p:nvPr/>
        </p:nvSpPr>
        <p:spPr>
          <a:xfrm>
            <a:off x="8164268" y="3356992"/>
            <a:ext cx="400110" cy="10801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" wrap="square" rtlCol="0">
            <a:spAutoFit/>
          </a:bodyPr>
          <a:lstStyle/>
          <a:p>
            <a:r>
              <a:rPr lang="sk-SK" dirty="0" smtClean="0"/>
              <a:t>DG JUSTICE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44560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smtClean="0"/>
              <a:t>Obsah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0934019"/>
              </p:ext>
            </p:extLst>
          </p:nvPr>
        </p:nvGraphicFramePr>
        <p:xfrm>
          <a:off x="467544" y="2060848"/>
          <a:ext cx="8229600" cy="4321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211B04C-64E5-4848-AFE8-8098ACE0D008}" type="slidenum">
              <a:rPr lang="en-US" altLang="sk-SK" sz="1200" smtClean="0">
                <a:solidFill>
                  <a:schemeClr val="bg1"/>
                </a:solidFill>
              </a:rPr>
              <a:pPr eaLnBrk="1" hangingPunct="1"/>
              <a:t>11</a:t>
            </a:fld>
            <a:endParaRPr lang="en-US" altLang="sk-SK" sz="1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425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sk-SK" dirty="0" smtClean="0"/>
              <a:t>Pôsobnosť a povaha</a:t>
            </a:r>
            <a:endParaRPr lang="sk-SK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sk-SK" dirty="0" smtClean="0"/>
              <a:t>Smernica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Všetky existujúce a budúce osobné dôchodkové produkty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sk-SK" dirty="0" smtClean="0"/>
              <a:t>Nariadenie – 2.režim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Existujúce a budúce osobné dôchodkové produkty, ktoré budú spĺňať parametre uvedené v nariadení </a:t>
            </a:r>
          </a:p>
          <a:p>
            <a:pPr>
              <a:buFont typeface="Arial" pitchFamily="34" charset="0"/>
              <a:buChar char="•"/>
            </a:pPr>
            <a:endParaRPr lang="sk-SK" dirty="0" smtClean="0"/>
          </a:p>
          <a:p>
            <a:pPr lvl="1">
              <a:buFont typeface="Arial" pitchFamily="34" charset="0"/>
              <a:buChar char="•"/>
              <a:defRPr/>
            </a:pPr>
            <a:r>
              <a:rPr lang="sk-SK" dirty="0"/>
              <a:t>Paralelná úprava k národným úpravám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sk-SK" dirty="0"/>
              <a:t>Analógia: Európska a.s., Európsky patent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sk-SK" dirty="0"/>
              <a:t>Štandardizovaný Európsky produkt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sk-SK" dirty="0"/>
              <a:t>Konkurencia pre národné </a:t>
            </a:r>
            <a:r>
              <a:rPr lang="sk-SK" dirty="0" smtClean="0"/>
              <a:t>režimy</a:t>
            </a:r>
            <a:endParaRPr lang="sk-SK" dirty="0"/>
          </a:p>
          <a:p>
            <a:pPr lvl="1">
              <a:buFont typeface="Arial" pitchFamily="34" charset="0"/>
              <a:buChar char="•"/>
              <a:defRPr/>
            </a:pPr>
            <a:r>
              <a:rPr lang="sk-SK" dirty="0"/>
              <a:t>Úspory z rozsahu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7581F-0A20-4AAF-980C-3BECD02C0A8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507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Smernica - pravdepodobné oblasti právnej úpravy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b="1" dirty="0" smtClean="0"/>
              <a:t>Informačné povinnosti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sk-SK" dirty="0" smtClean="0"/>
              <a:t>Predzmluvné – KID ako benchmark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sk-SK" dirty="0" smtClean="0"/>
              <a:t>Priebežné – žiaden benchmark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sk-SK" altLang="sk-SK" dirty="0"/>
              <a:t>Ukončenie akumulačnej </a:t>
            </a:r>
            <a:r>
              <a:rPr lang="sk-SK" altLang="sk-SK" dirty="0" smtClean="0"/>
              <a:t>fázy - dtto</a:t>
            </a:r>
            <a:endParaRPr lang="sk-SK" altLang="sk-SK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sk-SK" altLang="sk-SK" dirty="0" err="1"/>
              <a:t>Pay-out</a:t>
            </a:r>
            <a:r>
              <a:rPr lang="sk-SK" altLang="sk-SK" dirty="0"/>
              <a:t> </a:t>
            </a:r>
            <a:r>
              <a:rPr lang="sk-SK" altLang="sk-SK" dirty="0" smtClean="0"/>
              <a:t>fáza - dtto</a:t>
            </a:r>
            <a:endParaRPr lang="sk-SK" altLang="sk-SK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sk-SK" dirty="0" smtClean="0"/>
              <a:t>Princípy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sk-SK" dirty="0" smtClean="0"/>
              <a:t>Stručný a ľahko zrozumiteľný dokument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sk-SK" dirty="0" err="1" smtClean="0"/>
              <a:t>Štrukturovaný</a:t>
            </a:r>
            <a:r>
              <a:rPr lang="sk-SK" dirty="0" smtClean="0"/>
              <a:t> dokument (musí vedieť, mal by vedieť, je vhodné vedieť)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sk-SK" dirty="0"/>
              <a:t>Poplatky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sk-SK" dirty="0"/>
              <a:t>(Projekcia úspor)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sk-SK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b="1" dirty="0" smtClean="0"/>
              <a:t>Distribúcia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dirty="0" smtClean="0"/>
              <a:t>Prispôsobenie </a:t>
            </a:r>
            <a:r>
              <a:rPr lang="sk-SK" dirty="0" err="1" smtClean="0"/>
              <a:t>MiFID</a:t>
            </a:r>
            <a:r>
              <a:rPr lang="sk-SK" dirty="0" smtClean="0"/>
              <a:t> osobitostiam dôchodkov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dirty="0" smtClean="0"/>
              <a:t>Požiadavky na odbornú spôsobilosť </a:t>
            </a:r>
            <a:r>
              <a:rPr lang="sk-SK" dirty="0" err="1" smtClean="0"/>
              <a:t>sprostredk.+flexibilita</a:t>
            </a:r>
            <a:endParaRPr lang="sk-SK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sk-SK" dirty="0" smtClean="0"/>
          </a:p>
          <a:p>
            <a:r>
              <a:rPr lang="sk-SK" b="1" dirty="0" err="1" smtClean="0"/>
              <a:t>Product</a:t>
            </a:r>
            <a:r>
              <a:rPr lang="sk-SK" b="1" dirty="0" smtClean="0"/>
              <a:t> </a:t>
            </a:r>
            <a:r>
              <a:rPr lang="sk-SK" b="1" dirty="0" err="1" smtClean="0"/>
              <a:t>governance</a:t>
            </a:r>
            <a:endParaRPr lang="sk-SK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sk-SK" altLang="sk-SK" dirty="0" err="1" smtClean="0"/>
              <a:t>Principle</a:t>
            </a:r>
            <a:r>
              <a:rPr lang="sk-SK" altLang="sk-SK" dirty="0" smtClean="0"/>
              <a:t> </a:t>
            </a:r>
            <a:r>
              <a:rPr lang="sk-SK" altLang="sk-SK" dirty="0" err="1"/>
              <a:t>based</a:t>
            </a:r>
            <a:r>
              <a:rPr lang="sk-SK" altLang="sk-SK" dirty="0"/>
              <a:t> </a:t>
            </a:r>
            <a:r>
              <a:rPr lang="sk-SK" altLang="sk-SK" dirty="0" smtClean="0"/>
              <a:t>pravidlá </a:t>
            </a:r>
            <a:r>
              <a:rPr lang="sk-SK" altLang="sk-SK" dirty="0"/>
              <a:t>pre proces vývoja produktov</a:t>
            </a:r>
          </a:p>
          <a:p>
            <a:pPr lvl="1"/>
            <a:r>
              <a:rPr lang="sk-SK" altLang="sk-SK" dirty="0" err="1"/>
              <a:t>Target</a:t>
            </a:r>
            <a:r>
              <a:rPr lang="sk-SK" altLang="sk-SK" dirty="0"/>
              <a:t> </a:t>
            </a:r>
            <a:r>
              <a:rPr lang="sk-SK" altLang="sk-SK" dirty="0" err="1"/>
              <a:t>market</a:t>
            </a:r>
            <a:endParaRPr lang="sk-SK" altLang="sk-SK" dirty="0"/>
          </a:p>
          <a:p>
            <a:pPr lvl="1"/>
            <a:r>
              <a:rPr lang="sk-SK" altLang="sk-SK" dirty="0"/>
              <a:t>Testovanie produktov</a:t>
            </a:r>
          </a:p>
          <a:p>
            <a:pPr lvl="1"/>
            <a:r>
              <a:rPr lang="sk-SK" altLang="sk-SK" dirty="0"/>
              <a:t>Revízia produktov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7581F-0A20-4AAF-980C-3BECD02C0A8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973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855662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Nariadenie - </a:t>
            </a:r>
            <a:r>
              <a:rPr lang="sk-SK" dirty="0"/>
              <a:t>pravdepodobné oblasti právnej úpravy</a:t>
            </a:r>
            <a:r>
              <a:rPr lang="sk-SK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sk-SK" dirty="0" smtClean="0"/>
              <a:t>Oprávnení poskytovatelia</a:t>
            </a:r>
            <a:r>
              <a:rPr lang="en-US" dirty="0" smtClean="0"/>
              <a:t> </a:t>
            </a:r>
            <a:endParaRPr lang="sk-SK" dirty="0" smtClean="0"/>
          </a:p>
          <a:p>
            <a:pPr marL="857250" lvl="1" indent="-457200">
              <a:buFont typeface="Arial" pitchFamily="34" charset="0"/>
              <a:buChar char="•"/>
            </a:pPr>
            <a:r>
              <a:rPr lang="sk-SK" dirty="0" smtClean="0"/>
              <a:t>Všetky finančné inštitúcie, pre ktoré existuje EÚ právne úprava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sk-SK" dirty="0" smtClean="0"/>
              <a:t>Potenciálne ostatné inštitúcie, ak splnia </a:t>
            </a:r>
            <a:r>
              <a:rPr lang="sk-SK" dirty="0" err="1" smtClean="0"/>
              <a:t>principle</a:t>
            </a:r>
            <a:r>
              <a:rPr lang="sk-SK" dirty="0" smtClean="0"/>
              <a:t> </a:t>
            </a:r>
            <a:r>
              <a:rPr lang="sk-SK" dirty="0" err="1" smtClean="0"/>
              <a:t>based</a:t>
            </a:r>
            <a:r>
              <a:rPr lang="sk-SK" dirty="0" smtClean="0"/>
              <a:t> pravidlá obozretného podnikania uvedené v nariadení</a:t>
            </a:r>
            <a:endParaRPr lang="en-US" dirty="0"/>
          </a:p>
          <a:p>
            <a:pPr lvl="0"/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r>
              <a:rPr lang="sk-SK" dirty="0"/>
              <a:t>Individuálne účty</a:t>
            </a: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r>
              <a:rPr lang="sk-SK" dirty="0" err="1"/>
              <a:t>Back-office</a:t>
            </a:r>
            <a:r>
              <a:rPr lang="sk-SK" dirty="0"/>
              <a:t> „priehradky“ na zohľadnenie </a:t>
            </a:r>
            <a:r>
              <a:rPr lang="sk-SK" dirty="0" err="1"/>
              <a:t>rozdieľov</a:t>
            </a:r>
            <a:r>
              <a:rPr lang="sk-SK" dirty="0"/>
              <a:t> v zdaňovaní a zmluvnom práve medzi ČŠ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k-SK" dirty="0"/>
              <a:t>Povinné náležitosti zmluvy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7581F-0A20-4AAF-980C-3BECD02C0A8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272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Nariadenie - pravdepodobné oblasti právnej úpravy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sk-SK" dirty="0" smtClean="0"/>
              <a:t>Informačné povinnosti voči klientom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sk-SK" dirty="0" err="1" smtClean="0"/>
              <a:t>Life-cycling</a:t>
            </a:r>
            <a:r>
              <a:rPr lang="sk-SK" dirty="0" smtClean="0"/>
              <a:t>, default </a:t>
            </a:r>
            <a:r>
              <a:rPr lang="sk-SK" dirty="0" err="1" smtClean="0"/>
              <a:t>options</a:t>
            </a: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r>
              <a:rPr lang="sk-SK" dirty="0" smtClean="0"/>
              <a:t>Prechod z akumulačnej do </a:t>
            </a:r>
            <a:r>
              <a:rPr lang="sk-SK" dirty="0" err="1" smtClean="0"/>
              <a:t>dekumulačnej</a:t>
            </a:r>
            <a:r>
              <a:rPr lang="sk-SK" dirty="0" smtClean="0"/>
              <a:t> fázy</a:t>
            </a:r>
            <a:endParaRPr lang="en-US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sk-SK" dirty="0" smtClean="0"/>
              <a:t>Predchádzajúci súhlas na produkt a dohľad</a:t>
            </a:r>
          </a:p>
          <a:p>
            <a:pPr lvl="0"/>
            <a:r>
              <a:rPr lang="sk-SK" dirty="0" smtClean="0"/>
              <a:t>Výzvy</a:t>
            </a:r>
            <a:endParaRPr lang="sk-SK" dirty="0"/>
          </a:p>
          <a:p>
            <a:pPr marL="857250" lvl="1" indent="-457200">
              <a:buFont typeface="Arial" pitchFamily="34" charset="0"/>
              <a:buChar char="•"/>
              <a:defRPr/>
            </a:pPr>
            <a:r>
              <a:rPr lang="sk-SK" dirty="0"/>
              <a:t>Rozdiely v daňových režimoch</a:t>
            </a:r>
          </a:p>
          <a:p>
            <a:pPr marL="857250" lvl="1" indent="-457200">
              <a:buFont typeface="Arial" pitchFamily="34" charset="0"/>
              <a:buChar char="•"/>
              <a:defRPr/>
            </a:pPr>
            <a:r>
              <a:rPr lang="sk-SK" dirty="0"/>
              <a:t>Ako zadefinovať produkt tak, aby bol atraktívny pre finančné inštitúcie aj spotrebiteľov?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7581F-0A20-4AAF-980C-3BECD02C0A8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398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smtClean="0"/>
              <a:t>Obsah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3810843"/>
              </p:ext>
            </p:extLst>
          </p:nvPr>
        </p:nvGraphicFramePr>
        <p:xfrm>
          <a:off x="467544" y="2060848"/>
          <a:ext cx="8229600" cy="4321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211B04C-64E5-4848-AFE8-8098ACE0D008}" type="slidenum">
              <a:rPr lang="en-US" altLang="sk-SK" sz="1200" smtClean="0">
                <a:solidFill>
                  <a:schemeClr val="bg1"/>
                </a:solidFill>
              </a:rPr>
              <a:pPr eaLnBrk="1" hangingPunct="1"/>
              <a:t>16</a:t>
            </a:fld>
            <a:endParaRPr lang="en-US" altLang="sk-SK" sz="1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979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Plán práce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sk-SK" dirty="0"/>
              <a:t>01/2014</a:t>
            </a:r>
            <a:r>
              <a:rPr lang="sk-SK" dirty="0" smtClean="0"/>
              <a:t> – Predbežná správa pre Európsku komisiu</a:t>
            </a:r>
          </a:p>
          <a:p>
            <a:pPr lvl="2"/>
            <a:r>
              <a:rPr lang="sk-SK" dirty="0" smtClean="0"/>
              <a:t>zverejnenie na stránke EIOPA spolu s odpoveďami na pripomienky zaslané v rámci verejnej konzultácie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k-SK" sz="3000" dirty="0" smtClean="0">
                <a:ea typeface="+mn-ea"/>
                <a:cs typeface="+mn-cs"/>
              </a:rPr>
              <a:t>Komisia</a:t>
            </a:r>
            <a:r>
              <a:rPr lang="sk-SK" dirty="0" smtClean="0"/>
              <a:t> zašle EIOPA podrobnú „</a:t>
            </a:r>
            <a:r>
              <a:rPr lang="sk-SK" dirty="0" err="1" smtClean="0"/>
              <a:t>Call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advice</a:t>
            </a:r>
            <a:r>
              <a:rPr lang="sk-SK" dirty="0" smtClean="0"/>
              <a:t>“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k-SK" sz="3000" dirty="0">
                <a:ea typeface="+mn-ea"/>
                <a:cs typeface="+mn-cs"/>
              </a:rPr>
              <a:t>Finálna</a:t>
            </a:r>
            <a:r>
              <a:rPr lang="sk-SK" dirty="0" smtClean="0"/>
              <a:t> správa pre Európsku komisiu</a:t>
            </a:r>
          </a:p>
          <a:p>
            <a:pPr lvl="2"/>
            <a:r>
              <a:rPr lang="sk-SK" dirty="0" smtClean="0"/>
              <a:t>Komisia pripraví a zverejní návrh legislatívy</a:t>
            </a:r>
          </a:p>
          <a:p>
            <a:pPr lvl="2"/>
            <a:endParaRPr lang="sk-SK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581F-0A20-4AAF-980C-3BECD02C0A8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766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71600" y="5733256"/>
            <a:ext cx="7772400" cy="1362075"/>
          </a:xfrm>
        </p:spPr>
        <p:txBody>
          <a:bodyPr/>
          <a:lstStyle/>
          <a:p>
            <a:pPr algn="r" eaLnBrk="1" hangingPunct="1">
              <a:defRPr/>
            </a:pPr>
            <a:r>
              <a:rPr lang="sk-SK" sz="1400" cap="none" dirty="0" err="1" smtClean="0">
                <a:latin typeface="+mn-lt"/>
                <a:hlinkClick r:id="rId3"/>
              </a:rPr>
              <a:t>peter.penzes@nbs.sk</a:t>
            </a:r>
            <a:r>
              <a:rPr lang="sk-SK" sz="1400" dirty="0" smtClean="0">
                <a:latin typeface="+mn-lt"/>
              </a:rPr>
              <a:t/>
            </a:r>
            <a:br>
              <a:rPr lang="sk-SK" sz="1400" dirty="0" smtClean="0">
                <a:latin typeface="+mn-lt"/>
              </a:rPr>
            </a:br>
            <a:endParaRPr lang="sk-SK" sz="1400" dirty="0">
              <a:latin typeface="+mn-lt"/>
            </a:endParaRPr>
          </a:p>
        </p:txBody>
      </p:sp>
      <p:sp>
        <p:nvSpPr>
          <p:cNvPr id="35843" name="Text Placeholder 7"/>
          <p:cNvSpPr>
            <a:spLocks noGrp="1"/>
          </p:cNvSpPr>
          <p:nvPr>
            <p:ph type="body" idx="1"/>
          </p:nvPr>
        </p:nvSpPr>
        <p:spPr>
          <a:xfrm>
            <a:off x="683568" y="1052736"/>
            <a:ext cx="7772400" cy="924124"/>
          </a:xfrm>
        </p:spPr>
        <p:txBody>
          <a:bodyPr/>
          <a:lstStyle/>
          <a:p>
            <a:pPr algn="ctr" eaLnBrk="1" hangingPunct="1"/>
            <a:r>
              <a:rPr lang="sk-SK" altLang="sk-SK" sz="4400" dirty="0" smtClean="0"/>
              <a:t>Ďakujem za pozornosť</a:t>
            </a:r>
            <a:r>
              <a:rPr lang="en-US" altLang="sk-SK" sz="4400" dirty="0" smtClean="0"/>
              <a:t>.</a:t>
            </a:r>
            <a:endParaRPr lang="sk-SK" altLang="sk-SK" sz="4400" dirty="0" smtClean="0"/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5BF5BEE-E6F7-4184-B4CE-946B37D6348D}" type="slidenum">
              <a:rPr lang="en-US" altLang="sk-SK" sz="1200" smtClean="0">
                <a:solidFill>
                  <a:schemeClr val="bg1"/>
                </a:solidFill>
              </a:rPr>
              <a:pPr eaLnBrk="1" hangingPunct="1"/>
              <a:t>18</a:t>
            </a:fld>
            <a:endParaRPr lang="en-US" altLang="sk-SK" sz="1200" dirty="0" smtClean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32856"/>
            <a:ext cx="5040560" cy="356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smtClean="0"/>
              <a:t>Obsah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62567279"/>
              </p:ext>
            </p:extLst>
          </p:nvPr>
        </p:nvGraphicFramePr>
        <p:xfrm>
          <a:off x="467544" y="2060848"/>
          <a:ext cx="8229600" cy="4321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211B04C-64E5-4848-AFE8-8098ACE0D008}" type="slidenum">
              <a:rPr lang="en-US" altLang="sk-SK" sz="1200" smtClean="0">
                <a:solidFill>
                  <a:schemeClr val="bg1"/>
                </a:solidFill>
              </a:rPr>
              <a:pPr eaLnBrk="1" hangingPunct="1"/>
              <a:t>2</a:t>
            </a:fld>
            <a:endParaRPr lang="en-US" altLang="sk-SK" sz="1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smtClean="0"/>
              <a:t>Kontext iniciatívy</a:t>
            </a:r>
            <a:endParaRPr lang="en-GB" altLang="sk-SK" smtClean="0"/>
          </a:p>
        </p:txBody>
      </p:sp>
      <p:sp>
        <p:nvSpPr>
          <p:cNvPr id="6147" name="Content Placeholder 2"/>
          <p:cNvSpPr>
            <a:spLocks noGrp="1"/>
          </p:cNvSpPr>
          <p:nvPr>
            <p:ph sz="quarter" idx="1"/>
          </p:nvPr>
        </p:nvSpPr>
        <p:spPr>
          <a:xfrm>
            <a:off x="468313" y="1844825"/>
            <a:ext cx="5183807" cy="4536926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dirty="0" smtClean="0"/>
              <a:t>7/2010 – Zelená kniha: Snaha o primerané, trvalo udržateľné a bezpečné európske dôchodkové systémy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k-SK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dirty="0" smtClean="0"/>
              <a:t>02/2012 - Biela kniha: Program pre primerané, bezpečné a udržateľné dôchodky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sk-SK" dirty="0" smtClean="0"/>
              <a:t>05/2012 </a:t>
            </a:r>
            <a:r>
              <a:rPr lang="sk-SK" dirty="0" err="1" smtClean="0"/>
              <a:t>Pensions</a:t>
            </a:r>
            <a:r>
              <a:rPr lang="sk-SK" dirty="0" smtClean="0"/>
              <a:t> </a:t>
            </a:r>
            <a:r>
              <a:rPr lang="sk-SK" dirty="0" err="1" smtClean="0"/>
              <a:t>Adequacy</a:t>
            </a:r>
            <a:r>
              <a:rPr lang="sk-SK" dirty="0" smtClean="0"/>
              <a:t> report (primeranosť)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sk-SK" dirty="0" smtClean="0"/>
              <a:t>05/2012 </a:t>
            </a:r>
            <a:r>
              <a:rPr lang="sk-SK" dirty="0" err="1" smtClean="0"/>
              <a:t>Ageing</a:t>
            </a:r>
            <a:r>
              <a:rPr lang="sk-SK" dirty="0" smtClean="0"/>
              <a:t> Report (udržateľnosť)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sk-SK" dirty="0" smtClean="0"/>
              <a:t>Odporúčania ČŠ ohľadom dôchodkov (Eur. semester)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sk-SK" dirty="0" smtClean="0"/>
              <a:t>DG SANCO – </a:t>
            </a:r>
            <a:r>
              <a:rPr lang="sk-SK" dirty="0" err="1" smtClean="0"/>
              <a:t>certification</a:t>
            </a:r>
            <a:r>
              <a:rPr lang="sk-SK" dirty="0" smtClean="0"/>
              <a:t> and </a:t>
            </a:r>
            <a:r>
              <a:rPr lang="sk-SK" dirty="0" err="1" smtClean="0"/>
              <a:t>codes</a:t>
            </a:r>
            <a:r>
              <a:rPr lang="sk-SK" dirty="0" smtClean="0"/>
              <a:t> of </a:t>
            </a:r>
            <a:r>
              <a:rPr lang="sk-SK" dirty="0" err="1" smtClean="0"/>
              <a:t>conduct</a:t>
            </a:r>
            <a:r>
              <a:rPr lang="sk-SK" dirty="0" smtClean="0"/>
              <a:t>; </a:t>
            </a:r>
            <a:r>
              <a:rPr lang="sk-SK" dirty="0" err="1" smtClean="0"/>
              <a:t>Cross-border</a:t>
            </a:r>
            <a:r>
              <a:rPr lang="sk-SK" dirty="0" smtClean="0"/>
              <a:t> </a:t>
            </a:r>
            <a:r>
              <a:rPr lang="sk-SK" dirty="0" err="1" smtClean="0"/>
              <a:t>tracking</a:t>
            </a:r>
            <a:r>
              <a:rPr lang="sk-SK" dirty="0" smtClean="0"/>
              <a:t> of </a:t>
            </a:r>
            <a:r>
              <a:rPr lang="sk-SK" dirty="0" err="1" smtClean="0"/>
              <a:t>pension</a:t>
            </a:r>
            <a:r>
              <a:rPr lang="sk-SK" dirty="0" smtClean="0"/>
              <a:t> </a:t>
            </a:r>
            <a:r>
              <a:rPr lang="sk-SK" dirty="0" err="1" smtClean="0"/>
              <a:t>rights</a:t>
            </a:r>
            <a:endParaRPr lang="sk-SK" dirty="0" smtClean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sk-SK" dirty="0" smtClean="0"/>
              <a:t>DG JUSTICE - EICL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sk-SK" dirty="0" smtClean="0"/>
          </a:p>
          <a:p>
            <a:endParaRPr lang="sk-SK" dirty="0" smtClean="0"/>
          </a:p>
          <a:p>
            <a:pPr lvl="1"/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7708C8D-4F5E-40C9-B38E-8C7DA6174730}" type="slidenum">
              <a:rPr lang="en-US" altLang="sk-SK" smtClean="0">
                <a:solidFill>
                  <a:schemeClr val="bg1"/>
                </a:solidFill>
              </a:rPr>
              <a:pPr/>
              <a:t>3</a:t>
            </a:fld>
            <a:endParaRPr lang="en-US" altLang="sk-SK" dirty="0" smtClean="0">
              <a:solidFill>
                <a:schemeClr val="bg1"/>
              </a:solidFill>
            </a:endParaRPr>
          </a:p>
        </p:txBody>
      </p:sp>
      <p:pic>
        <p:nvPicPr>
          <p:cNvPr id="5127" name="Picture 7" descr="http://us.123rf.com/400wm/400/400/jorisvo/jorisvo0905/jorisvo090500013/4805528-european-flags-waving-in-the-wind-before-the-european-commission-berlaymont-building-in-brussels-b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44824"/>
            <a:ext cx="3054865" cy="45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altLang="sk-SK" dirty="0" smtClean="0"/>
              <a:t>Primeranosť: Miera náhrady z 1. piliera (medián dôchodkov/medián príjmov)</a:t>
            </a: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2B48871-FC05-4CC4-81B9-3571C38FD4C8}" type="slidenum">
              <a:rPr lang="en-US" altLang="sk-SK" sz="1200" b="1" smtClean="0">
                <a:solidFill>
                  <a:schemeClr val="bg1"/>
                </a:solidFill>
              </a:rPr>
              <a:pPr eaLnBrk="1" hangingPunct="1"/>
              <a:t>4</a:t>
            </a:fld>
            <a:endParaRPr lang="en-US" altLang="sk-SK" sz="1200" b="1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6205140"/>
            <a:ext cx="72728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 smtClean="0"/>
              <a:t>Zdroj: </a:t>
            </a:r>
            <a:r>
              <a:rPr lang="sk-SK" sz="1000" dirty="0" err="1" smtClean="0"/>
              <a:t>Eurostat</a:t>
            </a:r>
            <a:r>
              <a:rPr lang="sk-SK" sz="1000" dirty="0" smtClean="0"/>
              <a:t>, </a:t>
            </a:r>
            <a:r>
              <a:rPr lang="sk-SK" sz="1000" dirty="0"/>
              <a:t>http://epp.eurostat.ec.europa.eu/tgm/graph.do?pcode=tsdde310&amp;language=en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882" y="1937738"/>
            <a:ext cx="8654889" cy="4267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995936" y="2574196"/>
            <a:ext cx="4608512" cy="193492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060" y="270892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b="1" dirty="0" smtClean="0">
                <a:solidFill>
                  <a:srgbClr val="00B050"/>
                </a:solidFill>
              </a:rPr>
              <a:t>„</a:t>
            </a:r>
            <a:r>
              <a:rPr lang="sk-SK" sz="1800" b="1" dirty="0" err="1" smtClean="0">
                <a:solidFill>
                  <a:srgbClr val="00B050"/>
                </a:solidFill>
              </a:rPr>
              <a:t>Pension</a:t>
            </a:r>
            <a:r>
              <a:rPr lang="sk-SK" sz="1800" b="1" dirty="0" smtClean="0">
                <a:solidFill>
                  <a:srgbClr val="00B050"/>
                </a:solidFill>
              </a:rPr>
              <a:t> </a:t>
            </a:r>
            <a:r>
              <a:rPr lang="sk-SK" sz="1800" b="1" dirty="0" err="1" smtClean="0">
                <a:solidFill>
                  <a:srgbClr val="00B050"/>
                </a:solidFill>
              </a:rPr>
              <a:t>gap</a:t>
            </a:r>
            <a:r>
              <a:rPr lang="sk-SK" sz="1800" b="1" dirty="0" smtClean="0">
                <a:solidFill>
                  <a:srgbClr val="00B050"/>
                </a:solidFill>
              </a:rPr>
              <a:t>“</a:t>
            </a:r>
            <a:endParaRPr lang="sk-SK" sz="1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zvýšiť primeranosť?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7581F-0A20-4AAF-980C-3BECD02C0A8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972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9579" y="2060575"/>
            <a:ext cx="5987068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9188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EIOPA </a:t>
            </a:r>
            <a:r>
              <a:rPr lang="sk-SK" dirty="0" err="1" smtClean="0"/>
              <a:t>Task</a:t>
            </a:r>
            <a:r>
              <a:rPr lang="sk-SK" dirty="0" smtClean="0"/>
              <a:t> </a:t>
            </a:r>
            <a:r>
              <a:rPr lang="sk-SK" dirty="0" err="1" smtClean="0"/>
              <a:t>Force</a:t>
            </a:r>
            <a:r>
              <a:rPr lang="sk-SK" dirty="0" smtClean="0"/>
              <a:t> on </a:t>
            </a:r>
            <a:r>
              <a:rPr lang="sk-SK" dirty="0" err="1" smtClean="0"/>
              <a:t>Personal</a:t>
            </a:r>
            <a:r>
              <a:rPr lang="sk-SK" dirty="0" smtClean="0"/>
              <a:t> </a:t>
            </a:r>
            <a:r>
              <a:rPr lang="sk-SK" dirty="0" err="1" smtClean="0"/>
              <a:t>Pensions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7581F-0A20-4AAF-980C-3BECD02C0A8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032315"/>
            <a:ext cx="2808312" cy="421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3" y="2060575"/>
            <a:ext cx="4824412" cy="4321175"/>
          </a:xfrm>
        </p:spPr>
        <p:txBody>
          <a:bodyPr>
            <a:normAutofit fontScale="92500" lnSpcReduction="10000"/>
          </a:bodyPr>
          <a:lstStyle/>
          <a:p>
            <a:pPr marL="263525" indent="-263525">
              <a:buFont typeface="Arial" panose="020B0604020202020204" pitchFamily="34" charset="0"/>
              <a:buChar char="•"/>
            </a:pPr>
            <a:r>
              <a:rPr lang="sk-SK" sz="1400" dirty="0" smtClean="0"/>
              <a:t>07/2012 – </a:t>
            </a:r>
            <a:r>
              <a:rPr lang="sk-SK" sz="1600" dirty="0">
                <a:ea typeface="MS PGothic"/>
              </a:rPr>
              <a:t>Európska</a:t>
            </a:r>
            <a:r>
              <a:rPr lang="sk-SK" sz="1400" dirty="0" smtClean="0"/>
              <a:t> Komisia požiadala EIOPA o technickú pomoc v otázke ako vytvoriť jednotný trh pre osobné dôchodky</a:t>
            </a:r>
          </a:p>
          <a:p>
            <a:pPr marL="263525" indent="-263525"/>
            <a:endParaRPr lang="sk-SK" sz="1400" dirty="0" smtClean="0"/>
          </a:p>
          <a:p>
            <a:pPr marL="263525" indent="-263525">
              <a:buFont typeface="Arial" panose="020B0604020202020204" pitchFamily="34" charset="0"/>
              <a:buChar char="•"/>
            </a:pPr>
            <a:r>
              <a:rPr lang="sk-SK" sz="1400" dirty="0" smtClean="0"/>
              <a:t>EIOPA má zvážiť 2 prístupy</a:t>
            </a:r>
            <a:r>
              <a:rPr lang="fr-BE" sz="1400" dirty="0" smtClean="0"/>
              <a:t>: </a:t>
            </a:r>
            <a:endParaRPr lang="sk-SK" sz="1400" dirty="0" smtClean="0"/>
          </a:p>
          <a:p>
            <a:pPr marL="536575" lvl="1" indent="-273050">
              <a:buFont typeface="Arial" panose="020B0604020202020204" pitchFamily="34" charset="0"/>
              <a:buChar char="•"/>
            </a:pPr>
            <a:r>
              <a:rPr lang="sk-SK" sz="1400" dirty="0" smtClean="0"/>
              <a:t>Pravidlá obozretného podnikania a ochrana spotrebiteľa</a:t>
            </a:r>
          </a:p>
          <a:p>
            <a:pPr marL="536575" lvl="1" indent="-273050">
              <a:buFont typeface="Arial" panose="020B0604020202020204" pitchFamily="34" charset="0"/>
              <a:buChar char="•"/>
            </a:pPr>
            <a:r>
              <a:rPr lang="sk-SK" sz="1400" dirty="0" smtClean="0"/>
              <a:t>2. režim</a:t>
            </a:r>
            <a:r>
              <a:rPr lang="fr-BE" sz="1400" dirty="0" smtClean="0"/>
              <a:t> (</a:t>
            </a:r>
            <a:r>
              <a:rPr lang="sk-SK" sz="1400" dirty="0" smtClean="0"/>
              <a:t>2nd/</a:t>
            </a:r>
            <a:r>
              <a:rPr lang="fr-BE" sz="1400" dirty="0" smtClean="0"/>
              <a:t>28th/29th </a:t>
            </a:r>
            <a:r>
              <a:rPr lang="fr-BE" sz="1400" dirty="0" err="1" smtClean="0"/>
              <a:t>regime</a:t>
            </a:r>
            <a:r>
              <a:rPr lang="fr-BE" sz="1400" dirty="0" smtClean="0"/>
              <a:t>) </a:t>
            </a:r>
            <a:endParaRPr lang="sk-SK" sz="1400" dirty="0" smtClean="0"/>
          </a:p>
          <a:p>
            <a:pPr marL="263525" indent="-263525">
              <a:lnSpc>
                <a:spcPct val="120000"/>
              </a:lnSpc>
              <a:buFont typeface="Arial" pitchFamily="34" charset="0"/>
              <a:buChar char="•"/>
              <a:defRPr/>
            </a:pPr>
            <a:endParaRPr lang="sk-SK" sz="1400" dirty="0" smtClean="0">
              <a:ea typeface="MS PGothic"/>
            </a:endParaRPr>
          </a:p>
          <a:p>
            <a:pPr marL="263525" indent="-263525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sk-SK" sz="1400" dirty="0" smtClean="0">
                <a:ea typeface="MS PGothic"/>
              </a:rPr>
              <a:t>01/2013 </a:t>
            </a:r>
            <a:r>
              <a:rPr lang="sk-SK" sz="1400" dirty="0">
                <a:ea typeface="MS PGothic"/>
              </a:rPr>
              <a:t>EIOPA vytvorila </a:t>
            </a:r>
            <a:r>
              <a:rPr lang="sk-SK" sz="1400" dirty="0" err="1">
                <a:ea typeface="MS PGothic"/>
              </a:rPr>
              <a:t>Task</a:t>
            </a:r>
            <a:r>
              <a:rPr lang="sk-SK" sz="1400" dirty="0">
                <a:ea typeface="MS PGothic"/>
              </a:rPr>
              <a:t> </a:t>
            </a:r>
            <a:r>
              <a:rPr lang="sk-SK" sz="1400" dirty="0" err="1">
                <a:ea typeface="MS PGothic"/>
              </a:rPr>
              <a:t>Force</a:t>
            </a:r>
            <a:r>
              <a:rPr lang="sk-SK" sz="1400" dirty="0">
                <a:ea typeface="MS PGothic"/>
              </a:rPr>
              <a:t> on </a:t>
            </a:r>
            <a:r>
              <a:rPr lang="sk-SK" sz="1400" dirty="0" err="1">
                <a:ea typeface="MS PGothic"/>
              </a:rPr>
              <a:t>Personal</a:t>
            </a:r>
            <a:r>
              <a:rPr lang="sk-SK" sz="1400" dirty="0">
                <a:ea typeface="MS PGothic"/>
              </a:rPr>
              <a:t> </a:t>
            </a:r>
            <a:r>
              <a:rPr lang="sk-SK" sz="1400" dirty="0" err="1">
                <a:ea typeface="MS PGothic"/>
              </a:rPr>
              <a:t>Pensions</a:t>
            </a:r>
            <a:r>
              <a:rPr lang="sk-SK" sz="1400" dirty="0">
                <a:ea typeface="MS PGothic"/>
              </a:rPr>
              <a:t> (TFPP)</a:t>
            </a:r>
          </a:p>
          <a:p>
            <a:pPr marL="536575" lvl="1" indent="-2730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sk-SK" sz="1400" dirty="0" smtClean="0">
                <a:ea typeface="MS PGothic"/>
              </a:rPr>
              <a:t>17 </a:t>
            </a:r>
            <a:r>
              <a:rPr lang="sk-SK" sz="1400" dirty="0">
                <a:ea typeface="MS PGothic"/>
              </a:rPr>
              <a:t>členov: </a:t>
            </a:r>
            <a:r>
              <a:rPr lang="sk-SK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/>
              </a:rPr>
              <a:t>SK</a:t>
            </a:r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/>
              </a:rPr>
              <a:t>,</a:t>
            </a:r>
            <a:r>
              <a:rPr lang="cs-CZ" sz="1400" dirty="0">
                <a:ea typeface="MS PGothic"/>
              </a:rPr>
              <a:t> CZ, DE, ES, FR, HU, IT, LV, NL, PL, PT, RO, </a:t>
            </a:r>
            <a:r>
              <a:rPr lang="cs-CZ" sz="1400" dirty="0" smtClean="0">
                <a:ea typeface="MS PGothic"/>
              </a:rPr>
              <a:t>UK</a:t>
            </a:r>
          </a:p>
          <a:p>
            <a:pPr marL="263525" indent="-263525">
              <a:buFont typeface="Arial" pitchFamily="34" charset="0"/>
              <a:buChar char="•"/>
              <a:defRPr/>
            </a:pPr>
            <a:endParaRPr lang="sk-SK" sz="1400" dirty="0" smtClean="0"/>
          </a:p>
          <a:p>
            <a:pPr marL="263525" indent="-263525">
              <a:buFont typeface="Arial" pitchFamily="34" charset="0"/>
              <a:buChar char="•"/>
              <a:defRPr/>
            </a:pPr>
            <a:r>
              <a:rPr lang="sk-SK" sz="1400" dirty="0" smtClean="0"/>
              <a:t>Doterajšie aktivity</a:t>
            </a:r>
            <a:endParaRPr lang="sk-SK" sz="1400" dirty="0"/>
          </a:p>
          <a:p>
            <a:pPr marL="536575" lvl="1" indent="-263525">
              <a:buFont typeface="Arial" pitchFamily="34" charset="0"/>
              <a:buChar char="•"/>
              <a:defRPr/>
            </a:pPr>
            <a:r>
              <a:rPr lang="sk-SK" sz="1400" dirty="0"/>
              <a:t>05/2013 – </a:t>
            </a:r>
            <a:r>
              <a:rPr lang="sk-SK" sz="1400" dirty="0" err="1"/>
              <a:t>Discussion</a:t>
            </a:r>
            <a:r>
              <a:rPr lang="sk-SK" sz="1400" dirty="0"/>
              <a:t> </a:t>
            </a:r>
            <a:r>
              <a:rPr lang="sk-SK" sz="1400" dirty="0" err="1" smtClean="0"/>
              <a:t>paper</a:t>
            </a:r>
            <a:endParaRPr lang="sk-SK" sz="1400" dirty="0" smtClean="0"/>
          </a:p>
          <a:p>
            <a:pPr marL="536575" lvl="1" indent="-263525">
              <a:buFont typeface="Arial" pitchFamily="34" charset="0"/>
              <a:buChar char="•"/>
              <a:defRPr/>
            </a:pPr>
            <a:r>
              <a:rPr lang="sk-SK" sz="1400" dirty="0" smtClean="0"/>
              <a:t>05/2013 – 08/2013 – Verejná konzultácia (32; </a:t>
            </a:r>
            <a:r>
              <a:rPr lang="en-GB" sz="1200" dirty="0"/>
              <a:t>Asset management of </a:t>
            </a:r>
            <a:r>
              <a:rPr lang="en-GB" sz="1200" dirty="0" err="1"/>
              <a:t>Slovenska</a:t>
            </a:r>
            <a:r>
              <a:rPr lang="en-GB" sz="1200" dirty="0"/>
              <a:t> </a:t>
            </a:r>
            <a:r>
              <a:rPr lang="en-GB" sz="1200" dirty="0" err="1" smtClean="0"/>
              <a:t>sporitelna</a:t>
            </a:r>
            <a:r>
              <a:rPr lang="sk-SK" sz="1200" dirty="0" smtClean="0"/>
              <a:t>, SLASPO</a:t>
            </a:r>
            <a:r>
              <a:rPr lang="sk-SK" sz="1400" dirty="0" smtClean="0"/>
              <a:t>)</a:t>
            </a:r>
            <a:endParaRPr lang="sk-SK" sz="1400" dirty="0"/>
          </a:p>
          <a:p>
            <a:pPr marL="536575" lvl="1" indent="-263525">
              <a:buFont typeface="Arial" pitchFamily="34" charset="0"/>
              <a:buChar char="•"/>
              <a:defRPr/>
            </a:pPr>
            <a:r>
              <a:rPr lang="sk-SK" sz="1400" dirty="0"/>
              <a:t>06/2013 – </a:t>
            </a:r>
            <a:r>
              <a:rPr lang="sk-SK" sz="1400" dirty="0" err="1"/>
              <a:t>Public</a:t>
            </a:r>
            <a:r>
              <a:rPr lang="sk-SK" sz="1400" dirty="0"/>
              <a:t> </a:t>
            </a:r>
            <a:r>
              <a:rPr lang="sk-SK" sz="1400" dirty="0" err="1"/>
              <a:t>event</a:t>
            </a:r>
            <a:r>
              <a:rPr lang="sk-SK" sz="1400" dirty="0"/>
              <a:t> on </a:t>
            </a:r>
            <a:r>
              <a:rPr lang="sk-SK" sz="1400" dirty="0" err="1"/>
              <a:t>personal</a:t>
            </a:r>
            <a:r>
              <a:rPr lang="sk-SK" sz="1400" dirty="0"/>
              <a:t> </a:t>
            </a:r>
            <a:r>
              <a:rPr lang="sk-SK" sz="1400" dirty="0" err="1" smtClean="0"/>
              <a:t>pensions</a:t>
            </a:r>
            <a:endParaRPr lang="sk-SK" sz="1400" dirty="0"/>
          </a:p>
        </p:txBody>
      </p:sp>
    </p:spTree>
    <p:extLst>
      <p:ext uri="{BB962C8B-B14F-4D97-AF65-F5344CB8AC3E}">
        <p14:creationId xmlns:p14="http://schemas.microsoft.com/office/powerpoint/2010/main" xmlns="" val="84662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smtClean="0"/>
              <a:t>Obsah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48546863"/>
              </p:ext>
            </p:extLst>
          </p:nvPr>
        </p:nvGraphicFramePr>
        <p:xfrm>
          <a:off x="467544" y="2060848"/>
          <a:ext cx="8229600" cy="4321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211B04C-64E5-4848-AFE8-8098ACE0D008}" type="slidenum">
              <a:rPr lang="en-US" altLang="sk-SK" sz="1200" smtClean="0">
                <a:solidFill>
                  <a:schemeClr val="bg1"/>
                </a:solidFill>
              </a:rPr>
              <a:pPr eaLnBrk="1" hangingPunct="1"/>
              <a:t>7</a:t>
            </a:fld>
            <a:endParaRPr lang="en-US" altLang="sk-SK" sz="12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657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k-SK" dirty="0" smtClean="0"/>
              <a:t>Súkromné dôchodky v EÚ</a:t>
            </a:r>
            <a:endParaRPr lang="sk-SK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sk-SK" sz="1800" dirty="0" smtClean="0"/>
              <a:t>Súkromné dôchodkové produkty</a:t>
            </a:r>
            <a:endParaRPr lang="sk-SK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defRPr/>
            </a:pPr>
            <a:endParaRPr lang="sk-SK" sz="1400" dirty="0" smtClean="0"/>
          </a:p>
          <a:p>
            <a:pPr>
              <a:defRPr/>
            </a:pPr>
            <a:endParaRPr lang="sk-SK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sk-SK" sz="1600" dirty="0" smtClean="0"/>
              <a:t>Osobné dôchodky podľa poskytovateľov</a:t>
            </a:r>
            <a:endParaRPr lang="sk-SK" sz="1600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5DD3495-C683-41CB-B19D-CBBB8CC5BB22}" type="slidenum">
              <a:rPr lang="en-US" altLang="sk-SK" sz="1200" smtClean="0">
                <a:solidFill>
                  <a:schemeClr val="bg1"/>
                </a:solidFill>
              </a:rPr>
              <a:pPr eaLnBrk="1" hangingPunct="1"/>
              <a:t>8</a:t>
            </a:fld>
            <a:endParaRPr lang="en-US" altLang="sk-SK" sz="1200" dirty="0" smtClean="0">
              <a:solidFill>
                <a:schemeClr val="bg1"/>
              </a:solidFill>
            </a:endParaRPr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7859"/>
            <a:ext cx="2650133" cy="22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Box 4"/>
          <p:cNvSpPr txBox="1">
            <a:spLocks noChangeArrowheads="1"/>
          </p:cNvSpPr>
          <p:nvPr/>
        </p:nvSpPr>
        <p:spPr bwMode="auto">
          <a:xfrm>
            <a:off x="3275857" y="2947590"/>
            <a:ext cx="12961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sk-SK" altLang="sk-SK" sz="1000" dirty="0"/>
              <a:t>Zamestnanecké </a:t>
            </a:r>
            <a:endParaRPr lang="sk-SK" altLang="sk-SK" sz="1000" dirty="0" smtClean="0"/>
          </a:p>
          <a:p>
            <a:pPr eaLnBrk="1" hangingPunct="1"/>
            <a:r>
              <a:rPr lang="sk-SK" altLang="sk-SK" sz="1000" dirty="0" smtClean="0"/>
              <a:t>dôchodky </a:t>
            </a:r>
            <a:r>
              <a:rPr lang="sk-SK" altLang="sk-SK" sz="1000" dirty="0"/>
              <a:t>(2. pilier)</a:t>
            </a:r>
          </a:p>
        </p:txBody>
      </p:sp>
      <p:sp>
        <p:nvSpPr>
          <p:cNvPr id="12295" name="TextBox 6"/>
          <p:cNvSpPr txBox="1">
            <a:spLocks noChangeArrowheads="1"/>
          </p:cNvSpPr>
          <p:nvPr/>
        </p:nvSpPr>
        <p:spPr bwMode="auto">
          <a:xfrm>
            <a:off x="3275856" y="3347700"/>
            <a:ext cx="12961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sk-SK" altLang="sk-SK" sz="1000" dirty="0"/>
              <a:t>Osobné dôchodky (3. pilier)</a:t>
            </a:r>
          </a:p>
        </p:txBody>
      </p:sp>
      <p:sp>
        <p:nvSpPr>
          <p:cNvPr id="12296" name="TextBox 7"/>
          <p:cNvSpPr txBox="1">
            <a:spLocks noChangeArrowheads="1"/>
          </p:cNvSpPr>
          <p:nvPr/>
        </p:nvSpPr>
        <p:spPr bwMode="auto">
          <a:xfrm>
            <a:off x="3275856" y="3779748"/>
            <a:ext cx="122413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sk-SK" altLang="sk-SK" sz="1000" dirty="0"/>
              <a:t>Zdvojené produkty (2. a 3. pilier)</a:t>
            </a:r>
          </a:p>
        </p:txBody>
      </p:sp>
      <p:sp>
        <p:nvSpPr>
          <p:cNvPr id="12297" name="TextBox 8"/>
          <p:cNvSpPr txBox="1">
            <a:spLocks noChangeArrowheads="1"/>
          </p:cNvSpPr>
          <p:nvPr/>
        </p:nvSpPr>
        <p:spPr bwMode="auto">
          <a:xfrm>
            <a:off x="3275856" y="4318525"/>
            <a:ext cx="93610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sk-SK" altLang="sk-SK" sz="1000" dirty="0"/>
              <a:t>Nezaradené</a:t>
            </a:r>
          </a:p>
        </p:txBody>
      </p:sp>
      <p:sp>
        <p:nvSpPr>
          <p:cNvPr id="12298" name="TextBox 5"/>
          <p:cNvSpPr txBox="1">
            <a:spLocks noChangeArrowheads="1"/>
          </p:cNvSpPr>
          <p:nvPr/>
        </p:nvSpPr>
        <p:spPr bwMode="auto">
          <a:xfrm>
            <a:off x="539552" y="6101571"/>
            <a:ext cx="786296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sk-SK" altLang="sk-SK" sz="1050" dirty="0"/>
              <a:t>Zdroj: </a:t>
            </a:r>
            <a:r>
              <a:rPr lang="sk-SK" altLang="sk-SK" sz="1050" dirty="0" smtClean="0"/>
              <a:t>EIOPA databáza dôchodkových produktov, https</a:t>
            </a:r>
            <a:r>
              <a:rPr lang="sk-SK" altLang="sk-SK" sz="1050" dirty="0"/>
              <a:t>://eiopa.europa.eu/publications/database-of-pension-plans-and-products-in-the-eea/index.html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16"/>
          <a:stretch>
            <a:fillRect/>
          </a:stretch>
        </p:blipFill>
        <p:spPr bwMode="auto">
          <a:xfrm>
            <a:off x="4700387" y="2787859"/>
            <a:ext cx="2313343" cy="215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7092280" y="2852936"/>
            <a:ext cx="129614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sk-SK" altLang="sk-SK" sz="1000" dirty="0" smtClean="0"/>
              <a:t>IORP</a:t>
            </a:r>
            <a:endParaRPr lang="sk-SK" altLang="sk-SK" sz="1000" dirty="0"/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7092280" y="3068960"/>
            <a:ext cx="12961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sk-SK" altLang="sk-SK" sz="1000" dirty="0" smtClean="0"/>
              <a:t>Poisťovňa (ring </a:t>
            </a:r>
            <a:r>
              <a:rPr lang="sk-SK" altLang="sk-SK" sz="1000" dirty="0" err="1" smtClean="0"/>
              <a:t>fencing</a:t>
            </a:r>
            <a:r>
              <a:rPr lang="sk-SK" altLang="sk-SK" sz="1000" dirty="0" smtClean="0"/>
              <a:t>)</a:t>
            </a:r>
            <a:endParaRPr lang="sk-SK" altLang="sk-SK" sz="1000" dirty="0"/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7092280" y="3440971"/>
            <a:ext cx="122413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sk-SK" altLang="sk-SK" sz="1000" dirty="0" smtClean="0"/>
              <a:t>Poisťovňa</a:t>
            </a:r>
            <a:endParaRPr lang="sk-SK" altLang="sk-SK" sz="1000" dirty="0"/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7094522" y="3686835"/>
            <a:ext cx="183569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sk-SK" altLang="sk-SK" sz="1000" dirty="0" smtClean="0"/>
              <a:t>Správcovská spoločnosť</a:t>
            </a:r>
            <a:endParaRPr lang="sk-SK" altLang="sk-SK" sz="1000" dirty="0"/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7092280" y="3932153"/>
            <a:ext cx="183569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sk-SK" altLang="sk-SK" sz="1000" dirty="0" smtClean="0"/>
              <a:t>Banka</a:t>
            </a:r>
            <a:endParaRPr lang="sk-SK" altLang="sk-SK" sz="1000" dirty="0"/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7113944" y="4470924"/>
            <a:ext cx="183569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sk-SK" altLang="sk-SK" sz="1000" dirty="0" smtClean="0"/>
              <a:t>Viac poskytovateľov</a:t>
            </a:r>
            <a:endParaRPr lang="sk-SK" altLang="sk-SK" sz="1000" dirty="0"/>
          </a:p>
        </p:txBody>
      </p: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7113944" y="4210635"/>
            <a:ext cx="183569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sk-SK" altLang="sk-SK" sz="1000" dirty="0" smtClean="0"/>
              <a:t>Neidentifikované</a:t>
            </a:r>
            <a:endParaRPr lang="sk-SK" altLang="sk-SK" sz="1000" dirty="0"/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7113944" y="4723548"/>
            <a:ext cx="183569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sk-SK" altLang="sk-SK" sz="1000" dirty="0" smtClean="0"/>
              <a:t>1. pilier </a:t>
            </a:r>
            <a:r>
              <a:rPr lang="sk-SK" altLang="sk-SK" sz="1000" dirty="0" err="1" smtClean="0"/>
              <a:t>bis</a:t>
            </a:r>
            <a:endParaRPr lang="sk-SK" altLang="sk-SK" sz="1000" dirty="0"/>
          </a:p>
        </p:txBody>
      </p:sp>
      <p:cxnSp>
        <p:nvCxnSpPr>
          <p:cNvPr id="10" name="Elbow Connector 9"/>
          <p:cNvCxnSpPr/>
          <p:nvPr/>
        </p:nvCxnSpPr>
        <p:spPr>
          <a:xfrm flipV="1">
            <a:off x="956772" y="2416205"/>
            <a:ext cx="3743615" cy="1147876"/>
          </a:xfrm>
          <a:prstGeom prst="bentConnector3">
            <a:avLst>
              <a:gd name="adj1" fmla="val -378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788024" y="2276872"/>
            <a:ext cx="3816424" cy="28083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TextBox 3"/>
          <p:cNvSpPr txBox="1"/>
          <p:nvPr/>
        </p:nvSpPr>
        <p:spPr>
          <a:xfrm>
            <a:off x="4788024" y="5219908"/>
            <a:ext cx="3816423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Spoločné znaky: dlhodobé produkty určené na zabezpečenie príjmu v starobe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r>
              <a:rPr lang="sk-SK" dirty="0" smtClean="0"/>
              <a:t>Osobný dôchodkový produkt</a:t>
            </a:r>
            <a:endParaRPr lang="sk-S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sk-SK" dirty="0" smtClean="0"/>
              <a:t>Je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sk-SK" altLang="sk-SK" dirty="0" smtClean="0"/>
              <a:t>zmluva medzi poskytovateľom a klientom +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k-SK" altLang="sk-SK" dirty="0" smtClean="0"/>
              <a:t>podľa národného práva je hlavným účelom produktu zabezpečenie príjmu v starobe +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k-SK" altLang="sk-SK" dirty="0" smtClean="0"/>
              <a:t>umožňuje získať dôchodkové dávky +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k-SK" altLang="sk-SK" dirty="0" smtClean="0"/>
              <a:t>vylúčená/obmedzená možnosť predčasného výberu</a:t>
            </a:r>
          </a:p>
          <a:p>
            <a:endParaRPr lang="sk-SK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sk-SK" dirty="0" smtClean="0"/>
              <a:t>Nie je</a:t>
            </a:r>
            <a:endParaRPr lang="sk-SK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k-SK" altLang="sk-SK" dirty="0" smtClean="0"/>
              <a:t>zamestnanecké </a:t>
            </a:r>
            <a:r>
              <a:rPr lang="sk-SK" altLang="sk-SK" dirty="0"/>
              <a:t>DP (</a:t>
            </a:r>
            <a:r>
              <a:rPr lang="sk-SK" altLang="sk-SK" dirty="0" err="1"/>
              <a:t>occupational</a:t>
            </a:r>
            <a:r>
              <a:rPr lang="sk-SK" altLang="sk-SK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altLang="sk-SK" dirty="0" smtClean="0"/>
              <a:t>1 pilier </a:t>
            </a:r>
            <a:r>
              <a:rPr lang="sk-SK" altLang="sk-SK" dirty="0" err="1" smtClean="0"/>
              <a:t>bis</a:t>
            </a:r>
            <a:r>
              <a:rPr lang="sk-SK" altLang="sk-SK" dirty="0" smtClean="0"/>
              <a:t> (zatiaľ), pretože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altLang="sk-SK" dirty="0" smtClean="0"/>
              <a:t>Čl. 114 ZFEU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altLang="sk-SK" dirty="0" smtClean="0"/>
              <a:t>Čl. 153 ods. 4 ZFEU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altLang="sk-SK" dirty="0" smtClean="0"/>
              <a:t>Skupinové dôchodky, pokiaľ spadajú pod smernicu IORP</a:t>
            </a:r>
            <a:endParaRPr lang="sk-SK" altLang="sk-SK" dirty="0"/>
          </a:p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7581F-0A20-4AAF-980C-3BECD02C0A8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988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BS_seda_sablona-rev2">
  <a:themeElements>
    <a:clrScheme name="NBS_seda_sablona-rev2 15">
      <a:dk1>
        <a:srgbClr val="000000"/>
      </a:dk1>
      <a:lt1>
        <a:srgbClr val="FFFFFF"/>
      </a:lt1>
      <a:dk2>
        <a:srgbClr val="003881"/>
      </a:dk2>
      <a:lt2>
        <a:srgbClr val="8B8C8E"/>
      </a:lt2>
      <a:accent1>
        <a:srgbClr val="003881"/>
      </a:accent1>
      <a:accent2>
        <a:srgbClr val="9B0030"/>
      </a:accent2>
      <a:accent3>
        <a:srgbClr val="FFFFFF"/>
      </a:accent3>
      <a:accent4>
        <a:srgbClr val="000000"/>
      </a:accent4>
      <a:accent5>
        <a:srgbClr val="AAAEC1"/>
      </a:accent5>
      <a:accent6>
        <a:srgbClr val="8C002A"/>
      </a:accent6>
      <a:hlink>
        <a:srgbClr val="7F9BC0"/>
      </a:hlink>
      <a:folHlink>
        <a:srgbClr val="CD7F97"/>
      </a:folHlink>
    </a:clrScheme>
    <a:fontScheme name="NBS_seda_sablona-rev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BS_seda_sablona-re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S_seda_sablona-re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S_seda_sablona-re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S_seda_sablona-re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S_seda_sablona-re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S_seda_sablona-re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S_seda_sablona-re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S_seda_sablona-re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S_seda_sablona-re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S_seda_sablona-re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S_seda_sablona-re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S_seda_sablona-re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S_seda_sablona-rev2 13">
        <a:dk1>
          <a:srgbClr val="000000"/>
        </a:dk1>
        <a:lt1>
          <a:srgbClr val="FFFFFF"/>
        </a:lt1>
        <a:dk2>
          <a:srgbClr val="003881"/>
        </a:dk2>
        <a:lt2>
          <a:srgbClr val="808080"/>
        </a:lt2>
        <a:accent1>
          <a:srgbClr val="00388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EC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S_seda_sablona-rev2 14">
        <a:dk1>
          <a:srgbClr val="000000"/>
        </a:dk1>
        <a:lt1>
          <a:srgbClr val="FFFFFF"/>
        </a:lt1>
        <a:dk2>
          <a:srgbClr val="003881"/>
        </a:dk2>
        <a:lt2>
          <a:srgbClr val="808080"/>
        </a:lt2>
        <a:accent1>
          <a:srgbClr val="003881"/>
        </a:accent1>
        <a:accent2>
          <a:srgbClr val="9B0030"/>
        </a:accent2>
        <a:accent3>
          <a:srgbClr val="FFFFFF"/>
        </a:accent3>
        <a:accent4>
          <a:srgbClr val="000000"/>
        </a:accent4>
        <a:accent5>
          <a:srgbClr val="AAAEC1"/>
        </a:accent5>
        <a:accent6>
          <a:srgbClr val="8C002A"/>
        </a:accent6>
        <a:hlink>
          <a:srgbClr val="7F9BC0"/>
        </a:hlink>
        <a:folHlink>
          <a:srgbClr val="CD7F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S_seda_sablona-rev2 15">
        <a:dk1>
          <a:srgbClr val="000000"/>
        </a:dk1>
        <a:lt1>
          <a:srgbClr val="FFFFFF"/>
        </a:lt1>
        <a:dk2>
          <a:srgbClr val="003881"/>
        </a:dk2>
        <a:lt2>
          <a:srgbClr val="8B8C8E"/>
        </a:lt2>
        <a:accent1>
          <a:srgbClr val="003881"/>
        </a:accent1>
        <a:accent2>
          <a:srgbClr val="9B0030"/>
        </a:accent2>
        <a:accent3>
          <a:srgbClr val="FFFFFF"/>
        </a:accent3>
        <a:accent4>
          <a:srgbClr val="000000"/>
        </a:accent4>
        <a:accent5>
          <a:srgbClr val="AAAEC1"/>
        </a:accent5>
        <a:accent6>
          <a:srgbClr val="8C002A"/>
        </a:accent6>
        <a:hlink>
          <a:srgbClr val="7F9BC0"/>
        </a:hlink>
        <a:folHlink>
          <a:srgbClr val="CD7F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S_seda_sablona-rev2 16">
        <a:dk1>
          <a:srgbClr val="000000"/>
        </a:dk1>
        <a:lt1>
          <a:srgbClr val="FFFFFF"/>
        </a:lt1>
        <a:dk2>
          <a:srgbClr val="003881"/>
        </a:dk2>
        <a:lt2>
          <a:srgbClr val="EFEFEF"/>
        </a:lt2>
        <a:accent1>
          <a:srgbClr val="003881"/>
        </a:accent1>
        <a:accent2>
          <a:srgbClr val="9B0030"/>
        </a:accent2>
        <a:accent3>
          <a:srgbClr val="FFFFFF"/>
        </a:accent3>
        <a:accent4>
          <a:srgbClr val="000000"/>
        </a:accent4>
        <a:accent5>
          <a:srgbClr val="AAAEC1"/>
        </a:accent5>
        <a:accent6>
          <a:srgbClr val="8C002A"/>
        </a:accent6>
        <a:hlink>
          <a:srgbClr val="7F9BC0"/>
        </a:hlink>
        <a:folHlink>
          <a:srgbClr val="CD7F9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</TotalTime>
  <Words>838</Words>
  <Application>Microsoft Office PowerPoint</Application>
  <PresentationFormat>Prezentácia na obrazovke (4:3)</PresentationFormat>
  <Paragraphs>207</Paragraphs>
  <Slides>18</Slides>
  <Notes>18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19" baseType="lpstr">
      <vt:lpstr>NBS_seda_sablona-rev2</vt:lpstr>
      <vt:lpstr>Osobné dôchodky</vt:lpstr>
      <vt:lpstr>Obsah</vt:lpstr>
      <vt:lpstr>Kontext iniciatívy</vt:lpstr>
      <vt:lpstr>Primeranosť: Miera náhrady z 1. piliera (medián dôchodkov/medián príjmov)</vt:lpstr>
      <vt:lpstr>Ako zvýšiť primeranosť?</vt:lpstr>
      <vt:lpstr>EIOPA Task Force on Personal Pensions</vt:lpstr>
      <vt:lpstr>Obsah</vt:lpstr>
      <vt:lpstr>Súkromné dôchodky v EÚ</vt:lpstr>
      <vt:lpstr>Osobný dôchodkový produkt</vt:lpstr>
      <vt:lpstr>Jednotný trh</vt:lpstr>
      <vt:lpstr>Obsah</vt:lpstr>
      <vt:lpstr>Pôsobnosť a povaha</vt:lpstr>
      <vt:lpstr>Smernica - pravdepodobné oblasti právnej úpravy</vt:lpstr>
      <vt:lpstr>Nariadenie - pravdepodobné oblasti právnej úpravy </vt:lpstr>
      <vt:lpstr>Nariadenie - pravdepodobné oblasti právnej úpravy </vt:lpstr>
      <vt:lpstr>Obsah</vt:lpstr>
      <vt:lpstr>Plán práce</vt:lpstr>
      <vt:lpstr>peter.penzes@nbs.sk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Martin Šuster</dc:creator>
  <cp:lastModifiedBy>bakova</cp:lastModifiedBy>
  <cp:revision>20</cp:revision>
  <cp:lastPrinted>2013-06-25T13:12:34Z</cp:lastPrinted>
  <dcterms:created xsi:type="dcterms:W3CDTF">2009-11-02T11:39:13Z</dcterms:created>
  <dcterms:modified xsi:type="dcterms:W3CDTF">2013-11-19T07:50:23Z</dcterms:modified>
</cp:coreProperties>
</file>