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56" r:id="rId5"/>
    <p:sldId id="297" r:id="rId6"/>
    <p:sldId id="293" r:id="rId7"/>
    <p:sldId id="280" r:id="rId8"/>
    <p:sldId id="295" r:id="rId9"/>
    <p:sldId id="296" r:id="rId10"/>
    <p:sldId id="257" r:id="rId11"/>
    <p:sldId id="299" r:id="rId12"/>
    <p:sldId id="298" r:id="rId13"/>
    <p:sldId id="300" r:id="rId14"/>
    <p:sldId id="294" r:id="rId15"/>
    <p:sldId id="272" r:id="rId16"/>
    <p:sldId id="263" r:id="rId17"/>
    <p:sldId id="27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1BB2A"/>
    <a:srgbClr val="325095"/>
    <a:srgbClr val="00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F56A8-1079-7C4F-B506-DAF0F6E994FA}" v="18" dt="2019-09-26T07:49:55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45" autoAdjust="0"/>
    <p:restoredTop sz="94306" autoAdjust="0"/>
  </p:normalViewPr>
  <p:slideViewPr>
    <p:cSldViewPr snapToGrid="0" snapToObjects="1">
      <p:cViewPr varScale="1">
        <p:scale>
          <a:sx n="153" d="100"/>
          <a:sy n="153" d="100"/>
        </p:scale>
        <p:origin x="11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1F88-300E-4FD3-BF5D-20B024F228FE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FD195-2806-40D7-B06D-1C8F1BD0B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8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D195-2806-40D7-B06D-1C8F1BD0BC68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60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275AEC-44C6-D94D-BB61-6CF703E79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4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C7B2C62-D0C0-4025-AB6A-06B0E45FECE5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AC67A8-0325-1F47-AD94-F2603899AC61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736C90C-1603-334F-AB0A-D1DAD0C1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613052-5221-7048-B243-C569E47A5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8399-BF2B-4152-A987-60ADC7D94501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000C0-2E45-CD4F-8947-B5D51AEFDFE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9FCC61-F6DB-0E43-8B9C-4BFFFCD98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BC9FC5-765D-F44E-AD45-BF57212F4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613052-5221-7048-B243-C569E47A5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buClr>
                <a:srgbClr val="325095"/>
              </a:buClr>
              <a:defRPr/>
            </a:lvl1pPr>
            <a:lvl2pPr>
              <a:buClr>
                <a:srgbClr val="325095"/>
              </a:buClr>
              <a:defRPr/>
            </a:lvl2pPr>
            <a:lvl3pPr>
              <a:buClr>
                <a:srgbClr val="325095"/>
              </a:buClr>
              <a:defRPr/>
            </a:lvl3pPr>
            <a:lvl4pPr>
              <a:buClr>
                <a:srgbClr val="325095"/>
              </a:buClr>
              <a:defRPr/>
            </a:lvl4pPr>
            <a:lvl5pPr>
              <a:buClr>
                <a:srgbClr val="32509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4DAC-93D2-498A-AA5E-D5662646283E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5609EF-559B-6841-843F-A1ADD01E25D7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59FB2D-23BE-034E-B62D-296B569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9E8BA6-DB1E-054B-AF39-E0664ACC0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8B1B6482-1025-254C-9359-5BA89FEE5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808-95CB-42D3-8D78-4D2DECC39316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AFDBA-F4AB-4F4F-993A-C04792D1154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7F38AF-F311-1446-966C-0B27C01D4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85B17E-8EA9-3444-92E1-CCB5F34C2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B1B6482-1025-254C-9359-5BA89FEE5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85F-1BD3-4775-82BA-5BAE217680AA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0DFF72-6F08-FD4F-9D99-FF45F6F8CA0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E8BDF8-98B8-CA47-B6ED-EF6E4038A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E4DC1B-E303-514A-BC7F-97148392F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8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6126C38-0923-FA4A-B953-B7CE5272E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6350" y="0"/>
            <a:ext cx="12192000" cy="6856413"/>
            <a:chOff x="0" y="1587"/>
            <a:chExt cx="12192000" cy="6856413"/>
          </a:xfrm>
        </p:grpSpPr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D5BA-3E17-4E12-A4B6-96838DFAE884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A07A5A-2A98-BE46-B81C-F04AACE92ABD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BF3E4C1-600B-4643-AA9A-6E7198C73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B37D8B-7630-6740-B2A3-66D22C455A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126C38-0923-FA4A-B953-B7CE5272E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238541" y="-646044"/>
            <a:ext cx="12445217" cy="7523922"/>
            <a:chOff x="0" y="1587"/>
            <a:chExt cx="12192000" cy="6856413"/>
          </a:xfrm>
        </p:grpSpPr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6BD9-2F53-4F46-8472-308DB4F410EA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3E5807-AF57-0447-8870-3827702E892C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70A115F-BA6A-AE46-B831-1F752168E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4BB36F-45EB-2349-BBA8-578C70BF9E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0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2BCE76-54BE-554B-8E6D-BFCBD968D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663-C7C8-45BC-8C79-4D9F16912A5D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A0288E-30E4-474C-992B-1ADED020006D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DCA2926-B1A9-4947-8749-F7C256791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7A160D-1896-E843-9396-450D947FAB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2BCE76-54BE-554B-8E6D-BFCBD968D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CE6E-FEF2-4116-8907-3C7A44DF5FC9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880B4C-2425-B245-AAF6-AA4D819D333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735832-F07E-C543-BD23-076A01B60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57038C-970D-724A-B53B-CED58306C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93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3CE87F04-4C18-434C-BE5F-17BA1AD9F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121F-FECE-4C1A-8BE6-7CE577264A91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66B585-61D3-524C-A293-4CB3333A9FA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DBFC57-D7AC-2F41-8A20-46A87D7F5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7867BA-9424-1447-B996-10D6F5EA8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E87F04-4C18-434C-BE5F-17BA1AD9F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965-D80C-4295-8D9D-99A0A0D31C87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5A34CF-8F6D-4146-A836-A6980E8E078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87871EB-DD7F-FB4D-BFB6-31395A49C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443265-34DA-5043-B803-3FEA2E81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4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275AEC-44C6-D94D-BB61-6CF703E79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394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5B331C6-3B15-4C1F-AF51-E861796D2E8A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049B4-0980-E94E-8E46-6DB355AB7D4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A5AE68-48CF-9B4A-B81B-4C472F0F8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A100CC76-B48B-974E-8F78-1C37978D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3AC6-A719-4709-8C3E-900F8603117C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47811F-003A-B043-9AC8-9556381DBA23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871CCED-1E64-AA42-88D9-1DD47DC08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C8E803-3C1E-2746-9443-F435828D8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00CC76-B48B-974E-8F78-1C37978D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24-A025-4636-831A-474DEB604B08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1650C-9C0C-AF49-ABC4-AE6C2901EA3F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94F56A-AE27-FC46-95E2-8E65323BA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C1D435-1A3A-A34A-A072-6378ED17CC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03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E197-DE62-43E9-9137-5791DAA1EC6D}" type="datetime1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D692-1BA2-4866-9E4C-85EF5EDA1811}" type="datetime1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20905" y="6391838"/>
            <a:ext cx="990599" cy="304799"/>
          </a:xfrm>
        </p:spPr>
        <p:txBody>
          <a:bodyPr/>
          <a:lstStyle/>
          <a:p>
            <a:fld id="{8F41E6EA-F199-441D-8B6C-4AE0E0002ED2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686A50-4562-9547-8E70-8CD4C0285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E4B364-E0E5-8041-9E9C-92AA95E17BF2}"/>
              </a:ext>
            </a:extLst>
          </p:cNvPr>
          <p:cNvGrpSpPr/>
          <p:nvPr userDrawn="1"/>
        </p:nvGrpSpPr>
        <p:grpSpPr>
          <a:xfrm>
            <a:off x="462587" y="337375"/>
            <a:ext cx="7702317" cy="6118460"/>
            <a:chOff x="462587" y="337375"/>
            <a:chExt cx="7702317" cy="6118460"/>
          </a:xfrm>
        </p:grpSpPr>
        <p:sp>
          <p:nvSpPr>
            <p:cNvPr id="7" name="Rectangle 6"/>
            <p:cNvSpPr/>
            <p:nvPr userDrawn="1"/>
          </p:nvSpPr>
          <p:spPr bwMode="gray">
            <a:xfrm>
              <a:off x="462587" y="33737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 userDrawn="1"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0A20A1-59CD-4069-A0BE-402C8C5C9060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B41007-5F87-B943-BF02-8B80449889A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9DA27D9-8AF8-C643-9919-D54690948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2CC817-B018-C844-B0FC-05245F3F5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686A50-4562-9547-8E70-8CD4C0285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E4B364-E0E5-8041-9E9C-92AA95E17BF2}"/>
              </a:ext>
            </a:extLst>
          </p:cNvPr>
          <p:cNvGrpSpPr/>
          <p:nvPr userDrawn="1"/>
        </p:nvGrpSpPr>
        <p:grpSpPr>
          <a:xfrm>
            <a:off x="462587" y="337375"/>
            <a:ext cx="7702317" cy="6118460"/>
            <a:chOff x="462587" y="337375"/>
            <a:chExt cx="7702317" cy="6118460"/>
          </a:xfrm>
        </p:grpSpPr>
        <p:sp>
          <p:nvSpPr>
            <p:cNvPr id="7" name="Rectangle 6"/>
            <p:cNvSpPr/>
            <p:nvPr userDrawn="1"/>
          </p:nvSpPr>
          <p:spPr bwMode="gray">
            <a:xfrm>
              <a:off x="462587" y="33737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 userDrawn="1"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7D805F5-F311-4F2F-91F4-D5A8DC047073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9316A8-DBB4-C142-BFF5-03010636FC7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3B8ECCD-C2FC-F640-ADF5-A9FBE03DB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9DAA47-97C5-A84A-9A53-0B94360DA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235-9EE3-4673-9DDF-E8FA6FDE9167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6642CF0-000E-C444-8E41-262B85E4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5729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007F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0445-C64A-431A-9910-03E6ED477ADA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07BAF-C39A-7842-A1A1-47A01A3A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53E980-6F60-FB4C-990A-3CF892F940BA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05EBD4-6CC7-3544-9EF7-954E4A45F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42CF0-000E-C444-8E41-262B85E4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8364" y="-846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32509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8EA-3BE7-496D-A5C4-34AAE163EA4C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A7E536-5196-AD4E-A985-64C270DC2B23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353763-20EE-D94A-BE3A-6D4A96600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68DDB1-C1D6-BF43-B7A0-87B1DFCC5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0487-7FDD-444B-B03A-E1CB2521C870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 sz="1800"/>
            </a:lvl1pPr>
            <a:lvl2pPr>
              <a:buClr>
                <a:srgbClr val="007F6E"/>
              </a:buClr>
              <a:defRPr sz="1600"/>
            </a:lvl2pPr>
            <a:lvl3pPr>
              <a:buClr>
                <a:srgbClr val="007F6E"/>
              </a:buClr>
              <a:defRPr sz="1400"/>
            </a:lvl3pPr>
            <a:lvl4pPr>
              <a:buClr>
                <a:srgbClr val="007F6E"/>
              </a:buClr>
              <a:defRPr sz="1200"/>
            </a:lvl4pPr>
            <a:lvl5pPr>
              <a:buClr>
                <a:srgbClr val="007F6E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3ED8-BFAF-49CD-A817-49F17C2022DB}" type="datetime1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BE46-7EC0-4165-A2C1-53692BB8D1C9}" type="datetime1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4948-E9A6-4D0E-96F0-54015F58ED66}" type="datetime1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5F2E9-1F1D-0B4F-94B0-E6EA00FCB34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658B1-96C3-A144-9562-F00D7E3E9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D7CDC-518B-B542-A22C-DED73E5FF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9565608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68161D95-F653-E942-8303-453D9920A5F8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0" y="-25497"/>
            <a:ext cx="12306953" cy="6929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20905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509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EE66A88-7E91-4A8D-96EC-43F329BF1002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32509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5598B-6A72-4445-8947-DC898D412101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73" r:id="rId4"/>
    <p:sldLayoutId id="2147483675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76" r:id="rId11"/>
    <p:sldLayoutId id="2147483668" r:id="rId12"/>
    <p:sldLayoutId id="2147483677" r:id="rId13"/>
    <p:sldLayoutId id="2147483667" r:id="rId14"/>
    <p:sldLayoutId id="2147483678" r:id="rId15"/>
    <p:sldLayoutId id="2147483661" r:id="rId16"/>
    <p:sldLayoutId id="2147483679" r:id="rId17"/>
    <p:sldLayoutId id="2147483672" r:id="rId18"/>
    <p:sldLayoutId id="2147483680" r:id="rId19"/>
    <p:sldLayoutId id="2147483662" r:id="rId20"/>
    <p:sldLayoutId id="2147483682" r:id="rId21"/>
    <p:sldLayoutId id="2147483669" r:id="rId22"/>
    <p:sldLayoutId id="2147483670" r:id="rId23"/>
    <p:sldLayoutId id="2147483658" r:id="rId24"/>
    <p:sldLayoutId id="2147483659" r:id="rId25"/>
    <p:sldLayoutId id="2147483681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ppol.helger.com/public/locale-en_US/menuitem-index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7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.emf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ppol.eu/poacc/billing/3.0/" TargetMode="External"/><Relationship Id="rId2" Type="http://schemas.openxmlformats.org/officeDocument/2006/relationships/hyperlink" Target="https://www.normoff.gov.sk/files/docs/e-fakturacia-stn-en-16931-1-a1-614d692fbcaa2.pdf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eppol.org/tools-support/links-to-software/" TargetMode="External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353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lokTextu 11"/>
          <p:cNvSpPr txBox="1"/>
          <p:nvPr/>
        </p:nvSpPr>
        <p:spPr>
          <a:xfrm>
            <a:off x="3939186" y="3394953"/>
            <a:ext cx="380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Elektronická faktúra</a:t>
            </a:r>
            <a:endParaRPr lang="sk-SK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4020202020204" pitchFamily="34" charset="0"/>
              <a:ea typeface="+mj-ea"/>
              <a:cs typeface="Arial Narrow" panose="020B060402020202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714983" y="561772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13.2.2025</a:t>
            </a:r>
            <a:endParaRPr lang="sk-SK" dirty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BlokTextu 3"/>
          <p:cNvSpPr txBox="1"/>
          <p:nvPr/>
        </p:nvSpPr>
        <p:spPr>
          <a:xfrm>
            <a:off x="2106274" y="2970224"/>
            <a:ext cx="7810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err="1">
                <a:hlinkClick r:id="rId2"/>
              </a:rPr>
              <a:t>Peppol</a:t>
            </a:r>
            <a:r>
              <a:rPr lang="sk-SK" sz="4400" dirty="0">
                <a:hlinkClick r:id="rId2"/>
              </a:rPr>
              <a:t> </a:t>
            </a:r>
            <a:r>
              <a:rPr lang="sk-SK" sz="4400" dirty="0" err="1">
                <a:hlinkClick r:id="rId2"/>
              </a:rPr>
              <a:t>Practical</a:t>
            </a:r>
            <a:r>
              <a:rPr lang="sk-SK" sz="4400" dirty="0">
                <a:hlinkClick r:id="rId2"/>
              </a:rPr>
              <a:t> - </a:t>
            </a:r>
            <a:r>
              <a:rPr lang="sk-SK" sz="4400" dirty="0" err="1">
                <a:hlinkClick r:id="rId2"/>
              </a:rPr>
              <a:t>Overview</a:t>
            </a:r>
            <a:endParaRPr lang="sk-SK" sz="4400" dirty="0"/>
          </a:p>
        </p:txBody>
      </p:sp>
      <p:sp>
        <p:nvSpPr>
          <p:cNvPr id="5" name="Nadpis 1"/>
          <p:cNvSpPr txBox="1">
            <a:spLocks/>
          </p:cNvSpPr>
          <p:nvPr/>
        </p:nvSpPr>
        <p:spPr bwMode="gray">
          <a:xfrm>
            <a:off x="465761" y="89571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Viac praktických a technických informácií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43238" y="3086100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 smtClean="0"/>
              <a:t>Back</a:t>
            </a:r>
            <a:r>
              <a:rPr lang="sk-SK" sz="4000" b="1" dirty="0" smtClean="0"/>
              <a:t> </a:t>
            </a:r>
            <a:r>
              <a:rPr lang="sk-SK" sz="4000" b="1" dirty="0" err="1" smtClean="0"/>
              <a:t>up</a:t>
            </a:r>
            <a:endParaRPr lang="sk-SK" sz="4000" b="1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4251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235" y="5377250"/>
            <a:ext cx="730488" cy="717893"/>
          </a:xfrm>
          <a:prstGeom prst="rect">
            <a:avLst/>
          </a:prstGeom>
        </p:spPr>
      </p:pic>
      <p:pic>
        <p:nvPicPr>
          <p:cNvPr id="9" name="Picture 8" descr="PEPPOL | e-Invo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01" y="5466850"/>
            <a:ext cx="567837" cy="5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439" y="5437131"/>
            <a:ext cx="725749" cy="63935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3945" y="5473694"/>
            <a:ext cx="525448" cy="602787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423336" y="5057090"/>
            <a:ext cx="467844" cy="32685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504" y="5408650"/>
            <a:ext cx="730488" cy="717893"/>
          </a:xfrm>
          <a:prstGeom prst="rect">
            <a:avLst/>
          </a:prstGeom>
        </p:spPr>
      </p:pic>
      <p:pic>
        <p:nvPicPr>
          <p:cNvPr id="14" name="Picture 8" descr="PEPPOL | e-Invo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62" y="5433615"/>
            <a:ext cx="567837" cy="5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8434" y="5356065"/>
            <a:ext cx="725749" cy="639350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711517" y="5057090"/>
            <a:ext cx="467844" cy="326850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083" y="3614979"/>
            <a:ext cx="725749" cy="639350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8955" y="3651178"/>
            <a:ext cx="514283" cy="517308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4915" y="3661839"/>
            <a:ext cx="514283" cy="517308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2872" y="5408623"/>
            <a:ext cx="523242" cy="534234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9584651" y="5421826"/>
            <a:ext cx="535246" cy="528619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2314" y="3676000"/>
            <a:ext cx="523242" cy="534234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0342" y="3691633"/>
            <a:ext cx="459549" cy="501675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85049" y="3492673"/>
            <a:ext cx="356594" cy="397920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0078" y="3646817"/>
            <a:ext cx="725749" cy="639350"/>
          </a:xfrm>
          <a:prstGeom prst="rect">
            <a:avLst/>
          </a:prstGeom>
        </p:spPr>
      </p:pic>
      <p:pic>
        <p:nvPicPr>
          <p:cNvPr id="33" name="Obrázok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3596" y="3676000"/>
            <a:ext cx="523242" cy="534234"/>
          </a:xfrm>
          <a:prstGeom prst="rect">
            <a:avLst/>
          </a:prstGeom>
        </p:spPr>
      </p:pic>
      <p:pic>
        <p:nvPicPr>
          <p:cNvPr id="34" name="Obrázok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2534" y="3966492"/>
            <a:ext cx="327521" cy="334401"/>
          </a:xfrm>
          <a:prstGeom prst="rect">
            <a:avLst/>
          </a:prstGeom>
        </p:spPr>
      </p:pic>
      <p:pic>
        <p:nvPicPr>
          <p:cNvPr id="42" name="Obrázok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439" y="1746956"/>
            <a:ext cx="725749" cy="639350"/>
          </a:xfrm>
          <a:prstGeom prst="rect">
            <a:avLst/>
          </a:prstGeom>
        </p:spPr>
      </p:pic>
      <p:pic>
        <p:nvPicPr>
          <p:cNvPr id="43" name="Obrázok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0972362" y="1477690"/>
            <a:ext cx="273450" cy="281787"/>
          </a:xfrm>
          <a:prstGeom prst="rect">
            <a:avLst/>
          </a:prstGeom>
        </p:spPr>
      </p:pic>
      <p:pic>
        <p:nvPicPr>
          <p:cNvPr id="44" name="Obrázok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8433" y="1746956"/>
            <a:ext cx="725749" cy="639350"/>
          </a:xfrm>
          <a:prstGeom prst="rect">
            <a:avLst/>
          </a:prstGeom>
        </p:spPr>
      </p:pic>
      <p:pic>
        <p:nvPicPr>
          <p:cNvPr id="45" name="Obrázok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37736" y="1477690"/>
            <a:ext cx="273450" cy="281787"/>
          </a:xfrm>
          <a:prstGeom prst="rect">
            <a:avLst/>
          </a:prstGeom>
        </p:spPr>
      </p:pic>
      <p:cxnSp>
        <p:nvCxnSpPr>
          <p:cNvPr id="53" name="Rovná spojnica 52"/>
          <p:cNvCxnSpPr>
            <a:endCxn id="13" idx="1"/>
          </p:cNvCxnSpPr>
          <p:nvPr/>
        </p:nvCxnSpPr>
        <p:spPr>
          <a:xfrm>
            <a:off x="4975652" y="5767595"/>
            <a:ext cx="678852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Obrázok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9888211" y="4001537"/>
            <a:ext cx="267622" cy="264309"/>
          </a:xfrm>
          <a:prstGeom prst="rect">
            <a:avLst/>
          </a:prstGeom>
        </p:spPr>
      </p:pic>
      <p:pic>
        <p:nvPicPr>
          <p:cNvPr id="69" name="Obrázok 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7086" y="3663407"/>
            <a:ext cx="459549" cy="501675"/>
          </a:xfrm>
          <a:prstGeom prst="rect">
            <a:avLst/>
          </a:prstGeom>
        </p:spPr>
      </p:pic>
      <p:sp>
        <p:nvSpPr>
          <p:cNvPr id="54" name="Nadpis 1"/>
          <p:cNvSpPr txBox="1">
            <a:spLocks/>
          </p:cNvSpPr>
          <p:nvPr/>
        </p:nvSpPr>
        <p:spPr bwMode="gray">
          <a:xfrm>
            <a:off x="364787" y="265113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Evolúcia fakturácie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2" name="Obrázok 8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23234" y="1858917"/>
            <a:ext cx="450100" cy="543033"/>
          </a:xfrm>
          <a:prstGeom prst="rect">
            <a:avLst/>
          </a:prstGeom>
        </p:spPr>
      </p:pic>
      <p:pic>
        <p:nvPicPr>
          <p:cNvPr id="89" name="Obrázok 8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48698" y="1933021"/>
            <a:ext cx="450100" cy="543033"/>
          </a:xfrm>
          <a:prstGeom prst="rect">
            <a:avLst/>
          </a:prstGeom>
        </p:spPr>
      </p:pic>
      <p:sp>
        <p:nvSpPr>
          <p:cNvPr id="90" name="Oblak 89"/>
          <p:cNvSpPr/>
          <p:nvPr/>
        </p:nvSpPr>
        <p:spPr>
          <a:xfrm>
            <a:off x="4334071" y="1713403"/>
            <a:ext cx="1743392" cy="10228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91" name="Obrázok 9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25408" y="1887527"/>
            <a:ext cx="719557" cy="506355"/>
          </a:xfrm>
          <a:prstGeom prst="rect">
            <a:avLst/>
          </a:prstGeom>
        </p:spPr>
      </p:pic>
      <p:pic>
        <p:nvPicPr>
          <p:cNvPr id="92" name="Obrázok 9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4008240" y="1718023"/>
            <a:ext cx="273450" cy="281787"/>
          </a:xfrm>
          <a:prstGeom prst="rect">
            <a:avLst/>
          </a:prstGeom>
        </p:spPr>
      </p:pic>
      <p:pic>
        <p:nvPicPr>
          <p:cNvPr id="93" name="Obrázok 9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51084" y="1912922"/>
            <a:ext cx="719557" cy="506355"/>
          </a:xfrm>
          <a:prstGeom prst="rect">
            <a:avLst/>
          </a:prstGeom>
        </p:spPr>
      </p:pic>
      <p:pic>
        <p:nvPicPr>
          <p:cNvPr id="94" name="Obrázok 9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833916" y="1743418"/>
            <a:ext cx="273450" cy="281787"/>
          </a:xfrm>
          <a:prstGeom prst="rect">
            <a:avLst/>
          </a:prstGeom>
        </p:spPr>
      </p:pic>
      <p:sp>
        <p:nvSpPr>
          <p:cNvPr id="95" name="BlokTextu 94"/>
          <p:cNvSpPr txBox="1"/>
          <p:nvPr/>
        </p:nvSpPr>
        <p:spPr>
          <a:xfrm>
            <a:off x="3294617" y="423315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mailbox</a:t>
            </a:r>
            <a:endParaRPr lang="sk-SK" dirty="0"/>
          </a:p>
        </p:txBody>
      </p:sp>
      <p:sp>
        <p:nvSpPr>
          <p:cNvPr id="96" name="BlokTextu 95"/>
          <p:cNvSpPr txBox="1"/>
          <p:nvPr/>
        </p:nvSpPr>
        <p:spPr>
          <a:xfrm>
            <a:off x="6165355" y="4227782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maibox</a:t>
            </a:r>
            <a:endParaRPr lang="sk-SK" dirty="0"/>
          </a:p>
        </p:txBody>
      </p:sp>
      <p:sp>
        <p:nvSpPr>
          <p:cNvPr id="97" name="BlokTextu 96"/>
          <p:cNvSpPr txBox="1"/>
          <p:nvPr/>
        </p:nvSpPr>
        <p:spPr>
          <a:xfrm>
            <a:off x="3332973" y="243431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„</a:t>
            </a:r>
            <a:r>
              <a:rPr lang="sk-SK" dirty="0" err="1" smtClean="0"/>
              <a:t>efabox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98" name="BlokTextu 97"/>
          <p:cNvSpPr txBox="1"/>
          <p:nvPr/>
        </p:nvSpPr>
        <p:spPr>
          <a:xfrm>
            <a:off x="6131481" y="2414084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„</a:t>
            </a:r>
            <a:r>
              <a:rPr lang="sk-SK" dirty="0" err="1" smtClean="0"/>
              <a:t>efabox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99" name="Oblak 98"/>
          <p:cNvSpPr/>
          <p:nvPr/>
        </p:nvSpPr>
        <p:spPr>
          <a:xfrm>
            <a:off x="4316235" y="3310230"/>
            <a:ext cx="1743392" cy="10228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0" name="Obrázok 9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33372" y="5453448"/>
            <a:ext cx="705384" cy="628293"/>
          </a:xfrm>
          <a:prstGeom prst="rect">
            <a:avLst/>
          </a:prstGeom>
        </p:spPr>
      </p:pic>
      <p:pic>
        <p:nvPicPr>
          <p:cNvPr id="102" name="Obrázok 10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92747" y="5498250"/>
            <a:ext cx="705384" cy="628293"/>
          </a:xfrm>
          <a:prstGeom prst="rect">
            <a:avLst/>
          </a:prstGeom>
        </p:spPr>
      </p:pic>
      <p:sp>
        <p:nvSpPr>
          <p:cNvPr id="103" name="Zástupný objekt pre číslo snímky 10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5" grpId="0"/>
      <p:bldP spid="96" grpId="0"/>
      <p:bldP spid="97" grpId="0"/>
      <p:bldP spid="98" grpId="0"/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0212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67558" y="161330"/>
            <a:ext cx="8761413" cy="708025"/>
          </a:xfrm>
        </p:spPr>
        <p:txBody>
          <a:bodyPr vert="horz"/>
          <a:lstStyle/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 Business 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odel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Zaoblený obdĺžnik 49"/>
          <p:cNvSpPr/>
          <p:nvPr/>
        </p:nvSpPr>
        <p:spPr>
          <a:xfrm>
            <a:off x="2213369" y="2419039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Akreditovaný AP</a:t>
            </a:r>
            <a:endParaRPr lang="sk-SK" dirty="0"/>
          </a:p>
        </p:txBody>
      </p:sp>
      <p:sp>
        <p:nvSpPr>
          <p:cNvPr id="51" name="Zaoblený obdĺžnik 50"/>
          <p:cNvSpPr/>
          <p:nvPr/>
        </p:nvSpPr>
        <p:spPr>
          <a:xfrm>
            <a:off x="4524003" y="4243982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Intermediary</a:t>
            </a:r>
            <a:r>
              <a:rPr lang="sk-SK" dirty="0"/>
              <a:t> </a:t>
            </a:r>
            <a:r>
              <a:rPr lang="sk-SK" dirty="0" smtClean="0"/>
              <a:t>/ Reseller</a:t>
            </a:r>
            <a:endParaRPr lang="sk-SK" dirty="0"/>
          </a:p>
        </p:txBody>
      </p:sp>
      <p:sp>
        <p:nvSpPr>
          <p:cNvPr id="52" name="Zaoblený obdĺžnik 51"/>
          <p:cNvSpPr/>
          <p:nvPr/>
        </p:nvSpPr>
        <p:spPr>
          <a:xfrm>
            <a:off x="7123398" y="1477867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54" name="Zaoblený obdĺžnik 53"/>
          <p:cNvSpPr/>
          <p:nvPr/>
        </p:nvSpPr>
        <p:spPr>
          <a:xfrm>
            <a:off x="7275798" y="1630267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55" name="Zaoblený obdĺžnik 54"/>
          <p:cNvSpPr/>
          <p:nvPr/>
        </p:nvSpPr>
        <p:spPr>
          <a:xfrm>
            <a:off x="7428198" y="1782667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56" name="Zaoblený obdĺžnik 55"/>
          <p:cNvSpPr/>
          <p:nvPr/>
        </p:nvSpPr>
        <p:spPr>
          <a:xfrm>
            <a:off x="7580598" y="1935067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57" name="Zaoblený obdĺžnik 56"/>
          <p:cNvSpPr/>
          <p:nvPr/>
        </p:nvSpPr>
        <p:spPr>
          <a:xfrm>
            <a:off x="7502679" y="4787122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58" name="Zaoblený obdĺžnik 57"/>
          <p:cNvSpPr/>
          <p:nvPr/>
        </p:nvSpPr>
        <p:spPr>
          <a:xfrm>
            <a:off x="7655079" y="4939522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59" name="Zaoblený obdĺžnik 58"/>
          <p:cNvSpPr/>
          <p:nvPr/>
        </p:nvSpPr>
        <p:spPr>
          <a:xfrm>
            <a:off x="7807479" y="5091922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60" name="Zaoblený obdĺžnik 59"/>
          <p:cNvSpPr/>
          <p:nvPr/>
        </p:nvSpPr>
        <p:spPr>
          <a:xfrm>
            <a:off x="7959879" y="5244322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61" name="Čiarová bublina 1 60"/>
          <p:cNvSpPr/>
          <p:nvPr/>
        </p:nvSpPr>
        <p:spPr>
          <a:xfrm>
            <a:off x="2213369" y="5330261"/>
            <a:ext cx="1340662" cy="772012"/>
          </a:xfrm>
          <a:prstGeom prst="borderCallout1">
            <a:avLst>
              <a:gd name="adj1" fmla="val -3514"/>
              <a:gd name="adj2" fmla="val 110498"/>
              <a:gd name="adj3" fmla="val -66501"/>
              <a:gd name="adj4" fmla="val 16361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Napr. Fakturačné firmy/centrá </a:t>
            </a:r>
            <a:endParaRPr lang="sk-SK" sz="1200" dirty="0"/>
          </a:p>
        </p:txBody>
      </p:sp>
      <p:cxnSp>
        <p:nvCxnSpPr>
          <p:cNvPr id="63" name="Zalomená spojnica 62"/>
          <p:cNvCxnSpPr>
            <a:stCxn id="50" idx="3"/>
          </p:cNvCxnSpPr>
          <p:nvPr/>
        </p:nvCxnSpPr>
        <p:spPr>
          <a:xfrm flipV="1">
            <a:off x="4351553" y="2049707"/>
            <a:ext cx="2564444" cy="912472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BlokTextu 64"/>
          <p:cNvSpPr txBox="1"/>
          <p:nvPr/>
        </p:nvSpPr>
        <p:spPr>
          <a:xfrm>
            <a:off x="5638929" y="310241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Zmluva</a:t>
            </a:r>
            <a:endParaRPr lang="sk-SK" dirty="0"/>
          </a:p>
        </p:txBody>
      </p:sp>
      <p:cxnSp>
        <p:nvCxnSpPr>
          <p:cNvPr id="67" name="Zalomená spojnica 66"/>
          <p:cNvCxnSpPr>
            <a:stCxn id="50" idx="2"/>
            <a:endCxn id="51" idx="0"/>
          </p:cNvCxnSpPr>
          <p:nvPr/>
        </p:nvCxnSpPr>
        <p:spPr>
          <a:xfrm rot="16200000" flipH="1">
            <a:off x="4068446" y="2719333"/>
            <a:ext cx="738664" cy="2310634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lokTextu 69"/>
          <p:cNvSpPr txBox="1"/>
          <p:nvPr/>
        </p:nvSpPr>
        <p:spPr>
          <a:xfrm>
            <a:off x="4495488" y="387465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Zmluva</a:t>
            </a:r>
            <a:endParaRPr lang="sk-SK" dirty="0"/>
          </a:p>
        </p:txBody>
      </p:sp>
      <p:cxnSp>
        <p:nvCxnSpPr>
          <p:cNvPr id="71" name="Zalomená spojnica 70"/>
          <p:cNvCxnSpPr>
            <a:stCxn id="51" idx="2"/>
          </p:cNvCxnSpPr>
          <p:nvPr/>
        </p:nvCxnSpPr>
        <p:spPr>
          <a:xfrm rot="16200000" flipH="1">
            <a:off x="6205846" y="4717509"/>
            <a:ext cx="457200" cy="1682703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BlokTextu 73"/>
          <p:cNvSpPr txBox="1"/>
          <p:nvPr/>
        </p:nvSpPr>
        <p:spPr>
          <a:xfrm>
            <a:off x="5931432" y="578746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Zmluva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67558" y="161330"/>
            <a:ext cx="8761413" cy="708025"/>
          </a:xfrm>
        </p:spPr>
        <p:txBody>
          <a:bodyPr vert="horz"/>
          <a:lstStyle/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 Business 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odel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Zaoblený obdĺžnik 49"/>
          <p:cNvSpPr/>
          <p:nvPr/>
        </p:nvSpPr>
        <p:spPr>
          <a:xfrm>
            <a:off x="3340016" y="2557271"/>
            <a:ext cx="2138184" cy="1079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Akreditovaný AP</a:t>
            </a:r>
            <a:endParaRPr lang="sk-SK" dirty="0"/>
          </a:p>
        </p:txBody>
      </p:sp>
      <p:sp>
        <p:nvSpPr>
          <p:cNvPr id="51" name="Zaoblený obdĺžnik 50"/>
          <p:cNvSpPr/>
          <p:nvPr/>
        </p:nvSpPr>
        <p:spPr>
          <a:xfrm>
            <a:off x="4524003" y="4243982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Intermediary</a:t>
            </a:r>
            <a:r>
              <a:rPr lang="sk-SK" dirty="0"/>
              <a:t> </a:t>
            </a:r>
            <a:r>
              <a:rPr lang="sk-SK" dirty="0" smtClean="0"/>
              <a:t>/ Reseller</a:t>
            </a:r>
            <a:endParaRPr lang="sk-SK" dirty="0"/>
          </a:p>
        </p:txBody>
      </p:sp>
      <p:sp>
        <p:nvSpPr>
          <p:cNvPr id="52" name="Zaoblený obdĺžnik 51"/>
          <p:cNvSpPr/>
          <p:nvPr/>
        </p:nvSpPr>
        <p:spPr>
          <a:xfrm>
            <a:off x="7123398" y="1477867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54" name="Zaoblený obdĺžnik 53"/>
          <p:cNvSpPr/>
          <p:nvPr/>
        </p:nvSpPr>
        <p:spPr>
          <a:xfrm>
            <a:off x="7275798" y="1630267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55" name="Zaoblený obdĺžnik 54"/>
          <p:cNvSpPr/>
          <p:nvPr/>
        </p:nvSpPr>
        <p:spPr>
          <a:xfrm>
            <a:off x="7428198" y="1782667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56" name="Zaoblený obdĺžnik 55"/>
          <p:cNvSpPr/>
          <p:nvPr/>
        </p:nvSpPr>
        <p:spPr>
          <a:xfrm>
            <a:off x="7580598" y="1935067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57" name="Zaoblený obdĺžnik 56"/>
          <p:cNvSpPr/>
          <p:nvPr/>
        </p:nvSpPr>
        <p:spPr>
          <a:xfrm>
            <a:off x="7502679" y="4787122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58" name="Zaoblený obdĺžnik 57"/>
          <p:cNvSpPr/>
          <p:nvPr/>
        </p:nvSpPr>
        <p:spPr>
          <a:xfrm>
            <a:off x="7655079" y="4939522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59" name="Zaoblený obdĺžnik 58"/>
          <p:cNvSpPr/>
          <p:nvPr/>
        </p:nvSpPr>
        <p:spPr>
          <a:xfrm>
            <a:off x="7807479" y="5091922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60" name="Zaoblený obdĺžnik 59"/>
          <p:cNvSpPr/>
          <p:nvPr/>
        </p:nvSpPr>
        <p:spPr>
          <a:xfrm>
            <a:off x="7959879" y="5244322"/>
            <a:ext cx="2138184" cy="108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61" name="Čiarová bublina 1 60"/>
          <p:cNvSpPr/>
          <p:nvPr/>
        </p:nvSpPr>
        <p:spPr>
          <a:xfrm>
            <a:off x="2213369" y="5330261"/>
            <a:ext cx="1340662" cy="772012"/>
          </a:xfrm>
          <a:prstGeom prst="borderCallout1">
            <a:avLst>
              <a:gd name="adj1" fmla="val -3514"/>
              <a:gd name="adj2" fmla="val 110498"/>
              <a:gd name="adj3" fmla="val -66501"/>
              <a:gd name="adj4" fmla="val 16361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Napr. Fakturačné firmy/centrá </a:t>
            </a:r>
            <a:endParaRPr lang="sk-SK" sz="1200" dirty="0"/>
          </a:p>
        </p:txBody>
      </p:sp>
      <p:cxnSp>
        <p:nvCxnSpPr>
          <p:cNvPr id="63" name="Zalomená spojnica 62"/>
          <p:cNvCxnSpPr>
            <a:stCxn id="50" idx="3"/>
          </p:cNvCxnSpPr>
          <p:nvPr/>
        </p:nvCxnSpPr>
        <p:spPr>
          <a:xfrm flipV="1">
            <a:off x="5463879" y="2164532"/>
            <a:ext cx="1452118" cy="921820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BlokTextu 64"/>
          <p:cNvSpPr txBox="1"/>
          <p:nvPr/>
        </p:nvSpPr>
        <p:spPr>
          <a:xfrm>
            <a:off x="5638929" y="310241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Zmluva</a:t>
            </a:r>
            <a:endParaRPr lang="sk-SK" dirty="0"/>
          </a:p>
        </p:txBody>
      </p:sp>
      <p:cxnSp>
        <p:nvCxnSpPr>
          <p:cNvPr id="67" name="Zalomená spojnica 66"/>
          <p:cNvCxnSpPr>
            <a:stCxn id="50" idx="2"/>
            <a:endCxn id="51" idx="0"/>
          </p:cNvCxnSpPr>
          <p:nvPr/>
        </p:nvCxnSpPr>
        <p:spPr>
          <a:xfrm rot="16200000" flipH="1">
            <a:off x="4686696" y="3337582"/>
            <a:ext cx="614491" cy="11983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lokTextu 69"/>
          <p:cNvSpPr txBox="1"/>
          <p:nvPr/>
        </p:nvSpPr>
        <p:spPr>
          <a:xfrm>
            <a:off x="4495488" y="387465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Zmluva</a:t>
            </a:r>
            <a:endParaRPr lang="sk-SK" dirty="0"/>
          </a:p>
        </p:txBody>
      </p:sp>
      <p:cxnSp>
        <p:nvCxnSpPr>
          <p:cNvPr id="71" name="Zalomená spojnica 70"/>
          <p:cNvCxnSpPr>
            <a:stCxn id="51" idx="2"/>
          </p:cNvCxnSpPr>
          <p:nvPr/>
        </p:nvCxnSpPr>
        <p:spPr>
          <a:xfrm rot="16200000" flipH="1">
            <a:off x="6205846" y="4717509"/>
            <a:ext cx="457200" cy="1682703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BlokTextu 73"/>
          <p:cNvSpPr txBox="1"/>
          <p:nvPr/>
        </p:nvSpPr>
        <p:spPr>
          <a:xfrm>
            <a:off x="5931432" y="578746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Zmluva</a:t>
            </a:r>
            <a:endParaRPr lang="sk-SK" dirty="0"/>
          </a:p>
        </p:txBody>
      </p:sp>
      <p:sp>
        <p:nvSpPr>
          <p:cNvPr id="76" name="Zaoblený obdĺžnik 75"/>
          <p:cNvSpPr/>
          <p:nvPr/>
        </p:nvSpPr>
        <p:spPr>
          <a:xfrm>
            <a:off x="188625" y="2557272"/>
            <a:ext cx="2138184" cy="10794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PEPPOL </a:t>
            </a:r>
            <a:r>
              <a:rPr lang="sk-SK" b="1" dirty="0" err="1" smtClean="0"/>
              <a:t>Authority</a:t>
            </a:r>
            <a:r>
              <a:rPr lang="sk-SK" b="1" dirty="0" smtClean="0"/>
              <a:t> Slovensko</a:t>
            </a:r>
            <a:endParaRPr lang="sk-SK" b="1" dirty="0"/>
          </a:p>
        </p:txBody>
      </p:sp>
      <p:sp>
        <p:nvSpPr>
          <p:cNvPr id="82" name="Zaoblený obdĺžnik 81"/>
          <p:cNvSpPr/>
          <p:nvPr/>
        </p:nvSpPr>
        <p:spPr>
          <a:xfrm>
            <a:off x="187480" y="952457"/>
            <a:ext cx="2138184" cy="10794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OpenPEPPOL</a:t>
            </a:r>
            <a:endParaRPr lang="sk-SK" dirty="0"/>
          </a:p>
        </p:txBody>
      </p:sp>
      <p:cxnSp>
        <p:nvCxnSpPr>
          <p:cNvPr id="86" name="Zalomená spojnica 85"/>
          <p:cNvCxnSpPr>
            <a:stCxn id="82" idx="2"/>
            <a:endCxn id="76" idx="0"/>
          </p:cNvCxnSpPr>
          <p:nvPr/>
        </p:nvCxnSpPr>
        <p:spPr>
          <a:xfrm rot="16200000" flipH="1">
            <a:off x="994439" y="2293993"/>
            <a:ext cx="525411" cy="1145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BlokTextu 90"/>
          <p:cNvSpPr txBox="1"/>
          <p:nvPr/>
        </p:nvSpPr>
        <p:spPr>
          <a:xfrm>
            <a:off x="1299408" y="206028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Zmluva</a:t>
            </a:r>
            <a:endParaRPr lang="sk-SK" dirty="0"/>
          </a:p>
        </p:txBody>
      </p:sp>
      <p:sp>
        <p:nvSpPr>
          <p:cNvPr id="92" name="BlokTextu 91"/>
          <p:cNvSpPr txBox="1"/>
          <p:nvPr/>
        </p:nvSpPr>
        <p:spPr>
          <a:xfrm>
            <a:off x="2341130" y="313912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Zmluva</a:t>
            </a:r>
            <a:endParaRPr lang="sk-SK" dirty="0"/>
          </a:p>
        </p:txBody>
      </p:sp>
      <p:cxnSp>
        <p:nvCxnSpPr>
          <p:cNvPr id="28" name="Zalomená spojnica 27"/>
          <p:cNvCxnSpPr>
            <a:stCxn id="76" idx="3"/>
            <a:endCxn id="50" idx="1"/>
          </p:cNvCxnSpPr>
          <p:nvPr/>
        </p:nvCxnSpPr>
        <p:spPr>
          <a:xfrm>
            <a:off x="2326809" y="3096974"/>
            <a:ext cx="1013207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gray">
          <a:xfrm>
            <a:off x="553128" y="252753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Definícia elektronickej faktúry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53128" y="2097634"/>
            <a:ext cx="112365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Elektronická faktúra je faktúra vyhotovená, zaslaná a prijatá v </a:t>
            </a:r>
            <a:r>
              <a:rPr lang="sk-SK" sz="4400" b="1" dirty="0" smtClean="0"/>
              <a:t>štruktúrovanom</a:t>
            </a:r>
            <a:r>
              <a:rPr lang="sk-SK" sz="4400" dirty="0" smtClean="0"/>
              <a:t> elektronickom formáte, ktorý umožňuje jej </a:t>
            </a:r>
            <a:r>
              <a:rPr lang="sk-SK" sz="4400" b="1" dirty="0" smtClean="0"/>
              <a:t>automatizované</a:t>
            </a:r>
            <a:r>
              <a:rPr lang="sk-SK" sz="4400" dirty="0" smtClean="0"/>
              <a:t> a </a:t>
            </a:r>
            <a:r>
              <a:rPr lang="sk-SK" sz="4400" b="1" dirty="0" smtClean="0"/>
              <a:t>elektronické</a:t>
            </a:r>
            <a:r>
              <a:rPr lang="sk-SK" sz="4400" dirty="0" smtClean="0"/>
              <a:t> spracovanie</a:t>
            </a:r>
          </a:p>
          <a:p>
            <a:endParaRPr lang="sk-SK" sz="4400" dirty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3" y="1143000"/>
            <a:ext cx="9723510" cy="5346565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gray">
          <a:xfrm>
            <a:off x="364787" y="265113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Definícia elektronickej faktúry</a:t>
            </a: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1200150" y="2428875"/>
            <a:ext cx="6896100" cy="1604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gray">
          <a:xfrm>
            <a:off x="364787" y="265113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Definícia elektronickej faktúry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39616" y="1063416"/>
            <a:ext cx="112365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 smtClean="0"/>
              <a:t>EN 16931</a:t>
            </a:r>
            <a:r>
              <a:rPr lang="sk-SK" sz="2800" dirty="0" smtClean="0"/>
              <a:t>-1Časť 1: </a:t>
            </a:r>
            <a:r>
              <a:rPr lang="sk-SK" sz="2800" b="1" dirty="0" smtClean="0"/>
              <a:t>Sémantický</a:t>
            </a:r>
            <a:r>
              <a:rPr lang="sk-SK" sz="2800" dirty="0" smtClean="0"/>
              <a:t> dátový model hlavných elementov elektronickej faktúry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 smtClean="0">
                <a:hlinkClick r:id="rId2"/>
              </a:rPr>
              <a:t>Úrad pre normalizáciu, metrológiu a skúšobníctvo Slovenskej republiky</a:t>
            </a:r>
            <a:endParaRPr lang="sk-SK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TS 16931-2 Časť 2: </a:t>
            </a:r>
            <a:r>
              <a:rPr lang="sk-SK" sz="2800" b="1" dirty="0" smtClean="0"/>
              <a:t>Zoznam syntaxí</a:t>
            </a:r>
            <a:r>
              <a:rPr lang="sk-SK" sz="2800" dirty="0" smtClean="0"/>
              <a:t>,  ktoré sú v súlade s EN 16931-1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b="1" dirty="0" smtClean="0"/>
              <a:t>UBL</a:t>
            </a:r>
            <a:r>
              <a:rPr lang="sk-SK" sz="2800" dirty="0" smtClean="0"/>
              <a:t> 2.1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b="1" dirty="0" smtClean="0"/>
              <a:t>CII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 err="1"/>
              <a:t>Peppol</a:t>
            </a:r>
            <a:r>
              <a:rPr lang="sk-SK" sz="2800" b="1" dirty="0"/>
              <a:t> BIS 3 faktúra</a:t>
            </a:r>
            <a:r>
              <a:rPr lang="sk-SK" sz="2800" dirty="0"/>
              <a:t> je </a:t>
            </a:r>
            <a:r>
              <a:rPr lang="sk-SK" sz="2800" b="1" dirty="0"/>
              <a:t>elektronická faktúra vo formáte XML</a:t>
            </a:r>
            <a:r>
              <a:rPr lang="sk-SK" sz="2800" dirty="0"/>
              <a:t>, ktorá spĺňa pravidlá a požiadavky </a:t>
            </a:r>
            <a:r>
              <a:rPr lang="sk-SK" sz="2800" dirty="0" smtClean="0"/>
              <a:t>EN 16931. </a:t>
            </a:r>
            <a:r>
              <a:rPr lang="sk-SK" sz="2800" dirty="0"/>
              <a:t>Používa </a:t>
            </a:r>
            <a:r>
              <a:rPr lang="sk-SK" sz="2800" b="1" dirty="0"/>
              <a:t>UBL 2.1</a:t>
            </a:r>
            <a:r>
              <a:rPr lang="sk-SK" sz="2800" dirty="0"/>
              <a:t> (</a:t>
            </a:r>
            <a:r>
              <a:rPr lang="sk-SK" sz="2800" dirty="0" err="1"/>
              <a:t>Universal</a:t>
            </a:r>
            <a:r>
              <a:rPr lang="sk-SK" sz="2800" dirty="0"/>
              <a:t> Business </a:t>
            </a:r>
            <a:r>
              <a:rPr lang="sk-SK" sz="2800" dirty="0" err="1"/>
              <a:t>Language</a:t>
            </a:r>
            <a:r>
              <a:rPr lang="sk-SK" sz="2800" dirty="0"/>
              <a:t>) </a:t>
            </a:r>
            <a:endParaRPr lang="sk-SK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hlinkClick r:id="rId3"/>
              </a:rPr>
              <a:t>Peppol</a:t>
            </a:r>
            <a:r>
              <a:rPr lang="en-US" sz="2800" dirty="0" smtClean="0">
                <a:hlinkClick r:id="rId3"/>
              </a:rPr>
              <a:t> </a:t>
            </a:r>
            <a:r>
              <a:rPr lang="en-US" sz="2800" dirty="0">
                <a:hlinkClick r:id="rId3"/>
              </a:rPr>
              <a:t>BIS Billing 3.0 - May 2024 Release</a:t>
            </a:r>
            <a:endParaRPr lang="sk-SK" sz="2800" dirty="0" smtClean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gray">
          <a:xfrm>
            <a:off x="364787" y="265113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Definícia elektronickej faktúry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7" y="1998904"/>
            <a:ext cx="3214527" cy="1955557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741579" y="4108979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EN 16931 Sémantika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6614746" y="6089204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PEPPOL BIS 3 </a:t>
            </a:r>
            <a:r>
              <a:rPr lang="sk-SK" b="1" dirty="0" err="1" smtClean="0"/>
              <a:t>Invoice</a:t>
            </a:r>
            <a:endParaRPr lang="sk-SK" b="1" dirty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477" y="3186478"/>
            <a:ext cx="6420213" cy="269090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477" y="1998903"/>
            <a:ext cx="6658319" cy="838889"/>
          </a:xfrm>
          <a:prstGeom prst="rect">
            <a:avLst/>
          </a:prstGeom>
        </p:spPr>
      </p:pic>
      <p:cxnSp>
        <p:nvCxnSpPr>
          <p:cNvPr id="8" name="Rovná spojovacia šípka 7"/>
          <p:cNvCxnSpPr/>
          <p:nvPr/>
        </p:nvCxnSpPr>
        <p:spPr>
          <a:xfrm>
            <a:off x="1526102" y="2591851"/>
            <a:ext cx="4622450" cy="253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 flipV="1">
            <a:off x="6236839" y="3399046"/>
            <a:ext cx="37837" cy="164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Zalomená spojnica 14"/>
          <p:cNvCxnSpPr/>
          <p:nvPr/>
        </p:nvCxnSpPr>
        <p:spPr>
          <a:xfrm rot="5400000" flipH="1" flipV="1">
            <a:off x="4829901" y="2646107"/>
            <a:ext cx="993229" cy="336076"/>
          </a:xfrm>
          <a:prstGeom prst="bentConnector3">
            <a:avLst>
              <a:gd name="adj1" fmla="val 1001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1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92" y="1751717"/>
            <a:ext cx="8698397" cy="378468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 bwMode="gray">
          <a:xfrm>
            <a:off x="364787" y="265113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Definícia elektronickej faktúry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92" y="1367167"/>
            <a:ext cx="8698397" cy="38178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92" y="2379322"/>
            <a:ext cx="4704430" cy="3786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530" y="2379321"/>
            <a:ext cx="5235628" cy="37807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Rovná spojovacia šípka 8"/>
          <p:cNvCxnSpPr/>
          <p:nvPr/>
        </p:nvCxnSpPr>
        <p:spPr>
          <a:xfrm>
            <a:off x="720777" y="2013562"/>
            <a:ext cx="599090" cy="1765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1578421" y="2448691"/>
            <a:ext cx="40471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364787" y="982555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EN 16931 Sémantika</a:t>
            </a:r>
            <a:endParaRPr lang="sk-SK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4283319" y="6229486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PEPPOL BIS 3 </a:t>
            </a:r>
            <a:r>
              <a:rPr lang="sk-SK" b="1" dirty="0" err="1" smtClean="0"/>
              <a:t>Invoice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2410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4001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5761" y="89571"/>
            <a:ext cx="8761413" cy="708025"/>
          </a:xfrm>
        </p:spPr>
        <p:txBody>
          <a:bodyPr vert="horz"/>
          <a:lstStyle/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PEPPOL 4 Corner Model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1366761" y="3047412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C1</a:t>
            </a:r>
            <a:endParaRPr lang="sk-SK" sz="1200" dirty="0"/>
          </a:p>
        </p:txBody>
      </p:sp>
      <p:sp>
        <p:nvSpPr>
          <p:cNvPr id="15" name="Ovál 14"/>
          <p:cNvSpPr/>
          <p:nvPr/>
        </p:nvSpPr>
        <p:spPr>
          <a:xfrm>
            <a:off x="1366760" y="2421599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C2</a:t>
            </a:r>
            <a:endParaRPr lang="sk-SK" sz="1200" dirty="0"/>
          </a:p>
        </p:txBody>
      </p:sp>
      <p:sp>
        <p:nvSpPr>
          <p:cNvPr id="16" name="Ovál 15"/>
          <p:cNvSpPr/>
          <p:nvPr/>
        </p:nvSpPr>
        <p:spPr>
          <a:xfrm>
            <a:off x="2454538" y="2431401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C3</a:t>
            </a:r>
            <a:endParaRPr lang="sk-SK" sz="1200" dirty="0"/>
          </a:p>
        </p:txBody>
      </p:sp>
      <p:sp>
        <p:nvSpPr>
          <p:cNvPr id="17" name="Ovál 16"/>
          <p:cNvSpPr/>
          <p:nvPr/>
        </p:nvSpPr>
        <p:spPr>
          <a:xfrm>
            <a:off x="2457879" y="3047412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C4</a:t>
            </a:r>
            <a:endParaRPr lang="sk-SK" sz="1200" dirty="0"/>
          </a:p>
        </p:txBody>
      </p:sp>
      <p:cxnSp>
        <p:nvCxnSpPr>
          <p:cNvPr id="19" name="Rovná spojovacia šípka 18"/>
          <p:cNvCxnSpPr>
            <a:stCxn id="14" idx="0"/>
            <a:endCxn id="15" idx="4"/>
          </p:cNvCxnSpPr>
          <p:nvPr/>
        </p:nvCxnSpPr>
        <p:spPr>
          <a:xfrm flipH="1" flipV="1">
            <a:off x="1646431" y="2883663"/>
            <a:ext cx="1" cy="16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stCxn id="15" idx="6"/>
            <a:endCxn id="16" idx="2"/>
          </p:cNvCxnSpPr>
          <p:nvPr/>
        </p:nvCxnSpPr>
        <p:spPr>
          <a:xfrm>
            <a:off x="1926101" y="2652631"/>
            <a:ext cx="528437" cy="9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>
            <a:stCxn id="16" idx="4"/>
            <a:endCxn id="17" idx="0"/>
          </p:cNvCxnSpPr>
          <p:nvPr/>
        </p:nvCxnSpPr>
        <p:spPr>
          <a:xfrm>
            <a:off x="2734209" y="2893465"/>
            <a:ext cx="3341" cy="153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lokTextu 37"/>
          <p:cNvSpPr txBox="1"/>
          <p:nvPr/>
        </p:nvSpPr>
        <p:spPr>
          <a:xfrm>
            <a:off x="551953" y="4705550"/>
            <a:ext cx="10400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C1 – Zasielateľ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C4 – Príjemca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C2, C3 – Poskytovateľ prístupového bodu siete PEPPOL („AP“)</a:t>
            </a:r>
          </a:p>
        </p:txBody>
      </p:sp>
      <p:pic>
        <p:nvPicPr>
          <p:cNvPr id="39" name="Obrázok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383" y="1191377"/>
            <a:ext cx="6624356" cy="3386211"/>
          </a:xfrm>
          <a:prstGeom prst="rect">
            <a:avLst/>
          </a:prstGeom>
        </p:spPr>
      </p:pic>
      <p:sp>
        <p:nvSpPr>
          <p:cNvPr id="41" name="Ovál 40"/>
          <p:cNvSpPr/>
          <p:nvPr/>
        </p:nvSpPr>
        <p:spPr>
          <a:xfrm>
            <a:off x="8069093" y="3805194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C4</a:t>
            </a:r>
            <a:endParaRPr lang="sk-SK" sz="1200" dirty="0"/>
          </a:p>
        </p:txBody>
      </p:sp>
      <p:sp>
        <p:nvSpPr>
          <p:cNvPr id="42" name="Ovál 41"/>
          <p:cNvSpPr/>
          <p:nvPr/>
        </p:nvSpPr>
        <p:spPr>
          <a:xfrm>
            <a:off x="5723597" y="2961962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C1</a:t>
            </a:r>
            <a:endParaRPr lang="sk-SK" sz="1200" dirty="0"/>
          </a:p>
        </p:txBody>
      </p:sp>
      <p:sp>
        <p:nvSpPr>
          <p:cNvPr id="43" name="Ovál 42"/>
          <p:cNvSpPr/>
          <p:nvPr/>
        </p:nvSpPr>
        <p:spPr>
          <a:xfrm>
            <a:off x="8073085" y="3192994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C3</a:t>
            </a:r>
          </a:p>
        </p:txBody>
      </p:sp>
      <p:sp>
        <p:nvSpPr>
          <p:cNvPr id="44" name="Ovál 43"/>
          <p:cNvSpPr/>
          <p:nvPr/>
        </p:nvSpPr>
        <p:spPr>
          <a:xfrm>
            <a:off x="5731463" y="2313517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C2</a:t>
            </a:r>
          </a:p>
        </p:txBody>
      </p:sp>
      <p:cxnSp>
        <p:nvCxnSpPr>
          <p:cNvPr id="52" name="Zalomená spojnica 51"/>
          <p:cNvCxnSpPr>
            <a:stCxn id="44" idx="6"/>
            <a:endCxn id="43" idx="2"/>
          </p:cNvCxnSpPr>
          <p:nvPr/>
        </p:nvCxnSpPr>
        <p:spPr>
          <a:xfrm>
            <a:off x="6290804" y="2544549"/>
            <a:ext cx="1782281" cy="879477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ovná spojovacia šípka 54"/>
          <p:cNvCxnSpPr>
            <a:stCxn id="43" idx="4"/>
            <a:endCxn id="41" idx="0"/>
          </p:cNvCxnSpPr>
          <p:nvPr/>
        </p:nvCxnSpPr>
        <p:spPr>
          <a:xfrm flipH="1">
            <a:off x="8348764" y="3655058"/>
            <a:ext cx="3992" cy="15013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Zalomená spojnica 64"/>
          <p:cNvCxnSpPr>
            <a:stCxn id="42" idx="0"/>
            <a:endCxn id="44" idx="4"/>
          </p:cNvCxnSpPr>
          <p:nvPr/>
        </p:nvCxnSpPr>
        <p:spPr>
          <a:xfrm rot="5400000" flipH="1" flipV="1">
            <a:off x="5914011" y="2864839"/>
            <a:ext cx="186381" cy="7866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ĺžnik s jedným odstrihnutým a jedným zaobleným rohom 70"/>
          <p:cNvSpPr/>
          <p:nvPr/>
        </p:nvSpPr>
        <p:spPr>
          <a:xfrm>
            <a:off x="1837550" y="921703"/>
            <a:ext cx="708877" cy="950189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>
                <a:solidFill>
                  <a:schemeClr val="tx1"/>
                </a:solidFill>
              </a:rPr>
              <a:t>EN16931 faktúra</a:t>
            </a:r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72" name="Obdĺžnik s jedným odstrihnutým a jedným zaobleným rohom 71"/>
          <p:cNvSpPr/>
          <p:nvPr/>
        </p:nvSpPr>
        <p:spPr>
          <a:xfrm>
            <a:off x="2051552" y="2713318"/>
            <a:ext cx="235402" cy="353559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79" name="Obdĺžnik s jedným odstrihnutým a jedným zaobleným rohom 78"/>
          <p:cNvSpPr/>
          <p:nvPr/>
        </p:nvSpPr>
        <p:spPr>
          <a:xfrm>
            <a:off x="6875830" y="2862570"/>
            <a:ext cx="235402" cy="353559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81" name="BlokTextu 80"/>
          <p:cNvSpPr txBox="1"/>
          <p:nvPr/>
        </p:nvSpPr>
        <p:spPr>
          <a:xfrm>
            <a:off x="1245256" y="3836836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Interoperabilita</a:t>
            </a:r>
            <a:endParaRPr lang="sk-SK" dirty="0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" name="BlokTextu 19"/>
          <p:cNvSpPr txBox="1"/>
          <p:nvPr/>
        </p:nvSpPr>
        <p:spPr>
          <a:xfrm>
            <a:off x="1802422" y="2307742"/>
            <a:ext cx="8210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/>
              <a:t>AS4 protocol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28559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6991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Zaoblený obdĺžnik 45"/>
          <p:cNvSpPr/>
          <p:nvPr/>
        </p:nvSpPr>
        <p:spPr>
          <a:xfrm>
            <a:off x="6488562" y="4705549"/>
            <a:ext cx="4695171" cy="88775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Zaoblený obdĺžnik 11"/>
          <p:cNvSpPr/>
          <p:nvPr/>
        </p:nvSpPr>
        <p:spPr>
          <a:xfrm>
            <a:off x="5391807" y="170268"/>
            <a:ext cx="4695171" cy="88775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5761" y="89571"/>
            <a:ext cx="8761413" cy="708025"/>
          </a:xfrm>
        </p:spPr>
        <p:txBody>
          <a:bodyPr vert="horz"/>
          <a:lstStyle/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PEPPOL 4 Corner Model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9" name="Obrázok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6383" y="1191377"/>
            <a:ext cx="6624356" cy="3386211"/>
          </a:xfrm>
          <a:prstGeom prst="rect">
            <a:avLst/>
          </a:prstGeom>
        </p:spPr>
      </p:pic>
      <p:sp>
        <p:nvSpPr>
          <p:cNvPr id="41" name="Ovál 40"/>
          <p:cNvSpPr/>
          <p:nvPr/>
        </p:nvSpPr>
        <p:spPr>
          <a:xfrm>
            <a:off x="8069093" y="3805194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C4</a:t>
            </a:r>
            <a:endParaRPr lang="sk-SK" sz="1200" dirty="0"/>
          </a:p>
        </p:txBody>
      </p:sp>
      <p:sp>
        <p:nvSpPr>
          <p:cNvPr id="42" name="Ovál 41"/>
          <p:cNvSpPr/>
          <p:nvPr/>
        </p:nvSpPr>
        <p:spPr>
          <a:xfrm>
            <a:off x="5723597" y="2961962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C1</a:t>
            </a:r>
            <a:endParaRPr lang="sk-SK" sz="1200" dirty="0"/>
          </a:p>
        </p:txBody>
      </p:sp>
      <p:sp>
        <p:nvSpPr>
          <p:cNvPr id="43" name="Ovál 42"/>
          <p:cNvSpPr/>
          <p:nvPr/>
        </p:nvSpPr>
        <p:spPr>
          <a:xfrm>
            <a:off x="8073085" y="3192994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C3</a:t>
            </a:r>
          </a:p>
        </p:txBody>
      </p:sp>
      <p:sp>
        <p:nvSpPr>
          <p:cNvPr id="44" name="Ovál 43"/>
          <p:cNvSpPr/>
          <p:nvPr/>
        </p:nvSpPr>
        <p:spPr>
          <a:xfrm>
            <a:off x="5731463" y="2313517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C2</a:t>
            </a:r>
          </a:p>
        </p:txBody>
      </p:sp>
      <p:cxnSp>
        <p:nvCxnSpPr>
          <p:cNvPr id="52" name="Zalomená spojnica 51"/>
          <p:cNvCxnSpPr>
            <a:stCxn id="44" idx="6"/>
            <a:endCxn id="43" idx="2"/>
          </p:cNvCxnSpPr>
          <p:nvPr/>
        </p:nvCxnSpPr>
        <p:spPr>
          <a:xfrm>
            <a:off x="6290804" y="2544549"/>
            <a:ext cx="1782281" cy="879477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ovná spojovacia šípka 54"/>
          <p:cNvCxnSpPr>
            <a:stCxn id="43" idx="4"/>
            <a:endCxn id="41" idx="0"/>
          </p:cNvCxnSpPr>
          <p:nvPr/>
        </p:nvCxnSpPr>
        <p:spPr>
          <a:xfrm flipH="1">
            <a:off x="8348764" y="3655058"/>
            <a:ext cx="3992" cy="15013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Zalomená spojnica 64"/>
          <p:cNvCxnSpPr>
            <a:stCxn id="42" idx="0"/>
            <a:endCxn id="44" idx="4"/>
          </p:cNvCxnSpPr>
          <p:nvPr/>
        </p:nvCxnSpPr>
        <p:spPr>
          <a:xfrm rot="5400000" flipH="1" flipV="1">
            <a:off x="5914011" y="2864839"/>
            <a:ext cx="186381" cy="7866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bdĺžnik s jedným odstrihnutým a jedným zaobleným rohom 78"/>
          <p:cNvSpPr/>
          <p:nvPr/>
        </p:nvSpPr>
        <p:spPr>
          <a:xfrm>
            <a:off x="6875830" y="2862570"/>
            <a:ext cx="235402" cy="353559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6" name="Ovál 25"/>
          <p:cNvSpPr/>
          <p:nvPr/>
        </p:nvSpPr>
        <p:spPr>
          <a:xfrm>
            <a:off x="7128690" y="1260820"/>
            <a:ext cx="559341" cy="462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SML</a:t>
            </a:r>
            <a:endParaRPr lang="sk-SK" sz="800" dirty="0"/>
          </a:p>
        </p:txBody>
      </p:sp>
      <p:sp>
        <p:nvSpPr>
          <p:cNvPr id="27" name="Ovál 26"/>
          <p:cNvSpPr/>
          <p:nvPr/>
        </p:nvSpPr>
        <p:spPr>
          <a:xfrm>
            <a:off x="8632426" y="1260820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/>
              <a:t>SMP</a:t>
            </a:r>
          </a:p>
        </p:txBody>
      </p:sp>
      <p:cxnSp>
        <p:nvCxnSpPr>
          <p:cNvPr id="4" name="Rovná spojovacia šípka 3"/>
          <p:cNvCxnSpPr>
            <a:stCxn id="44" idx="7"/>
            <a:endCxn id="26" idx="3"/>
          </p:cNvCxnSpPr>
          <p:nvPr/>
        </p:nvCxnSpPr>
        <p:spPr>
          <a:xfrm flipV="1">
            <a:off x="6208890" y="1655216"/>
            <a:ext cx="1001714" cy="72596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stCxn id="44" idx="6"/>
            <a:endCxn id="27" idx="2"/>
          </p:cNvCxnSpPr>
          <p:nvPr/>
        </p:nvCxnSpPr>
        <p:spPr>
          <a:xfrm flipV="1">
            <a:off x="6290804" y="1491852"/>
            <a:ext cx="2341622" cy="105269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5391807" y="661354"/>
            <a:ext cx="472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sk-SK" dirty="0" smtClean="0"/>
              <a:t>9550</a:t>
            </a:r>
            <a:r>
              <a:rPr lang="en-US" dirty="0" smtClean="0"/>
              <a:t>:</a:t>
            </a:r>
            <a:r>
              <a:rPr lang="sk-SK" dirty="0"/>
              <a:t> 000312592</a:t>
            </a:r>
            <a:r>
              <a:rPr lang="en-US" dirty="0" smtClean="0"/>
              <a:t>, https://</a:t>
            </a:r>
            <a:r>
              <a:rPr lang="en-US" b="1" dirty="0" smtClean="0">
                <a:solidFill>
                  <a:srgbClr val="FF0000"/>
                </a:solidFill>
              </a:rPr>
              <a:t>smp</a:t>
            </a:r>
            <a:r>
              <a:rPr lang="en-US" dirty="0" smtClean="0"/>
              <a:t>.ionite.net} </a:t>
            </a:r>
            <a:endParaRPr lang="sk-SK" dirty="0"/>
          </a:p>
        </p:txBody>
      </p:sp>
      <p:sp>
        <p:nvSpPr>
          <p:cNvPr id="34" name="BlokTextu 33"/>
          <p:cNvSpPr txBox="1"/>
          <p:nvPr/>
        </p:nvSpPr>
        <p:spPr>
          <a:xfrm>
            <a:off x="6622847" y="4746162"/>
            <a:ext cx="457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sk-SK" dirty="0" smtClean="0"/>
              <a:t>9950</a:t>
            </a:r>
            <a:r>
              <a:rPr lang="en-US" dirty="0" smtClean="0"/>
              <a:t>:</a:t>
            </a:r>
            <a:r>
              <a:rPr lang="sk-SK" dirty="0" smtClean="0"/>
              <a:t>000312592</a:t>
            </a:r>
            <a:r>
              <a:rPr lang="en-US" dirty="0" smtClean="0"/>
              <a:t>, https://</a:t>
            </a:r>
            <a:r>
              <a:rPr lang="en-US" b="1" dirty="0" smtClean="0">
                <a:solidFill>
                  <a:srgbClr val="FF0000"/>
                </a:solidFill>
              </a:rPr>
              <a:t>as4</a:t>
            </a:r>
            <a:r>
              <a:rPr lang="en-US" dirty="0" smtClean="0"/>
              <a:t>.ionite.net}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35872" y="1191377"/>
            <a:ext cx="422831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SML – Service Metadata Locator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“DNS” </a:t>
            </a:r>
            <a:r>
              <a:rPr lang="sk-SK" sz="1600" dirty="0" smtClean="0"/>
              <a:t>systém prevádzkovaný pod záštitou Európskej komisie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Väzba </a:t>
            </a:r>
            <a:r>
              <a:rPr lang="sk-SK" sz="1600" b="1" dirty="0" smtClean="0"/>
              <a:t>IČO </a:t>
            </a:r>
            <a:r>
              <a:rPr lang="sk-SK" sz="1600" b="1" dirty="0" err="1" smtClean="0"/>
              <a:t>vs</a:t>
            </a:r>
            <a:r>
              <a:rPr lang="sk-SK" sz="1600" b="1" dirty="0" smtClean="0"/>
              <a:t>. adresa SMP systému</a:t>
            </a:r>
            <a:r>
              <a:rPr lang="sk-SK" sz="1600" dirty="0" smtClean="0"/>
              <a:t>, v ktorom je prijímateľ faktúry evidovaný</a:t>
            </a:r>
            <a:endParaRPr lang="en-US" sz="1600" dirty="0" smtClean="0"/>
          </a:p>
          <a:p>
            <a:r>
              <a:rPr lang="en-US" sz="1600" b="1" dirty="0" smtClean="0"/>
              <a:t>SMP – Service Metadata Publisher</a:t>
            </a:r>
            <a:endParaRPr lang="sk-SK" sz="16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Addressbook s podrobnými údajmi o prijímateľovi (AP endpoint, typy dokumentov, PKI certifikát atď.)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Prevádzkovaný bude SMP providerom, ktorý obstará štát</a:t>
            </a:r>
          </a:p>
          <a:p>
            <a:r>
              <a:rPr lang="sk-SK" sz="1600" b="1" dirty="0" smtClean="0"/>
              <a:t>C2 a C3 – poskytovatelia prístupu do siete (</a:t>
            </a:r>
            <a:r>
              <a:rPr lang="sk-SK" sz="1600" b="1" dirty="0" err="1" smtClean="0"/>
              <a:t>access</a:t>
            </a:r>
            <a:r>
              <a:rPr lang="sk-SK" sz="1600" b="1" dirty="0" smtClean="0"/>
              <a:t> point </a:t>
            </a:r>
            <a:r>
              <a:rPr lang="sk-SK" sz="1600" b="1" dirty="0" err="1" smtClean="0"/>
              <a:t>providers</a:t>
            </a:r>
            <a:r>
              <a:rPr lang="sk-SK" sz="1600" b="1" dirty="0" smtClean="0"/>
              <a:t>, „AP“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AP prevádzkujú SW podporujúci  protokol AS4 </a:t>
            </a:r>
            <a:r>
              <a:rPr lang="sk-SK" sz="1600" dirty="0" err="1" smtClean="0"/>
              <a:t>eDelivery</a:t>
            </a:r>
            <a:r>
              <a:rPr lang="sk-SK" sz="1600" dirty="0" smtClean="0"/>
              <a:t> protokol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Musia prejsť certifikáciou, ktorej výsledkom je pridelenie </a:t>
            </a:r>
            <a:r>
              <a:rPr lang="sk-SK" sz="1600" b="1" dirty="0" smtClean="0"/>
              <a:t>PKI certifikátu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hlinkClick r:id="rId8"/>
              </a:rPr>
              <a:t>Linky</a:t>
            </a:r>
            <a:r>
              <a:rPr lang="en-US" sz="1600" dirty="0" smtClean="0">
                <a:hlinkClick r:id="rId8"/>
              </a:rPr>
              <a:t> </a:t>
            </a:r>
            <a:r>
              <a:rPr lang="en-US" sz="1600" dirty="0" err="1" smtClean="0">
                <a:hlinkClick r:id="rId8"/>
              </a:rPr>
              <a:t>na</a:t>
            </a:r>
            <a:r>
              <a:rPr lang="en-US" sz="1600" dirty="0" smtClean="0">
                <a:hlinkClick r:id="rId8"/>
              </a:rPr>
              <a:t> </a:t>
            </a:r>
            <a:r>
              <a:rPr lang="en-US" sz="1600" dirty="0" err="1" smtClean="0">
                <a:hlinkClick r:id="rId8"/>
              </a:rPr>
              <a:t>OpenSource</a:t>
            </a:r>
            <a:r>
              <a:rPr lang="en-US" sz="1600" dirty="0" smtClean="0">
                <a:hlinkClick r:id="rId8"/>
              </a:rPr>
              <a:t>/Clouse Source Software - </a:t>
            </a:r>
            <a:r>
              <a:rPr lang="en-US" sz="1600" dirty="0" err="1" smtClean="0">
                <a:hlinkClick r:id="rId8"/>
              </a:rPr>
              <a:t>OpenPeppol</a:t>
            </a:r>
            <a:endParaRPr lang="sk-SK" sz="16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1600" dirty="0" smtClean="0"/>
          </a:p>
        </p:txBody>
      </p:sp>
      <p:sp>
        <p:nvSpPr>
          <p:cNvPr id="11" name="BlokTextu 10"/>
          <p:cNvSpPr txBox="1"/>
          <p:nvPr/>
        </p:nvSpPr>
        <p:spPr>
          <a:xfrm>
            <a:off x="5807732" y="319358"/>
            <a:ext cx="1313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PEPPOL ID</a:t>
            </a:r>
            <a:endParaRPr lang="sk-SK" dirty="0"/>
          </a:p>
        </p:txBody>
      </p:sp>
      <p:sp>
        <p:nvSpPr>
          <p:cNvPr id="37" name="BlokTextu 36"/>
          <p:cNvSpPr txBox="1"/>
          <p:nvPr/>
        </p:nvSpPr>
        <p:spPr>
          <a:xfrm>
            <a:off x="7756363" y="313157"/>
            <a:ext cx="17363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SMP endpoint</a:t>
            </a:r>
            <a:endParaRPr lang="sk-SK" dirty="0"/>
          </a:p>
        </p:txBody>
      </p:sp>
      <p:sp>
        <p:nvSpPr>
          <p:cNvPr id="40" name="BlokTextu 39"/>
          <p:cNvSpPr txBox="1"/>
          <p:nvPr/>
        </p:nvSpPr>
        <p:spPr>
          <a:xfrm>
            <a:off x="8888263" y="5182625"/>
            <a:ext cx="15808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 endpoint</a:t>
            </a:r>
            <a:endParaRPr lang="sk-SK" dirty="0"/>
          </a:p>
        </p:txBody>
      </p:sp>
      <p:sp>
        <p:nvSpPr>
          <p:cNvPr id="45" name="BlokTextu 44"/>
          <p:cNvSpPr txBox="1"/>
          <p:nvPr/>
        </p:nvSpPr>
        <p:spPr>
          <a:xfrm>
            <a:off x="6999024" y="5183343"/>
            <a:ext cx="1313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PEPPOL ID</a:t>
            </a:r>
            <a:endParaRPr lang="sk-SK" dirty="0"/>
          </a:p>
        </p:txBody>
      </p:sp>
      <p:cxnSp>
        <p:nvCxnSpPr>
          <p:cNvPr id="22" name="Rovná spojnica 21"/>
          <p:cNvCxnSpPr/>
          <p:nvPr/>
        </p:nvCxnSpPr>
        <p:spPr>
          <a:xfrm flipV="1">
            <a:off x="7408361" y="1058022"/>
            <a:ext cx="0" cy="202798"/>
          </a:xfrm>
          <a:prstGeom prst="line">
            <a:avLst/>
          </a:prstGeom>
          <a:ln w="571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nica 46"/>
          <p:cNvCxnSpPr>
            <a:endCxn id="27" idx="4"/>
          </p:cNvCxnSpPr>
          <p:nvPr/>
        </p:nvCxnSpPr>
        <p:spPr>
          <a:xfrm flipH="1" flipV="1">
            <a:off x="8912097" y="1722884"/>
            <a:ext cx="766607" cy="2989256"/>
          </a:xfrm>
          <a:prstGeom prst="line">
            <a:avLst/>
          </a:prstGeom>
          <a:ln w="571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>
            <a:endCxn id="11" idx="1"/>
          </p:cNvCxnSpPr>
          <p:nvPr/>
        </p:nvCxnSpPr>
        <p:spPr>
          <a:xfrm flipV="1">
            <a:off x="2181948" y="504024"/>
            <a:ext cx="3625784" cy="1482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Obrázok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1135" y="5687647"/>
            <a:ext cx="4212311" cy="8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111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64787" y="265113"/>
            <a:ext cx="8761413" cy="708025"/>
          </a:xfrm>
        </p:spPr>
        <p:txBody>
          <a:bodyPr vert="horz"/>
          <a:lstStyle/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PEPPOL 5 Corner model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25359" y="3135401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C1</a:t>
            </a:r>
            <a:endParaRPr lang="sk-SK" sz="1200" dirty="0"/>
          </a:p>
        </p:txBody>
      </p:sp>
      <p:sp>
        <p:nvSpPr>
          <p:cNvPr id="15" name="Ovál 14"/>
          <p:cNvSpPr/>
          <p:nvPr/>
        </p:nvSpPr>
        <p:spPr>
          <a:xfrm>
            <a:off x="625358" y="2509588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C2</a:t>
            </a:r>
            <a:endParaRPr lang="sk-SK" sz="1200" dirty="0"/>
          </a:p>
        </p:txBody>
      </p:sp>
      <p:sp>
        <p:nvSpPr>
          <p:cNvPr id="16" name="Ovál 15"/>
          <p:cNvSpPr/>
          <p:nvPr/>
        </p:nvSpPr>
        <p:spPr>
          <a:xfrm>
            <a:off x="1716477" y="2509588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C3</a:t>
            </a:r>
            <a:endParaRPr lang="sk-SK" sz="1200" dirty="0"/>
          </a:p>
        </p:txBody>
      </p:sp>
      <p:sp>
        <p:nvSpPr>
          <p:cNvPr id="17" name="Ovál 16"/>
          <p:cNvSpPr/>
          <p:nvPr/>
        </p:nvSpPr>
        <p:spPr>
          <a:xfrm>
            <a:off x="1716477" y="3135401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C4</a:t>
            </a:r>
            <a:endParaRPr lang="sk-SK" sz="1200" dirty="0"/>
          </a:p>
        </p:txBody>
      </p:sp>
      <p:cxnSp>
        <p:nvCxnSpPr>
          <p:cNvPr id="19" name="Rovná spojovacia šípka 18"/>
          <p:cNvCxnSpPr>
            <a:stCxn id="14" idx="0"/>
            <a:endCxn id="15" idx="4"/>
          </p:cNvCxnSpPr>
          <p:nvPr/>
        </p:nvCxnSpPr>
        <p:spPr>
          <a:xfrm flipH="1" flipV="1">
            <a:off x="905029" y="2971652"/>
            <a:ext cx="1" cy="16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stCxn id="15" idx="6"/>
            <a:endCxn id="16" idx="2"/>
          </p:cNvCxnSpPr>
          <p:nvPr/>
        </p:nvCxnSpPr>
        <p:spPr>
          <a:xfrm>
            <a:off x="1184699" y="2740620"/>
            <a:ext cx="5317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>
            <a:stCxn id="16" idx="4"/>
            <a:endCxn id="17" idx="0"/>
          </p:cNvCxnSpPr>
          <p:nvPr/>
        </p:nvCxnSpPr>
        <p:spPr>
          <a:xfrm>
            <a:off x="1996148" y="2971652"/>
            <a:ext cx="0" cy="16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2996704" y="3157169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C1</a:t>
            </a:r>
            <a:endParaRPr lang="sk-SK" sz="1200" dirty="0"/>
          </a:p>
        </p:txBody>
      </p:sp>
      <p:sp>
        <p:nvSpPr>
          <p:cNvPr id="25" name="Ovál 24"/>
          <p:cNvSpPr/>
          <p:nvPr/>
        </p:nvSpPr>
        <p:spPr>
          <a:xfrm>
            <a:off x="2996703" y="2531356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C2</a:t>
            </a:r>
            <a:endParaRPr lang="sk-SK" sz="1200" dirty="0"/>
          </a:p>
        </p:txBody>
      </p:sp>
      <p:sp>
        <p:nvSpPr>
          <p:cNvPr id="26" name="Ovál 25"/>
          <p:cNvSpPr/>
          <p:nvPr/>
        </p:nvSpPr>
        <p:spPr>
          <a:xfrm>
            <a:off x="4087822" y="2531356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C3</a:t>
            </a:r>
            <a:endParaRPr lang="sk-SK" sz="1200" dirty="0"/>
          </a:p>
        </p:txBody>
      </p:sp>
      <p:sp>
        <p:nvSpPr>
          <p:cNvPr id="27" name="Ovál 26"/>
          <p:cNvSpPr/>
          <p:nvPr/>
        </p:nvSpPr>
        <p:spPr>
          <a:xfrm>
            <a:off x="4087822" y="3157169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C4</a:t>
            </a:r>
            <a:endParaRPr lang="sk-SK" sz="1200" dirty="0"/>
          </a:p>
        </p:txBody>
      </p:sp>
      <p:cxnSp>
        <p:nvCxnSpPr>
          <p:cNvPr id="28" name="Rovná spojovacia šípka 27"/>
          <p:cNvCxnSpPr>
            <a:stCxn id="24" idx="0"/>
            <a:endCxn id="25" idx="4"/>
          </p:cNvCxnSpPr>
          <p:nvPr/>
        </p:nvCxnSpPr>
        <p:spPr>
          <a:xfrm flipH="1" flipV="1">
            <a:off x="3276374" y="2993420"/>
            <a:ext cx="1" cy="16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>
            <a:stCxn id="25" idx="6"/>
            <a:endCxn id="26" idx="2"/>
          </p:cNvCxnSpPr>
          <p:nvPr/>
        </p:nvCxnSpPr>
        <p:spPr>
          <a:xfrm>
            <a:off x="3556044" y="2762388"/>
            <a:ext cx="5317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stCxn id="26" idx="4"/>
            <a:endCxn id="27" idx="0"/>
          </p:cNvCxnSpPr>
          <p:nvPr/>
        </p:nvCxnSpPr>
        <p:spPr>
          <a:xfrm>
            <a:off x="4367493" y="2993420"/>
            <a:ext cx="0" cy="16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ál 30"/>
          <p:cNvSpPr/>
          <p:nvPr/>
        </p:nvSpPr>
        <p:spPr>
          <a:xfrm>
            <a:off x="3526860" y="2042076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C5</a:t>
            </a:r>
            <a:endParaRPr lang="sk-SK" sz="1200" dirty="0"/>
          </a:p>
        </p:txBody>
      </p:sp>
      <p:cxnSp>
        <p:nvCxnSpPr>
          <p:cNvPr id="33" name="Zalomená spojnica 32"/>
          <p:cNvCxnSpPr>
            <a:stCxn id="25" idx="0"/>
            <a:endCxn id="31" idx="2"/>
          </p:cNvCxnSpPr>
          <p:nvPr/>
        </p:nvCxnSpPr>
        <p:spPr>
          <a:xfrm rot="5400000" flipH="1" flipV="1">
            <a:off x="3272493" y="2276989"/>
            <a:ext cx="258248" cy="2504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Zalomená spojnica 34"/>
          <p:cNvCxnSpPr>
            <a:stCxn id="26" idx="0"/>
            <a:endCxn id="31" idx="6"/>
          </p:cNvCxnSpPr>
          <p:nvPr/>
        </p:nvCxnSpPr>
        <p:spPr>
          <a:xfrm rot="16200000" flipV="1">
            <a:off x="4097723" y="2261586"/>
            <a:ext cx="258248" cy="2812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lokTextu 37"/>
          <p:cNvSpPr txBox="1"/>
          <p:nvPr/>
        </p:nvSpPr>
        <p:spPr>
          <a:xfrm>
            <a:off x="551953" y="4705550"/>
            <a:ext cx="10400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C1, C4 – Dodávateľ/Odberateľ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C2, C3 – Poskytovateľ prístupového bodu siete PEPPOL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C5 – Prístupový bod na zber dát z elektronických faktúr (štátny prístupový bod)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Príklad dát z </a:t>
            </a:r>
            <a:r>
              <a:rPr lang="sk-SK" dirty="0" err="1" smtClean="0"/>
              <a:t>efa</a:t>
            </a:r>
            <a:r>
              <a:rPr lang="sk-SK" dirty="0" smtClean="0"/>
              <a:t>: </a:t>
            </a:r>
            <a:r>
              <a:rPr lang="sk-SK" b="1" dirty="0" smtClean="0"/>
              <a:t>údaje o dodávateľovi</a:t>
            </a:r>
            <a:r>
              <a:rPr lang="sk-SK" dirty="0" smtClean="0"/>
              <a:t>, </a:t>
            </a:r>
            <a:r>
              <a:rPr lang="sk-SK" b="1" dirty="0" smtClean="0"/>
              <a:t>odberateľovi</a:t>
            </a:r>
            <a:r>
              <a:rPr lang="sk-SK" dirty="0" smtClean="0"/>
              <a:t>, </a:t>
            </a:r>
            <a:r>
              <a:rPr lang="sk-SK" b="1" dirty="0" smtClean="0"/>
              <a:t>aký tovar/služba a kedy</a:t>
            </a:r>
            <a:r>
              <a:rPr lang="sk-SK" dirty="0" smtClean="0"/>
              <a:t>, </a:t>
            </a:r>
            <a:r>
              <a:rPr lang="sk-SK" b="1" dirty="0" smtClean="0"/>
              <a:t>sumy a dane</a:t>
            </a:r>
            <a:r>
              <a:rPr lang="sk-SK" dirty="0" smtClean="0"/>
              <a:t>, </a:t>
            </a:r>
            <a:r>
              <a:rPr lang="sk-SK" b="1" dirty="0" smtClean="0"/>
              <a:t>špeciálne atribúty </a:t>
            </a:r>
            <a:r>
              <a:rPr lang="sk-SK" dirty="0" smtClean="0"/>
              <a:t>(</a:t>
            </a:r>
            <a:r>
              <a:rPr lang="sk-SK" dirty="0" err="1" smtClean="0"/>
              <a:t>self-billing</a:t>
            </a:r>
            <a:r>
              <a:rPr lang="sk-SK" dirty="0" smtClean="0"/>
              <a:t> </a:t>
            </a:r>
            <a:r>
              <a:rPr lang="sk-SK" dirty="0" err="1" smtClean="0"/>
              <a:t>flag</a:t>
            </a:r>
            <a:r>
              <a:rPr lang="sk-SK" dirty="0" smtClean="0"/>
              <a:t>, </a:t>
            </a:r>
            <a:r>
              <a:rPr lang="sk-SK" dirty="0" err="1" smtClean="0"/>
              <a:t>reverse</a:t>
            </a:r>
            <a:r>
              <a:rPr lang="sk-SK" dirty="0" smtClean="0"/>
              <a:t> </a:t>
            </a:r>
            <a:r>
              <a:rPr lang="sk-SK" dirty="0" err="1" smtClean="0"/>
              <a:t>charge</a:t>
            </a:r>
            <a:r>
              <a:rPr lang="sk-SK" dirty="0" smtClean="0"/>
              <a:t>, prenos </a:t>
            </a:r>
            <a:r>
              <a:rPr lang="sk-SK" dirty="0" err="1" smtClean="0"/>
              <a:t>dan</a:t>
            </a:r>
            <a:r>
              <a:rPr lang="sk-SK" dirty="0" smtClean="0"/>
              <a:t>. povinnosti atď.)</a:t>
            </a:r>
            <a:endParaRPr lang="sk-SK" dirty="0"/>
          </a:p>
        </p:txBody>
      </p:sp>
      <p:pic>
        <p:nvPicPr>
          <p:cNvPr id="39" name="Obrázok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801" y="1034534"/>
            <a:ext cx="6624356" cy="3386211"/>
          </a:xfrm>
          <a:prstGeom prst="rect">
            <a:avLst/>
          </a:prstGeom>
        </p:spPr>
      </p:pic>
      <p:sp>
        <p:nvSpPr>
          <p:cNvPr id="41" name="Ovál 40"/>
          <p:cNvSpPr/>
          <p:nvPr/>
        </p:nvSpPr>
        <p:spPr>
          <a:xfrm>
            <a:off x="8943511" y="3648351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C4</a:t>
            </a:r>
            <a:endParaRPr lang="sk-SK" sz="1200" dirty="0"/>
          </a:p>
        </p:txBody>
      </p:sp>
      <p:sp>
        <p:nvSpPr>
          <p:cNvPr id="42" name="Ovál 41"/>
          <p:cNvSpPr/>
          <p:nvPr/>
        </p:nvSpPr>
        <p:spPr>
          <a:xfrm>
            <a:off x="6598015" y="2805119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C1</a:t>
            </a:r>
            <a:endParaRPr lang="sk-SK" sz="1200" dirty="0"/>
          </a:p>
        </p:txBody>
      </p:sp>
      <p:sp>
        <p:nvSpPr>
          <p:cNvPr id="43" name="Ovál 42"/>
          <p:cNvSpPr/>
          <p:nvPr/>
        </p:nvSpPr>
        <p:spPr>
          <a:xfrm>
            <a:off x="8947503" y="3036151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C3</a:t>
            </a:r>
          </a:p>
        </p:txBody>
      </p:sp>
      <p:sp>
        <p:nvSpPr>
          <p:cNvPr id="44" name="Ovál 43"/>
          <p:cNvSpPr/>
          <p:nvPr/>
        </p:nvSpPr>
        <p:spPr>
          <a:xfrm>
            <a:off x="6605881" y="2156674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C2</a:t>
            </a:r>
          </a:p>
        </p:txBody>
      </p:sp>
      <p:sp>
        <p:nvSpPr>
          <p:cNvPr id="45" name="Ovál 44"/>
          <p:cNvSpPr/>
          <p:nvPr/>
        </p:nvSpPr>
        <p:spPr>
          <a:xfrm>
            <a:off x="9529044" y="2705727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C5</a:t>
            </a:r>
          </a:p>
          <a:p>
            <a:pPr algn="ctr"/>
            <a:r>
              <a:rPr lang="sk-SK" sz="1050" dirty="0" smtClean="0"/>
              <a:t>SK</a:t>
            </a:r>
            <a:endParaRPr lang="sk-SK" sz="1200" dirty="0"/>
          </a:p>
        </p:txBody>
      </p:sp>
      <p:sp>
        <p:nvSpPr>
          <p:cNvPr id="46" name="Ovál 45"/>
          <p:cNvSpPr/>
          <p:nvPr/>
        </p:nvSpPr>
        <p:spPr>
          <a:xfrm>
            <a:off x="7198565" y="1533822"/>
            <a:ext cx="559341" cy="46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C5</a:t>
            </a:r>
          </a:p>
          <a:p>
            <a:pPr algn="ctr"/>
            <a:r>
              <a:rPr lang="sk-SK" sz="1050" dirty="0" smtClean="0"/>
              <a:t>CZ</a:t>
            </a:r>
            <a:endParaRPr lang="sk-SK" sz="1200" dirty="0"/>
          </a:p>
        </p:txBody>
      </p:sp>
      <p:cxnSp>
        <p:nvCxnSpPr>
          <p:cNvPr id="50" name="Zalomená spojnica 49"/>
          <p:cNvCxnSpPr>
            <a:stCxn id="43" idx="6"/>
            <a:endCxn id="45" idx="6"/>
          </p:cNvCxnSpPr>
          <p:nvPr/>
        </p:nvCxnSpPr>
        <p:spPr>
          <a:xfrm flipV="1">
            <a:off x="9506844" y="2936759"/>
            <a:ext cx="581541" cy="330424"/>
          </a:xfrm>
          <a:prstGeom prst="bentConnector3">
            <a:avLst>
              <a:gd name="adj1" fmla="val 139309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Zalomená spojnica 51"/>
          <p:cNvCxnSpPr>
            <a:stCxn id="44" idx="6"/>
            <a:endCxn id="43" idx="2"/>
          </p:cNvCxnSpPr>
          <p:nvPr/>
        </p:nvCxnSpPr>
        <p:spPr>
          <a:xfrm>
            <a:off x="7165222" y="2387706"/>
            <a:ext cx="1782281" cy="879477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ovná spojovacia šípka 54"/>
          <p:cNvCxnSpPr>
            <a:stCxn id="43" idx="4"/>
            <a:endCxn id="41" idx="0"/>
          </p:cNvCxnSpPr>
          <p:nvPr/>
        </p:nvCxnSpPr>
        <p:spPr>
          <a:xfrm flipH="1">
            <a:off x="9223182" y="3498215"/>
            <a:ext cx="3992" cy="15013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Zalomená spojnica 56"/>
          <p:cNvCxnSpPr>
            <a:endCxn id="46" idx="2"/>
          </p:cNvCxnSpPr>
          <p:nvPr/>
        </p:nvCxnSpPr>
        <p:spPr>
          <a:xfrm rot="5400000" flipH="1" flipV="1">
            <a:off x="6857199" y="1793208"/>
            <a:ext cx="369719" cy="313013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Zalomená spojnica 64"/>
          <p:cNvCxnSpPr>
            <a:stCxn id="42" idx="0"/>
            <a:endCxn id="44" idx="4"/>
          </p:cNvCxnSpPr>
          <p:nvPr/>
        </p:nvCxnSpPr>
        <p:spPr>
          <a:xfrm rot="5400000" flipH="1" flipV="1">
            <a:off x="6788429" y="2707996"/>
            <a:ext cx="186381" cy="7866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ĺžnik s jedným odstrihnutým a jedným zaobleným rohom 70"/>
          <p:cNvSpPr/>
          <p:nvPr/>
        </p:nvSpPr>
        <p:spPr>
          <a:xfrm>
            <a:off x="1101004" y="972028"/>
            <a:ext cx="641941" cy="950189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>
                <a:solidFill>
                  <a:schemeClr val="tx1"/>
                </a:solidFill>
              </a:rPr>
              <a:t>EN faktúra</a:t>
            </a:r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72" name="Obdĺžnik s jedným odstrihnutým a jedným zaobleným rohom 71"/>
          <p:cNvSpPr/>
          <p:nvPr/>
        </p:nvSpPr>
        <p:spPr>
          <a:xfrm>
            <a:off x="1310150" y="2801307"/>
            <a:ext cx="235402" cy="353559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73" name="Obdĺžnik s jedným odstrihnutým a jedným zaobleným rohom 72"/>
          <p:cNvSpPr/>
          <p:nvPr/>
        </p:nvSpPr>
        <p:spPr>
          <a:xfrm>
            <a:off x="3688829" y="2821127"/>
            <a:ext cx="235402" cy="353559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74" name="Obdĺžnik s jedným odstrihnutým a jedným zaobleným rohom 73"/>
          <p:cNvSpPr/>
          <p:nvPr/>
        </p:nvSpPr>
        <p:spPr>
          <a:xfrm>
            <a:off x="3500962" y="985089"/>
            <a:ext cx="641941" cy="950189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>
                <a:solidFill>
                  <a:schemeClr val="tx1"/>
                </a:solidFill>
              </a:rPr>
              <a:t>Extrakt dát z EN faktúry</a:t>
            </a:r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75" name="Obdĺžnik s jedným odstrihnutým a jedným zaobleným rohom 74"/>
          <p:cNvSpPr/>
          <p:nvPr/>
        </p:nvSpPr>
        <p:spPr>
          <a:xfrm>
            <a:off x="2959024" y="1993805"/>
            <a:ext cx="248295" cy="314727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76" name="Obdĺžnik s jedným odstrihnutým a jedným zaobleným rohom 75"/>
          <p:cNvSpPr/>
          <p:nvPr/>
        </p:nvSpPr>
        <p:spPr>
          <a:xfrm>
            <a:off x="4405742" y="2010904"/>
            <a:ext cx="248295" cy="314727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77" name="Obdĺžnik s jedným odstrihnutým a jedným zaobleným rohom 76"/>
          <p:cNvSpPr/>
          <p:nvPr/>
        </p:nvSpPr>
        <p:spPr>
          <a:xfrm>
            <a:off x="10371082" y="2917294"/>
            <a:ext cx="248295" cy="314727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78" name="Obdĺžnik s jedným odstrihnutým a jedným zaobleným rohom 77"/>
          <p:cNvSpPr/>
          <p:nvPr/>
        </p:nvSpPr>
        <p:spPr>
          <a:xfrm>
            <a:off x="6544105" y="1764854"/>
            <a:ext cx="248295" cy="314727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79" name="Obdĺžnik s jedným odstrihnutým a jedným zaobleným rohom 78"/>
          <p:cNvSpPr/>
          <p:nvPr/>
        </p:nvSpPr>
        <p:spPr>
          <a:xfrm>
            <a:off x="7750248" y="2705727"/>
            <a:ext cx="235402" cy="353559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800" dirty="0">
              <a:solidFill>
                <a:schemeClr val="tx1"/>
              </a:solidFill>
            </a:endParaRPr>
          </a:p>
        </p:txBody>
      </p:sp>
      <p:sp>
        <p:nvSpPr>
          <p:cNvPr id="81" name="BlokTextu 80"/>
          <p:cNvSpPr txBox="1"/>
          <p:nvPr/>
        </p:nvSpPr>
        <p:spPr>
          <a:xfrm>
            <a:off x="742520" y="3987609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Interoperabilita</a:t>
            </a:r>
            <a:endParaRPr lang="sk-SK" dirty="0"/>
          </a:p>
        </p:txBody>
      </p:sp>
      <p:sp>
        <p:nvSpPr>
          <p:cNvPr id="82" name="BlokTextu 81"/>
          <p:cNvSpPr txBox="1"/>
          <p:nvPr/>
        </p:nvSpPr>
        <p:spPr>
          <a:xfrm>
            <a:off x="3139637" y="398760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E- reporting</a:t>
            </a:r>
            <a:endParaRPr lang="sk-SK" dirty="0"/>
          </a:p>
        </p:txBody>
      </p:sp>
      <p:sp>
        <p:nvSpPr>
          <p:cNvPr id="83" name="Ovál 82"/>
          <p:cNvSpPr/>
          <p:nvPr/>
        </p:nvSpPr>
        <p:spPr>
          <a:xfrm>
            <a:off x="9227174" y="1271910"/>
            <a:ext cx="1143908" cy="862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VIES</a:t>
            </a:r>
            <a:endParaRPr lang="sk-SK" dirty="0"/>
          </a:p>
        </p:txBody>
      </p:sp>
      <p:cxnSp>
        <p:nvCxnSpPr>
          <p:cNvPr id="85" name="Rovná spojovacia šípka 84"/>
          <p:cNvCxnSpPr>
            <a:stCxn id="46" idx="6"/>
            <a:endCxn id="83" idx="2"/>
          </p:cNvCxnSpPr>
          <p:nvPr/>
        </p:nvCxnSpPr>
        <p:spPr>
          <a:xfrm flipV="1">
            <a:off x="7757906" y="1703242"/>
            <a:ext cx="1469268" cy="6161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ovná spojovacia šípka 85"/>
          <p:cNvCxnSpPr>
            <a:stCxn id="45" idx="0"/>
            <a:endCxn id="83" idx="4"/>
          </p:cNvCxnSpPr>
          <p:nvPr/>
        </p:nvCxnSpPr>
        <p:spPr>
          <a:xfrm flipH="1" flipV="1">
            <a:off x="9799128" y="2134574"/>
            <a:ext cx="9587" cy="57115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objekt pre číslo snímky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2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d. %#m. 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4F383B53FC334DBDA480C533EB1459" ma:contentTypeVersion="1" ma:contentTypeDescription="Umožňuje vytvoriť nový dokument." ma:contentTypeScope="" ma:versionID="98c1fdc328462b0ddd4a32ee7033cd1e">
  <xsd:schema xmlns:xsd="http://www.w3.org/2001/XMLSchema" xmlns:xs="http://www.w3.org/2001/XMLSchema" xmlns:p="http://schemas.microsoft.com/office/2006/metadata/properties" xmlns:ns2="02a17a64-797b-4ca1-a426-53cedcb7e95f" targetNamespace="http://schemas.microsoft.com/office/2006/metadata/properties" ma:root="true" ma:fieldsID="2ad35f6b16429ad8469c9b279c0b3445" ns2:_="">
    <xsd:import namespace="02a17a64-797b-4ca1-a426-53cedcb7e95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17a64-797b-4ca1-a426-53cedcb7e9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2F1A55-FEE5-4956-B0D4-F684413ED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a17a64-797b-4ca1-a426-53cedcb7e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DB439B-FA04-4DD8-A7AF-B1F08516B7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E90CA2-C296-4E4B-A672-A622B98CE15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2a17a64-797b-4ca1-a426-53cedcb7e95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24422</TotalTime>
  <Words>480</Words>
  <Application>Microsoft Office PowerPoint</Application>
  <PresentationFormat>Širokouhlá</PresentationFormat>
  <Paragraphs>141</Paragraphs>
  <Slides>14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Century Gothic</vt:lpstr>
      <vt:lpstr>Wingdings 3</vt:lpstr>
      <vt:lpstr>Ion Boardroom</vt:lpstr>
      <vt:lpstr>think-cell Slide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PEPPOL 4 Corner Model</vt:lpstr>
      <vt:lpstr>PEPPOL 4 Corner Model</vt:lpstr>
      <vt:lpstr>PEPPOL 5 Corner model</vt:lpstr>
      <vt:lpstr>Prezentácia programu PowerPoint</vt:lpstr>
      <vt:lpstr>Prezentácia programu PowerPoint</vt:lpstr>
      <vt:lpstr>Prezentácia programu PowerPoint</vt:lpstr>
      <vt:lpstr>AP Business Model</vt:lpstr>
      <vt:lpstr>AP Business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Opalek DataConcept</dc:creator>
  <cp:lastModifiedBy>Pavlovič Stanislav Ing.</cp:lastModifiedBy>
  <cp:revision>260</cp:revision>
  <dcterms:created xsi:type="dcterms:W3CDTF">2019-09-03T08:16:12Z</dcterms:created>
  <dcterms:modified xsi:type="dcterms:W3CDTF">2025-02-13T16:32:56Z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0x010100954F383B53FC334DBDA480C533EB1459</vt:lpwstr>
  </property>
</Properties>
</file>