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8" r:id="rId3"/>
    <p:sldId id="305" r:id="rId4"/>
    <p:sldId id="309" r:id="rId5"/>
    <p:sldId id="300" r:id="rId6"/>
    <p:sldId id="303" r:id="rId7"/>
    <p:sldId id="310" r:id="rId8"/>
    <p:sldId id="314" r:id="rId9"/>
    <p:sldId id="308" r:id="rId10"/>
    <p:sldId id="312" r:id="rId11"/>
    <p:sldId id="313" r:id="rId12"/>
    <p:sldId id="299" r:id="rId13"/>
    <p:sldId id="273" r:id="rId14"/>
  </p:sldIdLst>
  <p:sldSz cx="9144000" cy="6858000" type="screen4x3"/>
  <p:notesSz cx="6797675" cy="9926638"/>
  <p:defaultTextStyle>
    <a:defPPr>
      <a:defRPr lang="sk-S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3B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7" autoAdjust="0"/>
    <p:restoredTop sz="94660"/>
  </p:normalViewPr>
  <p:slideViewPr>
    <p:cSldViewPr>
      <p:cViewPr varScale="1">
        <p:scale>
          <a:sx n="125" d="100"/>
          <a:sy n="125" d="100"/>
        </p:scale>
        <p:origin x="118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k-SK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sk-SK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1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k-SK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9751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38E84E3-3294-4B11-8031-E5B76A968BC1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028917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k-SK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sk-SK"/>
          </a:p>
        </p:txBody>
      </p:sp>
      <p:sp>
        <p:nvSpPr>
          <p:cNvPr id="696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96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6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</a:p>
        </p:txBody>
      </p:sp>
      <p:sp>
        <p:nvSpPr>
          <p:cNvPr id="696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k-SK"/>
          </a:p>
        </p:txBody>
      </p:sp>
      <p:sp>
        <p:nvSpPr>
          <p:cNvPr id="696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9DC0C48-59BE-434E-BF27-71EFFCCB70FA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972850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244B4D-E879-434E-9448-1BE39CE2C55C}" type="slidenum">
              <a:rPr lang="sk-SK"/>
              <a:pPr/>
              <a:t>1</a:t>
            </a:fld>
            <a:endParaRPr lang="sk-SK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399670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 predlohy nadpisov.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dirty="0" smtClean="0"/>
              <a:t>Druhá úroveň</a:t>
            </a:r>
          </a:p>
          <a:p>
            <a:pPr lvl="2"/>
            <a:r>
              <a:rPr lang="sk-SK" dirty="0" smtClean="0"/>
              <a:t>Tretia úroveň</a:t>
            </a:r>
          </a:p>
          <a:p>
            <a:pPr lvl="3"/>
            <a:r>
              <a:rPr lang="sk-SK" dirty="0" smtClean="0"/>
              <a:t>Štvrtá úroveň</a:t>
            </a:r>
          </a:p>
          <a:p>
            <a:pPr lvl="4"/>
            <a:r>
              <a:rPr lang="sk-SK" dirty="0" smtClean="0"/>
              <a:t>Piata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81750"/>
            <a:ext cx="45466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1">
                <a:solidFill>
                  <a:schemeClr val="bg1"/>
                </a:solidFill>
              </a:defRPr>
            </a:lvl1pPr>
          </a:lstStyle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hf sldNum="0" hdr="0" ft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524000"/>
            <a:ext cx="8077200" cy="3352800"/>
          </a:xfrm>
        </p:spPr>
        <p:txBody>
          <a:bodyPr/>
          <a:lstStyle/>
          <a:p>
            <a:r>
              <a:rPr lang="sk-SK" sz="6600" b="1" dirty="0" smtClean="0">
                <a:solidFill>
                  <a:srgbClr val="0070C0"/>
                </a:solidFill>
              </a:rPr>
              <a:t>SLASPO</a:t>
            </a:r>
            <a:br>
              <a:rPr lang="sk-SK" sz="6600" b="1" dirty="0" smtClean="0">
                <a:solidFill>
                  <a:srgbClr val="0070C0"/>
                </a:solidFill>
              </a:rPr>
            </a:br>
            <a:r>
              <a:rPr lang="sk-SK" sz="4000" b="1" dirty="0" smtClean="0">
                <a:solidFill>
                  <a:srgbClr val="0070C0"/>
                </a:solidFill>
              </a:rPr>
              <a:t>legislatíva v oblasti </a:t>
            </a:r>
            <a:r>
              <a:rPr lang="sk-SK" sz="4000" b="1" dirty="0" smtClean="0">
                <a:solidFill>
                  <a:srgbClr val="0070C0"/>
                </a:solidFill>
              </a:rPr>
              <a:t>sprostredkovania </a:t>
            </a:r>
            <a:endParaRPr lang="sk-SK" sz="6600" b="1" dirty="0">
              <a:solidFill>
                <a:srgbClr val="0070C0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95963" y="5661025"/>
            <a:ext cx="3176587" cy="431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sk-SK" sz="1000" b="1" dirty="0">
                <a:solidFill>
                  <a:srgbClr val="143B6E"/>
                </a:solidFill>
                <a:latin typeface="Arial Narrow" pitchFamily="34" charset="0"/>
              </a:rPr>
              <a:t>	</a:t>
            </a:r>
            <a:r>
              <a:rPr lang="sk-SK" sz="1600" b="1" dirty="0">
                <a:solidFill>
                  <a:srgbClr val="0070C0"/>
                </a:solidFill>
                <a:latin typeface="Arial Narrow" pitchFamily="34" charset="0"/>
              </a:rPr>
              <a:t>JUDr. Dušan </a:t>
            </a:r>
            <a:r>
              <a:rPr lang="sk-SK" sz="1600" b="1" dirty="0" err="1">
                <a:solidFill>
                  <a:srgbClr val="0070C0"/>
                </a:solidFill>
                <a:latin typeface="Arial Narrow" pitchFamily="34" charset="0"/>
              </a:rPr>
              <a:t>Katonák</a:t>
            </a:r>
            <a:endParaRPr lang="en-US" sz="1600" b="1" dirty="0">
              <a:solidFill>
                <a:srgbClr val="0070C0"/>
              </a:solidFill>
              <a:latin typeface="Arial Narrow" pitchFamily="34" charset="0"/>
            </a:endParaRPr>
          </a:p>
          <a:p>
            <a:pPr>
              <a:lnSpc>
                <a:spcPct val="80000"/>
              </a:lnSpc>
            </a:pPr>
            <a:r>
              <a:rPr lang="sk-SK" sz="900" dirty="0">
                <a:solidFill>
                  <a:srgbClr val="143B6E"/>
                </a:solidFill>
                <a:latin typeface="Arial Narrow" pitchFamily="34" charset="0"/>
              </a:rPr>
              <a:t>                                                                                 	</a:t>
            </a:r>
            <a:endParaRPr lang="sk-SK" sz="300" b="1" dirty="0">
              <a:latin typeface="Arial Narrow" pitchFamily="34" charset="0"/>
            </a:endParaRP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dirty="0" smtClean="0"/>
              <a:t>Bratislava, 15. 06. 2016</a:t>
            </a:r>
            <a:endParaRPr lang="sk-SK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idx="1"/>
          </p:nvPr>
        </p:nvSpPr>
        <p:spPr>
          <a:xfrm>
            <a:off x="250825" y="1124744"/>
            <a:ext cx="8569325" cy="5400599"/>
          </a:xfrm>
          <a:noFill/>
          <a:ln/>
        </p:spPr>
        <p:txBody>
          <a:bodyPr/>
          <a:lstStyle/>
          <a:p>
            <a:pPr algn="ctr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2000" b="1" dirty="0"/>
              <a:t>	</a:t>
            </a:r>
            <a:endParaRPr lang="sk-SK" sz="2000" b="1" dirty="0">
              <a:solidFill>
                <a:srgbClr val="0070C0"/>
              </a:solidFill>
            </a:endParaRP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Arial" panose="020B0604020202020204" pitchFamily="34" charset="0"/>
              <a:buChar char="•"/>
            </a:pPr>
            <a:r>
              <a:rPr lang="sk-SK" sz="1800" b="1" dirty="0">
                <a:solidFill>
                  <a:srgbClr val="0070C0"/>
                </a:solidFill>
              </a:rPr>
              <a:t>sankcie 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1800" dirty="0">
                <a:solidFill>
                  <a:srgbClr val="0070C0"/>
                </a:solidFill>
              </a:rPr>
              <a:t>publikovanie udelených sankcií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1800" dirty="0">
                <a:solidFill>
                  <a:srgbClr val="0070C0"/>
                </a:solidFill>
              </a:rPr>
              <a:t>kto porušil, povaha porušenia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1800" dirty="0">
                <a:solidFill>
                  <a:srgbClr val="0070C0"/>
                </a:solidFill>
              </a:rPr>
              <a:t>NBS môže výnimočne obmedziť – vôbec alebo bez uvedenia subjektu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1800" dirty="0">
                <a:solidFill>
                  <a:srgbClr val="0070C0"/>
                </a:solidFill>
              </a:rPr>
              <a:t>pokuty PO – 5 mil. eur alebo až 5% z ročného obratu  + 2-násobok zisku</a:t>
            </a:r>
          </a:p>
          <a:p>
            <a:pPr marL="457200" lvl="1" indent="0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None/>
            </a:pPr>
            <a:r>
              <a:rPr lang="sk-SK" sz="1800" dirty="0">
                <a:solidFill>
                  <a:srgbClr val="0070C0"/>
                </a:solidFill>
              </a:rPr>
              <a:t>                 FO – 700 000 eur + 2-násobok zisku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•"/>
            </a:pPr>
            <a:endParaRPr lang="sk-SK" sz="1800" b="1" dirty="0" smtClean="0">
              <a:solidFill>
                <a:srgbClr val="0070C0"/>
              </a:solidFill>
            </a:endParaRP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•"/>
            </a:pPr>
            <a:r>
              <a:rPr lang="sk-SK" sz="1800" b="1" dirty="0" smtClean="0">
                <a:solidFill>
                  <a:srgbClr val="0070C0"/>
                </a:solidFill>
              </a:rPr>
              <a:t>transpozičný </a:t>
            </a:r>
            <a:r>
              <a:rPr lang="sk-SK" sz="1800" b="1" dirty="0" smtClean="0">
                <a:solidFill>
                  <a:srgbClr val="0070C0"/>
                </a:solidFill>
              </a:rPr>
              <a:t>termín – 23. február 2018 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•"/>
            </a:pPr>
            <a:r>
              <a:rPr lang="sk-SK" sz="1800" b="1" dirty="0">
                <a:solidFill>
                  <a:srgbClr val="0070C0"/>
                </a:solidFill>
              </a:rPr>
              <a:t>p</a:t>
            </a:r>
            <a:r>
              <a:rPr lang="sk-SK" sz="1800" b="1" dirty="0" smtClean="0">
                <a:solidFill>
                  <a:srgbClr val="0070C0"/>
                </a:solidFill>
              </a:rPr>
              <a:t>rechodné obdobie – 23. február 2019 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•"/>
            </a:pPr>
            <a:endParaRPr lang="sk-SK" sz="1800" b="1" dirty="0">
              <a:solidFill>
                <a:srgbClr val="0070C0"/>
              </a:solidFill>
            </a:endParaRP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Wingdings" panose="05000000000000000000" pitchFamily="2" charset="2"/>
              <a:buChar char="Ø"/>
            </a:pPr>
            <a:endParaRPr lang="sk-SK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778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778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1000"/>
                                        <p:tgtEl>
                                          <p:spTgt spid="778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1000"/>
                                        <p:tgtEl>
                                          <p:spTgt spid="778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1000"/>
                                        <p:tgtEl>
                                          <p:spTgt spid="778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1000"/>
                                        <p:tgtEl>
                                          <p:spTgt spid="778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1000"/>
                                        <p:tgtEl>
                                          <p:spTgt spid="778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1000"/>
                                        <p:tgtEl>
                                          <p:spTgt spid="778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1000"/>
                                        <p:tgtEl>
                                          <p:spTgt spid="778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idx="1"/>
          </p:nvPr>
        </p:nvSpPr>
        <p:spPr>
          <a:xfrm>
            <a:off x="250825" y="980728"/>
            <a:ext cx="8569325" cy="5401022"/>
          </a:xfrm>
          <a:noFill/>
          <a:ln/>
        </p:spPr>
        <p:txBody>
          <a:bodyPr/>
          <a:lstStyle/>
          <a:p>
            <a:pPr marL="0" indent="0" algn="ctr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None/>
            </a:pPr>
            <a:r>
              <a:rPr lang="sk-SK" sz="2000" b="1" dirty="0"/>
              <a:t>	</a:t>
            </a:r>
            <a:endParaRPr lang="sk-SK" sz="2000" dirty="0">
              <a:solidFill>
                <a:srgbClr val="0070C0"/>
              </a:solidFill>
            </a:endParaRPr>
          </a:p>
          <a:p>
            <a:pPr marL="457200" lvl="1" indent="0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None/>
            </a:pPr>
            <a:r>
              <a:rPr lang="sk-SK" sz="1600" b="1" dirty="0"/>
              <a:t>	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Wingdings" panose="05000000000000000000" pitchFamily="2" charset="2"/>
              <a:buChar char="Ø"/>
            </a:pPr>
            <a:r>
              <a:rPr lang="sk-SK" sz="2000" b="1" dirty="0" smtClean="0">
                <a:solidFill>
                  <a:srgbClr val="0070C0"/>
                </a:solidFill>
              </a:rPr>
              <a:t>Programové vyhlásenie vlády SR na roky 2016 – 2020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Arial" panose="020B0604020202020204" pitchFamily="34" charset="0"/>
              <a:buChar char="•"/>
            </a:pPr>
            <a:r>
              <a:rPr lang="sk-SK" sz="2000" b="1" dirty="0" smtClean="0">
                <a:solidFill>
                  <a:srgbClr val="0070C0"/>
                </a:solidFill>
              </a:rPr>
              <a:t>Odborná spôsobilosť a absolvovanie OFV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1800" dirty="0">
                <a:solidFill>
                  <a:srgbClr val="0070C0"/>
                </a:solidFill>
              </a:rPr>
              <a:t>e</a:t>
            </a:r>
            <a:r>
              <a:rPr lang="sk-SK" sz="1800" dirty="0" smtClean="0">
                <a:solidFill>
                  <a:srgbClr val="0070C0"/>
                </a:solidFill>
              </a:rPr>
              <a:t>lektronická evidencia osôb, ktoré absolvovali OFV a odbornú skúšku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1800" dirty="0" smtClean="0">
                <a:solidFill>
                  <a:srgbClr val="0070C0"/>
                </a:solidFill>
              </a:rPr>
              <a:t>poskytovatelia OFV (finančná inštitúcia a </a:t>
            </a:r>
            <a:r>
              <a:rPr lang="sk-SK" sz="1800" dirty="0" smtClean="0">
                <a:solidFill>
                  <a:srgbClr val="0070C0"/>
                </a:solidFill>
              </a:rPr>
              <a:t>vzdelávacia inštitúcia)</a:t>
            </a:r>
            <a:endParaRPr lang="sk-SK" sz="1800" dirty="0" smtClean="0">
              <a:solidFill>
                <a:srgbClr val="0070C0"/>
              </a:solidFill>
            </a:endParaRP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1800" dirty="0">
                <a:solidFill>
                  <a:srgbClr val="0070C0"/>
                </a:solidFill>
              </a:rPr>
              <a:t>ú</a:t>
            </a:r>
            <a:r>
              <a:rPr lang="sk-SK" sz="1800" dirty="0" smtClean="0">
                <a:solidFill>
                  <a:srgbClr val="0070C0"/>
                </a:solidFill>
              </a:rPr>
              <a:t>loha NBS pri registrácii a </a:t>
            </a:r>
            <a:r>
              <a:rPr lang="sk-SK" sz="1800" dirty="0" smtClean="0">
                <a:solidFill>
                  <a:srgbClr val="0070C0"/>
                </a:solidFill>
              </a:rPr>
              <a:t>dohľade ?</a:t>
            </a:r>
            <a:endParaRPr lang="sk-SK" sz="1800" dirty="0">
              <a:solidFill>
                <a:srgbClr val="0070C0"/>
              </a:solidFill>
            </a:endParaRP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Arial" panose="020B0604020202020204" pitchFamily="34" charset="0"/>
              <a:buChar char="•"/>
            </a:pPr>
            <a:r>
              <a:rPr lang="sk-SK" sz="2000" b="1" dirty="0" smtClean="0">
                <a:solidFill>
                  <a:srgbClr val="0070C0"/>
                </a:solidFill>
              </a:rPr>
              <a:t>Transparentnosť a prehľadnosť distribučných nákladov vrátane provízií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1800" dirty="0" smtClean="0">
                <a:solidFill>
                  <a:srgbClr val="0070C0"/>
                </a:solidFill>
              </a:rPr>
              <a:t>rozdielna právna úprava v jednotlivých sektoroch finančného trhu (IDD, </a:t>
            </a:r>
            <a:r>
              <a:rPr lang="sk-SK" sz="1800" dirty="0" err="1" smtClean="0">
                <a:solidFill>
                  <a:srgbClr val="0070C0"/>
                </a:solidFill>
              </a:rPr>
              <a:t>MiFID</a:t>
            </a:r>
            <a:r>
              <a:rPr lang="sk-SK" sz="1800" dirty="0" smtClean="0">
                <a:solidFill>
                  <a:srgbClr val="0070C0"/>
                </a:solidFill>
              </a:rPr>
              <a:t> </a:t>
            </a:r>
            <a:r>
              <a:rPr lang="sk-SK" sz="1800" dirty="0" smtClean="0">
                <a:solidFill>
                  <a:srgbClr val="0070C0"/>
                </a:solidFill>
              </a:rPr>
              <a:t>1, úvery na bývanie)</a:t>
            </a:r>
            <a:endParaRPr lang="sk-SK" sz="1800" dirty="0" smtClean="0">
              <a:solidFill>
                <a:srgbClr val="0070C0"/>
              </a:solidFill>
            </a:endParaRP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1800" dirty="0" smtClean="0">
                <a:solidFill>
                  <a:srgbClr val="0070C0"/>
                </a:solidFill>
              </a:rPr>
              <a:t>povinnosť zverejňovania provízií (výška nákladov pri životnom poistení)</a:t>
            </a:r>
            <a:endParaRPr lang="sk-SK" sz="1800" dirty="0">
              <a:solidFill>
                <a:srgbClr val="0070C0"/>
              </a:solidFill>
            </a:endParaRP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1800" dirty="0">
                <a:solidFill>
                  <a:srgbClr val="0070C0"/>
                </a:solidFill>
              </a:rPr>
              <a:t>r</a:t>
            </a:r>
            <a:r>
              <a:rPr lang="sk-SK" sz="1800" dirty="0" smtClean="0">
                <a:solidFill>
                  <a:srgbClr val="0070C0"/>
                </a:solidFill>
              </a:rPr>
              <a:t>iešenie zmluvného vzťahu pri časovom rozložení provízií medzi finančnou inštitúciou a finančným sprostredkovateľom ?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endParaRPr lang="sk-SK" sz="1800" dirty="0"/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endParaRPr lang="sk-SK" sz="1800" dirty="0" smtClean="0"/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endParaRPr lang="sk-SK" sz="1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98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98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98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98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798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798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798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798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798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798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798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798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798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798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798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798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7987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7987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7987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7987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7987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7987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Rectangle 4"/>
          <p:cNvSpPr>
            <a:spLocks noGrp="1" noChangeArrowheads="1"/>
          </p:cNvSpPr>
          <p:nvPr>
            <p:ph idx="1"/>
          </p:nvPr>
        </p:nvSpPr>
        <p:spPr>
          <a:xfrm>
            <a:off x="250825" y="1196751"/>
            <a:ext cx="8569325" cy="4968553"/>
          </a:xfrm>
          <a:noFill/>
          <a:ln/>
        </p:spPr>
        <p:txBody>
          <a:bodyPr/>
          <a:lstStyle/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Arial" panose="020B0604020202020204" pitchFamily="34" charset="0"/>
              <a:buChar char="•"/>
            </a:pPr>
            <a:r>
              <a:rPr lang="sk-SK" sz="2000" b="1" dirty="0" smtClean="0">
                <a:solidFill>
                  <a:srgbClr val="0070C0"/>
                </a:solidFill>
              </a:rPr>
              <a:t>Obmedzenie prenosu finančnej záťaže na finančných spotrebiteľov</a:t>
            </a:r>
          </a:p>
          <a:p>
            <a:pPr marL="457200" lvl="1" indent="0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None/>
            </a:pPr>
            <a:r>
              <a:rPr lang="sk-SK" sz="1600" dirty="0" smtClean="0">
                <a:solidFill>
                  <a:srgbClr val="0070C0"/>
                </a:solidFill>
              </a:rPr>
              <a:t>- ú</a:t>
            </a:r>
            <a:r>
              <a:rPr lang="sk-SK" sz="1800" dirty="0" smtClean="0">
                <a:solidFill>
                  <a:srgbClr val="0070C0"/>
                </a:solidFill>
              </a:rPr>
              <a:t>prava pravidiel pre výpočet </a:t>
            </a:r>
            <a:r>
              <a:rPr lang="sk-SK" sz="1800" dirty="0" err="1">
                <a:solidFill>
                  <a:srgbClr val="0070C0"/>
                </a:solidFill>
              </a:rPr>
              <a:t>odkupnej</a:t>
            </a:r>
            <a:r>
              <a:rPr lang="sk-SK" sz="1800" dirty="0">
                <a:solidFill>
                  <a:srgbClr val="0070C0"/>
                </a:solidFill>
              </a:rPr>
              <a:t> </a:t>
            </a:r>
            <a:r>
              <a:rPr lang="sk-SK" sz="1800" dirty="0" smtClean="0">
                <a:solidFill>
                  <a:srgbClr val="0070C0"/>
                </a:solidFill>
              </a:rPr>
              <a:t>hodnoty v životnom poistení</a:t>
            </a:r>
          </a:p>
          <a:p>
            <a:pPr marL="457200" lvl="1" indent="0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None/>
            </a:pPr>
            <a:r>
              <a:rPr lang="sk-SK" sz="1800" dirty="0" smtClean="0">
                <a:solidFill>
                  <a:srgbClr val="0070C0"/>
                </a:solidFill>
              </a:rPr>
              <a:t>- časové rozloženie obstarávacích nákladov (napr. 5 rokov od uzavretia    poistnej zmluvy)</a:t>
            </a:r>
            <a:endParaRPr lang="sk-SK" sz="1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59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593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593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565400"/>
            <a:ext cx="8229600" cy="1143000"/>
          </a:xfrm>
        </p:spPr>
        <p:txBody>
          <a:bodyPr/>
          <a:lstStyle/>
          <a:p>
            <a:r>
              <a:rPr lang="sk-SK" sz="4000" b="1" dirty="0">
                <a:solidFill>
                  <a:srgbClr val="0070C0"/>
                </a:solidFill>
                <a:latin typeface="Arial Narrow" pitchFamily="34" charset="0"/>
              </a:rPr>
              <a:t>ĎAKUJEM ZA POZORNOSŤ</a:t>
            </a:r>
            <a:r>
              <a:rPr lang="sk-SK" sz="3600" b="1" dirty="0">
                <a:solidFill>
                  <a:srgbClr val="0070C0"/>
                </a:solidFill>
                <a:latin typeface="Arial Narrow" pitchFamily="34" charset="0"/>
              </a:rPr>
              <a:t/>
            </a:r>
            <a:br>
              <a:rPr lang="sk-SK" sz="3600" b="1" dirty="0">
                <a:solidFill>
                  <a:srgbClr val="0070C0"/>
                </a:solidFill>
                <a:latin typeface="Arial Narrow" pitchFamily="34" charset="0"/>
              </a:rPr>
            </a:br>
            <a:r>
              <a:rPr lang="sk-SK" sz="1200" b="1" dirty="0">
                <a:solidFill>
                  <a:srgbClr val="0070C0"/>
                </a:solidFill>
                <a:latin typeface="Arial Narrow" pitchFamily="34" charset="0"/>
              </a:rPr>
              <a:t/>
            </a:r>
            <a:br>
              <a:rPr lang="sk-SK" sz="1200" b="1" dirty="0">
                <a:solidFill>
                  <a:srgbClr val="0070C0"/>
                </a:solidFill>
                <a:latin typeface="Arial Narrow" pitchFamily="34" charset="0"/>
              </a:rPr>
            </a:br>
            <a:r>
              <a:rPr lang="sk-SK" sz="2400" b="1" dirty="0">
                <a:solidFill>
                  <a:srgbClr val="0070C0"/>
                </a:solidFill>
                <a:latin typeface="Arial Narrow" pitchFamily="34" charset="0"/>
              </a:rPr>
              <a:t>e-mail: </a:t>
            </a:r>
            <a:r>
              <a:rPr lang="sk-SK" sz="2400" b="1" dirty="0" err="1">
                <a:solidFill>
                  <a:srgbClr val="0070C0"/>
                </a:solidFill>
                <a:latin typeface="Arial Narrow" pitchFamily="34" charset="0"/>
              </a:rPr>
              <a:t>dusan.katonak@mfsr.sk</a:t>
            </a:r>
            <a:endParaRPr lang="sk-SK" sz="2400" b="1" dirty="0">
              <a:solidFill>
                <a:srgbClr val="0070C0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981075"/>
            <a:ext cx="8301038" cy="733413"/>
          </a:xfrm>
        </p:spPr>
        <p:txBody>
          <a:bodyPr/>
          <a:lstStyle/>
          <a:p>
            <a:r>
              <a:rPr lang="sk-SK" sz="4000" b="1" dirty="0" smtClean="0">
                <a:solidFill>
                  <a:srgbClr val="0070C0"/>
                </a:solidFill>
              </a:rPr>
              <a:t> legislatívne prostredie   </a:t>
            </a:r>
            <a:endParaRPr lang="en-GB" sz="4000" b="1" dirty="0">
              <a:solidFill>
                <a:srgbClr val="0070C0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714488"/>
            <a:ext cx="8610600" cy="4786345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 typeface="Wingdings" panose="05000000000000000000" pitchFamily="2" charset="2"/>
              <a:buChar char="Ø"/>
            </a:pPr>
            <a:endParaRPr lang="sk-SK" sz="2800" b="1" dirty="0" smtClean="0">
              <a:solidFill>
                <a:srgbClr val="0070C0"/>
              </a:solidFill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 typeface="Wingdings" panose="05000000000000000000" pitchFamily="2" charset="2"/>
              <a:buChar char="Ø"/>
            </a:pPr>
            <a:r>
              <a:rPr lang="sk-SK" sz="2800" b="1" dirty="0" smtClean="0">
                <a:solidFill>
                  <a:srgbClr val="0070C0"/>
                </a:solidFill>
              </a:rPr>
              <a:t>domáce aktivity</a:t>
            </a: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sz="2000" b="1" dirty="0" smtClean="0">
                <a:solidFill>
                  <a:srgbClr val="0070C0"/>
                </a:solidFill>
              </a:rPr>
              <a:t>Novela zákona 186/2009 Z. z.</a:t>
            </a: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sz="2000" b="1" dirty="0" smtClean="0">
                <a:solidFill>
                  <a:srgbClr val="0070C0"/>
                </a:solidFill>
              </a:rPr>
              <a:t>PVV</a:t>
            </a: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 typeface="Wingdings" panose="05000000000000000000" pitchFamily="2" charset="2"/>
              <a:buChar char="Ø"/>
            </a:pPr>
            <a:r>
              <a:rPr lang="sk-SK" sz="2800" b="1" dirty="0">
                <a:solidFill>
                  <a:srgbClr val="0070C0"/>
                </a:solidFill>
              </a:rPr>
              <a:t>i</a:t>
            </a:r>
            <a:r>
              <a:rPr lang="sk-SK" sz="2800" b="1" dirty="0" smtClean="0">
                <a:solidFill>
                  <a:srgbClr val="0070C0"/>
                </a:solidFill>
              </a:rPr>
              <a:t>niciatívy EÚ</a:t>
            </a:r>
            <a:endParaRPr lang="sk-SK" sz="2000" b="1" dirty="0" smtClean="0">
              <a:solidFill>
                <a:srgbClr val="0070C0"/>
              </a:solidFill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sz="2000" b="1" dirty="0" smtClean="0">
                <a:solidFill>
                  <a:srgbClr val="0070C0"/>
                </a:solidFill>
              </a:rPr>
              <a:t>IDD </a:t>
            </a:r>
            <a:endParaRPr lang="sk-SK" sz="2000" b="1" dirty="0" smtClean="0">
              <a:solidFill>
                <a:srgbClr val="0070C0"/>
              </a:solidFill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sz="2000" b="1" dirty="0" smtClean="0">
                <a:solidFill>
                  <a:srgbClr val="0070C0"/>
                </a:solidFill>
              </a:rPr>
              <a:t>PRIIPS</a:t>
            </a: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sz="2000" b="1" dirty="0" err="1" smtClean="0">
                <a:solidFill>
                  <a:srgbClr val="0070C0"/>
                </a:solidFill>
              </a:rPr>
              <a:t>MiFiD</a:t>
            </a:r>
            <a:r>
              <a:rPr lang="sk-SK" sz="2000" b="1" dirty="0" smtClean="0">
                <a:solidFill>
                  <a:srgbClr val="0070C0"/>
                </a:solidFill>
              </a:rPr>
              <a:t> 2</a:t>
            </a: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sz="2000" b="1" dirty="0">
                <a:solidFill>
                  <a:srgbClr val="0070C0"/>
                </a:solidFill>
              </a:rPr>
              <a:t>ú</a:t>
            </a:r>
            <a:r>
              <a:rPr lang="sk-SK" sz="2000" b="1" dirty="0" smtClean="0">
                <a:solidFill>
                  <a:srgbClr val="0070C0"/>
                </a:solidFill>
              </a:rPr>
              <a:t>very na bývanie</a:t>
            </a:r>
            <a:endParaRPr lang="sk-SK" sz="2000" b="1" dirty="0">
              <a:solidFill>
                <a:srgbClr val="0070C0"/>
              </a:solidFill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 typeface="Wingdings" panose="05000000000000000000" pitchFamily="2" charset="2"/>
              <a:buChar char="Ø"/>
            </a:pPr>
            <a:endParaRPr lang="sk-SK" sz="2000" b="1" dirty="0" smtClean="0">
              <a:solidFill>
                <a:srgbClr val="0070C0"/>
              </a:solidFill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2000" b="1" dirty="0">
                <a:solidFill>
                  <a:srgbClr val="0070C0"/>
                </a:solidFill>
              </a:rPr>
              <a:t>	</a:t>
            </a:r>
            <a:endParaRPr lang="en-GB" sz="2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125538"/>
            <a:ext cx="8229600" cy="509587"/>
          </a:xfrm>
        </p:spPr>
        <p:txBody>
          <a:bodyPr/>
          <a:lstStyle/>
          <a:p>
            <a:r>
              <a:rPr lang="sk-SK" sz="2800" b="1" dirty="0">
                <a:solidFill>
                  <a:srgbClr val="0070C0"/>
                </a:solidFill>
              </a:rPr>
              <a:t>Časový harmonogram </a:t>
            </a:r>
            <a:r>
              <a:rPr lang="sk-SK" sz="2800" b="1" dirty="0" smtClean="0">
                <a:solidFill>
                  <a:srgbClr val="0070C0"/>
                </a:solidFill>
              </a:rPr>
              <a:t>prijatia nového zákona</a:t>
            </a:r>
            <a:endParaRPr lang="sk-SK" sz="2800" b="1" dirty="0">
              <a:solidFill>
                <a:srgbClr val="0070C0"/>
              </a:solidFill>
            </a:endParaRPr>
          </a:p>
        </p:txBody>
      </p:sp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628775"/>
            <a:ext cx="8569325" cy="4752975"/>
          </a:xfrm>
        </p:spPr>
        <p:txBody>
          <a:bodyPr/>
          <a:lstStyle/>
          <a:p>
            <a:pPr algn="ctr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2400" b="1" dirty="0"/>
              <a:t>	</a:t>
            </a:r>
            <a:endParaRPr lang="sk-SK" sz="2400" b="1" dirty="0">
              <a:solidFill>
                <a:srgbClr val="0070C0"/>
              </a:solidFill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sz="2400" b="1" dirty="0" smtClean="0">
                <a:solidFill>
                  <a:srgbClr val="0070C0"/>
                </a:solidFill>
              </a:rPr>
              <a:t>november </a:t>
            </a:r>
            <a:r>
              <a:rPr lang="sk-SK" sz="2400" b="1" dirty="0" smtClean="0">
                <a:solidFill>
                  <a:srgbClr val="0070C0"/>
                </a:solidFill>
              </a:rPr>
              <a:t>2016 </a:t>
            </a:r>
            <a:r>
              <a:rPr lang="sk-SK" sz="2400" b="1" dirty="0" smtClean="0">
                <a:solidFill>
                  <a:srgbClr val="0070C0"/>
                </a:solidFill>
              </a:rPr>
              <a:t>– predbežná informácia</a:t>
            </a: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sz="2400" b="1" dirty="0" smtClean="0">
                <a:solidFill>
                  <a:srgbClr val="0070C0"/>
                </a:solidFill>
              </a:rPr>
              <a:t>1. Q. </a:t>
            </a:r>
            <a:r>
              <a:rPr lang="sk-SK" sz="2400" b="1" dirty="0" smtClean="0">
                <a:solidFill>
                  <a:srgbClr val="0070C0"/>
                </a:solidFill>
              </a:rPr>
              <a:t>2017 – </a:t>
            </a:r>
            <a:r>
              <a:rPr lang="sk-SK" sz="2400" b="1" dirty="0" smtClean="0">
                <a:solidFill>
                  <a:srgbClr val="0070C0"/>
                </a:solidFill>
              </a:rPr>
              <a:t>VPK +MPK</a:t>
            </a:r>
            <a:endParaRPr lang="sk-SK" sz="2400" b="1" dirty="0" smtClean="0">
              <a:solidFill>
                <a:srgbClr val="0070C0"/>
              </a:solidFill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sz="2400" b="1" dirty="0" smtClean="0">
                <a:solidFill>
                  <a:srgbClr val="0070C0"/>
                </a:solidFill>
              </a:rPr>
              <a:t>2 Q. </a:t>
            </a:r>
            <a:r>
              <a:rPr lang="sk-SK" sz="2400" b="1" dirty="0" smtClean="0">
                <a:solidFill>
                  <a:srgbClr val="0070C0"/>
                </a:solidFill>
              </a:rPr>
              <a:t>2017 – LRV + rokovanie vlády SR</a:t>
            </a:r>
          </a:p>
          <a:p>
            <a:pPr>
              <a:lnSpc>
                <a:spcPct val="7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sz="2400" b="1" dirty="0">
                <a:solidFill>
                  <a:srgbClr val="0070C0"/>
                </a:solidFill>
              </a:rPr>
              <a:t>j</a:t>
            </a:r>
            <a:r>
              <a:rPr lang="sk-SK" sz="2400" b="1" dirty="0" smtClean="0">
                <a:solidFill>
                  <a:srgbClr val="0070C0"/>
                </a:solidFill>
              </a:rPr>
              <a:t>esenná schôdza 2017 </a:t>
            </a:r>
            <a:r>
              <a:rPr lang="sk-SK" sz="2400" b="1" dirty="0" smtClean="0">
                <a:solidFill>
                  <a:srgbClr val="0070C0"/>
                </a:solidFill>
              </a:rPr>
              <a:t>– predloženie do NR </a:t>
            </a:r>
            <a:r>
              <a:rPr lang="sk-SK" sz="2400" b="1" dirty="0" smtClean="0">
                <a:solidFill>
                  <a:srgbClr val="0070C0"/>
                </a:solidFill>
              </a:rPr>
              <a:t>SR</a:t>
            </a:r>
          </a:p>
          <a:p>
            <a:pPr>
              <a:lnSpc>
                <a:spcPct val="7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sz="2400" b="1" dirty="0">
                <a:solidFill>
                  <a:srgbClr val="0070C0"/>
                </a:solidFill>
              </a:rPr>
              <a:t>ú</a:t>
            </a:r>
            <a:r>
              <a:rPr lang="sk-SK" sz="2400" b="1" dirty="0" smtClean="0">
                <a:solidFill>
                  <a:srgbClr val="0070C0"/>
                </a:solidFill>
              </a:rPr>
              <a:t>činnosť 1.1. 2018 + prechodné obdobia </a:t>
            </a:r>
            <a:endParaRPr lang="sk-SK" sz="2400" b="1" dirty="0" smtClean="0">
              <a:solidFill>
                <a:srgbClr val="0070C0"/>
              </a:solidFill>
            </a:endParaRPr>
          </a:p>
          <a:p>
            <a:pPr>
              <a:lnSpc>
                <a:spcPct val="7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2400" b="1" dirty="0">
                <a:solidFill>
                  <a:srgbClr val="0070C0"/>
                </a:solidFill>
              </a:rPr>
              <a:t>	</a:t>
            </a:r>
            <a:r>
              <a:rPr lang="sk-SK" sz="2000" dirty="0">
                <a:solidFill>
                  <a:srgbClr val="0070C0"/>
                </a:solidFill>
              </a:rPr>
              <a:t>	</a:t>
            </a:r>
            <a:endParaRPr lang="sk-SK" sz="1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5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052513"/>
            <a:ext cx="8229600" cy="509587"/>
          </a:xfrm>
        </p:spPr>
        <p:txBody>
          <a:bodyPr/>
          <a:lstStyle/>
          <a:p>
            <a:r>
              <a:rPr lang="sk-SK" sz="2800" b="1" dirty="0" smtClean="0">
                <a:solidFill>
                  <a:srgbClr val="0070C0"/>
                </a:solidFill>
              </a:rPr>
              <a:t>Domáce aktivity</a:t>
            </a:r>
            <a:endParaRPr lang="sk-SK" sz="2800" b="1" dirty="0">
              <a:solidFill>
                <a:srgbClr val="0070C0"/>
              </a:solidFill>
            </a:endParaRPr>
          </a:p>
        </p:txBody>
      </p:sp>
      <p:sp>
        <p:nvSpPr>
          <p:cNvPr id="727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5043510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ct val="30000"/>
              </a:spcBef>
              <a:spcAft>
                <a:spcPct val="30000"/>
              </a:spcAft>
              <a:buFont typeface="Wingdings" panose="05000000000000000000" pitchFamily="2" charset="2"/>
              <a:buChar char="Ø"/>
            </a:pPr>
            <a:r>
              <a:rPr lang="sk-SK" sz="2400" b="1" dirty="0" smtClean="0">
                <a:solidFill>
                  <a:srgbClr val="0070C0"/>
                </a:solidFill>
              </a:rPr>
              <a:t>Novela zákona 186/2009 Z. z.</a:t>
            </a:r>
          </a:p>
          <a:p>
            <a:pPr>
              <a:lnSpc>
                <a:spcPct val="1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sz="2000" b="1" u="sng" dirty="0" smtClean="0">
                <a:solidFill>
                  <a:srgbClr val="0070C0"/>
                </a:solidFill>
              </a:rPr>
              <a:t>Dôvody stiahnutia novely z legislatívneho procesu v roku 2015</a:t>
            </a:r>
            <a:r>
              <a:rPr lang="sk-SK" sz="2000" u="sng" dirty="0" smtClean="0">
                <a:solidFill>
                  <a:srgbClr val="0070C0"/>
                </a:solidFill>
              </a:rPr>
              <a:t> </a:t>
            </a:r>
          </a:p>
          <a:p>
            <a:pPr>
              <a:lnSpc>
                <a:spcPct val="15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2000" dirty="0" smtClean="0">
                <a:solidFill>
                  <a:srgbClr val="0070C0"/>
                </a:solidFill>
              </a:rPr>
              <a:t>prijatie smernice IDD  </a:t>
            </a:r>
          </a:p>
          <a:p>
            <a:pPr>
              <a:lnSpc>
                <a:spcPct val="15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2000" dirty="0" smtClean="0">
                <a:solidFill>
                  <a:srgbClr val="0070C0"/>
                </a:solidFill>
              </a:rPr>
              <a:t>doriešenie zásadných pripomienok z MPK (OFV, provízie)</a:t>
            </a:r>
          </a:p>
          <a:p>
            <a:pPr>
              <a:lnSpc>
                <a:spcPct val="15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endParaRPr lang="sk-SK" sz="2000" dirty="0" smtClean="0">
              <a:solidFill>
                <a:schemeClr val="bg1">
                  <a:lumMod val="95000"/>
                </a:schemeClr>
              </a:solidFill>
            </a:endParaRPr>
          </a:p>
          <a:p>
            <a:pPr>
              <a:lnSpc>
                <a:spcPct val="15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600" dirty="0" smtClean="0">
                <a:solidFill>
                  <a:srgbClr val="0070C0"/>
                </a:solidFill>
              </a:rPr>
              <a:t>    </a:t>
            </a:r>
            <a:endParaRPr lang="en-GB" sz="16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052513"/>
            <a:ext cx="8229600" cy="509587"/>
          </a:xfrm>
        </p:spPr>
        <p:txBody>
          <a:bodyPr/>
          <a:lstStyle/>
          <a:p>
            <a:r>
              <a:rPr lang="sk-SK" sz="2800" b="1" dirty="0">
                <a:solidFill>
                  <a:srgbClr val="0070C0"/>
                </a:solidFill>
              </a:rPr>
              <a:t>Domáce aktivity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5501208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sz="2000" b="1" u="sng" dirty="0" smtClean="0">
                <a:solidFill>
                  <a:srgbClr val="0070C0"/>
                </a:solidFill>
              </a:rPr>
              <a:t>Základné okruhy navrhovanej novely </a:t>
            </a:r>
          </a:p>
          <a:p>
            <a:pPr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2000" b="1" dirty="0" smtClean="0">
                <a:solidFill>
                  <a:srgbClr val="0070C0"/>
                </a:solidFill>
              </a:rPr>
              <a:t>register</a:t>
            </a:r>
            <a:r>
              <a:rPr lang="sk-SK" sz="2000" dirty="0" smtClean="0">
                <a:solidFill>
                  <a:srgbClr val="0070C0"/>
                </a:solidFill>
              </a:rPr>
              <a:t> – čo evidovať, čo zverejňovať</a:t>
            </a:r>
          </a:p>
          <a:p>
            <a:pPr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2000" b="1" dirty="0" smtClean="0">
                <a:solidFill>
                  <a:srgbClr val="0070C0"/>
                </a:solidFill>
              </a:rPr>
              <a:t>kvalifikačné požiadavky na jednotlivé stupne </a:t>
            </a:r>
            <a:r>
              <a:rPr lang="sk-SK" sz="2000" dirty="0" smtClean="0">
                <a:solidFill>
                  <a:srgbClr val="0070C0"/>
                </a:solidFill>
              </a:rPr>
              <a:t>– zjednodušenie systému, vyšší dôraz na OFV a skúšky</a:t>
            </a:r>
          </a:p>
          <a:p>
            <a:pPr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2000" b="1" dirty="0" smtClean="0">
                <a:solidFill>
                  <a:srgbClr val="0070C0"/>
                </a:solidFill>
              </a:rPr>
              <a:t>zmena fungovania OFV </a:t>
            </a:r>
            <a:r>
              <a:rPr lang="sk-SK" sz="2000" dirty="0" smtClean="0">
                <a:solidFill>
                  <a:srgbClr val="0070C0"/>
                </a:solidFill>
              </a:rPr>
              <a:t>– podobný systém ako skúšky, dohľad nad subjektami, elektronická evidencia </a:t>
            </a:r>
            <a:r>
              <a:rPr lang="sk-SK" sz="2000" dirty="0" smtClean="0">
                <a:solidFill>
                  <a:srgbClr val="0070C0"/>
                </a:solidFill>
              </a:rPr>
              <a:t>absolventov</a:t>
            </a:r>
          </a:p>
          <a:p>
            <a:pPr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2000" b="1" dirty="0">
                <a:solidFill>
                  <a:srgbClr val="0070C0"/>
                </a:solidFill>
              </a:rPr>
              <a:t>z</a:t>
            </a:r>
            <a:r>
              <a:rPr lang="sk-SK" sz="2000" b="1" dirty="0" smtClean="0">
                <a:solidFill>
                  <a:srgbClr val="0070C0"/>
                </a:solidFill>
              </a:rPr>
              <a:t>rušenie výnimiek </a:t>
            </a:r>
            <a:r>
              <a:rPr lang="sk-SK" sz="2000" dirty="0" smtClean="0">
                <a:solidFill>
                  <a:srgbClr val="0070C0"/>
                </a:solidFill>
              </a:rPr>
              <a:t>– 3 mesačná lehota (§ 21ods. 3), PFA len 1 sektor (§ 21 ods. 5)</a:t>
            </a:r>
            <a:endParaRPr lang="sk-SK" sz="2000" b="1" dirty="0" smtClean="0">
              <a:solidFill>
                <a:srgbClr val="0070C0"/>
              </a:solidFill>
            </a:endParaRPr>
          </a:p>
          <a:p>
            <a:pPr>
              <a:lnSpc>
                <a:spcPct val="15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2000" b="1" dirty="0" smtClean="0">
                <a:solidFill>
                  <a:srgbClr val="0070C0"/>
                </a:solidFill>
              </a:rPr>
              <a:t>rôzne iné oblasti </a:t>
            </a:r>
            <a:r>
              <a:rPr lang="sk-SK" sz="2000" dirty="0" smtClean="0">
                <a:solidFill>
                  <a:srgbClr val="0070C0"/>
                </a:solidFill>
              </a:rPr>
              <a:t>– </a:t>
            </a:r>
            <a:r>
              <a:rPr lang="sk-SK" sz="2000" dirty="0" smtClean="0">
                <a:solidFill>
                  <a:srgbClr val="0070C0"/>
                </a:solidFill>
              </a:rPr>
              <a:t>(provízie</a:t>
            </a:r>
            <a:r>
              <a:rPr lang="sk-SK" sz="2000" dirty="0" smtClean="0">
                <a:solidFill>
                  <a:srgbClr val="0070C0"/>
                </a:solidFill>
              </a:rPr>
              <a:t>, zúženie konfliktu záujmov, registrácia subjektov, pokuta)</a:t>
            </a:r>
          </a:p>
          <a:p>
            <a:pPr marL="0" indent="0">
              <a:lnSpc>
                <a:spcPct val="150000"/>
              </a:lnSpc>
              <a:spcBef>
                <a:spcPct val="30000"/>
              </a:spcBef>
              <a:spcAft>
                <a:spcPct val="30000"/>
              </a:spcAft>
              <a:buNone/>
            </a:pPr>
            <a:endParaRPr lang="sk-SK" sz="2000" b="1" u="sng" dirty="0">
              <a:solidFill>
                <a:srgbClr val="0070C0"/>
              </a:solidFill>
            </a:endParaRPr>
          </a:p>
          <a:p>
            <a:pPr marL="0" indent="0">
              <a:lnSpc>
                <a:spcPct val="150000"/>
              </a:lnSpc>
              <a:spcBef>
                <a:spcPct val="30000"/>
              </a:spcBef>
              <a:spcAft>
                <a:spcPct val="30000"/>
              </a:spcAft>
              <a:buNone/>
            </a:pPr>
            <a:endParaRPr lang="sk-SK" sz="16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4" name="Rectangle 6"/>
          <p:cNvSpPr>
            <a:spLocks noGrp="1" noChangeArrowheads="1"/>
          </p:cNvSpPr>
          <p:nvPr>
            <p:ph idx="1"/>
          </p:nvPr>
        </p:nvSpPr>
        <p:spPr>
          <a:xfrm>
            <a:off x="395288" y="1700809"/>
            <a:ext cx="8569325" cy="4392487"/>
          </a:xfrm>
          <a:noFill/>
          <a:ln/>
        </p:spPr>
        <p:txBody>
          <a:bodyPr/>
          <a:lstStyle/>
          <a:p>
            <a:pPr>
              <a:spcBef>
                <a:spcPct val="30000"/>
              </a:spcBef>
              <a:spcAft>
                <a:spcPct val="30000"/>
              </a:spcAft>
              <a:buFont typeface="Wingdings" panose="05000000000000000000" pitchFamily="2" charset="2"/>
              <a:buChar char="Ø"/>
            </a:pPr>
            <a:r>
              <a:rPr lang="sk-SK" sz="2800" b="1" dirty="0" smtClean="0">
                <a:solidFill>
                  <a:srgbClr val="0070C0"/>
                </a:solidFill>
              </a:rPr>
              <a:t>IDD </a:t>
            </a:r>
            <a:r>
              <a:rPr lang="sk-SK" sz="1800" dirty="0" smtClean="0">
                <a:solidFill>
                  <a:srgbClr val="0070C0"/>
                </a:solidFill>
              </a:rPr>
              <a:t> </a:t>
            </a:r>
          </a:p>
          <a:p>
            <a:pPr>
              <a:spcBef>
                <a:spcPct val="30000"/>
              </a:spcBef>
              <a:spcAft>
                <a:spcPct val="30000"/>
              </a:spcAft>
              <a:buFont typeface="Arial" panose="020B0604020202020204" pitchFamily="34" charset="0"/>
              <a:buChar char="•"/>
            </a:pPr>
            <a:r>
              <a:rPr lang="sk-SK" sz="1800" b="1" dirty="0" smtClean="0">
                <a:solidFill>
                  <a:srgbClr val="0070C0"/>
                </a:solidFill>
              </a:rPr>
              <a:t>IDD</a:t>
            </a:r>
            <a:r>
              <a:rPr lang="sk-SK" sz="1800" dirty="0" smtClean="0">
                <a:solidFill>
                  <a:srgbClr val="0070C0"/>
                </a:solidFill>
              </a:rPr>
              <a:t> – </a:t>
            </a:r>
            <a:r>
              <a:rPr lang="sk-SK" sz="1800" dirty="0" err="1" smtClean="0">
                <a:solidFill>
                  <a:srgbClr val="0070C0"/>
                </a:solidFill>
              </a:rPr>
              <a:t>Insurance</a:t>
            </a:r>
            <a:r>
              <a:rPr lang="sk-SK" sz="1800" dirty="0" smtClean="0">
                <a:solidFill>
                  <a:srgbClr val="0070C0"/>
                </a:solidFill>
              </a:rPr>
              <a:t> </a:t>
            </a:r>
            <a:r>
              <a:rPr lang="sk-SK" sz="1800" dirty="0" err="1" smtClean="0">
                <a:solidFill>
                  <a:srgbClr val="0070C0"/>
                </a:solidFill>
              </a:rPr>
              <a:t>Distribution</a:t>
            </a:r>
            <a:r>
              <a:rPr lang="sk-SK" sz="1800" dirty="0" smtClean="0">
                <a:solidFill>
                  <a:srgbClr val="0070C0"/>
                </a:solidFill>
              </a:rPr>
              <a:t> </a:t>
            </a:r>
            <a:r>
              <a:rPr lang="sk-SK" sz="1800" dirty="0" err="1" smtClean="0">
                <a:solidFill>
                  <a:srgbClr val="0070C0"/>
                </a:solidFill>
              </a:rPr>
              <a:t>Directive</a:t>
            </a:r>
            <a:r>
              <a:rPr lang="sk-SK" sz="1800" dirty="0" smtClean="0">
                <a:solidFill>
                  <a:srgbClr val="0070C0"/>
                </a:solidFill>
              </a:rPr>
              <a:t> – smernica sa vzťahuje aj na poisťovne (kvalifikačné požiadavky pre manažment)</a:t>
            </a:r>
          </a:p>
          <a:p>
            <a:pPr>
              <a:spcBef>
                <a:spcPct val="30000"/>
              </a:spcBef>
              <a:spcAft>
                <a:spcPct val="30000"/>
              </a:spcAft>
              <a:buFont typeface="Arial" panose="020B0604020202020204" pitchFamily="34" charset="0"/>
              <a:buChar char="•"/>
            </a:pPr>
            <a:r>
              <a:rPr lang="sk-SK" sz="1800" b="1" dirty="0" smtClean="0">
                <a:solidFill>
                  <a:srgbClr val="0070C0"/>
                </a:solidFill>
              </a:rPr>
              <a:t>minimálna harmonizácia </a:t>
            </a:r>
            <a:r>
              <a:rPr lang="sk-SK" sz="1800" dirty="0" smtClean="0">
                <a:solidFill>
                  <a:srgbClr val="0070C0"/>
                </a:solidFill>
              </a:rPr>
              <a:t>– cca. 40 strán</a:t>
            </a:r>
            <a:endParaRPr lang="sk-SK" sz="1800" b="1" dirty="0" smtClean="0">
              <a:solidFill>
                <a:srgbClr val="0070C0"/>
              </a:solidFill>
            </a:endParaRPr>
          </a:p>
          <a:p>
            <a:pPr>
              <a:spcBef>
                <a:spcPct val="30000"/>
              </a:spcBef>
              <a:spcAft>
                <a:spcPct val="30000"/>
              </a:spcAft>
              <a:buFont typeface="Arial" panose="020B0604020202020204" pitchFamily="34" charset="0"/>
              <a:buChar char="•"/>
            </a:pPr>
            <a:r>
              <a:rPr lang="sk-SK" sz="1800" b="1" dirty="0">
                <a:solidFill>
                  <a:srgbClr val="0070C0"/>
                </a:solidFill>
              </a:rPr>
              <a:t>p</a:t>
            </a:r>
            <a:r>
              <a:rPr lang="sk-SK" sz="1800" b="1" dirty="0" smtClean="0">
                <a:solidFill>
                  <a:srgbClr val="0070C0"/>
                </a:solidFill>
              </a:rPr>
              <a:t>ríloha smernice </a:t>
            </a:r>
            <a:r>
              <a:rPr lang="sk-SK" sz="1800" dirty="0" smtClean="0">
                <a:solidFill>
                  <a:srgbClr val="0070C0"/>
                </a:solidFill>
              </a:rPr>
              <a:t>– zoznam oblastí, ktoré musia ovládať – </a:t>
            </a:r>
            <a:r>
              <a:rPr lang="sk-SK" sz="1800" dirty="0" err="1" smtClean="0">
                <a:solidFill>
                  <a:srgbClr val="0070C0"/>
                </a:solidFill>
              </a:rPr>
              <a:t>Life</a:t>
            </a:r>
            <a:r>
              <a:rPr lang="sk-SK" sz="1800" dirty="0" smtClean="0">
                <a:solidFill>
                  <a:srgbClr val="0070C0"/>
                </a:solidFill>
              </a:rPr>
              <a:t>, </a:t>
            </a:r>
            <a:r>
              <a:rPr lang="sk-SK" sz="1800" dirty="0" err="1" smtClean="0">
                <a:solidFill>
                  <a:srgbClr val="0070C0"/>
                </a:solidFill>
              </a:rPr>
              <a:t>non</a:t>
            </a:r>
            <a:r>
              <a:rPr lang="sk-SK" sz="1800" dirty="0" smtClean="0">
                <a:solidFill>
                  <a:srgbClr val="0070C0"/>
                </a:solidFill>
              </a:rPr>
              <a:t> </a:t>
            </a:r>
            <a:r>
              <a:rPr lang="sk-SK" sz="1800" dirty="0" err="1" smtClean="0">
                <a:solidFill>
                  <a:srgbClr val="0070C0"/>
                </a:solidFill>
              </a:rPr>
              <a:t>life</a:t>
            </a:r>
            <a:r>
              <a:rPr lang="sk-SK" sz="1800" dirty="0" smtClean="0">
                <a:solidFill>
                  <a:srgbClr val="0070C0"/>
                </a:solidFill>
              </a:rPr>
              <a:t>, </a:t>
            </a:r>
            <a:r>
              <a:rPr lang="sk-SK" sz="1800" dirty="0" smtClean="0">
                <a:solidFill>
                  <a:srgbClr val="0070C0"/>
                </a:solidFill>
              </a:rPr>
              <a:t>IBIP</a:t>
            </a:r>
          </a:p>
          <a:p>
            <a:pPr>
              <a:spcBef>
                <a:spcPct val="30000"/>
              </a:spcBef>
              <a:spcAft>
                <a:spcPct val="30000"/>
              </a:spcAft>
              <a:buFont typeface="Arial" panose="020B0604020202020204" pitchFamily="34" charset="0"/>
              <a:buChar char="•"/>
            </a:pPr>
            <a:r>
              <a:rPr lang="sk-SK" sz="1800" b="1" dirty="0" smtClean="0">
                <a:solidFill>
                  <a:srgbClr val="0070C0"/>
                </a:solidFill>
              </a:rPr>
              <a:t>zápis do registra </a:t>
            </a:r>
            <a:r>
              <a:rPr lang="sk-SK" sz="1800" dirty="0" smtClean="0">
                <a:solidFill>
                  <a:srgbClr val="0070C0"/>
                </a:solidFill>
              </a:rPr>
              <a:t>– len sprostredkovatelia, FO manažmentu zodpovedné za distribúciu, zamestnanci poisťovní nie </a:t>
            </a:r>
          </a:p>
          <a:p>
            <a:pPr marL="0" indent="0">
              <a:spcBef>
                <a:spcPct val="30000"/>
              </a:spcBef>
              <a:spcAft>
                <a:spcPct val="30000"/>
              </a:spcAft>
              <a:buNone/>
            </a:pPr>
            <a:r>
              <a:rPr lang="sk-SK" sz="1800" dirty="0" smtClean="0">
                <a:solidFill>
                  <a:srgbClr val="0070C0"/>
                </a:solidFill>
              </a:rPr>
              <a:t>       - EIOPA vytvorí jednotný register pre cezhraničných distributérov</a:t>
            </a:r>
          </a:p>
          <a:p>
            <a:pPr marL="0" indent="0">
              <a:spcBef>
                <a:spcPct val="30000"/>
              </a:spcBef>
              <a:spcAft>
                <a:spcPct val="30000"/>
              </a:spcAft>
              <a:buNone/>
            </a:pPr>
            <a:r>
              <a:rPr lang="sk-SK" sz="1800" dirty="0">
                <a:solidFill>
                  <a:srgbClr val="0070C0"/>
                </a:solidFill>
              </a:rPr>
              <a:t> </a:t>
            </a:r>
            <a:r>
              <a:rPr lang="sk-SK" sz="1800" dirty="0" smtClean="0">
                <a:solidFill>
                  <a:srgbClr val="0070C0"/>
                </a:solidFill>
              </a:rPr>
              <a:t>      - online zápis – lehota na zápis 3 mesiace od úplnej žiadosti</a:t>
            </a:r>
            <a:endParaRPr lang="sk-SK" sz="1800" dirty="0" smtClean="0">
              <a:solidFill>
                <a:srgbClr val="0070C0"/>
              </a:solidFill>
            </a:endParaRPr>
          </a:p>
          <a:p>
            <a:pPr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600" b="1" dirty="0">
                <a:solidFill>
                  <a:srgbClr val="0070C0"/>
                </a:solidFill>
              </a:rPr>
              <a:t>	</a:t>
            </a:r>
            <a:endParaRPr lang="en-GB" sz="1600" dirty="0">
              <a:solidFill>
                <a:srgbClr val="0070C0"/>
              </a:solidFill>
            </a:endParaRPr>
          </a:p>
        </p:txBody>
      </p:sp>
      <p:sp>
        <p:nvSpPr>
          <p:cNvPr id="63495" name="Rectangle 7"/>
          <p:cNvSpPr>
            <a:spLocks noChangeArrowheads="1"/>
          </p:cNvSpPr>
          <p:nvPr/>
        </p:nvSpPr>
        <p:spPr bwMode="auto">
          <a:xfrm>
            <a:off x="395288" y="1125539"/>
            <a:ext cx="8208962" cy="5752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sz="2800" b="1" dirty="0">
                <a:solidFill>
                  <a:srgbClr val="0070C0"/>
                </a:solidFill>
              </a:rPr>
              <a:t>I</a:t>
            </a:r>
            <a:r>
              <a:rPr lang="sk-SK" sz="2800" b="1" dirty="0" smtClean="0">
                <a:solidFill>
                  <a:srgbClr val="0070C0"/>
                </a:solidFill>
              </a:rPr>
              <a:t>niciatívy </a:t>
            </a:r>
            <a:r>
              <a:rPr lang="sk-SK" sz="2800" b="1" dirty="0">
                <a:solidFill>
                  <a:srgbClr val="0070C0"/>
                </a:solidFill>
              </a:rPr>
              <a:t>EÚ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34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34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34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34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34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634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634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634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idx="1"/>
          </p:nvPr>
        </p:nvSpPr>
        <p:spPr>
          <a:xfrm>
            <a:off x="250825" y="908721"/>
            <a:ext cx="8569325" cy="5760639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endParaRPr lang="sk-SK" sz="1800" b="1" dirty="0" smtClean="0">
              <a:solidFill>
                <a:srgbClr val="0070C0"/>
              </a:solidFill>
            </a:endParaRPr>
          </a:p>
          <a:p>
            <a:pPr>
              <a:spcBef>
                <a:spcPct val="30000"/>
              </a:spcBef>
              <a:spcAft>
                <a:spcPct val="30000"/>
              </a:spcAft>
              <a:buFont typeface="Arial" panose="020B0604020202020204" pitchFamily="34" charset="0"/>
              <a:buChar char="•"/>
            </a:pPr>
            <a:r>
              <a:rPr lang="sk-SK" sz="1800" b="1" dirty="0">
                <a:solidFill>
                  <a:srgbClr val="0070C0"/>
                </a:solidFill>
              </a:rPr>
              <a:t>f</a:t>
            </a:r>
            <a:r>
              <a:rPr lang="sk-SK" sz="1800" b="1" dirty="0" smtClean="0">
                <a:solidFill>
                  <a:srgbClr val="0070C0"/>
                </a:solidFill>
              </a:rPr>
              <a:t>it and </a:t>
            </a:r>
            <a:r>
              <a:rPr lang="sk-SK" sz="1800" b="1" dirty="0" err="1" smtClean="0">
                <a:solidFill>
                  <a:srgbClr val="0070C0"/>
                </a:solidFill>
              </a:rPr>
              <a:t>proper</a:t>
            </a:r>
            <a:r>
              <a:rPr lang="sk-SK" sz="1800" b="1" dirty="0" smtClean="0">
                <a:solidFill>
                  <a:srgbClr val="0070C0"/>
                </a:solidFill>
              </a:rPr>
              <a:t> </a:t>
            </a:r>
            <a:r>
              <a:rPr lang="sk-SK" sz="1800" dirty="0" smtClean="0">
                <a:solidFill>
                  <a:srgbClr val="0070C0"/>
                </a:solidFill>
              </a:rPr>
              <a:t>– primerané znalosti a schopnosti – príloha 1 – vyhláška MF</a:t>
            </a:r>
          </a:p>
          <a:p>
            <a:pPr>
              <a:spcBef>
                <a:spcPct val="30000"/>
              </a:spcBef>
              <a:spcAft>
                <a:spcPct val="30000"/>
              </a:spcAft>
              <a:buFont typeface="Arial" panose="020B0604020202020204" pitchFamily="34" charset="0"/>
              <a:buChar char="•"/>
            </a:pPr>
            <a:r>
              <a:rPr lang="sk-SK" sz="1800" b="1" dirty="0" smtClean="0">
                <a:solidFill>
                  <a:srgbClr val="0070C0"/>
                </a:solidFill>
              </a:rPr>
              <a:t>požiadavka </a:t>
            </a:r>
            <a:r>
              <a:rPr lang="sk-SK" sz="1800" b="1" dirty="0">
                <a:solidFill>
                  <a:srgbClr val="0070C0"/>
                </a:solidFill>
              </a:rPr>
              <a:t>na kontinuálne vzdelávanie </a:t>
            </a:r>
            <a:r>
              <a:rPr lang="sk-SK" sz="1800" dirty="0">
                <a:solidFill>
                  <a:srgbClr val="0070C0"/>
                </a:solidFill>
              </a:rPr>
              <a:t>– vzdelávací program alebo skúška</a:t>
            </a:r>
          </a:p>
          <a:p>
            <a:pPr>
              <a:spcBef>
                <a:spcPct val="30000"/>
              </a:spcBef>
              <a:spcAft>
                <a:spcPct val="30000"/>
              </a:spcAft>
              <a:buFont typeface="Arial" panose="020B0604020202020204" pitchFamily="34" charset="0"/>
              <a:buChar char="•"/>
            </a:pPr>
            <a:r>
              <a:rPr lang="sk-SK" sz="1800" b="1" dirty="0">
                <a:solidFill>
                  <a:srgbClr val="0070C0"/>
                </a:solidFill>
              </a:rPr>
              <a:t>informačné povinnosti </a:t>
            </a:r>
          </a:p>
          <a:p>
            <a:pPr marL="0" indent="0">
              <a:spcBef>
                <a:spcPct val="30000"/>
              </a:spcBef>
              <a:spcAft>
                <a:spcPct val="30000"/>
              </a:spcAft>
              <a:buNone/>
            </a:pPr>
            <a:r>
              <a:rPr lang="sk-SK" sz="1800" dirty="0">
                <a:solidFill>
                  <a:srgbClr val="0070C0"/>
                </a:solidFill>
              </a:rPr>
              <a:t>-   sprostredkovateľ – povahu/druh odmeňovania - </a:t>
            </a:r>
            <a:r>
              <a:rPr lang="sk-SK" sz="1800" dirty="0" err="1">
                <a:solidFill>
                  <a:srgbClr val="0070C0"/>
                </a:solidFill>
              </a:rPr>
              <a:t>fee</a:t>
            </a:r>
            <a:r>
              <a:rPr lang="sk-SK" sz="1800" dirty="0">
                <a:solidFill>
                  <a:srgbClr val="0070C0"/>
                </a:solidFill>
              </a:rPr>
              <a:t>/</a:t>
            </a:r>
            <a:r>
              <a:rPr lang="sk-SK" sz="1800" dirty="0" err="1">
                <a:solidFill>
                  <a:srgbClr val="0070C0"/>
                </a:solidFill>
              </a:rPr>
              <a:t>commission</a:t>
            </a:r>
            <a:r>
              <a:rPr lang="sk-SK" sz="1800" dirty="0">
                <a:solidFill>
                  <a:srgbClr val="0070C0"/>
                </a:solidFill>
              </a:rPr>
              <a:t>/kombinácia</a:t>
            </a:r>
          </a:p>
          <a:p>
            <a:pPr marL="0" indent="0">
              <a:spcBef>
                <a:spcPct val="30000"/>
              </a:spcBef>
              <a:spcAft>
                <a:spcPct val="30000"/>
              </a:spcAft>
              <a:buNone/>
            </a:pPr>
            <a:r>
              <a:rPr lang="sk-SK" sz="1800" dirty="0">
                <a:solidFill>
                  <a:srgbClr val="0070C0"/>
                </a:solidFill>
              </a:rPr>
              <a:t>-   poisťovňa - povahu/druh odmeňovania zamestnancov v súvislosti so zmluvou </a:t>
            </a:r>
          </a:p>
          <a:p>
            <a:pPr marL="0" indent="0">
              <a:spcBef>
                <a:spcPct val="30000"/>
              </a:spcBef>
              <a:spcAft>
                <a:spcPct val="30000"/>
              </a:spcAft>
              <a:buNone/>
            </a:pPr>
            <a:r>
              <a:rPr lang="sk-SK" sz="1800" dirty="0">
                <a:solidFill>
                  <a:srgbClr val="0070C0"/>
                </a:solidFill>
              </a:rPr>
              <a:t>                     - zverejniť akékoľvek iné platby ako poistné (následné </a:t>
            </a:r>
            <a:r>
              <a:rPr lang="sk-SK" sz="1800" dirty="0" smtClean="0">
                <a:solidFill>
                  <a:srgbClr val="0070C0"/>
                </a:solidFill>
              </a:rPr>
              <a:t>po</a:t>
            </a:r>
            <a:r>
              <a:rPr lang="sk-SK" sz="1800" dirty="0">
                <a:solidFill>
                  <a:srgbClr val="0070C0"/>
                </a:solidFill>
              </a:rPr>
              <a:t>platky) </a:t>
            </a: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sz="1800" b="1" dirty="0" smtClean="0">
                <a:solidFill>
                  <a:srgbClr val="0070C0"/>
                </a:solidFill>
              </a:rPr>
              <a:t>ČŠ </a:t>
            </a:r>
            <a:r>
              <a:rPr lang="sk-SK" sz="1800" b="1" dirty="0" smtClean="0">
                <a:solidFill>
                  <a:srgbClr val="0070C0"/>
                </a:solidFill>
              </a:rPr>
              <a:t>má výslovnú možnosť zakázať provízie</a:t>
            </a: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sz="1800" b="1" dirty="0" err="1" smtClean="0">
                <a:solidFill>
                  <a:srgbClr val="0070C0"/>
                </a:solidFill>
              </a:rPr>
              <a:t>Cross-selling</a:t>
            </a:r>
            <a:r>
              <a:rPr lang="sk-SK" sz="1800" b="1" dirty="0" smtClean="0">
                <a:solidFill>
                  <a:srgbClr val="0070C0"/>
                </a:solidFill>
              </a:rPr>
              <a:t> </a:t>
            </a: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1800" dirty="0" smtClean="0">
                <a:solidFill>
                  <a:srgbClr val="0070C0"/>
                </a:solidFill>
              </a:rPr>
              <a:t>informácia, či je možné kúpiť komponenty jednotlivo </a:t>
            </a: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1800" dirty="0" smtClean="0">
                <a:solidFill>
                  <a:srgbClr val="0070C0"/>
                </a:solidFill>
              </a:rPr>
              <a:t>popísanie jednotlivých komponentov</a:t>
            </a: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1800" dirty="0" smtClean="0">
                <a:solidFill>
                  <a:srgbClr val="0070C0"/>
                </a:solidFill>
              </a:rPr>
              <a:t>náklady a poplatky tiež jednotlivo</a:t>
            </a: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1800" dirty="0" smtClean="0">
                <a:solidFill>
                  <a:srgbClr val="0070C0"/>
                </a:solidFill>
              </a:rPr>
              <a:t>EIOPA môže vydať usmernenie </a:t>
            </a: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endParaRPr lang="sk-SK" sz="1800" dirty="0" smtClean="0">
              <a:solidFill>
                <a:srgbClr val="0070C0"/>
              </a:solidFill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endParaRPr lang="sk-SK" sz="1800" b="1" dirty="0" smtClean="0">
              <a:solidFill>
                <a:srgbClr val="0070C0"/>
              </a:solidFill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endParaRPr lang="sk-SK" sz="1800" b="1" dirty="0" smtClean="0">
              <a:solidFill>
                <a:srgbClr val="0070C0"/>
              </a:solidFill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endParaRPr lang="sk-SK" sz="1800" b="1" dirty="0">
              <a:solidFill>
                <a:srgbClr val="0070C0"/>
              </a:solidFill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600" b="1" dirty="0">
                <a:solidFill>
                  <a:srgbClr val="0070C0"/>
                </a:solidFill>
              </a:rPr>
              <a:t>	</a:t>
            </a:r>
            <a:endParaRPr lang="sk-SK" sz="1600" dirty="0" smtClean="0">
              <a:solidFill>
                <a:srgbClr val="0070C0"/>
              </a:solidFill>
            </a:endParaRPr>
          </a:p>
        </p:txBody>
      </p:sp>
      <p:sp>
        <p:nvSpPr>
          <p:cNvPr id="73731" name="Rectangle 3"/>
          <p:cNvSpPr>
            <a:spLocks noChangeArrowheads="1"/>
          </p:cNvSpPr>
          <p:nvPr/>
        </p:nvSpPr>
        <p:spPr bwMode="auto">
          <a:xfrm>
            <a:off x="395288" y="908721"/>
            <a:ext cx="8208962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endParaRPr lang="sk-SK" sz="24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37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37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37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37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37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37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37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37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7373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373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7373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7373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73730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sz="1800" b="1" dirty="0">
                <a:solidFill>
                  <a:srgbClr val="0070C0"/>
                </a:solidFill>
              </a:rPr>
              <a:t>proces tvorby produktov – </a:t>
            </a:r>
            <a:r>
              <a:rPr lang="sk-SK" sz="1800" dirty="0">
                <a:solidFill>
                  <a:srgbClr val="0070C0"/>
                </a:solidFill>
              </a:rPr>
              <a:t>predpokladaný level 2</a:t>
            </a:r>
            <a:endParaRPr lang="sk-SK" sz="1800" b="1" dirty="0">
              <a:solidFill>
                <a:srgbClr val="0070C0"/>
              </a:solidFill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1800" dirty="0">
                <a:solidFill>
                  <a:srgbClr val="0070C0"/>
                </a:solidFill>
              </a:rPr>
              <a:t>vytvorenie, prevádzkovanie a prehodnocovanie procesu na schválenie produktov</a:t>
            </a: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1800" dirty="0">
                <a:solidFill>
                  <a:srgbClr val="0070C0"/>
                </a:solidFill>
              </a:rPr>
              <a:t>nutnosť identifikovať „</a:t>
            </a:r>
            <a:r>
              <a:rPr lang="sk-SK" sz="1800" dirty="0" err="1">
                <a:solidFill>
                  <a:srgbClr val="0070C0"/>
                </a:solidFill>
              </a:rPr>
              <a:t>target</a:t>
            </a:r>
            <a:r>
              <a:rPr lang="sk-SK" sz="1800" dirty="0">
                <a:solidFill>
                  <a:srgbClr val="0070C0"/>
                </a:solidFill>
              </a:rPr>
              <a:t> </a:t>
            </a:r>
            <a:r>
              <a:rPr lang="sk-SK" sz="1800" dirty="0" err="1">
                <a:solidFill>
                  <a:srgbClr val="0070C0"/>
                </a:solidFill>
              </a:rPr>
              <a:t>market</a:t>
            </a:r>
            <a:r>
              <a:rPr lang="sk-SK" sz="1800" dirty="0">
                <a:solidFill>
                  <a:srgbClr val="0070C0"/>
                </a:solidFill>
              </a:rPr>
              <a:t> of </a:t>
            </a:r>
            <a:r>
              <a:rPr lang="sk-SK" sz="1800" dirty="0" err="1">
                <a:solidFill>
                  <a:srgbClr val="0070C0"/>
                </a:solidFill>
              </a:rPr>
              <a:t>customers</a:t>
            </a:r>
            <a:r>
              <a:rPr lang="sk-SK" sz="1800" dirty="0">
                <a:solidFill>
                  <a:srgbClr val="0070C0"/>
                </a:solidFill>
              </a:rPr>
              <a:t>“ </a:t>
            </a: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1800" dirty="0">
                <a:solidFill>
                  <a:srgbClr val="0070C0"/>
                </a:solidFill>
              </a:rPr>
              <a:t>zhodnotiť všetky relevantné riziká</a:t>
            </a: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1800" dirty="0">
                <a:solidFill>
                  <a:srgbClr val="0070C0"/>
                </a:solidFill>
              </a:rPr>
              <a:t>súlad distribučnej stratégie s „</a:t>
            </a:r>
            <a:r>
              <a:rPr lang="sk-SK" sz="1800" dirty="0" err="1">
                <a:solidFill>
                  <a:srgbClr val="0070C0"/>
                </a:solidFill>
              </a:rPr>
              <a:t>target</a:t>
            </a:r>
            <a:r>
              <a:rPr lang="sk-SK" sz="1800" dirty="0">
                <a:solidFill>
                  <a:srgbClr val="0070C0"/>
                </a:solidFill>
              </a:rPr>
              <a:t> </a:t>
            </a:r>
            <a:r>
              <a:rPr lang="sk-SK" sz="1800" dirty="0" err="1">
                <a:solidFill>
                  <a:srgbClr val="0070C0"/>
                </a:solidFill>
              </a:rPr>
              <a:t>market</a:t>
            </a:r>
            <a:r>
              <a:rPr lang="sk-SK" sz="1800" dirty="0">
                <a:solidFill>
                  <a:srgbClr val="0070C0"/>
                </a:solidFill>
              </a:rPr>
              <a:t> of </a:t>
            </a:r>
            <a:r>
              <a:rPr lang="sk-SK" sz="1800" dirty="0" err="1">
                <a:solidFill>
                  <a:srgbClr val="0070C0"/>
                </a:solidFill>
              </a:rPr>
              <a:t>customers</a:t>
            </a:r>
            <a:r>
              <a:rPr lang="sk-SK" sz="1800" dirty="0">
                <a:solidFill>
                  <a:srgbClr val="0070C0"/>
                </a:solidFill>
              </a:rPr>
              <a:t>“ – aby bol produkt predávaný len určenej skupine </a:t>
            </a: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1800" dirty="0">
                <a:solidFill>
                  <a:srgbClr val="0070C0"/>
                </a:solidFill>
              </a:rPr>
              <a:t>sprístupniť všetky potrebné informácie o produkte a </a:t>
            </a:r>
            <a:r>
              <a:rPr lang="sk-SK" sz="1800" dirty="0" err="1">
                <a:solidFill>
                  <a:srgbClr val="0070C0"/>
                </a:solidFill>
              </a:rPr>
              <a:t>target</a:t>
            </a:r>
            <a:r>
              <a:rPr lang="sk-SK" sz="1800" dirty="0">
                <a:solidFill>
                  <a:srgbClr val="0070C0"/>
                </a:solidFill>
              </a:rPr>
              <a:t> </a:t>
            </a:r>
            <a:r>
              <a:rPr lang="sk-SK" sz="1800" dirty="0" err="1">
                <a:solidFill>
                  <a:srgbClr val="0070C0"/>
                </a:solidFill>
              </a:rPr>
              <a:t>market</a:t>
            </a:r>
            <a:r>
              <a:rPr lang="sk-SK" sz="2000" dirty="0">
                <a:solidFill>
                  <a:srgbClr val="0070C0"/>
                </a:solidFill>
              </a:rPr>
              <a:t>  </a:t>
            </a:r>
          </a:p>
          <a:p>
            <a:endParaRPr lang="sk-SK" sz="2400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284446061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idx="1"/>
          </p:nvPr>
        </p:nvSpPr>
        <p:spPr>
          <a:xfrm>
            <a:off x="0" y="908720"/>
            <a:ext cx="8569325" cy="5544616"/>
          </a:xfrm>
          <a:noFill/>
          <a:ln/>
        </p:spPr>
        <p:txBody>
          <a:bodyPr/>
          <a:lstStyle/>
          <a:p>
            <a:pPr algn="ctr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2000" b="1" dirty="0"/>
              <a:t>	</a:t>
            </a:r>
            <a:endParaRPr lang="sk-SK" sz="2000" b="1" dirty="0">
              <a:solidFill>
                <a:srgbClr val="0070C0"/>
              </a:solidFill>
            </a:endParaRP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•"/>
            </a:pPr>
            <a:r>
              <a:rPr lang="sk-SK" sz="1800" b="1" dirty="0" smtClean="0">
                <a:solidFill>
                  <a:srgbClr val="0070C0"/>
                </a:solidFill>
              </a:rPr>
              <a:t>P zmluva </a:t>
            </a:r>
            <a:r>
              <a:rPr lang="sk-SK" sz="1800" dirty="0" smtClean="0">
                <a:solidFill>
                  <a:srgbClr val="0070C0"/>
                </a:solidFill>
              </a:rPr>
              <a:t>- v</a:t>
            </a:r>
            <a:r>
              <a:rPr lang="sk-SK" sz="1800" b="1" dirty="0" smtClean="0">
                <a:solidFill>
                  <a:srgbClr val="0070C0"/>
                </a:solidFill>
              </a:rPr>
              <a:t> </a:t>
            </a:r>
            <a:r>
              <a:rPr lang="sk-SK" sz="1800" dirty="0" smtClean="0">
                <a:solidFill>
                  <a:srgbClr val="0070C0"/>
                </a:solidFill>
              </a:rPr>
              <a:t>súlade s požiadavkami a potrebami klienta – stanoví distribútor na základe </a:t>
            </a:r>
            <a:r>
              <a:rPr lang="sk-SK" sz="1800" dirty="0" err="1" smtClean="0">
                <a:solidFill>
                  <a:srgbClr val="0070C0"/>
                </a:solidFill>
              </a:rPr>
              <a:t>info</a:t>
            </a:r>
            <a:r>
              <a:rPr lang="sk-SK" sz="1800" dirty="0" smtClean="0">
                <a:solidFill>
                  <a:srgbClr val="0070C0"/>
                </a:solidFill>
              </a:rPr>
              <a:t> od klienta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•"/>
            </a:pPr>
            <a:r>
              <a:rPr lang="sk-SK" sz="1800" b="1" dirty="0" smtClean="0">
                <a:solidFill>
                  <a:srgbClr val="0070C0"/>
                </a:solidFill>
              </a:rPr>
              <a:t>ŠID</a:t>
            </a:r>
            <a:r>
              <a:rPr lang="sk-SK" sz="1800" dirty="0" smtClean="0">
                <a:solidFill>
                  <a:srgbClr val="0070C0"/>
                </a:solidFill>
              </a:rPr>
              <a:t> – krátky, prehľadný, samostatný, ľahko čitateľný, </a:t>
            </a:r>
            <a:r>
              <a:rPr lang="sk-SK" sz="1800" smtClean="0">
                <a:solidFill>
                  <a:srgbClr val="0070C0"/>
                </a:solidFill>
              </a:rPr>
              <a:t>EIOPA podrobnosti</a:t>
            </a:r>
            <a:endParaRPr lang="sk-SK" sz="1800" dirty="0" smtClean="0">
              <a:solidFill>
                <a:srgbClr val="0070C0"/>
              </a:solidFill>
            </a:endParaRP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•"/>
            </a:pPr>
            <a:r>
              <a:rPr lang="sk-SK" sz="1800" b="1" dirty="0" smtClean="0">
                <a:solidFill>
                  <a:srgbClr val="0070C0"/>
                </a:solidFill>
              </a:rPr>
              <a:t>Špeciálna </a:t>
            </a:r>
            <a:r>
              <a:rPr lang="sk-SK" sz="1800" b="1" dirty="0" smtClean="0">
                <a:solidFill>
                  <a:srgbClr val="0070C0"/>
                </a:solidFill>
              </a:rPr>
              <a:t>kapitola pre investičné produkty </a:t>
            </a:r>
            <a:endParaRPr lang="sk-SK" sz="1800" b="1" dirty="0">
              <a:solidFill>
                <a:srgbClr val="0070C0"/>
              </a:solidFill>
            </a:endParaRP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Arial" panose="020B0604020202020204" pitchFamily="34" charset="0"/>
              <a:buChar char="•"/>
            </a:pPr>
            <a:r>
              <a:rPr lang="sk-SK" sz="1800" b="1" dirty="0" smtClean="0">
                <a:solidFill>
                  <a:srgbClr val="0070C0"/>
                </a:solidFill>
              </a:rPr>
              <a:t>konflikt záujmov 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Arial" panose="020B0604020202020204" pitchFamily="34" charset="0"/>
              <a:buChar char="•"/>
            </a:pPr>
            <a:r>
              <a:rPr lang="sk-SK" sz="1800" b="1" dirty="0" smtClean="0">
                <a:solidFill>
                  <a:srgbClr val="0070C0"/>
                </a:solidFill>
              </a:rPr>
              <a:t>rozšírené informačné povinnosti 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1800" b="1" dirty="0" smtClean="0">
                <a:solidFill>
                  <a:srgbClr val="0070C0"/>
                </a:solidFill>
              </a:rPr>
              <a:t> </a:t>
            </a:r>
            <a:r>
              <a:rPr lang="sk-SK" sz="1800" dirty="0" smtClean="0">
                <a:solidFill>
                  <a:srgbClr val="0070C0"/>
                </a:solidFill>
              </a:rPr>
              <a:t>povaha a výška odmeny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1800" dirty="0" smtClean="0">
                <a:solidFill>
                  <a:srgbClr val="0070C0"/>
                </a:solidFill>
              </a:rPr>
              <a:t>aký majú dopad celkové náklady na výnosnosť investície 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1800" dirty="0">
                <a:solidFill>
                  <a:srgbClr val="0070C0"/>
                </a:solidFill>
              </a:rPr>
              <a:t>i</a:t>
            </a:r>
            <a:r>
              <a:rPr lang="sk-SK" sz="1800" dirty="0" smtClean="0">
                <a:solidFill>
                  <a:srgbClr val="0070C0"/>
                </a:solidFill>
              </a:rPr>
              <a:t>nformácie poskytované počas celej doby investície, min. ročne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endParaRPr lang="sk-SK" sz="1600" dirty="0" smtClean="0">
              <a:solidFill>
                <a:srgbClr val="0070C0"/>
              </a:solidFill>
            </a:endParaRP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Arial" panose="020B0604020202020204" pitchFamily="34" charset="0"/>
              <a:buChar char="•"/>
            </a:pPr>
            <a:endParaRPr lang="sk-SK" sz="1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686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686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686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686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686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1000"/>
                                        <p:tgtEl>
                                          <p:spTgt spid="686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1000"/>
                                        <p:tgtEl>
                                          <p:spTgt spid="686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1000"/>
                                        <p:tgtEl>
                                          <p:spTgt spid="686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1000"/>
                                        <p:tgtEl>
                                          <p:spTgt spid="686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í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5112</TotalTime>
  <Words>402</Words>
  <Application>Microsoft Office PowerPoint</Application>
  <PresentationFormat>Prezentácia na obrazovke (4:3)</PresentationFormat>
  <Paragraphs>107</Paragraphs>
  <Slides>13</Slides>
  <Notes>1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13</vt:i4>
      </vt:variant>
    </vt:vector>
  </HeadingPairs>
  <TitlesOfParts>
    <vt:vector size="17" baseType="lpstr">
      <vt:lpstr>Arial</vt:lpstr>
      <vt:lpstr>Arial Narrow</vt:lpstr>
      <vt:lpstr>Wingdings</vt:lpstr>
      <vt:lpstr>Výchozí návrh</vt:lpstr>
      <vt:lpstr>SLASPO legislatíva v oblasti sprostredkovania </vt:lpstr>
      <vt:lpstr> legislatívne prostredie   </vt:lpstr>
      <vt:lpstr>Časový harmonogram prijatia nového zákona</vt:lpstr>
      <vt:lpstr>Domáce aktivity</vt:lpstr>
      <vt:lpstr>Domáce aktivity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ĎAKUJEM ZA POZORNOSŤ  e-mail: dusan.katonak@mfsr.sk</vt:lpstr>
    </vt:vector>
  </TitlesOfParts>
  <Company>retro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werto</dc:creator>
  <cp:lastModifiedBy>Katonak Dusan</cp:lastModifiedBy>
  <cp:revision>413</cp:revision>
  <cp:lastPrinted>2014-10-27T11:03:00Z</cp:lastPrinted>
  <dcterms:created xsi:type="dcterms:W3CDTF">2006-09-13T19:22:57Z</dcterms:created>
  <dcterms:modified xsi:type="dcterms:W3CDTF">2016-06-13T12:50:57Z</dcterms:modified>
</cp:coreProperties>
</file>