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sldIdLst>
    <p:sldId id="256" r:id="rId2"/>
    <p:sldId id="300" r:id="rId3"/>
    <p:sldId id="301" r:id="rId4"/>
    <p:sldId id="258" r:id="rId5"/>
    <p:sldId id="259" r:id="rId6"/>
    <p:sldId id="275" r:id="rId7"/>
    <p:sldId id="286" r:id="rId8"/>
    <p:sldId id="266" r:id="rId9"/>
    <p:sldId id="268" r:id="rId10"/>
    <p:sldId id="267" r:id="rId11"/>
    <p:sldId id="276" r:id="rId12"/>
    <p:sldId id="285" r:id="rId13"/>
    <p:sldId id="277" r:id="rId14"/>
    <p:sldId id="278" r:id="rId15"/>
    <p:sldId id="279" r:id="rId16"/>
    <p:sldId id="290" r:id="rId17"/>
    <p:sldId id="280" r:id="rId18"/>
    <p:sldId id="287" r:id="rId19"/>
    <p:sldId id="288" r:id="rId20"/>
    <p:sldId id="289" r:id="rId21"/>
    <p:sldId id="291" r:id="rId22"/>
    <p:sldId id="292" r:id="rId23"/>
    <p:sldId id="293" r:id="rId24"/>
    <p:sldId id="294" r:id="rId25"/>
    <p:sldId id="295" r:id="rId26"/>
    <p:sldId id="296" r:id="rId27"/>
    <p:sldId id="297" r:id="rId28"/>
    <p:sldId id="298" r:id="rId29"/>
    <p:sldId id="299" r:id="rId30"/>
    <p:sldId id="281" r:id="rId31"/>
    <p:sldId id="282" r:id="rId32"/>
    <p:sldId id="283" r:id="rId33"/>
    <p:sldId id="284" r:id="rId34"/>
    <p:sldId id="263" r:id="rId35"/>
    <p:sldId id="265" r:id="rId36"/>
    <p:sldId id="273" r:id="rId37"/>
    <p:sldId id="272" r:id="rId38"/>
  </p:sldIdLst>
  <p:sldSz cx="9144000" cy="6858000" type="screen4x3"/>
  <p:notesSz cx="6858000" cy="9947275"/>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99091"/>
          </a:xfrm>
          <a:prstGeom prst="rect">
            <a:avLst/>
          </a:prstGeom>
        </p:spPr>
        <p:txBody>
          <a:bodyPr vert="horz" lIns="91440" tIns="45720" rIns="91440" bIns="45720" rtlCol="0"/>
          <a:lstStyle>
            <a:lvl1pPr algn="r">
              <a:defRPr sz="1200"/>
            </a:lvl1pPr>
          </a:lstStyle>
          <a:p>
            <a:fld id="{8A66A3BF-AF67-44FE-BF92-7D6D8BEED717}" type="datetimeFigureOut">
              <a:rPr lang="sk-SK" smtClean="0"/>
              <a:pPr/>
              <a:t>14. 6. 2016</a:t>
            </a:fld>
            <a:endParaRPr lang="sk-SK"/>
          </a:p>
        </p:txBody>
      </p:sp>
      <p:sp>
        <p:nvSpPr>
          <p:cNvPr id="4" name="Zástupný symbol obrazu snímky 3"/>
          <p:cNvSpPr>
            <a:spLocks noGrp="1" noRot="1" noChangeAspect="1"/>
          </p:cNvSpPr>
          <p:nvPr>
            <p:ph type="sldImg" idx="2"/>
          </p:nvPr>
        </p:nvSpPr>
        <p:spPr>
          <a:xfrm>
            <a:off x="1190625" y="1243013"/>
            <a:ext cx="4476750" cy="3357562"/>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787126"/>
            <a:ext cx="5486400" cy="3916740"/>
          </a:xfrm>
          <a:prstGeom prst="rect">
            <a:avLst/>
          </a:prstGeom>
        </p:spPr>
        <p:txBody>
          <a:bodyPr vert="horz" lIns="91440" tIns="45720" rIns="91440" bIns="45720" rtlCol="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9448185"/>
            <a:ext cx="2971800" cy="49909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9448185"/>
            <a:ext cx="2971800" cy="499090"/>
          </a:xfrm>
          <a:prstGeom prst="rect">
            <a:avLst/>
          </a:prstGeom>
        </p:spPr>
        <p:txBody>
          <a:bodyPr vert="horz" lIns="91440" tIns="45720" rIns="91440" bIns="45720" rtlCol="0" anchor="b"/>
          <a:lstStyle>
            <a:lvl1pPr algn="r">
              <a:defRPr sz="1200"/>
            </a:lvl1pPr>
          </a:lstStyle>
          <a:p>
            <a:fld id="{0AC7494C-4583-40C0-BBC7-CDC4373A6A7E}" type="slidenum">
              <a:rPr lang="sk-SK" smtClean="0"/>
              <a:pPr/>
              <a:t>‹#›</a:t>
            </a:fld>
            <a:endParaRPr lang="sk-SK"/>
          </a:p>
        </p:txBody>
      </p:sp>
    </p:spTree>
    <p:extLst>
      <p:ext uri="{BB962C8B-B14F-4D97-AF65-F5344CB8AC3E}">
        <p14:creationId xmlns:p14="http://schemas.microsoft.com/office/powerpoint/2010/main" xmlns="" val="1101344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a:p>
        </p:txBody>
      </p:sp>
      <p:sp>
        <p:nvSpPr>
          <p:cNvPr id="4" name="Zástupný symbol čísla snímky 3"/>
          <p:cNvSpPr>
            <a:spLocks noGrp="1"/>
          </p:cNvSpPr>
          <p:nvPr>
            <p:ph type="sldNum" sz="quarter" idx="10"/>
          </p:nvPr>
        </p:nvSpPr>
        <p:spPr/>
        <p:txBody>
          <a:bodyPr/>
          <a:lstStyle/>
          <a:p>
            <a:fld id="{0AC7494C-4583-40C0-BBC7-CDC4373A6A7E}" type="slidenum">
              <a:rPr lang="sk-SK" smtClean="0"/>
              <a:pPr/>
              <a:t>1</a:t>
            </a:fld>
            <a:endParaRPr lang="sk-SK"/>
          </a:p>
        </p:txBody>
      </p:sp>
    </p:spTree>
    <p:extLst>
      <p:ext uri="{BB962C8B-B14F-4D97-AF65-F5344CB8AC3E}">
        <p14:creationId xmlns:p14="http://schemas.microsoft.com/office/powerpoint/2010/main" xmlns="" val="3592877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Upravte štýly predlohy textu</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Upravte štýl predlohy podnadpisov</a:t>
            </a:r>
            <a:endParaRPr lang="sk-SK"/>
          </a:p>
        </p:txBody>
      </p:sp>
      <p:sp>
        <p:nvSpPr>
          <p:cNvPr id="4" name="Zástupný symbol dátumu 3"/>
          <p:cNvSpPr>
            <a:spLocks noGrp="1"/>
          </p:cNvSpPr>
          <p:nvPr>
            <p:ph type="dt" sz="half" idx="10"/>
          </p:nvPr>
        </p:nvSpPr>
        <p:spPr/>
        <p:txBody>
          <a:bodyPr/>
          <a:lstStyle/>
          <a:p>
            <a:fld id="{62FDF18D-89B2-4B9B-9353-4F7D8C85BBFA}" type="datetime1">
              <a:rPr lang="sk-SK" smtClean="0"/>
              <a:pPr/>
              <a:t>14. 6. 2016</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187599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zvislého textu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D9869C78-EBFB-4EAC-9FE5-E8A12DCA274C}" type="datetime1">
              <a:rPr lang="sk-SK" smtClean="0"/>
              <a:pPr/>
              <a:t>14. 6. 2016</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3039694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Upravte štýly predlohy textu</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2AC13AFB-CD58-4EEA-86D1-DF8D9AA3A6A1}" type="datetime1">
              <a:rPr lang="sk-SK" smtClean="0"/>
              <a:pPr/>
              <a:t>14. 6. 2016</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2929013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obsahu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977C0125-DBC2-48F1-8DE6-B6C5C6B5232C}" type="datetime1">
              <a:rPr lang="sk-SK" smtClean="0"/>
              <a:pPr/>
              <a:t>14. 6. 2016</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2167792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Upravte štýly predlohy textu</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Upravte štýl predlohy textu.</a:t>
            </a:r>
          </a:p>
        </p:txBody>
      </p:sp>
      <p:sp>
        <p:nvSpPr>
          <p:cNvPr id="4" name="Zástupný symbol dátumu 3"/>
          <p:cNvSpPr>
            <a:spLocks noGrp="1"/>
          </p:cNvSpPr>
          <p:nvPr>
            <p:ph type="dt" sz="half" idx="10"/>
          </p:nvPr>
        </p:nvSpPr>
        <p:spPr/>
        <p:txBody>
          <a:bodyPr/>
          <a:lstStyle/>
          <a:p>
            <a:fld id="{3EE49B47-47E9-404A-BE66-3F431A8C80E5}" type="datetime1">
              <a:rPr lang="sk-SK" smtClean="0"/>
              <a:pPr/>
              <a:t>14. 6. 2016</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1872878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4766EC32-405F-45C8-A79A-593A28F404E3}" type="datetime1">
              <a:rPr lang="sk-SK" smtClean="0"/>
              <a:pPr/>
              <a:t>14. 6. 2016</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4251811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Upravte štýly predlohy textu</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46CB52A1-314D-4DF0-A98D-8379E45B9574}" type="datetime1">
              <a:rPr lang="sk-SK" smtClean="0"/>
              <a:pPr/>
              <a:t>14. 6. 2016</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3695288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sk-SK"/>
          </a:p>
        </p:txBody>
      </p:sp>
      <p:sp>
        <p:nvSpPr>
          <p:cNvPr id="3" name="Zástupný symbol dátumu 2"/>
          <p:cNvSpPr>
            <a:spLocks noGrp="1"/>
          </p:cNvSpPr>
          <p:nvPr>
            <p:ph type="dt" sz="half" idx="10"/>
          </p:nvPr>
        </p:nvSpPr>
        <p:spPr/>
        <p:txBody>
          <a:bodyPr/>
          <a:lstStyle/>
          <a:p>
            <a:fld id="{73C37B60-D446-42EE-8F70-0648B7D50DE4}" type="datetime1">
              <a:rPr lang="sk-SK" smtClean="0"/>
              <a:pPr/>
              <a:t>14. 6. 2016</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3046270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21F2E97F-C0AF-42EA-A18E-33BE6066FEAE}" type="datetime1">
              <a:rPr lang="sk-SK" smtClean="0"/>
              <a:pPr/>
              <a:t>14. 6. 2016</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50778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Upravte štýly predlohy textu</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Zástupný symbol dátumu 4"/>
          <p:cNvSpPr>
            <a:spLocks noGrp="1"/>
          </p:cNvSpPr>
          <p:nvPr>
            <p:ph type="dt" sz="half" idx="10"/>
          </p:nvPr>
        </p:nvSpPr>
        <p:spPr/>
        <p:txBody>
          <a:bodyPr/>
          <a:lstStyle/>
          <a:p>
            <a:fld id="{B6E5D1F6-F4A7-48AB-A67E-8AA055D49C00}" type="datetime1">
              <a:rPr lang="sk-SK" smtClean="0"/>
              <a:pPr/>
              <a:t>14. 6. 2016</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522397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Upravte štýly predlohy textu</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Zástupný symbol dátumu 4"/>
          <p:cNvSpPr>
            <a:spLocks noGrp="1"/>
          </p:cNvSpPr>
          <p:nvPr>
            <p:ph type="dt" sz="half" idx="10"/>
          </p:nvPr>
        </p:nvSpPr>
        <p:spPr/>
        <p:txBody>
          <a:bodyPr/>
          <a:lstStyle/>
          <a:p>
            <a:fld id="{9CDADF73-96D3-4957-9EB7-7D09663A2470}" type="datetime1">
              <a:rPr lang="sk-SK" smtClean="0"/>
              <a:pPr/>
              <a:t>14. 6. 2016</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3540980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Upravte štýly predlohy textu</a:t>
            </a:r>
            <a:endParaRPr lang="sk-SK"/>
          </a:p>
        </p:txBody>
      </p:sp>
      <p:sp>
        <p:nvSpPr>
          <p:cNvPr id="3" name="Zástupný symbol tex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E1C214-7E9D-4186-8B78-ACEEDF28B2AD}" type="datetime1">
              <a:rPr lang="sk-SK" smtClean="0"/>
              <a:pPr/>
              <a:t>14. 6. 2016</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A419D6-4A16-4124-B4A4-80C88F0A0AC4}" type="slidenum">
              <a:rPr lang="sk-SK" smtClean="0"/>
              <a:pPr/>
              <a:t>‹#›</a:t>
            </a:fld>
            <a:endParaRPr lang="sk-SK"/>
          </a:p>
        </p:txBody>
      </p:sp>
    </p:spTree>
    <p:extLst>
      <p:ext uri="{BB962C8B-B14F-4D97-AF65-F5344CB8AC3E}">
        <p14:creationId xmlns:p14="http://schemas.microsoft.com/office/powerpoint/2010/main" xmlns="" val="1644091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sk-SK" sz="4000" b="1" dirty="0" smtClean="0"/>
              <a:t>Vybrané problémy povinného zmluvného poistenia  </a:t>
            </a:r>
            <a:endParaRPr lang="sk-SK" sz="4000" b="1" dirty="0"/>
          </a:p>
        </p:txBody>
      </p:sp>
      <p:sp>
        <p:nvSpPr>
          <p:cNvPr id="3" name="Podnadpis 2"/>
          <p:cNvSpPr>
            <a:spLocks noGrp="1"/>
          </p:cNvSpPr>
          <p:nvPr>
            <p:ph type="subTitle" idx="1"/>
          </p:nvPr>
        </p:nvSpPr>
        <p:spPr>
          <a:xfrm>
            <a:off x="1371600" y="4509120"/>
            <a:ext cx="6400800" cy="1368152"/>
          </a:xfrm>
        </p:spPr>
        <p:txBody>
          <a:bodyPr>
            <a:normAutofit fontScale="92500" lnSpcReduction="20000"/>
          </a:bodyPr>
          <a:lstStyle/>
          <a:p>
            <a:pPr algn="l"/>
            <a:r>
              <a:rPr lang="sk-SK" sz="2400" b="1" dirty="0" smtClean="0">
                <a:solidFill>
                  <a:schemeClr val="tx1"/>
                </a:solidFill>
              </a:rPr>
              <a:t>JUDr</a:t>
            </a:r>
            <a:r>
              <a:rPr lang="sk-SK" sz="2400" b="1" dirty="0">
                <a:solidFill>
                  <a:schemeClr val="tx1"/>
                </a:solidFill>
              </a:rPr>
              <a:t>. Imrich Fekete, CSc.</a:t>
            </a:r>
          </a:p>
          <a:p>
            <a:pPr algn="l"/>
            <a:r>
              <a:rPr lang="sk-SK" sz="2400" dirty="0" smtClean="0">
                <a:solidFill>
                  <a:schemeClr val="tx1"/>
                </a:solidFill>
              </a:rPr>
              <a:t>Slovenská </a:t>
            </a:r>
            <a:r>
              <a:rPr lang="sk-SK" sz="2400" dirty="0">
                <a:solidFill>
                  <a:schemeClr val="tx1"/>
                </a:solidFill>
              </a:rPr>
              <a:t>kancelária poisťovateľov</a:t>
            </a:r>
          </a:p>
          <a:p>
            <a:pPr algn="l"/>
            <a:endParaRPr lang="sk-SK" sz="2400" b="1" dirty="0">
              <a:solidFill>
                <a:schemeClr val="tx1"/>
              </a:solidFill>
            </a:endParaRPr>
          </a:p>
          <a:p>
            <a:pPr algn="l"/>
            <a:r>
              <a:rPr lang="sk-SK" sz="2000" b="1" dirty="0" err="1" smtClean="0">
                <a:solidFill>
                  <a:schemeClr val="tx1"/>
                </a:solidFill>
              </a:rPr>
              <a:t>Častá-Papiernička</a:t>
            </a:r>
            <a:r>
              <a:rPr lang="sk-SK" sz="2000" b="1" dirty="0" smtClean="0">
                <a:solidFill>
                  <a:schemeClr val="tx1"/>
                </a:solidFill>
              </a:rPr>
              <a:t> 14. 6. 2016</a:t>
            </a:r>
          </a:p>
        </p:txBody>
      </p:sp>
    </p:spTree>
    <p:extLst>
      <p:ext uri="{BB962C8B-B14F-4D97-AF65-F5344CB8AC3E}">
        <p14:creationId xmlns:p14="http://schemas.microsoft.com/office/powerpoint/2010/main" xmlns="" val="352419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altLang="sk-SK" sz="2400" b="1" dirty="0" smtClean="0"/>
              <a:t>Možno škodcu </a:t>
            </a:r>
            <a:r>
              <a:rPr lang="sk-SK" altLang="sk-SK" sz="2400" b="1" dirty="0"/>
              <a:t>a </a:t>
            </a:r>
            <a:r>
              <a:rPr lang="sk-SK" altLang="sk-SK" sz="2400" b="1" dirty="0" smtClean="0"/>
              <a:t>poisťovňu zaviazať solidárne?</a:t>
            </a:r>
            <a:endParaRPr lang="sk-SK" sz="2400" dirty="0"/>
          </a:p>
        </p:txBody>
      </p:sp>
      <p:sp>
        <p:nvSpPr>
          <p:cNvPr id="3" name="Zástupný symbol obsahu 2"/>
          <p:cNvSpPr>
            <a:spLocks noGrp="1"/>
          </p:cNvSpPr>
          <p:nvPr>
            <p:ph idx="1"/>
          </p:nvPr>
        </p:nvSpPr>
        <p:spPr>
          <a:xfrm>
            <a:off x="457200" y="1052736"/>
            <a:ext cx="8229600" cy="5472608"/>
          </a:xfrm>
        </p:spPr>
        <p:txBody>
          <a:bodyPr>
            <a:normAutofit fontScale="55000" lnSpcReduction="20000"/>
          </a:bodyPr>
          <a:lstStyle/>
          <a:p>
            <a:pPr marL="0" indent="0" algn="just">
              <a:buFont typeface="Arial" charset="0"/>
              <a:buNone/>
            </a:pPr>
            <a:endParaRPr lang="sk-SK" altLang="sk-SK" dirty="0" smtClean="0"/>
          </a:p>
          <a:p>
            <a:pPr marL="0" indent="0" algn="just">
              <a:buFont typeface="Arial" charset="0"/>
              <a:buNone/>
            </a:pPr>
            <a:r>
              <a:rPr lang="sk-SK" altLang="sk-SK" dirty="0" smtClean="0"/>
              <a:t>Vzhľadom </a:t>
            </a:r>
            <a:r>
              <a:rPr lang="sk-SK" altLang="sk-SK" dirty="0"/>
              <a:t>na to, že zdrojom záväzku škodcu na náhradu škody je zodpovednosť za škodu (§ 427, resp. § 420 OZ) a zdrojom záväzku poisťovateľa plniť z povinného zmluvného poistenia je poistná zmluva, n</a:t>
            </a:r>
            <a:r>
              <a:rPr lang="sk-SK" altLang="sk-SK" b="1" dirty="0"/>
              <a:t>emôže súd škodcu a jeho poisťovateľa zaviazať na solidárne (spoločné a nerozdielne)  splnenie záväzku </a:t>
            </a:r>
            <a:r>
              <a:rPr lang="sk-SK" altLang="sk-SK" dirty="0"/>
              <a:t>(pozri § 511 ods. 1 OZ). </a:t>
            </a:r>
            <a:r>
              <a:rPr lang="sk-SK" altLang="sk-SK" b="1" dirty="0"/>
              <a:t>Ide o prípad nepravej solidarity, keď  poisťovňa a škodca zodpovedajú na základe rôznych právnych titulov. </a:t>
            </a:r>
          </a:p>
          <a:p>
            <a:pPr marL="0" indent="0" algn="just">
              <a:buFont typeface="Arial" charset="0"/>
              <a:buNone/>
            </a:pPr>
            <a:r>
              <a:rPr lang="sk-SK" altLang="sk-SK" dirty="0">
                <a:sym typeface="Webdings" pitchFamily="18" charset="2"/>
              </a:rPr>
              <a:t></a:t>
            </a:r>
            <a:r>
              <a:rPr lang="sk-SK" altLang="sk-SK" dirty="0"/>
              <a:t> Ustanovenie § 438 ods. 1 OZ stanovuje solidaritu ako zásadu iba pre nároky na náhradu škody a nevzťahuje sa na nároky na poistné plnenie, pre ktoré neustanovuje solidaritu ani iný právny predpis. </a:t>
            </a:r>
            <a:r>
              <a:rPr lang="sk-SK" altLang="sk-SK" b="1" dirty="0"/>
              <a:t>Pasívna solidarita v danej veci tak nie je možná, lebo vo vzťahu žalobcu ku škodcovi a žalovanej poisťovni ide o dva rozdielne nároky.</a:t>
            </a:r>
            <a:r>
              <a:rPr lang="sk-SK" altLang="sk-SK" dirty="0"/>
              <a:t> Zatiaľ čo je nárok žalobcu voči škodcovi nárokom na náhradu škody, je nárok žalobcu na výplatu poistného plnenia uplatnený voči žalovanému ako poisťovateľovi originárnym nárokom na plnenie založeným osobitným právnym predpisom </a:t>
            </a:r>
            <a:r>
              <a:rPr lang="sk-SK" altLang="sk-SK" b="1" dirty="0"/>
              <a:t>(Ro NS ČR zo 17. 12. 2009, sp. zn. 25 Cdo 895/2008). </a:t>
            </a:r>
          </a:p>
          <a:p>
            <a:pPr marL="0" indent="0" algn="just">
              <a:buFont typeface="Arial" charset="0"/>
              <a:buNone/>
            </a:pPr>
            <a:r>
              <a:rPr lang="sk-SK" altLang="sk-SK" b="1" dirty="0"/>
              <a:t>Pasívna solidarita nevzniká ani v prípade, keď škodu poškodenému spôsobí nepoistené motorového vozidlo </a:t>
            </a:r>
            <a:r>
              <a:rPr lang="sk-SK" altLang="sk-SK" dirty="0"/>
              <a:t>a keď poškodenému vzniká nárok na náhradu škody jednak voči prevádzateľovi, príp. vodičov tohto motorového vozidla a súčasne proti poistnému garančnému fondu (§ 24 ods. 1 PZP). </a:t>
            </a:r>
            <a:r>
              <a:rPr lang="sk-SK" altLang="sk-SK" b="1" dirty="0"/>
              <a:t>Súd ani v tomto prípade nemôže zaviazať na plnenie škodcu a súčasne SKP takým spôsobom,  že plnením jedného z nich zaniká v rozsahu tohto plnenia povinnosť druhého.  </a:t>
            </a:r>
          </a:p>
          <a:p>
            <a:pPr marL="0" indent="0" algn="just">
              <a:buNone/>
            </a:pPr>
            <a:r>
              <a:rPr lang="sk-SK" sz="3800" b="1" dirty="0" smtClean="0"/>
              <a:t>Zaväzovať súdnym rozhodnutím poisťovňu, resp. SKP a osobu, ktorá za škodu zodpovedá  solidárne, t. j. spoločne a nerozdielne je nesprávne! </a:t>
            </a:r>
            <a:endParaRPr lang="sk-SK" sz="3800" b="1"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10</a:t>
            </a:fld>
            <a:endParaRPr lang="sk-SK"/>
          </a:p>
        </p:txBody>
      </p:sp>
    </p:spTree>
    <p:extLst>
      <p:ext uri="{BB962C8B-B14F-4D97-AF65-F5344CB8AC3E}">
        <p14:creationId xmlns:p14="http://schemas.microsoft.com/office/powerpoint/2010/main" xmlns="" val="27527653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smtClean="0"/>
              <a:t>Aké škody sa hradia z PZP?</a:t>
            </a:r>
            <a:endParaRPr lang="sk-SK" sz="2800" b="1" dirty="0"/>
          </a:p>
        </p:txBody>
      </p:sp>
      <p:sp>
        <p:nvSpPr>
          <p:cNvPr id="3" name="Zástupný symbol obsahu 2"/>
          <p:cNvSpPr>
            <a:spLocks noGrp="1"/>
          </p:cNvSpPr>
          <p:nvPr>
            <p:ph idx="1"/>
          </p:nvPr>
        </p:nvSpPr>
        <p:spPr>
          <a:xfrm>
            <a:off x="107504" y="1340768"/>
            <a:ext cx="8928992" cy="4785395"/>
          </a:xfrm>
        </p:spPr>
        <p:txBody>
          <a:bodyPr>
            <a:normAutofit fontScale="70000" lnSpcReduction="20000"/>
          </a:bodyPr>
          <a:lstStyle/>
          <a:p>
            <a:pPr marL="0" indent="0">
              <a:buNone/>
            </a:pPr>
            <a:r>
              <a:rPr lang="sk-SK" b="1" dirty="0"/>
              <a:t>§ 4 zákona PZP : </a:t>
            </a:r>
            <a:r>
              <a:rPr lang="sk-SK" b="1" dirty="0">
                <a:solidFill>
                  <a:srgbClr val="FF0000"/>
                </a:solidFill>
              </a:rPr>
              <a:t>taxatívny výpočet plnení, ktoré poisťovňa </a:t>
            </a:r>
            <a:r>
              <a:rPr lang="sk-SK" b="1" dirty="0" smtClean="0">
                <a:solidFill>
                  <a:srgbClr val="FF0000"/>
                </a:solidFill>
              </a:rPr>
              <a:t>plní poškodenému </a:t>
            </a:r>
            <a:r>
              <a:rPr lang="sk-SK" b="1" dirty="0">
                <a:solidFill>
                  <a:srgbClr val="FF0000"/>
                </a:solidFill>
              </a:rPr>
              <a:t>namiesto poisteného škodcu.</a:t>
            </a:r>
          </a:p>
          <a:p>
            <a:pPr marL="0" indent="0" algn="just">
              <a:buNone/>
            </a:pPr>
            <a:r>
              <a:rPr lang="sk-SK" dirty="0"/>
              <a:t>(1) Poistenie zodpovednosti </a:t>
            </a:r>
            <a:r>
              <a:rPr lang="sk-SK" b="1" dirty="0"/>
              <a:t>sa vzťahuje na každého, kto zodpovedá za škodu spôsobenú prevádzkou motorového vozidla uvedeného v poistnej zmluve.</a:t>
            </a:r>
          </a:p>
          <a:p>
            <a:pPr marL="0" indent="0">
              <a:buNone/>
            </a:pPr>
            <a:r>
              <a:rPr lang="sk-SK" dirty="0"/>
              <a:t>(2) Poistený má z poistenia zodpovednosti právo, aby poisťovateľ za neho nahradil poškodenému uplatnené preukázané nároky na náhradu  </a:t>
            </a:r>
          </a:p>
          <a:p>
            <a:pPr marL="0" indent="0">
              <a:buNone/>
            </a:pPr>
            <a:r>
              <a:rPr lang="sk-SK" dirty="0"/>
              <a:t>a) </a:t>
            </a:r>
            <a:r>
              <a:rPr lang="sk-SK" b="1" dirty="0"/>
              <a:t>škody na zdraví a nákladov pri usmrtení,</a:t>
            </a:r>
          </a:p>
          <a:p>
            <a:pPr marL="0" indent="0">
              <a:buNone/>
            </a:pPr>
            <a:r>
              <a:rPr lang="sk-SK" dirty="0"/>
              <a:t>b) škody vzniknutej </a:t>
            </a:r>
            <a:r>
              <a:rPr lang="sk-SK" b="1" dirty="0"/>
              <a:t>poškodením, zničením, odcudzením alebo stratou veci,</a:t>
            </a:r>
          </a:p>
          <a:p>
            <a:pPr marL="0" indent="0">
              <a:buNone/>
            </a:pPr>
            <a:r>
              <a:rPr lang="sk-SK" dirty="0"/>
              <a:t>c) účelne vynaložených </a:t>
            </a:r>
            <a:r>
              <a:rPr lang="sk-SK" b="1" dirty="0"/>
              <a:t>nákladov spojených s právnym zastúpením </a:t>
            </a:r>
            <a:r>
              <a:rPr lang="sk-SK" dirty="0"/>
              <a:t>pri uplatňovaní </a:t>
            </a:r>
            <a:r>
              <a:rPr lang="sk-SK" dirty="0" smtClean="0"/>
              <a:t>nárokov   </a:t>
            </a:r>
            <a:r>
              <a:rPr lang="sk-SK" dirty="0"/>
              <a:t>podľa písmen a), b) a d), ak poisťovateľ nesplnil povinnosti uvedené v § 11 ods. 6 písm. a) alebo  </a:t>
            </a:r>
            <a:r>
              <a:rPr lang="sk-SK" dirty="0" smtClean="0"/>
              <a:t> </a:t>
            </a:r>
            <a:r>
              <a:rPr lang="sk-SK" dirty="0"/>
              <a:t>písm.  b) alebo poisťovateľ neoprávnene odmietol poskytnúť poistné plnenie, alebo  </a:t>
            </a:r>
            <a:r>
              <a:rPr lang="sk-SK" dirty="0" smtClean="0"/>
              <a:t>neoprávnene </a:t>
            </a:r>
            <a:r>
              <a:rPr lang="sk-SK" dirty="0"/>
              <a:t>krátil  poskytnuté poistné plnenie,</a:t>
            </a:r>
          </a:p>
          <a:p>
            <a:pPr marL="0" indent="0">
              <a:buNone/>
            </a:pPr>
            <a:r>
              <a:rPr lang="sk-SK" dirty="0"/>
              <a:t>d</a:t>
            </a:r>
            <a:r>
              <a:rPr lang="sk-SK" b="1" dirty="0"/>
              <a:t>) ušlého zisku.</a:t>
            </a:r>
          </a:p>
          <a:p>
            <a:pPr marL="0" indent="0">
              <a:buNone/>
            </a:pPr>
            <a:endParaRPr lang="sk-SK"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11</a:t>
            </a:fld>
            <a:endParaRPr lang="sk-SK"/>
          </a:p>
        </p:txBody>
      </p:sp>
    </p:spTree>
    <p:extLst>
      <p:ext uri="{BB962C8B-B14F-4D97-AF65-F5344CB8AC3E}">
        <p14:creationId xmlns:p14="http://schemas.microsoft.com/office/powerpoint/2010/main" xmlns="" val="41273736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r>
              <a:rPr lang="sk-SK" sz="2800" b="1" dirty="0" smtClean="0"/>
              <a:t>Škoda na MV – tzv. plechové škody</a:t>
            </a:r>
            <a:endParaRPr lang="sk-SK" sz="2800" b="1" dirty="0"/>
          </a:p>
        </p:txBody>
      </p:sp>
      <p:sp>
        <p:nvSpPr>
          <p:cNvPr id="3" name="Zástupný symbol obsahu 2"/>
          <p:cNvSpPr>
            <a:spLocks noGrp="1"/>
          </p:cNvSpPr>
          <p:nvPr>
            <p:ph idx="1"/>
          </p:nvPr>
        </p:nvSpPr>
        <p:spPr>
          <a:xfrm>
            <a:off x="179512" y="764704"/>
            <a:ext cx="8784976" cy="5688632"/>
          </a:xfrm>
        </p:spPr>
        <p:txBody>
          <a:bodyPr>
            <a:normAutofit fontScale="77500" lnSpcReduction="20000"/>
          </a:bodyPr>
          <a:lstStyle/>
          <a:p>
            <a:pPr marL="0" indent="0" algn="just">
              <a:buNone/>
            </a:pPr>
            <a:endParaRPr lang="sk-SK" sz="2400" b="1" dirty="0" smtClean="0"/>
          </a:p>
          <a:p>
            <a:pPr marL="0" indent="0" algn="just">
              <a:buNone/>
            </a:pPr>
            <a:r>
              <a:rPr lang="sk-SK" sz="2400" b="1" dirty="0" smtClean="0"/>
              <a:t>Z PZP sa poškodeným hradí skutočná škoda.  Pojem „skutočná škoda“ je vymedzený v § 442 ods. 1 OZ, pričom pre výpočet výšky škody na MV sa vychádza z ceny MV v čase poškodenia (§ 443 OZ).</a:t>
            </a:r>
          </a:p>
          <a:p>
            <a:pPr marL="0" indent="0" algn="just">
              <a:buNone/>
            </a:pPr>
            <a:r>
              <a:rPr lang="sk-SK" sz="2400" b="1" dirty="0" smtClean="0"/>
              <a:t>Problémy s amortizáciou náhradných dielov. Poisťovne argumentovali s bezdôvodným obohatením sa poukazovali na judikát z r. 1983. Dnes už niektoré poisťovne dali verejný prísľub, že budú hradiť „skutočnú škodu“ (čo potom hradili doteraz).</a:t>
            </a:r>
          </a:p>
          <a:p>
            <a:pPr marL="0" indent="0" algn="just">
              <a:buNone/>
            </a:pPr>
            <a:r>
              <a:rPr lang="sk-SK" sz="2400" b="1" dirty="0" smtClean="0"/>
              <a:t>Ťažisko problému sa presúva do vymedzenia pojmu totálna škoda. Ide o situáciu, keď náklady na opravu prevýšia časovú cenu MV. </a:t>
            </a:r>
            <a:r>
              <a:rPr lang="sk-SK" sz="2400" dirty="0" smtClean="0"/>
              <a:t>Poisťovňa </a:t>
            </a:r>
            <a:r>
              <a:rPr lang="sk-SK" sz="2400" dirty="0"/>
              <a:t> </a:t>
            </a:r>
            <a:r>
              <a:rPr lang="sk-SK" sz="2400" dirty="0" smtClean="0"/>
              <a:t>poškodenému </a:t>
            </a:r>
            <a:r>
              <a:rPr lang="sk-SK" sz="2400" dirty="0"/>
              <a:t> </a:t>
            </a:r>
            <a:r>
              <a:rPr lang="sk-SK" sz="2400" dirty="0" smtClean="0"/>
              <a:t>neodporúča </a:t>
            </a:r>
            <a:r>
              <a:rPr lang="sk-SK" sz="2400" dirty="0"/>
              <a:t>opravu </a:t>
            </a:r>
            <a:r>
              <a:rPr lang="sk-SK" sz="2400" dirty="0" smtClean="0"/>
              <a:t>vozidla, ale výplatu škody. </a:t>
            </a:r>
            <a:r>
              <a:rPr lang="sk-SK" sz="2400" dirty="0"/>
              <a:t>Od  </a:t>
            </a:r>
            <a:r>
              <a:rPr lang="sk-SK" sz="2400" dirty="0" smtClean="0"/>
              <a:t>časovej ceny </a:t>
            </a:r>
            <a:r>
              <a:rPr lang="sk-SK" sz="2400" dirty="0"/>
              <a:t>  </a:t>
            </a:r>
            <a:r>
              <a:rPr lang="sk-SK" sz="2400" dirty="0" smtClean="0"/>
              <a:t>odpočítavajú </a:t>
            </a:r>
            <a:r>
              <a:rPr lang="sk-SK" sz="2400" dirty="0"/>
              <a:t> burzou alebo odborným odhadom použiteľné </a:t>
            </a:r>
            <a:r>
              <a:rPr lang="sk-SK" sz="2400" dirty="0" smtClean="0"/>
              <a:t>zvyšky MV (časový cena  4500 eur mínus cena zvyškov 1500 eur a plnenie 3000 eur). </a:t>
            </a:r>
          </a:p>
          <a:p>
            <a:pPr marL="0" indent="0" algn="just">
              <a:buNone/>
            </a:pPr>
            <a:r>
              <a:rPr lang="sk-SK" sz="2400" dirty="0" smtClean="0"/>
              <a:t>Sú prípady, keď poškodený predloží poisťovni doklady, </a:t>
            </a:r>
            <a:r>
              <a:rPr lang="sk-SK" sz="2400" dirty="0"/>
              <a:t>že </a:t>
            </a:r>
            <a:r>
              <a:rPr lang="sk-SK" sz="2400" dirty="0" smtClean="0"/>
              <a:t>MV dal </a:t>
            </a:r>
            <a:r>
              <a:rPr lang="sk-SK" sz="2400" dirty="0"/>
              <a:t>zošrotovať a žiada </a:t>
            </a:r>
            <a:r>
              <a:rPr lang="sk-SK" sz="2400" dirty="0" smtClean="0"/>
              <a:t>od nej doplatenie odpočítaných zvyškov. </a:t>
            </a:r>
          </a:p>
          <a:p>
            <a:pPr marL="0" indent="0" algn="just">
              <a:buNone/>
            </a:pPr>
            <a:r>
              <a:rPr lang="sk-SK" sz="2400" dirty="0" smtClean="0"/>
              <a:t>Môj názor je, že poškodený </a:t>
            </a:r>
            <a:r>
              <a:rPr lang="sk-SK" sz="2400" dirty="0"/>
              <a:t>má nárok iba na vyplatenie rozdielu medzi </a:t>
            </a:r>
            <a:r>
              <a:rPr lang="sk-SK" sz="2400" dirty="0" smtClean="0"/>
              <a:t>ČC </a:t>
            </a:r>
            <a:r>
              <a:rPr lang="sk-SK" sz="2400" dirty="0"/>
              <a:t>a hodnotou zvyškov, a to bez ohľadu na to, či </a:t>
            </a:r>
            <a:r>
              <a:rPr lang="sk-SK" sz="2400" dirty="0" smtClean="0"/>
              <a:t>zvyšky nejakým </a:t>
            </a:r>
            <a:r>
              <a:rPr lang="sk-SK" sz="2400" dirty="0"/>
              <a:t>spôsobom zhodnotil (predal) alebo si ponechal poškodené vozidlo u seba. Ak by dal vozidlo zošrotovať, nemá právo na vyplatenie celej škody (</a:t>
            </a:r>
            <a:r>
              <a:rPr lang="sk-SK" sz="2400" dirty="0" smtClean="0"/>
              <a:t>včítane zvyškov</a:t>
            </a:r>
            <a:r>
              <a:rPr lang="sk-SK" sz="2400" dirty="0"/>
              <a:t>), pretože v takom prípade poškodený dobrovoľne súhlasil so zmarením svojho majetku. V </a:t>
            </a:r>
            <a:r>
              <a:rPr lang="sk-SK" sz="2400" dirty="0" smtClean="0"/>
              <a:t>súkromnom práve </a:t>
            </a:r>
            <a:r>
              <a:rPr lang="sk-SK" sz="2400" dirty="0"/>
              <a:t>platí zásada </a:t>
            </a:r>
            <a:r>
              <a:rPr lang="sk-SK" sz="2400" dirty="0" err="1"/>
              <a:t>casus</a:t>
            </a:r>
            <a:r>
              <a:rPr lang="sk-SK" sz="2400" dirty="0"/>
              <a:t> </a:t>
            </a:r>
            <a:r>
              <a:rPr lang="sk-SK" sz="2400" dirty="0" err="1"/>
              <a:t>sentit</a:t>
            </a:r>
            <a:r>
              <a:rPr lang="sk-SK" sz="2400" dirty="0"/>
              <a:t> </a:t>
            </a:r>
            <a:r>
              <a:rPr lang="sk-SK" sz="2400" dirty="0" err="1"/>
              <a:t>dominus</a:t>
            </a:r>
            <a:r>
              <a:rPr lang="sk-SK" sz="2400" dirty="0"/>
              <a:t>, t. j. škoda, </a:t>
            </a:r>
            <a:r>
              <a:rPr lang="sk-SK" sz="2400" dirty="0" smtClean="0"/>
              <a:t>ktorú si </a:t>
            </a:r>
            <a:r>
              <a:rPr lang="sk-SK" sz="2400" dirty="0"/>
              <a:t>poškodený privodil sám, znáša škodu zo svojho.  Nikto nemôže žiadať náhradu za </a:t>
            </a:r>
            <a:r>
              <a:rPr lang="sk-SK" sz="2400" dirty="0" smtClean="0"/>
              <a:t>to, </a:t>
            </a:r>
            <a:r>
              <a:rPr lang="sk-SK" sz="2400" dirty="0"/>
              <a:t>že si nechal dobrovoľne poškodiť alebo zničiť vlastnú vec. </a:t>
            </a:r>
          </a:p>
          <a:p>
            <a:pPr marL="0" indent="0" algn="just">
              <a:buNone/>
            </a:pPr>
            <a:endParaRPr lang="sk-SK" sz="2400" dirty="0" smtClean="0"/>
          </a:p>
          <a:p>
            <a:pPr marL="0" indent="0" algn="just">
              <a:buNone/>
            </a:pPr>
            <a:endParaRPr lang="sk-SK" sz="2400" dirty="0"/>
          </a:p>
          <a:p>
            <a:pPr marL="0" indent="0" algn="just">
              <a:buNone/>
            </a:pPr>
            <a:endParaRPr lang="sk-SK" sz="2400" b="1"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12</a:t>
            </a:fld>
            <a:endParaRPr lang="sk-SK"/>
          </a:p>
        </p:txBody>
      </p:sp>
    </p:spTree>
    <p:extLst>
      <p:ext uri="{BB962C8B-B14F-4D97-AF65-F5344CB8AC3E}">
        <p14:creationId xmlns:p14="http://schemas.microsoft.com/office/powerpoint/2010/main" xmlns="" val="1245119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Autofit/>
          </a:bodyPr>
          <a:lstStyle/>
          <a:p>
            <a:r>
              <a:rPr lang="sk-SK" sz="2400" b="1" dirty="0"/>
              <a:t>Škoda na čelnom skle</a:t>
            </a:r>
            <a:endParaRPr lang="sk-SK" sz="2400" dirty="0"/>
          </a:p>
        </p:txBody>
      </p:sp>
      <p:sp>
        <p:nvSpPr>
          <p:cNvPr id="3" name="Zástupný symbol obsahu 2"/>
          <p:cNvSpPr>
            <a:spLocks noGrp="1"/>
          </p:cNvSpPr>
          <p:nvPr>
            <p:ph idx="1"/>
          </p:nvPr>
        </p:nvSpPr>
        <p:spPr>
          <a:xfrm>
            <a:off x="179512" y="764705"/>
            <a:ext cx="8712968" cy="5688632"/>
          </a:xfrm>
        </p:spPr>
        <p:txBody>
          <a:bodyPr>
            <a:normAutofit fontScale="55000" lnSpcReduction="20000"/>
          </a:bodyPr>
          <a:lstStyle/>
          <a:p>
            <a:pPr marL="0" indent="0" algn="just">
              <a:buNone/>
            </a:pPr>
            <a:r>
              <a:rPr lang="sk-SK" b="1" dirty="0" smtClean="0"/>
              <a:t>Prečo si poškodení uplatňujú škody na čelnom skle z PZP? Legislatívne riešenie: vylúčiť takéto škody z PZP alebo zaviesť fungujúci systém bonus/</a:t>
            </a:r>
            <a:r>
              <a:rPr lang="sk-SK" b="1" dirty="0" err="1" smtClean="0"/>
              <a:t>malus</a:t>
            </a:r>
            <a:r>
              <a:rPr lang="sk-SK" b="1" dirty="0" smtClean="0"/>
              <a:t>. Ani jedno na Slovensku nefunguje. </a:t>
            </a:r>
          </a:p>
          <a:p>
            <a:pPr marL="0" indent="0" algn="just">
              <a:buNone/>
            </a:pPr>
            <a:r>
              <a:rPr lang="sk-SK" b="1" dirty="0" smtClean="0"/>
              <a:t>Súd nároky poškodených priznávali a odmietali. Napokon bolo vydané  Stanovisko </a:t>
            </a:r>
            <a:r>
              <a:rPr lang="sk-SK" b="1" dirty="0"/>
              <a:t>Najvyššieho súd SR </a:t>
            </a:r>
            <a:r>
              <a:rPr lang="sk-SK" b="1" dirty="0" smtClean="0"/>
              <a:t>č. 135/2014 v </a:t>
            </a:r>
            <a:r>
              <a:rPr lang="sk-SK" b="1" dirty="0"/>
              <a:t>otázke škôd na čelnom skle.</a:t>
            </a:r>
          </a:p>
          <a:p>
            <a:pPr marL="0" indent="0" algn="just">
              <a:buNone/>
            </a:pPr>
            <a:r>
              <a:rPr lang="sk-SK" smtClean="0">
                <a:sym typeface="Webdings" panose="05030102010509060703" pitchFamily="18" charset="2"/>
              </a:rPr>
              <a:t>  </a:t>
            </a:r>
            <a:r>
              <a:rPr lang="sk-SK" b="1" dirty="0"/>
              <a:t>Aj škoda spôsobená na čelnom skle motorového vozidla kameňom alebo iným predmetom vymršteným kolesom iného motorového vozidla je škodou, ktorá bola spôsobená okolnosťou majúcou pôvod v prevádzke; zodpovednosti za túto škodu sa podľa § 428 veta prvá Občianskeho zákonníka nemožno zbaviť. </a:t>
            </a:r>
            <a:endParaRPr lang="sk-SK" dirty="0"/>
          </a:p>
          <a:p>
            <a:pPr marL="0" indent="0" algn="just">
              <a:buNone/>
            </a:pPr>
            <a:r>
              <a:rPr lang="sk-SK" dirty="0"/>
              <a:t>Stanovisko občianskoprávneho kolégia Najvyššieho súdu Slovenskej republiky z 3. júna 2014 </a:t>
            </a:r>
            <a:r>
              <a:rPr lang="sk-SK" dirty="0" err="1"/>
              <a:t>Cpj</a:t>
            </a:r>
            <a:r>
              <a:rPr lang="sk-SK" dirty="0"/>
              <a:t> 5/2014 </a:t>
            </a:r>
          </a:p>
          <a:p>
            <a:pPr marL="0" indent="0" algn="ctr">
              <a:buNone/>
            </a:pPr>
            <a:r>
              <a:rPr lang="sk-SK" b="1" dirty="0"/>
              <a:t>Odôvodnenie</a:t>
            </a:r>
          </a:p>
          <a:p>
            <a:pPr marL="0" indent="0" algn="just">
              <a:buNone/>
            </a:pPr>
            <a:r>
              <a:rPr lang="sk-SK" dirty="0"/>
              <a:t>Právna úprava zodpovednosti za škodu spôsobenú prevádzkou dopravných prostriedkov (§ 427 až 431 Občianskeho zákonníka) je založená na tom, že ako podmienka vzniku zodpovednostného vzťahu sa nepredpokladá porušenie právnej povinnosti, ak je škoda vyvolaná osobitnou povahou prevádzky (ktorá je súhrne označená ako dopravné prostriedky). Ide o zodpovednosť objektívnu, kedy sa zodpovedná osoba (prevádzkovateľ) nemôže zbaviť zodpovednosti tým, že preukáže nedostatok zavinenia; jej zodpovednosť je vylúčená len pri splnení liberačných dôvodov (§ 428 Občianskeho zákonníka). </a:t>
            </a:r>
          </a:p>
          <a:p>
            <a:pPr marL="0" indent="0" algn="just">
              <a:buNone/>
            </a:pPr>
            <a:r>
              <a:rPr lang="sk-SK" dirty="0"/>
              <a:t>Prevádzkovateľ sa zbaví zodpovednosti za škodu spôsobenú prevádzkou dopravných prostriedkov (ktorá vzniká bez zreteľa na zavinenie) len ak preukáže, že sa škode nemohlo zabrániť ani pri vynaložení všetkého úsilia, ktoré možno požadovať. Svojej zodpovednosti sa však prevádzkovateľ nemôže zbaviť, ak bola škoda spôsobená okolnosťami, ktoré majú pôvod v prevádzke. </a:t>
            </a:r>
          </a:p>
          <a:p>
            <a:pPr marL="0" indent="0">
              <a:buNone/>
            </a:pPr>
            <a:endParaRPr lang="sk-SK"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13</a:t>
            </a:fld>
            <a:endParaRPr lang="sk-SK"/>
          </a:p>
        </p:txBody>
      </p:sp>
    </p:spTree>
    <p:extLst>
      <p:ext uri="{BB962C8B-B14F-4D97-AF65-F5344CB8AC3E}">
        <p14:creationId xmlns:p14="http://schemas.microsoft.com/office/powerpoint/2010/main" xmlns="" val="9788322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274042"/>
          </a:xfrm>
        </p:spPr>
        <p:txBody>
          <a:bodyPr>
            <a:noAutofit/>
          </a:bodyPr>
          <a:lstStyle/>
          <a:p>
            <a:r>
              <a:rPr lang="sk-SK" sz="2400" b="1" dirty="0" smtClean="0"/>
              <a:t>Odôvodnenie stanoviska NS SR č. 135/2014</a:t>
            </a:r>
            <a:endParaRPr lang="sk-SK" sz="2400" dirty="0"/>
          </a:p>
        </p:txBody>
      </p:sp>
      <p:sp>
        <p:nvSpPr>
          <p:cNvPr id="3" name="Zástupný symbol obsahu 2"/>
          <p:cNvSpPr>
            <a:spLocks noGrp="1"/>
          </p:cNvSpPr>
          <p:nvPr>
            <p:ph idx="1"/>
          </p:nvPr>
        </p:nvSpPr>
        <p:spPr>
          <a:xfrm>
            <a:off x="179512" y="548680"/>
            <a:ext cx="8712968" cy="5828630"/>
          </a:xfrm>
        </p:spPr>
        <p:txBody>
          <a:bodyPr>
            <a:noAutofit/>
          </a:bodyPr>
          <a:lstStyle/>
          <a:p>
            <a:pPr marL="0" indent="0" algn="just">
              <a:buNone/>
            </a:pPr>
            <a:r>
              <a:rPr lang="sk-SK" sz="1600" b="1" dirty="0" smtClean="0"/>
              <a:t>Všeobecne </a:t>
            </a:r>
            <a:r>
              <a:rPr lang="sk-SK" sz="1600" b="1" dirty="0"/>
              <a:t>známa definícia pojmu prevádzka dopravného prostriedku: </a:t>
            </a:r>
            <a:r>
              <a:rPr lang="sk-SK" sz="1600" dirty="0"/>
              <a:t>Za okolnosť, ktorá má pôvod v prevádzke (pri ktorých liberácia vôbec nie je možná) považuje súdna prax okolnosti, ktoré súvisia s organizáciou, riadením a uskutočňovaním prevádzky, to znamená „vnútorné“ okolnosti tej – ktorej prevádzky. Odpoveď na otázku, či a kedy ide o takúto okolnosť, závisí vždy od povahy a okolností konkrétneho prípadu. Súdna prax v záujme ochrany poškodených osôb vykladá pojem prevádzky veľmi široko. Za takú okolnosť sa považuje napríklad zlyhanie bŕzd, vada materiálu, nedostatočná údržba zariadenia prevádzky, prasknutie pneumatiky či iné nedostatky materiálu (a to aj skryté), ale aj okolnosti a nedostatky na strane vodiča či iných osôb použitých pri prevádzkovaní dopravy. Motorové vozidlo je v prevádzke nielen vtedy, keď sa pohybuje, ale aj vtedy, keď síce stojí, ale v chode je jeho motor. Prevádzkou motorového vozidla je aj príprava na jazdu a bezprostredné výkony po ukončení jazdy, ako aj výkony potrebné na údržbu vozidla. Už samo uvedenie motoru do chodu patrí k prevádzke motorového vozidla bez ohľadu na to, či sa vozidlo uvedie do pohybu alebo nie, či sa to stalo na ceste, prípadne na inom priestranstve verejnosti prístupnom alebo ešte v garáži, a či motor uviedol do chodu sám prevádzkovateľ alebo jeho pracovník. Medzi okolnosti majúce pôvod v prevádzke patria aj nedostatky alebo vady materiálu, a to aj nespoznateľné (napr. R 80/1970, R 9/1972, R 3/1984). </a:t>
            </a:r>
          </a:p>
          <a:p>
            <a:pPr marL="0" indent="0" algn="just">
              <a:buNone/>
            </a:pPr>
            <a:r>
              <a:rPr lang="sk-SK" sz="1600" dirty="0"/>
              <a:t>Majúc na zreteli uvedené, nie sú pochybnosti o tom, že samotný pohyb (valivý pohyb kolies) a rýchlosť dopravného prostriedku sú osobitnou, špecifickou vlastnosťou jeho prevádzky. </a:t>
            </a:r>
            <a:r>
              <a:rPr lang="sk-SK" sz="1600" b="1" dirty="0"/>
              <a:t>Ak v súvislosti s valivým pohybom kolies dôjde k vymršteniu kameňa, ktorý spôsobí škodu na čelnom skle iného auta, k takejto škode dochádza v súvislosti s prevádzkou motorového vozidla, t. j. s jeho činnosťou a pohybom. Prejavom prevádzky motorového vozidla je v tomto prípade otáčavý pohyb jeho kolies. Aj keď kameň nie je súčasťou motorového vozidla, bez pôsobenia otáčavého pohybu kolies idúceho motorového vozidla by kameň zostal na svojom mieste na ceste a k jeho vymršteniu a vzniku škody by nedošlo. Prevádzka motorového vozidla je teda príčinou vymrštenia kameňa, ktorý nárazom do čelného skla iného motorového vozidla spôsobí škodu</a:t>
            </a:r>
            <a:r>
              <a:rPr lang="sk-SK" sz="1600" dirty="0"/>
              <a:t>“. </a:t>
            </a:r>
          </a:p>
          <a:p>
            <a:pPr marL="0" indent="0">
              <a:buNone/>
            </a:pPr>
            <a:endParaRPr lang="sk-SK" sz="1600"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14</a:t>
            </a:fld>
            <a:endParaRPr lang="sk-SK"/>
          </a:p>
        </p:txBody>
      </p:sp>
    </p:spTree>
    <p:extLst>
      <p:ext uri="{BB962C8B-B14F-4D97-AF65-F5344CB8AC3E}">
        <p14:creationId xmlns:p14="http://schemas.microsoft.com/office/powerpoint/2010/main" xmlns="" val="37969694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a:bodyPr>
          <a:lstStyle/>
          <a:p>
            <a:r>
              <a:rPr lang="sk-SK" sz="2400" b="1" dirty="0" smtClean="0"/>
              <a:t>Čo nerieši NS pri škode na čelnom skle</a:t>
            </a:r>
            <a:endParaRPr lang="sk-SK" sz="2400" dirty="0"/>
          </a:p>
        </p:txBody>
      </p:sp>
      <p:sp>
        <p:nvSpPr>
          <p:cNvPr id="3" name="Zástupný symbol obsahu 2"/>
          <p:cNvSpPr>
            <a:spLocks noGrp="1"/>
          </p:cNvSpPr>
          <p:nvPr>
            <p:ph idx="1"/>
          </p:nvPr>
        </p:nvSpPr>
        <p:spPr>
          <a:xfrm>
            <a:off x="143508" y="872716"/>
            <a:ext cx="8856984" cy="5375622"/>
          </a:xfrm>
        </p:spPr>
        <p:txBody>
          <a:bodyPr>
            <a:normAutofit fontScale="55000" lnSpcReduction="20000"/>
          </a:bodyPr>
          <a:lstStyle/>
          <a:p>
            <a:pPr marL="0" indent="0" algn="just">
              <a:buNone/>
            </a:pPr>
            <a:r>
              <a:rPr lang="sk-SK" b="1" dirty="0">
                <a:solidFill>
                  <a:srgbClr val="C00000"/>
                </a:solidFill>
              </a:rPr>
              <a:t>Stanovisko NS SR </a:t>
            </a:r>
            <a:r>
              <a:rPr lang="sk-SK" b="1" dirty="0" smtClean="0">
                <a:solidFill>
                  <a:srgbClr val="C00000"/>
                </a:solidFill>
              </a:rPr>
              <a:t>k otázke škôd na čelnom skle vulgarizuje celú problematiku a  rieši </a:t>
            </a:r>
            <a:r>
              <a:rPr lang="sk-SK" b="1" dirty="0">
                <a:solidFill>
                  <a:srgbClr val="C00000"/>
                </a:solidFill>
              </a:rPr>
              <a:t>iba jednu stránku problému, síce to, či škoda spôsobená kameňom </a:t>
            </a:r>
            <a:r>
              <a:rPr lang="sk-SK" b="1" dirty="0" err="1">
                <a:solidFill>
                  <a:srgbClr val="C00000"/>
                </a:solidFill>
              </a:rPr>
              <a:t>odmršteným</a:t>
            </a:r>
            <a:r>
              <a:rPr lang="sk-SK" b="1" dirty="0">
                <a:solidFill>
                  <a:srgbClr val="C00000"/>
                </a:solidFill>
              </a:rPr>
              <a:t> od iného MV je škodou spôsobenou prevádzkou iného MV, t. j. sa takáto škoda považuje za škodu spôsobenú prevádzkou motorového vozidla. Táto otázka je však je už dávno v judikatúre </a:t>
            </a:r>
            <a:r>
              <a:rPr lang="sk-SK" b="1" dirty="0" smtClean="0">
                <a:solidFill>
                  <a:srgbClr val="C00000"/>
                </a:solidFill>
              </a:rPr>
              <a:t>(</a:t>
            </a:r>
            <a:r>
              <a:rPr lang="sk-SK" b="1" dirty="0">
                <a:solidFill>
                  <a:srgbClr val="C00000"/>
                </a:solidFill>
              </a:rPr>
              <a:t>R 3/1984), ale aj v </a:t>
            </a:r>
            <a:r>
              <a:rPr lang="sk-SK" b="1" dirty="0" smtClean="0">
                <a:solidFill>
                  <a:srgbClr val="C00000"/>
                </a:solidFill>
              </a:rPr>
              <a:t>doktríne vyriešená.  </a:t>
            </a:r>
            <a:r>
              <a:rPr lang="sk-SK" b="1" dirty="0">
                <a:solidFill>
                  <a:srgbClr val="C00000"/>
                </a:solidFill>
              </a:rPr>
              <a:t>Ide o jeden z viacerých možných prípadov nepriameho stretu MV. </a:t>
            </a:r>
          </a:p>
          <a:p>
            <a:pPr marL="0" indent="0" algn="just">
              <a:buNone/>
            </a:pPr>
            <a:r>
              <a:rPr lang="sk-SK" b="1" dirty="0"/>
              <a:t>Stanovisko NS SR nedáva odpoveď na tieto základné otázky:</a:t>
            </a:r>
          </a:p>
          <a:p>
            <a:pPr algn="just">
              <a:buAutoNum type="arabicPeriod"/>
            </a:pPr>
            <a:r>
              <a:rPr lang="sk-SK" b="1" dirty="0"/>
              <a:t>Je  liberácia prevádzateľa v prípade škôd na čelnom skle celkom vylúčená? Čo ak kameň hodila do jazdnej dráhy MV iná soba? (napr. kameň odrazený od kosačky do MV a potom do iného MV?)</a:t>
            </a:r>
          </a:p>
          <a:p>
            <a:pPr algn="just">
              <a:buFont typeface="Arial" panose="020B0604020202020204" pitchFamily="34" charset="0"/>
              <a:buAutoNum type="arabicPeriod"/>
            </a:pPr>
            <a:r>
              <a:rPr lang="sk-SK" b="1" dirty="0"/>
              <a:t>Na to, aby súd rozhodol o náhrade škody stačí, ak budú dve osoby (údajný škodca a poškodený) tvrdiť, že ku škode takto došlo, hoci o tom neexistuje žiadny dôkaz? Je možné vôbec preukázať, že kameň odletel od konkrétneho MV? </a:t>
            </a:r>
          </a:p>
          <a:p>
            <a:pPr algn="just">
              <a:buAutoNum type="arabicPeriod"/>
            </a:pPr>
            <a:r>
              <a:rPr lang="sk-SK" b="1" dirty="0"/>
              <a:t>Je zhodné tvrdenie dvoch účastníkov cestnej premávky dostatočným dôkazom o spôsobe vzniku škody? Kde je hranica medzi poistnou udalosťou a poistným podvodom?</a:t>
            </a:r>
          </a:p>
          <a:p>
            <a:pPr algn="just">
              <a:buAutoNum type="arabicPeriod"/>
            </a:pPr>
            <a:r>
              <a:rPr lang="sk-SK" b="1" dirty="0"/>
              <a:t>Považuje sa </a:t>
            </a:r>
            <a:r>
              <a:rPr lang="sk-SK" b="1" dirty="0" err="1"/>
              <a:t>odmrštenie</a:t>
            </a:r>
            <a:r>
              <a:rPr lang="sk-SK" b="1" dirty="0"/>
              <a:t> kameňa od jedného MV a náraz do iného MV za stret prevádzok podľa § 431 OZ? A ak áno, nemá sa posudzovať miera účasti oboch prevádzok na vzniku škody ?</a:t>
            </a:r>
          </a:p>
          <a:p>
            <a:pPr algn="just">
              <a:buAutoNum type="arabicPeriod"/>
            </a:pPr>
            <a:r>
              <a:rPr lang="sk-SK" b="1" dirty="0"/>
              <a:t>Prečo v </a:t>
            </a:r>
            <a:r>
              <a:rPr lang="sk-SK" b="1" dirty="0" smtClean="0"/>
              <a:t>krajinách s relatívne dobre fungujúcim právnym systémom sa poškodení obracajú na súdy iba vo výnimočných prípadoch a </a:t>
            </a:r>
            <a:r>
              <a:rPr lang="sk-SK" b="1" dirty="0" err="1" smtClean="0"/>
              <a:t>a</a:t>
            </a:r>
            <a:r>
              <a:rPr lang="sk-SK" b="1" dirty="0" smtClean="0"/>
              <a:t> takéto škody súdy riešia iba výnimočne? </a:t>
            </a:r>
            <a:endParaRPr lang="sk-SK" b="1" dirty="0"/>
          </a:p>
          <a:p>
            <a:pPr marL="0" indent="0">
              <a:buNone/>
            </a:pPr>
            <a:endParaRPr lang="sk-SK"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15</a:t>
            </a:fld>
            <a:endParaRPr lang="sk-SK"/>
          </a:p>
        </p:txBody>
      </p:sp>
    </p:spTree>
    <p:extLst>
      <p:ext uri="{BB962C8B-B14F-4D97-AF65-F5344CB8AC3E}">
        <p14:creationId xmlns:p14="http://schemas.microsoft.com/office/powerpoint/2010/main" xmlns="" val="3594861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a:bodyPr>
          <a:lstStyle/>
          <a:p>
            <a:r>
              <a:rPr lang="sk-SK" sz="2400" b="1" dirty="0"/>
              <a:t>Náhrada nemajetkovej ujmy pozostalých z PZP</a:t>
            </a:r>
            <a:endParaRPr lang="sk-SK" sz="2400" dirty="0"/>
          </a:p>
        </p:txBody>
      </p:sp>
      <p:sp>
        <p:nvSpPr>
          <p:cNvPr id="3" name="Zástupný symbol obsahu 2"/>
          <p:cNvSpPr>
            <a:spLocks noGrp="1"/>
          </p:cNvSpPr>
          <p:nvPr>
            <p:ph idx="1"/>
          </p:nvPr>
        </p:nvSpPr>
        <p:spPr>
          <a:xfrm>
            <a:off x="107504" y="764704"/>
            <a:ext cx="8928992" cy="5760640"/>
          </a:xfrm>
        </p:spPr>
        <p:txBody>
          <a:bodyPr>
            <a:noAutofit/>
          </a:bodyPr>
          <a:lstStyle/>
          <a:p>
            <a:pPr marL="0" indent="0" algn="just">
              <a:buNone/>
            </a:pPr>
            <a:r>
              <a:rPr lang="sk-SK" sz="1600" b="1" dirty="0"/>
              <a:t>Novým fenoménom sa v  slovenskom súdnictve stali žaloby na náhradu nemajetkovej ujmy  osôb, ktorým pri dopravnej nehode zomrela blízka osoba.</a:t>
            </a:r>
          </a:p>
          <a:p>
            <a:pPr marL="0" indent="0" algn="just">
              <a:buNone/>
            </a:pPr>
            <a:r>
              <a:rPr lang="sk-SK" sz="1600" b="1" dirty="0"/>
              <a:t>Pozostalí žalujú pôvodcu zásahu do ich práva na súkromie (ako súčasti osobnostného práva podľa § 11 OZ), pretože v dôsledku jeho konania došlo k úmrtiu im blízkej osoby. </a:t>
            </a:r>
          </a:p>
          <a:p>
            <a:pPr marL="0" indent="0" algn="just">
              <a:buNone/>
            </a:pPr>
            <a:r>
              <a:rPr lang="sk-SK" sz="1600" b="1" dirty="0"/>
              <a:t>Nároky pozostalých sa opierajú o ustanovenie § 13 ods. 2 OZ, ktoré od r. 1990 umožňuje priznať  žalobcovi náhradu nemajetkovej ujmy v peniazoch.</a:t>
            </a:r>
          </a:p>
          <a:p>
            <a:pPr marL="0" indent="0" algn="just">
              <a:buNone/>
            </a:pPr>
            <a:r>
              <a:rPr lang="sk-SK" sz="1600" b="1" dirty="0"/>
              <a:t>Žaloby pozostalých sa postupne personálne rozširovali z priameho pôvodcu zásadu (pri DN vodič) na vlastníkov dopravných prostriedkov (pozri § 427 OZ). Priama zodpovednosť týchto osôb za spôsobenú nemajetkovú ujmu uznala aj judikatúra.  </a:t>
            </a:r>
          </a:p>
          <a:p>
            <a:pPr marL="0" indent="0" algn="just">
              <a:buNone/>
            </a:pPr>
            <a:r>
              <a:rPr lang="sk-SK" sz="1600" b="1" dirty="0"/>
              <a:t>Od r. 2010 badať pokusy rozšíriť žaloby na náhradu nemajetkovej ujmy na poisťovne, u ktorých bolo MV spôsobujúce ujmu poistené PZP. Nároky na náhradu škody voči poisťovniam súdy až do konca r. 2013 zamietali pre nedostatok pasívnej vecnej legitimácie. Súdna prax vychádzala najmä z uznesenia NS SR z 20. 4. 2011, sp. zn. 4 Cdo 168/2009, ktoré odmietlo stotožňovanie nemajetkovej ujmy s pojmom „škoda na zdraví“.</a:t>
            </a:r>
          </a:p>
          <a:p>
            <a:pPr marL="0" indent="0" algn="just">
              <a:buNone/>
            </a:pPr>
            <a:r>
              <a:rPr lang="sk-SK" sz="1600" b="1" dirty="0"/>
              <a:t>V dôsledku rozsudku ESD z 24. 10. 2013 vo veci Haasová/Petrík, Holingová, sp. zn.  C-22/12 sa časť súdov začala prikláňať k názoru, že nároky na náhradu nemajetkovej ujmy  osobám blízkym obeti dopravnej nehody možno  voči poisťovniam priznávať, a to napriek tomu, že takýto záver z citovaného rozsudku vôbec nevyplýva.</a:t>
            </a:r>
          </a:p>
          <a:p>
            <a:pPr marL="0" indent="0" algn="just">
              <a:buNone/>
            </a:pPr>
            <a:r>
              <a:rPr lang="sk-SK" sz="1600" b="1" dirty="0"/>
              <a:t>V r. 2015 vznikla na Slovensku paradoxná situácia, keď časť súdov nároky žalobcov voči poisťovni priznáva a ďalšia časť nie. </a:t>
            </a:r>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16</a:t>
            </a:fld>
            <a:endParaRPr lang="sk-SK"/>
          </a:p>
        </p:txBody>
      </p:sp>
    </p:spTree>
    <p:extLst>
      <p:ext uri="{BB962C8B-B14F-4D97-AF65-F5344CB8AC3E}">
        <p14:creationId xmlns:p14="http://schemas.microsoft.com/office/powerpoint/2010/main" xmlns="" val="25966685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200" b="1" dirty="0" smtClean="0"/>
              <a:t>Nemajetková ujma a </a:t>
            </a:r>
            <a:r>
              <a:rPr lang="sk-SK" sz="3200" b="1" smtClean="0"/>
              <a:t>PZP – aktuálny stav</a:t>
            </a:r>
            <a:endParaRPr lang="sk-SK" sz="3200" b="1"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17</a:t>
            </a:fld>
            <a:endParaRPr lang="sk-SK"/>
          </a:p>
        </p:txBody>
      </p:sp>
      <p:pic>
        <p:nvPicPr>
          <p:cNvPr id="5" name="Zástupný symbol obsahu 4"/>
          <p:cNvPicPr>
            <a:picLocks noGrp="1"/>
          </p:cNvPicPr>
          <p:nvPr>
            <p:ph idx="1"/>
          </p:nvPr>
        </p:nvPicPr>
        <p:blipFill>
          <a:blip r:embed="rId2" cstate="print"/>
          <a:srcRect/>
          <a:stretch>
            <a:fillRect/>
          </a:stretch>
        </p:blipFill>
        <p:spPr bwMode="auto">
          <a:xfrm>
            <a:off x="251520" y="1988840"/>
            <a:ext cx="8784976" cy="4608512"/>
          </a:xfrm>
          <a:prstGeom prst="rect">
            <a:avLst/>
          </a:prstGeom>
          <a:noFill/>
          <a:ln w="9525">
            <a:noFill/>
            <a:miter lim="800000"/>
            <a:headEnd/>
            <a:tailEnd/>
          </a:ln>
        </p:spPr>
      </p:pic>
    </p:spTree>
    <p:extLst>
      <p:ext uri="{BB962C8B-B14F-4D97-AF65-F5344CB8AC3E}">
        <p14:creationId xmlns:p14="http://schemas.microsoft.com/office/powerpoint/2010/main" xmlns="" val="104027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Regionálne rozloženie žalôb o nemajetkovú ujmu</a:t>
            </a:r>
            <a:endParaRPr lang="sk-SK" sz="2400" b="1"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18</a:t>
            </a:fld>
            <a:endParaRPr lang="sk-SK"/>
          </a:p>
        </p:txBody>
      </p:sp>
      <p:pic>
        <p:nvPicPr>
          <p:cNvPr id="5" name="Zástupný symbol obsahu 4"/>
          <p:cNvPicPr>
            <a:picLocks noGrp="1"/>
          </p:cNvPicPr>
          <p:nvPr>
            <p:ph idx="1"/>
          </p:nvPr>
        </p:nvPicPr>
        <p:blipFill>
          <a:blip r:embed="rId2" cstate="print"/>
          <a:srcRect/>
          <a:stretch>
            <a:fillRect/>
          </a:stretch>
        </p:blipFill>
        <p:spPr bwMode="auto">
          <a:xfrm>
            <a:off x="539552" y="1340768"/>
            <a:ext cx="8136904" cy="4739833"/>
          </a:xfrm>
          <a:prstGeom prst="rect">
            <a:avLst/>
          </a:prstGeom>
          <a:noFill/>
          <a:ln w="9525">
            <a:noFill/>
            <a:miter lim="800000"/>
            <a:headEnd/>
            <a:tailEnd/>
          </a:ln>
        </p:spPr>
      </p:pic>
    </p:spTree>
    <p:extLst>
      <p:ext uri="{BB962C8B-B14F-4D97-AF65-F5344CB8AC3E}">
        <p14:creationId xmlns:p14="http://schemas.microsoft.com/office/powerpoint/2010/main" xmlns="" val="38414882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Nemajetková ujma v členských štátoch EU</a:t>
            </a:r>
            <a:endParaRPr lang="sk-SK" sz="2400" b="1"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19</a:t>
            </a:fld>
            <a:endParaRPr lang="sk-SK"/>
          </a:p>
        </p:txBody>
      </p:sp>
      <p:pic>
        <p:nvPicPr>
          <p:cNvPr id="5" name="Zástupný symbol obsahu 4"/>
          <p:cNvPicPr>
            <a:picLocks noGrp="1"/>
          </p:cNvPicPr>
          <p:nvPr>
            <p:ph idx="1"/>
          </p:nvPr>
        </p:nvPicPr>
        <p:blipFill>
          <a:blip r:embed="rId2" cstate="print"/>
          <a:srcRect/>
          <a:stretch>
            <a:fillRect/>
          </a:stretch>
        </p:blipFill>
        <p:spPr bwMode="auto">
          <a:xfrm>
            <a:off x="457200" y="1844824"/>
            <a:ext cx="8003232" cy="3600400"/>
          </a:xfrm>
          <a:prstGeom prst="rect">
            <a:avLst/>
          </a:prstGeom>
          <a:noFill/>
          <a:ln w="9525">
            <a:noFill/>
            <a:miter lim="800000"/>
            <a:headEnd/>
            <a:tailEnd/>
          </a:ln>
        </p:spPr>
      </p:pic>
    </p:spTree>
    <p:extLst>
      <p:ext uri="{BB962C8B-B14F-4D97-AF65-F5344CB8AC3E}">
        <p14:creationId xmlns:p14="http://schemas.microsoft.com/office/powerpoint/2010/main" xmlns="" val="7179606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b="1" dirty="0" smtClean="0"/>
              <a:t>O čom by sme mali hovoriť</a:t>
            </a:r>
            <a:endParaRPr lang="sk-SK" sz="2800" b="1" dirty="0"/>
          </a:p>
        </p:txBody>
      </p:sp>
      <p:sp>
        <p:nvSpPr>
          <p:cNvPr id="3" name="Zástupný symbol obsahu 2"/>
          <p:cNvSpPr>
            <a:spLocks noGrp="1"/>
          </p:cNvSpPr>
          <p:nvPr>
            <p:ph idx="1"/>
          </p:nvPr>
        </p:nvSpPr>
        <p:spPr>
          <a:xfrm>
            <a:off x="457200" y="1417638"/>
            <a:ext cx="8229600" cy="4525963"/>
          </a:xfrm>
        </p:spPr>
        <p:txBody>
          <a:bodyPr>
            <a:normAutofit/>
          </a:bodyPr>
          <a:lstStyle/>
          <a:p>
            <a:pPr marL="0" indent="0">
              <a:buNone/>
            </a:pPr>
            <a:r>
              <a:rPr lang="sk-SK" sz="2400" b="1" dirty="0"/>
              <a:t>Vecný rozsah </a:t>
            </a:r>
            <a:r>
              <a:rPr lang="sk-SK" sz="2400" b="1" dirty="0" smtClean="0"/>
              <a:t>PZP, teda na </a:t>
            </a:r>
            <a:r>
              <a:rPr lang="sk-SK" sz="2400" b="1" dirty="0"/>
              <a:t>aké MV sa vzťahuje PZP</a:t>
            </a:r>
            <a:r>
              <a:rPr lang="sk-SK" sz="2400" b="1" dirty="0" smtClean="0"/>
              <a:t>?</a:t>
            </a:r>
          </a:p>
          <a:p>
            <a:pPr marL="0" indent="0">
              <a:buNone/>
            </a:pPr>
            <a:r>
              <a:rPr lang="sk-SK" altLang="sk-SK" sz="2400" b="1" dirty="0"/>
              <a:t>Právne postavenie poškodeného a PZP</a:t>
            </a:r>
            <a:r>
              <a:rPr lang="sk-SK" sz="2400" b="1" dirty="0" smtClean="0"/>
              <a:t> </a:t>
            </a:r>
          </a:p>
          <a:p>
            <a:pPr marL="0" indent="0">
              <a:buNone/>
            </a:pPr>
            <a:r>
              <a:rPr lang="sk-SK" sz="2400" b="1" dirty="0"/>
              <a:t>Aké </a:t>
            </a:r>
            <a:r>
              <a:rPr lang="sk-SK" sz="2400" b="1" dirty="0" smtClean="0"/>
              <a:t>druhy škôd </a:t>
            </a:r>
            <a:r>
              <a:rPr lang="sk-SK" sz="2400" b="1" dirty="0"/>
              <a:t>sa hradia z </a:t>
            </a:r>
            <a:r>
              <a:rPr lang="sk-SK" sz="2400" b="1" dirty="0" smtClean="0"/>
              <a:t>PZP</a:t>
            </a:r>
          </a:p>
          <a:p>
            <a:pPr marL="0" indent="0">
              <a:buNone/>
            </a:pPr>
            <a:r>
              <a:rPr lang="sk-SK" sz="2400" b="1" dirty="0"/>
              <a:t>Škoda na MV – tzv. plechové </a:t>
            </a:r>
            <a:r>
              <a:rPr lang="sk-SK" sz="2400" b="1" dirty="0" smtClean="0"/>
              <a:t>škody</a:t>
            </a:r>
          </a:p>
          <a:p>
            <a:pPr marL="0" indent="0">
              <a:buNone/>
            </a:pPr>
            <a:r>
              <a:rPr lang="sk-SK" sz="2400" b="1" dirty="0"/>
              <a:t>Škoda na čelnom </a:t>
            </a:r>
            <a:r>
              <a:rPr lang="sk-SK" sz="2400" b="1" dirty="0" smtClean="0"/>
              <a:t>skle</a:t>
            </a:r>
          </a:p>
          <a:p>
            <a:pPr marL="0" indent="0">
              <a:buNone/>
            </a:pPr>
            <a:r>
              <a:rPr lang="sk-SK" sz="2400" b="1" dirty="0"/>
              <a:t>Náhrada nemajetkovej ujmy pozostalých z </a:t>
            </a:r>
            <a:r>
              <a:rPr lang="sk-SK" sz="2400" b="1" dirty="0" smtClean="0"/>
              <a:t>PZP</a:t>
            </a:r>
          </a:p>
          <a:p>
            <a:pPr marL="0" indent="0">
              <a:buNone/>
            </a:pPr>
            <a:r>
              <a:rPr lang="sk-SK" sz="2400" b="1" dirty="0"/>
              <a:t>Analýza súdnej praxe po vydaní rozsudku vo veci </a:t>
            </a:r>
            <a:r>
              <a:rPr lang="sk-SK" sz="2400" b="1" dirty="0" err="1" smtClean="0"/>
              <a:t>Haasová</a:t>
            </a:r>
            <a:endParaRPr lang="sk-SK" sz="2400" b="1" dirty="0" smtClean="0"/>
          </a:p>
          <a:p>
            <a:pPr marL="0" indent="0">
              <a:buNone/>
            </a:pPr>
            <a:r>
              <a:rPr lang="sk-SK" sz="2400" b="1" dirty="0"/>
              <a:t>Rozsudok NS SR z 31. 3. 2016, </a:t>
            </a:r>
            <a:r>
              <a:rPr lang="sk-SK" sz="2400" b="1" dirty="0" err="1"/>
              <a:t>sp</a:t>
            </a:r>
            <a:r>
              <a:rPr lang="sk-SK" sz="2400" b="1" dirty="0"/>
              <a:t>. zn. 3 </a:t>
            </a:r>
            <a:r>
              <a:rPr lang="sk-SK" sz="2400" b="1" dirty="0" err="1"/>
              <a:t>Cdo</a:t>
            </a:r>
            <a:r>
              <a:rPr lang="sk-SK" sz="2400" b="1" dirty="0"/>
              <a:t> </a:t>
            </a:r>
            <a:r>
              <a:rPr lang="sk-SK" sz="2400" b="1" dirty="0" smtClean="0"/>
              <a:t>301/2012</a:t>
            </a:r>
          </a:p>
          <a:p>
            <a:pPr marL="0" indent="0">
              <a:buNone/>
            </a:pPr>
            <a:r>
              <a:rPr lang="sk-SK" sz="2400" b="1" dirty="0"/>
              <a:t>Regresné právo SKP – refundácia nákladov od </a:t>
            </a:r>
            <a:r>
              <a:rPr lang="sk-SK" sz="2400" b="1" dirty="0" smtClean="0"/>
              <a:t>poisťovne</a:t>
            </a:r>
          </a:p>
          <a:p>
            <a:pPr marL="0" indent="0">
              <a:buNone/>
            </a:pPr>
            <a:r>
              <a:rPr lang="sk-SK" sz="2400" b="1" dirty="0"/>
              <a:t>Niektoré otázky súvisiace so zánikom PZP</a:t>
            </a:r>
            <a:endParaRPr lang="sk-SK" sz="2400"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a:t>
            </a:fld>
            <a:endParaRPr lang="sk-SK"/>
          </a:p>
        </p:txBody>
      </p:sp>
    </p:spTree>
    <p:extLst>
      <p:ext uri="{BB962C8B-B14F-4D97-AF65-F5344CB8AC3E}">
        <p14:creationId xmlns:p14="http://schemas.microsoft.com/office/powerpoint/2010/main" xmlns="" val="2493419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r>
              <a:rPr lang="sk-SK" sz="2400" b="1" dirty="0"/>
              <a:t>Prejudiciálna otázka KS v Prešove vo veci Haasová</a:t>
            </a:r>
          </a:p>
        </p:txBody>
      </p:sp>
      <p:sp>
        <p:nvSpPr>
          <p:cNvPr id="3" name="Zástupný symbol obsahu 2"/>
          <p:cNvSpPr>
            <a:spLocks noGrp="1"/>
          </p:cNvSpPr>
          <p:nvPr>
            <p:ph idx="1"/>
          </p:nvPr>
        </p:nvSpPr>
        <p:spPr>
          <a:xfrm>
            <a:off x="323528" y="764704"/>
            <a:ext cx="8712968" cy="5544616"/>
          </a:xfrm>
        </p:spPr>
        <p:txBody>
          <a:bodyPr>
            <a:normAutofit fontScale="55000" lnSpcReduction="20000"/>
          </a:bodyPr>
          <a:lstStyle/>
          <a:p>
            <a:pPr marL="0" indent="0">
              <a:buNone/>
            </a:pPr>
            <a:r>
              <a:rPr lang="sk-SK" b="1" u="sng" dirty="0"/>
              <a:t>Prejudiciálna otázka KS v Prešove:</a:t>
            </a:r>
          </a:p>
          <a:p>
            <a:pPr marL="0" indent="0" algn="just">
              <a:buNone/>
            </a:pPr>
            <a:r>
              <a:rPr lang="sk-SK" b="1" dirty="0"/>
              <a:t>„Má sa článok 1 ods. 1 smernice Rady 90/232 EHS zo 14. mája 1990 o aproximácii právnych predpisov členských štátov týkajúcich sa poistenia zodpovednosti za škodu spôsobenú prevádzkou motorových vozidiel (1) v spojení s čl. 3 ods. 1 smernice 72/166 EHS (2) vykladať tak, že mu odporuje vnútroštátna právna úprava (akou je právna úprava vyplývajúca z § 4 zákona č. 381/2001 Z. z. o povinnom zmluvnom poistení zodpovednosti za škodu spôsobenú prevádzkou motorového vozidla a § 6 zákona č. 168/1999 </a:t>
            </a:r>
            <a:r>
              <a:rPr lang="sk-SK" b="1" dirty="0" err="1"/>
              <a:t>Sb</a:t>
            </a:r>
            <a:r>
              <a:rPr lang="sk-SK" b="1" dirty="0"/>
              <a:t>. o </a:t>
            </a:r>
            <a:r>
              <a:rPr lang="sk-SK" b="1" dirty="0" err="1"/>
              <a:t>pojištění</a:t>
            </a:r>
            <a:r>
              <a:rPr lang="sk-SK" b="1" dirty="0"/>
              <a:t> odpovědnosti za škodu způsobenou </a:t>
            </a:r>
            <a:r>
              <a:rPr lang="sk-SK" b="1" dirty="0" err="1"/>
              <a:t>provozem</a:t>
            </a:r>
            <a:r>
              <a:rPr lang="sk-SK" b="1" dirty="0"/>
              <a:t> vozidla), podľa ktorej zodpovednosť za škodu spôsobenú prevádzkou motorového vozidla nepokrýva nemajetkovú ujmu vyjadrenú v peňažnej forme, spôsobenú pozostalým po obetiach dopravnej nehody spôsobenej prevádzkou motorového vozidla? </a:t>
            </a:r>
          </a:p>
          <a:p>
            <a:pPr marL="0" lvl="0" indent="0">
              <a:buNone/>
            </a:pPr>
            <a:r>
              <a:rPr lang="sk-SK" b="1" dirty="0"/>
              <a:t>Takto položená prejudiciálna otázka vyvoláva pochybnosti, pretože </a:t>
            </a:r>
            <a:r>
              <a:rPr lang="sk-SK" b="1" dirty="0">
                <a:sym typeface="Wingdings"/>
              </a:rPr>
              <a:t></a:t>
            </a:r>
            <a:endParaRPr lang="sk-SK" b="1" dirty="0"/>
          </a:p>
          <a:p>
            <a:pPr marL="0" lvl="0" indent="0" algn="just">
              <a:buNone/>
            </a:pPr>
            <a:r>
              <a:rPr lang="sk-SK" dirty="0">
                <a:sym typeface="Wingdings"/>
              </a:rPr>
              <a:t> paradoxne </a:t>
            </a:r>
            <a:r>
              <a:rPr lang="sk-SK" dirty="0"/>
              <a:t>žiadna </a:t>
            </a:r>
            <a:r>
              <a:rPr lang="sk-SK" b="1" dirty="0">
                <a:solidFill>
                  <a:srgbClr val="FF0000"/>
                </a:solidFill>
              </a:rPr>
              <a:t>poisťovňa nebola v danom spore účastníkom sporu, </a:t>
            </a:r>
            <a:r>
              <a:rPr lang="sk-SK" dirty="0"/>
              <a:t>a preto otázka poistného krytia z povinného zmluvného poistenia bola absolútne nenáležitá,</a:t>
            </a:r>
          </a:p>
          <a:p>
            <a:pPr marL="0" lvl="0" indent="0" algn="just">
              <a:buNone/>
            </a:pPr>
            <a:r>
              <a:rPr lang="sk-SK" dirty="0">
                <a:sym typeface="Wingdings"/>
              </a:rPr>
              <a:t>  </a:t>
            </a:r>
            <a:r>
              <a:rPr lang="sk-SK" dirty="0"/>
              <a:t>na právne posúdenie nárokov všetkých poškodených osôb sa podľa vyššie uvedeného Haagskeho dohovoru </a:t>
            </a:r>
            <a:r>
              <a:rPr lang="sk-SK" b="1" dirty="0">
                <a:solidFill>
                  <a:srgbClr val="FF0000"/>
                </a:solidFill>
              </a:rPr>
              <a:t>nevzťahovalo slovenské právo </a:t>
            </a:r>
            <a:r>
              <a:rPr lang="sk-SK" dirty="0"/>
              <a:t>a teda neprichádzala do úvahy aplikácia ani výklad zákona č. 381/2001 Z. z. o povinnom zmluvnom poistení,</a:t>
            </a:r>
          </a:p>
          <a:p>
            <a:pPr marL="0" lvl="0" indent="0" algn="just">
              <a:buNone/>
            </a:pPr>
            <a:r>
              <a:rPr lang="sk-SK" dirty="0">
                <a:sym typeface="Wingdings"/>
              </a:rPr>
              <a:t>  </a:t>
            </a:r>
            <a:r>
              <a:rPr lang="sk-SK" dirty="0"/>
              <a:t>vyššie </a:t>
            </a:r>
            <a:r>
              <a:rPr lang="sk-SK" b="1" dirty="0">
                <a:solidFill>
                  <a:srgbClr val="FF0000"/>
                </a:solidFill>
              </a:rPr>
              <a:t>citované smernice neriešia ani riešiť nemôžu spôsob a rozsah odškodňovanie obetí dopravných nehôd. </a:t>
            </a:r>
            <a:r>
              <a:rPr lang="sk-SK" dirty="0"/>
              <a:t>To je zatiaľ v kompetencii každého členského štátu EU. Slovenský súd bol tak oprávnený sa ESD iba opýtať, či SR riadne transponovala citované články smerníc o PZP do svojho právneho poriadku, resp. či zákon č. 381/2001 Z. z. bezdôvodne nevylučuje z poistného krytia niektoré druhy náhrad, ktoré sú obsahom vnútroštátneho práva (v SR Občiansky zákonník z r. 1964). </a:t>
            </a:r>
          </a:p>
          <a:p>
            <a:pPr marL="0" indent="0">
              <a:buNone/>
            </a:pPr>
            <a:endParaRPr lang="sk-SK"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20</a:t>
            </a:fld>
            <a:endParaRPr lang="sk-SK"/>
          </a:p>
        </p:txBody>
      </p:sp>
    </p:spTree>
    <p:extLst>
      <p:ext uri="{BB962C8B-B14F-4D97-AF65-F5344CB8AC3E}">
        <p14:creationId xmlns:p14="http://schemas.microsoft.com/office/powerpoint/2010/main" xmlns="" val="30135555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normAutofit/>
          </a:bodyPr>
          <a:lstStyle/>
          <a:p>
            <a:r>
              <a:rPr lang="sk-SK" sz="2400" b="1" dirty="0"/>
              <a:t>Rozsudok ESD vo veci Haasová C-22/12 </a:t>
            </a:r>
            <a:endParaRPr lang="sk-SK" sz="2400" dirty="0"/>
          </a:p>
        </p:txBody>
      </p:sp>
      <p:sp>
        <p:nvSpPr>
          <p:cNvPr id="3" name="Zástupný symbol obsahu 2"/>
          <p:cNvSpPr>
            <a:spLocks noGrp="1"/>
          </p:cNvSpPr>
          <p:nvPr>
            <p:ph idx="1"/>
          </p:nvPr>
        </p:nvSpPr>
        <p:spPr>
          <a:xfrm>
            <a:off x="179512" y="1052736"/>
            <a:ext cx="8856984" cy="5472608"/>
          </a:xfrm>
        </p:spPr>
        <p:txBody>
          <a:bodyPr>
            <a:normAutofit fontScale="40000" lnSpcReduction="20000"/>
          </a:bodyPr>
          <a:lstStyle/>
          <a:p>
            <a:pPr marL="0" indent="0" algn="just">
              <a:buNone/>
            </a:pPr>
            <a:r>
              <a:rPr lang="sk-SK" sz="4000" b="1" dirty="0"/>
              <a:t>„Článok 3 ods. 1 smernice Rady 72/166/EHS z 24. apríla 1972 ..., článok 1 ods. 1 a 2 druhej smernice Rady 84/5/EHS z 30. decembra 1983 ... zmenenej a doplnenej smernicou 2005/14/ES a článok 1 prvý odsek tretej smernice Rady 90/232/EHS zo 14. mája 1990...  sa majú vykladať  v tom zmysle, že povinné poistenie zodpovednosti za škodu spôsobenú prevádzkou motorového vozidla </a:t>
            </a:r>
            <a:r>
              <a:rPr lang="sk-SK" sz="4000" b="1" u="sng" dirty="0">
                <a:solidFill>
                  <a:srgbClr val="FF0000"/>
                </a:solidFill>
              </a:rPr>
              <a:t>má pokrývať aj náhradu nemajetkovej ujmy </a:t>
            </a:r>
            <a:r>
              <a:rPr lang="sk-SK" sz="4000" b="1" dirty="0"/>
              <a:t>spôsobenej blízkym osobám obetí usmrtených pri dopravnej nehode, </a:t>
            </a:r>
            <a:r>
              <a:rPr lang="sk-SK" sz="4000" b="1" u="sng" dirty="0">
                <a:solidFill>
                  <a:srgbClr val="FF0000"/>
                </a:solidFill>
              </a:rPr>
              <a:t>ak jej náhradu na základe zodpovednosti poisteného za škodu upravuje vnútroštátne právo </a:t>
            </a:r>
            <a:r>
              <a:rPr lang="sk-SK" sz="4000" b="1" dirty="0">
                <a:solidFill>
                  <a:srgbClr val="FF0000"/>
                </a:solidFill>
              </a:rPr>
              <a:t>uplatniteľné v spore vo veci samej</a:t>
            </a:r>
            <a:r>
              <a:rPr lang="sk-SK" sz="4000" b="1" dirty="0"/>
              <a:t>.“  </a:t>
            </a:r>
          </a:p>
          <a:p>
            <a:pPr marL="0" indent="0" algn="just">
              <a:buNone/>
            </a:pPr>
            <a:r>
              <a:rPr lang="sk-SK" sz="4000" b="1" u="sng" dirty="0"/>
              <a:t>Názor niektorých sudcov, že vyššie uvedený výrok rozsudku je výsledkom zlého prekladu textu je zavádzajúci, pretože ako jazyk, v ktorom sa vo veci konalo (t. j.  oficiálny jazyk) sa pri tomto rozsudku uvádza slovenčina. </a:t>
            </a:r>
            <a:r>
              <a:rPr lang="sk-SK" sz="4000" b="1" dirty="0"/>
              <a:t>Napokon i slovenský text rozsudku sa  plne kryje s anglickým prekladom, ktorý pripájam. </a:t>
            </a:r>
          </a:p>
          <a:p>
            <a:pPr marL="0" indent="0" algn="just">
              <a:buNone/>
            </a:pPr>
            <a:r>
              <a:rPr lang="en-US" sz="4000" b="1" dirty="0"/>
              <a:t>Article 3(1) of Council Directive 72/166/EEC of 24 April 1972 on the approximation of the laws of the Member States relating to insurance against civil liability in respect of the use of motor vehicles, and to the enforcement of the obligation to insure against such liability, Article 1(1) and (2) of Second Council Directive 84/5/EEC of 30 December 1983 on the approximation of the laws of the Member States relating to insurance against civil liability in respect of the use of motor vehicles, as amended by Directive 2005/14/EC of the European Parliament and of the Council of 11 May 2005, and Article 1(1) of Third Council Directive 90/232/EEC of 14 May 1990 on the approximation of the laws of the Member States relating to insurance against civil liability in respect of the use of motor vehicles must be interpreted as meaning that </a:t>
            </a:r>
            <a:r>
              <a:rPr lang="en-US" sz="4000" b="1" u="sng" dirty="0">
                <a:solidFill>
                  <a:srgbClr val="FF0000"/>
                </a:solidFill>
              </a:rPr>
              <a:t>compulsory insurance against civil liability in respect of the use of motor vehicles must cover compensation for non‑material damage suffered </a:t>
            </a:r>
            <a:r>
              <a:rPr lang="en-US" sz="4000" b="1" dirty="0"/>
              <a:t>by the next of kin of the deceased victims of a road traffic accident, </a:t>
            </a:r>
            <a:r>
              <a:rPr lang="en-US" sz="4000" b="1" u="sng" dirty="0">
                <a:solidFill>
                  <a:srgbClr val="FF0000"/>
                </a:solidFill>
              </a:rPr>
              <a:t>in so far as such compensation is provided for as part of the civil liability of the insured party under the national law applicable in the dispute in the main proceedings.</a:t>
            </a:r>
            <a:endParaRPr lang="sk-SK" sz="4000" b="1" u="sng" dirty="0">
              <a:solidFill>
                <a:srgbClr val="FF0000"/>
              </a:solidFill>
            </a:endParaRPr>
          </a:p>
          <a:p>
            <a:pPr marL="0" indent="0">
              <a:buNone/>
            </a:pPr>
            <a:endParaRPr lang="sk-SK"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21</a:t>
            </a:fld>
            <a:endParaRPr lang="sk-SK"/>
          </a:p>
        </p:txBody>
      </p:sp>
    </p:spTree>
    <p:extLst>
      <p:ext uri="{BB962C8B-B14F-4D97-AF65-F5344CB8AC3E}">
        <p14:creationId xmlns:p14="http://schemas.microsoft.com/office/powerpoint/2010/main" xmlns="" val="9912120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r>
              <a:rPr lang="sk-SK" sz="2800" b="1" dirty="0"/>
              <a:t>Čo </a:t>
            </a:r>
            <a:r>
              <a:rPr lang="sk-SK" sz="2800" b="1" dirty="0" smtClean="0"/>
              <a:t>vyplýva </a:t>
            </a:r>
            <a:r>
              <a:rPr lang="sk-SK" sz="2800" b="1" dirty="0"/>
              <a:t>z obsahu rozsudku ESD C 22/12</a:t>
            </a:r>
            <a:endParaRPr lang="sk-SK" sz="2800" dirty="0"/>
          </a:p>
        </p:txBody>
      </p:sp>
      <p:sp>
        <p:nvSpPr>
          <p:cNvPr id="3" name="Zástupný symbol obsahu 2"/>
          <p:cNvSpPr>
            <a:spLocks noGrp="1"/>
          </p:cNvSpPr>
          <p:nvPr>
            <p:ph idx="1"/>
          </p:nvPr>
        </p:nvSpPr>
        <p:spPr>
          <a:xfrm>
            <a:off x="107504" y="620688"/>
            <a:ext cx="8856984" cy="5760640"/>
          </a:xfrm>
        </p:spPr>
        <p:txBody>
          <a:bodyPr>
            <a:normAutofit lnSpcReduction="10000"/>
          </a:bodyPr>
          <a:lstStyle/>
          <a:p>
            <a:pPr marL="0" lvl="0" indent="0" algn="just">
              <a:buNone/>
            </a:pPr>
            <a:endParaRPr lang="sk-SK" sz="1600" b="1" dirty="0" smtClean="0">
              <a:sym typeface="Wingdings"/>
            </a:endParaRPr>
          </a:p>
          <a:p>
            <a:pPr marL="0" lvl="0" indent="0" algn="just">
              <a:buNone/>
            </a:pPr>
            <a:r>
              <a:rPr lang="sk-SK" sz="1600" b="1" dirty="0" smtClean="0">
                <a:sym typeface="Wingdings"/>
              </a:rPr>
              <a:t> </a:t>
            </a:r>
            <a:r>
              <a:rPr lang="sk-SK" sz="1600" b="1" dirty="0">
                <a:sym typeface="Wingdings"/>
              </a:rPr>
              <a:t>Odškodňovacie právo vrátane náhrady </a:t>
            </a:r>
            <a:r>
              <a:rPr lang="sk-SK" sz="1600" b="1" dirty="0"/>
              <a:t>nemajetkovej ujmy</a:t>
            </a:r>
            <a:r>
              <a:rPr lang="sk-SK" sz="1600" dirty="0"/>
              <a:t>  </a:t>
            </a:r>
            <a:r>
              <a:rPr lang="sk-SK" sz="1600" b="1" dirty="0"/>
              <a:t>nie je predmetom európskeho (</a:t>
            </a:r>
            <a:r>
              <a:rPr lang="sk-SK" sz="1600" b="1" dirty="0" err="1"/>
              <a:t>unijného</a:t>
            </a:r>
            <a:r>
              <a:rPr lang="sk-SK" sz="1600" b="1" dirty="0"/>
              <a:t>) práva,</a:t>
            </a:r>
            <a:r>
              <a:rPr lang="sk-SK" sz="1600" dirty="0"/>
              <a:t> pretože táto problematika spadá do právomoci členského štátu;</a:t>
            </a:r>
            <a:r>
              <a:rPr lang="sk-SK" sz="1600" b="1" dirty="0"/>
              <a:t> harmonizácia právnych úprav o spôsobe a rozsahu náhrady škody nebola doteraz vykonaná.</a:t>
            </a:r>
            <a:r>
              <a:rPr lang="sk-SK" sz="1600" dirty="0"/>
              <a:t> </a:t>
            </a:r>
          </a:p>
          <a:p>
            <a:pPr marL="0" lvl="0" indent="0" algn="just">
              <a:buNone/>
            </a:pPr>
            <a:r>
              <a:rPr lang="sk-SK" sz="1600" b="1" dirty="0">
                <a:sym typeface="Wingdings"/>
              </a:rPr>
              <a:t>  </a:t>
            </a:r>
            <a:r>
              <a:rPr lang="sk-SK" sz="1600" b="1" dirty="0"/>
              <a:t>Harmonizácia právnych úprav členských štátov EU v predmetnej oblasti bola vykonaná iba v rozsahu poistného krytia v tom zmysle, že z PZP nemožno vylučovať či redukovať také nároky poškodených, ktoré im vyplývajú z národnej občianskoprávnej úpravy zodpovednosti za škodu. </a:t>
            </a:r>
          </a:p>
          <a:p>
            <a:pPr marL="0" lvl="0" indent="0" algn="just">
              <a:buNone/>
            </a:pPr>
            <a:r>
              <a:rPr lang="sk-SK" sz="1600" b="1" dirty="0">
                <a:sym typeface="Wingdings"/>
              </a:rPr>
              <a:t>  Vyššie uvedené vyplýva aj z rozsudku C-22/12, keď  </a:t>
            </a:r>
            <a:r>
              <a:rPr lang="sk-SK" sz="1600" b="1" dirty="0"/>
              <a:t>ESD  podmienil náhradu nemajetkovej ujmy spôsobenej blízkym osobám výslovnou vnútroštátnou právnou úpravou.  </a:t>
            </a:r>
          </a:p>
          <a:p>
            <a:pPr marL="0" lvl="0" indent="0" algn="just">
              <a:buNone/>
            </a:pPr>
            <a:r>
              <a:rPr lang="sk-SK" sz="1600" b="1" dirty="0">
                <a:sym typeface="Wingdings"/>
              </a:rPr>
              <a:t>  </a:t>
            </a:r>
            <a:r>
              <a:rPr lang="sk-SK" sz="1600" b="1" dirty="0"/>
              <a:t>Národnú úpravu nárokov poškodených na náhradu škody upravuje v  SR šiesta časť Obč. zák.: „Spôsob a rozsah náhrady“ (§ 442 a nasl. OZ); nemajetková ujma tu nie je upravená.</a:t>
            </a:r>
          </a:p>
          <a:p>
            <a:pPr marL="0" lvl="0" indent="0" algn="just">
              <a:buNone/>
            </a:pPr>
            <a:r>
              <a:rPr lang="sk-SK" sz="1600" b="1" dirty="0">
                <a:sym typeface="Wingdings"/>
              </a:rPr>
              <a:t>  </a:t>
            </a:r>
            <a:r>
              <a:rPr lang="sk-SK" sz="1600" b="1" dirty="0"/>
              <a:t>Z doslovného znenia ustanovenia § 4 ods. 2 písm. a) zákona č. 381/2001 Zb. o PZP vyplýva, že toto poistenie nepokrýva uvedený druh nemajetkovej ujmy, ale kryje iba „škodu na zdraví“, pričom škodu na zdraví a nároky spôsobené zásahom do osobnostných práv Obč. zák. systematicky a obsahovo od seba oddeľuje.</a:t>
            </a:r>
          </a:p>
          <a:p>
            <a:pPr marL="0" lvl="0" indent="0" algn="just">
              <a:buNone/>
            </a:pPr>
            <a:r>
              <a:rPr lang="sk-SK" sz="1600" b="1" dirty="0">
                <a:sym typeface="Wingdings"/>
              </a:rPr>
              <a:t>  </a:t>
            </a:r>
            <a:r>
              <a:rPr lang="sk-SK" sz="1600" b="1" dirty="0"/>
              <a:t>Smernice ES/EÚ upravujúce PZP ako sekundárne európske  právo nemajú priamy, ani subsidiárny účinok (až na niektoré výnimky)  na národnú právnu úpravu odškodňovania obetí dopravných nehôd a</a:t>
            </a:r>
            <a:r>
              <a:rPr lang="sk-SK" sz="1600" dirty="0"/>
              <a:t> </a:t>
            </a:r>
            <a:r>
              <a:rPr lang="sk-SK" sz="1600" b="1" dirty="0"/>
              <a:t>zaväzujú iba členské štáty; smernicu EÚ nemôže slovenský súd priamo aplikovať na FO a PO. </a:t>
            </a:r>
          </a:p>
          <a:p>
            <a:pPr marL="0" lvl="0" indent="0" algn="just">
              <a:buNone/>
            </a:pPr>
            <a:r>
              <a:rPr lang="sk-SK" sz="1600" b="1" dirty="0">
                <a:sym typeface="Wingdings"/>
              </a:rPr>
              <a:t>  </a:t>
            </a:r>
            <a:r>
              <a:rPr lang="sk-SK" sz="1600" dirty="0"/>
              <a:t>ESD </a:t>
            </a:r>
            <a:r>
              <a:rPr lang="sk-SK" sz="1600" b="1" dirty="0"/>
              <a:t>nekonštatoval v citovanom rozsudku, že ustanovenie § 4 ods. 2 písm. a) zákona č. 381/2001 Zb. o PZP je v rozpore s niektorou zo smerníc upravujúcich PZP</a:t>
            </a:r>
            <a:r>
              <a:rPr lang="sk-SK" sz="1600" dirty="0"/>
              <a:t>.</a:t>
            </a:r>
          </a:p>
          <a:p>
            <a:pPr marL="0" lvl="0" indent="0" algn="just">
              <a:buNone/>
            </a:pPr>
            <a:r>
              <a:rPr lang="sk-SK" sz="1600" b="1" dirty="0">
                <a:sym typeface="Wingdings"/>
              </a:rPr>
              <a:t>  </a:t>
            </a:r>
            <a:r>
              <a:rPr lang="sk-SK" sz="1600" b="1" dirty="0"/>
              <a:t>V SR platí princíp písaného, nie sudcovského práva. Právne predpisy nemožno ani na základe </a:t>
            </a:r>
            <a:r>
              <a:rPr lang="sk-SK" sz="1600" b="1" dirty="0" err="1"/>
              <a:t>eurokonformného</a:t>
            </a:r>
            <a:r>
              <a:rPr lang="sk-SK" sz="1600" b="1" dirty="0"/>
              <a:t> výkladu  vykladať spôsobom contra legem. </a:t>
            </a:r>
            <a:endParaRPr lang="sk-SK" sz="1600" dirty="0"/>
          </a:p>
          <a:p>
            <a:pPr marL="0" indent="0">
              <a:buNone/>
            </a:pPr>
            <a:endParaRPr lang="sk-SK" sz="1600"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22</a:t>
            </a:fld>
            <a:endParaRPr lang="sk-SK"/>
          </a:p>
        </p:txBody>
      </p:sp>
    </p:spTree>
    <p:extLst>
      <p:ext uri="{BB962C8B-B14F-4D97-AF65-F5344CB8AC3E}">
        <p14:creationId xmlns:p14="http://schemas.microsoft.com/office/powerpoint/2010/main" xmlns="" val="14251750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a:bodyPr>
          <a:lstStyle/>
          <a:p>
            <a:r>
              <a:rPr lang="sk-SK" sz="2400" b="1" dirty="0" smtClean="0"/>
              <a:t>Analýza súdnej praxe po </a:t>
            </a:r>
            <a:r>
              <a:rPr lang="sk-SK" sz="2400" b="1" dirty="0"/>
              <a:t>vydaní rozsudku vo veci Haasová</a:t>
            </a:r>
          </a:p>
        </p:txBody>
      </p:sp>
      <p:sp>
        <p:nvSpPr>
          <p:cNvPr id="3" name="Zástupný symbol obsahu 2"/>
          <p:cNvSpPr>
            <a:spLocks noGrp="1"/>
          </p:cNvSpPr>
          <p:nvPr>
            <p:ph idx="1"/>
          </p:nvPr>
        </p:nvSpPr>
        <p:spPr>
          <a:xfrm>
            <a:off x="251520" y="836712"/>
            <a:ext cx="8640960" cy="5616624"/>
          </a:xfrm>
        </p:spPr>
        <p:txBody>
          <a:bodyPr>
            <a:noAutofit/>
          </a:bodyPr>
          <a:lstStyle/>
          <a:p>
            <a:pPr marL="0" indent="0" algn="just">
              <a:buNone/>
            </a:pPr>
            <a:r>
              <a:rPr lang="sk-SK" sz="1700" b="1" dirty="0"/>
              <a:t>K dnešnému dňu je v SR podaných  vyše 300 žalôb. Súdy priznali doteraz náhradu poškodeným  voči poisťovniam v 27 prípadoch a v 28 prípadoch žaloby zamietli.</a:t>
            </a:r>
          </a:p>
          <a:p>
            <a:pPr marL="0" indent="0" algn="just">
              <a:buNone/>
            </a:pPr>
            <a:r>
              <a:rPr lang="sk-SK" sz="1700" b="1" dirty="0"/>
              <a:t>Pokiaľ ide o obsah týchto súdnych rozhodnutí, najdôkladnejšie sú odôvodňované rozhodnutia, ktorými boli návrhy žalobcov zamietnuté.  Odôvodnenie väčšiny súdnych  rozhodnutí, ktorými bolo právo poškodených na náhradu nemajetkovej ujmy voči poisťovni priznané, sú formálne a chýba v nich hlbšie zdôvodnenie právneho základu rozhodnutia a konfrontácia s vnútroštátnou úpravou. Súdy sa v nich pokúšajú vykladať smernice EU o PZP ta, aby sa vyhli konfrontácii s uznesením NS SR sp. zn. 4 Cdo 168/2009.  </a:t>
            </a:r>
          </a:p>
          <a:p>
            <a:pPr marL="0" indent="0" algn="just">
              <a:buNone/>
            </a:pPr>
            <a:r>
              <a:rPr lang="sk-SK" sz="1700" b="1" dirty="0"/>
              <a:t>Odôvodnenia súdnych rozhodnutí, ktorými bolo žalobcom priznané  právo na náhradu nemajetkovej ujmy sa opierajú o tieto argumenty:</a:t>
            </a:r>
          </a:p>
          <a:p>
            <a:pPr marL="0" indent="0" algn="just">
              <a:buNone/>
            </a:pPr>
            <a:r>
              <a:rPr lang="sk-SK" sz="1700" b="1" dirty="0">
                <a:sym typeface="Wingdings"/>
              </a:rPr>
              <a:t></a:t>
            </a:r>
            <a:r>
              <a:rPr lang="sk-SK" sz="1700" b="1" dirty="0" smtClean="0"/>
              <a:t> </a:t>
            </a:r>
            <a:r>
              <a:rPr lang="sk-SK" sz="1700" b="1" dirty="0"/>
              <a:t>povinnosť poisťovne hradiť nemajetkovú ujmu priamo vyplýva z rozsudku ESD vo veci Haasová, pričom súd sa vôbec nevyjadril k vzťahu medzi zákonom č. 381/2001 Z. z., Občianskym zákonníkom a </a:t>
            </a:r>
            <a:r>
              <a:rPr lang="sk-SK" sz="1700" b="1" dirty="0" err="1"/>
              <a:t>unijným</a:t>
            </a:r>
            <a:r>
              <a:rPr lang="sk-SK" sz="1700" b="1" dirty="0"/>
              <a:t> právom,  </a:t>
            </a:r>
          </a:p>
          <a:p>
            <a:pPr marL="0" indent="0" algn="just">
              <a:buNone/>
            </a:pPr>
            <a:r>
              <a:rPr lang="sk-SK" sz="1700" b="1" dirty="0">
                <a:sym typeface="Wingdings"/>
              </a:rPr>
              <a:t> </a:t>
            </a:r>
            <a:r>
              <a:rPr lang="sk-SK" sz="1700" b="1" dirty="0" smtClean="0">
                <a:sym typeface="Wingdings"/>
              </a:rPr>
              <a:t> </a:t>
            </a:r>
            <a:r>
              <a:rPr lang="sk-SK" sz="1700" b="1" dirty="0" smtClean="0"/>
              <a:t>povinnosť </a:t>
            </a:r>
            <a:r>
              <a:rPr lang="sk-SK" sz="1700" b="1" dirty="0"/>
              <a:t>poisťovne hradiť nemajetkovú ujmu vyplýva z </a:t>
            </a:r>
            <a:r>
              <a:rPr lang="sk-SK" sz="1700" b="1" dirty="0" err="1"/>
              <a:t>eurokonformného</a:t>
            </a:r>
            <a:r>
              <a:rPr lang="sk-SK" sz="1700" b="1" dirty="0"/>
              <a:t> výkladu smerníc EU, ktoré sa týkajú PZP  a v nadväznosti na to aj zo zákona č. 381/2001 Z. z.,   </a:t>
            </a:r>
          </a:p>
          <a:p>
            <a:pPr marL="0" indent="0" algn="just">
              <a:buNone/>
            </a:pPr>
            <a:r>
              <a:rPr lang="sk-SK" sz="1700" b="1" dirty="0">
                <a:sym typeface="Wingdings"/>
              </a:rPr>
              <a:t></a:t>
            </a:r>
            <a:r>
              <a:rPr lang="sk-SK" sz="1700" b="1" dirty="0" smtClean="0"/>
              <a:t>  </a:t>
            </a:r>
            <a:r>
              <a:rPr lang="sk-SK" sz="1700" b="1" dirty="0"/>
              <a:t>v pojme „škoda na zdraví“  je zahrnutá aj nemajetková ujma pozostalých po obeti DN, pričom súd  odmietol konfrontovať svoje tvrdenie s uznesením NS SR sp. zn. 4 Cdo 168/2009 a pod.</a:t>
            </a:r>
          </a:p>
          <a:p>
            <a:pPr marL="0" indent="0" algn="just">
              <a:buNone/>
            </a:pPr>
            <a:r>
              <a:rPr lang="sk-SK" sz="1700" b="1" dirty="0" smtClean="0"/>
              <a:t>K týmto „</a:t>
            </a:r>
            <a:r>
              <a:rPr lang="sk-SK" sz="1700" b="1" dirty="0" err="1" smtClean="0"/>
              <a:t>pseudoargumentom</a:t>
            </a:r>
            <a:r>
              <a:rPr lang="sk-SK" sz="1700" b="1" dirty="0" smtClean="0"/>
              <a:t>“ zaujal zovšeobecňujúce stanovisko sudca ÚS SR dr. Ľalík v uznesení </a:t>
            </a:r>
            <a:r>
              <a:rPr lang="sk-SK" sz="1700" b="1" dirty="0"/>
              <a:t>ÚS SR, sp. zn. I. ÚS 206/2015-25 z 29. 4. </a:t>
            </a:r>
            <a:r>
              <a:rPr lang="sk-SK" sz="1700" b="1" dirty="0" smtClean="0"/>
              <a:t>2015.</a:t>
            </a:r>
            <a:r>
              <a:rPr lang="sk-SK" sz="2800" b="1" dirty="0" smtClean="0">
                <a:sym typeface="Wingdings"/>
              </a:rPr>
              <a:t></a:t>
            </a:r>
            <a:endParaRPr lang="sk-SK" sz="2800"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23</a:t>
            </a:fld>
            <a:endParaRPr lang="sk-SK"/>
          </a:p>
        </p:txBody>
      </p:sp>
    </p:spTree>
    <p:extLst>
      <p:ext uri="{BB962C8B-B14F-4D97-AF65-F5344CB8AC3E}">
        <p14:creationId xmlns:p14="http://schemas.microsoft.com/office/powerpoint/2010/main" xmlns="" val="19098387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a:t>Uznesenie Ústavného súdu SR I. ÚS 206/2015</a:t>
            </a:r>
            <a:endParaRPr lang="sk-SK" sz="2400" dirty="0"/>
          </a:p>
        </p:txBody>
      </p:sp>
      <p:sp>
        <p:nvSpPr>
          <p:cNvPr id="3" name="Zástupný symbol obsahu 2"/>
          <p:cNvSpPr>
            <a:spLocks noGrp="1"/>
          </p:cNvSpPr>
          <p:nvPr>
            <p:ph idx="1"/>
          </p:nvPr>
        </p:nvSpPr>
        <p:spPr>
          <a:xfrm>
            <a:off x="323528" y="1196752"/>
            <a:ext cx="8640960" cy="5256584"/>
          </a:xfrm>
        </p:spPr>
        <p:txBody>
          <a:bodyPr>
            <a:normAutofit fontScale="55000" lnSpcReduction="20000"/>
          </a:bodyPr>
          <a:lstStyle/>
          <a:p>
            <a:pPr marL="0" indent="0" algn="just">
              <a:buNone/>
            </a:pPr>
            <a:r>
              <a:rPr lang="sk-SK" b="1" dirty="0"/>
              <a:t>ÚS SR </a:t>
            </a:r>
            <a:r>
              <a:rPr lang="sk-SK" b="1" dirty="0" smtClean="0"/>
              <a:t> sa odmietol ústavnou sťažnosťou poisťovne zaoberať. Podľa názoru </a:t>
            </a:r>
            <a:r>
              <a:rPr lang="sk-SK" b="1" dirty="0"/>
              <a:t>sudcu ÚS SR  JUDr. </a:t>
            </a:r>
            <a:r>
              <a:rPr lang="sk-SK" b="1" dirty="0" err="1"/>
              <a:t>Ľalíka</a:t>
            </a:r>
            <a:r>
              <a:rPr lang="sk-SK" b="1" dirty="0"/>
              <a:t> </a:t>
            </a:r>
            <a:r>
              <a:rPr lang="sk-SK" b="1" dirty="0" smtClean="0"/>
              <a:t>mal ÚS SR sťažnosť </a:t>
            </a:r>
            <a:r>
              <a:rPr lang="sk-SK" b="1" dirty="0"/>
              <a:t>prijať na ďalšie konanie a mal dať odpoveď na </a:t>
            </a:r>
            <a:r>
              <a:rPr lang="sk-SK" b="1" dirty="0">
                <a:solidFill>
                  <a:srgbClr val="FF0000"/>
                </a:solidFill>
              </a:rPr>
              <a:t>nasledujúce relevantné otázky, </a:t>
            </a:r>
            <a:r>
              <a:rPr lang="sk-SK" b="1" dirty="0"/>
              <a:t>a to na:</a:t>
            </a:r>
          </a:p>
          <a:p>
            <a:pPr marL="0" indent="0" algn="just">
              <a:buNone/>
            </a:pPr>
            <a:r>
              <a:rPr lang="sk-SK" b="1" i="1" dirty="0"/>
              <a:t>- </a:t>
            </a:r>
            <a:r>
              <a:rPr lang="sk-SK" b="1" i="1" dirty="0" err="1" smtClean="0"/>
              <a:t>precedenčnú</a:t>
            </a:r>
            <a:r>
              <a:rPr lang="sk-SK" b="1" i="1" dirty="0" smtClean="0"/>
              <a:t> </a:t>
            </a:r>
            <a:r>
              <a:rPr lang="sk-SK" b="1" i="1" dirty="0"/>
              <a:t>(ne) záväznosť rozhodnutí najvyššieho súdu v obdobnej veci (4 Cdo 168/2009, ale aj 4 Cdo 139/2011) vo vzťahu ku krajskému súdu,</a:t>
            </a:r>
          </a:p>
          <a:p>
            <a:pPr marL="0" indent="0" algn="just">
              <a:buNone/>
            </a:pPr>
            <a:r>
              <a:rPr lang="sk-SK" b="1" i="1" dirty="0"/>
              <a:t>- na záväznosť smerníc (priamy účinok) Európskej únie, ktoré sa zaoberajú poistením zodpovednosti za škodu spôsobenú motorovými vozidlami, na právnické a fyzické osoby členského štátu v prípade, keď ich štát neimplementuje riadnym spôsobom do svojho vnútorného právneho poriadku (</a:t>
            </a:r>
            <a:r>
              <a:rPr lang="sk-SK" b="1" i="1" dirty="0" err="1"/>
              <a:t>porov</a:t>
            </a:r>
            <a:r>
              <a:rPr lang="sk-SK" b="1" i="1" dirty="0"/>
              <a:t>. vec Marshall, C152/ 84 a pod.),</a:t>
            </a:r>
          </a:p>
          <a:p>
            <a:pPr marL="0" indent="0" algn="just">
              <a:buNone/>
            </a:pPr>
            <a:r>
              <a:rPr lang="sk-SK" b="1" i="1" dirty="0"/>
              <a:t>- na možnosti všeobecného súdu rozšíriť poistné krytie nad rámec platného vnútroštátneho predpisu a pod.</a:t>
            </a:r>
          </a:p>
          <a:p>
            <a:pPr marL="0" indent="0" algn="just">
              <a:buNone/>
            </a:pPr>
            <a:r>
              <a:rPr lang="sk-SK" i="1" u="sng" dirty="0" smtClean="0"/>
              <a:t>„Podľa </a:t>
            </a:r>
            <a:r>
              <a:rPr lang="sk-SK" i="1" u="sng" dirty="0"/>
              <a:t>môjho názoru </a:t>
            </a:r>
            <a:r>
              <a:rPr lang="sk-SK" b="1" i="1" u="sng" dirty="0"/>
              <a:t>slovenská právna úprava zatiaľ v predmetnej veci dôsledne rozlišuje medzi škodou podľa § 420 a nasl. OZ a nemajetkovou ujmou podľa § 11 a nasl. OZ, </a:t>
            </a:r>
            <a:r>
              <a:rPr lang="sk-SK" i="1" u="sng" dirty="0"/>
              <a:t>takže z hľadiska </a:t>
            </a:r>
            <a:r>
              <a:rPr lang="sk-SK" i="1" u="sng" dirty="0" err="1"/>
              <a:t>odškodniteľnosti</a:t>
            </a:r>
            <a:r>
              <a:rPr lang="sk-SK" i="1" u="sng" dirty="0"/>
              <a:t> ujmy poisťovateľom </a:t>
            </a:r>
            <a:r>
              <a:rPr lang="sk-SK" b="1" i="1" u="sng" dirty="0"/>
              <a:t>by to mala rešpektovať aj súdna prax </a:t>
            </a:r>
            <a:r>
              <a:rPr lang="sk-SK" i="1" u="sng" dirty="0"/>
              <a:t>dovtedy, kým sa nezmení </a:t>
            </a:r>
            <a:r>
              <a:rPr lang="pt-BR" i="1" u="sng" dirty="0"/>
              <a:t>rozsah existujúceho zákonného poistenia, do ktorého by sa expresis verbis zahrnula aj</a:t>
            </a:r>
            <a:r>
              <a:rPr lang="sk-SK" i="1" u="sng" dirty="0"/>
              <a:t> náhrada nemajetkovej ujmy, alebo kým sa k danej veci nevyjadrí Súdny dvor EÚ</a:t>
            </a:r>
          </a:p>
          <a:p>
            <a:pPr marL="0" indent="0" algn="just">
              <a:buNone/>
            </a:pPr>
            <a:r>
              <a:rPr lang="sk-SK" b="1" i="1" u="sng" dirty="0"/>
              <a:t>Povinnosť </a:t>
            </a:r>
            <a:r>
              <a:rPr lang="sk-SK" b="1" i="1" u="sng" dirty="0" err="1"/>
              <a:t>eurokonformného</a:t>
            </a:r>
            <a:r>
              <a:rPr lang="sk-SK" b="1" i="1" u="sng" dirty="0"/>
              <a:t> výkladu </a:t>
            </a:r>
            <a:r>
              <a:rPr lang="sk-SK" i="1" u="sng" dirty="0"/>
              <a:t>sa síce týka všetkých ustanovení vnútroštátnych právnych predpisov a je obmedzená všeobecnými právnymi zásadami, hlavne zásadou právnej istoty a zásadou zákazu retroaktivity, ale </a:t>
            </a:r>
            <a:r>
              <a:rPr lang="sk-SK" b="1" i="1" u="sng" dirty="0"/>
              <a:t>nemôže slúžiť ako základ pre výklad vnútroštátneho práva contra legem“.</a:t>
            </a:r>
          </a:p>
          <a:p>
            <a:pPr marL="0" indent="0">
              <a:buNone/>
            </a:pPr>
            <a:endParaRPr lang="sk-SK"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24</a:t>
            </a:fld>
            <a:endParaRPr lang="sk-SK"/>
          </a:p>
        </p:txBody>
      </p:sp>
    </p:spTree>
    <p:extLst>
      <p:ext uri="{BB962C8B-B14F-4D97-AF65-F5344CB8AC3E}">
        <p14:creationId xmlns:p14="http://schemas.microsoft.com/office/powerpoint/2010/main" xmlns="" val="32468252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a:t>Názor Najvyššieho súdu SR – sp. zn. 4 Cdo 168/2009 </a:t>
            </a:r>
            <a:endParaRPr lang="sk-SK" sz="2400" dirty="0"/>
          </a:p>
        </p:txBody>
      </p:sp>
      <p:sp>
        <p:nvSpPr>
          <p:cNvPr id="3" name="Zástupný symbol obsahu 2"/>
          <p:cNvSpPr>
            <a:spLocks noGrp="1"/>
          </p:cNvSpPr>
          <p:nvPr>
            <p:ph idx="1"/>
          </p:nvPr>
        </p:nvSpPr>
        <p:spPr>
          <a:xfrm>
            <a:off x="457200" y="1340768"/>
            <a:ext cx="8229600" cy="4785395"/>
          </a:xfrm>
        </p:spPr>
        <p:txBody>
          <a:bodyPr>
            <a:normAutofit fontScale="55000" lnSpcReduction="20000"/>
          </a:bodyPr>
          <a:lstStyle/>
          <a:p>
            <a:pPr marL="0" indent="0" algn="just">
              <a:buNone/>
            </a:pPr>
            <a:r>
              <a:rPr lang="sk-SK" dirty="0" smtClean="0"/>
              <a:t>Názor NS SR všeobecné súdy (až na výnimky) neberú vôbec do úvahy. </a:t>
            </a:r>
          </a:p>
          <a:p>
            <a:pPr marL="0" indent="0" algn="just">
              <a:buNone/>
            </a:pPr>
            <a:r>
              <a:rPr lang="sk-SK" dirty="0" smtClean="0"/>
              <a:t>„</a:t>
            </a:r>
            <a:r>
              <a:rPr lang="sk-SK" b="1" dirty="0"/>
              <a:t>Zákon o povinnom zmluvnom poistení zodpovednosti za škodu v ustanovení § 2, v ktorom vymedzuje pojmy pre účely tohto zákona, pojem škoda osobitne nedefinuje a definíciu nepodáva ani Občiansky zákonník </a:t>
            </a:r>
            <a:r>
              <a:rPr lang="sk-SK" dirty="0"/>
              <a:t>(čo treba rozumieť pod pojmom škoda nevysvetľuje ani teraz platná Smernica Európskeho parlamentu a Rady 2009/103/ES zo 16. septembra 2009 o poistení zodpovednosti za škodu spôsobenú prevádzkou motorových vozidiel). </a:t>
            </a:r>
          </a:p>
          <a:p>
            <a:pPr marL="0" indent="0" algn="just">
              <a:buNone/>
            </a:pPr>
            <a:r>
              <a:rPr lang="sk-SK" b="1" dirty="0"/>
              <a:t>V občianskom zákonníku sa však nachádza právna úprava spôsobu a rozsahu náhrady (§ 442 a nasl. OZ),</a:t>
            </a:r>
            <a:r>
              <a:rPr lang="sk-SK" dirty="0"/>
              <a:t> ktorá okrem iného vymedzuje, čo sa pri škode na zdraví a usmrtení odškodňuje. Pokiaľ ide o nároky nemajetkovej povahy, pri škode na zdraví sa odškodňuje bolesť poškodeného a sťaženie spoločenského uplatnenia (§ 444 OZ). Pri strate života sa výživou oprávneným osobám priznáva pozostalostná úrazová renta (§ 448 OZ) a uhrádzajú sa náklady spojené s pohrebom, prípadne s liečením (§ 449 ods. 1 a 2 OZ). </a:t>
            </a:r>
          </a:p>
          <a:p>
            <a:pPr marL="0" indent="0" algn="just">
              <a:buNone/>
            </a:pPr>
            <a:r>
              <a:rPr lang="sk-SK" b="1" dirty="0"/>
              <a:t>Keďže zákon č. 381/2001 Z. z. pojem škody nevymedzuje osobitným spôsobom a nemá ani špeciálne ustanovenie, čo sa odškodňuje, niet dôvodu takto vymedzenú škodu v Občianskom zákonníku nestotožniť so škodou vyjadrenou v § 4 ods. 2 písm. a) citovaného zákona. </a:t>
            </a:r>
            <a:r>
              <a:rPr lang="sk-SK" dirty="0"/>
              <a:t>Chráneným predmetom, za poškodenie ktorého má poisťovateľ plniť za poisteného poškodenému, ak v zmluve nie je uvedené inak, nie je teda zásah do súkromia, ktorého súčasťou je aj rodinný život.“ </a:t>
            </a:r>
          </a:p>
          <a:p>
            <a:pPr marL="0" indent="0">
              <a:buNone/>
            </a:pPr>
            <a:endParaRPr lang="sk-SK"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25</a:t>
            </a:fld>
            <a:endParaRPr lang="sk-SK"/>
          </a:p>
        </p:txBody>
      </p:sp>
    </p:spTree>
    <p:extLst>
      <p:ext uri="{BB962C8B-B14F-4D97-AF65-F5344CB8AC3E}">
        <p14:creationId xmlns:p14="http://schemas.microsoft.com/office/powerpoint/2010/main" xmlns="" val="27341196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a:t>Uz NS SR, sp. zn. 4 Cdo 168/2009 - pokračovanie</a:t>
            </a:r>
            <a:endParaRPr lang="sk-SK" sz="2400" dirty="0"/>
          </a:p>
        </p:txBody>
      </p:sp>
      <p:sp>
        <p:nvSpPr>
          <p:cNvPr id="3" name="Zástupný symbol obsahu 2"/>
          <p:cNvSpPr>
            <a:spLocks noGrp="1"/>
          </p:cNvSpPr>
          <p:nvPr>
            <p:ph idx="1"/>
          </p:nvPr>
        </p:nvSpPr>
        <p:spPr>
          <a:xfrm>
            <a:off x="251520" y="1268760"/>
            <a:ext cx="8640960" cy="5040560"/>
          </a:xfrm>
        </p:spPr>
        <p:txBody>
          <a:bodyPr>
            <a:noAutofit/>
          </a:bodyPr>
          <a:lstStyle/>
          <a:p>
            <a:pPr marL="0" indent="0" algn="just">
              <a:buNone/>
            </a:pPr>
            <a:r>
              <a:rPr lang="sk-SK" sz="1600" dirty="0"/>
              <a:t>„K otázke možnej interpretácie náhrady škody v tom zmysle, že by bolo možné pod pojem škoda pre účely zákona č. 381/2001 Z. z. podradiť i nárok na náhradu nemajetkovej ujmy spočívajúci v strate blízkej osoby, dovolací súd poznamenáva, že </a:t>
            </a:r>
            <a:r>
              <a:rPr lang="sk-SK" sz="1600" b="1" dirty="0"/>
              <a:t>platná právna úprava </a:t>
            </a:r>
            <a:r>
              <a:rPr lang="sk-SK" sz="1600" b="1" u="sng" dirty="0"/>
              <a:t>dôsledne rozlišuje medzi právom na ochranu osobnosti upravenom</a:t>
            </a:r>
            <a:r>
              <a:rPr lang="sk-SK" sz="1600" b="1" dirty="0"/>
              <a:t> v § 11 a nasl. OZ (s ním spojeným právom na náhradu nemajetkovej ujmy v peniazoch) </a:t>
            </a:r>
            <a:r>
              <a:rPr lang="sk-SK" sz="1600" b="1" u="sng" dirty="0"/>
              <a:t>a právom na náhradu škody v zmysle § 415 a nasl. OZ.</a:t>
            </a:r>
            <a:r>
              <a:rPr lang="sk-SK" sz="1600" b="1" u="sng" dirty="0">
                <a:solidFill>
                  <a:srgbClr val="FF0000"/>
                </a:solidFill>
              </a:rPr>
              <a:t> </a:t>
            </a:r>
            <a:r>
              <a:rPr lang="sk-SK" sz="1600" dirty="0"/>
              <a:t>Medzi týmito dvomi inštitútmi je pojmová a obsahová odlišnosť.. </a:t>
            </a:r>
          </a:p>
          <a:p>
            <a:pPr marL="0" indent="0" algn="just">
              <a:buNone/>
            </a:pPr>
            <a:r>
              <a:rPr lang="sk-SK" sz="1600" b="1" dirty="0"/>
              <a:t>Zásadný rozdiel je aj medzi odškodnením nemajetkovej ujmy v peniazoch a náhrady škody ako majetkovej ujmy, ktorý spočíva v tom, že </a:t>
            </a:r>
            <a:r>
              <a:rPr lang="sk-SK" sz="1600" b="1" u="sng" dirty="0"/>
              <a:t>pri určení výšky nemajetkovej ujmy v peniazoch sa vychádza iba z predpokladu, akú ujmu mohol zásah vyvolať </a:t>
            </a:r>
            <a:r>
              <a:rPr lang="sk-SK" sz="1600" dirty="0"/>
              <a:t>(nemožno presne zistiť skutočnú ujmu). </a:t>
            </a:r>
            <a:r>
              <a:rPr lang="sk-SK" sz="1600" b="1" dirty="0">
                <a:solidFill>
                  <a:srgbClr val="FF0000"/>
                </a:solidFill>
              </a:rPr>
              <a:t>V prípade náhrady škody treba však výšku škody presne uviesť a preukázať. </a:t>
            </a:r>
            <a:r>
              <a:rPr lang="sk-SK" sz="1600" dirty="0"/>
              <a:t>Právo na náhradu škody a právo na ochranu osobnosti fyzickej osoby podľa platnej právnej úpravy teda predstavujú dve celkom samostatné práva, ktoré sú podmienené rôznou sférou ochrany zabezpečovanej Občianskym zákonníkom.</a:t>
            </a:r>
          </a:p>
          <a:p>
            <a:pPr marL="0" indent="0" algn="just">
              <a:buNone/>
            </a:pPr>
            <a:r>
              <a:rPr lang="sk-SK" sz="1600" dirty="0"/>
              <a:t>Odlišnosť nemajetkovej ujmy podľa § 13 ods. 2 OZ od škody podľa ustanovenia § 420 a nasl. OZ potvrdzuje tiež ustanovenie § 16 OZ, podľa ktorého </a:t>
            </a:r>
            <a:r>
              <a:rPr lang="sk-SK" sz="1600" dirty="0">
                <a:solidFill>
                  <a:srgbClr val="FF0000"/>
                </a:solidFill>
              </a:rPr>
              <a:t>kto neoprávneným zásahom do práva na ochranu osobnosti spôsobí škodu, zodpovedá za ňu podľa ustanovení tohto zákona o zodpovednosti za škodu. </a:t>
            </a:r>
          </a:p>
          <a:p>
            <a:pPr marL="0" indent="0" algn="just">
              <a:buNone/>
            </a:pPr>
            <a:r>
              <a:rPr lang="sk-SK" sz="1600" b="1" u="sng" dirty="0"/>
              <a:t>Podľa súčasne platnej právnej úpravy možno teda nemajetkovú ujmu za zásah do osobnostných práv usmrtením blízkej osoby uplatňovať len mimo rámec inštitútu zodpovednosti za škodu, t. j. podľa § 11 a nasl. OZ</a:t>
            </a:r>
            <a:r>
              <a:rPr lang="sk-SK" sz="1600" b="1" dirty="0"/>
              <a:t>.“</a:t>
            </a:r>
          </a:p>
          <a:p>
            <a:pPr marL="0" indent="0" algn="just">
              <a:buNone/>
            </a:pPr>
            <a:r>
              <a:rPr lang="sk-SK" sz="1600" dirty="0"/>
              <a:t>K uzneseniu NS SR, sp. zn. 4 Cdo 168/2009  pripojil odlišné stanovisko JUDR. Čirč.</a:t>
            </a:r>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26</a:t>
            </a:fld>
            <a:endParaRPr lang="sk-SK"/>
          </a:p>
        </p:txBody>
      </p:sp>
    </p:spTree>
    <p:extLst>
      <p:ext uri="{BB962C8B-B14F-4D97-AF65-F5344CB8AC3E}">
        <p14:creationId xmlns:p14="http://schemas.microsoft.com/office/powerpoint/2010/main" xmlns="" val="38495896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260648"/>
            <a:ext cx="8229600" cy="490066"/>
          </a:xfrm>
        </p:spPr>
        <p:txBody>
          <a:bodyPr>
            <a:normAutofit fontScale="90000"/>
          </a:bodyPr>
          <a:lstStyle/>
          <a:p>
            <a:r>
              <a:rPr lang="sk-SK" dirty="0"/>
              <a:t/>
            </a:r>
            <a:br>
              <a:rPr lang="sk-SK" dirty="0"/>
            </a:br>
            <a:r>
              <a:rPr lang="sk-SK" sz="2700" b="1" dirty="0" smtClean="0"/>
              <a:t>Rozsudok NS SR z 31. 3. 2016, sp. zn. 3 </a:t>
            </a:r>
            <a:r>
              <a:rPr lang="sk-SK" sz="2700" b="1" dirty="0"/>
              <a:t>Cdo 301/2012</a:t>
            </a:r>
          </a:p>
        </p:txBody>
      </p:sp>
      <p:sp>
        <p:nvSpPr>
          <p:cNvPr id="3" name="Zástupný symbol obsahu 2"/>
          <p:cNvSpPr>
            <a:spLocks noGrp="1"/>
          </p:cNvSpPr>
          <p:nvPr>
            <p:ph idx="1"/>
          </p:nvPr>
        </p:nvSpPr>
        <p:spPr>
          <a:xfrm>
            <a:off x="457200" y="908720"/>
            <a:ext cx="8229600" cy="5616624"/>
          </a:xfrm>
        </p:spPr>
        <p:txBody>
          <a:bodyPr>
            <a:noAutofit/>
          </a:bodyPr>
          <a:lstStyle/>
          <a:p>
            <a:pPr marL="0" indent="0" algn="just">
              <a:buNone/>
            </a:pPr>
            <a:r>
              <a:rPr lang="sk-SK" sz="1600" b="1" dirty="0" smtClean="0"/>
              <a:t>Je poisťovňa pasívne legitimovaná v žalobách o náhradu nemajetkovej ujmy?</a:t>
            </a:r>
          </a:p>
          <a:p>
            <a:pPr marL="0" indent="0" algn="just">
              <a:buNone/>
            </a:pPr>
            <a:r>
              <a:rPr lang="sk-SK" sz="1600" dirty="0" smtClean="0"/>
              <a:t>Odvolací </a:t>
            </a:r>
            <a:r>
              <a:rPr lang="sk-SK" sz="1600" dirty="0"/>
              <a:t>súd pri posudzovaní otázky pasívnej legitimácie odporkyne 2/ vychádzal z názoru </a:t>
            </a:r>
            <a:r>
              <a:rPr lang="sk-SK" sz="1600" dirty="0" smtClean="0"/>
              <a:t>totožného </a:t>
            </a:r>
            <a:r>
              <a:rPr lang="sk-SK" sz="1600" dirty="0"/>
              <a:t>so súdom prvého stupňa, </a:t>
            </a:r>
            <a:r>
              <a:rPr lang="sk-SK" sz="1600" dirty="0" smtClean="0"/>
              <a:t>že </a:t>
            </a:r>
            <a:r>
              <a:rPr lang="sk-SK" sz="1600" dirty="0"/>
              <a:t>pojem škoda v zmysle zákona č. 381/2001 Z</a:t>
            </a:r>
            <a:r>
              <a:rPr lang="sk-SK" sz="1600" dirty="0" smtClean="0"/>
              <a:t>. z</a:t>
            </a:r>
            <a:r>
              <a:rPr lang="sk-SK" sz="1600" dirty="0"/>
              <a:t>. nesubsumuje v sebe aj nárok na náhradu nemajetkovej ujmy za zásah do osobnostných práv pozostalých a </a:t>
            </a:r>
            <a:r>
              <a:rPr lang="sk-SK" sz="1600" dirty="0" smtClean="0"/>
              <a:t>že </a:t>
            </a:r>
            <a:r>
              <a:rPr lang="sk-SK" sz="1600" dirty="0"/>
              <a:t>táto náhrada nie je predmetom poistného krytia v zmysle § 4 ods. 2 písm. a/ uvedeného zákona, z ktorého dôvodu odporkyňa 2/ nie je v konaní pasívne legitimovaná. </a:t>
            </a:r>
          </a:p>
          <a:p>
            <a:pPr marL="0" indent="0" algn="just">
              <a:buNone/>
            </a:pPr>
            <a:r>
              <a:rPr lang="sk-SK" sz="1600" dirty="0"/>
              <a:t>Otázka pasívnej legitimácie poisťovne v konaní o náhradu nemajetkovej ujmy podľa § 13 a nasl. Občianskeho zákonníka za zásah do ich osobnostných práv pozostalých spôsobený usmrtením blízkej osoby pri dopravnej nehode a jej krytia z povinného zmluvného poistenia zodpovednosti za škodu spôsobenú prevádzkou motorového vozidla v zmysle zákona č. 381/2001 </a:t>
            </a:r>
            <a:r>
              <a:rPr lang="sk-SK" sz="1600" dirty="0" err="1"/>
              <a:t>Z.z</a:t>
            </a:r>
            <a:r>
              <a:rPr lang="sk-SK" sz="1600" dirty="0"/>
              <a:t>. </a:t>
            </a:r>
            <a:r>
              <a:rPr lang="sk-SK" sz="1600" dirty="0" smtClean="0"/>
              <a:t>už </a:t>
            </a:r>
            <a:r>
              <a:rPr lang="sk-SK" sz="1600" dirty="0"/>
              <a:t>bola v rozhodovacej činnosti najvyššieho súdu riešená, a to uznesením z 20. apríla 2011 sp. zn. 4 Cdo 168/2009. Z uvedeného rozhodnutia vyplýva záver o nedostatku pasívnej legitimácie poisťovne s poukazom na výklad ustanovenia § 4 ods. 2 písm. a/ zákona č. 381/2001 Z</a:t>
            </a:r>
            <a:r>
              <a:rPr lang="sk-SK" sz="1600" dirty="0" smtClean="0"/>
              <a:t>. z</a:t>
            </a:r>
            <a:r>
              <a:rPr lang="sk-SK" sz="1600" dirty="0"/>
              <a:t>., v zmysle ktorého plnenie z povinného zmluvného poistenia zodpovednosti za škodu spôsobenú prevádzkou motorového vozidla sa nevzťahuje na nárok navrhovateľov na náhradu nemajetkovej ujmy vyplývajúcej z § 13 ods. 2 Občianskeho zákonníka. </a:t>
            </a:r>
            <a:endParaRPr lang="sk-SK" sz="1600" dirty="0" smtClean="0"/>
          </a:p>
          <a:p>
            <a:pPr marL="0" indent="0" algn="just">
              <a:buNone/>
            </a:pPr>
            <a:r>
              <a:rPr lang="sk-SK" sz="1600" dirty="0"/>
              <a:t>odvolací súd správne ustálil, </a:t>
            </a:r>
            <a:r>
              <a:rPr lang="sk-SK" sz="1600" dirty="0" smtClean="0"/>
              <a:t>že </a:t>
            </a:r>
            <a:r>
              <a:rPr lang="sk-SK" sz="1600" dirty="0"/>
              <a:t>do pojmu náhrady škody a nákladov pri usmrtení v zmysle § 4 ods. 2 písm. a/ zákona č. 381/2001 Z</a:t>
            </a:r>
            <a:r>
              <a:rPr lang="sk-SK" sz="1600" dirty="0" smtClean="0"/>
              <a:t>. z</a:t>
            </a:r>
            <a:r>
              <a:rPr lang="sk-SK" sz="1600" dirty="0"/>
              <a:t>. </a:t>
            </a:r>
            <a:r>
              <a:rPr lang="sk-SK" sz="1600" dirty="0" smtClean="0"/>
              <a:t>nemožno </a:t>
            </a:r>
            <a:r>
              <a:rPr lang="sk-SK" sz="1600" dirty="0"/>
              <a:t>subsumovať náhradu nemajetkovej ujmy pozostalých po obeti dopravnej nehody. Povinnosť </a:t>
            </a:r>
            <a:r>
              <a:rPr lang="sk-SK" sz="1600" dirty="0" smtClean="0"/>
              <a:t>žalovanej </a:t>
            </a:r>
            <a:r>
              <a:rPr lang="sk-SK" sz="1600" dirty="0"/>
              <a:t>2/ na plnenie z povinného zmluvného poistenia zodpovednosti za škodu spôsobenú prevádzkou motorového vozidla sa nevzťahuje na nárok na náhradu nemajetkovej ujmy vyplývajúci z § 13 ods. 2 Občianskeho zákonníka a teda odporkyňa 2/ nie je v konaní o tomto nároku pasívne legitimovaná. </a:t>
            </a:r>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27</a:t>
            </a:fld>
            <a:endParaRPr lang="sk-SK"/>
          </a:p>
        </p:txBody>
      </p:sp>
    </p:spTree>
    <p:extLst>
      <p:ext uri="{BB962C8B-B14F-4D97-AF65-F5344CB8AC3E}">
        <p14:creationId xmlns:p14="http://schemas.microsoft.com/office/powerpoint/2010/main" xmlns="" val="20270867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a:t>Rozsudok NS SR z 31. 3. 2016, sp. zn. 3 Cdo 301/2012</a:t>
            </a:r>
            <a:endParaRPr lang="sk-SK" sz="2400" dirty="0"/>
          </a:p>
        </p:txBody>
      </p:sp>
      <p:sp>
        <p:nvSpPr>
          <p:cNvPr id="3" name="Zástupný symbol obsahu 2"/>
          <p:cNvSpPr>
            <a:spLocks noGrp="1"/>
          </p:cNvSpPr>
          <p:nvPr>
            <p:ph idx="1"/>
          </p:nvPr>
        </p:nvSpPr>
        <p:spPr>
          <a:xfrm>
            <a:off x="251520" y="1268760"/>
            <a:ext cx="8640960" cy="5256584"/>
          </a:xfrm>
        </p:spPr>
        <p:txBody>
          <a:bodyPr>
            <a:normAutofit/>
          </a:bodyPr>
          <a:lstStyle/>
          <a:p>
            <a:pPr marL="0" indent="0" algn="just">
              <a:buNone/>
            </a:pPr>
            <a:r>
              <a:rPr lang="sk-SK" sz="1600" dirty="0"/>
              <a:t>Dovolací súd </a:t>
            </a:r>
            <a:r>
              <a:rPr lang="sk-SK" sz="1600" dirty="0" err="1"/>
              <a:t>nevzhľadal</a:t>
            </a:r>
            <a:r>
              <a:rPr lang="sk-SK" sz="1600" dirty="0"/>
              <a:t> dôvod na odlišný výklad § 4 ods. 2 písm. a/ zákona č. 381/2001 </a:t>
            </a:r>
            <a:r>
              <a:rPr lang="sk-SK" sz="1600" dirty="0" err="1"/>
              <a:t>Z.z</a:t>
            </a:r>
            <a:r>
              <a:rPr lang="sk-SK" sz="1600" dirty="0"/>
              <a:t>. ani po rozhodnutí SD rozsudkom C-22/12 vo veci Katarína </a:t>
            </a:r>
            <a:r>
              <a:rPr lang="sk-SK" sz="1600" dirty="0" err="1"/>
              <a:t>Hassová</a:t>
            </a:r>
            <a:r>
              <a:rPr lang="sk-SK" sz="1600" dirty="0"/>
              <a:t> proti Rastislavovi Petríkovi a Blanke </a:t>
            </a:r>
            <a:r>
              <a:rPr lang="sk-SK" sz="1600" dirty="0" err="1"/>
              <a:t>Holingovej</a:t>
            </a:r>
            <a:r>
              <a:rPr lang="sk-SK" sz="1600" dirty="0"/>
              <a:t>. Právna veta tohto rozsudku jednoznačne konštatuje, </a:t>
            </a:r>
            <a:r>
              <a:rPr lang="sk-SK" sz="1600" dirty="0" err="1"/>
              <a:t>ţe</a:t>
            </a:r>
            <a:r>
              <a:rPr lang="sk-SK" sz="1600" dirty="0"/>
              <a:t> „Článok 3 ods. l smernice Rady 72/166/EHS z 24. apríla 1922 o aproximácii právnych predpisov členských štátov týkajúcich sa poistenia zodpovednosti za škodu spôsobenú motorovými vozidlami a kontroly plnenia povinnosti poistenia tejto zodpovednosti (ďalej len „Prvá smernica“), článok 1 ods. 1 a 2 druhej smernice Rady 84/5/EHS z 30. decembra 1983 a doplnenej smernicou Európskeho parlamentu a Rady 2005/14/ES z 11. mája 2005 (ďalej len „Druhá smernica“) a článok 1 prvý oddiel tretej smernice Rady 90/232/EHS zo 14. mája 1990 (ďalej len „Tretia smernica“) sa majú vykladať v tom zmysle, </a:t>
            </a:r>
            <a:r>
              <a:rPr lang="sk-SK" sz="1600" dirty="0" err="1"/>
              <a:t>ţe</a:t>
            </a:r>
            <a:r>
              <a:rPr lang="sk-SK" sz="1600" dirty="0"/>
              <a:t> povinné poistenie zodpovednosti za škodu spôsobenú prevádzkou motorového vozidla má pokrývať aj náhradu nemajetkovej ujmy spôsobenej blízkym osobám obetí usmrtených pri dopravnej nehode, ak jej náhradu na základe zodpovednosti poisteného za škodu upravuje vnútroštátne právo uplatniteľné v spore vo veci samej“. </a:t>
            </a:r>
            <a:endParaRPr lang="sk-SK" sz="1600" dirty="0" smtClean="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28</a:t>
            </a:fld>
            <a:endParaRPr lang="sk-SK"/>
          </a:p>
        </p:txBody>
      </p:sp>
    </p:spTree>
    <p:extLst>
      <p:ext uri="{BB962C8B-B14F-4D97-AF65-F5344CB8AC3E}">
        <p14:creationId xmlns:p14="http://schemas.microsoft.com/office/powerpoint/2010/main" xmlns="" val="17747293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a:t>Rozsudok NS SR z 31. 3. 2016, sp. zn. 3 Cdo 301/2012</a:t>
            </a:r>
            <a:endParaRPr lang="sk-SK" sz="2400" dirty="0"/>
          </a:p>
        </p:txBody>
      </p:sp>
      <p:sp>
        <p:nvSpPr>
          <p:cNvPr id="3" name="Zástupný symbol obsahu 2"/>
          <p:cNvSpPr>
            <a:spLocks noGrp="1"/>
          </p:cNvSpPr>
          <p:nvPr>
            <p:ph idx="1"/>
          </p:nvPr>
        </p:nvSpPr>
        <p:spPr/>
        <p:txBody>
          <a:bodyPr>
            <a:normAutofit fontScale="55000" lnSpcReduction="20000"/>
          </a:bodyPr>
          <a:lstStyle/>
          <a:p>
            <a:pPr marL="0" indent="0" algn="just">
              <a:buNone/>
            </a:pPr>
            <a:r>
              <a:rPr lang="sk-SK" b="1" dirty="0" smtClean="0"/>
              <a:t>ESD </a:t>
            </a:r>
            <a:r>
              <a:rPr lang="sk-SK" b="1" dirty="0"/>
              <a:t>v rozsudku nevyložil, či v rámci posudzovanej vnútroštátnej právnej úpravy poistného krytia povinného zmluvného poistenia je zahrnutá aj náhrada nemajetkovej ujmy spôsobená blízkym osobám obetí usmrtených pri dopravnej nehode ale nie. </a:t>
            </a:r>
            <a:r>
              <a:rPr lang="sk-SK" dirty="0"/>
              <a:t>Preto ani nijakým spôsobom nespochybnil závery doterajšej judikatúry aplikujúcej vnútroštátne právo, v zmysle </a:t>
            </a:r>
            <a:r>
              <a:rPr lang="sk-SK" dirty="0" smtClean="0"/>
              <a:t> ktorej </a:t>
            </a:r>
            <a:r>
              <a:rPr lang="sk-SK" dirty="0"/>
              <a:t>takáto náhrada nemajetkovej ujmy nespadá do povinného zmluvného poistenia. </a:t>
            </a:r>
            <a:r>
              <a:rPr lang="sk-SK" dirty="0" smtClean="0"/>
              <a:t>ESD </a:t>
            </a:r>
            <a:r>
              <a:rPr lang="sk-SK" dirty="0"/>
              <a:t>iba uviedol, ako by mala úprava tejto otázky vo vnútroštátnom práve v súlade s komunitárnou úpravou vyzerať. Z § 4 ods. 2 písm. a/ zákona č. 381/2001 </a:t>
            </a:r>
            <a:r>
              <a:rPr lang="sk-SK" dirty="0" err="1"/>
              <a:t>Z.z</a:t>
            </a:r>
            <a:r>
              <a:rPr lang="sk-SK" dirty="0"/>
              <a:t>. vyplýva, </a:t>
            </a:r>
            <a:r>
              <a:rPr lang="sk-SK" dirty="0" smtClean="0"/>
              <a:t>že </a:t>
            </a:r>
            <a:r>
              <a:rPr lang="sk-SK" dirty="0"/>
              <a:t>toto poistenie nepokrýva uvedený druh nemajetkovej ujmy, ale kryje iba „škodu na zdraví“, pričom škodu na zdraví a nároky spôsobené zásahom do osobnostných práv Občiansky zákonník striktne od seba odlišuje (viď § 13 ods. 2 a § 16 Občianskeho zákonníka na jednej strane a § 444 a nasl. Občianskeho zákonníka na druhej strane), pričom v uvedenom rozsudku SD nebolo konštatované, </a:t>
            </a:r>
            <a:r>
              <a:rPr lang="sk-SK" dirty="0" smtClean="0"/>
              <a:t>že </a:t>
            </a:r>
            <a:r>
              <a:rPr lang="sk-SK" dirty="0"/>
              <a:t>by toto ustanovenie bolo v rozpore s niektorou zo smerníc upravujúcich poistenie zodpovednosti motorových vozidiel. </a:t>
            </a:r>
            <a:r>
              <a:rPr lang="sk-SK" b="1" dirty="0" smtClean="0"/>
              <a:t>Keďže </a:t>
            </a:r>
            <a:r>
              <a:rPr lang="sk-SK" b="1" dirty="0"/>
              <a:t>slovenské právo neupravuje takúto náhradu nemajetkovej ujmy spôsobenej obetiam usmrteným pri dopravných nehodách v rámci úpravy zodpovednosti poisteného za škodu, nie je potrebné, aby tento nárok bol v zmysle rozsudku zahrnutý v poistnom krytí z povinného zmluvného poistenia. </a:t>
            </a:r>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29</a:t>
            </a:fld>
            <a:endParaRPr lang="sk-SK"/>
          </a:p>
        </p:txBody>
      </p:sp>
    </p:spTree>
    <p:extLst>
      <p:ext uri="{BB962C8B-B14F-4D97-AF65-F5344CB8AC3E}">
        <p14:creationId xmlns:p14="http://schemas.microsoft.com/office/powerpoint/2010/main" xmlns="" val="25488318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obsahu 2"/>
          <p:cNvSpPr>
            <a:spLocks noGrp="1"/>
          </p:cNvSpPr>
          <p:nvPr>
            <p:ph idx="1"/>
          </p:nvPr>
        </p:nvSpPr>
        <p:spPr/>
        <p:txBody>
          <a:bodyPr/>
          <a:lstStyle/>
          <a:p>
            <a:endParaRPr lang="sk-SK"/>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3</a:t>
            </a:fld>
            <a:endParaRPr lang="sk-SK"/>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88640"/>
            <a:ext cx="8229600" cy="720080"/>
          </a:xfrm>
        </p:spPr>
        <p:txBody>
          <a:bodyPr>
            <a:normAutofit/>
          </a:bodyPr>
          <a:lstStyle/>
          <a:p>
            <a:r>
              <a:rPr lang="sk-SK" sz="2400" b="1" dirty="0" smtClean="0"/>
              <a:t>Regresné právo SKP – refundácia nákladov od poisťovne</a:t>
            </a:r>
            <a:endParaRPr lang="sk-SK" sz="2400" b="1" dirty="0"/>
          </a:p>
        </p:txBody>
      </p:sp>
      <p:sp>
        <p:nvSpPr>
          <p:cNvPr id="3" name="Zástupný symbol obsahu 2"/>
          <p:cNvSpPr>
            <a:spLocks noGrp="1"/>
          </p:cNvSpPr>
          <p:nvPr>
            <p:ph idx="1"/>
          </p:nvPr>
        </p:nvSpPr>
        <p:spPr>
          <a:xfrm>
            <a:off x="107504" y="908720"/>
            <a:ext cx="8928992" cy="5616624"/>
          </a:xfrm>
        </p:spPr>
        <p:txBody>
          <a:bodyPr>
            <a:normAutofit fontScale="62500" lnSpcReduction="20000"/>
          </a:bodyPr>
          <a:lstStyle/>
          <a:p>
            <a:pPr marL="0" indent="0" algn="just">
              <a:buNone/>
            </a:pPr>
            <a:endParaRPr lang="sk-SK" sz="2900" b="1" dirty="0" smtClean="0"/>
          </a:p>
          <a:p>
            <a:pPr marL="0" indent="0" algn="just">
              <a:buNone/>
            </a:pPr>
            <a:r>
              <a:rPr lang="sk-SK" sz="2900" b="1" dirty="0" smtClean="0"/>
              <a:t>Rozhodnutím ZČ SKP z 8. 4. 2016 boli  prijaté 3 základné pravidlá </a:t>
            </a:r>
            <a:r>
              <a:rPr lang="sk-SK" sz="2900" b="1" dirty="0"/>
              <a:t>pre </a:t>
            </a:r>
            <a:r>
              <a:rPr lang="sk-SK" sz="2900" b="1" dirty="0" smtClean="0"/>
              <a:t>SKP </a:t>
            </a:r>
            <a:r>
              <a:rPr lang="sk-SK" sz="2900" b="1" dirty="0"/>
              <a:t>a poisťovne pre prípady </a:t>
            </a:r>
            <a:r>
              <a:rPr lang="sk-SK" sz="2900" b="1" dirty="0" smtClean="0"/>
              <a:t>refundácií </a:t>
            </a:r>
            <a:r>
              <a:rPr lang="sk-SK" sz="2900" b="1" dirty="0"/>
              <a:t>vyplatených plnení z </a:t>
            </a:r>
            <a:r>
              <a:rPr lang="sk-SK" sz="2900" b="1" dirty="0" smtClean="0"/>
              <a:t>PGF</a:t>
            </a:r>
            <a:endParaRPr lang="sk-SK" sz="2900" b="1" dirty="0"/>
          </a:p>
          <a:p>
            <a:pPr marL="0" indent="0" algn="just">
              <a:buNone/>
            </a:pPr>
            <a:r>
              <a:rPr lang="sk-SK" b="1" u="sng" dirty="0" smtClean="0"/>
              <a:t>Pravidlo č. 1: A</a:t>
            </a:r>
            <a:r>
              <a:rPr lang="sk-SK" b="1" dirty="0" smtClean="0"/>
              <a:t>k </a:t>
            </a:r>
            <a:r>
              <a:rPr lang="sk-SK" b="1" dirty="0"/>
              <a:t>Kancelária v súlade s ust. čl. 24 ods. 8 </a:t>
            </a:r>
            <a:r>
              <a:rPr lang="sk-SK" b="1" dirty="0" smtClean="0"/>
              <a:t>ZPZP </a:t>
            </a:r>
            <a:r>
              <a:rPr lang="sk-SK" b="1" dirty="0"/>
              <a:t>poskytla poistné plnenie za poisťovňu, poisťovňa refunduje Kancelárii vyplatené poistné plnenie vrátane nákladov, ktoré Kancelária vynaložila na vybavenie prípadu; a to náklady na spracovanie poistnej udalosti vo výške </a:t>
            </a:r>
            <a:r>
              <a:rPr lang="sk-SK" b="1" dirty="0" smtClean="0"/>
              <a:t>10 % </a:t>
            </a:r>
            <a:r>
              <a:rPr lang="sk-SK" b="1" dirty="0"/>
              <a:t>z vyplateného poistného plnenia min. však 83</a:t>
            </a:r>
            <a:r>
              <a:rPr lang="sk-SK" b="1" dirty="0" smtClean="0"/>
              <a:t>,- € </a:t>
            </a:r>
            <a:r>
              <a:rPr lang="sk-SK" b="1" dirty="0"/>
              <a:t>a max. 1.660</a:t>
            </a:r>
            <a:r>
              <a:rPr lang="sk-SK" b="1" dirty="0" smtClean="0"/>
              <a:t>,- €</a:t>
            </a:r>
            <a:r>
              <a:rPr lang="sk-SK" b="1" dirty="0"/>
              <a:t>, ako aj preukázateľne vynaložené náklady súvisiace s mimosúdnym a  súdnym vymáhaním vyplateného plnenia  (napr. súdny poplatok, trovy súdneho sporu).</a:t>
            </a:r>
          </a:p>
          <a:p>
            <a:pPr marL="0" indent="0" algn="just">
              <a:buNone/>
            </a:pPr>
            <a:r>
              <a:rPr lang="sk-SK" sz="2900" dirty="0"/>
              <a:t>V prípade sporu o existenciu poistenia povinnosť   vyplatiť  plnenie poškodenému </a:t>
            </a:r>
            <a:r>
              <a:rPr lang="sk-SK" sz="2900" dirty="0" smtClean="0"/>
              <a:t>má podľa § </a:t>
            </a:r>
            <a:r>
              <a:rPr lang="sk-SK" sz="2900" dirty="0"/>
              <a:t>24 </a:t>
            </a:r>
            <a:r>
              <a:rPr lang="sk-SK" sz="2900" dirty="0" smtClean="0"/>
              <a:t>ods. </a:t>
            </a:r>
            <a:r>
              <a:rPr lang="sk-SK" sz="2900" dirty="0"/>
              <a:t>8 </a:t>
            </a:r>
            <a:r>
              <a:rPr lang="sk-SK" sz="2900" dirty="0" smtClean="0"/>
              <a:t> ZPZP SKP.  </a:t>
            </a:r>
            <a:r>
              <a:rPr lang="sk-SK" sz="2900" dirty="0"/>
              <a:t>Ak sa došetrí, že plnenie mala poskytnúť poisťovňa, </a:t>
            </a:r>
            <a:r>
              <a:rPr lang="sk-SK" sz="2900" dirty="0" smtClean="0"/>
              <a:t>SKP </a:t>
            </a:r>
            <a:r>
              <a:rPr lang="sk-SK" sz="2900" dirty="0"/>
              <a:t>má právo na vrátenie vyplateného plnenia od poisťovne. Zákon nešpecifikuje ďalšie náklady, ktoré v tomto procese </a:t>
            </a:r>
            <a:r>
              <a:rPr lang="sk-SK" sz="2900" dirty="0" smtClean="0"/>
              <a:t>vznikajú.  </a:t>
            </a:r>
          </a:p>
          <a:p>
            <a:pPr marL="0" indent="0">
              <a:buNone/>
            </a:pPr>
            <a:r>
              <a:rPr lang="sk-SK" sz="2900" dirty="0" smtClean="0"/>
              <a:t>Uvedené situácie </a:t>
            </a:r>
            <a:r>
              <a:rPr lang="sk-SK" sz="2900" dirty="0"/>
              <a:t>vznikajú z dôvodu, že:</a:t>
            </a:r>
          </a:p>
          <a:p>
            <a:pPr marL="0" lvl="0" indent="0" algn="just">
              <a:buNone/>
            </a:pPr>
            <a:r>
              <a:rPr lang="sk-SK" sz="2900" dirty="0" smtClean="0">
                <a:sym typeface="Wingdings 3" panose="05040102010807070707" pitchFamily="18" charset="2"/>
              </a:rPr>
              <a:t></a:t>
            </a:r>
            <a:r>
              <a:rPr lang="sk-SK" sz="2900" dirty="0" smtClean="0"/>
              <a:t>Poisťovňa </a:t>
            </a:r>
            <a:r>
              <a:rPr lang="sk-SK" sz="2900" dirty="0"/>
              <a:t>poskytla nesprávnu informáciu o </a:t>
            </a:r>
            <a:r>
              <a:rPr lang="sk-SK" sz="2900" dirty="0" smtClean="0"/>
              <a:t>existencii poistenia  </a:t>
            </a:r>
            <a:r>
              <a:rPr lang="sk-SK" sz="2900" dirty="0"/>
              <a:t>a neskôr túto informáciu </a:t>
            </a:r>
            <a:r>
              <a:rPr lang="sk-SK" sz="2900" dirty="0" smtClean="0"/>
              <a:t>opraví (najčastejšie </a:t>
            </a:r>
            <a:r>
              <a:rPr lang="sk-SK" sz="2900" dirty="0"/>
              <a:t>po námietke povinnej osoby, voči ktorej SKP uplatnila postih);</a:t>
            </a:r>
          </a:p>
          <a:p>
            <a:pPr marL="0" lvl="0" indent="0">
              <a:buNone/>
            </a:pPr>
            <a:r>
              <a:rPr lang="sk-SK" sz="2900" dirty="0">
                <a:sym typeface="Wingdings 3" panose="05040102010807070707" pitchFamily="18" charset="2"/>
              </a:rPr>
              <a:t> </a:t>
            </a:r>
            <a:r>
              <a:rPr lang="sk-SK" sz="2900" dirty="0" smtClean="0"/>
              <a:t>Súd </a:t>
            </a:r>
            <a:r>
              <a:rPr lang="sk-SK" sz="2900" dirty="0"/>
              <a:t>rozhodne o tom, že plniť mala poisťovňa (zamietnutím návrhu SKP na vrátenie plnenia od osoby zodpovednej za spôsobenú škodu).</a:t>
            </a:r>
          </a:p>
          <a:p>
            <a:pPr marL="0" indent="0" algn="just">
              <a:buNone/>
            </a:pPr>
            <a:r>
              <a:rPr lang="sk-SK" sz="2900" dirty="0">
                <a:sym typeface="Wingdings 3" panose="05040102010807070707" pitchFamily="18" charset="2"/>
              </a:rPr>
              <a:t> </a:t>
            </a:r>
            <a:r>
              <a:rPr lang="sk-SK" sz="2900" dirty="0" smtClean="0">
                <a:sym typeface="Wingdings 3" panose="05040102010807070707" pitchFamily="18" charset="2"/>
              </a:rPr>
              <a:t> </a:t>
            </a:r>
            <a:r>
              <a:rPr lang="sk-SK" sz="2900" dirty="0" smtClean="0"/>
              <a:t>Ak </a:t>
            </a:r>
            <a:r>
              <a:rPr lang="sk-SK" sz="2900" dirty="0"/>
              <a:t>by poisťovňa nemala povinnosť uhradiť </a:t>
            </a:r>
            <a:r>
              <a:rPr lang="sk-SK" sz="2900" dirty="0" smtClean="0"/>
              <a:t>SKP </a:t>
            </a:r>
            <a:r>
              <a:rPr lang="sk-SK" sz="2900" dirty="0"/>
              <a:t>všetky náklady súvisiace s vybavením škodovej udalosti môže bezdôvodne prenášať vlastné škodové udalosti na poistný garančný fond.  V najhoršom prípade by jej  hrozilo, že bude znášať iba náklady na vyplatené plnenie.</a:t>
            </a:r>
          </a:p>
          <a:p>
            <a:pPr marL="0" indent="0">
              <a:buNone/>
            </a:pPr>
            <a:endParaRPr lang="sk-SK"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30</a:t>
            </a:fld>
            <a:endParaRPr lang="sk-SK"/>
          </a:p>
        </p:txBody>
      </p:sp>
    </p:spTree>
    <p:extLst>
      <p:ext uri="{BB962C8B-B14F-4D97-AF65-F5344CB8AC3E}">
        <p14:creationId xmlns:p14="http://schemas.microsoft.com/office/powerpoint/2010/main" xmlns="" val="5427897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22366" y="-102440"/>
            <a:ext cx="8229600" cy="1143000"/>
          </a:xfrm>
        </p:spPr>
        <p:txBody>
          <a:bodyPr>
            <a:normAutofit/>
          </a:bodyPr>
          <a:lstStyle/>
          <a:p>
            <a:r>
              <a:rPr lang="sk-SK" sz="2400" b="1" dirty="0" smtClean="0"/>
              <a:t>Poisťovňa nebude namietať premlčanie voči SKP (1)</a:t>
            </a:r>
            <a:endParaRPr lang="sk-SK" sz="2400" b="1" dirty="0"/>
          </a:p>
        </p:txBody>
      </p:sp>
      <p:sp>
        <p:nvSpPr>
          <p:cNvPr id="3" name="Zástupný symbol obsahu 2"/>
          <p:cNvSpPr>
            <a:spLocks noGrp="1"/>
          </p:cNvSpPr>
          <p:nvPr>
            <p:ph idx="1"/>
          </p:nvPr>
        </p:nvSpPr>
        <p:spPr>
          <a:xfrm>
            <a:off x="179512" y="764704"/>
            <a:ext cx="8712968" cy="5832648"/>
          </a:xfrm>
        </p:spPr>
        <p:txBody>
          <a:bodyPr>
            <a:normAutofit fontScale="55000" lnSpcReduction="20000"/>
          </a:bodyPr>
          <a:lstStyle/>
          <a:p>
            <a:pPr marL="0" indent="0" algn="just">
              <a:buNone/>
            </a:pPr>
            <a:endParaRPr lang="sk-SK" sz="3500" b="1" u="sng" dirty="0" smtClean="0"/>
          </a:p>
          <a:p>
            <a:pPr marL="0" indent="0" algn="just">
              <a:buNone/>
            </a:pPr>
            <a:r>
              <a:rPr lang="sk-SK" sz="3500" b="1" u="sng" dirty="0" smtClean="0"/>
              <a:t>Pravidlo č. 2: </a:t>
            </a:r>
            <a:r>
              <a:rPr lang="sk-SK" sz="3500" b="1" dirty="0" smtClean="0"/>
              <a:t>Ak SKP </a:t>
            </a:r>
            <a:r>
              <a:rPr lang="sk-SK" sz="3500" b="1" dirty="0"/>
              <a:t>v súlade s ust. čl. 24 ods. 8 Zákona č. 381/2001 </a:t>
            </a:r>
            <a:r>
              <a:rPr lang="sk-SK" sz="3500" b="1" dirty="0" err="1"/>
              <a:t>Z.z</a:t>
            </a:r>
            <a:r>
              <a:rPr lang="sk-SK" sz="3500" b="1" dirty="0"/>
              <a:t>. poskytla poistné plnenie za poisťovňu, nebude poisťovňa voči Kancelárii namietať premlčanie. </a:t>
            </a:r>
            <a:r>
              <a:rPr lang="sk-SK" sz="3500" b="1" dirty="0" smtClean="0"/>
              <a:t>SKP </a:t>
            </a:r>
            <a:r>
              <a:rPr lang="sk-SK" sz="3500" b="1" dirty="0"/>
              <a:t>je povinná  bezodkladne informovať poisťovňu o skutočnosti, že je sporné, či plnenie mala poskytnúť Kancelária alebo poisťovňa. </a:t>
            </a:r>
            <a:endParaRPr lang="sk-SK" sz="3500" dirty="0"/>
          </a:p>
          <a:p>
            <a:pPr marL="0" indent="0" algn="just">
              <a:buNone/>
            </a:pPr>
            <a:r>
              <a:rPr lang="sk-SK" sz="3500" dirty="0" smtClean="0"/>
              <a:t>Proces </a:t>
            </a:r>
            <a:r>
              <a:rPr lang="sk-SK" sz="3500" dirty="0"/>
              <a:t>od výplaty plnenia </a:t>
            </a:r>
            <a:r>
              <a:rPr lang="sk-SK" sz="3500" dirty="0" smtClean="0"/>
              <a:t>SKP </a:t>
            </a:r>
            <a:r>
              <a:rPr lang="sk-SK" sz="3500" dirty="0"/>
              <a:t>po rozhodnutie súdu o tom, že plniť mala poisťovňa často vedie k situácii, že nárok Kancelárie voči poisťovni sa premlčí. </a:t>
            </a:r>
          </a:p>
          <a:p>
            <a:pPr marL="0" indent="0" algn="just">
              <a:buNone/>
            </a:pPr>
            <a:r>
              <a:rPr lang="sk-SK" sz="3500" dirty="0" smtClean="0"/>
              <a:t>SKP </a:t>
            </a:r>
            <a:r>
              <a:rPr lang="sk-SK" sz="3500" dirty="0"/>
              <a:t>čelí prípadom, kedy poisťovňa odmietne uspokojiť pohľadávku SKP s odôvodnením, že rozhodnutie súdu ju k tomu nezaväzuje (súd rozhodol, že SKP nemá právo postihu, keďže plnenie mala poskytnúť poisťovňa) alebo  uplatnením námietky premlčania. </a:t>
            </a:r>
          </a:p>
          <a:p>
            <a:pPr marL="0" indent="0" algn="just">
              <a:buNone/>
            </a:pPr>
            <a:r>
              <a:rPr lang="sk-SK" sz="3500" dirty="0" smtClean="0"/>
              <a:t>SKP eviduje </a:t>
            </a:r>
            <a:r>
              <a:rPr lang="sk-SK" sz="3500" dirty="0"/>
              <a:t>prípad, </a:t>
            </a:r>
            <a:r>
              <a:rPr lang="sk-SK" sz="3500" dirty="0" smtClean="0"/>
              <a:t>keď </a:t>
            </a:r>
            <a:r>
              <a:rPr lang="sk-SK" sz="3500" dirty="0"/>
              <a:t>poisťovňa bola </a:t>
            </a:r>
            <a:r>
              <a:rPr lang="sk-SK" sz="3500" dirty="0" smtClean="0"/>
              <a:t>účastníkom súdneho  </a:t>
            </a:r>
            <a:r>
              <a:rPr lang="sk-SK" sz="3500" dirty="0"/>
              <a:t>konania, to znamená, že úloha inštitútu premlčania neplnila pre poisťovňu žiadny význam. </a:t>
            </a:r>
            <a:r>
              <a:rPr lang="sk-SK" sz="3500" dirty="0" smtClean="0"/>
              <a:t>Takýto </a:t>
            </a:r>
            <a:r>
              <a:rPr lang="sk-SK" sz="3500" dirty="0"/>
              <a:t>prístup je neprijateľný z nasledovných dôvodov:</a:t>
            </a:r>
          </a:p>
          <a:p>
            <a:pPr marL="0" lvl="0" indent="0" algn="just">
              <a:buNone/>
            </a:pPr>
            <a:r>
              <a:rPr lang="sk-SK" sz="3500" dirty="0" smtClean="0">
                <a:sym typeface="Wingdings 3" panose="05040102010807070707" pitchFamily="18" charset="2"/>
              </a:rPr>
              <a:t> </a:t>
            </a:r>
            <a:r>
              <a:rPr lang="sk-SK" sz="3500" dirty="0" smtClean="0"/>
              <a:t>poisťovňa </a:t>
            </a:r>
            <a:r>
              <a:rPr lang="sk-SK" sz="3500" dirty="0"/>
              <a:t>prijala poistné, ale plnenie (často navýšené o trovy súdneho sporu) poskytla SKP;</a:t>
            </a:r>
          </a:p>
          <a:p>
            <a:pPr lvl="0">
              <a:buFont typeface="Wingdings 3" panose="05040102010807070707" pitchFamily="18" charset="2"/>
              <a:buChar char="["/>
            </a:pPr>
            <a:r>
              <a:rPr lang="sk-SK" sz="3500" dirty="0" smtClean="0"/>
              <a:t>osoba, ktorá zodpovedá za škodu zostáva bez akýchkoľvek dôsledkov, a to aj v  prípade, ak škodu spôsobí úmyselne alebo pod vplyvom návykovej látky, pretože:</a:t>
            </a:r>
            <a:r>
              <a:rPr lang="sk-SK" sz="3500" dirty="0">
                <a:sym typeface="Wingdings 3" panose="05040102010807070707" pitchFamily="18" charset="2"/>
              </a:rPr>
              <a:t> </a:t>
            </a:r>
            <a:endParaRPr lang="sk-SK" sz="3500" dirty="0" smtClean="0">
              <a:sym typeface="Wingdings 3" panose="05040102010807070707" pitchFamily="18" charset="2"/>
            </a:endParaRPr>
          </a:p>
          <a:p>
            <a:pPr marL="0" lvl="0" indent="0">
              <a:buNone/>
            </a:pPr>
            <a:r>
              <a:rPr lang="sk-SK" sz="3500" dirty="0" smtClean="0"/>
              <a:t>       </a:t>
            </a:r>
            <a:r>
              <a:rPr lang="sk-SK" sz="3500" dirty="0" smtClean="0">
                <a:sym typeface="Wingdings 3" panose="05040102010807070707" pitchFamily="18" charset="2"/>
              </a:rPr>
              <a:t> </a:t>
            </a:r>
            <a:r>
              <a:rPr lang="sk-SK" sz="3500" dirty="0" smtClean="0"/>
              <a:t>SKP </a:t>
            </a:r>
            <a:r>
              <a:rPr lang="sk-SK" sz="3500" dirty="0"/>
              <a:t>nemá právo postihu, lebo plnenie mala vyplatiť </a:t>
            </a:r>
            <a:r>
              <a:rPr lang="sk-SK" sz="3500" dirty="0" smtClean="0"/>
              <a:t>poisťovňa;</a:t>
            </a:r>
          </a:p>
          <a:p>
            <a:pPr marL="0" lvl="0" indent="0">
              <a:buNone/>
            </a:pPr>
            <a:r>
              <a:rPr lang="sk-SK" sz="3500" dirty="0" smtClean="0"/>
              <a:t>       </a:t>
            </a:r>
            <a:r>
              <a:rPr lang="sk-SK" sz="3500" dirty="0">
                <a:sym typeface="Wingdings 3" panose="05040102010807070707" pitchFamily="18" charset="2"/>
              </a:rPr>
              <a:t> </a:t>
            </a:r>
            <a:r>
              <a:rPr lang="sk-SK" sz="3500" dirty="0" smtClean="0">
                <a:sym typeface="Wingdings 3" panose="05040102010807070707" pitchFamily="18" charset="2"/>
              </a:rPr>
              <a:t> </a:t>
            </a:r>
            <a:r>
              <a:rPr lang="sk-SK" sz="3500" dirty="0" smtClean="0"/>
              <a:t>poisťovňa </a:t>
            </a:r>
            <a:r>
              <a:rPr lang="sk-SK" sz="3500" dirty="0"/>
              <a:t>nemôže právo postihu využiť, lebo  plnenie odmietla poskytnúť. </a:t>
            </a:r>
          </a:p>
          <a:p>
            <a:pPr marL="0" lvl="0" indent="0">
              <a:buNone/>
            </a:pPr>
            <a:r>
              <a:rPr lang="sk-SK" sz="3500" dirty="0">
                <a:sym typeface="Wingdings 3" panose="05040102010807070707" pitchFamily="18" charset="2"/>
              </a:rPr>
              <a:t> </a:t>
            </a:r>
            <a:r>
              <a:rPr lang="sk-SK" sz="3500" dirty="0" smtClean="0">
                <a:sym typeface="Wingdings 3" panose="05040102010807070707" pitchFamily="18" charset="2"/>
              </a:rPr>
              <a:t> </a:t>
            </a:r>
            <a:r>
              <a:rPr lang="sk-SK" sz="3500" dirty="0" smtClean="0"/>
              <a:t>klient </a:t>
            </a:r>
            <a:r>
              <a:rPr lang="sk-SK" sz="3500" dirty="0"/>
              <a:t>nespadá  do </a:t>
            </a:r>
            <a:r>
              <a:rPr lang="sk-SK" sz="3500" dirty="0" err="1"/>
              <a:t>malusového</a:t>
            </a:r>
            <a:r>
              <a:rPr lang="sk-SK" sz="3500" dirty="0"/>
              <a:t> systému,  keďže poisťovňa plnenie za neho </a:t>
            </a:r>
            <a:r>
              <a:rPr lang="sk-SK" sz="3500" dirty="0" smtClean="0"/>
              <a:t>neposkytla.</a:t>
            </a:r>
            <a:endParaRPr lang="sk-SK" sz="3500" dirty="0"/>
          </a:p>
          <a:p>
            <a:pPr marL="0" indent="0" algn="just">
              <a:buNone/>
            </a:pPr>
            <a:endParaRPr lang="sk-SK" sz="1800"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31</a:t>
            </a:fld>
            <a:endParaRPr lang="sk-SK"/>
          </a:p>
        </p:txBody>
      </p:sp>
    </p:spTree>
    <p:extLst>
      <p:ext uri="{BB962C8B-B14F-4D97-AF65-F5344CB8AC3E}">
        <p14:creationId xmlns:p14="http://schemas.microsoft.com/office/powerpoint/2010/main" xmlns="" val="12132009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a:t>Poisťovňa nebude namietať premlčanie voči SKP </a:t>
            </a:r>
            <a:r>
              <a:rPr lang="sk-SK" sz="2400" b="1" dirty="0" smtClean="0"/>
              <a:t>(2)</a:t>
            </a:r>
            <a:endParaRPr lang="sk-SK" sz="2400" dirty="0"/>
          </a:p>
        </p:txBody>
      </p:sp>
      <p:sp>
        <p:nvSpPr>
          <p:cNvPr id="3" name="Zástupný symbol obsahu 2"/>
          <p:cNvSpPr>
            <a:spLocks noGrp="1"/>
          </p:cNvSpPr>
          <p:nvPr>
            <p:ph idx="1"/>
          </p:nvPr>
        </p:nvSpPr>
        <p:spPr>
          <a:xfrm>
            <a:off x="428735" y="1417638"/>
            <a:ext cx="8229600" cy="4938712"/>
          </a:xfrm>
        </p:spPr>
        <p:txBody>
          <a:bodyPr>
            <a:noAutofit/>
          </a:bodyPr>
          <a:lstStyle/>
          <a:p>
            <a:pPr marL="0" indent="0">
              <a:buNone/>
            </a:pPr>
            <a:r>
              <a:rPr lang="sk-SK" sz="1800" dirty="0"/>
              <a:t>Riešením by bolo žalovať súbežne  osobu zodpovednú za škodu aj poisťovňu. </a:t>
            </a:r>
          </a:p>
          <a:p>
            <a:pPr marL="0" indent="0" algn="just">
              <a:buNone/>
            </a:pPr>
            <a:r>
              <a:rPr lang="sk-SK" sz="1800" dirty="0"/>
              <a:t>Nie vždy je od počiatku sporu zrejmé, že poistenie môže existovať. Navyše, takýto postup by svedčal o nezdravých vzťahoch v rámci poisťovacieho sektora, kedy poisťovne a SKP namiesto dohody prichádzajú na súd. Naviac, takýto postup generuje ďalšie náklady.</a:t>
            </a:r>
          </a:p>
          <a:p>
            <a:pPr marL="0" indent="0" algn="just">
              <a:buNone/>
            </a:pPr>
            <a:r>
              <a:rPr lang="sk-SK" sz="1800" dirty="0"/>
              <a:t>Ak v súdnom spore osoba zodpovedná za škodu trvá na tom, že na vozidlo bolo poistenie uzatvorené, SKP navrhne, aby dotknutá poisťovňa vstúpila do konania ako vedľajší účastník, aby sa mohla k argumentom osoby zodpovednej za škodu  vyjadrovať.</a:t>
            </a:r>
          </a:p>
          <a:p>
            <a:pPr marL="0" indent="0">
              <a:buNone/>
            </a:pPr>
            <a:r>
              <a:rPr lang="sk-SK" sz="1800" dirty="0"/>
              <a:t>Postoj poisťovní je nasledovný:</a:t>
            </a:r>
          </a:p>
          <a:p>
            <a:pPr lvl="0" algn="just"/>
            <a:r>
              <a:rPr lang="sk-SK" sz="1800" dirty="0"/>
              <a:t>poisťovňa súhlasí so vstupom do konania, vyjadruje sa k námietkam žalovaného, rešpektuje prípadné rozhodnutie súdu; </a:t>
            </a:r>
          </a:p>
          <a:p>
            <a:pPr lvl="0" algn="just"/>
            <a:r>
              <a:rPr lang="sk-SK" sz="1800" dirty="0"/>
              <a:t>poisťovňa odmietne vstúpiť do konania, odmietne sa vyjadrovať k námietkam žalovaného s odôvodnením, že nemá právny záujem na výsledku sporu; </a:t>
            </a:r>
          </a:p>
          <a:p>
            <a:pPr lvl="0" algn="just"/>
            <a:r>
              <a:rPr lang="sk-SK" sz="1800" dirty="0"/>
              <a:t>poisťovňa odmietne vstúpiť do konania s odôvodnením, že pre poisťovňu nie je  ekonomické prípad interne otvárať, avšak poskytuje SKP v spore plnú súčinnosť.</a:t>
            </a:r>
          </a:p>
          <a:p>
            <a:pPr marL="0" indent="0">
              <a:buNone/>
            </a:pPr>
            <a:endParaRPr lang="sk-SK" sz="1800"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32</a:t>
            </a:fld>
            <a:endParaRPr lang="sk-SK"/>
          </a:p>
        </p:txBody>
      </p:sp>
    </p:spTree>
    <p:extLst>
      <p:ext uri="{BB962C8B-B14F-4D97-AF65-F5344CB8AC3E}">
        <p14:creationId xmlns:p14="http://schemas.microsoft.com/office/powerpoint/2010/main" xmlns="" val="41270599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44624"/>
            <a:ext cx="8229600" cy="552576"/>
          </a:xfrm>
        </p:spPr>
        <p:txBody>
          <a:bodyPr>
            <a:normAutofit/>
          </a:bodyPr>
          <a:lstStyle/>
          <a:p>
            <a:r>
              <a:rPr lang="sk-SK" sz="2400" b="1" dirty="0" err="1" smtClean="0"/>
              <a:t>Kaskoregres</a:t>
            </a:r>
            <a:r>
              <a:rPr lang="sk-SK" sz="2400" b="1" dirty="0" smtClean="0"/>
              <a:t> poisťovne primárne proti škodcovi, nie SKP</a:t>
            </a:r>
            <a:endParaRPr lang="sk-SK" sz="2400" b="1" dirty="0"/>
          </a:p>
        </p:txBody>
      </p:sp>
      <p:sp>
        <p:nvSpPr>
          <p:cNvPr id="3" name="Zástupný symbol obsahu 2"/>
          <p:cNvSpPr>
            <a:spLocks noGrp="1"/>
          </p:cNvSpPr>
          <p:nvPr>
            <p:ph idx="1"/>
          </p:nvPr>
        </p:nvSpPr>
        <p:spPr>
          <a:xfrm>
            <a:off x="229748" y="597201"/>
            <a:ext cx="8662731" cy="5856136"/>
          </a:xfrm>
        </p:spPr>
        <p:txBody>
          <a:bodyPr>
            <a:normAutofit fontScale="40000" lnSpcReduction="20000"/>
          </a:bodyPr>
          <a:lstStyle/>
          <a:p>
            <a:pPr marL="0" indent="0" algn="just">
              <a:buNone/>
            </a:pPr>
            <a:endParaRPr lang="sk-SK" sz="4000" b="1" i="1" dirty="0" smtClean="0"/>
          </a:p>
          <a:p>
            <a:pPr marL="0" indent="0" algn="just">
              <a:buNone/>
            </a:pPr>
            <a:r>
              <a:rPr lang="sk-SK" sz="4500" b="1" u="sng" dirty="0" smtClean="0"/>
              <a:t>Pravidlo č. 3: </a:t>
            </a:r>
            <a:r>
              <a:rPr lang="sk-SK" sz="4500" b="1" dirty="0" smtClean="0"/>
              <a:t>Ak </a:t>
            </a:r>
            <a:r>
              <a:rPr lang="sk-SK" sz="4500" b="1" dirty="0"/>
              <a:t>sa poisťovňa, ktorá vyplatila poistné plnenie z havarijného poistenia rozhodla uplatňovať právo, ktoré na ňu prešlo v súlade s ust. </a:t>
            </a:r>
            <a:r>
              <a:rPr lang="sk-SK" sz="4500" b="1" dirty="0" smtClean="0"/>
              <a:t>§ 813 OZ </a:t>
            </a:r>
            <a:r>
              <a:rPr lang="sk-SK" sz="4500" b="1" dirty="0"/>
              <a:t>bude si toto </a:t>
            </a:r>
            <a:r>
              <a:rPr lang="sk-SK" sz="4500" b="1" u="sng" dirty="0"/>
              <a:t>právo uplatňovať primárne proti osobe zodpovednej za spôsobenú škodu, </a:t>
            </a:r>
            <a:r>
              <a:rPr lang="sk-SK" sz="4500" b="1" dirty="0"/>
              <a:t>podľa uváženia poisťovne aj proti SKP.</a:t>
            </a:r>
            <a:endParaRPr lang="sk-SK" sz="4500" dirty="0"/>
          </a:p>
          <a:p>
            <a:pPr marL="0" indent="0" algn="just">
              <a:buNone/>
            </a:pPr>
            <a:r>
              <a:rPr lang="sk-SK" sz="4000" dirty="0"/>
              <a:t>Na KASKO poisťovňu prechádza podľa </a:t>
            </a:r>
            <a:r>
              <a:rPr lang="sk-SK" sz="4000" dirty="0" err="1"/>
              <a:t>ust</a:t>
            </a:r>
            <a:r>
              <a:rPr lang="sk-SK" sz="4000" dirty="0"/>
              <a:t>. § 813 OZ právo jej poisteného voči osobe zodpovednej na náhradu vzniknutej škody. </a:t>
            </a:r>
            <a:r>
              <a:rPr lang="sk-SK" sz="4000" dirty="0" smtClean="0"/>
              <a:t> Poškodený </a:t>
            </a:r>
            <a:r>
              <a:rPr lang="sk-SK" sz="4000" dirty="0"/>
              <a:t>uvedie, že za škodu zodpovedá osoba bez poistenia. Táto skutočnosť však nie je preukázaná (neexistuje napr. šetrenie políciou ani správa o nehode podpísaná účastníkmi nehody</a:t>
            </a:r>
            <a:r>
              <a:rPr lang="sk-SK" sz="4000" dirty="0" smtClean="0"/>
              <a:t>). SKP </a:t>
            </a:r>
            <a:r>
              <a:rPr lang="sk-SK" sz="4000" dirty="0"/>
              <a:t>KASKO regres odmieta ako nepreukázaný, keďže osoba bez poistenia popiera svoju zodpovednosť príp. nekomunikuje vôbec a poisťovňa nárok nepreukázala. </a:t>
            </a:r>
          </a:p>
          <a:p>
            <a:pPr marL="0" indent="0">
              <a:buNone/>
            </a:pPr>
            <a:r>
              <a:rPr lang="sk-SK" sz="4000" dirty="0"/>
              <a:t>KASKO poisťovňa si uplatňuje refundáciu vyplateného plnenia  súdnou cestou, a to :</a:t>
            </a:r>
          </a:p>
          <a:p>
            <a:pPr marL="0" lvl="0" indent="0">
              <a:buNone/>
            </a:pPr>
            <a:r>
              <a:rPr lang="sk-SK" sz="4000" dirty="0">
                <a:sym typeface="Wingdings 3" panose="05040102010807070707" pitchFamily="18" charset="2"/>
              </a:rPr>
              <a:t> </a:t>
            </a:r>
            <a:r>
              <a:rPr lang="sk-SK" sz="4000" dirty="0" smtClean="0">
                <a:sym typeface="Wingdings 3" panose="05040102010807070707" pitchFamily="18" charset="2"/>
              </a:rPr>
              <a:t> </a:t>
            </a:r>
            <a:r>
              <a:rPr lang="sk-SK" sz="4000" u="sng" dirty="0" smtClean="0"/>
              <a:t>proti </a:t>
            </a:r>
            <a:r>
              <a:rPr lang="sk-SK" sz="4000" u="sng" dirty="0"/>
              <a:t>SKP a osobe bez poistenia zároveň </a:t>
            </a:r>
            <a:r>
              <a:rPr lang="sk-SK" sz="4000" dirty="0"/>
              <a:t>( osoba bez poistenia pod tlakom súdneho konania často prizná, že škodu spôsobila, príp. sa to preukáže výpoveďami iných osôb);</a:t>
            </a:r>
          </a:p>
          <a:p>
            <a:pPr marL="0" indent="0">
              <a:buNone/>
            </a:pPr>
            <a:r>
              <a:rPr lang="sk-SK" sz="4000" b="1" dirty="0"/>
              <a:t>alebo</a:t>
            </a:r>
          </a:p>
          <a:p>
            <a:pPr marL="0" lvl="0" indent="0">
              <a:buNone/>
            </a:pPr>
            <a:r>
              <a:rPr lang="sk-SK" sz="4000" dirty="0">
                <a:sym typeface="Wingdings 3" panose="05040102010807070707" pitchFamily="18" charset="2"/>
              </a:rPr>
              <a:t> </a:t>
            </a:r>
            <a:r>
              <a:rPr lang="sk-SK" sz="4000" dirty="0" smtClean="0">
                <a:sym typeface="Wingdings 3" panose="05040102010807070707" pitchFamily="18" charset="2"/>
              </a:rPr>
              <a:t> </a:t>
            </a:r>
            <a:r>
              <a:rPr lang="sk-SK" sz="4000" u="sng" dirty="0" smtClean="0">
                <a:sym typeface="Wingdings 3" panose="05040102010807070707" pitchFamily="18" charset="2"/>
              </a:rPr>
              <a:t>v</a:t>
            </a:r>
            <a:r>
              <a:rPr lang="sk-SK" sz="4000" u="sng" dirty="0" smtClean="0"/>
              <a:t>ýlučne proti </a:t>
            </a:r>
            <a:r>
              <a:rPr lang="sk-SK" sz="4000" u="sng" dirty="0"/>
              <a:t>SKP </a:t>
            </a:r>
            <a:r>
              <a:rPr lang="sk-SK" sz="4000" dirty="0" smtClean="0"/>
              <a:t>(</a:t>
            </a:r>
            <a:r>
              <a:rPr lang="sk-SK" sz="4000" dirty="0"/>
              <a:t>v prípade úspechu poisťovne  v súdnom konaní je SKP spoľahlivý partner pre uspokojenie pohľadávky).</a:t>
            </a:r>
          </a:p>
          <a:p>
            <a:pPr marL="0" indent="0" algn="just">
              <a:buNone/>
            </a:pPr>
            <a:r>
              <a:rPr lang="sk-SK" sz="4000" dirty="0"/>
              <a:t>Poisťovňa  môže využiť právo uplatniť si nárok  na refundáciu vyplateného plnenia výlučne voči osobe  bez poistenia, ktorá je konečným nositeľom finančných dôsledkov škody spôsobenej vozidlom bez poistenia. O týchto prípadoch sa SKP nedozvie, a teda nevieme, či vôbec existujú.</a:t>
            </a:r>
          </a:p>
          <a:p>
            <a:pPr marL="0" indent="0" algn="just">
              <a:buNone/>
            </a:pPr>
            <a:r>
              <a:rPr lang="sk-SK" sz="4000" dirty="0"/>
              <a:t>Nie je právne možné odňať poisťovni právo uplatniť si nárok na refundáciu vyplateného plnenia voči SKP. </a:t>
            </a:r>
            <a:r>
              <a:rPr lang="sk-SK" sz="4000" u="sng" dirty="0" smtClean="0"/>
              <a:t>Postup</a:t>
            </a:r>
            <a:r>
              <a:rPr lang="sk-SK" sz="4000" u="sng" dirty="0"/>
              <a:t>, kedy poisťovňa žaluje výlučne SKP nie je na mieste z nasledovných dôvodov:</a:t>
            </a:r>
          </a:p>
          <a:p>
            <a:pPr marL="0" lvl="0" indent="0">
              <a:buNone/>
            </a:pPr>
            <a:r>
              <a:rPr lang="sk-SK" sz="4000" dirty="0" smtClean="0">
                <a:sym typeface="Wingdings 3" panose="05040102010807070707" pitchFamily="18" charset="2"/>
              </a:rPr>
              <a:t> </a:t>
            </a:r>
            <a:r>
              <a:rPr lang="sk-SK" sz="4000" dirty="0" smtClean="0"/>
              <a:t>poisťovňa </a:t>
            </a:r>
            <a:r>
              <a:rPr lang="sk-SK" sz="4000" dirty="0"/>
              <a:t>takýmto konaním generuje pre SKP náklady, ktoré SKP nemá právo preniesť na osobu bez poistenia ( SKP musí otvoriť spis, nechať sa v súdnom konaní zastupovať);</a:t>
            </a:r>
          </a:p>
          <a:p>
            <a:pPr marL="0" lvl="0" indent="0">
              <a:buNone/>
            </a:pPr>
            <a:r>
              <a:rPr lang="sk-SK" sz="4000" dirty="0">
                <a:sym typeface="Wingdings 3" panose="05040102010807070707" pitchFamily="18" charset="2"/>
              </a:rPr>
              <a:t> </a:t>
            </a:r>
            <a:r>
              <a:rPr lang="sk-SK" sz="4000" dirty="0" smtClean="0">
                <a:sym typeface="Wingdings 3" panose="05040102010807070707" pitchFamily="18" charset="2"/>
              </a:rPr>
              <a:t> </a:t>
            </a:r>
            <a:r>
              <a:rPr lang="sk-SK" sz="4000" dirty="0" smtClean="0"/>
              <a:t>nelichotivý </a:t>
            </a:r>
            <a:r>
              <a:rPr lang="sk-SK" sz="4000" dirty="0"/>
              <a:t>obraz  poisťovacieho sektora (člen SKP žaluje SKP, pričom osoba bez poistenia nie je dotknutá).</a:t>
            </a:r>
          </a:p>
          <a:p>
            <a:pPr marL="0" indent="0">
              <a:buNone/>
            </a:pPr>
            <a:endParaRPr lang="sk-SK"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33</a:t>
            </a:fld>
            <a:endParaRPr lang="sk-SK"/>
          </a:p>
        </p:txBody>
      </p:sp>
    </p:spTree>
    <p:extLst>
      <p:ext uri="{BB962C8B-B14F-4D97-AF65-F5344CB8AC3E}">
        <p14:creationId xmlns:p14="http://schemas.microsoft.com/office/powerpoint/2010/main" xmlns="" val="59738349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60648"/>
            <a:ext cx="8229600" cy="1143000"/>
          </a:xfrm>
        </p:spPr>
        <p:txBody>
          <a:bodyPr>
            <a:normAutofit/>
          </a:bodyPr>
          <a:lstStyle/>
          <a:p>
            <a:r>
              <a:rPr lang="sk-SK" sz="2800" b="1" dirty="0" smtClean="0"/>
              <a:t>Niektoré otázky súvisiace so zánikom PZP</a:t>
            </a:r>
            <a:endParaRPr lang="sk-SK" sz="2800" b="1" dirty="0"/>
          </a:p>
        </p:txBody>
      </p:sp>
      <p:sp>
        <p:nvSpPr>
          <p:cNvPr id="3" name="Zástupný symbol obsahu 2"/>
          <p:cNvSpPr>
            <a:spLocks noGrp="1"/>
          </p:cNvSpPr>
          <p:nvPr>
            <p:ph idx="1"/>
          </p:nvPr>
        </p:nvSpPr>
        <p:spPr>
          <a:xfrm>
            <a:off x="467544" y="1196752"/>
            <a:ext cx="8229600" cy="5184576"/>
          </a:xfrm>
        </p:spPr>
        <p:txBody>
          <a:bodyPr>
            <a:normAutofit fontScale="92500" lnSpcReduction="10000"/>
          </a:bodyPr>
          <a:lstStyle/>
          <a:p>
            <a:pPr marL="0" indent="0" algn="just">
              <a:buNone/>
            </a:pPr>
            <a:r>
              <a:rPr lang="sk-SK" sz="1800" b="1" dirty="0" smtClean="0"/>
              <a:t>Dôvody uvedené v § 9 ods. 1 ZPZP. PZP zaniká  </a:t>
            </a:r>
            <a:r>
              <a:rPr lang="sk-SK" sz="1800" b="1" dirty="0"/>
              <a:t>okrem dôvodov ustanovených </a:t>
            </a:r>
            <a:r>
              <a:rPr lang="sk-SK" sz="1800" b="1" dirty="0">
                <a:solidFill>
                  <a:srgbClr val="FF0000"/>
                </a:solidFill>
              </a:rPr>
              <a:t>osobitným </a:t>
            </a:r>
            <a:r>
              <a:rPr lang="sk-SK" sz="1800" b="1" dirty="0" smtClean="0">
                <a:solidFill>
                  <a:srgbClr val="FF0000"/>
                </a:solidFill>
              </a:rPr>
              <a:t>predpisom</a:t>
            </a:r>
            <a:r>
              <a:rPr lang="sk-SK" sz="1800" b="1" dirty="0">
                <a:solidFill>
                  <a:srgbClr val="FF0000"/>
                </a:solidFill>
              </a:rPr>
              <a:t> </a:t>
            </a:r>
            <a:r>
              <a:rPr lang="sk-SK" sz="1800" b="1" dirty="0" smtClean="0"/>
              <a:t>aj</a:t>
            </a:r>
            <a:endParaRPr lang="sk-SK" sz="1800" b="1" dirty="0"/>
          </a:p>
          <a:p>
            <a:pPr marL="0" indent="0">
              <a:buNone/>
            </a:pPr>
            <a:r>
              <a:rPr lang="sk-SK" sz="1800" b="1" dirty="0"/>
              <a:t>a) zánikom motorového vozidla,</a:t>
            </a:r>
          </a:p>
          <a:p>
            <a:pPr marL="0" indent="0">
              <a:buNone/>
            </a:pPr>
            <a:r>
              <a:rPr lang="sk-SK" sz="1800" b="1" dirty="0"/>
              <a:t>b) zápisom prevodu držby motorového vozidla na inú osobu v evidencii </a:t>
            </a:r>
            <a:r>
              <a:rPr lang="sk-SK" sz="1800" b="1" dirty="0" smtClean="0"/>
              <a:t>vozidiel,</a:t>
            </a:r>
          </a:p>
          <a:p>
            <a:pPr marL="0" indent="0" algn="just">
              <a:buNone/>
            </a:pPr>
            <a:r>
              <a:rPr lang="sk-SK" sz="1800" b="1" dirty="0" smtClean="0"/>
              <a:t>c</a:t>
            </a:r>
            <a:r>
              <a:rPr lang="sk-SK" sz="1800" b="1" dirty="0"/>
              <a:t>) vyradením motorového vozidla z evidencie </a:t>
            </a:r>
            <a:r>
              <a:rPr lang="sk-SK" sz="1800" b="1" dirty="0" smtClean="0"/>
              <a:t>vozidiel,</a:t>
            </a:r>
            <a:endParaRPr lang="sk-SK" sz="1800" b="1" dirty="0"/>
          </a:p>
          <a:p>
            <a:pPr marL="0" indent="0">
              <a:buNone/>
            </a:pPr>
            <a:r>
              <a:rPr lang="sk-SK" sz="1800" b="1" dirty="0"/>
              <a:t>d) prijatím oznámenia o krádeži motorového vozidla príslušným </a:t>
            </a:r>
            <a:r>
              <a:rPr lang="sk-SK" sz="1800" b="1" dirty="0" smtClean="0"/>
              <a:t>orgánom,</a:t>
            </a:r>
            <a:endParaRPr lang="sk-SK" sz="1800" b="1" dirty="0"/>
          </a:p>
          <a:p>
            <a:pPr marL="0" indent="0" algn="just">
              <a:buNone/>
            </a:pPr>
            <a:r>
              <a:rPr lang="sk-SK" sz="1800" b="1" dirty="0"/>
              <a:t>e) vrátením dokladu o poistení zodpovednosti pri motorových vozidlách, </a:t>
            </a:r>
            <a:r>
              <a:rPr lang="sk-SK" sz="1800" b="1" dirty="0" smtClean="0"/>
              <a:t>ktoré nepodliehajú evidencii </a:t>
            </a:r>
            <a:r>
              <a:rPr lang="sk-SK" sz="1800" b="1" dirty="0"/>
              <a:t>vozidiel,</a:t>
            </a:r>
          </a:p>
          <a:p>
            <a:pPr marL="0" indent="0">
              <a:buNone/>
            </a:pPr>
            <a:r>
              <a:rPr lang="sk-SK" sz="1800" b="1" dirty="0"/>
              <a:t>f) vyradením motorového vozidla z premávky na pozemných </a:t>
            </a:r>
            <a:r>
              <a:rPr lang="sk-SK" sz="1800" b="1" dirty="0" smtClean="0"/>
              <a:t>komunikáciách,</a:t>
            </a:r>
            <a:endParaRPr lang="sk-SK" sz="1800" b="1" dirty="0"/>
          </a:p>
          <a:p>
            <a:pPr marL="0" indent="0">
              <a:buNone/>
            </a:pPr>
            <a:r>
              <a:rPr lang="sk-SK" sz="1800" b="1" dirty="0"/>
              <a:t>g) zmenou nájomcu, ak </a:t>
            </a:r>
            <a:r>
              <a:rPr lang="sk-SK" sz="1800" b="1" dirty="0" smtClean="0"/>
              <a:t>ide o finančný lízing.</a:t>
            </a:r>
          </a:p>
          <a:p>
            <a:pPr marL="0" indent="0" algn="just">
              <a:buNone/>
            </a:pPr>
            <a:r>
              <a:rPr lang="sk-SK" sz="1800" b="1" dirty="0"/>
              <a:t>Po vzniku škodovej udalosti môže poisťovateľ a poistník vypovedať </a:t>
            </a:r>
            <a:r>
              <a:rPr lang="sk-SK" sz="1800" b="1" dirty="0" smtClean="0"/>
              <a:t>poistnú zmluvu </a:t>
            </a:r>
            <a:r>
              <a:rPr lang="sk-SK" sz="1800" b="1" dirty="0"/>
              <a:t>do jedného mesiaca odo dňa oznámenia vzniku škodovej udalosti </a:t>
            </a:r>
            <a:r>
              <a:rPr lang="sk-SK" sz="1800" b="1" dirty="0" smtClean="0"/>
              <a:t>poisťovateľovi.</a:t>
            </a:r>
          </a:p>
          <a:p>
            <a:pPr marL="0" indent="0">
              <a:buNone/>
            </a:pPr>
            <a:r>
              <a:rPr lang="sk-SK" sz="1800" b="1" dirty="0" smtClean="0">
                <a:solidFill>
                  <a:srgbClr val="FF0000"/>
                </a:solidFill>
              </a:rPr>
              <a:t>Osobitným predpisom </a:t>
            </a:r>
            <a:r>
              <a:rPr lang="sk-SK" sz="1800" b="1" dirty="0" smtClean="0"/>
              <a:t>je Občiansky zákonník:</a:t>
            </a:r>
          </a:p>
          <a:p>
            <a:pPr marL="0" indent="0" algn="just">
              <a:buNone/>
            </a:pPr>
            <a:r>
              <a:rPr lang="sk-SK" sz="1800" b="1" dirty="0" smtClean="0"/>
              <a:t>§ 800 OZ: výpoveď poistenia pred koncom poistného obdobia (výpovedná doba 6 mesiacov) alebo výpoveď do 2 mesiacov po uzavretí zmluvy (výpovedná doba 8 dní), ale iba vtedy, </a:t>
            </a:r>
            <a:r>
              <a:rPr lang="sk-SK" sz="1800" b="1" dirty="0" err="1" smtClean="0"/>
              <a:t>ked</a:t>
            </a:r>
            <a:r>
              <a:rPr lang="sk-SK" sz="1800" b="1" dirty="0" smtClean="0"/>
              <a:t> sa to vopred dohodlo.</a:t>
            </a:r>
          </a:p>
          <a:p>
            <a:pPr marL="0" indent="0" algn="just">
              <a:buNone/>
            </a:pPr>
            <a:r>
              <a:rPr lang="sk-SK" sz="1800" b="1" dirty="0" smtClean="0"/>
              <a:t>V prípade výpovede pred koncom poistného obdobia treba presne určiť, či bola výpoveď podaná včas. Problém s počítaním lehôt podľa § 122 OZ.</a:t>
            </a:r>
          </a:p>
          <a:p>
            <a:pPr marL="0" indent="0">
              <a:buNone/>
            </a:pPr>
            <a:r>
              <a:rPr lang="sk-SK" sz="1800" b="1" dirty="0" smtClean="0">
                <a:solidFill>
                  <a:srgbClr val="0070C0"/>
                </a:solidFill>
              </a:rPr>
              <a:t>A ako je to s nezaplatením splatného poistného ? </a:t>
            </a:r>
            <a:endParaRPr lang="sk-SK" sz="1800" b="1" dirty="0">
              <a:solidFill>
                <a:srgbClr val="0070C0"/>
              </a:solidFill>
            </a:endParaRPr>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34</a:t>
            </a:fld>
            <a:endParaRPr lang="sk-SK"/>
          </a:p>
        </p:txBody>
      </p:sp>
    </p:spTree>
    <p:extLst>
      <p:ext uri="{BB962C8B-B14F-4D97-AF65-F5344CB8AC3E}">
        <p14:creationId xmlns:p14="http://schemas.microsoft.com/office/powerpoint/2010/main" xmlns="" val="38590048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r>
              <a:rPr lang="sk-SK" sz="2400" b="1" dirty="0" smtClean="0"/>
              <a:t>Nezaplatenie poistného a zánik PZP</a:t>
            </a:r>
            <a:endParaRPr lang="sk-SK" sz="2400" b="1" dirty="0"/>
          </a:p>
        </p:txBody>
      </p:sp>
      <p:sp>
        <p:nvSpPr>
          <p:cNvPr id="3" name="Zástupný symbol obsahu 2"/>
          <p:cNvSpPr>
            <a:spLocks noGrp="1"/>
          </p:cNvSpPr>
          <p:nvPr>
            <p:ph idx="1"/>
          </p:nvPr>
        </p:nvSpPr>
        <p:spPr>
          <a:xfrm>
            <a:off x="179512" y="692696"/>
            <a:ext cx="8712968" cy="5976664"/>
          </a:xfrm>
        </p:spPr>
        <p:txBody>
          <a:bodyPr>
            <a:normAutofit fontScale="92500" lnSpcReduction="10000"/>
          </a:bodyPr>
          <a:lstStyle/>
          <a:p>
            <a:pPr marL="0" indent="0" algn="just">
              <a:buNone/>
            </a:pPr>
            <a:r>
              <a:rPr lang="sk-SK" sz="1800" b="1" dirty="0" smtClean="0">
                <a:solidFill>
                  <a:srgbClr val="FF0000"/>
                </a:solidFill>
              </a:rPr>
              <a:t>Nejednotná súdna prax pri aplikácii zákona o PZP</a:t>
            </a:r>
          </a:p>
          <a:p>
            <a:pPr marL="0" indent="0" algn="just">
              <a:buNone/>
            </a:pPr>
            <a:r>
              <a:rPr lang="sk-SK" sz="1800" b="1" dirty="0" smtClean="0">
                <a:solidFill>
                  <a:srgbClr val="FF0000"/>
                </a:solidFill>
              </a:rPr>
              <a:t>Lex specialis </a:t>
            </a:r>
            <a:r>
              <a:rPr lang="sk-SK" sz="1800" b="1" dirty="0" smtClean="0"/>
              <a:t>§ 9 ods. 4 ZPZ: „</a:t>
            </a:r>
            <a:r>
              <a:rPr lang="sk-SK" sz="1800" dirty="0" smtClean="0"/>
              <a:t>Poistenie </a:t>
            </a:r>
            <a:r>
              <a:rPr lang="sk-SK" sz="1800" dirty="0"/>
              <a:t>zodpovednosti zanikne tiež, ak poistné </a:t>
            </a:r>
            <a:r>
              <a:rPr lang="sk-SK" sz="1800" b="1" dirty="0"/>
              <a:t>nebolo zaplatené do </a:t>
            </a:r>
            <a:r>
              <a:rPr lang="sk-SK" sz="1800" b="1" dirty="0" smtClean="0"/>
              <a:t>jedného mesiaca </a:t>
            </a:r>
            <a:r>
              <a:rPr lang="sk-SK" sz="1800" b="1" dirty="0"/>
              <a:t>od dátumu jeho </a:t>
            </a:r>
            <a:r>
              <a:rPr lang="sk-SK" sz="1800" dirty="0"/>
              <a:t>splatnosti, ak pre takýto prípad </a:t>
            </a:r>
            <a:r>
              <a:rPr lang="sk-SK" sz="1800" b="1" dirty="0"/>
              <a:t>nebola v poistnej zmluve </a:t>
            </a:r>
            <a:r>
              <a:rPr lang="sk-SK" sz="1800" b="1" dirty="0" smtClean="0"/>
              <a:t>dohodnutá dlhšia </a:t>
            </a:r>
            <a:r>
              <a:rPr lang="sk-SK" sz="1800" b="1" dirty="0"/>
              <a:t>lehota </a:t>
            </a:r>
            <a:r>
              <a:rPr lang="sk-SK" sz="1800" dirty="0"/>
              <a:t>pre zánik poistenia zodpovednosti, </a:t>
            </a:r>
            <a:r>
              <a:rPr lang="sk-SK" sz="1800" b="1" dirty="0"/>
              <a:t>maximálne však na dobu troch </a:t>
            </a:r>
            <a:r>
              <a:rPr lang="sk-SK" sz="1800" b="1" dirty="0" smtClean="0"/>
              <a:t>mesiacov. </a:t>
            </a:r>
            <a:r>
              <a:rPr lang="sk-SK" sz="1800" dirty="0" smtClean="0"/>
              <a:t>Poistenie </a:t>
            </a:r>
            <a:r>
              <a:rPr lang="sk-SK" sz="1800" dirty="0"/>
              <a:t>zodpovednosti zanikne uplynutím tejto </a:t>
            </a:r>
            <a:r>
              <a:rPr lang="sk-SK" sz="1800" dirty="0" smtClean="0"/>
              <a:t>lehoty“.</a:t>
            </a:r>
          </a:p>
          <a:p>
            <a:pPr marL="0" indent="0" algn="just">
              <a:buNone/>
            </a:pPr>
            <a:r>
              <a:rPr lang="sk-SK" sz="1800" b="1" dirty="0" smtClean="0">
                <a:solidFill>
                  <a:srgbClr val="FF0000"/>
                </a:solidFill>
              </a:rPr>
              <a:t>Lex generalis: </a:t>
            </a:r>
            <a:r>
              <a:rPr lang="sk-SK" sz="1800" b="1" dirty="0" smtClean="0"/>
              <a:t>§ 801 ods. 2 OZ: </a:t>
            </a:r>
            <a:r>
              <a:rPr lang="sk-SK" sz="1800" b="1" dirty="0"/>
              <a:t>Poistenie zanikne aj tak, že poistné za ďalšie poistné obdobie nebolo zaplatené do 1 mesiaca odo dňa doručenia výzvy poisťovateľa na jeho zaplatenie, ak nebolo poistné zaplatené pred doručením tejto výzvy. Výzva poisťovateľa obsahuje upozornenie, že poistenie zanikne, ak nebude zaplatené. To isté platí, ak bola zaplatená len časť poistného</a:t>
            </a:r>
            <a:r>
              <a:rPr lang="sk-SK" sz="1800" b="1" dirty="0" smtClean="0"/>
              <a:t>.</a:t>
            </a:r>
          </a:p>
          <a:p>
            <a:pPr marL="0" indent="0" algn="just">
              <a:buNone/>
            </a:pPr>
            <a:r>
              <a:rPr lang="sk-SK" sz="1800" b="1" dirty="0" smtClean="0"/>
              <a:t>Uznesenie NS SR z 9. 7. 2014,  sp. zn. </a:t>
            </a:r>
            <a:r>
              <a:rPr lang="sk-SK" sz="1800" b="1" dirty="0"/>
              <a:t>7 MCdo </a:t>
            </a:r>
            <a:r>
              <a:rPr lang="sk-SK" sz="1800" b="1" dirty="0" smtClean="0"/>
              <a:t>8/2013: „</a:t>
            </a:r>
            <a:r>
              <a:rPr lang="sk-SK" sz="1800" dirty="0" smtClean="0"/>
              <a:t>Zákon </a:t>
            </a:r>
            <a:r>
              <a:rPr lang="sk-SK" sz="1800" dirty="0"/>
              <a:t>č. 381/2001 Z. z. (m. i.) upravuje spôsob zániku poistenia pre nezaplatenie poistného a zároveň určuje aj presný okamih zániku poistného vzťahu (viď § 9 ods. 4 cit. zákona). Takto koncipovaná právna norma vo svojej hypotéze presne, zrozumiteľne a úplne formuluje spôsob i okamih zániku právneho vzťahu. </a:t>
            </a:r>
            <a:r>
              <a:rPr lang="sk-SK" sz="1800" b="1" dirty="0"/>
              <a:t>V tejto súvislosti nie je zrejmý priestor pre subsidiárne použitie všeobecnej právnej úpravy. </a:t>
            </a:r>
            <a:r>
              <a:rPr lang="sk-SK" sz="1800" b="1" dirty="0" smtClean="0"/>
              <a:t> </a:t>
            </a:r>
            <a:r>
              <a:rPr lang="sk-SK" sz="1800" dirty="0" smtClean="0"/>
              <a:t>Dovolací </a:t>
            </a:r>
            <a:r>
              <a:rPr lang="sk-SK" sz="1800" dirty="0"/>
              <a:t>súd sa teda stotožnil s tvrdením mimoriadneho dovolateľa, že v tomto prípade </a:t>
            </a:r>
            <a:r>
              <a:rPr lang="sk-SK" sz="1800" b="1" u="sng" dirty="0"/>
              <a:t>súdy nesprávne posudzovali otázku zániku poistnej zmluvy, pokiaľ na danú vec subsidiárne aplikovali okrem ustanovenia § 9 ods. 4 zákona o PZP aj ustanovenie Občianskeho zákonníka o zániku poistenia (§ 801 ods. 2), z ktorého vyplýva (m. i.) tiež požiadavka o doručení, tzv. kvalifikovanej výzvy poisťovateľa </a:t>
            </a:r>
            <a:r>
              <a:rPr lang="sk-SK" sz="1800" b="1" u="sng" dirty="0" smtClean="0"/>
              <a:t>poistenému“.</a:t>
            </a:r>
            <a:endParaRPr lang="sk-SK" sz="1800" b="1" u="sng" dirty="0"/>
          </a:p>
          <a:p>
            <a:pPr marL="0" indent="0" algn="just">
              <a:buNone/>
            </a:pPr>
            <a:r>
              <a:rPr lang="sk-SK" sz="2000" b="1" dirty="0" smtClean="0">
                <a:solidFill>
                  <a:srgbClr val="FF0000"/>
                </a:solidFill>
              </a:rPr>
              <a:t>Ustanovenie § 801 OZ ako lex generalis nemožno použiť, pretože tu platí lex specialis podľa § 9 ods. 4 ZPZP.</a:t>
            </a:r>
          </a:p>
          <a:p>
            <a:pPr marL="0" indent="0">
              <a:buNone/>
            </a:pPr>
            <a:endParaRPr lang="sk-SK" sz="1800" b="1"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35</a:t>
            </a:fld>
            <a:endParaRPr lang="sk-SK"/>
          </a:p>
        </p:txBody>
      </p:sp>
    </p:spTree>
    <p:extLst>
      <p:ext uri="{BB962C8B-B14F-4D97-AF65-F5344CB8AC3E}">
        <p14:creationId xmlns:p14="http://schemas.microsoft.com/office/powerpoint/2010/main" xmlns="" val="24354452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a:bodyPr>
          <a:lstStyle/>
          <a:p>
            <a:r>
              <a:rPr lang="sk-SK" sz="2400" b="1" dirty="0" smtClean="0"/>
              <a:t>Platenie poisteného v splátkach – strata výhody splátok</a:t>
            </a:r>
            <a:endParaRPr lang="sk-SK" sz="2400" b="1" dirty="0"/>
          </a:p>
        </p:txBody>
      </p:sp>
      <p:sp>
        <p:nvSpPr>
          <p:cNvPr id="3" name="Zástupný symbol obsahu 2"/>
          <p:cNvSpPr>
            <a:spLocks noGrp="1"/>
          </p:cNvSpPr>
          <p:nvPr>
            <p:ph idx="1"/>
          </p:nvPr>
        </p:nvSpPr>
        <p:spPr/>
        <p:txBody>
          <a:bodyPr>
            <a:normAutofit fontScale="55000" lnSpcReduction="20000"/>
          </a:bodyPr>
          <a:lstStyle/>
          <a:p>
            <a:pPr marL="0" indent="0">
              <a:buNone/>
            </a:pPr>
            <a:r>
              <a:rPr lang="sk-SK" b="1" dirty="0"/>
              <a:t>Ak je platenie poistného dohodnuté v splátkach sú dve možnosti:</a:t>
            </a:r>
          </a:p>
          <a:p>
            <a:pPr marL="0" indent="0" algn="just">
              <a:buNone/>
            </a:pPr>
            <a:r>
              <a:rPr lang="sk-SK" b="1" dirty="0"/>
              <a:t>Ak je dohoda o strate výhody splátok, nastáva splatnosť celého poistného podľa § 565 OZ a odvtedy sa počíta lehota jedného mesiaca podľa § 9 ods. 4 ZPZP.</a:t>
            </a:r>
          </a:p>
          <a:p>
            <a:pPr marL="0" indent="0">
              <a:buNone/>
            </a:pPr>
            <a:r>
              <a:rPr lang="sk-SK" b="1" dirty="0"/>
              <a:t>Ak nie je dohoda o strate výhody splátok, splatnosť nastáva až po nezaplatení poslednej splátky a odvtedy sa počíta lehota jedného mesiaca podľa § 9 ods. 4 ZPZP.</a:t>
            </a:r>
          </a:p>
          <a:p>
            <a:pPr marL="0" indent="0">
              <a:buNone/>
            </a:pPr>
            <a:r>
              <a:rPr lang="sk-SK" b="1" dirty="0" smtClean="0"/>
              <a:t>Uznesenie NS SR z  29. 5. 2014, sp. zn.  </a:t>
            </a:r>
            <a:r>
              <a:rPr lang="sk-SK" b="1" dirty="0"/>
              <a:t>6 M Cdo 48/2012 </a:t>
            </a:r>
            <a:endParaRPr lang="sk-SK" b="1" dirty="0" smtClean="0"/>
          </a:p>
          <a:p>
            <a:pPr marL="0" indent="0" algn="just">
              <a:buNone/>
            </a:pPr>
            <a:r>
              <a:rPr lang="sk-SK" dirty="0" smtClean="0"/>
              <a:t>„V </a:t>
            </a:r>
            <a:r>
              <a:rPr lang="sk-SK" dirty="0"/>
              <a:t>tomto prípade sa zmluvné strany dohodli, že ak sa poistník dostane do omeškania s platením ktorejkoľvek zo splátok, tak nasledujúcim dňom </a:t>
            </a:r>
            <a:r>
              <a:rPr lang="sk-SK" b="1" dirty="0"/>
              <a:t>sa stáva splatným celé poistné.</a:t>
            </a:r>
            <a:r>
              <a:rPr lang="sk-SK" dirty="0"/>
              <a:t> Výsledkami vykonaného dokazovania bolo preukázané, že žalovaný nezaplatil v poradí druhú splátku poistného do doby jej splatnosti, t. j. do 30. septembra 2006. Dovolací súd preto súhlasí so záverom generálneho prokurátora, podľa </a:t>
            </a:r>
            <a:r>
              <a:rPr lang="sk-SK" b="1" dirty="0"/>
              <a:t>ktorého sa v dôsledku omeškania žalovaného s platením v poradí druhej splátky, stalo poistné za celé poistné obdobie splatným dňom 1. októbra 2006 </a:t>
            </a:r>
            <a:r>
              <a:rPr lang="sk-SK" dirty="0"/>
              <a:t>(dňom nasledujúcim po dni splatnosti splátky). Keďže žalovaný celé poistné (jeho zvyšok) do jedného mesiaca od dátumu jeho splatnosti, t. j. do 1. novembra 2006 nezaplatil (splátku zaplatil až 7. 11. 2006), v zmysle § 9 ods. 4 zákona č. 381/2001 </a:t>
            </a:r>
            <a:r>
              <a:rPr lang="sk-SK" dirty="0" err="1"/>
              <a:t>Z.z</a:t>
            </a:r>
            <a:r>
              <a:rPr lang="sk-SK" dirty="0"/>
              <a:t>. platí, že </a:t>
            </a:r>
            <a:r>
              <a:rPr lang="sk-SK" b="1" dirty="0"/>
              <a:t>poistenie zodpovednosti na základe poistnej zmluvy z 30. júna 2006 zaniklo dňom 1. novembra 2006 a nie až nezaplatením poslednej splátky poistného, ako to konštatuje odvolací </a:t>
            </a:r>
            <a:r>
              <a:rPr lang="sk-SK" b="1" dirty="0" smtClean="0"/>
              <a:t>súd</a:t>
            </a:r>
            <a:r>
              <a:rPr lang="sk-SK" dirty="0" smtClean="0"/>
              <a:t>“.</a:t>
            </a:r>
            <a:endParaRPr lang="sk-SK"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36</a:t>
            </a:fld>
            <a:endParaRPr lang="sk-SK"/>
          </a:p>
        </p:txBody>
      </p:sp>
    </p:spTree>
    <p:extLst>
      <p:ext uri="{BB962C8B-B14F-4D97-AF65-F5344CB8AC3E}">
        <p14:creationId xmlns:p14="http://schemas.microsoft.com/office/powerpoint/2010/main" xmlns="" val="93337436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b="1" dirty="0" smtClean="0"/>
              <a:t>Má poisťovňa upozorniť klienta, že nezaplatil poistné?</a:t>
            </a:r>
            <a:endParaRPr lang="sk-SK" sz="2400" b="1" dirty="0"/>
          </a:p>
        </p:txBody>
      </p:sp>
      <p:sp>
        <p:nvSpPr>
          <p:cNvPr id="3" name="Zástupný symbol obsahu 2"/>
          <p:cNvSpPr>
            <a:spLocks noGrp="1"/>
          </p:cNvSpPr>
          <p:nvPr>
            <p:ph idx="1"/>
          </p:nvPr>
        </p:nvSpPr>
        <p:spPr>
          <a:xfrm>
            <a:off x="457200" y="1196752"/>
            <a:ext cx="8229600" cy="4929411"/>
          </a:xfrm>
        </p:spPr>
        <p:txBody>
          <a:bodyPr>
            <a:normAutofit fontScale="92500"/>
          </a:bodyPr>
          <a:lstStyle/>
          <a:p>
            <a:pPr marL="0" indent="0" algn="just">
              <a:buNone/>
            </a:pPr>
            <a:endParaRPr lang="sk-SK" sz="1800" b="1" dirty="0" smtClean="0"/>
          </a:p>
          <a:p>
            <a:pPr marL="0" indent="0" algn="just">
              <a:buNone/>
            </a:pPr>
            <a:r>
              <a:rPr lang="sk-SK" sz="1800" b="1" dirty="0" smtClean="0"/>
              <a:t>Uznesenie </a:t>
            </a:r>
            <a:r>
              <a:rPr lang="sk-SK" sz="1800" b="1" dirty="0"/>
              <a:t>NS SR z 24. 6. 2015, sp. zn.  4 Cdo </a:t>
            </a:r>
            <a:r>
              <a:rPr lang="sk-SK" sz="1800" b="1" dirty="0" smtClean="0"/>
              <a:t>190/2014:</a:t>
            </a:r>
          </a:p>
          <a:p>
            <a:pPr marL="0" indent="0" algn="just">
              <a:buNone/>
            </a:pPr>
            <a:r>
              <a:rPr lang="sk-SK" sz="1800" b="1" dirty="0" smtClean="0"/>
              <a:t>„</a:t>
            </a:r>
            <a:r>
              <a:rPr lang="sk-SK" sz="1800" dirty="0" smtClean="0"/>
              <a:t>Zákon </a:t>
            </a:r>
            <a:r>
              <a:rPr lang="sk-SK" sz="1800" dirty="0"/>
              <a:t>č. 381/2001 </a:t>
            </a:r>
            <a:r>
              <a:rPr lang="sk-SK" sz="1800" dirty="0" err="1"/>
              <a:t>Z.z</a:t>
            </a:r>
            <a:r>
              <a:rPr lang="sk-SK" sz="1800" dirty="0"/>
              <a:t>. (</a:t>
            </a:r>
            <a:r>
              <a:rPr lang="sk-SK" sz="1800" dirty="0" err="1"/>
              <a:t>o.i</a:t>
            </a:r>
            <a:r>
              <a:rPr lang="sk-SK" sz="1800" dirty="0"/>
              <a:t>.) upravuje spôsob zániku poistenia pre nezaplatenie poistného a zároveň určuje aj presný okamih zániku poistného vzťahu (por. § 9 ods. 4 </a:t>
            </a:r>
            <a:r>
              <a:rPr lang="sk-SK" sz="1800" dirty="0" smtClean="0"/>
              <a:t>ZPZP). </a:t>
            </a:r>
            <a:r>
              <a:rPr lang="sk-SK" sz="1800" dirty="0"/>
              <a:t>Takto koncipovaná právna norma presne, zrozumiteľne a úplne formuluje spôsob i okamih zániku právneho vzťahu. V tejto súvislosti nie je prípustný iný výklad zániku poistného vzťahu. </a:t>
            </a:r>
            <a:endParaRPr lang="sk-SK" sz="1800" dirty="0" smtClean="0"/>
          </a:p>
          <a:p>
            <a:pPr marL="0" indent="0" algn="just">
              <a:buNone/>
            </a:pPr>
            <a:r>
              <a:rPr lang="sk-SK" sz="1800" b="1" dirty="0" smtClean="0"/>
              <a:t>Poistený nemusí byť zo </a:t>
            </a:r>
            <a:r>
              <a:rPr lang="sk-SK" sz="1800" b="1" dirty="0"/>
              <a:t>strany poisťovne upozornený na to, </a:t>
            </a:r>
            <a:r>
              <a:rPr lang="sk-SK" sz="1800" b="1" dirty="0" smtClean="0"/>
              <a:t>že </a:t>
            </a:r>
            <a:r>
              <a:rPr lang="sk-SK" sz="1800" b="1" dirty="0"/>
              <a:t>poistný vzťah </a:t>
            </a:r>
            <a:r>
              <a:rPr lang="sk-SK" sz="1800" b="1" dirty="0" smtClean="0"/>
              <a:t>zanikol. Zo žiadneho ustanovenia právneho </a:t>
            </a:r>
            <a:r>
              <a:rPr lang="sk-SK" sz="1800" b="1" dirty="0"/>
              <a:t>predpisu poisťovni takáto povinnosť nevyplýva a existenciu trvania poistného vzťahu </a:t>
            </a:r>
            <a:r>
              <a:rPr lang="sk-SK" sz="1800" b="1" dirty="0" smtClean="0"/>
              <a:t>nemožno </a:t>
            </a:r>
            <a:r>
              <a:rPr lang="sk-SK" sz="1800" b="1" dirty="0"/>
              <a:t>vyvodzovať ani z následného správania sa poisťovne, </a:t>
            </a:r>
            <a:r>
              <a:rPr lang="sk-SK" sz="1800" b="1" dirty="0" smtClean="0"/>
              <a:t>pretože </a:t>
            </a:r>
            <a:r>
              <a:rPr lang="sk-SK" sz="1800" b="1" dirty="0"/>
              <a:t>táto skutočnosť (zánik poistenia) expressis verbis vyplýva z ustanovenia § 9 ods. 4 </a:t>
            </a:r>
            <a:r>
              <a:rPr lang="sk-SK" sz="1800" b="1" dirty="0" smtClean="0"/>
              <a:t>ZPZP. </a:t>
            </a:r>
          </a:p>
          <a:p>
            <a:pPr marL="0" indent="0" algn="just">
              <a:buNone/>
            </a:pPr>
            <a:r>
              <a:rPr lang="sk-SK" sz="1800" dirty="0" smtClean="0"/>
              <a:t>Dôkazná </a:t>
            </a:r>
            <a:r>
              <a:rPr lang="sk-SK" sz="1800" dirty="0"/>
              <a:t>povinnosť týkajúca sa (ne)zaplatenia poistného </a:t>
            </a:r>
            <a:r>
              <a:rPr lang="sk-SK" sz="1800" dirty="0" smtClean="0"/>
              <a:t>stíha poisteného a </a:t>
            </a:r>
            <a:r>
              <a:rPr lang="sk-SK" sz="1800" dirty="0"/>
              <a:t>pokiaľ ten </a:t>
            </a:r>
            <a:r>
              <a:rPr lang="sk-SK" sz="1800" dirty="0" smtClean="0"/>
              <a:t>nepreukáže </a:t>
            </a:r>
            <a:r>
              <a:rPr lang="sk-SK" sz="1800" dirty="0"/>
              <a:t>zaplatenie poistného, potrebné je mať za to, </a:t>
            </a:r>
            <a:r>
              <a:rPr lang="sk-SK" sz="1800" dirty="0" smtClean="0"/>
              <a:t>že </a:t>
            </a:r>
            <a:r>
              <a:rPr lang="sk-SK" sz="1800" dirty="0"/>
              <a:t>poistné zaplatené nebolo. </a:t>
            </a:r>
            <a:r>
              <a:rPr lang="sk-SK" sz="1800" dirty="0" smtClean="0"/>
              <a:t>Na </a:t>
            </a:r>
            <a:r>
              <a:rPr lang="sk-SK" sz="1800" dirty="0"/>
              <a:t>nikom </a:t>
            </a:r>
            <a:r>
              <a:rPr lang="sk-SK" sz="1800" dirty="0" smtClean="0"/>
              <a:t>totiž nemožno </a:t>
            </a:r>
            <a:r>
              <a:rPr lang="sk-SK" sz="1800" dirty="0"/>
              <a:t>spravodlivo </a:t>
            </a:r>
            <a:r>
              <a:rPr lang="sk-SK" sz="1800" dirty="0" smtClean="0"/>
              <a:t>žiadať</a:t>
            </a:r>
            <a:r>
              <a:rPr lang="sk-SK" sz="1800" dirty="0"/>
              <a:t>, aby preukázal reálnu neexistenciu určitej právnej skutočnosti (nie je </a:t>
            </a:r>
            <a:r>
              <a:rPr lang="sk-SK" sz="1800" dirty="0" smtClean="0"/>
              <a:t>možné </a:t>
            </a:r>
            <a:r>
              <a:rPr lang="sk-SK" sz="1800" dirty="0"/>
              <a:t>preukázať, </a:t>
            </a:r>
            <a:r>
              <a:rPr lang="sk-SK" sz="1800" dirty="0" smtClean="0"/>
              <a:t>že </a:t>
            </a:r>
            <a:r>
              <a:rPr lang="sk-SK" sz="1800" dirty="0"/>
              <a:t>niečo sa nestalo</a:t>
            </a:r>
            <a:r>
              <a:rPr lang="sk-SK" sz="1800" dirty="0" smtClean="0"/>
              <a:t>)“. </a:t>
            </a:r>
          </a:p>
          <a:p>
            <a:pPr marL="0" indent="0" algn="just">
              <a:buNone/>
            </a:pPr>
            <a:endParaRPr lang="sk-SK" sz="1800" dirty="0"/>
          </a:p>
          <a:p>
            <a:pPr marL="0" indent="0" algn="ctr">
              <a:buNone/>
            </a:pPr>
            <a:r>
              <a:rPr lang="sk-SK" sz="2400" b="1" dirty="0" smtClean="0"/>
              <a:t>Koniec prezentácie </a:t>
            </a:r>
            <a:endParaRPr lang="sk-SK" sz="2400" b="1"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37</a:t>
            </a:fld>
            <a:endParaRPr lang="sk-SK"/>
          </a:p>
        </p:txBody>
      </p:sp>
    </p:spTree>
    <p:extLst>
      <p:ext uri="{BB962C8B-B14F-4D97-AF65-F5344CB8AC3E}">
        <p14:creationId xmlns:p14="http://schemas.microsoft.com/office/powerpoint/2010/main" xmlns="" val="5437541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63935"/>
          </a:xfrm>
        </p:spPr>
        <p:txBody>
          <a:bodyPr>
            <a:normAutofit/>
          </a:bodyPr>
          <a:lstStyle/>
          <a:p>
            <a:r>
              <a:rPr lang="sk-SK" sz="2400" b="1" dirty="0" smtClean="0"/>
              <a:t>Vecný rozsah PZP - na aké MV sa vzťahuje PZP? </a:t>
            </a:r>
            <a:endParaRPr lang="sk-SK" sz="2400" b="1" dirty="0"/>
          </a:p>
        </p:txBody>
      </p:sp>
      <p:sp>
        <p:nvSpPr>
          <p:cNvPr id="3" name="Zástupný symbol obsahu 2"/>
          <p:cNvSpPr>
            <a:spLocks noGrp="1"/>
          </p:cNvSpPr>
          <p:nvPr>
            <p:ph idx="1"/>
          </p:nvPr>
        </p:nvSpPr>
        <p:spPr>
          <a:xfrm>
            <a:off x="457200" y="1038574"/>
            <a:ext cx="8229600" cy="5087590"/>
          </a:xfrm>
        </p:spPr>
        <p:txBody>
          <a:bodyPr>
            <a:noAutofit/>
          </a:bodyPr>
          <a:lstStyle/>
          <a:p>
            <a:pPr marL="0" indent="0" algn="just">
              <a:buNone/>
            </a:pPr>
            <a:r>
              <a:rPr lang="sk-SK" sz="1700" b="1" dirty="0" smtClean="0"/>
              <a:t>Ustanovenie § 2 písm. a) PZP:  </a:t>
            </a:r>
            <a:r>
              <a:rPr lang="sk-SK" sz="1700" b="1" dirty="0" smtClean="0">
                <a:solidFill>
                  <a:srgbClr val="FF0000"/>
                </a:solidFill>
              </a:rPr>
              <a:t>Motorovým </a:t>
            </a:r>
            <a:r>
              <a:rPr lang="sk-SK" sz="1700" b="1" dirty="0">
                <a:solidFill>
                  <a:srgbClr val="FF0000"/>
                </a:solidFill>
              </a:rPr>
              <a:t>vozidlom </a:t>
            </a:r>
            <a:r>
              <a:rPr lang="sk-SK" sz="1700" b="1" dirty="0" smtClean="0"/>
              <a:t>je samostatné </a:t>
            </a:r>
            <a:r>
              <a:rPr lang="sk-SK" sz="1700" b="1" dirty="0"/>
              <a:t>nekoľajové vozidlo s vlastným pohonom, ako aj </a:t>
            </a:r>
            <a:r>
              <a:rPr lang="sk-SK" sz="1700" b="1" dirty="0" smtClean="0"/>
              <a:t>iné nekoľajové </a:t>
            </a:r>
            <a:r>
              <a:rPr lang="sk-SK" sz="1700" b="1" dirty="0"/>
              <a:t>vozidlo bez vlastného pohonu, pre ktoré sa vydáva osvedčenie o </a:t>
            </a:r>
            <a:r>
              <a:rPr lang="sk-SK" sz="1700" b="1" dirty="0" smtClean="0"/>
              <a:t>evidencii vozidla</a:t>
            </a:r>
            <a:r>
              <a:rPr lang="sk-SK" sz="1700" b="1" dirty="0"/>
              <a:t>, technické osvedčenie vozidla alebo obdobný </a:t>
            </a:r>
            <a:r>
              <a:rPr lang="sk-SK" sz="1700" b="1" dirty="0" smtClean="0"/>
              <a:t>preukaz.</a:t>
            </a:r>
          </a:p>
          <a:p>
            <a:pPr marL="0" indent="0" algn="just">
              <a:buNone/>
            </a:pPr>
            <a:r>
              <a:rPr lang="sk-SK" altLang="sk-SK" sz="1700" b="1" dirty="0" smtClean="0"/>
              <a:t>Ustanovenie § 3 ods. 3 PZP: </a:t>
            </a:r>
            <a:r>
              <a:rPr lang="sk-SK" sz="1700" b="1" dirty="0" smtClean="0">
                <a:solidFill>
                  <a:srgbClr val="FF0000"/>
                </a:solidFill>
              </a:rPr>
              <a:t>Osoba, na ktorú sa vzťahuje povinnosť uzavrieť poistnú zmluvu </a:t>
            </a:r>
            <a:r>
              <a:rPr lang="sk-SK" sz="1700" b="1" dirty="0" smtClean="0"/>
              <a:t>podľa </a:t>
            </a:r>
            <a:r>
              <a:rPr lang="sk-SK" sz="1700" b="1" dirty="0"/>
              <a:t>odseku 1, </a:t>
            </a:r>
            <a:r>
              <a:rPr lang="sk-SK" sz="1700" b="1" dirty="0" smtClean="0"/>
              <a:t>je povinná </a:t>
            </a:r>
            <a:r>
              <a:rPr lang="sk-SK" sz="1700" b="1" dirty="0"/>
              <a:t>uzavrieť poistnú zmluvu najneskôr v deň prvého použitia motorového vozidla</a:t>
            </a:r>
            <a:r>
              <a:rPr lang="sk-SK" sz="1700" b="1" dirty="0" smtClean="0"/>
              <a:t>.</a:t>
            </a:r>
            <a:endParaRPr lang="sk-SK" altLang="sk-SK" sz="1700" b="1" dirty="0" smtClean="0"/>
          </a:p>
          <a:p>
            <a:pPr marL="0" indent="0" algn="just">
              <a:buNone/>
            </a:pPr>
            <a:r>
              <a:rPr lang="sk-SK" altLang="sk-SK" sz="1800" b="1" u="sng" dirty="0" err="1"/>
              <a:t>Ro</a:t>
            </a:r>
            <a:r>
              <a:rPr lang="sk-SK" altLang="sk-SK" sz="1800" b="1" u="sng" dirty="0"/>
              <a:t> ESD zo 4. 9. 2014 </a:t>
            </a:r>
            <a:r>
              <a:rPr lang="sk-SK" altLang="sk-SK" sz="1800" b="1" u="sng" dirty="0" err="1"/>
              <a:t>Damijan</a:t>
            </a:r>
            <a:r>
              <a:rPr lang="sk-SK" altLang="sk-SK" sz="1800" b="1" u="sng" dirty="0"/>
              <a:t> Vnuk v. </a:t>
            </a:r>
            <a:r>
              <a:rPr lang="sk-SK" altLang="sk-SK" sz="1800" b="1" u="sng" dirty="0" err="1"/>
              <a:t>Zavarovalnica</a:t>
            </a:r>
            <a:r>
              <a:rPr lang="sk-SK" altLang="sk-SK" sz="1800" b="1" u="sng" dirty="0"/>
              <a:t> </a:t>
            </a:r>
            <a:r>
              <a:rPr lang="sk-SK" altLang="sk-SK" sz="1800" b="1" u="sng" dirty="0" err="1"/>
              <a:t>Triglav</a:t>
            </a:r>
            <a:r>
              <a:rPr lang="sk-SK" altLang="sk-SK" sz="1800" b="1" u="sng" dirty="0"/>
              <a:t> d. d. </a:t>
            </a:r>
          </a:p>
          <a:p>
            <a:pPr marL="0" indent="0" algn="just">
              <a:buNone/>
            </a:pPr>
            <a:r>
              <a:rPr lang="sk-SK" altLang="sk-SK" sz="1800" dirty="0"/>
              <a:t>Článok 3 ods. 1 smernice Rady 72/166/EHS z 24. apríla 1972 o aproximácii právnych predpisov členských štátov týkajúcich sa poistenia zodpovednosti za škodu spôsobenú motorovými vozidlami a kontroly plnenia povinnosti poistenia tejto zodpovednosti sa má vykladať v tom zmysle, že pojem </a:t>
            </a:r>
            <a:r>
              <a:rPr lang="sk-SK" altLang="sk-SK" sz="1800" b="1" dirty="0"/>
              <a:t>„prevádzka vozidiel“ uvedený v tomto ustanovení sa vzťahuje na akékoľvek používanie vozidla, ktoré je v súlade s jeho obvyklou funkciou</a:t>
            </a:r>
            <a:r>
              <a:rPr lang="sk-SK" altLang="sk-SK" sz="1800" dirty="0"/>
              <a:t>. Uvedený pojem by sa teda mohol vzťahovať na </a:t>
            </a:r>
            <a:r>
              <a:rPr lang="sk-SK" altLang="sk-SK" sz="1800" b="1" dirty="0"/>
              <a:t>pohyb traktora na dvore farmy, </a:t>
            </a:r>
            <a:r>
              <a:rPr lang="sk-SK" altLang="sk-SK" sz="1800" dirty="0"/>
              <a:t>ktorého cieľom je umiestniť </a:t>
            </a:r>
            <a:r>
              <a:rPr lang="sk-SK" altLang="sk-SK" sz="1800" b="1" dirty="0"/>
              <a:t>vlečku tohto traktora do stodoly, </a:t>
            </a:r>
            <a:r>
              <a:rPr lang="sk-SK" altLang="sk-SK" sz="1800" dirty="0"/>
              <a:t>ako v konaní vo veci samej, pričom vnútroštátnemu súdu prináleží, aby to overil.</a:t>
            </a:r>
            <a:endParaRPr lang="sk-SK" sz="1800" b="1" dirty="0"/>
          </a:p>
          <a:p>
            <a:pPr marL="0" indent="0" algn="just">
              <a:buNone/>
            </a:pPr>
            <a:r>
              <a:rPr lang="sk-SK" sz="1800" b="1" dirty="0"/>
              <a:t>Kauza Vnuk (C-162/13)otvára tri otázky: </a:t>
            </a:r>
            <a:r>
              <a:rPr lang="sk-SK" sz="1800" b="1" dirty="0" smtClean="0"/>
              <a:t> miesto použitia MV,  spôsob </a:t>
            </a:r>
            <a:r>
              <a:rPr lang="sk-SK" sz="1800" b="1" dirty="0"/>
              <a:t>použitia MV a </a:t>
            </a:r>
          </a:p>
          <a:p>
            <a:pPr marL="0" indent="0" algn="just">
              <a:buNone/>
            </a:pPr>
            <a:r>
              <a:rPr lang="sk-SK" sz="1800" b="1" dirty="0"/>
              <a:t>škoda spôsobená prívesným </a:t>
            </a:r>
            <a:r>
              <a:rPr lang="sk-SK" sz="1800" b="1" dirty="0" smtClean="0"/>
              <a:t>vozidlom </a:t>
            </a:r>
            <a:endParaRPr lang="sk-SK" altLang="sk-SK" sz="1800" dirty="0">
              <a:solidFill>
                <a:schemeClr val="hlink"/>
              </a:solidFill>
              <a:cs typeface="Times New Roman" pitchFamily="18" charset="0"/>
            </a:endParaRPr>
          </a:p>
          <a:p>
            <a:pPr marL="0" indent="0">
              <a:buNone/>
            </a:pPr>
            <a:endParaRPr lang="sk-SK" sz="1700"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4</a:t>
            </a:fld>
            <a:endParaRPr lang="sk-SK"/>
          </a:p>
        </p:txBody>
      </p:sp>
    </p:spTree>
    <p:extLst>
      <p:ext uri="{BB962C8B-B14F-4D97-AF65-F5344CB8AC3E}">
        <p14:creationId xmlns:p14="http://schemas.microsoft.com/office/powerpoint/2010/main" xmlns="" val="27742995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r>
              <a:rPr lang="sk-SK" sz="2400" b="1" dirty="0" smtClean="0"/>
              <a:t>Podlieha poistnému krytiu z PZP vysokozdvižný vozík (VZV)?</a:t>
            </a:r>
            <a:endParaRPr lang="sk-SK" sz="2400" b="1" dirty="0"/>
          </a:p>
        </p:txBody>
      </p:sp>
      <p:sp>
        <p:nvSpPr>
          <p:cNvPr id="3" name="Zástupný symbol obsahu 2"/>
          <p:cNvSpPr>
            <a:spLocks noGrp="1"/>
          </p:cNvSpPr>
          <p:nvPr>
            <p:ph idx="1"/>
          </p:nvPr>
        </p:nvSpPr>
        <p:spPr>
          <a:xfrm>
            <a:off x="97160" y="692696"/>
            <a:ext cx="8589640" cy="5976664"/>
          </a:xfrm>
        </p:spPr>
        <p:txBody>
          <a:bodyPr>
            <a:normAutofit fontScale="47500" lnSpcReduction="20000"/>
          </a:bodyPr>
          <a:lstStyle/>
          <a:p>
            <a:pPr marL="0" indent="0" algn="just">
              <a:buNone/>
            </a:pPr>
            <a:endParaRPr lang="sk-SK" altLang="sk-SK" sz="2700" b="1" dirty="0" smtClean="0"/>
          </a:p>
          <a:p>
            <a:pPr marL="0" indent="0" algn="just">
              <a:buNone/>
            </a:pPr>
            <a:r>
              <a:rPr lang="sk-SK" altLang="sk-SK" sz="3800" b="1" dirty="0" smtClean="0"/>
              <a:t>Nekonzistentná rozhodovacia prax slovenských </a:t>
            </a:r>
            <a:r>
              <a:rPr lang="sk-SK" altLang="sk-SK" sz="3800" b="1" dirty="0"/>
              <a:t>súdov. </a:t>
            </a:r>
          </a:p>
          <a:p>
            <a:pPr marL="0" indent="0" algn="just">
              <a:buNone/>
            </a:pPr>
            <a:r>
              <a:rPr lang="sk-SK" altLang="sk-SK" sz="3800" dirty="0"/>
              <a:t>Časť súdov tvrdí, že </a:t>
            </a:r>
            <a:r>
              <a:rPr lang="sk-SK" altLang="sk-SK" sz="3800" dirty="0" smtClean="0"/>
              <a:t>VZV je </a:t>
            </a:r>
            <a:r>
              <a:rPr lang="sk-SK" altLang="sk-SK" sz="3800" dirty="0"/>
              <a:t>MV a škody sú kryté PZP. V prípade postihu SKP proti nepoistenému majiteľovi </a:t>
            </a:r>
            <a:r>
              <a:rPr lang="sk-SK" altLang="sk-SK" sz="3800" dirty="0" smtClean="0"/>
              <a:t>VZV ďalšia časť súdov tvrdí</a:t>
            </a:r>
            <a:r>
              <a:rPr lang="sk-SK" altLang="sk-SK" sz="3800" dirty="0"/>
              <a:t>, že nejde o MV, </a:t>
            </a:r>
            <a:r>
              <a:rPr lang="sk-SK" altLang="sk-SK" sz="3800" dirty="0" smtClean="0"/>
              <a:t>VZV </a:t>
            </a:r>
            <a:r>
              <a:rPr lang="sk-SK" altLang="sk-SK" sz="3800" dirty="0"/>
              <a:t>nepodliehajú </a:t>
            </a:r>
            <a:r>
              <a:rPr lang="sk-SK" altLang="sk-SK" sz="3800" dirty="0" smtClean="0"/>
              <a:t>PZP </a:t>
            </a:r>
            <a:r>
              <a:rPr lang="sk-SK" altLang="sk-SK" sz="3800" dirty="0"/>
              <a:t>a regres </a:t>
            </a:r>
            <a:r>
              <a:rPr lang="sk-SK" altLang="sk-SK" sz="3800" dirty="0" smtClean="0"/>
              <a:t>proti ich majiteľom nie </a:t>
            </a:r>
            <a:r>
              <a:rPr lang="sk-SK" altLang="sk-SK" sz="3800" dirty="0"/>
              <a:t>je prípustný. </a:t>
            </a:r>
            <a:endParaRPr lang="sk-SK" altLang="sk-SK" sz="3800" dirty="0" smtClean="0"/>
          </a:p>
          <a:p>
            <a:pPr marL="0" indent="0" algn="just">
              <a:buNone/>
            </a:pPr>
            <a:r>
              <a:rPr lang="sk-SK" altLang="sk-SK" sz="3800" b="1" dirty="0" smtClean="0"/>
              <a:t>Rozbor z § 2 písm. b) a § 3 ods. 3 PZP:  P</a:t>
            </a:r>
            <a:r>
              <a:rPr lang="sk-SK" sz="3800" b="1" dirty="0" smtClean="0"/>
              <a:t>re </a:t>
            </a:r>
            <a:r>
              <a:rPr lang="sk-SK" sz="3800" b="1" dirty="0"/>
              <a:t>posúdenie toho, či ide o motorové vozidlo podľa zákona č. 381/2001 Z</a:t>
            </a:r>
            <a:r>
              <a:rPr lang="sk-SK" sz="3800" b="1" dirty="0" smtClean="0"/>
              <a:t>. z</a:t>
            </a:r>
            <a:r>
              <a:rPr lang="sk-SK" sz="3800" b="1" dirty="0"/>
              <a:t>. </a:t>
            </a:r>
            <a:r>
              <a:rPr lang="sk-SK" sz="3800" b="1" dirty="0" smtClean="0"/>
              <a:t>je </a:t>
            </a:r>
            <a:r>
              <a:rPr lang="sk-SK" sz="3800" b="1" dirty="0"/>
              <a:t>právne úplne bez významu, či toto vozidlo bolo schválené na prevádzkovanie na pozemných komunikáciách, bolo určené na prevádzkovanie pozemných komunikáciách a či na pozemných komunikáciách bolo používané. To znamená, že poistenie zodpovednosti sa vzťahuje aj na motorové vozidlá, ktoré sú ich držiteľmi určené k prevádzke v uzavretých priestoroch  a objektoch organizácií. </a:t>
            </a:r>
            <a:endParaRPr lang="sk-SK" sz="3800" dirty="0"/>
          </a:p>
          <a:p>
            <a:pPr marL="0" lvl="0" indent="0" algn="just">
              <a:buNone/>
            </a:pPr>
            <a:r>
              <a:rPr lang="sk-SK" sz="3800" dirty="0" smtClean="0"/>
              <a:t>Podľa § </a:t>
            </a:r>
            <a:r>
              <a:rPr lang="sk-SK" sz="3800" dirty="0"/>
              <a:t>23 ods. 3 zákona č. 725/2004 Z. z. v znení neskorších </a:t>
            </a:r>
            <a:r>
              <a:rPr lang="sk-SK" sz="3800" dirty="0" smtClean="0"/>
              <a:t>predpisov  sa technické </a:t>
            </a:r>
            <a:r>
              <a:rPr lang="sk-SK" sz="3800" dirty="0"/>
              <a:t>osvedčenie sa vydáva vozidlám, ktoré nepodliehajú prihláseniu do evidencie vozidiel. </a:t>
            </a:r>
          </a:p>
          <a:p>
            <a:pPr marL="0" indent="0" algn="just">
              <a:buNone/>
            </a:pPr>
            <a:r>
              <a:rPr lang="sk-SK" sz="3800" dirty="0"/>
              <a:t>Podľa § 3 ods. 4 zákona č. 725/2004 Z</a:t>
            </a:r>
            <a:r>
              <a:rPr lang="sk-SK" sz="3800" dirty="0" smtClean="0"/>
              <a:t>. z</a:t>
            </a:r>
            <a:r>
              <a:rPr lang="sk-SK" sz="3800" dirty="0"/>
              <a:t>. </a:t>
            </a:r>
            <a:r>
              <a:rPr lang="sk-SK" sz="3800" i="1" dirty="0"/>
              <a:t>„(4) Tento zákon sa vzťahuje na cestné vozidlá </a:t>
            </a:r>
            <a:r>
              <a:rPr lang="sk-SK" sz="3800" b="1" i="1" dirty="0"/>
              <a:t>a zvláštne vozidlá</a:t>
            </a:r>
            <a:r>
              <a:rPr lang="sk-SK" sz="3800" i="1" dirty="0"/>
              <a:t> (ďalej len "vozidlo") </a:t>
            </a:r>
            <a:r>
              <a:rPr lang="sk-SK" sz="3800" i="1" dirty="0" smtClean="0"/>
              <a:t>...“ </a:t>
            </a:r>
            <a:r>
              <a:rPr lang="sk-SK" sz="3800" b="1" dirty="0" smtClean="0"/>
              <a:t>Zvláštnymi </a:t>
            </a:r>
            <a:r>
              <a:rPr lang="sk-SK" sz="3800" b="1" dirty="0"/>
              <a:t>vozidlami </a:t>
            </a:r>
            <a:r>
              <a:rPr lang="sk-SK" sz="3800" dirty="0"/>
              <a:t>podľa 3 ods. 2 písm. b) zákona č. 725/2004 Z. z. sú ako jeden z ich druhov aj </a:t>
            </a:r>
            <a:r>
              <a:rPr lang="sk-SK" sz="3800" b="1" dirty="0"/>
              <a:t>pracovné stroje samohybné. </a:t>
            </a:r>
          </a:p>
          <a:p>
            <a:pPr marL="0" indent="0" algn="just">
              <a:buNone/>
            </a:pPr>
            <a:r>
              <a:rPr lang="sk-SK" sz="3800" dirty="0"/>
              <a:t>Podľa prílohy č. 5 ods. 1 písm. </a:t>
            </a:r>
            <a:r>
              <a:rPr lang="sk-SK" sz="3800" dirty="0" err="1"/>
              <a:t>pp</a:t>
            </a:r>
            <a:r>
              <a:rPr lang="sk-SK" sz="3800" dirty="0"/>
              <a:t>) vyhlášky Ministerstva dopravy, pôšt a telekomunikácií Slovenskej republiky č. 169/2010 Z. z. (v znení účinnom ku dňu dopravnej nehody) je pracovný stroj samohybný </a:t>
            </a:r>
            <a:r>
              <a:rPr lang="sk-SK" sz="3800" b="1" dirty="0"/>
              <a:t>zvláštnym vozidlom</a:t>
            </a:r>
            <a:r>
              <a:rPr lang="sk-SK" sz="3800" dirty="0"/>
              <a:t> určeným aj na premávku na pozemných komunikáciách, okrem iných ním </a:t>
            </a:r>
            <a:r>
              <a:rPr lang="sk-SK" sz="3800" b="1" dirty="0"/>
              <a:t>je aj vysokozdvižný vozík</a:t>
            </a:r>
            <a:r>
              <a:rPr lang="sk-SK" sz="3800" dirty="0"/>
              <a:t>.</a:t>
            </a:r>
          </a:p>
          <a:p>
            <a:pPr marL="0" indent="0">
              <a:buNone/>
            </a:pPr>
            <a:r>
              <a:rPr lang="sk-SK" sz="3800" dirty="0"/>
              <a:t>Vzhľadom na uvedené vysokozdvižný vozík  je motorovým vozidlom podľa § 2 písm. a) zákona č. 381/2001 Z. z. a na škodu spôsobenú jeho prevádzkou sa vzťahujú ustanovenia tohto zákona</a:t>
            </a:r>
            <a:r>
              <a:rPr lang="sk-SK" sz="3800" dirty="0" smtClean="0"/>
              <a:t>.</a:t>
            </a:r>
            <a:endParaRPr lang="sk-SK" altLang="sk-SK" sz="3800" b="1" dirty="0"/>
          </a:p>
          <a:p>
            <a:pPr marL="0" indent="0">
              <a:buNone/>
            </a:pPr>
            <a:r>
              <a:rPr lang="sk-SK" sz="3800" dirty="0" smtClean="0"/>
              <a:t>Záver: </a:t>
            </a:r>
            <a:r>
              <a:rPr lang="sk-SK" sz="3800" b="1" dirty="0" smtClean="0"/>
              <a:t>Samohybný vysokozdvižný vozík podlieha zákonu č. 381/2001 Z. z. </a:t>
            </a:r>
            <a:endParaRPr lang="sk-SK" sz="3800" b="1"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5</a:t>
            </a:fld>
            <a:endParaRPr lang="sk-SK"/>
          </a:p>
        </p:txBody>
      </p:sp>
    </p:spTree>
    <p:extLst>
      <p:ext uri="{BB962C8B-B14F-4D97-AF65-F5344CB8AC3E}">
        <p14:creationId xmlns:p14="http://schemas.microsoft.com/office/powerpoint/2010/main" xmlns="" val="3812481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404664"/>
            <a:ext cx="8229600" cy="490066"/>
          </a:xfrm>
        </p:spPr>
        <p:txBody>
          <a:bodyPr>
            <a:normAutofit/>
          </a:bodyPr>
          <a:lstStyle/>
          <a:p>
            <a:r>
              <a:rPr lang="sk-SK" sz="2400" b="1" dirty="0" smtClean="0"/>
              <a:t>Kryje PZP škody spôsobená pracovnou činnosťou MV ?</a:t>
            </a:r>
            <a:endParaRPr lang="sk-SK" sz="2400" b="1" dirty="0"/>
          </a:p>
        </p:txBody>
      </p:sp>
      <p:sp>
        <p:nvSpPr>
          <p:cNvPr id="3" name="Zástupný symbol obsahu 2"/>
          <p:cNvSpPr>
            <a:spLocks noGrp="1"/>
          </p:cNvSpPr>
          <p:nvPr>
            <p:ph idx="1"/>
          </p:nvPr>
        </p:nvSpPr>
        <p:spPr>
          <a:xfrm>
            <a:off x="457200" y="933698"/>
            <a:ext cx="8229600" cy="5375622"/>
          </a:xfrm>
        </p:spPr>
        <p:txBody>
          <a:bodyPr>
            <a:normAutofit/>
          </a:bodyPr>
          <a:lstStyle/>
          <a:p>
            <a:pPr marL="0" indent="0" algn="just">
              <a:buNone/>
            </a:pPr>
            <a:r>
              <a:rPr lang="sk-SK" sz="1800" b="1" dirty="0" smtClean="0"/>
              <a:t>Aktuálnosť otázky navodzujú niektoré pasáže rozsudku C-162/2013</a:t>
            </a:r>
          </a:p>
          <a:p>
            <a:pPr marL="0" indent="0" algn="just">
              <a:buNone/>
            </a:pPr>
            <a:r>
              <a:rPr lang="sk-SK" sz="1800" b="1" dirty="0" smtClean="0"/>
              <a:t>Bod 56: </a:t>
            </a:r>
            <a:r>
              <a:rPr lang="sk-SK" sz="1800" dirty="0"/>
              <a:t>Vzhľadom na všetky tieto skutočnosti a najmä na cieľ ochrany, ktorý sledujú prvá až tretia smernica, sa </a:t>
            </a:r>
            <a:r>
              <a:rPr lang="sk-SK" sz="1800" b="1" dirty="0"/>
              <a:t>nie je možné domnievať, že normotvorca Únie mal v úmysle vylúčiť z ochrany poskytovanej týmito smernicami osoby poškodené v dôsledku nehody spôsobenej používaním vozidla, ak je toto používanie v súlade s jeho obvyklou </a:t>
            </a:r>
            <a:r>
              <a:rPr lang="sk-SK" sz="1800" b="1" dirty="0" smtClean="0"/>
              <a:t>funkciou. </a:t>
            </a:r>
            <a:r>
              <a:rPr lang="sk-SK" sz="1800" b="1" dirty="0"/>
              <a:t> </a:t>
            </a:r>
            <a:endParaRPr lang="sk-SK" sz="1800" b="1" dirty="0" smtClean="0"/>
          </a:p>
          <a:p>
            <a:pPr marL="0" indent="0" algn="just">
              <a:buNone/>
            </a:pPr>
            <a:r>
              <a:rPr lang="sk-SK" sz="1800" b="1" dirty="0" smtClean="0"/>
              <a:t>Bod 59: </a:t>
            </a:r>
            <a:r>
              <a:rPr lang="sk-SK" sz="1800" dirty="0"/>
              <a:t>Za týchto okolností a vzhľadom na všetky úvahy uvedené vyššie treba na položenú prejudiciálnu otázku odpovedať tak, že článok 3 ods. 1 prvej smernice sa má vykladať v tom zmysle, že </a:t>
            </a:r>
            <a:r>
              <a:rPr lang="sk-SK" sz="1800" b="1" dirty="0"/>
              <a:t>pojem „prevádzka vozidiel“ uvedený v tomto ustanovení sa vzťahuje na akékoľvek používanie vozidla, ktoré je v súlade s jeho obvyklou funkciou. </a:t>
            </a:r>
            <a:r>
              <a:rPr lang="sk-SK" sz="1800" dirty="0"/>
              <a:t>Uvedený pojem by sa teda mohol vzťahovať na pohyb traktora na dvore farmy, ktorého cieľom je umiestniť vlečku tohto traktora do stodoly, ako v konaní vo veci samej, pričom vnútroštátnemu súdu prináleží, aby to overil . </a:t>
            </a:r>
          </a:p>
          <a:p>
            <a:pPr marL="0" indent="0" algn="just">
              <a:buNone/>
            </a:pPr>
            <a:r>
              <a:rPr lang="sk-SK" sz="1800" b="1" dirty="0" smtClean="0"/>
              <a:t>Má sa v bodoch 56 a 59 na mysli škoda spôsobená pracovnou činnosťou MV. Ako je to v slovenskom práve?</a:t>
            </a:r>
            <a:endParaRPr lang="sk-SK" sz="1800" b="1" dirty="0"/>
          </a:p>
          <a:p>
            <a:pPr marL="0" indent="0" algn="just">
              <a:buNone/>
            </a:pPr>
            <a:r>
              <a:rPr lang="sk-SK" sz="1800" b="1" dirty="0" smtClean="0"/>
              <a:t>§ 5 ods. 1 písm. </a:t>
            </a:r>
            <a:r>
              <a:rPr lang="sk-SK" sz="1800" b="1" dirty="0"/>
              <a:t>g) ZPZP: </a:t>
            </a:r>
            <a:r>
              <a:rPr lang="sk-SK" sz="1800" b="1" dirty="0" smtClean="0"/>
              <a:t>Z PZP poisťovňa </a:t>
            </a:r>
            <a:r>
              <a:rPr lang="pl-PL" sz="1800" b="1" dirty="0" smtClean="0"/>
              <a:t>za </a:t>
            </a:r>
            <a:r>
              <a:rPr lang="pl-PL" sz="1800" b="1" dirty="0"/>
              <a:t>poisteného </a:t>
            </a:r>
            <a:r>
              <a:rPr lang="pl-PL" sz="1800" b="1" dirty="0" smtClean="0"/>
              <a:t>nenahradí škodu</a:t>
            </a:r>
            <a:r>
              <a:rPr lang="pl-PL" sz="1800" b="1" dirty="0"/>
              <a:t>, ak ide o zodpovednosť za </a:t>
            </a:r>
            <a:r>
              <a:rPr lang="pl-PL" sz="1800" b="1" dirty="0" smtClean="0"/>
              <a:t>škodu „</a:t>
            </a:r>
            <a:r>
              <a:rPr lang="sk-SK" sz="1800" b="1" dirty="0" smtClean="0"/>
              <a:t> spôsobenú </a:t>
            </a:r>
            <a:r>
              <a:rPr lang="sk-SK" sz="1800" b="1" dirty="0"/>
              <a:t>pracovnou činnosťou motorového vozidla ako pracovného stroja </a:t>
            </a:r>
            <a:r>
              <a:rPr lang="sk-SK" sz="1800" b="1" dirty="0" smtClean="0"/>
              <a:t>s </a:t>
            </a:r>
            <a:r>
              <a:rPr lang="sk-SK" sz="1800" b="1" dirty="0"/>
              <a:t>výnimkou škôd zapríčinených jeho </a:t>
            </a:r>
            <a:r>
              <a:rPr lang="sk-SK" sz="1800" b="1" dirty="0" smtClean="0"/>
              <a:t>jazdou“</a:t>
            </a:r>
            <a:endParaRPr lang="sk-SK" sz="1800" b="1"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6</a:t>
            </a:fld>
            <a:endParaRPr lang="sk-SK"/>
          </a:p>
        </p:txBody>
      </p:sp>
    </p:spTree>
    <p:extLst>
      <p:ext uri="{BB962C8B-B14F-4D97-AF65-F5344CB8AC3E}">
        <p14:creationId xmlns:p14="http://schemas.microsoft.com/office/powerpoint/2010/main" xmlns="" val="6085010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16632"/>
            <a:ext cx="8229600" cy="360040"/>
          </a:xfrm>
        </p:spPr>
        <p:txBody>
          <a:bodyPr>
            <a:normAutofit fontScale="90000"/>
          </a:bodyPr>
          <a:lstStyle/>
          <a:p>
            <a:r>
              <a:rPr lang="sk-SK" sz="2400" b="1" dirty="0" smtClean="0"/>
              <a:t>A čo príves za MV?</a:t>
            </a:r>
            <a:endParaRPr lang="sk-SK" sz="2400" b="1" dirty="0"/>
          </a:p>
        </p:txBody>
      </p:sp>
      <p:sp>
        <p:nvSpPr>
          <p:cNvPr id="3" name="Zástupný symbol obsahu 2"/>
          <p:cNvSpPr>
            <a:spLocks noGrp="1"/>
          </p:cNvSpPr>
          <p:nvPr>
            <p:ph idx="1"/>
          </p:nvPr>
        </p:nvSpPr>
        <p:spPr>
          <a:xfrm>
            <a:off x="215516" y="510133"/>
            <a:ext cx="8712968" cy="6028779"/>
          </a:xfrm>
        </p:spPr>
        <p:txBody>
          <a:bodyPr>
            <a:noAutofit/>
          </a:bodyPr>
          <a:lstStyle/>
          <a:p>
            <a:pPr marL="0" indent="0" algn="just">
              <a:buNone/>
            </a:pPr>
            <a:r>
              <a:rPr lang="sk-SK" sz="1500" b="1" dirty="0" smtClean="0"/>
              <a:t>Kauza Vnuk (C-162/2013) poukazuje aj na aktuálnosť škôd spôsobených prívesom.</a:t>
            </a:r>
          </a:p>
          <a:p>
            <a:pPr marL="0" indent="0" algn="just">
              <a:buNone/>
            </a:pPr>
            <a:r>
              <a:rPr lang="sk-SK" sz="1500" b="1" dirty="0" smtClean="0"/>
              <a:t>SKP vydala Metodické </a:t>
            </a:r>
            <a:r>
              <a:rPr lang="sk-SK" sz="1500" b="1" dirty="0"/>
              <a:t>usmernenie členov SKP č.  1/2005 </a:t>
            </a:r>
            <a:r>
              <a:rPr lang="sk-SK" sz="1500" dirty="0"/>
              <a:t> </a:t>
            </a:r>
            <a:r>
              <a:rPr lang="sk-SK" sz="1500" dirty="0" smtClean="0"/>
              <a:t>„</a:t>
            </a:r>
            <a:r>
              <a:rPr lang="sk-SK" sz="1500" b="1" dirty="0" smtClean="0"/>
              <a:t>POSTUP </a:t>
            </a:r>
            <a:r>
              <a:rPr lang="sk-SK" sz="1500" b="1" dirty="0"/>
              <a:t>PRI LIKVIDÁCII POISTNÝCH UDALOSTÍ SPÔSOBENÝCH JAZDNOU </a:t>
            </a:r>
            <a:r>
              <a:rPr lang="sk-SK" sz="1500" b="1" dirty="0" smtClean="0"/>
              <a:t>SÚPRAVOU“  </a:t>
            </a:r>
            <a:endParaRPr lang="sk-SK" sz="1500" dirty="0"/>
          </a:p>
          <a:p>
            <a:pPr marL="0" lvl="1" indent="0" algn="just">
              <a:buNone/>
            </a:pPr>
            <a:r>
              <a:rPr lang="sk-SK" sz="1500" b="1" dirty="0" smtClean="0"/>
              <a:t>Bod 2. 2.:  Škoda </a:t>
            </a:r>
            <a:r>
              <a:rPr lang="sk-SK" sz="1500" b="1" dirty="0"/>
              <a:t>spôsobená prevádzkou jazdnej súpravy, má pôvod v prevádzke prípojného vozidla ak je zapríčinená okolnosťami, ktoré majú pôvod v prevádzke prípojného vozidla (zlyhanie bŕzd prípojného vozidla, prasknutie pneumatiky prípojného vozidla, z prípojného vozidla sa uvoľní napr. koleso, časť konštrukcie alebo nákladu, spod kolesa prípojného vozidla je vymrštený kameň) a to bez ohľadu na skutočnosť, že prípojné vozidlo bolo ťahané alebo tlačené ťahacím vozidlom.  </a:t>
            </a:r>
          </a:p>
          <a:p>
            <a:pPr marL="0" lvl="1" indent="0" algn="just">
              <a:buNone/>
            </a:pPr>
            <a:r>
              <a:rPr lang="sk-SK" sz="1500" b="1" dirty="0"/>
              <a:t>Bod 2. 3.: </a:t>
            </a:r>
            <a:r>
              <a:rPr lang="sk-SK" sz="1500" b="1" dirty="0" smtClean="0"/>
              <a:t> </a:t>
            </a:r>
            <a:r>
              <a:rPr lang="sk-SK" sz="1500" b="1" dirty="0"/>
              <a:t>Pokiaľ škoda spôsobená prevádzkou jazdnej súpravy, má pôvod v prevádzke ťahacieho vozidla a  súčasne má pôvod v prevádzke prípojného vozidla škoda sa vysporiada podľa miery účasti  prevádzky ťahacieho vozidla a prevádzky prípojného vozidla na škode. </a:t>
            </a:r>
            <a:endParaRPr lang="sk-SK" sz="1500" b="1" dirty="0" smtClean="0"/>
          </a:p>
          <a:p>
            <a:pPr marL="0" lvl="1" indent="0" algn="just">
              <a:buNone/>
            </a:pPr>
            <a:r>
              <a:rPr lang="sk-SK" sz="1500" b="1" dirty="0" smtClean="0"/>
              <a:t>Bod 2. 7.: Ak </a:t>
            </a:r>
            <a:r>
              <a:rPr lang="sk-SK" sz="1500" b="1" dirty="0"/>
              <a:t>sa nepodarí do 2 mesiacov od uplatnenia preukázaných nárokov poškodeného zistiť zodpovednostného poisťovateľa vozidla jazdnej súpravy, ktorým škoda spôsobená má pôvod v jeho prevádzke, je v záujme všetkých subjektov, aby poškodenému poskytol poistné plnenie poisťovateľ, u ktorého si poškodený uplatnil </a:t>
            </a:r>
            <a:r>
              <a:rPr lang="sk-SK" sz="1500" b="1" dirty="0" smtClean="0"/>
              <a:t>nárok.</a:t>
            </a:r>
          </a:p>
          <a:p>
            <a:pPr marL="0" lvl="1" indent="0" algn="just">
              <a:buNone/>
            </a:pPr>
            <a:r>
              <a:rPr lang="sk-SK" sz="1500" b="1" dirty="0" smtClean="0"/>
              <a:t>Bod 2. 8.: Postup </a:t>
            </a:r>
            <a:r>
              <a:rPr lang="sk-SK" sz="1500" b="1" dirty="0"/>
              <a:t>podľa predchádzajúcich bodov nevylučuje možné vyporiadanie sa medzi rôznymi poisťovateľmi vozidiel, ktoré tvoria jazdnú súpravu, podľa § 438, resp. </a:t>
            </a:r>
            <a:r>
              <a:rPr lang="sk-SK" sz="1500" b="1" dirty="0" smtClean="0"/>
              <a:t>§ 440 OZ </a:t>
            </a:r>
            <a:r>
              <a:rPr lang="sk-SK" sz="1500" b="1" dirty="0"/>
              <a:t>a nezbavuje poškodeného povinnosti preukázať oprávnenosť uplatneného nároku</a:t>
            </a:r>
            <a:r>
              <a:rPr lang="sk-SK" sz="1500" b="1" dirty="0" smtClean="0"/>
              <a:t>.</a:t>
            </a:r>
          </a:p>
          <a:p>
            <a:pPr marL="0" lvl="1" indent="0" algn="just">
              <a:buNone/>
            </a:pPr>
            <a:r>
              <a:rPr lang="de-DE" sz="1600" b="1" i="1" dirty="0" smtClean="0"/>
              <a:t>Seit </a:t>
            </a:r>
            <a:r>
              <a:rPr lang="de-DE" sz="1600" b="1" i="1" dirty="0"/>
              <a:t>dem Urteil des Bundesgerichtshofs vom Oktober 2010 (Aktenzeichen IV ZR 279/08) ist der Schadenaufwand in der Kraftfahrt-Haftpflichtversicherung nach einem Unfall zwischen Zugfahrzeug und Anhänger im Verhältnis </a:t>
            </a:r>
            <a:r>
              <a:rPr lang="de-DE" sz="1600" b="1" i="1" u="sng" dirty="0"/>
              <a:t>50:50 aufzuteilen. </a:t>
            </a:r>
            <a:r>
              <a:rPr lang="de-DE" sz="1600" b="1" i="1" dirty="0"/>
              <a:t>Der Versicherer des Zugfahrzeugs reguliert den Schaden zunächst zu 100 Prozent und nimmt dann den Anhänger-Versicherer zu 50 Prozent in Regress.</a:t>
            </a:r>
            <a:endParaRPr lang="sk-SK" sz="1600" b="1" i="1" dirty="0"/>
          </a:p>
          <a:p>
            <a:pPr marL="0" indent="0">
              <a:buNone/>
            </a:pPr>
            <a:endParaRPr lang="sk-SK" sz="1600" b="1"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7</a:t>
            </a:fld>
            <a:endParaRPr lang="sk-SK"/>
          </a:p>
        </p:txBody>
      </p:sp>
    </p:spTree>
    <p:extLst>
      <p:ext uri="{BB962C8B-B14F-4D97-AF65-F5344CB8AC3E}">
        <p14:creationId xmlns:p14="http://schemas.microsoft.com/office/powerpoint/2010/main" xmlns="" val="8622117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a:bodyPr>
          <a:lstStyle/>
          <a:p>
            <a:r>
              <a:rPr lang="sk-SK" altLang="sk-SK" sz="2800" b="1" dirty="0" smtClean="0"/>
              <a:t>Právne postavenie poškodeného a PZP</a:t>
            </a:r>
            <a:endParaRPr lang="sk-SK" sz="2800" b="1" dirty="0"/>
          </a:p>
        </p:txBody>
      </p:sp>
      <p:sp>
        <p:nvSpPr>
          <p:cNvPr id="3" name="Zástupný symbol obsahu 2"/>
          <p:cNvSpPr>
            <a:spLocks noGrp="1"/>
          </p:cNvSpPr>
          <p:nvPr>
            <p:ph idx="1"/>
          </p:nvPr>
        </p:nvSpPr>
        <p:spPr>
          <a:xfrm>
            <a:off x="35496" y="836712"/>
            <a:ext cx="8661648" cy="5544616"/>
          </a:xfrm>
        </p:spPr>
        <p:txBody>
          <a:bodyPr>
            <a:noAutofit/>
          </a:bodyPr>
          <a:lstStyle/>
          <a:p>
            <a:pPr marL="0" indent="0" algn="just">
              <a:buFont typeface="Arial" charset="0"/>
              <a:buNone/>
            </a:pPr>
            <a:r>
              <a:rPr lang="sk-SK" altLang="sk-SK" sz="1600" dirty="0"/>
              <a:t>Poškodený si môže </a:t>
            </a:r>
            <a:r>
              <a:rPr lang="sk-SK" altLang="sk-SK" sz="1600" b="1" u="sng" dirty="0"/>
              <a:t>právo na náhradu škody uplatniť buď u osoby, ktorá zodpovedá za škodu spôsobenú prevádzkou motorového vozidla (prevádzateľ a vodič) alebo priamo u poisťovateľa škodcu </a:t>
            </a:r>
            <a:r>
              <a:rPr lang="sk-SK" altLang="sk-SK" sz="1600" b="1" u="sng" dirty="0" smtClean="0"/>
              <a:t>alebo </a:t>
            </a:r>
            <a:r>
              <a:rPr lang="sk-SK" altLang="sk-SK" sz="1600" b="1" u="sng" dirty="0"/>
              <a:t>u škodcu a jeho poisťovateľa súčasne.  </a:t>
            </a:r>
            <a:r>
              <a:rPr lang="sk-SK" altLang="sk-SK" sz="1600" dirty="0" smtClean="0"/>
              <a:t>Ide o priamy nárok poškodeného, ktorý v obmedzenom rozsahu existoval už pred r. 2002. </a:t>
            </a:r>
          </a:p>
          <a:p>
            <a:pPr marL="0" indent="0" algn="just">
              <a:buNone/>
            </a:pPr>
            <a:r>
              <a:rPr lang="sk-SK" altLang="sk-SK" sz="1600" b="1" dirty="0" smtClean="0"/>
              <a:t>§ 15 ZPZP: </a:t>
            </a:r>
            <a:r>
              <a:rPr lang="sk-SK" sz="1600" b="1" dirty="0"/>
              <a:t>(1) Náhradu škody uhrádza poisťovateľ poškodenému. Poškodený je </a:t>
            </a:r>
            <a:r>
              <a:rPr lang="sk-SK" sz="1600" b="1" dirty="0" smtClean="0"/>
              <a:t>oprávnený uplatniť </a:t>
            </a:r>
            <a:r>
              <a:rPr lang="sk-SK" sz="1600" b="1" dirty="0"/>
              <a:t>svoj nárok na náhradu škody priamo proti </a:t>
            </a:r>
            <a:r>
              <a:rPr lang="sk-SK" sz="1600" b="1" dirty="0" smtClean="0"/>
              <a:t>poisťovateľovi </a:t>
            </a:r>
            <a:r>
              <a:rPr lang="sk-SK" sz="1600" b="1" dirty="0"/>
              <a:t>a je povinný tento </a:t>
            </a:r>
            <a:r>
              <a:rPr lang="sk-SK" sz="1600" b="1" dirty="0" smtClean="0"/>
              <a:t>nárok preukázať.</a:t>
            </a:r>
            <a:r>
              <a:rPr lang="sk-SK" sz="1600" b="1" dirty="0"/>
              <a:t> </a:t>
            </a:r>
            <a:r>
              <a:rPr lang="sk-SK" sz="1600" b="1" dirty="0" smtClean="0"/>
              <a:t>(</a:t>
            </a:r>
            <a:r>
              <a:rPr lang="sk-SK" sz="1600" b="1" dirty="0"/>
              <a:t>2) Na premlčanie nároku na náhradu škody proti poisťovateľovi platí rovnaká </a:t>
            </a:r>
            <a:r>
              <a:rPr lang="sk-SK" sz="1600" b="1" dirty="0" smtClean="0"/>
              <a:t>úprava </a:t>
            </a:r>
            <a:r>
              <a:rPr lang="pl-PL" sz="1600" b="1" dirty="0" smtClean="0"/>
              <a:t>ako </a:t>
            </a:r>
            <a:r>
              <a:rPr lang="pl-PL" sz="1600" b="1" dirty="0"/>
              <a:t>na premlčanie nároku proti osobe, ktorá škodu </a:t>
            </a:r>
            <a:r>
              <a:rPr lang="pl-PL" sz="1600" b="1" dirty="0" smtClean="0"/>
              <a:t>spôsobila.</a:t>
            </a:r>
          </a:p>
          <a:p>
            <a:pPr marL="0" indent="0" algn="just">
              <a:buNone/>
            </a:pPr>
            <a:r>
              <a:rPr lang="sk-SK" altLang="sk-SK" sz="1600" b="1" dirty="0" smtClean="0"/>
              <a:t>Poškodený </a:t>
            </a:r>
            <a:r>
              <a:rPr lang="sk-SK" altLang="sk-SK" sz="1600" b="1" dirty="0"/>
              <a:t>si môže uplatniť právo na náhradu škody priamo u poisťovateľa škodcu, </a:t>
            </a:r>
            <a:r>
              <a:rPr lang="sk-SK" altLang="sk-SK" sz="1600" dirty="0"/>
              <a:t>pričom má dôkaznú povinnosť o tom, že za škodu zodpovedá škodca, ktorý je poistený u </a:t>
            </a:r>
            <a:r>
              <a:rPr lang="sk-SK" altLang="sk-SK" sz="1600" dirty="0" smtClean="0"/>
              <a:t>žalovaného poisťovateľa </a:t>
            </a:r>
            <a:r>
              <a:rPr lang="sk-SK" altLang="sk-SK" sz="1600" dirty="0"/>
              <a:t>(právny základ pre plnenie poisťovateľa) a musí poisťovateľovi preukázať výšku škody. </a:t>
            </a:r>
            <a:endParaRPr lang="sk-SK" altLang="sk-SK" sz="1600" dirty="0" smtClean="0"/>
          </a:p>
          <a:p>
            <a:pPr marL="0" indent="0" algn="just">
              <a:buNone/>
            </a:pPr>
            <a:r>
              <a:rPr lang="sk-SK" altLang="sk-SK" sz="1600" dirty="0" smtClean="0"/>
              <a:t>Podľa </a:t>
            </a:r>
            <a:r>
              <a:rPr lang="sk-SK" altLang="sk-SK" sz="1600" dirty="0"/>
              <a:t>čl. 9 a čl. 11 nariadenia Rady (ES) č. 44/2001 z 22. 12. 2000 o právomoci a o uznávaní a výkone rozsudkov v občianskych a obchodných veciach (nariadenie Brusel I) </a:t>
            </a:r>
            <a:r>
              <a:rPr lang="sk-SK" altLang="sk-SK" sz="1600" b="1" dirty="0"/>
              <a:t>môže poškodený žalovať  poisťovateľa aj v mieste svojho bydliska, hoci k nehode došlo na území iného členského štátu. </a:t>
            </a:r>
          </a:p>
          <a:p>
            <a:pPr marL="0" indent="0" algn="just">
              <a:buFont typeface="Arial" charset="0"/>
              <a:buNone/>
            </a:pPr>
            <a:r>
              <a:rPr lang="sk-SK" altLang="sk-SK" sz="1600" dirty="0">
                <a:sym typeface="Webdings" pitchFamily="18" charset="2"/>
              </a:rPr>
              <a:t></a:t>
            </a:r>
            <a:r>
              <a:rPr lang="sk-SK" altLang="sk-SK" sz="1600" dirty="0"/>
              <a:t>  </a:t>
            </a:r>
            <a:r>
              <a:rPr lang="sk-SK" altLang="sk-SK" sz="1600" i="1" dirty="0"/>
              <a:t>Nariadenie (ES) č. 44/2001 – Právomoc vo veciach poistenia – Poistenie zodpovednosti – Priama žaloba poškodenej osoby proti poistiteľovi – Norma právomoci podľa bydliska žalobcu. </a:t>
            </a:r>
            <a:r>
              <a:rPr lang="sk-SK" altLang="sk-SK" sz="1600" dirty="0"/>
              <a:t>Odkaz v článku 11 ods. 2 nariadenia Rady (ES) č. 44/2001 z 22. 12 2000 o právomoci a o uznávaní a výkone rozsudkov v občianskych a obchodných veciach na článok 9 ods. 1 písm. b) tohto nariadenia sa má vykladať v tom zmysle, že poškodený môže podať žalobu proti poistiteľovi na súde podľa miesta svojho bydliska v členskom štáte, pokiaľ takáto priama žaloba je prípustná a poisťovateľ  má bydlisko na území členského štátu </a:t>
            </a:r>
            <a:r>
              <a:rPr lang="sk-SK" altLang="sk-SK" sz="1600" i="1" dirty="0"/>
              <a:t>(Ro ESD z 13. 12. 2007 vo veci  FBTO Schadeverzekeringen NV v. Jack Odenbreit, sp. zn. C‑463/06). </a:t>
            </a:r>
            <a:endParaRPr lang="sk-SK" altLang="sk-SK" sz="1600" dirty="0"/>
          </a:p>
          <a:p>
            <a:pPr marL="0" indent="0">
              <a:buNone/>
            </a:pPr>
            <a:endParaRPr lang="sk-SK" sz="1600" dirty="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8</a:t>
            </a:fld>
            <a:endParaRPr lang="sk-SK"/>
          </a:p>
        </p:txBody>
      </p:sp>
    </p:spTree>
    <p:extLst>
      <p:ext uri="{BB962C8B-B14F-4D97-AF65-F5344CB8AC3E}">
        <p14:creationId xmlns:p14="http://schemas.microsoft.com/office/powerpoint/2010/main" xmlns="" val="3838788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r>
              <a:rPr lang="sk-SK" sz="2800" b="1" dirty="0" smtClean="0"/>
              <a:t>Priamy nárok poškodeného a plynutie premlčacej doby</a:t>
            </a:r>
            <a:endParaRPr lang="sk-SK" sz="2800" b="1" dirty="0"/>
          </a:p>
        </p:txBody>
      </p:sp>
      <p:sp>
        <p:nvSpPr>
          <p:cNvPr id="3" name="Zástupný symbol obsahu 2"/>
          <p:cNvSpPr>
            <a:spLocks noGrp="1"/>
          </p:cNvSpPr>
          <p:nvPr>
            <p:ph idx="1"/>
          </p:nvPr>
        </p:nvSpPr>
        <p:spPr>
          <a:xfrm>
            <a:off x="179512" y="620688"/>
            <a:ext cx="8784976" cy="5976664"/>
          </a:xfrm>
        </p:spPr>
        <p:txBody>
          <a:bodyPr>
            <a:normAutofit fontScale="92500" lnSpcReduction="20000"/>
          </a:bodyPr>
          <a:lstStyle/>
          <a:p>
            <a:pPr marL="0" indent="0" algn="just">
              <a:buNone/>
            </a:pPr>
            <a:endParaRPr lang="sk-SK" sz="1800" b="1" dirty="0" smtClean="0"/>
          </a:p>
          <a:p>
            <a:pPr marL="0" indent="0" algn="just">
              <a:buNone/>
            </a:pPr>
            <a:r>
              <a:rPr lang="sk-SK" sz="1800" b="1" dirty="0" smtClean="0"/>
              <a:t>Rozsudok Najvyššieho súdu SR z </a:t>
            </a:r>
            <a:r>
              <a:rPr lang="sk-SK" sz="1800" b="1" dirty="0"/>
              <a:t>27. </a:t>
            </a:r>
            <a:r>
              <a:rPr lang="sk-SK" sz="1800" b="1" dirty="0" smtClean="0"/>
              <a:t>8.  2014 sp. zn. 2 </a:t>
            </a:r>
            <a:r>
              <a:rPr lang="sk-SK" sz="1800" b="1" dirty="0"/>
              <a:t>M Cdo 9/2013 </a:t>
            </a:r>
            <a:r>
              <a:rPr lang="sk-SK" sz="1800" b="1" dirty="0" smtClean="0"/>
              <a:t> rieši otázku, či včas uplatnený nárok u poisťovateľa podľa § 15 ZPZP znamená za včas uplatnený aj u škodcu (ide teda o solidaritu?)  </a:t>
            </a:r>
          </a:p>
          <a:p>
            <a:pPr marL="0" indent="0" algn="just">
              <a:buNone/>
            </a:pPr>
            <a:r>
              <a:rPr lang="sk-SK" sz="1800" dirty="0" smtClean="0"/>
              <a:t>V </a:t>
            </a:r>
            <a:r>
              <a:rPr lang="sk-SK" sz="1800" dirty="0"/>
              <a:t>povinnom zmluvnom poistení platí zásada, </a:t>
            </a:r>
            <a:r>
              <a:rPr lang="sk-SK" sz="1800" dirty="0" smtClean="0"/>
              <a:t>že </a:t>
            </a:r>
            <a:r>
              <a:rPr lang="sk-SK" sz="1800" dirty="0"/>
              <a:t>poškodený </a:t>
            </a:r>
            <a:r>
              <a:rPr lang="sk-SK" sz="1800" dirty="0" smtClean="0"/>
              <a:t>môže </a:t>
            </a:r>
            <a:r>
              <a:rPr lang="sk-SK" sz="1800" dirty="0"/>
              <a:t>náhradu škody spôsobenú prevádzkou motorového vozidla </a:t>
            </a:r>
            <a:r>
              <a:rPr lang="sk-SK" sz="1800" dirty="0" smtClean="0"/>
              <a:t>požadovať </a:t>
            </a:r>
            <a:r>
              <a:rPr lang="sk-SK" sz="1800" dirty="0"/>
              <a:t>buď od poisteného škodcu, alebo </a:t>
            </a:r>
            <a:r>
              <a:rPr lang="sk-SK" sz="1800" dirty="0" smtClean="0"/>
              <a:t>od poisťovateľa </a:t>
            </a:r>
            <a:r>
              <a:rPr lang="sk-SK" sz="1800" dirty="0"/>
              <a:t>(priamy nárok), pričom sa na </a:t>
            </a:r>
            <a:r>
              <a:rPr lang="sk-SK" sz="1800" b="1" dirty="0"/>
              <a:t>premlčanie nároku na náhradu škody proti poisťovateľovi vzťahuje rovnaká právna úprava ako na premlčanie nároku voči škodcovi. </a:t>
            </a:r>
            <a:endParaRPr lang="sk-SK" sz="1800" b="1" dirty="0" smtClean="0"/>
          </a:p>
          <a:p>
            <a:pPr marL="0" indent="0" algn="just">
              <a:buNone/>
            </a:pPr>
            <a:r>
              <a:rPr lang="sk-SK" sz="1800" b="1" dirty="0" smtClean="0"/>
              <a:t>Odôvodnenie </a:t>
            </a:r>
            <a:r>
              <a:rPr lang="sk-SK" sz="1800" b="1" dirty="0" smtClean="0">
                <a:sym typeface="Wingdings 3" panose="05040102010807070707" pitchFamily="18" charset="2"/>
              </a:rPr>
              <a:t></a:t>
            </a:r>
            <a:endParaRPr lang="sk-SK" sz="1800" b="1" dirty="0" smtClean="0"/>
          </a:p>
          <a:p>
            <a:pPr marL="0" indent="0" algn="just">
              <a:buNone/>
            </a:pPr>
            <a:r>
              <a:rPr lang="sk-SK" sz="1800" b="1" dirty="0" smtClean="0"/>
              <a:t>„Poisťovateľ </a:t>
            </a:r>
            <a:r>
              <a:rPr lang="sk-SK" sz="1800" b="1" dirty="0"/>
              <a:t>má pri uplatnení nároku poškodeného na náhradu škody rovnaké právne postavenie ako osoba, ktorá škodu priamo spôsobila. </a:t>
            </a:r>
            <a:r>
              <a:rPr lang="sk-SK" sz="1800" dirty="0"/>
              <a:t>Napriek tomu tieto dva nároky na náhradu škody </a:t>
            </a:r>
            <a:r>
              <a:rPr lang="sk-SK" sz="1800" dirty="0" smtClean="0"/>
              <a:t>nemožno stotožňovať</a:t>
            </a:r>
            <a:r>
              <a:rPr lang="sk-SK" sz="1800" dirty="0"/>
              <a:t>, a to ani vo vzťahu k posúdeniu otázky premlčania. Ide o situáciu, keď jeden subjekt má nárok na to isté plnenie od dvoch subjektov, pričom proti </a:t>
            </a:r>
            <a:r>
              <a:rPr lang="sk-SK" sz="1800" dirty="0" smtClean="0"/>
              <a:t>každému </a:t>
            </a:r>
            <a:r>
              <a:rPr lang="sk-SK" sz="1800" dirty="0"/>
              <a:t>z nich z iného právneho dôvodu; proti škodcovi ide o nárok z titulu náhrady škody, proti jeho poisťovateľovi ide o osobitné právo na plnenie </a:t>
            </a:r>
            <a:r>
              <a:rPr lang="sk-SK" sz="1800" dirty="0" smtClean="0"/>
              <a:t>založené </a:t>
            </a:r>
            <a:r>
              <a:rPr lang="sk-SK" sz="1800" dirty="0"/>
              <a:t>všeobecne záväzným právnym predpisom (§ 15 </a:t>
            </a:r>
            <a:r>
              <a:rPr lang="sk-SK" sz="1800" dirty="0" smtClean="0"/>
              <a:t>ZPZP</a:t>
            </a:r>
            <a:r>
              <a:rPr lang="sk-SK" sz="1800" dirty="0"/>
              <a:t>). </a:t>
            </a:r>
            <a:r>
              <a:rPr lang="sk-SK" sz="1800" b="1" dirty="0"/>
              <a:t>Postavenie škodcu a jeho poisťovateľa voči poškodenému je v takom prípade obdobné postaveniu </a:t>
            </a:r>
            <a:r>
              <a:rPr lang="sk-SK" sz="1800" b="1" dirty="0" smtClean="0"/>
              <a:t>dlžníka </a:t>
            </a:r>
            <a:r>
              <a:rPr lang="sk-SK" sz="1800" b="1" dirty="0"/>
              <a:t>a ručiteľa voči veriteľovi, t. j. </a:t>
            </a:r>
            <a:r>
              <a:rPr lang="sk-SK" sz="1800" b="1" dirty="0" smtClean="0"/>
              <a:t>že </a:t>
            </a:r>
            <a:r>
              <a:rPr lang="sk-SK" sz="1800" b="1" dirty="0"/>
              <a:t>ide o dva záväzky zaplatiť veriteľovi ten istý dlh, pričom veriteľ </a:t>
            </a:r>
            <a:r>
              <a:rPr lang="sk-SK" sz="1800" b="1" dirty="0" smtClean="0"/>
              <a:t>nemôže </a:t>
            </a:r>
            <a:r>
              <a:rPr lang="sk-SK" sz="1800" b="1" dirty="0"/>
              <a:t>dostať to isté plnenie dvakrát. Navrhovateľ mal preto v súdenej veci </a:t>
            </a:r>
            <a:r>
              <a:rPr lang="sk-SK" sz="1800" b="1" dirty="0" smtClean="0"/>
              <a:t>možnosť </a:t>
            </a:r>
            <a:r>
              <a:rPr lang="sk-SK" sz="1800" b="1" dirty="0"/>
              <a:t>uplatniť si nárok na náhradu škody buď od odporkyne 1/, od odporcu 2/ alebo od oboch naraz, </a:t>
            </a:r>
            <a:r>
              <a:rPr lang="sk-SK" sz="1800" b="1" u="sng" dirty="0"/>
              <a:t>pričom začatie plynutia premlčacej doby sa u odporcov posudzuje osobitne. Tvrdenie generálneho prokurátora, </a:t>
            </a:r>
            <a:r>
              <a:rPr lang="sk-SK" sz="1800" b="1" u="sng" dirty="0" smtClean="0"/>
              <a:t>že </a:t>
            </a:r>
            <a:r>
              <a:rPr lang="sk-SK" sz="1800" b="1" u="sng" dirty="0"/>
              <a:t>včasným uplatnením nároku u poisťovateľa je nárok včas uplatnený aj proti odporcovi 2/ ako škodcovi, nemá oporu v </a:t>
            </a:r>
            <a:r>
              <a:rPr lang="sk-SK" sz="1800" b="1" u="sng" dirty="0" smtClean="0"/>
              <a:t>žiadnom </a:t>
            </a:r>
            <a:r>
              <a:rPr lang="sk-SK" sz="1800" b="1" u="sng" dirty="0"/>
              <a:t>zákonnom ustanovení,</a:t>
            </a:r>
            <a:r>
              <a:rPr lang="sk-SK" sz="1800" dirty="0"/>
              <a:t> naopak je v rozpore s ustanovením § 15 zákona č. 381/2001 Z</a:t>
            </a:r>
            <a:r>
              <a:rPr lang="sk-SK" sz="1800" dirty="0" smtClean="0"/>
              <a:t>. z</a:t>
            </a:r>
            <a:r>
              <a:rPr lang="sk-SK" sz="1800" dirty="0"/>
              <a:t>., ktoré </a:t>
            </a:r>
            <a:r>
              <a:rPr lang="sk-SK" sz="1800" dirty="0" smtClean="0"/>
              <a:t>umožňuje </a:t>
            </a:r>
            <a:r>
              <a:rPr lang="sk-SK" sz="1800" dirty="0"/>
              <a:t>poškodenému pri uplatnení si náhrady škody </a:t>
            </a:r>
            <a:r>
              <a:rPr lang="sk-SK" sz="1800" dirty="0" smtClean="0"/>
              <a:t>žalovať </a:t>
            </a:r>
            <a:r>
              <a:rPr lang="sk-SK" sz="1800" dirty="0"/>
              <a:t>poisťovateľa alebo/aj škodcu. Skutočnosť, </a:t>
            </a:r>
            <a:r>
              <a:rPr lang="sk-SK" sz="1800" dirty="0" smtClean="0"/>
              <a:t>že </a:t>
            </a:r>
            <a:r>
              <a:rPr lang="sk-SK" sz="1800" dirty="0"/>
              <a:t>navrhovateľ si neuplatnil svoj nárok na náhradu škody proti škodcovi včas má za následok, </a:t>
            </a:r>
            <a:r>
              <a:rPr lang="sk-SK" sz="1800" dirty="0" smtClean="0"/>
              <a:t>že </a:t>
            </a:r>
            <a:r>
              <a:rPr lang="sk-SK" sz="1800" dirty="0"/>
              <a:t>jeho nárok je voči nemu premlčaný. </a:t>
            </a:r>
            <a:r>
              <a:rPr lang="sk-SK" sz="1800" dirty="0" smtClean="0"/>
              <a:t>GP SR </a:t>
            </a:r>
            <a:r>
              <a:rPr lang="sk-SK" sz="1800" dirty="0"/>
              <a:t>preto aj z tohto dôvodu namieta nesprávne právne posúdenie súdmi </a:t>
            </a:r>
            <a:r>
              <a:rPr lang="sk-SK" sz="1800" dirty="0" smtClean="0"/>
              <a:t>nižšieho </a:t>
            </a:r>
            <a:r>
              <a:rPr lang="sk-SK" sz="1800" dirty="0"/>
              <a:t>stupňa </a:t>
            </a:r>
            <a:r>
              <a:rPr lang="sk-SK" sz="1800" dirty="0" smtClean="0"/>
              <a:t>neopodstatnene“. </a:t>
            </a:r>
            <a:endParaRPr lang="sk-SK" sz="1800" b="1" dirty="0" smtClean="0"/>
          </a:p>
        </p:txBody>
      </p:sp>
      <p:sp>
        <p:nvSpPr>
          <p:cNvPr id="4" name="Zástupný symbol čísla snímky 3"/>
          <p:cNvSpPr>
            <a:spLocks noGrp="1"/>
          </p:cNvSpPr>
          <p:nvPr>
            <p:ph type="sldNum" sz="quarter" idx="12"/>
          </p:nvPr>
        </p:nvSpPr>
        <p:spPr/>
        <p:txBody>
          <a:bodyPr/>
          <a:lstStyle/>
          <a:p>
            <a:fld id="{76A419D6-4A16-4124-B4A4-80C88F0A0AC4}" type="slidenum">
              <a:rPr lang="sk-SK" smtClean="0"/>
              <a:pPr/>
              <a:t>9</a:t>
            </a:fld>
            <a:endParaRPr lang="sk-SK"/>
          </a:p>
        </p:txBody>
      </p:sp>
    </p:spTree>
    <p:extLst>
      <p:ext uri="{BB962C8B-B14F-4D97-AF65-F5344CB8AC3E}">
        <p14:creationId xmlns:p14="http://schemas.microsoft.com/office/powerpoint/2010/main" xmlns="" val="1229311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1193</TotalTime>
  <Words>5990</Words>
  <Application>Microsoft Office PowerPoint</Application>
  <PresentationFormat>Prezentácia na obrazovke (4:3)</PresentationFormat>
  <Paragraphs>278</Paragraphs>
  <Slides>37</Slides>
  <Notes>1</Notes>
  <HiddenSlides>0</HiddenSlides>
  <MMClips>0</MMClips>
  <ScaleCrop>false</ScaleCrop>
  <HeadingPairs>
    <vt:vector size="4" baseType="variant">
      <vt:variant>
        <vt:lpstr>Motív</vt:lpstr>
      </vt:variant>
      <vt:variant>
        <vt:i4>1</vt:i4>
      </vt:variant>
      <vt:variant>
        <vt:lpstr>Nadpisy snímok</vt:lpstr>
      </vt:variant>
      <vt:variant>
        <vt:i4>37</vt:i4>
      </vt:variant>
    </vt:vector>
  </HeadingPairs>
  <TitlesOfParts>
    <vt:vector size="38" baseType="lpstr">
      <vt:lpstr>Motív Office</vt:lpstr>
      <vt:lpstr>Vybrané problémy povinného zmluvného poistenia  </vt:lpstr>
      <vt:lpstr>O čom by sme mali hovoriť</vt:lpstr>
      <vt:lpstr>Snímka 3</vt:lpstr>
      <vt:lpstr>Vecný rozsah PZP - na aké MV sa vzťahuje PZP? </vt:lpstr>
      <vt:lpstr>Podlieha poistnému krytiu z PZP vysokozdvižný vozík (VZV)?</vt:lpstr>
      <vt:lpstr>Kryje PZP škody spôsobená pracovnou činnosťou MV ?</vt:lpstr>
      <vt:lpstr>A čo príves za MV?</vt:lpstr>
      <vt:lpstr>Právne postavenie poškodeného a PZP</vt:lpstr>
      <vt:lpstr>Priamy nárok poškodeného a plynutie premlčacej doby</vt:lpstr>
      <vt:lpstr>Možno škodcu a poisťovňu zaviazať solidárne?</vt:lpstr>
      <vt:lpstr>Aké škody sa hradia z PZP?</vt:lpstr>
      <vt:lpstr>Škoda na MV – tzv. plechové škody</vt:lpstr>
      <vt:lpstr>Škoda na čelnom skle</vt:lpstr>
      <vt:lpstr>Odôvodnenie stanoviska NS SR č. 135/2014</vt:lpstr>
      <vt:lpstr>Čo nerieši NS pri škode na čelnom skle</vt:lpstr>
      <vt:lpstr>Náhrada nemajetkovej ujmy pozostalých z PZP</vt:lpstr>
      <vt:lpstr>Nemajetková ujma a PZP – aktuálny stav</vt:lpstr>
      <vt:lpstr>Regionálne rozloženie žalôb o nemajetkovú ujmu</vt:lpstr>
      <vt:lpstr>Nemajetková ujma v členských štátoch EU</vt:lpstr>
      <vt:lpstr>Prejudiciálna otázka KS v Prešove vo veci Haasová</vt:lpstr>
      <vt:lpstr>Rozsudok ESD vo veci Haasová C-22/12 </vt:lpstr>
      <vt:lpstr>Čo vyplýva z obsahu rozsudku ESD C 22/12</vt:lpstr>
      <vt:lpstr>Analýza súdnej praxe po vydaní rozsudku vo veci Haasová</vt:lpstr>
      <vt:lpstr>Uznesenie Ústavného súdu SR I. ÚS 206/2015</vt:lpstr>
      <vt:lpstr>Názor Najvyššieho súdu SR – sp. zn. 4 Cdo 168/2009 </vt:lpstr>
      <vt:lpstr>Uz NS SR, sp. zn. 4 Cdo 168/2009 - pokračovanie</vt:lpstr>
      <vt:lpstr> Rozsudok NS SR z 31. 3. 2016, sp. zn. 3 Cdo 301/2012</vt:lpstr>
      <vt:lpstr>Rozsudok NS SR z 31. 3. 2016, sp. zn. 3 Cdo 301/2012</vt:lpstr>
      <vt:lpstr>Rozsudok NS SR z 31. 3. 2016, sp. zn. 3 Cdo 301/2012</vt:lpstr>
      <vt:lpstr>Regresné právo SKP – refundácia nákladov od poisťovne</vt:lpstr>
      <vt:lpstr>Poisťovňa nebude namietať premlčanie voči SKP (1)</vt:lpstr>
      <vt:lpstr>Poisťovňa nebude namietať premlčanie voči SKP (2)</vt:lpstr>
      <vt:lpstr>Kaskoregres poisťovne primárne proti škodcovi, nie SKP</vt:lpstr>
      <vt:lpstr>Niektoré otázky súvisiace so zánikom PZP</vt:lpstr>
      <vt:lpstr>Nezaplatenie poistného a zánik PZP</vt:lpstr>
      <vt:lpstr>Platenie poisteného v splátkach – strata výhody splátok</vt:lpstr>
      <vt:lpstr>Má poisťovňa upozorniť klienta, že nezaplatil poistné?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Vznik, predmet</dc:title>
  <dc:creator>Fekete Imrich</dc:creator>
  <cp:lastModifiedBy>bakova</cp:lastModifiedBy>
  <cp:revision>154</cp:revision>
  <cp:lastPrinted>2016-06-13T17:22:41Z</cp:lastPrinted>
  <dcterms:created xsi:type="dcterms:W3CDTF">2016-03-02T07:26:54Z</dcterms:created>
  <dcterms:modified xsi:type="dcterms:W3CDTF">2016-06-14T08:43:50Z</dcterms:modified>
</cp:coreProperties>
</file>