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327" r:id="rId4"/>
    <p:sldId id="323" r:id="rId5"/>
    <p:sldId id="265" r:id="rId6"/>
    <p:sldId id="357" r:id="rId7"/>
    <p:sldId id="361" r:id="rId8"/>
    <p:sldId id="328" r:id="rId9"/>
    <p:sldId id="358" r:id="rId10"/>
    <p:sldId id="359" r:id="rId11"/>
    <p:sldId id="360" r:id="rId12"/>
    <p:sldId id="324" r:id="rId13"/>
    <p:sldId id="295" r:id="rId14"/>
    <p:sldId id="333" r:id="rId15"/>
    <p:sldId id="334" r:id="rId16"/>
    <p:sldId id="338" r:id="rId17"/>
    <p:sldId id="339" r:id="rId18"/>
    <p:sldId id="325" r:id="rId19"/>
    <p:sldId id="278" r:id="rId20"/>
    <p:sldId id="332" r:id="rId21"/>
    <p:sldId id="337" r:id="rId22"/>
    <p:sldId id="336" r:id="rId23"/>
    <p:sldId id="335" r:id="rId24"/>
    <p:sldId id="340" r:id="rId25"/>
    <p:sldId id="320" r:id="rId26"/>
    <p:sldId id="363" r:id="rId27"/>
    <p:sldId id="356" r:id="rId28"/>
    <p:sldId id="362" r:id="rId29"/>
    <p:sldId id="353" r:id="rId30"/>
    <p:sldId id="354" r:id="rId31"/>
    <p:sldId id="355" r:id="rId32"/>
    <p:sldId id="326" r:id="rId33"/>
    <p:sldId id="341" r:id="rId34"/>
    <p:sldId id="344" r:id="rId35"/>
    <p:sldId id="343" r:id="rId36"/>
    <p:sldId id="342" r:id="rId37"/>
    <p:sldId id="345" r:id="rId38"/>
    <p:sldId id="348" r:id="rId39"/>
    <p:sldId id="346" r:id="rId40"/>
    <p:sldId id="347" r:id="rId41"/>
    <p:sldId id="349" r:id="rId42"/>
    <p:sldId id="351" r:id="rId43"/>
    <p:sldId id="350" r:id="rId44"/>
    <p:sldId id="352" r:id="rId45"/>
    <p:sldId id="313" r:id="rId46"/>
    <p:sldId id="259" r:id="rId47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29" autoAdjust="0"/>
    <p:restoredTop sz="94660"/>
  </p:normalViewPr>
  <p:slideViewPr>
    <p:cSldViewPr>
      <p:cViewPr varScale="1">
        <p:scale>
          <a:sx n="99" d="100"/>
          <a:sy n="99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B8041-1504-4966-BC0C-DA2775F3743A}" type="datetimeFigureOut">
              <a:rPr lang="sk-SK"/>
              <a:pPr>
                <a:defRPr/>
              </a:pPr>
              <a:t>28.5.2013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FC989-1F4F-46BF-BF38-604EE874042E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76962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CA8B9-4EE8-4B93-9076-1E6DDF9323FE}" type="datetimeFigureOut">
              <a:rPr lang="sk-SK"/>
              <a:pPr>
                <a:defRPr/>
              </a:pPr>
              <a:t>28.5.2013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CAF23-AC95-485A-A873-72B9BD2E3853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63070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1AC6B-D66F-4D05-8900-22D80F4B0913}" type="datetimeFigureOut">
              <a:rPr lang="sk-SK"/>
              <a:pPr>
                <a:defRPr/>
              </a:pPr>
              <a:t>28.5.2013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62028-2959-4BD0-BFE6-A2757F8848C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0447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98214-E089-4156-9A4B-4587D75405F9}" type="datetimeFigureOut">
              <a:rPr lang="sk-SK"/>
              <a:pPr>
                <a:defRPr/>
              </a:pPr>
              <a:t>28.5.2013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D3994-4161-4AED-A2BE-BEF937E58A9E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15029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3F6E1-A559-46E6-9859-6102144BFB95}" type="datetimeFigureOut">
              <a:rPr lang="sk-SK"/>
              <a:pPr>
                <a:defRPr/>
              </a:pPr>
              <a:t>28.5.2013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57351-83E2-4FB7-8EF1-7F739CEEE6C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14764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EA619-782B-40B7-BEC7-F36002D85B94}" type="datetimeFigureOut">
              <a:rPr lang="sk-SK"/>
              <a:pPr>
                <a:defRPr/>
              </a:pPr>
              <a:t>28.5.2013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AEEDB-6250-4BEC-ADC5-A525490BB9A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0220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EC8CC-8FE4-4D16-806C-91444827D65A}" type="datetimeFigureOut">
              <a:rPr lang="sk-SK"/>
              <a:pPr>
                <a:defRPr/>
              </a:pPr>
              <a:t>28.5.2013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D2151-E2A4-4D43-A462-8324D3A846DF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0986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DCC94-906D-4BF4-AD40-F5AE6B2CB089}" type="datetimeFigureOut">
              <a:rPr lang="sk-SK"/>
              <a:pPr>
                <a:defRPr/>
              </a:pPr>
              <a:t>28.5.2013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AB8E7-6EDE-4258-B1FC-CA4FE83DE6E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94513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A027C-C59D-4128-977F-3AE4BC3EF0ED}" type="datetimeFigureOut">
              <a:rPr lang="sk-SK"/>
              <a:pPr>
                <a:defRPr/>
              </a:pPr>
              <a:t>28.5.2013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0C644-8835-4538-8901-98DE0866D6B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47758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35728-D5B3-4A06-8024-CC67418F29DC}" type="datetimeFigureOut">
              <a:rPr lang="sk-SK"/>
              <a:pPr>
                <a:defRPr/>
              </a:pPr>
              <a:t>28.5.2013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CE8BF-968A-401C-8C88-C301320D23C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63924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EBC94-B7EC-4DE5-8E08-F35F46523249}" type="datetimeFigureOut">
              <a:rPr lang="sk-SK"/>
              <a:pPr>
                <a:defRPr/>
              </a:pPr>
              <a:t>28.5.2013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60FB2-4F8F-453B-9431-950A64B77B4E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0965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96444C6-D415-4A6C-AB87-AECF2E476872}" type="datetimeFigureOut">
              <a:rPr lang="sk-SK"/>
              <a:pPr>
                <a:defRPr/>
              </a:pPr>
              <a:t>28.5.2013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C1A2633-7222-48AA-A52D-5E5F39A1539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slaspo.sk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827088" y="2285999"/>
            <a:ext cx="7772400" cy="1858963"/>
          </a:xfrm>
        </p:spPr>
        <p:txBody>
          <a:bodyPr/>
          <a:lstStyle/>
          <a:p>
            <a:pPr eaLnBrk="1" hangingPunct="1"/>
            <a:r>
              <a:rPr lang="sk-SK" sz="3600" dirty="0" smtClean="0"/>
              <a:t>Vinkulácie poistného plnenia</a:t>
            </a:r>
            <a:br>
              <a:rPr lang="sk-SK" sz="3600" dirty="0" smtClean="0"/>
            </a:br>
            <a:endParaRPr lang="sk-SK" sz="3600" dirty="0" smtClean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350" y="4292600"/>
            <a:ext cx="6400800" cy="23526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2000" dirty="0" smtClean="0"/>
              <a:t>Porada právnikov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sk-SK" sz="2000" dirty="0"/>
              <a:t>Slovenskej asociácie poisťovní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sk-SK" sz="20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sk-SK" sz="2000" dirty="0" err="1"/>
              <a:t>Častá-Papiernička</a:t>
            </a:r>
            <a:endParaRPr lang="sk-SK" sz="20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sk-SK" sz="2000" dirty="0"/>
              <a:t>28.-29. mája 2013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sk-SK" sz="2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7" name="Rovná spojnica 16"/>
          <p:cNvCxnSpPr/>
          <p:nvPr/>
        </p:nvCxnSpPr>
        <p:spPr>
          <a:xfrm rot="5400000">
            <a:off x="-1073150" y="2428875"/>
            <a:ext cx="3430588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ovná spojnica 25"/>
          <p:cNvCxnSpPr/>
          <p:nvPr/>
        </p:nvCxnSpPr>
        <p:spPr>
          <a:xfrm rot="5400000">
            <a:off x="892969" y="107157"/>
            <a:ext cx="2127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ovná spojnica 27"/>
          <p:cNvCxnSpPr/>
          <p:nvPr/>
        </p:nvCxnSpPr>
        <p:spPr>
          <a:xfrm rot="5400000">
            <a:off x="214312" y="1500188"/>
            <a:ext cx="15716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ovná spojnica 29"/>
          <p:cNvCxnSpPr/>
          <p:nvPr/>
        </p:nvCxnSpPr>
        <p:spPr>
          <a:xfrm rot="5400000">
            <a:off x="250031" y="107157"/>
            <a:ext cx="212725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ovná spojnica 31"/>
          <p:cNvCxnSpPr/>
          <p:nvPr/>
        </p:nvCxnSpPr>
        <p:spPr>
          <a:xfrm rot="5400000">
            <a:off x="-2680494" y="3821907"/>
            <a:ext cx="6073775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ovná spojnica 35"/>
          <p:cNvCxnSpPr/>
          <p:nvPr/>
        </p:nvCxnSpPr>
        <p:spPr>
          <a:xfrm rot="5400000">
            <a:off x="535781" y="107157"/>
            <a:ext cx="212725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ovná spojnica 45"/>
          <p:cNvCxnSpPr/>
          <p:nvPr/>
        </p:nvCxnSpPr>
        <p:spPr>
          <a:xfrm rot="5400000">
            <a:off x="1178719" y="107157"/>
            <a:ext cx="21272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ovná spojnica 47"/>
          <p:cNvCxnSpPr/>
          <p:nvPr/>
        </p:nvCxnSpPr>
        <p:spPr>
          <a:xfrm rot="5400000">
            <a:off x="999332" y="999331"/>
            <a:ext cx="571500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6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Charakteristika právnej úpravy</a:t>
            </a:r>
            <a:endParaRPr lang="sk-SK" dirty="0" smtClean="0"/>
          </a:p>
        </p:txBody>
      </p:sp>
      <p:sp>
        <p:nvSpPr>
          <p:cNvPr id="30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Vinkulácia ako zmena poistnej zmluvy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Táto konštrukcia sa objavuje najmä v prípadoch, ak sa argumentuje dispozičným oprávnením poistníka.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Vychádza z predpokladu, že žiadosť o vinkuláciu je návrhom na zmenu poistnej zmluvy, ktorý poisťovňa akceptuje potvrdením </a:t>
            </a:r>
            <a:r>
              <a:rPr lang="sk-SK" sz="1800" dirty="0" smtClean="0">
                <a:solidFill>
                  <a:srgbClr val="002060"/>
                </a:solidFill>
              </a:rPr>
              <a:t>vinkulácie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Tento výklad nepriamo podporujú </a:t>
            </a:r>
            <a:r>
              <a:rPr lang="sk-SK" sz="1800" dirty="0" smtClean="0">
                <a:solidFill>
                  <a:srgbClr val="002060"/>
                </a:solidFill>
              </a:rPr>
              <a:t>aj niektoré formulárové poistné zmluvy, ktoré obsahujú časť o vinkulácii, čo nabáda k záveru, že určenie vinkulácie je obsahovou náležitosťou poistnej zmluvy.</a:t>
            </a:r>
            <a:endParaRPr lang="sk-SK" sz="18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Na rozdiel od jednostranného prejavu vôle predpokladá, že žiadosť o vinkuláciu podáva poistník a nie poistený (inak nie je možné založiť dohodu medzi zmluvnými stranami poistnej zmluvy).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Nie je dostatočne odôvodnená odchýlka od základného režimu, že právo na poistné plnenie má osoba poisteného. V poistnej zmluve je síce možné odchýliť sa od poistných podmienok (§ 788 ods. 4 OZ), to však nepostačuje na založenie dispozičného oprávnenia poistníka. Podľa § 797 ods. 1 OZ sa totiž odchýlka od základného vymedzenia osoby oprávnenej na poistné plnenie pripúšťa iba v prípade, ak to ustanovuje Občiansky zákonník alebo poistné podmienky.</a:t>
            </a: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25476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Charakteristika právnej úpravy</a:t>
            </a:r>
            <a:endParaRPr lang="sk-SK" dirty="0" smtClean="0"/>
          </a:p>
        </p:txBody>
      </p:sp>
      <p:sp>
        <p:nvSpPr>
          <p:cNvPr id="30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Vinkulácia ako postúpenie pohľadávky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Táto konštrukcia sa objavuje iba sporadicky.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Je </a:t>
            </a:r>
            <a:r>
              <a:rPr lang="sk-SK" sz="1800" dirty="0">
                <a:solidFill>
                  <a:srgbClr val="002060"/>
                </a:solidFill>
              </a:rPr>
              <a:t>pravdepodobne snahou o zvýšenie právnej istoty pri vzťahoch, ktoré v rámci vinkulácie vznikajú. Keďže absentuje akákoľvek právna úprava vinkulácie poistných plnení, niektoré subjekty sa snažia túto legislatívnu medzeru vyplniť využitím inštitútu postúpenia </a:t>
            </a:r>
            <a:r>
              <a:rPr lang="sk-SK" sz="1800" dirty="0" smtClean="0">
                <a:solidFill>
                  <a:srgbClr val="002060"/>
                </a:solidFill>
              </a:rPr>
              <a:t>pohľadávky.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>
                <a:solidFill>
                  <a:srgbClr val="002060"/>
                </a:solidFill>
              </a:rPr>
              <a:t>Osoba, ktorá má právo na plnenie, postupuje pohľadávku na poistné plnenie </a:t>
            </a:r>
            <a:r>
              <a:rPr lang="sk-SK" sz="1800" dirty="0" err="1">
                <a:solidFill>
                  <a:srgbClr val="002060"/>
                </a:solidFill>
              </a:rPr>
              <a:t>vinkulárnemu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smtClean="0">
                <a:solidFill>
                  <a:srgbClr val="002060"/>
                </a:solidFill>
              </a:rPr>
              <a:t>veriteľovi.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Dochádza </a:t>
            </a:r>
            <a:r>
              <a:rPr lang="sk-SK" sz="1800" dirty="0">
                <a:solidFill>
                  <a:srgbClr val="002060"/>
                </a:solidFill>
              </a:rPr>
              <a:t>k postúpeniu pohľadávky, ktorá ešte nevznikla a do budúcnosti nie je isté, či vôbec vznikne</a:t>
            </a:r>
            <a:r>
              <a:rPr lang="sk-SK" sz="1800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Definitívny </a:t>
            </a:r>
            <a:r>
              <a:rPr lang="sk-SK" sz="1800" dirty="0">
                <a:solidFill>
                  <a:srgbClr val="002060"/>
                </a:solidFill>
              </a:rPr>
              <a:t>prechod pohľadávky na poistné plnenie na </a:t>
            </a:r>
            <a:r>
              <a:rPr lang="sk-SK" sz="1800" dirty="0" err="1">
                <a:solidFill>
                  <a:srgbClr val="002060"/>
                </a:solidFill>
              </a:rPr>
              <a:t>vinkulárneho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smtClean="0">
                <a:solidFill>
                  <a:srgbClr val="002060"/>
                </a:solidFill>
              </a:rPr>
              <a:t>veriteľa; </a:t>
            </a:r>
            <a:r>
              <a:rPr lang="sk-SK" sz="1800" dirty="0" err="1" smtClean="0">
                <a:solidFill>
                  <a:srgbClr val="002060"/>
                </a:solidFill>
              </a:rPr>
              <a:t>vinkulárny</a:t>
            </a:r>
            <a:r>
              <a:rPr lang="sk-SK" sz="1800" dirty="0" smtClean="0">
                <a:solidFill>
                  <a:srgbClr val="002060"/>
                </a:solidFill>
              </a:rPr>
              <a:t> </a:t>
            </a:r>
            <a:r>
              <a:rPr lang="sk-SK" sz="1800" dirty="0">
                <a:solidFill>
                  <a:srgbClr val="002060"/>
                </a:solidFill>
              </a:rPr>
              <a:t>veriteľ má </a:t>
            </a:r>
            <a:r>
              <a:rPr lang="sk-SK" sz="1800" dirty="0" smtClean="0">
                <a:solidFill>
                  <a:srgbClr val="002060"/>
                </a:solidFill>
              </a:rPr>
              <a:t>právo </a:t>
            </a:r>
            <a:r>
              <a:rPr lang="sk-SK" sz="1800" dirty="0">
                <a:solidFill>
                  <a:srgbClr val="002060"/>
                </a:solidFill>
              </a:rPr>
              <a:t>na plnenie, ktoré je nezávislé na hlavnom záväzkovom vzťahu. Stráca sa tak zabezpečovacia funkcia vinkulácie a nejde o vinkuláciu v pravom slova zmysle, pretože plnenie nemusí slúžiť na úhradu dlhu, ktorý osoba s právom na plnenie voči </a:t>
            </a:r>
            <a:r>
              <a:rPr lang="sk-SK" sz="1800" dirty="0" err="1">
                <a:solidFill>
                  <a:srgbClr val="002060"/>
                </a:solidFill>
              </a:rPr>
              <a:t>vinkulárnemu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smtClean="0">
                <a:solidFill>
                  <a:srgbClr val="002060"/>
                </a:solidFill>
              </a:rPr>
              <a:t>veriteľovi.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33272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827088" y="2286000"/>
            <a:ext cx="7772400" cy="1470025"/>
          </a:xfrm>
        </p:spPr>
        <p:txBody>
          <a:bodyPr/>
          <a:lstStyle/>
          <a:p>
            <a:pPr eaLnBrk="1" hangingPunct="1"/>
            <a:r>
              <a:rPr lang="sk-SK" sz="3600" dirty="0" smtClean="0">
                <a:solidFill>
                  <a:srgbClr val="002060"/>
                </a:solidFill>
              </a:rPr>
              <a:t/>
            </a:r>
            <a:br>
              <a:rPr lang="sk-SK" sz="3600" dirty="0" smtClean="0">
                <a:solidFill>
                  <a:srgbClr val="002060"/>
                </a:solidFill>
              </a:rPr>
            </a:br>
            <a:r>
              <a:rPr lang="sk-SK" sz="3600" dirty="0" smtClean="0">
                <a:solidFill>
                  <a:srgbClr val="002060"/>
                </a:solidFill>
              </a:rPr>
              <a:t>Aké sú účinky vinkulácie?</a:t>
            </a:r>
            <a:r>
              <a:rPr lang="sk-SK" sz="3600" dirty="0">
                <a:solidFill>
                  <a:srgbClr val="002060"/>
                </a:solidFill>
              </a:rPr>
              <a:t/>
            </a:r>
            <a:br>
              <a:rPr lang="sk-SK" sz="3600" dirty="0">
                <a:solidFill>
                  <a:srgbClr val="002060"/>
                </a:solidFill>
              </a:rPr>
            </a:br>
            <a:r>
              <a:rPr lang="sk-SK" sz="3600" dirty="0" smtClean="0"/>
              <a:t/>
            </a:r>
            <a:br>
              <a:rPr lang="sk-SK" sz="3600" dirty="0" smtClean="0"/>
            </a:br>
            <a:endParaRPr lang="sk-SK" sz="3600" dirty="0" smtClean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350" y="4292600"/>
            <a:ext cx="6400800" cy="23526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2000" dirty="0" smtClean="0"/>
              <a:t>Dopady na poisťovňu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sk-SK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7" name="Rovná spojnica 16"/>
          <p:cNvCxnSpPr/>
          <p:nvPr/>
        </p:nvCxnSpPr>
        <p:spPr>
          <a:xfrm rot="5400000">
            <a:off x="-1073150" y="2428875"/>
            <a:ext cx="3430588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ovná spojnica 25"/>
          <p:cNvCxnSpPr/>
          <p:nvPr/>
        </p:nvCxnSpPr>
        <p:spPr>
          <a:xfrm rot="5400000">
            <a:off x="892969" y="107157"/>
            <a:ext cx="2127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ovná spojnica 27"/>
          <p:cNvCxnSpPr/>
          <p:nvPr/>
        </p:nvCxnSpPr>
        <p:spPr>
          <a:xfrm rot="5400000">
            <a:off x="214312" y="1500188"/>
            <a:ext cx="15716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ovná spojnica 29"/>
          <p:cNvCxnSpPr/>
          <p:nvPr/>
        </p:nvCxnSpPr>
        <p:spPr>
          <a:xfrm rot="5400000">
            <a:off x="250031" y="107157"/>
            <a:ext cx="212725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ovná spojnica 31"/>
          <p:cNvCxnSpPr/>
          <p:nvPr/>
        </p:nvCxnSpPr>
        <p:spPr>
          <a:xfrm rot="5400000">
            <a:off x="-2680494" y="3821907"/>
            <a:ext cx="6073775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ovná spojnica 35"/>
          <p:cNvCxnSpPr/>
          <p:nvPr/>
        </p:nvCxnSpPr>
        <p:spPr>
          <a:xfrm rot="5400000">
            <a:off x="535781" y="107157"/>
            <a:ext cx="212725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ovná spojnica 45"/>
          <p:cNvCxnSpPr/>
          <p:nvPr/>
        </p:nvCxnSpPr>
        <p:spPr>
          <a:xfrm rot="5400000">
            <a:off x="1178719" y="107157"/>
            <a:ext cx="21272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ovná spojnica 47"/>
          <p:cNvCxnSpPr/>
          <p:nvPr/>
        </p:nvCxnSpPr>
        <p:spPr>
          <a:xfrm rot="5400000">
            <a:off x="999332" y="999331"/>
            <a:ext cx="571500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6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69461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Účinky vinkulácie</a:t>
            </a:r>
            <a:endParaRPr lang="sk-SK" dirty="0" smtClean="0"/>
          </a:p>
        </p:txBody>
      </p:sp>
      <p:sp>
        <p:nvSpPr>
          <p:cNvPr id="286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Právo na poistné plnenie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b="1" dirty="0" smtClean="0">
                <a:solidFill>
                  <a:srgbClr val="002060"/>
                </a:solidFill>
              </a:rPr>
              <a:t>§ 797 ods. 1 OZ</a:t>
            </a:r>
            <a:r>
              <a:rPr lang="sk-SK" sz="1800" b="1" dirty="0">
                <a:solidFill>
                  <a:srgbClr val="002060"/>
                </a:solidFill>
              </a:rPr>
              <a:t>: </a:t>
            </a:r>
            <a:r>
              <a:rPr lang="sk-SK" sz="1800" dirty="0">
                <a:solidFill>
                  <a:srgbClr val="002060"/>
                </a:solidFill>
              </a:rPr>
              <a:t>Právo na plnenie má, pokiaľ nie je </a:t>
            </a:r>
            <a:r>
              <a:rPr lang="sk-SK" sz="1800" b="1" dirty="0">
                <a:solidFill>
                  <a:srgbClr val="002060"/>
                </a:solidFill>
              </a:rPr>
              <a:t>v tomto zákone </a:t>
            </a:r>
            <a:r>
              <a:rPr lang="sk-SK" sz="1800" dirty="0">
                <a:solidFill>
                  <a:srgbClr val="002060"/>
                </a:solidFill>
              </a:rPr>
              <a:t>alebo </a:t>
            </a:r>
            <a:r>
              <a:rPr lang="sk-SK" sz="1800" b="1" dirty="0">
                <a:solidFill>
                  <a:srgbClr val="002060"/>
                </a:solidFill>
              </a:rPr>
              <a:t>v poistných podmienkach </a:t>
            </a:r>
            <a:r>
              <a:rPr lang="sk-SK" sz="1800" dirty="0">
                <a:solidFill>
                  <a:srgbClr val="002060"/>
                </a:solidFill>
              </a:rPr>
              <a:t>ustanovené inak, ten, na ktorého majetok, život alebo zdravie, alebo na ktorého zodpovednosť za škody sa poistenie vzťahuje (poistený</a:t>
            </a:r>
            <a:r>
              <a:rPr lang="sk-SK" sz="1800" dirty="0" smtClean="0">
                <a:solidFill>
                  <a:srgbClr val="002060"/>
                </a:solidFill>
              </a:rPr>
              <a:t>).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b="1" dirty="0" smtClean="0">
                <a:solidFill>
                  <a:srgbClr val="002060"/>
                </a:solidFill>
              </a:rPr>
              <a:t>§ 815 ods. 1 OZ</a:t>
            </a:r>
            <a:r>
              <a:rPr lang="sk-SK" sz="1800" b="1" dirty="0">
                <a:solidFill>
                  <a:srgbClr val="002060"/>
                </a:solidFill>
              </a:rPr>
              <a:t>: </a:t>
            </a:r>
            <a:r>
              <a:rPr lang="sk-SK" sz="1800" dirty="0">
                <a:solidFill>
                  <a:srgbClr val="002060"/>
                </a:solidFill>
              </a:rPr>
              <a:t>Poistenie sa môže vzťahovať na majetok iného než toho, kto poistnú zmluvu s poistiteľom uzavrel. Poistné podmienky určujú, kedy v tomto prípade nevzniká právo na plnenie z poistnej udalosti poistenému, ale inej osobe</a:t>
            </a:r>
            <a:r>
              <a:rPr lang="sk-SK" sz="1800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b="1" dirty="0" smtClean="0">
                <a:solidFill>
                  <a:srgbClr val="002060"/>
                </a:solidFill>
              </a:rPr>
              <a:t>§ 828 ods. 1 OZ</a:t>
            </a:r>
            <a:r>
              <a:rPr lang="sk-SK" sz="1800" b="1" dirty="0">
                <a:solidFill>
                  <a:srgbClr val="002060"/>
                </a:solidFill>
              </a:rPr>
              <a:t>: </a:t>
            </a:r>
            <a:r>
              <a:rPr lang="sk-SK" sz="1800" dirty="0">
                <a:solidFill>
                  <a:srgbClr val="002060"/>
                </a:solidFill>
              </a:rPr>
              <a:t>Poistenie sa môže vzťahovať aj na zodpovednosť iného než toho, kto poistnú zmluvu s poistiteľom uzavrel.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Právo na poistné plnenie v rámci tradičného výkladu zostáva </a:t>
            </a:r>
            <a:r>
              <a:rPr lang="sk-SK" sz="1800" b="1" dirty="0" smtClean="0">
                <a:solidFill>
                  <a:srgbClr val="002060"/>
                </a:solidFill>
              </a:rPr>
              <a:t>poistenému</a:t>
            </a:r>
            <a:r>
              <a:rPr lang="sk-SK" sz="1800" dirty="0" smtClean="0">
                <a:solidFill>
                  <a:srgbClr val="002060"/>
                </a:solidFill>
              </a:rPr>
              <a:t>.</a:t>
            </a:r>
            <a:endParaRPr lang="sk-SK" sz="1800" b="1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sk-SK" sz="1800" dirty="0" err="1" smtClean="0">
                <a:solidFill>
                  <a:srgbClr val="002060"/>
                </a:solidFill>
              </a:rPr>
              <a:t>Vinkulárny</a:t>
            </a:r>
            <a:r>
              <a:rPr lang="sk-SK" sz="1800" dirty="0" smtClean="0">
                <a:solidFill>
                  <a:srgbClr val="002060"/>
                </a:solidFill>
              </a:rPr>
              <a:t> veriteľ </a:t>
            </a:r>
            <a:r>
              <a:rPr lang="sk-SK" sz="1800" b="1" dirty="0" smtClean="0">
                <a:solidFill>
                  <a:srgbClr val="002060"/>
                </a:solidFill>
              </a:rPr>
              <a:t>nemá právo </a:t>
            </a:r>
            <a:r>
              <a:rPr lang="sk-SK" sz="1800" dirty="0" smtClean="0">
                <a:solidFill>
                  <a:srgbClr val="002060"/>
                </a:solidFill>
              </a:rPr>
              <a:t>na poistné plnenie.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Plnenie </a:t>
            </a:r>
            <a:r>
              <a:rPr lang="sk-SK" sz="1800" dirty="0" err="1" smtClean="0">
                <a:solidFill>
                  <a:srgbClr val="002060"/>
                </a:solidFill>
              </a:rPr>
              <a:t>vinkulárnemu</a:t>
            </a:r>
            <a:r>
              <a:rPr lang="sk-SK" sz="1800" dirty="0" smtClean="0">
                <a:solidFill>
                  <a:srgbClr val="002060"/>
                </a:solidFill>
              </a:rPr>
              <a:t> veriteľovi má </a:t>
            </a:r>
            <a:r>
              <a:rPr lang="sk-SK" sz="1800" b="1" dirty="0" err="1" smtClean="0">
                <a:solidFill>
                  <a:srgbClr val="002060"/>
                </a:solidFill>
              </a:rPr>
              <a:t>solučné</a:t>
            </a:r>
            <a:r>
              <a:rPr lang="sk-SK" sz="1800" b="1" dirty="0" smtClean="0">
                <a:solidFill>
                  <a:srgbClr val="002060"/>
                </a:solidFill>
              </a:rPr>
              <a:t> účinky</a:t>
            </a:r>
            <a:r>
              <a:rPr lang="sk-SK" sz="1800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Možno sa v poistnej zmluve dohodnúť, že právo na poistné plnenie má </a:t>
            </a:r>
            <a:r>
              <a:rPr lang="sk-SK" sz="1800" dirty="0" err="1" smtClean="0">
                <a:solidFill>
                  <a:srgbClr val="002060"/>
                </a:solidFill>
              </a:rPr>
              <a:t>vinkulárny</a:t>
            </a:r>
            <a:r>
              <a:rPr lang="sk-SK" sz="1800" dirty="0" smtClean="0">
                <a:solidFill>
                  <a:srgbClr val="002060"/>
                </a:solidFill>
              </a:rPr>
              <a:t> veriteľ?</a:t>
            </a: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/>
              <a:t>Účinky vinkulácie</a:t>
            </a:r>
            <a:endParaRPr lang="sk-SK" dirty="0" smtClean="0"/>
          </a:p>
        </p:txBody>
      </p:sp>
      <p:sp>
        <p:nvSpPr>
          <p:cNvPr id="286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None/>
            </a:pPr>
            <a:r>
              <a:rPr lang="sk-SK" sz="2000" dirty="0">
                <a:solidFill>
                  <a:srgbClr val="FF0000"/>
                </a:solidFill>
              </a:rPr>
              <a:t>Právo na poistné plnenie</a:t>
            </a:r>
          </a:p>
          <a:p>
            <a:pPr algn="just"/>
            <a:r>
              <a:rPr lang="sk-SK" sz="1800" dirty="0" smtClean="0">
                <a:solidFill>
                  <a:srgbClr val="002060"/>
                </a:solidFill>
              </a:rPr>
              <a:t>V </a:t>
            </a:r>
            <a:r>
              <a:rPr lang="sk-SK" sz="1800" dirty="0" err="1">
                <a:solidFill>
                  <a:srgbClr val="002060"/>
                </a:solidFill>
              </a:rPr>
              <a:t>posuzované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věci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uzavřel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žalobce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jako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pojistník</a:t>
            </a:r>
            <a:r>
              <a:rPr lang="sk-SK" sz="1800" dirty="0">
                <a:solidFill>
                  <a:srgbClr val="002060"/>
                </a:solidFill>
              </a:rPr>
              <a:t> (</a:t>
            </a:r>
            <a:r>
              <a:rPr lang="sk-SK" sz="1800" dirty="0" err="1">
                <a:solidFill>
                  <a:srgbClr val="002060"/>
                </a:solidFill>
              </a:rPr>
              <a:t>příjemce</a:t>
            </a:r>
            <a:r>
              <a:rPr lang="sk-SK" sz="1800" dirty="0">
                <a:solidFill>
                  <a:srgbClr val="002060"/>
                </a:solidFill>
              </a:rPr>
              <a:t> leasingu) </a:t>
            </a:r>
            <a:r>
              <a:rPr lang="sk-SK" sz="1800" dirty="0" err="1">
                <a:solidFill>
                  <a:srgbClr val="002060"/>
                </a:solidFill>
              </a:rPr>
              <a:t>pojistnou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smlouvu</a:t>
            </a:r>
            <a:r>
              <a:rPr lang="sk-SK" sz="1800" dirty="0">
                <a:solidFill>
                  <a:srgbClr val="002060"/>
                </a:solidFill>
              </a:rPr>
              <a:t>, </a:t>
            </a:r>
            <a:r>
              <a:rPr lang="sk-SK" sz="1800" dirty="0" err="1">
                <a:solidFill>
                  <a:srgbClr val="002060"/>
                </a:solidFill>
              </a:rPr>
              <a:t>jejímž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předmětem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bylo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pojištění</a:t>
            </a:r>
            <a:r>
              <a:rPr lang="sk-SK" sz="1800" dirty="0">
                <a:solidFill>
                  <a:srgbClr val="002060"/>
                </a:solidFill>
              </a:rPr>
              <a:t> vozidla </a:t>
            </a:r>
            <a:r>
              <a:rPr lang="sk-SK" sz="1800" dirty="0" err="1">
                <a:solidFill>
                  <a:srgbClr val="002060"/>
                </a:solidFill>
              </a:rPr>
              <a:t>ve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vlastnictví</a:t>
            </a:r>
            <a:r>
              <a:rPr lang="sk-SK" sz="1800" dirty="0">
                <a:solidFill>
                  <a:srgbClr val="002060"/>
                </a:solidFill>
              </a:rPr>
              <a:t> l. s. Š. s.r.o. po dobu </a:t>
            </a:r>
            <a:r>
              <a:rPr lang="sk-SK" sz="1800" dirty="0" err="1">
                <a:solidFill>
                  <a:srgbClr val="002060"/>
                </a:solidFill>
              </a:rPr>
              <a:t>trvání</a:t>
            </a:r>
            <a:r>
              <a:rPr lang="sk-SK" sz="1800" dirty="0">
                <a:solidFill>
                  <a:srgbClr val="002060"/>
                </a:solidFill>
              </a:rPr>
              <a:t> leasingu. </a:t>
            </a:r>
            <a:r>
              <a:rPr lang="sk-SK" sz="1800" dirty="0" err="1">
                <a:solidFill>
                  <a:srgbClr val="002060"/>
                </a:solidFill>
              </a:rPr>
              <a:t>Při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absenci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rozdílné</a:t>
            </a:r>
            <a:r>
              <a:rPr lang="sk-SK" sz="1800" dirty="0">
                <a:solidFill>
                  <a:srgbClr val="002060"/>
                </a:solidFill>
              </a:rPr>
              <a:t> úpravy </a:t>
            </a:r>
            <a:r>
              <a:rPr lang="sk-SK" sz="1800" dirty="0" err="1">
                <a:solidFill>
                  <a:srgbClr val="002060"/>
                </a:solidFill>
              </a:rPr>
              <a:t>vztahující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se</a:t>
            </a:r>
            <a:r>
              <a:rPr lang="sk-SK" sz="1800" dirty="0">
                <a:solidFill>
                  <a:srgbClr val="002060"/>
                </a:solidFill>
              </a:rPr>
              <a:t> na </a:t>
            </a:r>
            <a:r>
              <a:rPr lang="sk-SK" sz="1800" dirty="0" err="1">
                <a:solidFill>
                  <a:srgbClr val="002060"/>
                </a:solidFill>
              </a:rPr>
              <a:t>pojistné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plnění</a:t>
            </a:r>
            <a:r>
              <a:rPr lang="sk-SK" sz="1800" dirty="0">
                <a:solidFill>
                  <a:srgbClr val="002060"/>
                </a:solidFill>
              </a:rPr>
              <a:t>, </a:t>
            </a:r>
            <a:r>
              <a:rPr lang="sk-SK" sz="1800" dirty="0" err="1">
                <a:solidFill>
                  <a:srgbClr val="002060"/>
                </a:solidFill>
              </a:rPr>
              <a:t>pojištěným</a:t>
            </a:r>
            <a:r>
              <a:rPr lang="sk-SK" sz="1800" dirty="0">
                <a:solidFill>
                  <a:srgbClr val="002060"/>
                </a:solidFill>
              </a:rPr>
              <a:t> z </a:t>
            </a:r>
            <a:r>
              <a:rPr lang="sk-SK" sz="1800" dirty="0" err="1">
                <a:solidFill>
                  <a:srgbClr val="002060"/>
                </a:solidFill>
              </a:rPr>
              <a:t>pojistného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vztahu</a:t>
            </a:r>
            <a:r>
              <a:rPr lang="sk-SK" sz="1800" dirty="0">
                <a:solidFill>
                  <a:srgbClr val="002060"/>
                </a:solidFill>
              </a:rPr>
              <a:t>, </a:t>
            </a:r>
            <a:r>
              <a:rPr lang="sk-SK" sz="1800" dirty="0" err="1">
                <a:solidFill>
                  <a:srgbClr val="002060"/>
                </a:solidFill>
              </a:rPr>
              <a:t>který</a:t>
            </a:r>
            <a:r>
              <a:rPr lang="sk-SK" sz="1800" dirty="0">
                <a:solidFill>
                  <a:srgbClr val="002060"/>
                </a:solidFill>
              </a:rPr>
              <a:t> má právo na </a:t>
            </a:r>
            <a:r>
              <a:rPr lang="sk-SK" sz="1800" dirty="0" err="1">
                <a:solidFill>
                  <a:srgbClr val="002060"/>
                </a:solidFill>
              </a:rPr>
              <a:t>pojistné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plnění</a:t>
            </a:r>
            <a:r>
              <a:rPr lang="sk-SK" sz="1800" dirty="0">
                <a:solidFill>
                  <a:srgbClr val="002060"/>
                </a:solidFill>
              </a:rPr>
              <a:t>, je </a:t>
            </a:r>
            <a:r>
              <a:rPr lang="sk-SK" sz="1800" dirty="0" err="1">
                <a:solidFill>
                  <a:srgbClr val="002060"/>
                </a:solidFill>
              </a:rPr>
              <a:t>tudíž</a:t>
            </a:r>
            <a:r>
              <a:rPr lang="sk-SK" sz="1800" dirty="0">
                <a:solidFill>
                  <a:srgbClr val="002060"/>
                </a:solidFill>
              </a:rPr>
              <a:t> l. s. Š. s.r.o. </a:t>
            </a:r>
            <a:r>
              <a:rPr lang="sk-SK" sz="1800" b="1" dirty="0" err="1">
                <a:solidFill>
                  <a:srgbClr val="002060"/>
                </a:solidFill>
              </a:rPr>
              <a:t>Okolnost</a:t>
            </a:r>
            <a:r>
              <a:rPr lang="sk-SK" sz="1800" b="1" dirty="0">
                <a:solidFill>
                  <a:srgbClr val="002060"/>
                </a:solidFill>
              </a:rPr>
              <a:t>, že </a:t>
            </a:r>
            <a:r>
              <a:rPr lang="sk-SK" sz="1800" b="1" dirty="0" err="1">
                <a:solidFill>
                  <a:srgbClr val="002060"/>
                </a:solidFill>
              </a:rPr>
              <a:t>žalobce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svým</a:t>
            </a:r>
            <a:r>
              <a:rPr lang="sk-SK" sz="1800" b="1" dirty="0">
                <a:solidFill>
                  <a:srgbClr val="002060"/>
                </a:solidFill>
              </a:rPr>
              <a:t> jednostranným </a:t>
            </a:r>
            <a:r>
              <a:rPr lang="sk-SK" sz="1800" b="1" dirty="0" err="1">
                <a:solidFill>
                  <a:srgbClr val="002060"/>
                </a:solidFill>
              </a:rPr>
              <a:t>úkonem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ve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vztahu</a:t>
            </a:r>
            <a:r>
              <a:rPr lang="sk-SK" sz="1800" b="1" dirty="0">
                <a:solidFill>
                  <a:srgbClr val="002060"/>
                </a:solidFill>
              </a:rPr>
              <a:t> k </a:t>
            </a:r>
            <a:r>
              <a:rPr lang="sk-SK" sz="1800" b="1" dirty="0" err="1">
                <a:solidFill>
                  <a:srgbClr val="002060"/>
                </a:solidFill>
              </a:rPr>
              <a:t>pojišťovně</a:t>
            </a:r>
            <a:r>
              <a:rPr lang="sk-SK" sz="1800" b="1" dirty="0">
                <a:solidFill>
                  <a:srgbClr val="002060"/>
                </a:solidFill>
              </a:rPr>
              <a:t> vinkuloval </a:t>
            </a:r>
            <a:r>
              <a:rPr lang="sk-SK" sz="1800" b="1" dirty="0" err="1">
                <a:solidFill>
                  <a:srgbClr val="002060"/>
                </a:solidFill>
              </a:rPr>
              <a:t>pojistné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plnění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dirty="0">
                <a:solidFill>
                  <a:srgbClr val="002060"/>
                </a:solidFill>
              </a:rPr>
              <a:t>nad </a:t>
            </a:r>
            <a:r>
              <a:rPr lang="sk-SK" sz="1800" dirty="0" err="1">
                <a:solidFill>
                  <a:srgbClr val="002060"/>
                </a:solidFill>
              </a:rPr>
              <a:t>částku</a:t>
            </a:r>
            <a:r>
              <a:rPr lang="sk-SK" sz="1800" dirty="0">
                <a:solidFill>
                  <a:srgbClr val="002060"/>
                </a:solidFill>
              </a:rPr>
              <a:t> 10.000,- Kč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ve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prospěch</a:t>
            </a:r>
            <a:r>
              <a:rPr lang="sk-SK" sz="1800" b="1" dirty="0">
                <a:solidFill>
                  <a:srgbClr val="002060"/>
                </a:solidFill>
              </a:rPr>
              <a:t> leasingové </a:t>
            </a:r>
            <a:r>
              <a:rPr lang="sk-SK" sz="1800" b="1" dirty="0" err="1">
                <a:solidFill>
                  <a:srgbClr val="002060"/>
                </a:solidFill>
              </a:rPr>
              <a:t>společnosti</a:t>
            </a:r>
            <a:r>
              <a:rPr lang="sk-SK" sz="1800" b="1" dirty="0">
                <a:solidFill>
                  <a:srgbClr val="002060"/>
                </a:solidFill>
              </a:rPr>
              <a:t>, </a:t>
            </a:r>
            <a:r>
              <a:rPr lang="sk-SK" sz="1800" b="1" dirty="0" err="1">
                <a:solidFill>
                  <a:srgbClr val="002060"/>
                </a:solidFill>
              </a:rPr>
              <a:t>aktivní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věcnou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legitimaci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žalobce</a:t>
            </a:r>
            <a:r>
              <a:rPr lang="sk-SK" sz="1800" b="1" dirty="0">
                <a:solidFill>
                  <a:srgbClr val="002060"/>
                </a:solidFill>
              </a:rPr>
              <a:t> v tomto </a:t>
            </a:r>
            <a:r>
              <a:rPr lang="sk-SK" sz="1800" b="1" dirty="0" err="1">
                <a:solidFill>
                  <a:srgbClr val="002060"/>
                </a:solidFill>
              </a:rPr>
              <a:t>řízení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nezakládá</a:t>
            </a:r>
            <a:r>
              <a:rPr lang="sk-SK" sz="1800" dirty="0">
                <a:solidFill>
                  <a:srgbClr val="002060"/>
                </a:solidFill>
              </a:rPr>
              <a:t>. </a:t>
            </a:r>
            <a:endParaRPr lang="sk-SK" sz="1800" dirty="0" smtClean="0">
              <a:solidFill>
                <a:srgbClr val="002060"/>
              </a:solidFill>
            </a:endParaRPr>
          </a:p>
          <a:p>
            <a:pPr algn="just"/>
            <a:r>
              <a:rPr lang="sk-SK" sz="1800" b="1" dirty="0" smtClean="0">
                <a:solidFill>
                  <a:srgbClr val="002060"/>
                </a:solidFill>
              </a:rPr>
              <a:t>Ani </a:t>
            </a:r>
            <a:r>
              <a:rPr lang="sk-SK" sz="1800" b="1" dirty="0">
                <a:solidFill>
                  <a:srgbClr val="002060"/>
                </a:solidFill>
              </a:rPr>
              <a:t>samotný </a:t>
            </a:r>
            <a:r>
              <a:rPr lang="sk-SK" sz="1800" b="1" dirty="0" err="1">
                <a:solidFill>
                  <a:srgbClr val="002060"/>
                </a:solidFill>
              </a:rPr>
              <a:t>souhlas</a:t>
            </a:r>
            <a:r>
              <a:rPr lang="sk-SK" sz="1800" b="1" dirty="0">
                <a:solidFill>
                  <a:srgbClr val="002060"/>
                </a:solidFill>
              </a:rPr>
              <a:t> leasingové </a:t>
            </a:r>
            <a:r>
              <a:rPr lang="sk-SK" sz="1800" b="1" dirty="0" err="1">
                <a:solidFill>
                  <a:srgbClr val="002060"/>
                </a:solidFill>
              </a:rPr>
              <a:t>společnosti</a:t>
            </a:r>
            <a:r>
              <a:rPr lang="sk-SK" sz="1800" b="1" dirty="0">
                <a:solidFill>
                  <a:srgbClr val="002060"/>
                </a:solidFill>
              </a:rPr>
              <a:t> s </a:t>
            </a:r>
            <a:r>
              <a:rPr lang="sk-SK" sz="1800" b="1" dirty="0" err="1">
                <a:solidFill>
                  <a:srgbClr val="002060"/>
                </a:solidFill>
              </a:rPr>
              <a:t>uvolněním</a:t>
            </a:r>
            <a:r>
              <a:rPr lang="sk-SK" sz="1800" b="1" dirty="0">
                <a:solidFill>
                  <a:srgbClr val="002060"/>
                </a:solidFill>
              </a:rPr>
              <a:t> vinkulovaného </a:t>
            </a:r>
            <a:r>
              <a:rPr lang="sk-SK" sz="1800" b="1" dirty="0" err="1">
                <a:solidFill>
                  <a:srgbClr val="002060"/>
                </a:solidFill>
              </a:rPr>
              <a:t>plnění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prospěch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žalobce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ze</a:t>
            </a:r>
            <a:r>
              <a:rPr lang="sk-SK" sz="1800" dirty="0">
                <a:solidFill>
                  <a:srgbClr val="002060"/>
                </a:solidFill>
              </a:rPr>
              <a:t> dne 1.12.2000, </a:t>
            </a:r>
            <a:r>
              <a:rPr lang="sk-SK" sz="1800" dirty="0" err="1">
                <a:solidFill>
                  <a:srgbClr val="002060"/>
                </a:solidFill>
              </a:rPr>
              <a:t>jakož</a:t>
            </a:r>
            <a:r>
              <a:rPr lang="sk-SK" sz="1800" dirty="0">
                <a:solidFill>
                  <a:srgbClr val="002060"/>
                </a:solidFill>
              </a:rPr>
              <a:t> i </a:t>
            </a:r>
            <a:r>
              <a:rPr lang="sk-SK" sz="1800" dirty="0" err="1">
                <a:solidFill>
                  <a:srgbClr val="002060"/>
                </a:solidFill>
              </a:rPr>
              <a:t>souhlas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této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společnosti</a:t>
            </a:r>
            <a:r>
              <a:rPr lang="sk-SK" sz="1800" dirty="0">
                <a:solidFill>
                  <a:srgbClr val="002060"/>
                </a:solidFill>
              </a:rPr>
              <a:t> (</a:t>
            </a:r>
            <a:r>
              <a:rPr lang="sk-SK" sz="1800" dirty="0" err="1">
                <a:solidFill>
                  <a:srgbClr val="002060"/>
                </a:solidFill>
              </a:rPr>
              <a:t>jako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vedlejšího</a:t>
            </a:r>
            <a:r>
              <a:rPr lang="sk-SK" sz="1800" dirty="0">
                <a:solidFill>
                  <a:srgbClr val="002060"/>
                </a:solidFill>
              </a:rPr>
              <a:t> účastníka </a:t>
            </a:r>
            <a:r>
              <a:rPr lang="sk-SK" sz="1800" dirty="0" err="1">
                <a:solidFill>
                  <a:srgbClr val="002060"/>
                </a:solidFill>
              </a:rPr>
              <a:t>řízení</a:t>
            </a:r>
            <a:r>
              <a:rPr lang="sk-SK" sz="1800" dirty="0">
                <a:solidFill>
                  <a:srgbClr val="002060"/>
                </a:solidFill>
              </a:rPr>
              <a:t> na </a:t>
            </a:r>
            <a:r>
              <a:rPr lang="sk-SK" sz="1800" dirty="0" err="1">
                <a:solidFill>
                  <a:srgbClr val="002060"/>
                </a:solidFill>
              </a:rPr>
              <a:t>straně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žalobce</a:t>
            </a:r>
            <a:r>
              <a:rPr lang="sk-SK" sz="1800" dirty="0">
                <a:solidFill>
                  <a:srgbClr val="002060"/>
                </a:solidFill>
              </a:rPr>
              <a:t>), </a:t>
            </a:r>
            <a:r>
              <a:rPr lang="sk-SK" sz="1800" dirty="0" err="1">
                <a:solidFill>
                  <a:srgbClr val="002060"/>
                </a:solidFill>
              </a:rPr>
              <a:t>učiněný</a:t>
            </a:r>
            <a:r>
              <a:rPr lang="sk-SK" sz="1800" dirty="0">
                <a:solidFill>
                  <a:srgbClr val="002060"/>
                </a:solidFill>
              </a:rPr>
              <a:t> v rámci </a:t>
            </a:r>
            <a:r>
              <a:rPr lang="sk-SK" sz="1800" dirty="0" err="1">
                <a:solidFill>
                  <a:srgbClr val="002060"/>
                </a:solidFill>
              </a:rPr>
              <a:t>odvolacího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řízení</a:t>
            </a:r>
            <a:r>
              <a:rPr lang="sk-SK" sz="1800" dirty="0">
                <a:solidFill>
                  <a:srgbClr val="002060"/>
                </a:solidFill>
              </a:rPr>
              <a:t>, s poskytnutím </a:t>
            </a:r>
            <a:r>
              <a:rPr lang="sk-SK" sz="1800" dirty="0" err="1">
                <a:solidFill>
                  <a:srgbClr val="002060"/>
                </a:solidFill>
              </a:rPr>
              <a:t>pojistného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plnění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prospěch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žalobce</a:t>
            </a:r>
            <a:r>
              <a:rPr lang="sk-SK" sz="1800" dirty="0">
                <a:solidFill>
                  <a:srgbClr val="002060"/>
                </a:solidFill>
              </a:rPr>
              <a:t>, </a:t>
            </a:r>
            <a:r>
              <a:rPr lang="sk-SK" sz="1800" b="1" dirty="0" err="1">
                <a:solidFill>
                  <a:srgbClr val="002060"/>
                </a:solidFill>
              </a:rPr>
              <a:t>nemohl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založit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právní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důvod</a:t>
            </a:r>
            <a:r>
              <a:rPr lang="sk-SK" sz="1800" b="1" dirty="0">
                <a:solidFill>
                  <a:srgbClr val="002060"/>
                </a:solidFill>
              </a:rPr>
              <a:t> na </a:t>
            </a:r>
            <a:r>
              <a:rPr lang="sk-SK" sz="1800" b="1" dirty="0" err="1">
                <a:solidFill>
                  <a:srgbClr val="002060"/>
                </a:solidFill>
              </a:rPr>
              <a:t>pojistné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plnění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žalobce</a:t>
            </a:r>
            <a:r>
              <a:rPr lang="sk-SK" sz="1800" dirty="0" smtClean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sk-SK" sz="1800" dirty="0" smtClean="0">
                <a:solidFill>
                  <a:srgbClr val="002060"/>
                </a:solidFill>
              </a:rPr>
              <a:t>(rozsudok Mestského súdu v Prahe, citované z Uznesenia NS ČR, </a:t>
            </a:r>
            <a:r>
              <a:rPr lang="sk-SK" sz="1800" dirty="0" err="1" smtClean="0">
                <a:solidFill>
                  <a:srgbClr val="002060"/>
                </a:solidFill>
              </a:rPr>
              <a:t>sp</a:t>
            </a:r>
            <a:r>
              <a:rPr lang="sk-SK" sz="1800" dirty="0" smtClean="0">
                <a:solidFill>
                  <a:srgbClr val="002060"/>
                </a:solidFill>
              </a:rPr>
              <a:t>. zn</a:t>
            </a:r>
            <a:r>
              <a:rPr lang="sk-SK" sz="1800" dirty="0">
                <a:solidFill>
                  <a:srgbClr val="002060"/>
                </a:solidFill>
              </a:rPr>
              <a:t>. </a:t>
            </a:r>
            <a:r>
              <a:rPr lang="sk-SK" sz="1800" dirty="0" smtClean="0">
                <a:solidFill>
                  <a:srgbClr val="002060"/>
                </a:solidFill>
              </a:rPr>
              <a:t>30 </a:t>
            </a:r>
            <a:r>
              <a:rPr lang="sk-SK" sz="1800" dirty="0" err="1" smtClean="0">
                <a:solidFill>
                  <a:srgbClr val="002060"/>
                </a:solidFill>
              </a:rPr>
              <a:t>Cdo</a:t>
            </a:r>
            <a:r>
              <a:rPr lang="sk-SK" sz="1800" dirty="0" smtClean="0">
                <a:solidFill>
                  <a:srgbClr val="002060"/>
                </a:solidFill>
              </a:rPr>
              <a:t> 2319/2006)</a:t>
            </a: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4737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Účinky vinkulácie</a:t>
            </a:r>
            <a:endParaRPr lang="sk-SK" dirty="0" smtClean="0"/>
          </a:p>
        </p:txBody>
      </p:sp>
      <p:sp>
        <p:nvSpPr>
          <p:cNvPr id="286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Právo na poistné plnenie</a:t>
            </a:r>
          </a:p>
          <a:p>
            <a:pPr algn="just"/>
            <a:r>
              <a:rPr lang="sk-SK" sz="1800" dirty="0">
                <a:solidFill>
                  <a:srgbClr val="002060"/>
                </a:solidFill>
              </a:rPr>
              <a:t>Žalobca v 1. rade si </a:t>
            </a:r>
            <a:r>
              <a:rPr lang="sk-SK" sz="1800" dirty="0" smtClean="0">
                <a:solidFill>
                  <a:srgbClr val="002060"/>
                </a:solidFill>
              </a:rPr>
              <a:t>síce pohľadávku </a:t>
            </a:r>
            <a:r>
              <a:rPr lang="sk-SK" sz="1800" dirty="0">
                <a:solidFill>
                  <a:srgbClr val="002060"/>
                </a:solidFill>
              </a:rPr>
              <a:t>v konkurznom konaní prihlásil, ale bolo jednoznačne preukázané, že </a:t>
            </a:r>
            <a:r>
              <a:rPr lang="sk-SK" sz="1800" b="1" dirty="0" smtClean="0">
                <a:solidFill>
                  <a:srgbClr val="002060"/>
                </a:solidFill>
              </a:rPr>
              <a:t>majiteľom odcudzeného </a:t>
            </a:r>
            <a:r>
              <a:rPr lang="sk-SK" sz="1800" b="1" dirty="0">
                <a:solidFill>
                  <a:srgbClr val="002060"/>
                </a:solidFill>
              </a:rPr>
              <a:t>vozidla s návesom bol žalobca v 2. rade</a:t>
            </a:r>
            <a:r>
              <a:rPr lang="sk-SK" sz="1800" dirty="0">
                <a:solidFill>
                  <a:srgbClr val="002060"/>
                </a:solidFill>
              </a:rPr>
              <a:t> (ktorý si pohľadávku neprihlásil, </a:t>
            </a:r>
            <a:r>
              <a:rPr lang="sk-SK" sz="1800" dirty="0" smtClean="0">
                <a:solidFill>
                  <a:srgbClr val="002060"/>
                </a:solidFill>
              </a:rPr>
              <a:t>teda sa </a:t>
            </a:r>
            <a:r>
              <a:rPr lang="sk-SK" sz="1800" dirty="0">
                <a:solidFill>
                  <a:srgbClr val="002060"/>
                </a:solidFill>
              </a:rPr>
              <a:t>podľa ZKV nestal veriteľom úpadcu), v prospech ktorého bolo žalobcom v 1. </a:t>
            </a:r>
            <a:r>
              <a:rPr lang="sk-SK" sz="1800" dirty="0" smtClean="0">
                <a:solidFill>
                  <a:srgbClr val="002060"/>
                </a:solidFill>
              </a:rPr>
              <a:t>rade vinkulované </a:t>
            </a:r>
            <a:r>
              <a:rPr lang="sk-SK" sz="1800" dirty="0">
                <a:solidFill>
                  <a:srgbClr val="002060"/>
                </a:solidFill>
              </a:rPr>
              <a:t>poistné plnenie pre prípad poistnej udalosti, v tomto prípade </a:t>
            </a:r>
            <a:r>
              <a:rPr lang="sk-SK" sz="1800" dirty="0" smtClean="0">
                <a:solidFill>
                  <a:srgbClr val="002060"/>
                </a:solidFill>
              </a:rPr>
              <a:t>odcudzenie motorového </a:t>
            </a:r>
            <a:r>
              <a:rPr lang="sk-SK" sz="1800" dirty="0">
                <a:solidFill>
                  <a:srgbClr val="002060"/>
                </a:solidFill>
              </a:rPr>
              <a:t>vozidla s návesom. Vinkulácia nebola zrušená a v konečnom dôsledku </a:t>
            </a:r>
            <a:r>
              <a:rPr lang="sk-SK" sz="1800" dirty="0" smtClean="0">
                <a:solidFill>
                  <a:srgbClr val="002060"/>
                </a:solidFill>
              </a:rPr>
              <a:t>bolo poistné </a:t>
            </a:r>
            <a:r>
              <a:rPr lang="sk-SK" sz="1800" dirty="0">
                <a:solidFill>
                  <a:srgbClr val="002060"/>
                </a:solidFill>
              </a:rPr>
              <a:t>plnenie poskytnuté i žalobcovi v 2. rade. </a:t>
            </a:r>
            <a:endParaRPr lang="sk-SK" sz="1800" dirty="0" smtClean="0">
              <a:solidFill>
                <a:srgbClr val="002060"/>
              </a:solidFill>
            </a:endParaRPr>
          </a:p>
          <a:p>
            <a:pPr algn="just"/>
            <a:r>
              <a:rPr lang="sk-SK" sz="1800" dirty="0" smtClean="0">
                <a:solidFill>
                  <a:srgbClr val="002060"/>
                </a:solidFill>
              </a:rPr>
              <a:t>Odvolací </a:t>
            </a:r>
            <a:r>
              <a:rPr lang="sk-SK" sz="1800" dirty="0">
                <a:solidFill>
                  <a:srgbClr val="002060"/>
                </a:solidFill>
              </a:rPr>
              <a:t>súd teda prijal názor, že </a:t>
            </a:r>
            <a:r>
              <a:rPr lang="sk-SK" sz="1800" dirty="0" smtClean="0">
                <a:solidFill>
                  <a:srgbClr val="002060"/>
                </a:solidFill>
              </a:rPr>
              <a:t>rozsudok súdu </a:t>
            </a:r>
            <a:r>
              <a:rPr lang="sk-SK" sz="1800" dirty="0">
                <a:solidFill>
                  <a:srgbClr val="002060"/>
                </a:solidFill>
              </a:rPr>
              <a:t>prvého stupňa v napadnutej časti, nie je v rozpore s právnym predpisom, keď </a:t>
            </a:r>
            <a:r>
              <a:rPr lang="sk-SK" sz="1800" dirty="0" smtClean="0">
                <a:solidFill>
                  <a:srgbClr val="002060"/>
                </a:solidFill>
              </a:rPr>
              <a:t>súd vyslovil</a:t>
            </a:r>
            <a:r>
              <a:rPr lang="sk-SK" sz="1800" dirty="0">
                <a:solidFill>
                  <a:srgbClr val="002060"/>
                </a:solidFill>
              </a:rPr>
              <a:t>, že </a:t>
            </a:r>
            <a:r>
              <a:rPr lang="sk-SK" sz="1800" b="1" dirty="0">
                <a:solidFill>
                  <a:srgbClr val="002060"/>
                </a:solidFill>
              </a:rPr>
              <a:t>žalobca v 1. rade nie je v konaní aktívne legitimovaný</a:t>
            </a:r>
            <a:r>
              <a:rPr lang="sk-SK" sz="1800" dirty="0">
                <a:solidFill>
                  <a:srgbClr val="002060"/>
                </a:solidFill>
              </a:rPr>
              <a:t>, potom nie sú </a:t>
            </a:r>
            <a:r>
              <a:rPr lang="sk-SK" sz="1800" dirty="0" smtClean="0">
                <a:solidFill>
                  <a:srgbClr val="002060"/>
                </a:solidFill>
              </a:rPr>
              <a:t>ani relevantné </a:t>
            </a:r>
            <a:r>
              <a:rPr lang="sk-SK" sz="1800" dirty="0">
                <a:solidFill>
                  <a:srgbClr val="002060"/>
                </a:solidFill>
              </a:rPr>
              <a:t>ďalšie ním vznesené námietky ohľadne výšky poistného plnenia, tieto námietky </a:t>
            </a:r>
            <a:r>
              <a:rPr lang="sk-SK" sz="1800" dirty="0" smtClean="0">
                <a:solidFill>
                  <a:srgbClr val="002060"/>
                </a:solidFill>
              </a:rPr>
              <a:t>by prislúchali </a:t>
            </a:r>
            <a:r>
              <a:rPr lang="sk-SK" sz="1800" dirty="0">
                <a:solidFill>
                  <a:srgbClr val="002060"/>
                </a:solidFill>
              </a:rPr>
              <a:t>žalobcovi v 2. rade za predpokladu, že by bol riadne svoju </a:t>
            </a:r>
            <a:r>
              <a:rPr lang="sk-SK" sz="1800" dirty="0" smtClean="0">
                <a:solidFill>
                  <a:srgbClr val="002060"/>
                </a:solidFill>
              </a:rPr>
              <a:t>pohľadávku v </a:t>
            </a:r>
            <a:r>
              <a:rPr lang="sk-SK" sz="1800" dirty="0">
                <a:solidFill>
                  <a:srgbClr val="002060"/>
                </a:solidFill>
              </a:rPr>
              <a:t>konkurznom konaní prihlásil, táto skutočnosť však nie je predmetom odvolacieho konania</a:t>
            </a:r>
            <a:r>
              <a:rPr lang="sk-SK" sz="1800" dirty="0" smtClean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sk-SK" sz="1800" dirty="0" smtClean="0">
                <a:solidFill>
                  <a:srgbClr val="002060"/>
                </a:solidFill>
              </a:rPr>
              <a:t>(rozsudok NS SR, </a:t>
            </a:r>
            <a:r>
              <a:rPr lang="sk-SK" sz="1800" dirty="0" err="1" smtClean="0">
                <a:solidFill>
                  <a:srgbClr val="002060"/>
                </a:solidFill>
              </a:rPr>
              <a:t>sp</a:t>
            </a:r>
            <a:r>
              <a:rPr lang="sk-SK" sz="1800" dirty="0" smtClean="0">
                <a:solidFill>
                  <a:srgbClr val="002060"/>
                </a:solidFill>
              </a:rPr>
              <a:t>. zn</a:t>
            </a:r>
            <a:r>
              <a:rPr lang="sk-SK" sz="1800" dirty="0">
                <a:solidFill>
                  <a:srgbClr val="002060"/>
                </a:solidFill>
              </a:rPr>
              <a:t>. </a:t>
            </a:r>
            <a:r>
              <a:rPr lang="sk-SK" sz="1800" dirty="0" smtClean="0">
                <a:solidFill>
                  <a:srgbClr val="002060"/>
                </a:solidFill>
              </a:rPr>
              <a:t>4 </a:t>
            </a:r>
            <a:r>
              <a:rPr lang="sk-SK" sz="1800" dirty="0" err="1" smtClean="0">
                <a:solidFill>
                  <a:srgbClr val="002060"/>
                </a:solidFill>
              </a:rPr>
              <a:t>Obo</a:t>
            </a:r>
            <a:r>
              <a:rPr lang="sk-SK" sz="1800" dirty="0" smtClean="0">
                <a:solidFill>
                  <a:srgbClr val="002060"/>
                </a:solidFill>
              </a:rPr>
              <a:t> 16/2007)</a:t>
            </a: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3845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Účinky vinkulácie</a:t>
            </a:r>
            <a:endParaRPr lang="sk-SK" dirty="0" smtClean="0"/>
          </a:p>
        </p:txBody>
      </p:sp>
      <p:sp>
        <p:nvSpPr>
          <p:cNvPr id="286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Právo na poistné plnenie</a:t>
            </a:r>
          </a:p>
          <a:p>
            <a:pPr algn="just"/>
            <a:r>
              <a:rPr lang="sk-SK" sz="1800" dirty="0">
                <a:solidFill>
                  <a:srgbClr val="002060"/>
                </a:solidFill>
              </a:rPr>
              <a:t>Na zdôraznenie správnosti napadnutého rozhodnutia súdu prvého stupňa odvolací súd poukazuje na znenie uvedených zákonných ustanovení, z ktorých vyplýva, že </a:t>
            </a:r>
            <a:r>
              <a:rPr lang="sk-SK" sz="1800" b="1" dirty="0">
                <a:solidFill>
                  <a:srgbClr val="002060"/>
                </a:solidFill>
              </a:rPr>
              <a:t>osoba toho, kto uzavrel poistnú zmluvu s poistiteľom a toho, komu vznikne právo na plnenie, nie je vždy tá istá.</a:t>
            </a:r>
            <a:r>
              <a:rPr lang="sk-SK" sz="1800" dirty="0">
                <a:solidFill>
                  <a:srgbClr val="002060"/>
                </a:solidFill>
              </a:rPr>
              <a:t> Väčšinu poistení uzavierajú poistnou zmluvou tí, ktorí poisťujú vlastný majetok, život alebo zdravie, alebo zodpovednosť za škodu. V týchto prípadoch tí, ktorí uzavreli poistnú zmluvu s poistiteľom, sú súčasne aj poistenými. Môže však ísť aj o prípad, že ten, kto uzaviera poistnú zmluvu s poistiteľom, môže ju dojednať v prospech inej osoby </a:t>
            </a:r>
            <a:r>
              <a:rPr lang="sk-SK" sz="1800" dirty="0" smtClean="0">
                <a:solidFill>
                  <a:srgbClr val="002060"/>
                </a:solidFill>
              </a:rPr>
              <a:t>(§ </a:t>
            </a:r>
            <a:r>
              <a:rPr lang="sk-SK" sz="1800" dirty="0">
                <a:solidFill>
                  <a:srgbClr val="002060"/>
                </a:solidFill>
              </a:rPr>
              <a:t>50 a § 794), alebo poistiť majetok alebo zodpovednosť za škodu inej osoby </a:t>
            </a:r>
            <a:r>
              <a:rPr lang="sk-SK" sz="1800" dirty="0" smtClean="0">
                <a:solidFill>
                  <a:srgbClr val="002060"/>
                </a:solidFill>
              </a:rPr>
              <a:t>(§ </a:t>
            </a:r>
            <a:r>
              <a:rPr lang="sk-SK" sz="1800" dirty="0">
                <a:solidFill>
                  <a:srgbClr val="002060"/>
                </a:solidFill>
              </a:rPr>
              <a:t>815 a § 828). Táto iná osoba je potom poistenou, ak nie je v zákone alebo poistných podmienkach ustanovené niečo iné, napr. že pri poistení majetku iného, vznikne právo na plnenie tomu, kto uzavrel poistnú zmluvu a nie tomu, kto je vlastníkom majetku. </a:t>
            </a:r>
            <a:r>
              <a:rPr lang="sk-SK" sz="1800" b="1" dirty="0">
                <a:solidFill>
                  <a:srgbClr val="002060"/>
                </a:solidFill>
              </a:rPr>
              <a:t>Ak ten, kto uzavrel poistnú zmluvu s poistiteľom, nie je sám </a:t>
            </a:r>
            <a:r>
              <a:rPr lang="sk-SK" sz="1800" b="1" dirty="0" smtClean="0">
                <a:solidFill>
                  <a:srgbClr val="002060"/>
                </a:solidFill>
              </a:rPr>
              <a:t>poisteným</a:t>
            </a:r>
            <a:r>
              <a:rPr lang="sk-SK" sz="1800" b="1" dirty="0">
                <a:solidFill>
                  <a:srgbClr val="002060"/>
                </a:solidFill>
              </a:rPr>
              <a:t>, nemá nejaké práva z poistenia okrem práva zrušiť poistenie</a:t>
            </a:r>
            <a:r>
              <a:rPr lang="sk-SK" sz="1800" dirty="0">
                <a:solidFill>
                  <a:srgbClr val="002060"/>
                </a:solidFill>
              </a:rPr>
              <a:t>. </a:t>
            </a:r>
          </a:p>
          <a:p>
            <a:pPr marL="0" indent="0" algn="just">
              <a:buNone/>
            </a:pPr>
            <a:r>
              <a:rPr lang="sk-SK" sz="1800" dirty="0" smtClean="0">
                <a:solidFill>
                  <a:srgbClr val="002060"/>
                </a:solidFill>
              </a:rPr>
              <a:t>(rozsudok KS Bratislava, </a:t>
            </a:r>
            <a:r>
              <a:rPr lang="sk-SK" sz="1800" dirty="0" err="1" smtClean="0">
                <a:solidFill>
                  <a:srgbClr val="002060"/>
                </a:solidFill>
              </a:rPr>
              <a:t>sp</a:t>
            </a:r>
            <a:r>
              <a:rPr lang="sk-SK" sz="1800" dirty="0" smtClean="0">
                <a:solidFill>
                  <a:srgbClr val="002060"/>
                </a:solidFill>
              </a:rPr>
              <a:t>. zn</a:t>
            </a:r>
            <a:r>
              <a:rPr lang="sk-SK" sz="1800" dirty="0">
                <a:solidFill>
                  <a:srgbClr val="002060"/>
                </a:solidFill>
              </a:rPr>
              <a:t>. </a:t>
            </a:r>
            <a:r>
              <a:rPr lang="sk-SK" sz="1800" dirty="0" smtClean="0">
                <a:solidFill>
                  <a:srgbClr val="002060"/>
                </a:solidFill>
              </a:rPr>
              <a:t>8 </a:t>
            </a:r>
            <a:r>
              <a:rPr lang="sk-SK" sz="1800" dirty="0" err="1" smtClean="0">
                <a:solidFill>
                  <a:srgbClr val="002060"/>
                </a:solidFill>
              </a:rPr>
              <a:t>Co</a:t>
            </a:r>
            <a:r>
              <a:rPr lang="sk-SK" sz="1800" dirty="0" smtClean="0">
                <a:solidFill>
                  <a:srgbClr val="002060"/>
                </a:solidFill>
              </a:rPr>
              <a:t> 9/2008)</a:t>
            </a: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76551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Účinky vinkulácie</a:t>
            </a:r>
            <a:endParaRPr lang="sk-SK" dirty="0" smtClean="0"/>
          </a:p>
        </p:txBody>
      </p:sp>
      <p:sp>
        <p:nvSpPr>
          <p:cNvPr id="286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Právo na poistné plnenie</a:t>
            </a:r>
          </a:p>
          <a:p>
            <a:pPr algn="just"/>
            <a:r>
              <a:rPr lang="sk-SK" sz="1800" dirty="0">
                <a:solidFill>
                  <a:srgbClr val="002060"/>
                </a:solidFill>
              </a:rPr>
              <a:t>Súd prvého stupňa na základe vykonaného dokazovania správne dospel k záveru, že v danom prípade sa poistenie vzťahovalo na majetok iného než toho, kto poistnú zmluvu s poistiteľom uzavrel, teda osoba poistníka (navrhovateľa) nebola zhodná s osobou poistenou (V. L. S., spol. s r.o. B.), keď v konaní bolo preukázané, že predmetom poistnej zmluvy uzavretej medzi účastníkmi konania bolo poistenie majetku, a to motorového vozidla, ktorého vlastníkom nebol navrhovateľ, ale spoločnosť V. L. S., spol. s r.o. B.. </a:t>
            </a:r>
            <a:r>
              <a:rPr lang="sk-SK" sz="1800" b="1" dirty="0">
                <a:solidFill>
                  <a:srgbClr val="002060"/>
                </a:solidFill>
              </a:rPr>
              <a:t>V takom prípade v zásade platí, že právo na plnenie vznikne tomu, kto je vlastníkom veci, ak poistné podmienky neurčujú inak. </a:t>
            </a:r>
            <a:r>
              <a:rPr lang="sk-SK" sz="1800" dirty="0">
                <a:solidFill>
                  <a:srgbClr val="002060"/>
                </a:solidFill>
              </a:rPr>
              <a:t>V danom prípade však Všeobecné poistné podmienky neurčovali inú osobu ako osobu oprávnenú na poistné plnenie, keď aj z ustanovení Všeobecných poistných podmienok vyplýva, že v prípade krádeže motorového vozidla vznikne právo na poistné plnenie poistenému, pričom poisteným je ten, na ktorého majetok sa poistenie vzťahovalo a poistníkom ten, kto dojednal poistnú zmluvu a bol povinný platiť poistné. </a:t>
            </a:r>
          </a:p>
          <a:p>
            <a:pPr marL="0" indent="0" algn="just">
              <a:buNone/>
            </a:pPr>
            <a:r>
              <a:rPr lang="sk-SK" sz="1800" dirty="0" smtClean="0">
                <a:solidFill>
                  <a:srgbClr val="002060"/>
                </a:solidFill>
              </a:rPr>
              <a:t>(rozsudok KS Bratislava, </a:t>
            </a:r>
            <a:r>
              <a:rPr lang="sk-SK" sz="1800" dirty="0" err="1" smtClean="0">
                <a:solidFill>
                  <a:srgbClr val="002060"/>
                </a:solidFill>
              </a:rPr>
              <a:t>sp</a:t>
            </a:r>
            <a:r>
              <a:rPr lang="sk-SK" sz="1800" dirty="0" smtClean="0">
                <a:solidFill>
                  <a:srgbClr val="002060"/>
                </a:solidFill>
              </a:rPr>
              <a:t>. zn</a:t>
            </a:r>
            <a:r>
              <a:rPr lang="sk-SK" sz="1800" dirty="0">
                <a:solidFill>
                  <a:srgbClr val="002060"/>
                </a:solidFill>
              </a:rPr>
              <a:t>. </a:t>
            </a:r>
            <a:r>
              <a:rPr lang="sk-SK" sz="1800" dirty="0" smtClean="0">
                <a:solidFill>
                  <a:srgbClr val="002060"/>
                </a:solidFill>
              </a:rPr>
              <a:t>8 </a:t>
            </a:r>
            <a:r>
              <a:rPr lang="sk-SK" sz="1800" dirty="0" err="1" smtClean="0">
                <a:solidFill>
                  <a:srgbClr val="002060"/>
                </a:solidFill>
              </a:rPr>
              <a:t>Co</a:t>
            </a:r>
            <a:r>
              <a:rPr lang="sk-SK" sz="1800" dirty="0" smtClean="0">
                <a:solidFill>
                  <a:srgbClr val="002060"/>
                </a:solidFill>
              </a:rPr>
              <a:t> 9/2008)</a:t>
            </a: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20945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827088" y="2286000"/>
            <a:ext cx="7772400" cy="1470025"/>
          </a:xfrm>
        </p:spPr>
        <p:txBody>
          <a:bodyPr/>
          <a:lstStyle/>
          <a:p>
            <a:pPr eaLnBrk="1" hangingPunct="1"/>
            <a:r>
              <a:rPr lang="sk-SK" sz="3600" dirty="0" smtClean="0">
                <a:solidFill>
                  <a:srgbClr val="002060"/>
                </a:solidFill>
              </a:rPr>
              <a:t/>
            </a:r>
            <a:br>
              <a:rPr lang="sk-SK" sz="3600" dirty="0" smtClean="0">
                <a:solidFill>
                  <a:srgbClr val="002060"/>
                </a:solidFill>
              </a:rPr>
            </a:br>
            <a:r>
              <a:rPr lang="sk-SK" sz="3600" dirty="0" smtClean="0">
                <a:solidFill>
                  <a:srgbClr val="002060"/>
                </a:solidFill>
              </a:rPr>
              <a:t>Vinkulácia v jednotlivých druhoch poistenia</a:t>
            </a:r>
            <a:r>
              <a:rPr lang="sk-SK" sz="3600" dirty="0">
                <a:solidFill>
                  <a:srgbClr val="002060"/>
                </a:solidFill>
              </a:rPr>
              <a:t/>
            </a:r>
            <a:br>
              <a:rPr lang="sk-SK" sz="3600" dirty="0">
                <a:solidFill>
                  <a:srgbClr val="002060"/>
                </a:solidFill>
              </a:rPr>
            </a:br>
            <a:r>
              <a:rPr lang="sk-SK" sz="3600" dirty="0" smtClean="0"/>
              <a:t/>
            </a:r>
            <a:br>
              <a:rPr lang="sk-SK" sz="3600" dirty="0" smtClean="0"/>
            </a:br>
            <a:endParaRPr lang="sk-SK" sz="3600" dirty="0" smtClean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350" y="4292600"/>
            <a:ext cx="6400800" cy="23526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Osobitosti vinkulácie</a:t>
            </a:r>
            <a:endParaRPr lang="sk-SK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7" name="Rovná spojnica 16"/>
          <p:cNvCxnSpPr/>
          <p:nvPr/>
        </p:nvCxnSpPr>
        <p:spPr>
          <a:xfrm rot="5400000">
            <a:off x="-1073150" y="2428875"/>
            <a:ext cx="3430588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ovná spojnica 25"/>
          <p:cNvCxnSpPr/>
          <p:nvPr/>
        </p:nvCxnSpPr>
        <p:spPr>
          <a:xfrm rot="5400000">
            <a:off x="892969" y="107157"/>
            <a:ext cx="2127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ovná spojnica 27"/>
          <p:cNvCxnSpPr/>
          <p:nvPr/>
        </p:nvCxnSpPr>
        <p:spPr>
          <a:xfrm rot="5400000">
            <a:off x="214312" y="1500188"/>
            <a:ext cx="15716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ovná spojnica 29"/>
          <p:cNvCxnSpPr/>
          <p:nvPr/>
        </p:nvCxnSpPr>
        <p:spPr>
          <a:xfrm rot="5400000">
            <a:off x="250031" y="107157"/>
            <a:ext cx="212725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ovná spojnica 31"/>
          <p:cNvCxnSpPr/>
          <p:nvPr/>
        </p:nvCxnSpPr>
        <p:spPr>
          <a:xfrm rot="5400000">
            <a:off x="-2680494" y="3821907"/>
            <a:ext cx="6073775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ovná spojnica 35"/>
          <p:cNvCxnSpPr/>
          <p:nvPr/>
        </p:nvCxnSpPr>
        <p:spPr>
          <a:xfrm rot="5400000">
            <a:off x="535781" y="107157"/>
            <a:ext cx="212725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ovná spojnica 45"/>
          <p:cNvCxnSpPr/>
          <p:nvPr/>
        </p:nvCxnSpPr>
        <p:spPr>
          <a:xfrm rot="5400000">
            <a:off x="1178719" y="107157"/>
            <a:ext cx="21272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ovná spojnica 47"/>
          <p:cNvCxnSpPr/>
          <p:nvPr/>
        </p:nvCxnSpPr>
        <p:spPr>
          <a:xfrm rot="5400000">
            <a:off x="999332" y="999331"/>
            <a:ext cx="571500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6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09422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Vinkulácie v poistení motorových vozidiel</a:t>
            </a:r>
            <a:endParaRPr lang="sk-SK" dirty="0" smtClean="0"/>
          </a:p>
        </p:txBody>
      </p:sp>
      <p:sp>
        <p:nvSpPr>
          <p:cNvPr id="5123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456238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Chyby pri vinkuláciách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Leasingové spoločnosti požadujú vinkulácie aj napriek skutočnosti, že sú vlastníkom motorového vozidla, na ktoré sa poistenie vzťahuje. Tento postup by bol odôvodnený iba v prípade, ak by išlo o taký produkt poisťovne, ktorý v poistných podmienkach pre poistenie cudzej veci priznáva právo na plnenie poistníkovi a nie poistenému (§ 815 ods. 1 OZ).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Poisťovne potvrdzujú vinkulácie napriek tomu, že o ich zriadenie žiada osoba, ktorá nemá právo na poistné plnenie.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Klient je tak v </a:t>
            </a:r>
            <a:r>
              <a:rPr lang="sk-SK" sz="1800" dirty="0" err="1" smtClean="0">
                <a:solidFill>
                  <a:srgbClr val="002060"/>
                </a:solidFill>
              </a:rPr>
              <a:t>domnení</a:t>
            </a:r>
            <a:r>
              <a:rPr lang="sk-SK" sz="1800" dirty="0" smtClean="0">
                <a:solidFill>
                  <a:srgbClr val="002060"/>
                </a:solidFill>
              </a:rPr>
              <a:t>, že má právo na poistné plnenie a iba sa tohto práva vzdáva v prospech leasingovej spoločnosti.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Súdy následne majú problém sa </a:t>
            </a:r>
            <a:r>
              <a:rPr lang="sk-SK" sz="1800" dirty="0" err="1" smtClean="0">
                <a:solidFill>
                  <a:srgbClr val="002060"/>
                </a:solidFill>
              </a:rPr>
              <a:t>vysporiadať</a:t>
            </a:r>
            <a:r>
              <a:rPr lang="sk-SK" sz="1800" dirty="0" smtClean="0">
                <a:solidFill>
                  <a:srgbClr val="002060"/>
                </a:solidFill>
              </a:rPr>
              <a:t> so spleťou vzťahov, ktoré nezohľadňujú zákonnú úpravu.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V súvislosti s </a:t>
            </a:r>
            <a:r>
              <a:rPr lang="sk-SK" sz="1800" dirty="0" err="1" smtClean="0">
                <a:solidFill>
                  <a:srgbClr val="002060"/>
                </a:solidFill>
              </a:rPr>
              <a:t>vysporiadaním</a:t>
            </a:r>
            <a:r>
              <a:rPr lang="sk-SK" sz="1800" dirty="0" smtClean="0">
                <a:solidFill>
                  <a:srgbClr val="002060"/>
                </a:solidFill>
              </a:rPr>
              <a:t> právnych vzťahov pri ukončení leasingu sa nevenuje dostatočná pozornosť právam súvisiacim s poistením, čo sa môže prejaviť v prebiehajúcich súdnych sporoch  s poisťovňami.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8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Obsah prezentácie</a:t>
            </a:r>
            <a:endParaRPr lang="sk-SK" dirty="0" smtClean="0"/>
          </a:p>
        </p:txBody>
      </p:sp>
      <p:sp>
        <p:nvSpPr>
          <p:cNvPr id="4099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456238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Čo je vlastne vinkulácia?</a:t>
            </a: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Aké účinky má vinkulácia?</a:t>
            </a: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Vinkulácia v jednotlivých druhoch poistenia</a:t>
            </a:r>
          </a:p>
          <a:p>
            <a:pPr lvl="1" algn="just">
              <a:buFont typeface="Wingdings" pitchFamily="2" charset="2"/>
              <a:buChar char="§"/>
            </a:pPr>
            <a:r>
              <a:rPr lang="sk-SK" sz="1600" dirty="0" smtClean="0">
                <a:solidFill>
                  <a:srgbClr val="002060"/>
                </a:solidFill>
              </a:rPr>
              <a:t>Vinkulácia v poistení motorových vozidiel</a:t>
            </a:r>
          </a:p>
          <a:p>
            <a:pPr lvl="1" algn="just">
              <a:buFont typeface="Wingdings" pitchFamily="2" charset="2"/>
              <a:buChar char="§"/>
            </a:pPr>
            <a:r>
              <a:rPr lang="sk-SK" sz="1600" dirty="0" smtClean="0">
                <a:solidFill>
                  <a:srgbClr val="002060"/>
                </a:solidFill>
              </a:rPr>
              <a:t>Vinkulácia v poistení majetku</a:t>
            </a:r>
          </a:p>
          <a:p>
            <a:pPr lvl="1" algn="just">
              <a:buFont typeface="Wingdings" pitchFamily="2" charset="2"/>
              <a:buChar char="§"/>
            </a:pPr>
            <a:r>
              <a:rPr lang="sk-SK" sz="1600" dirty="0" smtClean="0">
                <a:solidFill>
                  <a:srgbClr val="002060"/>
                </a:solidFill>
              </a:rPr>
              <a:t>Vinkulácia v poistení zodpovednosti za škodu</a:t>
            </a:r>
          </a:p>
          <a:p>
            <a:pPr lvl="1" algn="just">
              <a:buFont typeface="Wingdings" pitchFamily="2" charset="2"/>
              <a:buChar char="§"/>
            </a:pPr>
            <a:r>
              <a:rPr lang="sk-SK" sz="1600" dirty="0" smtClean="0">
                <a:solidFill>
                  <a:srgbClr val="002060"/>
                </a:solidFill>
              </a:rPr>
              <a:t>Vinkulácia v poistení osôb</a:t>
            </a:r>
            <a:endParaRPr lang="sk-SK" sz="1600" dirty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endParaRPr lang="sk-SK" sz="1800" dirty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Prípadové štúdie</a:t>
            </a:r>
          </a:p>
          <a:p>
            <a:pPr algn="just">
              <a:buFont typeface="Wingdings" pitchFamily="2" charset="2"/>
              <a:buChar char="§"/>
            </a:pPr>
            <a:endParaRPr lang="sk-SK" sz="26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4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/>
              <a:t>Vinkulácie v poistení motorových vozidiel</a:t>
            </a:r>
            <a:endParaRPr lang="sk-SK" dirty="0" smtClean="0"/>
          </a:p>
        </p:txBody>
      </p:sp>
      <p:sp>
        <p:nvSpPr>
          <p:cNvPr id="286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None/>
            </a:pPr>
            <a:r>
              <a:rPr lang="sk-SK" sz="2000" dirty="0">
                <a:solidFill>
                  <a:srgbClr val="FF0000"/>
                </a:solidFill>
              </a:rPr>
              <a:t>Aktívna legitimácia </a:t>
            </a:r>
            <a:r>
              <a:rPr lang="sk-SK" sz="2000" dirty="0" smtClean="0">
                <a:solidFill>
                  <a:srgbClr val="FF0000"/>
                </a:solidFill>
              </a:rPr>
              <a:t>poistníka a leasing</a:t>
            </a:r>
            <a:endParaRPr lang="sk-SK" sz="2000" dirty="0">
              <a:solidFill>
                <a:srgbClr val="FF000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Odvolací </a:t>
            </a:r>
            <a:r>
              <a:rPr lang="sk-SK" sz="1800" dirty="0" err="1">
                <a:solidFill>
                  <a:srgbClr val="002060"/>
                </a:solidFill>
              </a:rPr>
              <a:t>soud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neshledal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důvodným</a:t>
            </a:r>
            <a:r>
              <a:rPr lang="sk-SK" sz="1800" dirty="0">
                <a:solidFill>
                  <a:srgbClr val="002060"/>
                </a:solidFill>
              </a:rPr>
              <a:t> nárok </a:t>
            </a:r>
            <a:r>
              <a:rPr lang="sk-SK" sz="1800" dirty="0" err="1">
                <a:solidFill>
                  <a:srgbClr val="002060"/>
                </a:solidFill>
              </a:rPr>
              <a:t>žalobce</a:t>
            </a:r>
            <a:r>
              <a:rPr lang="sk-SK" sz="1800" dirty="0">
                <a:solidFill>
                  <a:srgbClr val="002060"/>
                </a:solidFill>
              </a:rPr>
              <a:t> na </a:t>
            </a:r>
            <a:r>
              <a:rPr lang="sk-SK" sz="1800" dirty="0" err="1">
                <a:solidFill>
                  <a:srgbClr val="002060"/>
                </a:solidFill>
              </a:rPr>
              <a:t>pojistné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plnění</a:t>
            </a:r>
            <a:r>
              <a:rPr lang="sk-SK" sz="1800" dirty="0">
                <a:solidFill>
                  <a:srgbClr val="002060"/>
                </a:solidFill>
              </a:rPr>
              <a:t> za škodu, jež vznikla na </a:t>
            </a:r>
            <a:r>
              <a:rPr lang="sk-SK" sz="1800" dirty="0" err="1">
                <a:solidFill>
                  <a:srgbClr val="002060"/>
                </a:solidFill>
              </a:rPr>
              <a:t>pojištěném</a:t>
            </a:r>
            <a:r>
              <a:rPr lang="sk-SK" sz="1800" dirty="0">
                <a:solidFill>
                  <a:srgbClr val="002060"/>
                </a:solidFill>
              </a:rPr>
              <a:t> vozidle dne 27. 1. 2000 v </a:t>
            </a:r>
            <a:r>
              <a:rPr lang="sk-SK" sz="1800" dirty="0" err="1">
                <a:solidFill>
                  <a:srgbClr val="002060"/>
                </a:solidFill>
              </a:rPr>
              <a:t>důsledku</a:t>
            </a:r>
            <a:r>
              <a:rPr lang="sk-SK" sz="1800" dirty="0">
                <a:solidFill>
                  <a:srgbClr val="002060"/>
                </a:solidFill>
              </a:rPr>
              <a:t> jeho </a:t>
            </a:r>
            <a:r>
              <a:rPr lang="sk-SK" sz="1800" dirty="0" err="1">
                <a:solidFill>
                  <a:srgbClr val="002060"/>
                </a:solidFill>
              </a:rPr>
              <a:t>poškození</a:t>
            </a:r>
            <a:r>
              <a:rPr lang="sk-SK" sz="1800" dirty="0">
                <a:solidFill>
                  <a:srgbClr val="002060"/>
                </a:solidFill>
              </a:rPr>
              <a:t> a </a:t>
            </a:r>
            <a:r>
              <a:rPr lang="sk-SK" sz="1800" dirty="0" err="1">
                <a:solidFill>
                  <a:srgbClr val="002060"/>
                </a:solidFill>
              </a:rPr>
              <a:t>odcizení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neznámým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pachatelem</a:t>
            </a:r>
            <a:r>
              <a:rPr lang="sk-SK" sz="1800" dirty="0">
                <a:solidFill>
                  <a:srgbClr val="002060"/>
                </a:solidFill>
              </a:rPr>
              <a:t>, a to s </a:t>
            </a:r>
            <a:r>
              <a:rPr lang="sk-SK" sz="1800" dirty="0" err="1">
                <a:solidFill>
                  <a:srgbClr val="002060"/>
                </a:solidFill>
              </a:rPr>
              <a:t>poukazem</a:t>
            </a:r>
            <a:r>
              <a:rPr lang="sk-SK" sz="1800" dirty="0">
                <a:solidFill>
                  <a:srgbClr val="002060"/>
                </a:solidFill>
              </a:rPr>
              <a:t> na ustanovení § 797 </a:t>
            </a:r>
            <a:r>
              <a:rPr lang="sk-SK" sz="1800" dirty="0" err="1">
                <a:solidFill>
                  <a:srgbClr val="002060"/>
                </a:solidFill>
              </a:rPr>
              <a:t>odst</a:t>
            </a:r>
            <a:r>
              <a:rPr lang="sk-SK" sz="1800" dirty="0">
                <a:solidFill>
                  <a:srgbClr val="002060"/>
                </a:solidFill>
              </a:rPr>
              <a:t>. 1 a 2 obč. zák., </a:t>
            </a:r>
            <a:r>
              <a:rPr lang="sk-SK" sz="1800" dirty="0" err="1">
                <a:solidFill>
                  <a:srgbClr val="002060"/>
                </a:solidFill>
              </a:rPr>
              <a:t>ve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znění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účinném</a:t>
            </a:r>
            <a:r>
              <a:rPr lang="sk-SK" sz="1800" dirty="0">
                <a:solidFill>
                  <a:srgbClr val="002060"/>
                </a:solidFill>
              </a:rPr>
              <a:t> do 31. 3. 2000, </a:t>
            </a:r>
            <a:r>
              <a:rPr lang="sk-SK" sz="1800" dirty="0" err="1">
                <a:solidFill>
                  <a:srgbClr val="002060"/>
                </a:solidFill>
              </a:rPr>
              <a:t>neboť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při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absenci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rozdílné</a:t>
            </a:r>
            <a:r>
              <a:rPr lang="sk-SK" sz="1800" dirty="0">
                <a:solidFill>
                  <a:srgbClr val="002060"/>
                </a:solidFill>
              </a:rPr>
              <a:t> úpravy práva na </a:t>
            </a:r>
            <a:r>
              <a:rPr lang="sk-SK" sz="1800" dirty="0" err="1">
                <a:solidFill>
                  <a:srgbClr val="002060"/>
                </a:solidFill>
              </a:rPr>
              <a:t>pojistné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plnění</a:t>
            </a:r>
            <a:r>
              <a:rPr lang="sk-SK" sz="1800" dirty="0">
                <a:solidFill>
                  <a:srgbClr val="002060"/>
                </a:solidFill>
              </a:rPr>
              <a:t> je </a:t>
            </a:r>
            <a:r>
              <a:rPr lang="sk-SK" sz="1800" dirty="0" err="1">
                <a:solidFill>
                  <a:srgbClr val="002060"/>
                </a:solidFill>
              </a:rPr>
              <a:t>pojištěným</a:t>
            </a:r>
            <a:r>
              <a:rPr lang="sk-SK" sz="1800" dirty="0">
                <a:solidFill>
                  <a:srgbClr val="002060"/>
                </a:solidFill>
              </a:rPr>
              <a:t>, </a:t>
            </a:r>
            <a:r>
              <a:rPr lang="sk-SK" sz="1800" dirty="0" err="1">
                <a:solidFill>
                  <a:srgbClr val="002060"/>
                </a:solidFill>
              </a:rPr>
              <a:t>tj</a:t>
            </a:r>
            <a:r>
              <a:rPr lang="sk-SK" sz="1800" dirty="0">
                <a:solidFill>
                  <a:srgbClr val="002060"/>
                </a:solidFill>
              </a:rPr>
              <a:t>. tím, </a:t>
            </a:r>
            <a:r>
              <a:rPr lang="sk-SK" sz="1800" dirty="0" err="1">
                <a:solidFill>
                  <a:srgbClr val="002060"/>
                </a:solidFill>
              </a:rPr>
              <a:t>kdo</a:t>
            </a:r>
            <a:r>
              <a:rPr lang="sk-SK" sz="1800" dirty="0">
                <a:solidFill>
                  <a:srgbClr val="002060"/>
                </a:solidFill>
              </a:rPr>
              <a:t> má právo na </a:t>
            </a:r>
            <a:r>
              <a:rPr lang="sk-SK" sz="1800" dirty="0" err="1">
                <a:solidFill>
                  <a:srgbClr val="002060"/>
                </a:solidFill>
              </a:rPr>
              <a:t>pojistné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plnění</a:t>
            </a:r>
            <a:r>
              <a:rPr lang="sk-SK" sz="1800" dirty="0">
                <a:solidFill>
                  <a:srgbClr val="002060"/>
                </a:solidFill>
              </a:rPr>
              <a:t> z </a:t>
            </a:r>
            <a:r>
              <a:rPr lang="sk-SK" sz="1800" dirty="0" err="1">
                <a:solidFill>
                  <a:srgbClr val="002060"/>
                </a:solidFill>
              </a:rPr>
              <a:t>pojistné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události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nastalé</a:t>
            </a:r>
            <a:r>
              <a:rPr lang="sk-SK" sz="1800" dirty="0">
                <a:solidFill>
                  <a:srgbClr val="002060"/>
                </a:solidFill>
              </a:rPr>
              <a:t> v </a:t>
            </a:r>
            <a:r>
              <a:rPr lang="sk-SK" sz="1800" dirty="0" err="1">
                <a:solidFill>
                  <a:srgbClr val="002060"/>
                </a:solidFill>
              </a:rPr>
              <a:t>době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trvání</a:t>
            </a:r>
            <a:r>
              <a:rPr lang="sk-SK" sz="1800" dirty="0">
                <a:solidFill>
                  <a:srgbClr val="002060"/>
                </a:solidFill>
              </a:rPr>
              <a:t> leasingového </a:t>
            </a:r>
            <a:r>
              <a:rPr lang="sk-SK" sz="1800" dirty="0" err="1">
                <a:solidFill>
                  <a:srgbClr val="002060"/>
                </a:solidFill>
              </a:rPr>
              <a:t>vztahu</a:t>
            </a:r>
            <a:r>
              <a:rPr lang="sk-SK" sz="1800" dirty="0">
                <a:solidFill>
                  <a:srgbClr val="002060"/>
                </a:solidFill>
              </a:rPr>
              <a:t>, </a:t>
            </a:r>
            <a:r>
              <a:rPr lang="sk-SK" sz="1800" dirty="0" err="1">
                <a:solidFill>
                  <a:srgbClr val="002060"/>
                </a:solidFill>
              </a:rPr>
              <a:t>nikoliv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žalobce</a:t>
            </a:r>
            <a:r>
              <a:rPr lang="sk-SK" sz="1800" dirty="0">
                <a:solidFill>
                  <a:srgbClr val="002060"/>
                </a:solidFill>
              </a:rPr>
              <a:t>, </a:t>
            </a:r>
            <a:r>
              <a:rPr lang="sk-SK" sz="1800" dirty="0" err="1">
                <a:solidFill>
                  <a:srgbClr val="002060"/>
                </a:solidFill>
              </a:rPr>
              <a:t>nýbrž</a:t>
            </a:r>
            <a:r>
              <a:rPr lang="sk-SK" sz="1800" dirty="0">
                <a:solidFill>
                  <a:srgbClr val="002060"/>
                </a:solidFill>
              </a:rPr>
              <a:t> leasingová </a:t>
            </a:r>
            <a:r>
              <a:rPr lang="sk-SK" sz="1800" dirty="0" err="1">
                <a:solidFill>
                  <a:srgbClr val="002060"/>
                </a:solidFill>
              </a:rPr>
              <a:t>společnost</a:t>
            </a:r>
            <a:r>
              <a:rPr lang="sk-SK" sz="1800" dirty="0">
                <a:solidFill>
                  <a:srgbClr val="002060"/>
                </a:solidFill>
              </a:rPr>
              <a:t> Š.F. s. r. o. K </a:t>
            </a:r>
            <a:r>
              <a:rPr lang="sk-SK" sz="1800" dirty="0" err="1">
                <a:solidFill>
                  <a:srgbClr val="002060"/>
                </a:solidFill>
              </a:rPr>
              <a:t>námitkám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žalobce</a:t>
            </a:r>
            <a:r>
              <a:rPr lang="sk-SK" sz="1800" dirty="0">
                <a:solidFill>
                  <a:srgbClr val="002060"/>
                </a:solidFill>
              </a:rPr>
              <a:t> odvolací </a:t>
            </a:r>
            <a:r>
              <a:rPr lang="sk-SK" sz="1800" dirty="0" err="1">
                <a:solidFill>
                  <a:srgbClr val="002060"/>
                </a:solidFill>
              </a:rPr>
              <a:t>soud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uvedl</a:t>
            </a:r>
            <a:r>
              <a:rPr lang="sk-SK" sz="1800" dirty="0">
                <a:solidFill>
                  <a:srgbClr val="002060"/>
                </a:solidFill>
              </a:rPr>
              <a:t>, že </a:t>
            </a:r>
            <a:r>
              <a:rPr lang="sk-SK" sz="1800" b="1" dirty="0" err="1">
                <a:solidFill>
                  <a:srgbClr val="002060"/>
                </a:solidFill>
              </a:rPr>
              <a:t>okolnost</a:t>
            </a:r>
            <a:r>
              <a:rPr lang="sk-SK" sz="1800" b="1" dirty="0">
                <a:solidFill>
                  <a:srgbClr val="002060"/>
                </a:solidFill>
              </a:rPr>
              <a:t>, že v </a:t>
            </a:r>
            <a:r>
              <a:rPr lang="sk-SK" sz="1800" b="1" dirty="0" err="1">
                <a:solidFill>
                  <a:srgbClr val="002060"/>
                </a:solidFill>
              </a:rPr>
              <a:t>době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uplatnění</a:t>
            </a:r>
            <a:r>
              <a:rPr lang="sk-SK" sz="1800" b="1" dirty="0">
                <a:solidFill>
                  <a:srgbClr val="002060"/>
                </a:solidFill>
              </a:rPr>
              <a:t> nároku na </a:t>
            </a:r>
            <a:r>
              <a:rPr lang="sk-SK" sz="1800" b="1" dirty="0" err="1">
                <a:solidFill>
                  <a:srgbClr val="002060"/>
                </a:solidFill>
              </a:rPr>
              <a:t>pojistné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plnění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byl</a:t>
            </a:r>
            <a:r>
              <a:rPr lang="sk-SK" sz="1800" b="1" dirty="0">
                <a:solidFill>
                  <a:srgbClr val="002060"/>
                </a:solidFill>
              </a:rPr>
              <a:t> leasingový </a:t>
            </a:r>
            <a:r>
              <a:rPr lang="sk-SK" sz="1800" b="1" dirty="0" err="1">
                <a:solidFill>
                  <a:srgbClr val="002060"/>
                </a:solidFill>
              </a:rPr>
              <a:t>vztah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žalobce</a:t>
            </a:r>
            <a:r>
              <a:rPr lang="sk-SK" sz="1800" b="1" dirty="0">
                <a:solidFill>
                  <a:srgbClr val="002060"/>
                </a:solidFill>
              </a:rPr>
              <a:t> s touto </a:t>
            </a:r>
            <a:r>
              <a:rPr lang="sk-SK" sz="1800" b="1" dirty="0" err="1">
                <a:solidFill>
                  <a:srgbClr val="002060"/>
                </a:solidFill>
              </a:rPr>
              <a:t>společností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ukončen</a:t>
            </a:r>
            <a:r>
              <a:rPr lang="sk-SK" sz="1800" dirty="0">
                <a:solidFill>
                  <a:srgbClr val="002060"/>
                </a:solidFill>
              </a:rPr>
              <a:t>, </a:t>
            </a:r>
            <a:r>
              <a:rPr lang="sk-SK" sz="1800" dirty="0" err="1">
                <a:solidFill>
                  <a:srgbClr val="002060"/>
                </a:solidFill>
              </a:rPr>
              <a:t>jakož</a:t>
            </a:r>
            <a:r>
              <a:rPr lang="sk-SK" sz="1800" dirty="0">
                <a:solidFill>
                  <a:srgbClr val="002060"/>
                </a:solidFill>
              </a:rPr>
              <a:t> i </a:t>
            </a:r>
            <a:r>
              <a:rPr lang="sk-SK" sz="1800" dirty="0" err="1">
                <a:solidFill>
                  <a:srgbClr val="002060"/>
                </a:solidFill>
              </a:rPr>
              <a:t>okolnost</a:t>
            </a:r>
            <a:r>
              <a:rPr lang="sk-SK" sz="1800" dirty="0">
                <a:solidFill>
                  <a:srgbClr val="002060"/>
                </a:solidFill>
              </a:rPr>
              <a:t>, že </a:t>
            </a:r>
            <a:r>
              <a:rPr lang="sk-SK" sz="1800" dirty="0" err="1">
                <a:solidFill>
                  <a:srgbClr val="002060"/>
                </a:solidFill>
              </a:rPr>
              <a:t>žalobce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svým</a:t>
            </a:r>
            <a:r>
              <a:rPr lang="sk-SK" sz="1800" dirty="0">
                <a:solidFill>
                  <a:srgbClr val="002060"/>
                </a:solidFill>
              </a:rPr>
              <a:t> jednostranným </a:t>
            </a:r>
            <a:r>
              <a:rPr lang="sk-SK" sz="1800" dirty="0" err="1">
                <a:solidFill>
                  <a:srgbClr val="002060"/>
                </a:solidFill>
              </a:rPr>
              <a:t>úkonem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vztahu</a:t>
            </a:r>
            <a:r>
              <a:rPr lang="sk-SK" sz="1800" dirty="0">
                <a:solidFill>
                  <a:srgbClr val="002060"/>
                </a:solidFill>
              </a:rPr>
              <a:t> k </a:t>
            </a:r>
            <a:r>
              <a:rPr lang="sk-SK" sz="1800" dirty="0" err="1">
                <a:solidFill>
                  <a:srgbClr val="002060"/>
                </a:solidFill>
              </a:rPr>
              <a:t>pojišťovně</a:t>
            </a:r>
            <a:r>
              <a:rPr lang="sk-SK" sz="1800" dirty="0">
                <a:solidFill>
                  <a:srgbClr val="002060"/>
                </a:solidFill>
              </a:rPr>
              <a:t> vinkuloval </a:t>
            </a:r>
            <a:r>
              <a:rPr lang="sk-SK" sz="1800" dirty="0" err="1">
                <a:solidFill>
                  <a:srgbClr val="002060"/>
                </a:solidFill>
              </a:rPr>
              <a:t>pojistné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plnění</a:t>
            </a:r>
            <a:r>
              <a:rPr lang="sk-SK" sz="1800" dirty="0">
                <a:solidFill>
                  <a:srgbClr val="002060"/>
                </a:solidFill>
              </a:rPr>
              <a:t> nad </a:t>
            </a:r>
            <a:r>
              <a:rPr lang="sk-SK" sz="1800" dirty="0" err="1">
                <a:solidFill>
                  <a:srgbClr val="002060"/>
                </a:solidFill>
              </a:rPr>
              <a:t>částku</a:t>
            </a:r>
            <a:r>
              <a:rPr lang="sk-SK" sz="1800" dirty="0">
                <a:solidFill>
                  <a:srgbClr val="002060"/>
                </a:solidFill>
              </a:rPr>
              <a:t> 10.000,- Kč </a:t>
            </a:r>
            <a:r>
              <a:rPr lang="sk-SK" sz="1800" dirty="0" err="1">
                <a:solidFill>
                  <a:srgbClr val="002060"/>
                </a:solidFill>
              </a:rPr>
              <a:t>ve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prospěch</a:t>
            </a:r>
            <a:r>
              <a:rPr lang="sk-SK" sz="1800" dirty="0">
                <a:solidFill>
                  <a:srgbClr val="002060"/>
                </a:solidFill>
              </a:rPr>
              <a:t> leasingové </a:t>
            </a:r>
            <a:r>
              <a:rPr lang="sk-SK" sz="1800" dirty="0" err="1">
                <a:solidFill>
                  <a:srgbClr val="002060"/>
                </a:solidFill>
              </a:rPr>
              <a:t>společnosti</a:t>
            </a:r>
            <a:r>
              <a:rPr lang="sk-SK" sz="1800" dirty="0">
                <a:solidFill>
                  <a:srgbClr val="002060"/>
                </a:solidFill>
              </a:rPr>
              <a:t>, </a:t>
            </a:r>
            <a:r>
              <a:rPr lang="sk-SK" sz="1800" b="1" dirty="0" err="1">
                <a:solidFill>
                  <a:srgbClr val="002060"/>
                </a:solidFill>
              </a:rPr>
              <a:t>aktivní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věcnou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legitimaci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žalobce</a:t>
            </a:r>
            <a:r>
              <a:rPr lang="sk-SK" sz="1800" b="1" dirty="0">
                <a:solidFill>
                  <a:srgbClr val="002060"/>
                </a:solidFill>
              </a:rPr>
              <a:t> v tomto </a:t>
            </a:r>
            <a:r>
              <a:rPr lang="sk-SK" sz="1800" b="1" dirty="0" err="1">
                <a:solidFill>
                  <a:srgbClr val="002060"/>
                </a:solidFill>
              </a:rPr>
              <a:t>řízení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nezakládá</a:t>
            </a:r>
            <a:r>
              <a:rPr lang="sk-SK" sz="1800" dirty="0">
                <a:solidFill>
                  <a:srgbClr val="002060"/>
                </a:solidFill>
              </a:rPr>
              <a:t>. </a:t>
            </a:r>
            <a:endParaRPr lang="sk-SK" sz="18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sk-SK" sz="1800" b="1" dirty="0" smtClean="0">
                <a:solidFill>
                  <a:srgbClr val="002060"/>
                </a:solidFill>
              </a:rPr>
              <a:t>Ani </a:t>
            </a:r>
            <a:r>
              <a:rPr lang="sk-SK" sz="1800" b="1" dirty="0">
                <a:solidFill>
                  <a:srgbClr val="002060"/>
                </a:solidFill>
              </a:rPr>
              <a:t>samotný </a:t>
            </a:r>
            <a:r>
              <a:rPr lang="sk-SK" sz="1800" b="1" dirty="0" err="1">
                <a:solidFill>
                  <a:srgbClr val="002060"/>
                </a:solidFill>
              </a:rPr>
              <a:t>souhlas</a:t>
            </a:r>
            <a:r>
              <a:rPr lang="sk-SK" sz="1800" b="1" dirty="0">
                <a:solidFill>
                  <a:srgbClr val="002060"/>
                </a:solidFill>
              </a:rPr>
              <a:t> leasingové </a:t>
            </a:r>
            <a:r>
              <a:rPr lang="sk-SK" sz="1800" b="1" dirty="0" err="1">
                <a:solidFill>
                  <a:srgbClr val="002060"/>
                </a:solidFill>
              </a:rPr>
              <a:t>společnosti</a:t>
            </a:r>
            <a:r>
              <a:rPr lang="sk-SK" sz="1800" b="1" dirty="0">
                <a:solidFill>
                  <a:srgbClr val="002060"/>
                </a:solidFill>
              </a:rPr>
              <a:t> s </a:t>
            </a:r>
            <a:r>
              <a:rPr lang="sk-SK" sz="1800" b="1" dirty="0" err="1">
                <a:solidFill>
                  <a:srgbClr val="002060"/>
                </a:solidFill>
              </a:rPr>
              <a:t>uvolněním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pojistného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plnění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ve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prospěch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žalobce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ze</a:t>
            </a:r>
            <a:r>
              <a:rPr lang="sk-SK" sz="1800" b="1" dirty="0">
                <a:solidFill>
                  <a:srgbClr val="002060"/>
                </a:solidFill>
              </a:rPr>
              <a:t> dne 4. 4. 2000, </a:t>
            </a:r>
            <a:r>
              <a:rPr lang="sk-SK" sz="1800" b="1" dirty="0" err="1">
                <a:solidFill>
                  <a:srgbClr val="002060"/>
                </a:solidFill>
              </a:rPr>
              <a:t>nemohl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založit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právní</a:t>
            </a:r>
            <a:r>
              <a:rPr lang="sk-SK" sz="1800" b="1" dirty="0">
                <a:solidFill>
                  <a:srgbClr val="002060"/>
                </a:solidFill>
              </a:rPr>
              <a:t> titul </a:t>
            </a:r>
            <a:r>
              <a:rPr lang="sk-SK" sz="1800" b="1" dirty="0" err="1">
                <a:solidFill>
                  <a:srgbClr val="002060"/>
                </a:solidFill>
              </a:rPr>
              <a:t>žalobce</a:t>
            </a:r>
            <a:r>
              <a:rPr lang="sk-SK" sz="1800" b="1" dirty="0">
                <a:solidFill>
                  <a:srgbClr val="002060"/>
                </a:solidFill>
              </a:rPr>
              <a:t> na </a:t>
            </a:r>
            <a:r>
              <a:rPr lang="sk-SK" sz="1800" b="1" dirty="0" err="1">
                <a:solidFill>
                  <a:srgbClr val="002060"/>
                </a:solidFill>
              </a:rPr>
              <a:t>pojistné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plnění</a:t>
            </a:r>
            <a:r>
              <a:rPr lang="sk-SK" sz="1800" dirty="0" smtClean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sk-SK" sz="1800" dirty="0" smtClean="0">
                <a:solidFill>
                  <a:srgbClr val="002060"/>
                </a:solidFill>
              </a:rPr>
              <a:t>(</a:t>
            </a:r>
            <a:r>
              <a:rPr lang="sk-SK" sz="1800" dirty="0">
                <a:solidFill>
                  <a:srgbClr val="002060"/>
                </a:solidFill>
              </a:rPr>
              <a:t>rozsudok Mestského súdu v Prahe, citované </a:t>
            </a:r>
            <a:r>
              <a:rPr lang="sk-SK" sz="1800" dirty="0" smtClean="0">
                <a:solidFill>
                  <a:srgbClr val="002060"/>
                </a:solidFill>
              </a:rPr>
              <a:t>z Uznesenia NS ČR, </a:t>
            </a:r>
            <a:r>
              <a:rPr lang="sk-SK" sz="1800" dirty="0" err="1" smtClean="0">
                <a:solidFill>
                  <a:srgbClr val="002060"/>
                </a:solidFill>
              </a:rPr>
              <a:t>sp</a:t>
            </a:r>
            <a:r>
              <a:rPr lang="sk-SK" sz="1800" dirty="0" smtClean="0">
                <a:solidFill>
                  <a:srgbClr val="002060"/>
                </a:solidFill>
              </a:rPr>
              <a:t>. zn</a:t>
            </a:r>
            <a:r>
              <a:rPr lang="sk-SK" sz="1800" dirty="0">
                <a:solidFill>
                  <a:srgbClr val="002060"/>
                </a:solidFill>
              </a:rPr>
              <a:t>. </a:t>
            </a:r>
            <a:r>
              <a:rPr lang="sk-SK" sz="1800" dirty="0" smtClean="0">
                <a:solidFill>
                  <a:srgbClr val="002060"/>
                </a:solidFill>
              </a:rPr>
              <a:t>25 </a:t>
            </a:r>
            <a:r>
              <a:rPr lang="sk-SK" sz="1800" dirty="0" err="1" smtClean="0">
                <a:solidFill>
                  <a:srgbClr val="002060"/>
                </a:solidFill>
              </a:rPr>
              <a:t>Cdo</a:t>
            </a:r>
            <a:r>
              <a:rPr lang="sk-SK" sz="1800" dirty="0" smtClean="0">
                <a:solidFill>
                  <a:srgbClr val="002060"/>
                </a:solidFill>
              </a:rPr>
              <a:t> 981/2007)</a:t>
            </a: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0477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/>
              <a:t>Vinkulácie v poistení motorových vozidiel</a:t>
            </a:r>
            <a:endParaRPr lang="sk-SK" dirty="0" smtClean="0"/>
          </a:p>
        </p:txBody>
      </p:sp>
      <p:sp>
        <p:nvSpPr>
          <p:cNvPr id="286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None/>
            </a:pPr>
            <a:r>
              <a:rPr lang="sk-SK" sz="2000" dirty="0">
                <a:solidFill>
                  <a:srgbClr val="FF0000"/>
                </a:solidFill>
              </a:rPr>
              <a:t>Aktívna legitimácia poistníka a leasing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Nie </a:t>
            </a:r>
            <a:r>
              <a:rPr lang="sk-SK" sz="1800" dirty="0">
                <a:solidFill>
                  <a:srgbClr val="002060"/>
                </a:solidFill>
              </a:rPr>
              <a:t>je možné súhlasiť s tvrdením navrhovateľa, že navrhovateľ sa stal aktívne legitimovaným tým, že poistený - vlastník motorového vozidla, O. L., a. s. - </a:t>
            </a:r>
            <a:r>
              <a:rPr lang="sk-SK" sz="1800" dirty="0" err="1">
                <a:solidFill>
                  <a:srgbClr val="002060"/>
                </a:solidFill>
              </a:rPr>
              <a:t>devinkuloval</a:t>
            </a:r>
            <a:r>
              <a:rPr lang="sk-SK" sz="1800" dirty="0">
                <a:solidFill>
                  <a:srgbClr val="002060"/>
                </a:solidFill>
              </a:rPr>
              <a:t> poistné plnenie v prospech navrhovateľa. Zo súhlasu s </a:t>
            </a:r>
            <a:r>
              <a:rPr lang="sk-SK" sz="1800" dirty="0" err="1">
                <a:solidFill>
                  <a:srgbClr val="002060"/>
                </a:solidFill>
              </a:rPr>
              <a:t>devinkuláciou</a:t>
            </a:r>
            <a:r>
              <a:rPr lang="sk-SK" sz="1800" dirty="0">
                <a:solidFill>
                  <a:srgbClr val="002060"/>
                </a:solidFill>
              </a:rPr>
              <a:t> poistného plnenia mal odvolací súd preukázané, že tento súhlas bol udelený dňa 22.7.2005 na obdobie 30 dní (súhlas zanikol 21.8.2005). Z uvedeného je zrejmé, že ak by zo strany poisťovateľa došlo k plneniu z poistnej udalosti, bola jeho povinnosť v tomto ohraničenom období plniť navrhovateľovi. Z predmetného súhlasu však nie je zrejmé, ktorej poistnej udalosti sa tento súhlas týkal. </a:t>
            </a:r>
            <a:r>
              <a:rPr lang="sk-SK" sz="1800" b="1" dirty="0">
                <a:solidFill>
                  <a:srgbClr val="002060"/>
                </a:solidFill>
              </a:rPr>
              <a:t>Tento súhlas však v žiadnom prípade nemohol spôsobiť a ani nespôsobil vznik aktívnej legitimácie navrhovateľa. </a:t>
            </a:r>
            <a:r>
              <a:rPr lang="sk-SK" sz="1800" dirty="0">
                <a:solidFill>
                  <a:srgbClr val="002060"/>
                </a:solidFill>
              </a:rPr>
              <a:t>V danom prípade nejde o právnu skutočnosť, s ktorou by právne predpisy spájali prevod, alebo prechod práv alebo povinností dotýkajúcich sa plnenia poisťovateľa inej osobe ako poistenému v zmysle vyššie uvedenej poistnej zmluvy.</a:t>
            </a:r>
            <a:endParaRPr lang="sk-SK" sz="1800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sk-SK" sz="1800" dirty="0" smtClean="0">
                <a:solidFill>
                  <a:srgbClr val="002060"/>
                </a:solidFill>
              </a:rPr>
              <a:t>(rozsudok KS Bratislava, </a:t>
            </a:r>
            <a:r>
              <a:rPr lang="sk-SK" sz="1800" dirty="0" err="1" smtClean="0">
                <a:solidFill>
                  <a:srgbClr val="002060"/>
                </a:solidFill>
              </a:rPr>
              <a:t>sp</a:t>
            </a:r>
            <a:r>
              <a:rPr lang="sk-SK" sz="1800" dirty="0" smtClean="0">
                <a:solidFill>
                  <a:srgbClr val="002060"/>
                </a:solidFill>
              </a:rPr>
              <a:t>. zn</a:t>
            </a:r>
            <a:r>
              <a:rPr lang="sk-SK" sz="1800" dirty="0">
                <a:solidFill>
                  <a:srgbClr val="002060"/>
                </a:solidFill>
              </a:rPr>
              <a:t>. </a:t>
            </a:r>
            <a:r>
              <a:rPr lang="sk-SK" sz="1800" dirty="0" smtClean="0">
                <a:solidFill>
                  <a:srgbClr val="002060"/>
                </a:solidFill>
              </a:rPr>
              <a:t>3 </a:t>
            </a:r>
            <a:r>
              <a:rPr lang="sk-SK" sz="1800" dirty="0" err="1" smtClean="0">
                <a:solidFill>
                  <a:srgbClr val="002060"/>
                </a:solidFill>
              </a:rPr>
              <a:t>Co</a:t>
            </a:r>
            <a:r>
              <a:rPr lang="sk-SK" sz="1800" dirty="0" smtClean="0">
                <a:solidFill>
                  <a:srgbClr val="002060"/>
                </a:solidFill>
              </a:rPr>
              <a:t> 151/2008)</a:t>
            </a: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67494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/>
              <a:t>Vinkulácie v poistení motorových vozidiel</a:t>
            </a:r>
            <a:endParaRPr lang="sk-SK" dirty="0" smtClean="0"/>
          </a:p>
        </p:txBody>
      </p:sp>
      <p:sp>
        <p:nvSpPr>
          <p:cNvPr id="286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Aktívna legitimácia – zmluva o úvere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>
                <a:solidFill>
                  <a:srgbClr val="002060"/>
                </a:solidFill>
              </a:rPr>
              <a:t>Odporca vzniesol námietku nedostatku aktívnej legitimácie navrhovateľa nakoľko poistné plnenie </a:t>
            </a:r>
            <a:r>
              <a:rPr lang="sk-SK" sz="1800" dirty="0" smtClean="0">
                <a:solidFill>
                  <a:srgbClr val="002060"/>
                </a:solidFill>
              </a:rPr>
              <a:t>v zmysle </a:t>
            </a:r>
            <a:r>
              <a:rPr lang="sk-SK" sz="1800" dirty="0">
                <a:solidFill>
                  <a:srgbClr val="002060"/>
                </a:solidFill>
              </a:rPr>
              <a:t>poistnej zmluvy bolo </a:t>
            </a:r>
            <a:r>
              <a:rPr lang="sk-SK" sz="1800" dirty="0" smtClean="0">
                <a:solidFill>
                  <a:srgbClr val="002060"/>
                </a:solidFill>
              </a:rPr>
              <a:t>vinkulované...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K </a:t>
            </a:r>
            <a:r>
              <a:rPr lang="sk-SK" sz="1800" dirty="0">
                <a:solidFill>
                  <a:srgbClr val="002060"/>
                </a:solidFill>
              </a:rPr>
              <a:t>vznesenej námietke odporcu sa navrhovateľ vyjadril tak, že jediným aktívne legitimovaným </a:t>
            </a:r>
            <a:r>
              <a:rPr lang="sk-SK" sz="1800" dirty="0" smtClean="0">
                <a:solidFill>
                  <a:srgbClr val="002060"/>
                </a:solidFill>
              </a:rPr>
              <a:t>na podanie </a:t>
            </a:r>
            <a:r>
              <a:rPr lang="sk-SK" sz="1800" dirty="0">
                <a:solidFill>
                  <a:srgbClr val="002060"/>
                </a:solidFill>
              </a:rPr>
              <a:t>žaloby bol a je navrhovateľa </a:t>
            </a:r>
            <a:r>
              <a:rPr lang="sk-SK" sz="1800" b="1" dirty="0">
                <a:solidFill>
                  <a:srgbClr val="002060"/>
                </a:solidFill>
              </a:rPr>
              <a:t>nakoľko vinkulácia poistného plnenia bola zriadená na </a:t>
            </a:r>
            <a:r>
              <a:rPr lang="sk-SK" sz="1800" b="1" dirty="0" smtClean="0">
                <a:solidFill>
                  <a:srgbClr val="002060"/>
                </a:solidFill>
              </a:rPr>
              <a:t>základe zmluvy </a:t>
            </a:r>
            <a:r>
              <a:rPr lang="sk-SK" sz="1800" b="1" dirty="0">
                <a:solidFill>
                  <a:srgbClr val="002060"/>
                </a:solidFill>
              </a:rPr>
              <a:t>o úvere </a:t>
            </a:r>
            <a:r>
              <a:rPr lang="sk-SK" sz="1800" dirty="0">
                <a:solidFill>
                  <a:srgbClr val="002060"/>
                </a:solidFill>
              </a:rPr>
              <a:t>a nie leasingovej zmluvy, t.j. v prípade zmluvy o úvere bol vlastníkom ťahača a </a:t>
            </a:r>
            <a:r>
              <a:rPr lang="sk-SK" sz="1800" dirty="0" smtClean="0">
                <a:solidFill>
                  <a:srgbClr val="002060"/>
                </a:solidFill>
              </a:rPr>
              <a:t>návesu navrhovateľ </a:t>
            </a:r>
            <a:r>
              <a:rPr lang="sk-SK" sz="1800" dirty="0">
                <a:solidFill>
                  <a:srgbClr val="002060"/>
                </a:solidFill>
              </a:rPr>
              <a:t>od počiatku na rozdiel od leasingovej zmluvy kde do doby splatenia leasingu je </a:t>
            </a:r>
            <a:r>
              <a:rPr lang="sk-SK" sz="1800" dirty="0" smtClean="0">
                <a:solidFill>
                  <a:srgbClr val="002060"/>
                </a:solidFill>
              </a:rPr>
              <a:t>vlastníkom predmetu </a:t>
            </a:r>
            <a:r>
              <a:rPr lang="sk-SK" sz="1800" dirty="0">
                <a:solidFill>
                  <a:srgbClr val="002060"/>
                </a:solidFill>
              </a:rPr>
              <a:t>leasingu leasingová </a:t>
            </a:r>
            <a:r>
              <a:rPr lang="sk-SK" sz="1800" dirty="0" smtClean="0">
                <a:solidFill>
                  <a:srgbClr val="002060"/>
                </a:solidFill>
              </a:rPr>
              <a:t>spoločnosť. 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V </a:t>
            </a:r>
            <a:r>
              <a:rPr lang="sk-SK" sz="1800" dirty="0">
                <a:solidFill>
                  <a:srgbClr val="002060"/>
                </a:solidFill>
              </a:rPr>
              <a:t>otázke námietky nedostatku aktívnej legitimácie navrhovateľa sa súd v celom rozsahu stotožnil </a:t>
            </a:r>
            <a:r>
              <a:rPr lang="sk-SK" sz="1800" dirty="0" smtClean="0">
                <a:solidFill>
                  <a:srgbClr val="002060"/>
                </a:solidFill>
              </a:rPr>
              <a:t>s argumentáciu </a:t>
            </a:r>
            <a:r>
              <a:rPr lang="sk-SK" sz="1800" dirty="0">
                <a:solidFill>
                  <a:srgbClr val="002060"/>
                </a:solidFill>
              </a:rPr>
              <a:t>navrhovateľa kedy konštatoval, že zapísaným vlastníkom ťahača a návesu bol po </a:t>
            </a:r>
            <a:r>
              <a:rPr lang="sk-SK" sz="1800" dirty="0" smtClean="0">
                <a:solidFill>
                  <a:srgbClr val="002060"/>
                </a:solidFill>
              </a:rPr>
              <a:t>celý čas </a:t>
            </a:r>
            <a:r>
              <a:rPr lang="sk-SK" sz="1800" dirty="0">
                <a:solidFill>
                  <a:srgbClr val="002060"/>
                </a:solidFill>
              </a:rPr>
              <a:t>navrhovateľ, ktorý navyše vo vlastnom mene uzatvoril s odporcom poistné zmluvy na ťahač a </a:t>
            </a:r>
            <a:r>
              <a:rPr lang="sk-SK" sz="1800" dirty="0" smtClean="0">
                <a:solidFill>
                  <a:srgbClr val="002060"/>
                </a:solidFill>
              </a:rPr>
              <a:t>náves so </a:t>
            </a:r>
            <a:r>
              <a:rPr lang="sk-SK" sz="1800" dirty="0">
                <a:solidFill>
                  <a:srgbClr val="002060"/>
                </a:solidFill>
              </a:rPr>
              <a:t>zmenou osoby v prospech, ktorej mal odporca vyplatiť poistné plnenie. </a:t>
            </a:r>
            <a:r>
              <a:rPr lang="sk-SK" sz="1800" b="1" dirty="0">
                <a:solidFill>
                  <a:srgbClr val="002060"/>
                </a:solidFill>
              </a:rPr>
              <a:t>Avšak zmena osoby, na </a:t>
            </a:r>
            <a:r>
              <a:rPr lang="sk-SK" sz="1800" b="1" dirty="0" smtClean="0">
                <a:solidFill>
                  <a:srgbClr val="002060"/>
                </a:solidFill>
              </a:rPr>
              <a:t>účet ktorej </a:t>
            </a:r>
            <a:r>
              <a:rPr lang="sk-SK" sz="1800" b="1" dirty="0">
                <a:solidFill>
                  <a:srgbClr val="002060"/>
                </a:solidFill>
              </a:rPr>
              <a:t>boli poistné zmluvy uzatvorené v žiadnom prípade podľa názoru súdu nezaložila oprávnenie </a:t>
            </a:r>
            <a:r>
              <a:rPr lang="sk-SK" sz="1800" b="1" dirty="0" smtClean="0">
                <a:solidFill>
                  <a:srgbClr val="002060"/>
                </a:solidFill>
              </a:rPr>
              <a:t>tretej osoby (záložného veriteľa) </a:t>
            </a:r>
            <a:r>
              <a:rPr lang="sk-SK" sz="1800" b="1" dirty="0">
                <a:solidFill>
                  <a:srgbClr val="002060"/>
                </a:solidFill>
              </a:rPr>
              <a:t>podať žalobu vo vlastnom mene a na vlastný účet</a:t>
            </a:r>
            <a:r>
              <a:rPr lang="sk-SK" sz="1800" b="1" dirty="0" smtClean="0">
                <a:solidFill>
                  <a:srgbClr val="002060"/>
                </a:solidFill>
              </a:rPr>
              <a:t>. </a:t>
            </a:r>
            <a:r>
              <a:rPr lang="sk-SK" sz="1800" dirty="0" smtClean="0">
                <a:solidFill>
                  <a:srgbClr val="002060"/>
                </a:solidFill>
              </a:rPr>
              <a:t>(z rozsudku OS Bratislava I, </a:t>
            </a:r>
            <a:r>
              <a:rPr lang="sk-SK" sz="1800" dirty="0" err="1" smtClean="0">
                <a:solidFill>
                  <a:srgbClr val="002060"/>
                </a:solidFill>
              </a:rPr>
              <a:t>sp</a:t>
            </a:r>
            <a:r>
              <a:rPr lang="sk-SK" sz="1800" dirty="0" smtClean="0">
                <a:solidFill>
                  <a:srgbClr val="002060"/>
                </a:solidFill>
              </a:rPr>
              <a:t>. zn</a:t>
            </a:r>
            <a:r>
              <a:rPr lang="sk-SK" sz="1800" dirty="0">
                <a:solidFill>
                  <a:srgbClr val="002060"/>
                </a:solidFill>
              </a:rPr>
              <a:t>. 29Cb/74/2005)</a:t>
            </a:r>
            <a:endParaRPr lang="sk-SK" sz="18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62939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/>
              <a:t>Vinkulácie v poistení motorových vozidiel</a:t>
            </a:r>
            <a:endParaRPr lang="sk-SK" dirty="0" smtClean="0"/>
          </a:p>
        </p:txBody>
      </p:sp>
      <p:sp>
        <p:nvSpPr>
          <p:cNvPr id="286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Aktívna legitimácia – zmluva o úvere a zabezpečovací prevod práva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>
                <a:solidFill>
                  <a:srgbClr val="002060"/>
                </a:solidFill>
              </a:rPr>
              <a:t>Uznesením Krajského súdu v Bratislave číslo konania </a:t>
            </a:r>
            <a:r>
              <a:rPr lang="sk-SK" sz="1800" dirty="0" err="1">
                <a:solidFill>
                  <a:srgbClr val="002060"/>
                </a:solidFill>
              </a:rPr>
              <a:t>XCo</a:t>
            </a:r>
            <a:r>
              <a:rPr lang="sk-SK" sz="1800" dirty="0">
                <a:solidFill>
                  <a:srgbClr val="002060"/>
                </a:solidFill>
              </a:rPr>
              <a:t> XXX/XX-XXX zo dňa XX.XX.XXXX </a:t>
            </a:r>
            <a:r>
              <a:rPr lang="sk-SK" sz="1800" dirty="0" smtClean="0">
                <a:solidFill>
                  <a:srgbClr val="002060"/>
                </a:solidFill>
              </a:rPr>
              <a:t>bol rozsudok </a:t>
            </a:r>
            <a:r>
              <a:rPr lang="sk-SK" sz="1800" dirty="0">
                <a:solidFill>
                  <a:srgbClr val="002060"/>
                </a:solidFill>
              </a:rPr>
              <a:t>súdu prvého stupňa zrušený s tým, že navrhovateľka uzavrela s odporcom poistnú zmluvu </a:t>
            </a:r>
            <a:r>
              <a:rPr lang="sk-SK" sz="1800" dirty="0" smtClean="0">
                <a:solidFill>
                  <a:srgbClr val="002060"/>
                </a:solidFill>
              </a:rPr>
              <a:t>na havarijné </a:t>
            </a:r>
            <a:r>
              <a:rPr lang="sk-SK" sz="1800" dirty="0">
                <a:solidFill>
                  <a:srgbClr val="002060"/>
                </a:solidFill>
              </a:rPr>
              <a:t>poistenie predmetného vozidla, túto zmluvu uzavrela vo vlastnom mene a na vlastný účet</a:t>
            </a:r>
            <a:r>
              <a:rPr lang="sk-SK" sz="1800" dirty="0" smtClean="0">
                <a:solidFill>
                  <a:srgbClr val="002060"/>
                </a:solidFill>
              </a:rPr>
              <a:t>. </a:t>
            </a:r>
            <a:endParaRPr lang="sk-SK" sz="1800" dirty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sk-SK" sz="1800" dirty="0">
                <a:solidFill>
                  <a:srgbClr val="002060"/>
                </a:solidFill>
              </a:rPr>
              <a:t>Zabezpečovací prevod vlastníckeho práva zanikol a zanikla aj vinkulácia poistného planenia v </a:t>
            </a:r>
            <a:r>
              <a:rPr lang="sk-SK" sz="1800" dirty="0" smtClean="0">
                <a:solidFill>
                  <a:srgbClr val="002060"/>
                </a:solidFill>
              </a:rPr>
              <a:t>prospech leasingovej </a:t>
            </a:r>
            <a:r>
              <a:rPr lang="sk-SK" sz="1800" dirty="0">
                <a:solidFill>
                  <a:srgbClr val="002060"/>
                </a:solidFill>
              </a:rPr>
              <a:t>spoločnosti dojednaná v poistnej zmluve. Leasingová spoločnosť ako veriteľ zo zmluvy </a:t>
            </a:r>
            <a:r>
              <a:rPr lang="sk-SK" sz="1800" dirty="0" smtClean="0">
                <a:solidFill>
                  <a:srgbClr val="002060"/>
                </a:solidFill>
              </a:rPr>
              <a:t>o spotrebnom </a:t>
            </a:r>
            <a:r>
              <a:rPr lang="sk-SK" sz="1800" dirty="0">
                <a:solidFill>
                  <a:srgbClr val="002060"/>
                </a:solidFill>
              </a:rPr>
              <a:t>úvere a zo zmluvy o zabezpečovacom prevode vlastníckeho práva si čiastočné </a:t>
            </a:r>
            <a:r>
              <a:rPr lang="sk-SK" sz="1800" dirty="0" smtClean="0">
                <a:solidFill>
                  <a:srgbClr val="002060"/>
                </a:solidFill>
              </a:rPr>
              <a:t>poistné plnenie </a:t>
            </a:r>
            <a:r>
              <a:rPr lang="sk-SK" sz="1800" dirty="0">
                <a:solidFill>
                  <a:srgbClr val="002060"/>
                </a:solidFill>
              </a:rPr>
              <a:t>uhradené odporcom ponechala na úhradu svojej pohľadávky voči navrhovateľke. </a:t>
            </a:r>
            <a:r>
              <a:rPr lang="sk-SK" sz="1800" dirty="0" smtClean="0">
                <a:solidFill>
                  <a:srgbClr val="002060"/>
                </a:solidFill>
              </a:rPr>
              <a:t>Táto pohľadávka </a:t>
            </a:r>
            <a:r>
              <a:rPr lang="sk-SK" sz="1800" dirty="0">
                <a:solidFill>
                  <a:srgbClr val="002060"/>
                </a:solidFill>
              </a:rPr>
              <a:t>predstavovala nesplatené splátky spotrebného úveru. Odporca čiastočným </a:t>
            </a:r>
            <a:r>
              <a:rPr lang="sk-SK" sz="1800" dirty="0" smtClean="0">
                <a:solidFill>
                  <a:srgbClr val="002060"/>
                </a:solidFill>
              </a:rPr>
              <a:t>poistným plnením </a:t>
            </a:r>
            <a:r>
              <a:rPr lang="sk-SK" sz="1800" dirty="0">
                <a:solidFill>
                  <a:srgbClr val="002060"/>
                </a:solidFill>
              </a:rPr>
              <a:t>leasingovú spoločnosť uspokojil, takže tá sa nedomáhala doplatenia poistného plnenia. </a:t>
            </a:r>
            <a:r>
              <a:rPr lang="sk-SK" sz="1800" b="1" dirty="0" smtClean="0">
                <a:solidFill>
                  <a:srgbClr val="002060"/>
                </a:solidFill>
              </a:rPr>
              <a:t>Za tohto </a:t>
            </a:r>
            <a:r>
              <a:rPr lang="sk-SK" sz="1800" b="1" dirty="0">
                <a:solidFill>
                  <a:srgbClr val="002060"/>
                </a:solidFill>
              </a:rPr>
              <a:t>skutkového stavu odvolací súd dospel k záveru, že navrhovateľke o doplatenie poistného </a:t>
            </a:r>
            <a:r>
              <a:rPr lang="sk-SK" sz="1800" b="1" dirty="0" smtClean="0">
                <a:solidFill>
                  <a:srgbClr val="002060"/>
                </a:solidFill>
              </a:rPr>
              <a:t>plnenia nechýba </a:t>
            </a:r>
            <a:r>
              <a:rPr lang="sk-SK" sz="1800" b="1" dirty="0">
                <a:solidFill>
                  <a:srgbClr val="002060"/>
                </a:solidFill>
              </a:rPr>
              <a:t>aktívne vecná legitimácia</a:t>
            </a:r>
            <a:r>
              <a:rPr lang="sk-SK" sz="1800" dirty="0" smtClean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sk-SK" sz="1800" dirty="0" smtClean="0">
                <a:solidFill>
                  <a:srgbClr val="002060"/>
                </a:solidFill>
              </a:rPr>
              <a:t>(z rozsudku OS Bratislava I, </a:t>
            </a:r>
            <a:r>
              <a:rPr lang="sk-SK" sz="1800" dirty="0" err="1" smtClean="0">
                <a:solidFill>
                  <a:srgbClr val="002060"/>
                </a:solidFill>
              </a:rPr>
              <a:t>sp</a:t>
            </a:r>
            <a:r>
              <a:rPr lang="sk-SK" sz="1800" dirty="0" smtClean="0">
                <a:solidFill>
                  <a:srgbClr val="002060"/>
                </a:solidFill>
              </a:rPr>
              <a:t>. zn</a:t>
            </a:r>
            <a:r>
              <a:rPr lang="sk-SK" sz="1800" dirty="0">
                <a:solidFill>
                  <a:srgbClr val="002060"/>
                </a:solidFill>
              </a:rPr>
              <a:t>. </a:t>
            </a:r>
            <a:r>
              <a:rPr lang="sk-SK" sz="1800" dirty="0" smtClean="0">
                <a:solidFill>
                  <a:srgbClr val="002060"/>
                </a:solidFill>
              </a:rPr>
              <a:t>10 C 181/2008)</a:t>
            </a: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47251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/>
              <a:t>Vinkulácie v poistení motorových vozidiel</a:t>
            </a:r>
            <a:endParaRPr lang="sk-SK" dirty="0" smtClean="0"/>
          </a:p>
        </p:txBody>
      </p:sp>
      <p:sp>
        <p:nvSpPr>
          <p:cNvPr id="286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None/>
            </a:pPr>
            <a:r>
              <a:rPr lang="sk-SK" sz="2000" dirty="0">
                <a:solidFill>
                  <a:srgbClr val="FF0000"/>
                </a:solidFill>
              </a:rPr>
              <a:t>Aktívna legitimácia – </a:t>
            </a:r>
            <a:r>
              <a:rPr lang="sk-SK" sz="2000" dirty="0" smtClean="0">
                <a:solidFill>
                  <a:srgbClr val="FF0000"/>
                </a:solidFill>
              </a:rPr>
              <a:t>rámcové poistné zmluvy</a:t>
            </a:r>
            <a:endParaRPr lang="sk-SK" sz="2000" dirty="0">
              <a:solidFill>
                <a:srgbClr val="FF000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Žalobca </a:t>
            </a:r>
            <a:r>
              <a:rPr lang="sk-SK" sz="1800" dirty="0">
                <a:solidFill>
                  <a:srgbClr val="002060"/>
                </a:solidFill>
              </a:rPr>
              <a:t>a spoločnosť KOFIS Leasing, a.s. uzavreli dňa 06. 08. 2003 </a:t>
            </a:r>
            <a:r>
              <a:rPr lang="sk-SK" sz="1800" dirty="0" smtClean="0">
                <a:solidFill>
                  <a:srgbClr val="002060"/>
                </a:solidFill>
              </a:rPr>
              <a:t>leasingovú zmluvu </a:t>
            </a:r>
            <a:r>
              <a:rPr lang="sk-SK" sz="1800" dirty="0">
                <a:solidFill>
                  <a:srgbClr val="002060"/>
                </a:solidFill>
              </a:rPr>
              <a:t>č. LZF/03/20834 a predmetom leasingu bolo motorové vozidlo zn. </a:t>
            </a:r>
            <a:r>
              <a:rPr lang="sk-SK" sz="1800" dirty="0" err="1" smtClean="0">
                <a:solidFill>
                  <a:srgbClr val="002060"/>
                </a:solidFill>
              </a:rPr>
              <a:t>Peugeot</a:t>
            </a:r>
            <a:r>
              <a:rPr lang="sk-SK" sz="1800" dirty="0" smtClean="0">
                <a:solidFill>
                  <a:srgbClr val="002060"/>
                </a:solidFill>
              </a:rPr>
              <a:t> </a:t>
            </a:r>
            <a:r>
              <a:rPr lang="sk-SK" sz="1800" dirty="0">
                <a:solidFill>
                  <a:srgbClr val="002060"/>
                </a:solidFill>
              </a:rPr>
              <a:t>406, ev. č. TT </a:t>
            </a:r>
            <a:r>
              <a:rPr lang="sk-SK" sz="1800" dirty="0" smtClean="0">
                <a:solidFill>
                  <a:srgbClr val="002060"/>
                </a:solidFill>
              </a:rPr>
              <a:t>300AB</a:t>
            </a:r>
            <a:r>
              <a:rPr lang="sk-SK" sz="1800" dirty="0">
                <a:solidFill>
                  <a:srgbClr val="002060"/>
                </a:solidFill>
              </a:rPr>
              <a:t>. Predmetné vozidlo bolo havarijne poistené žalovaným na základe rámcovej zmluvy zo dňa </a:t>
            </a:r>
            <a:r>
              <a:rPr lang="sk-SK" sz="1800" dirty="0" smtClean="0">
                <a:solidFill>
                  <a:srgbClr val="002060"/>
                </a:solidFill>
              </a:rPr>
              <a:t>13.07.2001 </a:t>
            </a:r>
            <a:r>
              <a:rPr lang="sk-SK" sz="1800" dirty="0">
                <a:solidFill>
                  <a:srgbClr val="002060"/>
                </a:solidFill>
              </a:rPr>
              <a:t>uzavretej medzi leasingovou spoločnosťou a právnym predchodcom žalovaného poisťovňou </a:t>
            </a:r>
            <a:r>
              <a:rPr lang="sk-SK" sz="1800" dirty="0" smtClean="0">
                <a:solidFill>
                  <a:srgbClr val="002060"/>
                </a:solidFill>
              </a:rPr>
              <a:t>R+V poisťovňa</a:t>
            </a:r>
            <a:r>
              <a:rPr lang="sk-SK" sz="1800" dirty="0">
                <a:solidFill>
                  <a:srgbClr val="002060"/>
                </a:solidFill>
              </a:rPr>
              <a:t>, a.s.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Súd </a:t>
            </a:r>
            <a:r>
              <a:rPr lang="sk-SK" sz="1800" dirty="0">
                <a:solidFill>
                  <a:srgbClr val="002060"/>
                </a:solidFill>
              </a:rPr>
              <a:t>prvého stupňa vzhľadom na námietku žalovaného sa zoberal otázkou aktívnej </a:t>
            </a:r>
            <a:r>
              <a:rPr lang="sk-SK" sz="1800" dirty="0" smtClean="0">
                <a:solidFill>
                  <a:srgbClr val="002060"/>
                </a:solidFill>
              </a:rPr>
              <a:t>vecnej legitimácie </a:t>
            </a:r>
            <a:r>
              <a:rPr lang="sk-SK" sz="1800" dirty="0">
                <a:solidFill>
                  <a:srgbClr val="002060"/>
                </a:solidFill>
              </a:rPr>
              <a:t>žalobcu v konaní a s poukazom na čl. III ods. 1, veta tretia rámcovej poistnej </a:t>
            </a:r>
            <a:r>
              <a:rPr lang="sk-SK" sz="1800" dirty="0" smtClean="0">
                <a:solidFill>
                  <a:srgbClr val="002060"/>
                </a:solidFill>
              </a:rPr>
              <a:t>zmluvy konštatoval</a:t>
            </a:r>
            <a:r>
              <a:rPr lang="sk-SK" sz="1800" dirty="0">
                <a:solidFill>
                  <a:srgbClr val="002060"/>
                </a:solidFill>
              </a:rPr>
              <a:t>, že </a:t>
            </a:r>
            <a:r>
              <a:rPr lang="sk-SK" sz="1800" b="1" dirty="0">
                <a:solidFill>
                  <a:srgbClr val="002060"/>
                </a:solidFill>
              </a:rPr>
              <a:t>žalobca podpísaním protokolu o prevzatí vozidla sa stal </a:t>
            </a:r>
            <a:r>
              <a:rPr lang="sk-SK" sz="1800" b="1" dirty="0" smtClean="0">
                <a:solidFill>
                  <a:srgbClr val="002060"/>
                </a:solidFill>
              </a:rPr>
              <a:t>účastníkom </a:t>
            </a:r>
            <a:r>
              <a:rPr lang="sk-SK" sz="1800" b="1" dirty="0">
                <a:solidFill>
                  <a:srgbClr val="002060"/>
                </a:solidFill>
              </a:rPr>
              <a:t>poistnej zmluvy </a:t>
            </a:r>
            <a:r>
              <a:rPr lang="sk-SK" sz="1800" b="1" dirty="0" smtClean="0">
                <a:solidFill>
                  <a:srgbClr val="002060"/>
                </a:solidFill>
              </a:rPr>
              <a:t>so všetkými </a:t>
            </a:r>
            <a:r>
              <a:rPr lang="sk-SK" sz="1800" b="1" dirty="0">
                <a:solidFill>
                  <a:srgbClr val="002060"/>
                </a:solidFill>
              </a:rPr>
              <a:t>povinnosťami a právami poisteného vrátane uplatnenia nároku na vyplatenie </a:t>
            </a:r>
            <a:r>
              <a:rPr lang="sk-SK" sz="1800" b="1" dirty="0" smtClean="0">
                <a:solidFill>
                  <a:srgbClr val="002060"/>
                </a:solidFill>
              </a:rPr>
              <a:t>poistného plnenia </a:t>
            </a:r>
            <a:r>
              <a:rPr lang="sk-SK" sz="1800" b="1" dirty="0">
                <a:solidFill>
                  <a:srgbClr val="002060"/>
                </a:solidFill>
              </a:rPr>
              <a:t>cestou súdu</a:t>
            </a:r>
            <a:r>
              <a:rPr lang="sk-SK" sz="1800" dirty="0">
                <a:solidFill>
                  <a:srgbClr val="002060"/>
                </a:solidFill>
              </a:rPr>
              <a:t>. Uzavrel, že žalobca je vo veci aktívne legitimovaným účastníkom konania</a:t>
            </a:r>
            <a:r>
              <a:rPr lang="sk-SK" sz="1800" dirty="0" smtClean="0">
                <a:solidFill>
                  <a:srgbClr val="002060"/>
                </a:solidFill>
              </a:rPr>
              <a:t>. </a:t>
            </a:r>
            <a:endParaRPr lang="sk-SK" sz="18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sk-SK" sz="1800" dirty="0" smtClean="0">
                <a:solidFill>
                  <a:srgbClr val="002060"/>
                </a:solidFill>
              </a:rPr>
              <a:t>(z rozsudku KS Bratislava, </a:t>
            </a:r>
            <a:r>
              <a:rPr lang="sk-SK" sz="1800" dirty="0" err="1" smtClean="0">
                <a:solidFill>
                  <a:srgbClr val="002060"/>
                </a:solidFill>
              </a:rPr>
              <a:t>sp</a:t>
            </a:r>
            <a:r>
              <a:rPr lang="sk-SK" sz="1800" dirty="0" smtClean="0">
                <a:solidFill>
                  <a:srgbClr val="002060"/>
                </a:solidFill>
              </a:rPr>
              <a:t>. zn</a:t>
            </a:r>
            <a:r>
              <a:rPr lang="sk-SK" sz="1800" dirty="0">
                <a:solidFill>
                  <a:srgbClr val="002060"/>
                </a:solidFill>
              </a:rPr>
              <a:t>. </a:t>
            </a:r>
            <a:r>
              <a:rPr lang="sk-SK" sz="1800" dirty="0" smtClean="0">
                <a:solidFill>
                  <a:srgbClr val="002060"/>
                </a:solidFill>
              </a:rPr>
              <a:t>1 </a:t>
            </a:r>
            <a:r>
              <a:rPr lang="sk-SK" sz="1800" dirty="0" err="1" smtClean="0">
                <a:solidFill>
                  <a:srgbClr val="002060"/>
                </a:solidFill>
              </a:rPr>
              <a:t>Cob</a:t>
            </a:r>
            <a:r>
              <a:rPr lang="sk-SK" sz="1800" dirty="0" smtClean="0">
                <a:solidFill>
                  <a:srgbClr val="002060"/>
                </a:solidFill>
              </a:rPr>
              <a:t> 442/2011)</a:t>
            </a: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59458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Vinkulácie v poistení majetku</a:t>
            </a:r>
            <a:endParaRPr lang="sk-SK" dirty="0" smtClean="0"/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456238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Vinkulácia alebo režim podľa § 151mc Občianskeho zákonníka?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Vinkulácia sa zakladá </a:t>
            </a:r>
            <a:r>
              <a:rPr lang="sk-SK" sz="1800" b="1" dirty="0" smtClean="0">
                <a:solidFill>
                  <a:srgbClr val="002060"/>
                </a:solidFill>
              </a:rPr>
              <a:t>žiadosťou</a:t>
            </a:r>
            <a:r>
              <a:rPr lang="sk-SK" sz="1800" dirty="0" smtClean="0">
                <a:solidFill>
                  <a:srgbClr val="002060"/>
                </a:solidFill>
              </a:rPr>
              <a:t> poisteného, režim </a:t>
            </a:r>
            <a:r>
              <a:rPr lang="sk-SK" sz="1800" dirty="0">
                <a:solidFill>
                  <a:srgbClr val="002060"/>
                </a:solidFill>
              </a:rPr>
              <a:t>podľa § 151mc OZ je viazaný na </a:t>
            </a:r>
            <a:r>
              <a:rPr lang="sk-SK" sz="1800" b="1" dirty="0">
                <a:solidFill>
                  <a:srgbClr val="002060"/>
                </a:solidFill>
              </a:rPr>
              <a:t>vznik</a:t>
            </a:r>
            <a:r>
              <a:rPr lang="sk-SK" sz="1800" dirty="0">
                <a:solidFill>
                  <a:srgbClr val="002060"/>
                </a:solidFill>
              </a:rPr>
              <a:t> záložného </a:t>
            </a:r>
            <a:r>
              <a:rPr lang="sk-SK" sz="1800" dirty="0" smtClean="0">
                <a:solidFill>
                  <a:srgbClr val="002060"/>
                </a:solidFill>
              </a:rPr>
              <a:t>práva.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Vinkulácia </a:t>
            </a:r>
            <a:r>
              <a:rPr lang="sk-SK" sz="1800" dirty="0">
                <a:solidFill>
                  <a:srgbClr val="002060"/>
                </a:solidFill>
              </a:rPr>
              <a:t>vzniká na základe </a:t>
            </a:r>
            <a:r>
              <a:rPr lang="sk-SK" sz="1800" b="1" dirty="0">
                <a:solidFill>
                  <a:srgbClr val="002060"/>
                </a:solidFill>
              </a:rPr>
              <a:t>potvrdenia poisťovne</a:t>
            </a:r>
            <a:r>
              <a:rPr lang="sk-SK" sz="1800" dirty="0" smtClean="0">
                <a:solidFill>
                  <a:srgbClr val="002060"/>
                </a:solidFill>
              </a:rPr>
              <a:t>, pri záložnom práve postačuje oznámenie/preukázanie záložného práva poisťovni</a:t>
            </a:r>
            <a:r>
              <a:rPr lang="sk-SK" sz="1800" dirty="0">
                <a:solidFill>
                  <a:srgbClr val="002060"/>
                </a:solidFill>
              </a:rPr>
              <a:t>. Žiadny úkon zo strany poisťovne sa </a:t>
            </a:r>
            <a:r>
              <a:rPr lang="sk-SK" sz="1800" b="1" dirty="0">
                <a:solidFill>
                  <a:srgbClr val="002060"/>
                </a:solidFill>
              </a:rPr>
              <a:t>ex </a:t>
            </a:r>
            <a:r>
              <a:rPr lang="sk-SK" sz="1800" b="1" dirty="0" err="1">
                <a:solidFill>
                  <a:srgbClr val="002060"/>
                </a:solidFill>
              </a:rPr>
              <a:t>lege</a:t>
            </a:r>
            <a:r>
              <a:rPr lang="sk-SK" sz="1800" b="1" dirty="0">
                <a:solidFill>
                  <a:srgbClr val="002060"/>
                </a:solidFill>
              </a:rPr>
              <a:t> nevyžaduje</a:t>
            </a:r>
            <a:r>
              <a:rPr lang="sk-SK" sz="1800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Vinkulácia</a:t>
            </a:r>
            <a:r>
              <a:rPr lang="sk-SK" sz="1800" dirty="0">
                <a:solidFill>
                  <a:srgbClr val="002060"/>
                </a:solidFill>
              </a:rPr>
              <a:t>, pokiaľ nie je výslovne uvedené inak, sa viaže na </a:t>
            </a:r>
            <a:r>
              <a:rPr lang="sk-SK" sz="1800" b="1" dirty="0">
                <a:solidFill>
                  <a:srgbClr val="002060"/>
                </a:solidFill>
              </a:rPr>
              <a:t>akékoľvek plnenia</a:t>
            </a:r>
            <a:r>
              <a:rPr lang="sk-SK" sz="1800" dirty="0">
                <a:solidFill>
                  <a:srgbClr val="002060"/>
                </a:solidFill>
              </a:rPr>
              <a:t> z poistnej zmluvy a povinnosť podľa § 151mc OZ sa viaže iba poistné plnenia, ktoré sa týkajú </a:t>
            </a:r>
            <a:r>
              <a:rPr lang="sk-SK" sz="1800" b="1" dirty="0" smtClean="0">
                <a:solidFill>
                  <a:srgbClr val="002060"/>
                </a:solidFill>
              </a:rPr>
              <a:t>zálohu.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vinkulácia </a:t>
            </a:r>
            <a:r>
              <a:rPr lang="sk-SK" sz="1800" dirty="0">
                <a:solidFill>
                  <a:srgbClr val="002060"/>
                </a:solidFill>
              </a:rPr>
              <a:t>sa v praxi spravidla zriaďuje </a:t>
            </a:r>
            <a:r>
              <a:rPr lang="sk-SK" sz="1800" b="1" dirty="0">
                <a:solidFill>
                  <a:srgbClr val="002060"/>
                </a:solidFill>
              </a:rPr>
              <a:t>do výšky poskytnutého úveru</a:t>
            </a:r>
            <a:r>
              <a:rPr lang="sk-SK" sz="1800" dirty="0">
                <a:solidFill>
                  <a:srgbClr val="002060"/>
                </a:solidFill>
              </a:rPr>
              <a:t>, resp. do výšky pohľadávky, ktorá </a:t>
            </a:r>
            <a:r>
              <a:rPr lang="sk-SK" sz="1800" dirty="0" err="1">
                <a:solidFill>
                  <a:srgbClr val="002060"/>
                </a:solidFill>
              </a:rPr>
              <a:t>vinkulárnemu</a:t>
            </a:r>
            <a:r>
              <a:rPr lang="sk-SK" sz="1800" dirty="0">
                <a:solidFill>
                  <a:srgbClr val="002060"/>
                </a:solidFill>
              </a:rPr>
              <a:t> veriteľovi vyplýva zo vzťahu k poistenému. </a:t>
            </a:r>
            <a:r>
              <a:rPr lang="sk-SK" sz="1800" dirty="0" smtClean="0">
                <a:solidFill>
                  <a:srgbClr val="002060"/>
                </a:solidFill>
              </a:rPr>
              <a:t>Občiansky zákonník </a:t>
            </a:r>
            <a:r>
              <a:rPr lang="sk-SK" sz="1800" b="1" dirty="0" smtClean="0">
                <a:solidFill>
                  <a:srgbClr val="002060"/>
                </a:solidFill>
              </a:rPr>
              <a:t>nemá žiadne </a:t>
            </a:r>
            <a:r>
              <a:rPr lang="sk-SK" sz="1800" b="1" dirty="0">
                <a:solidFill>
                  <a:srgbClr val="002060"/>
                </a:solidFill>
              </a:rPr>
              <a:t>obmedzenie </a:t>
            </a:r>
            <a:r>
              <a:rPr lang="sk-SK" sz="1800" dirty="0">
                <a:solidFill>
                  <a:srgbClr val="002060"/>
                </a:solidFill>
              </a:rPr>
              <a:t>týkajúce sa výšky poistného plnenia, pri záložnom práve má teda poisťovňa povinnosť vyplatiť poistné plnenie záložnému veriteľovi bez ohľadu na aktuálnu výšku zabezpečenej </a:t>
            </a:r>
            <a:r>
              <a:rPr lang="sk-SK" sz="1800" dirty="0" smtClean="0">
                <a:solidFill>
                  <a:srgbClr val="002060"/>
                </a:solidFill>
              </a:rPr>
              <a:t>pohľadávky.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316112" y="2071687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2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61017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Vinkulácie v poistení majetku</a:t>
            </a:r>
            <a:endParaRPr lang="sk-SK" dirty="0" smtClean="0"/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456238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Vinkulácia alebo režim podľa § 151mc Občianskeho zákonníka?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V praxi často dochádza k tomu, že k banky vo svojich tlačivách </a:t>
            </a:r>
            <a:r>
              <a:rPr lang="sk-SK" sz="1800" b="1" dirty="0" smtClean="0">
                <a:solidFill>
                  <a:srgbClr val="002060"/>
                </a:solidFill>
              </a:rPr>
              <a:t>kumulujú</a:t>
            </a:r>
            <a:r>
              <a:rPr lang="sk-SK" sz="1800" dirty="0" smtClean="0">
                <a:solidFill>
                  <a:srgbClr val="002060"/>
                </a:solidFill>
              </a:rPr>
              <a:t> vinkuláciu a režim podľa § 151mc Občianskeho zákonníka. 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V praxi sa oznámenie o vzniku záložného práva (ktoré spravidla poisťovňa musí pre potreby banky potvrdiť) doručuje poisťovni </a:t>
            </a:r>
            <a:r>
              <a:rPr lang="sk-SK" sz="1800" b="1" dirty="0" smtClean="0">
                <a:solidFill>
                  <a:srgbClr val="002060"/>
                </a:solidFill>
              </a:rPr>
              <a:t>ešte pred vznikom </a:t>
            </a:r>
            <a:r>
              <a:rPr lang="sk-SK" sz="1800" dirty="0" smtClean="0">
                <a:solidFill>
                  <a:srgbClr val="002060"/>
                </a:solidFill>
              </a:rPr>
              <a:t>záložného práva, t.j. ešte pred zápisom záložného práva do katastra nehnuteľností.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Poistnú zmluvu spravidla uzatvára kupujúci ako budúci nadobúdateľ nehnuteľnosti. V praxi poisťovne často akceptujú tieto oznámenia/vinkulácie </a:t>
            </a:r>
            <a:r>
              <a:rPr lang="sk-SK" sz="1800" b="1" dirty="0" smtClean="0">
                <a:solidFill>
                  <a:srgbClr val="002060"/>
                </a:solidFill>
              </a:rPr>
              <a:t>podpísané iba poistníkom</a:t>
            </a:r>
            <a:r>
              <a:rPr lang="sk-SK" sz="1800" dirty="0" smtClean="0">
                <a:solidFill>
                  <a:srgbClr val="002060"/>
                </a:solidFill>
              </a:rPr>
              <a:t>, napriek tomu, že nie je záložcom/poisteným.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Poisťovne často </a:t>
            </a:r>
            <a:r>
              <a:rPr lang="sk-SK" sz="1800" b="1" dirty="0" smtClean="0">
                <a:solidFill>
                  <a:srgbClr val="002060"/>
                </a:solidFill>
              </a:rPr>
              <a:t>nerozlišujú</a:t>
            </a:r>
            <a:r>
              <a:rPr lang="sk-SK" sz="1800" dirty="0" smtClean="0">
                <a:solidFill>
                  <a:srgbClr val="002060"/>
                </a:solidFill>
              </a:rPr>
              <a:t> medzi vinkuláciou a režimom podľa § 151mc Občianskeho zákonníka, nemajú na to vytvorené osobitné procesy ani systémovú podporu.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316112" y="2071687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2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666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Vinkulácie v poistení majetku</a:t>
            </a:r>
            <a:endParaRPr lang="sk-SK" dirty="0" smtClean="0"/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456238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Kumulácia vinkulácií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V praxi nezriedka dochádza ku kumulácii vinkulácií. 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Pri poistení právnických osôb je dôvodom </a:t>
            </a:r>
            <a:r>
              <a:rPr lang="sk-SK" sz="1800" b="1" dirty="0" smtClean="0">
                <a:solidFill>
                  <a:srgbClr val="002060"/>
                </a:solidFill>
              </a:rPr>
              <a:t>súčasná existencia viacerých dlhodobých úverov</a:t>
            </a:r>
            <a:r>
              <a:rPr lang="sk-SK" sz="1800" dirty="0" smtClean="0">
                <a:solidFill>
                  <a:srgbClr val="002060"/>
                </a:solidFill>
              </a:rPr>
              <a:t>, ktoré sú zabezpečené nehnuteľnosťou, pričom veriteľmi môžu byť rôzne finančné inštitúcie. Často ide o rôzne predmety poistenia, ktoré sú poistené jednou poistnou zmluvou (ako je pri poistení majetku právnických osôb bežné). 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Pri poistení fyzických osôb ide najčastejšie o prípady, kedy dochádza k </a:t>
            </a:r>
            <a:r>
              <a:rPr lang="sk-SK" sz="1800" b="1" dirty="0" smtClean="0">
                <a:solidFill>
                  <a:srgbClr val="002060"/>
                </a:solidFill>
              </a:rPr>
              <a:t>refinancovaniu úveru </a:t>
            </a:r>
            <a:r>
              <a:rPr lang="sk-SK" sz="1800" dirty="0" smtClean="0">
                <a:solidFill>
                  <a:srgbClr val="002060"/>
                </a:solidFill>
              </a:rPr>
              <a:t>na bývanie; prechodne je jedna nehnuteľnosť zabezpečením dvoch úverových vzťahov.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V praxi je bežný postup, keď poisťovňa potvrdí ďalšiu vinkuláciu v prípade, ak </a:t>
            </a:r>
            <a:r>
              <a:rPr lang="sk-SK" sz="1800" b="1" dirty="0" smtClean="0">
                <a:solidFill>
                  <a:srgbClr val="002060"/>
                </a:solidFill>
              </a:rPr>
              <a:t>celková poistná suma prevyšuje celkové úverové zaťaženie</a:t>
            </a:r>
            <a:r>
              <a:rPr lang="sk-SK" sz="1800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>
                <a:solidFill>
                  <a:srgbClr val="002060"/>
                </a:solidFill>
              </a:rPr>
              <a:t>Ak poisťovňa potvrdí viacero vinkulácií, dostáva sa do rizika, </a:t>
            </a:r>
            <a:r>
              <a:rPr lang="sk-SK" sz="1800" b="1" dirty="0">
                <a:solidFill>
                  <a:srgbClr val="002060"/>
                </a:solidFill>
              </a:rPr>
              <a:t>komu bude plniť v prípade poistnej udalosti </a:t>
            </a:r>
            <a:r>
              <a:rPr lang="sk-SK" sz="1800" dirty="0">
                <a:solidFill>
                  <a:srgbClr val="002060"/>
                </a:solidFill>
              </a:rPr>
              <a:t>(najmä v prípade čiastkových škôd).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Vinkulácia takto </a:t>
            </a:r>
            <a:r>
              <a:rPr lang="sk-SK" sz="1800" b="1" dirty="0" smtClean="0">
                <a:solidFill>
                  <a:srgbClr val="002060"/>
                </a:solidFill>
              </a:rPr>
              <a:t>deformuje</a:t>
            </a:r>
            <a:r>
              <a:rPr lang="sk-SK" sz="1800" dirty="0" smtClean="0">
                <a:solidFill>
                  <a:srgbClr val="002060"/>
                </a:solidFill>
              </a:rPr>
              <a:t> režim záložného práva a postup podľa § 151mc Občianskeho zákonníka, plnenie totiž nie je naviazané iba na poškodenie zálohu.</a:t>
            </a: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316112" y="2071687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2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24327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Vinkulácie v poistení zodpovednosti</a:t>
            </a:r>
            <a:endParaRPr lang="sk-SK" dirty="0" smtClean="0"/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456238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Je vinkulácia možná v poistení zodpovednosti za škodu?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>
                <a:solidFill>
                  <a:srgbClr val="002060"/>
                </a:solidFill>
              </a:rPr>
              <a:t>Z podstaty a účelu vinkulácie vyplýva, že v poistení zodpovednosti za škodu jej použitie neprichádza do úvahy. </a:t>
            </a:r>
            <a:endParaRPr lang="sk-SK" sz="18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Pre </a:t>
            </a:r>
            <a:r>
              <a:rPr lang="sk-SK" sz="1800" dirty="0">
                <a:solidFill>
                  <a:srgbClr val="002060"/>
                </a:solidFill>
              </a:rPr>
              <a:t>poistenie zodpovednosti za škodu je </a:t>
            </a:r>
            <a:r>
              <a:rPr lang="sk-SK" sz="1800" dirty="0" smtClean="0">
                <a:solidFill>
                  <a:srgbClr val="002060"/>
                </a:solidFill>
              </a:rPr>
              <a:t>charakteristické</a:t>
            </a:r>
            <a:r>
              <a:rPr lang="sk-SK" sz="1800" dirty="0">
                <a:solidFill>
                  <a:srgbClr val="002060"/>
                </a:solidFill>
              </a:rPr>
              <a:t>, že osoba, ktorej má byť vyplatené poistné plnenie, je </a:t>
            </a:r>
            <a:r>
              <a:rPr lang="sk-SK" sz="1800" b="1" dirty="0">
                <a:solidFill>
                  <a:srgbClr val="002060"/>
                </a:solidFill>
              </a:rPr>
              <a:t>dopredu neznáma</a:t>
            </a:r>
            <a:r>
              <a:rPr lang="sk-SK" sz="1800" dirty="0">
                <a:solidFill>
                  <a:srgbClr val="002060"/>
                </a:solidFill>
              </a:rPr>
              <a:t>. </a:t>
            </a:r>
            <a:endParaRPr lang="sk-SK" sz="18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Právo </a:t>
            </a:r>
            <a:r>
              <a:rPr lang="sk-SK" sz="1800" dirty="0">
                <a:solidFill>
                  <a:srgbClr val="002060"/>
                </a:solidFill>
              </a:rPr>
              <a:t>na poistné </a:t>
            </a:r>
            <a:r>
              <a:rPr lang="sk-SK" sz="1800" dirty="0" smtClean="0">
                <a:solidFill>
                  <a:srgbClr val="002060"/>
                </a:solidFill>
              </a:rPr>
              <a:t>plnenie podľa Občianskeho zákonníka patrí </a:t>
            </a:r>
            <a:r>
              <a:rPr lang="sk-SK" sz="1800" b="1" dirty="0">
                <a:solidFill>
                  <a:srgbClr val="002060"/>
                </a:solidFill>
              </a:rPr>
              <a:t>poistenému</a:t>
            </a:r>
            <a:r>
              <a:rPr lang="sk-SK" sz="1800" dirty="0">
                <a:solidFill>
                  <a:srgbClr val="002060"/>
                </a:solidFill>
              </a:rPr>
              <a:t>, poisťovňa je však v zmysle § 823 OZ povinná vyplatiť poistné plnenie priamo </a:t>
            </a:r>
            <a:r>
              <a:rPr lang="sk-SK" sz="1800" b="1" dirty="0">
                <a:solidFill>
                  <a:srgbClr val="002060"/>
                </a:solidFill>
              </a:rPr>
              <a:t>poškodenému</a:t>
            </a:r>
            <a:r>
              <a:rPr lang="sk-SK" sz="1800" dirty="0">
                <a:solidFill>
                  <a:srgbClr val="002060"/>
                </a:solidFill>
              </a:rPr>
              <a:t>. Poisťovňa teda nemôže prijať žiadosť o vinkuláciu poistného plnenia v prospech tretej osoby zo strany poisteného, nakoľko má priamo zo zákona povinnosť vyplatiť poistné plnenie poškodenému a teda poistený nemá možnosť určenia osoby, ktorej má byť plnenie </a:t>
            </a:r>
            <a:r>
              <a:rPr lang="sk-SK" sz="1800" dirty="0" smtClean="0">
                <a:solidFill>
                  <a:srgbClr val="002060"/>
                </a:solidFill>
              </a:rPr>
              <a:t>vyplatené.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>
                <a:solidFill>
                  <a:srgbClr val="002060"/>
                </a:solidFill>
              </a:rPr>
              <a:t>V </a:t>
            </a:r>
            <a:r>
              <a:rPr lang="sk-SK" sz="1800" dirty="0" smtClean="0">
                <a:solidFill>
                  <a:srgbClr val="002060"/>
                </a:solidFill>
              </a:rPr>
              <a:t>PZP </a:t>
            </a:r>
            <a:r>
              <a:rPr lang="sk-SK" sz="1800" dirty="0">
                <a:solidFill>
                  <a:srgbClr val="002060"/>
                </a:solidFill>
              </a:rPr>
              <a:t>vzniká právo na poistné plnenie priamo </a:t>
            </a:r>
            <a:r>
              <a:rPr lang="sk-SK" sz="1800" b="1" dirty="0">
                <a:solidFill>
                  <a:srgbClr val="002060"/>
                </a:solidFill>
              </a:rPr>
              <a:t>poškodenému</a:t>
            </a:r>
            <a:r>
              <a:rPr lang="sk-SK" sz="1800" dirty="0">
                <a:solidFill>
                  <a:srgbClr val="002060"/>
                </a:solidFill>
              </a:rPr>
              <a:t> a z tohto dôvodu je nemožné poistné plnenie vinkulovať.</a:t>
            </a: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316112" y="2071687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2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25929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Vinkulácie v poistení osôb</a:t>
            </a:r>
            <a:endParaRPr lang="sk-SK" dirty="0" smtClean="0"/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456238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Kto je oprávnený zriadiť vinkuláciu?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Pre vinkuláciu v poistení osôb by mali platiť rovnaké zásady ako pre akúkoľvek inú situáciu: na zriadenie vinkulácie je oprávnený ten, komu vzniká právo na plnenie.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Ak poistná zmluva nekryje riziko smrti, na zriadenie vinkulácie je oprávnený </a:t>
            </a:r>
            <a:r>
              <a:rPr lang="sk-SK" sz="1800" b="1" dirty="0" smtClean="0">
                <a:solidFill>
                  <a:srgbClr val="002060"/>
                </a:solidFill>
              </a:rPr>
              <a:t>poistený</a:t>
            </a:r>
            <a:r>
              <a:rPr lang="sk-SK" sz="1800" dirty="0" smtClean="0">
                <a:solidFill>
                  <a:srgbClr val="002060"/>
                </a:solidFill>
              </a:rPr>
              <a:t>. </a:t>
            </a:r>
            <a:endParaRPr lang="sk-SK" sz="1800" dirty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Kto je oprávnený zriadiť vinkuláciu pre prípady, ak je poistnou udalosťou </a:t>
            </a:r>
            <a:r>
              <a:rPr lang="sk-SK" sz="1800" b="1" dirty="0">
                <a:solidFill>
                  <a:srgbClr val="002060"/>
                </a:solidFill>
              </a:rPr>
              <a:t>smrť poisteného</a:t>
            </a:r>
            <a:r>
              <a:rPr lang="sk-SK" sz="1800" dirty="0">
                <a:solidFill>
                  <a:srgbClr val="002060"/>
                </a:solidFill>
              </a:rPr>
              <a:t>, t.j. právo na plnenie nadobúda osoba určená na základe pravidiel stanovených v § 817 </a:t>
            </a:r>
            <a:r>
              <a:rPr lang="sk-SK" sz="1800" dirty="0" smtClean="0">
                <a:solidFill>
                  <a:srgbClr val="002060"/>
                </a:solidFill>
              </a:rPr>
              <a:t>OZ?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>
                <a:solidFill>
                  <a:srgbClr val="002060"/>
                </a:solidFill>
              </a:rPr>
              <a:t>Znamená zriadenie vinkulácie </a:t>
            </a:r>
            <a:r>
              <a:rPr lang="pl-PL" sz="1800" dirty="0">
                <a:solidFill>
                  <a:srgbClr val="002060"/>
                </a:solidFill>
              </a:rPr>
              <a:t>určenie osobitnej kategórie oprávnených osôb podľa § 817 OZ?</a:t>
            </a:r>
            <a:endParaRPr lang="sk-SK" sz="1800" dirty="0">
              <a:solidFill>
                <a:srgbClr val="002060"/>
              </a:solidFill>
            </a:endParaRPr>
          </a:p>
          <a:p>
            <a:pPr lvl="1" algn="just">
              <a:buFont typeface="Wingdings" pitchFamily="2" charset="2"/>
              <a:buChar char="§"/>
            </a:pPr>
            <a:r>
              <a:rPr lang="sk-SK" sz="1600" dirty="0" smtClean="0">
                <a:solidFill>
                  <a:srgbClr val="002060"/>
                </a:solidFill>
              </a:rPr>
              <a:t>Na zmenu oprávnenej osoby (</a:t>
            </a:r>
            <a:r>
              <a:rPr lang="sk-SK" sz="1600" dirty="0" err="1" smtClean="0">
                <a:solidFill>
                  <a:srgbClr val="002060"/>
                </a:solidFill>
              </a:rPr>
              <a:t>vinkulárneho</a:t>
            </a:r>
            <a:r>
              <a:rPr lang="sk-SK" sz="1600" dirty="0" smtClean="0">
                <a:solidFill>
                  <a:srgbClr val="002060"/>
                </a:solidFill>
              </a:rPr>
              <a:t> veriteľa) by sa vyžadoval </a:t>
            </a:r>
            <a:r>
              <a:rPr lang="sk-SK" sz="1600" b="1" dirty="0" smtClean="0">
                <a:solidFill>
                  <a:srgbClr val="002060"/>
                </a:solidFill>
              </a:rPr>
              <a:t>súhlas poisteného</a:t>
            </a:r>
            <a:r>
              <a:rPr lang="sk-SK" sz="1600" dirty="0" smtClean="0">
                <a:solidFill>
                  <a:srgbClr val="002060"/>
                </a:solidFill>
              </a:rPr>
              <a:t>.</a:t>
            </a:r>
          </a:p>
          <a:p>
            <a:pPr lvl="1" algn="just">
              <a:buFont typeface="Wingdings" pitchFamily="2" charset="2"/>
              <a:buChar char="§"/>
            </a:pPr>
            <a:r>
              <a:rPr lang="sk-SK" sz="1600" dirty="0" err="1" smtClean="0">
                <a:solidFill>
                  <a:srgbClr val="002060"/>
                </a:solidFill>
              </a:rPr>
              <a:t>Vinkulárny</a:t>
            </a:r>
            <a:r>
              <a:rPr lang="sk-SK" sz="1600" dirty="0" smtClean="0">
                <a:solidFill>
                  <a:srgbClr val="002060"/>
                </a:solidFill>
              </a:rPr>
              <a:t> veriteľ by bol </a:t>
            </a:r>
            <a:r>
              <a:rPr lang="sk-SK" sz="1600" b="1" dirty="0" smtClean="0">
                <a:solidFill>
                  <a:srgbClr val="002060"/>
                </a:solidFill>
              </a:rPr>
              <a:t>osobitnou kategóriou</a:t>
            </a:r>
            <a:r>
              <a:rPr lang="sk-SK" sz="1600" dirty="0" smtClean="0">
                <a:solidFill>
                  <a:srgbClr val="002060"/>
                </a:solidFill>
              </a:rPr>
              <a:t> oprávnenej osoby, nakoľko popri </a:t>
            </a:r>
            <a:r>
              <a:rPr lang="sk-SK" sz="1600" dirty="0" err="1" smtClean="0">
                <a:solidFill>
                  <a:srgbClr val="002060"/>
                </a:solidFill>
              </a:rPr>
              <a:t>vinkulárnom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smtClean="0">
                <a:solidFill>
                  <a:srgbClr val="002060"/>
                </a:solidFill>
              </a:rPr>
              <a:t>veriteľovi sa určujú aj „bežné“ oprávnené osoby.</a:t>
            </a:r>
          </a:p>
          <a:p>
            <a:pPr lvl="1" algn="just">
              <a:buFont typeface="Wingdings" pitchFamily="2" charset="2"/>
              <a:buChar char="§"/>
            </a:pPr>
            <a:r>
              <a:rPr lang="sk-SK" sz="1600" dirty="0" err="1" smtClean="0">
                <a:solidFill>
                  <a:srgbClr val="002060"/>
                </a:solidFill>
              </a:rPr>
              <a:t>Vinkulárny</a:t>
            </a:r>
            <a:r>
              <a:rPr lang="sk-SK" sz="1600" dirty="0" smtClean="0">
                <a:solidFill>
                  <a:srgbClr val="002060"/>
                </a:solidFill>
              </a:rPr>
              <a:t> </a:t>
            </a:r>
            <a:r>
              <a:rPr lang="sk-SK" sz="1600" dirty="0">
                <a:solidFill>
                  <a:srgbClr val="002060"/>
                </a:solidFill>
              </a:rPr>
              <a:t>veriteľ nadobudne </a:t>
            </a:r>
            <a:r>
              <a:rPr lang="sk-SK" sz="1600" b="1" dirty="0">
                <a:solidFill>
                  <a:srgbClr val="002060"/>
                </a:solidFill>
              </a:rPr>
              <a:t>originálne právo </a:t>
            </a:r>
            <a:r>
              <a:rPr lang="sk-SK" sz="1600" dirty="0">
                <a:solidFill>
                  <a:srgbClr val="002060"/>
                </a:solidFill>
              </a:rPr>
              <a:t>na plnenie a vinkulácia by tak stratila svoj zabezpečovací charakter. Ide teda o rovnaký problém, ako v prípade, keď sa na vinkuláciu využije inštitút postúpenia pohľadávky.</a:t>
            </a:r>
            <a:endParaRPr lang="sk-SK" sz="16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316112" y="2071687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2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04265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827088" y="2286000"/>
            <a:ext cx="7772400" cy="1470025"/>
          </a:xfrm>
        </p:spPr>
        <p:txBody>
          <a:bodyPr/>
          <a:lstStyle/>
          <a:p>
            <a:pPr eaLnBrk="1" hangingPunct="1"/>
            <a:r>
              <a:rPr lang="sk-SK" sz="3600" dirty="0" smtClean="0">
                <a:solidFill>
                  <a:srgbClr val="002060"/>
                </a:solidFill>
              </a:rPr>
              <a:t/>
            </a:r>
            <a:br>
              <a:rPr lang="sk-SK" sz="3600" dirty="0" smtClean="0">
                <a:solidFill>
                  <a:srgbClr val="002060"/>
                </a:solidFill>
              </a:rPr>
            </a:br>
            <a:r>
              <a:rPr lang="sk-SK" sz="3600" dirty="0" smtClean="0">
                <a:solidFill>
                  <a:srgbClr val="002060"/>
                </a:solidFill>
              </a:rPr>
              <a:t>Čo je vlastne vinkulácia?</a:t>
            </a:r>
            <a:r>
              <a:rPr lang="sk-SK" sz="3600" dirty="0">
                <a:solidFill>
                  <a:srgbClr val="002060"/>
                </a:solidFill>
              </a:rPr>
              <a:t/>
            </a:r>
            <a:br>
              <a:rPr lang="sk-SK" sz="3600" dirty="0">
                <a:solidFill>
                  <a:srgbClr val="002060"/>
                </a:solidFill>
              </a:rPr>
            </a:br>
            <a:r>
              <a:rPr lang="sk-SK" sz="3600" dirty="0" smtClean="0"/>
              <a:t/>
            </a:r>
            <a:br>
              <a:rPr lang="sk-SK" sz="3600" dirty="0" smtClean="0"/>
            </a:br>
            <a:endParaRPr lang="sk-SK" sz="3600" dirty="0" smtClean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350" y="4292600"/>
            <a:ext cx="6400800" cy="23526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2000" dirty="0" smtClean="0"/>
              <a:t>Rôzne pohľady a ich následky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sk-SK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7" name="Rovná spojnica 16"/>
          <p:cNvCxnSpPr/>
          <p:nvPr/>
        </p:nvCxnSpPr>
        <p:spPr>
          <a:xfrm rot="5400000">
            <a:off x="-1073150" y="2428875"/>
            <a:ext cx="3430588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ovná spojnica 25"/>
          <p:cNvCxnSpPr/>
          <p:nvPr/>
        </p:nvCxnSpPr>
        <p:spPr>
          <a:xfrm rot="5400000">
            <a:off x="892969" y="107157"/>
            <a:ext cx="2127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ovná spojnica 27"/>
          <p:cNvCxnSpPr/>
          <p:nvPr/>
        </p:nvCxnSpPr>
        <p:spPr>
          <a:xfrm rot="5400000">
            <a:off x="214312" y="1500188"/>
            <a:ext cx="15716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ovná spojnica 29"/>
          <p:cNvCxnSpPr/>
          <p:nvPr/>
        </p:nvCxnSpPr>
        <p:spPr>
          <a:xfrm rot="5400000">
            <a:off x="250031" y="107157"/>
            <a:ext cx="212725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ovná spojnica 31"/>
          <p:cNvCxnSpPr/>
          <p:nvPr/>
        </p:nvCxnSpPr>
        <p:spPr>
          <a:xfrm rot="5400000">
            <a:off x="-2680494" y="3821907"/>
            <a:ext cx="6073775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ovná spojnica 35"/>
          <p:cNvCxnSpPr/>
          <p:nvPr/>
        </p:nvCxnSpPr>
        <p:spPr>
          <a:xfrm rot="5400000">
            <a:off x="535781" y="107157"/>
            <a:ext cx="212725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ovná spojnica 45"/>
          <p:cNvCxnSpPr/>
          <p:nvPr/>
        </p:nvCxnSpPr>
        <p:spPr>
          <a:xfrm rot="5400000">
            <a:off x="1178719" y="107157"/>
            <a:ext cx="21272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ovná spojnica 47"/>
          <p:cNvCxnSpPr/>
          <p:nvPr/>
        </p:nvCxnSpPr>
        <p:spPr>
          <a:xfrm rot="5400000">
            <a:off x="999332" y="999331"/>
            <a:ext cx="571500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6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8600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Vinkulácie v poistení osôb</a:t>
            </a:r>
            <a:endParaRPr lang="sk-SK" dirty="0" smtClean="0"/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456238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Kto je oprávnený zriadiť vinkuláciu?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Môže vinkuláciu zriadiť osoba, </a:t>
            </a:r>
            <a:r>
              <a:rPr lang="pl-PL" sz="1800" dirty="0" smtClean="0">
                <a:solidFill>
                  <a:srgbClr val="002060"/>
                </a:solidFill>
              </a:rPr>
              <a:t>ktorej </a:t>
            </a:r>
            <a:r>
              <a:rPr lang="pl-PL" sz="1800" dirty="0">
                <a:solidFill>
                  <a:srgbClr val="002060"/>
                </a:solidFill>
              </a:rPr>
              <a:t>v prípade smrti vznikne právo na </a:t>
            </a:r>
            <a:r>
              <a:rPr lang="pl-PL" sz="1800" dirty="0" smtClean="0">
                <a:solidFill>
                  <a:srgbClr val="002060"/>
                </a:solidFill>
              </a:rPr>
              <a:t>plnenie podľa § 817 OZ?</a:t>
            </a:r>
            <a:endParaRPr lang="sk-SK" sz="1000" dirty="0">
              <a:solidFill>
                <a:srgbClr val="002060"/>
              </a:solidFill>
            </a:endParaRPr>
          </a:p>
          <a:p>
            <a:pPr lvl="1" algn="just">
              <a:buFont typeface="Wingdings" pitchFamily="2" charset="2"/>
              <a:buChar char="§"/>
            </a:pPr>
            <a:r>
              <a:rPr lang="sk-SK" sz="1600" dirty="0" smtClean="0">
                <a:solidFill>
                  <a:srgbClr val="002060"/>
                </a:solidFill>
              </a:rPr>
              <a:t>Osoby určené na plnenie sa stávajú účastníkmi poistenia až smrťou poisteného. Môžeme pripustiť, aby disponovali svojím právom?</a:t>
            </a:r>
          </a:p>
          <a:p>
            <a:pPr lvl="1" algn="just">
              <a:buFont typeface="Wingdings" pitchFamily="2" charset="2"/>
              <a:buChar char="§"/>
            </a:pPr>
            <a:r>
              <a:rPr lang="sk-SK" sz="1600" dirty="0" smtClean="0">
                <a:solidFill>
                  <a:srgbClr val="002060"/>
                </a:solidFill>
              </a:rPr>
              <a:t>Na rozdiel od osoby poisteného sa osoba oprávnená na plnenie môže v priebehu trvania poistenia zmeniť. Čo v prípade, ak sa taká osoba zmení? Znamená to zánik vinkulácie?</a:t>
            </a:r>
          </a:p>
          <a:p>
            <a:pPr lvl="1" algn="just">
              <a:buFont typeface="Wingdings" pitchFamily="2" charset="2"/>
              <a:buChar char="§"/>
            </a:pPr>
            <a:r>
              <a:rPr lang="sk-SK" sz="1600" dirty="0" smtClean="0">
                <a:solidFill>
                  <a:srgbClr val="002060"/>
                </a:solidFill>
              </a:rPr>
              <a:t>Čo ak oprávnená osoba, ktorá zriadila vinkuláciu, nenadobudne právo na plnenie (napr. z dôvodu, že privodila poistenému poistnú udalosť)? Právo na plnenie sa posúva na ďalšie osoby, čo by to znamenalo pre </a:t>
            </a:r>
            <a:r>
              <a:rPr lang="sk-SK" sz="1600" dirty="0" err="1" smtClean="0">
                <a:solidFill>
                  <a:srgbClr val="002060"/>
                </a:solidFill>
              </a:rPr>
              <a:t>vinkulárneho</a:t>
            </a:r>
            <a:r>
              <a:rPr lang="sk-SK" sz="1600" dirty="0" smtClean="0">
                <a:solidFill>
                  <a:srgbClr val="002060"/>
                </a:solidFill>
              </a:rPr>
              <a:t> veriteľa? 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Môže vinkuláciu zriadiť poistník?</a:t>
            </a:r>
          </a:p>
          <a:p>
            <a:pPr lvl="1" algn="just">
              <a:buFont typeface="Wingdings" pitchFamily="2" charset="2"/>
              <a:buChar char="§"/>
            </a:pPr>
            <a:r>
              <a:rPr lang="sk-SK" sz="1600" dirty="0">
                <a:solidFill>
                  <a:srgbClr val="002060"/>
                </a:solidFill>
              </a:rPr>
              <a:t>Poistník je osoba, ktorá rozhoduje o uzavretí poistnej zmluvy a ktorej prináleží aj právo určiť osoby, ktorým vznikne právo na plnenie. Ak Občiansky zákonník priznáva poistníkovi možnosť určiť oprávnené osoby, </a:t>
            </a:r>
            <a:r>
              <a:rPr lang="sk-SK" sz="1600" dirty="0" smtClean="0">
                <a:solidFill>
                  <a:srgbClr val="002060"/>
                </a:solidFill>
              </a:rPr>
              <a:t>môžeme </a:t>
            </a:r>
            <a:r>
              <a:rPr lang="sk-SK" sz="1600" dirty="0">
                <a:solidFill>
                  <a:srgbClr val="002060"/>
                </a:solidFill>
              </a:rPr>
              <a:t>pripustiť aj možnosť, že bude inak nakladať s poistným plnením, napríklad tak, že určí osoby, ktorým bude plnenie vyplatené ako „platobnému miestu“ na základe vinkulácie</a:t>
            </a:r>
            <a:r>
              <a:rPr lang="sk-SK" sz="1600" dirty="0" smtClean="0">
                <a:solidFill>
                  <a:srgbClr val="002060"/>
                </a:solidFill>
              </a:rPr>
              <a:t>. </a:t>
            </a:r>
          </a:p>
          <a:p>
            <a:pPr lvl="1" algn="just">
              <a:buFont typeface="Wingdings" pitchFamily="2" charset="2"/>
              <a:buChar char="§"/>
            </a:pPr>
            <a:r>
              <a:rPr lang="sk-SK" sz="1600" dirty="0" smtClean="0">
                <a:solidFill>
                  <a:srgbClr val="002060"/>
                </a:solidFill>
              </a:rPr>
              <a:t>Akú povahu však má zriadenie vinkulácie zo strany poistníka?</a:t>
            </a:r>
          </a:p>
          <a:p>
            <a:pPr lvl="1" algn="just">
              <a:buFont typeface="Wingdings" pitchFamily="2" charset="2"/>
              <a:buChar char="§"/>
            </a:pPr>
            <a:endParaRPr lang="sk-SK" sz="14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316112" y="2071687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2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84346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Vinkulácie v poistení osôb</a:t>
            </a:r>
            <a:endParaRPr lang="sk-SK" dirty="0" smtClean="0"/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456238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Kto je oprávnený zriadiť vinkuláciu?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Český zákon o poistnej zmluve - § 52 ods. 1 zákona č. 37/2004 </a:t>
            </a:r>
            <a:r>
              <a:rPr lang="sk-SK" sz="1800" dirty="0" err="1" smtClean="0">
                <a:solidFill>
                  <a:srgbClr val="002060"/>
                </a:solidFill>
              </a:rPr>
              <a:t>Sb</a:t>
            </a:r>
            <a:r>
              <a:rPr lang="sk-SK" sz="1800" dirty="0" smtClean="0">
                <a:solidFill>
                  <a:srgbClr val="002060"/>
                </a:solidFill>
              </a:rPr>
              <a:t>.:</a:t>
            </a:r>
          </a:p>
          <a:p>
            <a:pPr lvl="1" algn="just">
              <a:buFont typeface="Wingdings" pitchFamily="2" charset="2"/>
              <a:buChar char="§"/>
            </a:pPr>
            <a:r>
              <a:rPr lang="sk-SK" sz="1600" dirty="0" err="1">
                <a:solidFill>
                  <a:srgbClr val="002060"/>
                </a:solidFill>
              </a:rPr>
              <a:t>Je-li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b="1" dirty="0" err="1">
                <a:solidFill>
                  <a:srgbClr val="002060"/>
                </a:solidFill>
              </a:rPr>
              <a:t>pojistník</a:t>
            </a:r>
            <a:r>
              <a:rPr lang="sk-SK" sz="1600" dirty="0">
                <a:solidFill>
                  <a:srgbClr val="002060"/>
                </a:solidFill>
              </a:rPr>
              <a:t> odlišný od </a:t>
            </a:r>
            <a:r>
              <a:rPr lang="sk-SK" sz="1600" dirty="0" err="1">
                <a:solidFill>
                  <a:srgbClr val="002060"/>
                </a:solidFill>
              </a:rPr>
              <a:t>pojištěného</a:t>
            </a:r>
            <a:r>
              <a:rPr lang="sk-SK" sz="1600" dirty="0">
                <a:solidFill>
                  <a:srgbClr val="002060"/>
                </a:solidFill>
              </a:rPr>
              <a:t>, </a:t>
            </a:r>
            <a:r>
              <a:rPr lang="sk-SK" sz="1600" dirty="0" err="1">
                <a:solidFill>
                  <a:srgbClr val="002060"/>
                </a:solidFill>
              </a:rPr>
              <a:t>může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určit</a:t>
            </a:r>
            <a:r>
              <a:rPr lang="sk-SK" sz="1600" dirty="0">
                <a:solidFill>
                  <a:srgbClr val="002060"/>
                </a:solidFill>
              </a:rPr>
              <a:t> nebo </a:t>
            </a:r>
            <a:r>
              <a:rPr lang="sk-SK" sz="1600" dirty="0" err="1">
                <a:solidFill>
                  <a:srgbClr val="002060"/>
                </a:solidFill>
              </a:rPr>
              <a:t>změnit</a:t>
            </a:r>
            <a:r>
              <a:rPr lang="sk-SK" sz="1600" dirty="0">
                <a:solidFill>
                  <a:srgbClr val="002060"/>
                </a:solidFill>
              </a:rPr>
              <a:t> osobu </a:t>
            </a:r>
            <a:r>
              <a:rPr lang="sk-SK" sz="1600" dirty="0" err="1">
                <a:solidFill>
                  <a:srgbClr val="002060"/>
                </a:solidFill>
              </a:rPr>
              <a:t>obmyšleného</a:t>
            </a:r>
            <a:r>
              <a:rPr lang="sk-SK" sz="1600" dirty="0">
                <a:solidFill>
                  <a:srgbClr val="002060"/>
                </a:solidFill>
              </a:rPr>
              <a:t> nebo </a:t>
            </a:r>
            <a:r>
              <a:rPr lang="sk-SK" sz="1600" b="1" dirty="0" err="1">
                <a:solidFill>
                  <a:srgbClr val="002060"/>
                </a:solidFill>
              </a:rPr>
              <a:t>pohledávky</a:t>
            </a:r>
            <a:r>
              <a:rPr lang="sk-SK" sz="1600" b="1" dirty="0">
                <a:solidFill>
                  <a:srgbClr val="002060"/>
                </a:solidFill>
              </a:rPr>
              <a:t> </a:t>
            </a:r>
            <a:r>
              <a:rPr lang="sk-SK" sz="1600" b="1" dirty="0" err="1">
                <a:solidFill>
                  <a:srgbClr val="002060"/>
                </a:solidFill>
              </a:rPr>
              <a:t>ze</a:t>
            </a:r>
            <a:r>
              <a:rPr lang="sk-SK" sz="1600" b="1" dirty="0">
                <a:solidFill>
                  <a:srgbClr val="002060"/>
                </a:solidFill>
              </a:rPr>
              <a:t> </a:t>
            </a:r>
            <a:r>
              <a:rPr lang="sk-SK" sz="1600" b="1" dirty="0" err="1">
                <a:solidFill>
                  <a:srgbClr val="002060"/>
                </a:solidFill>
              </a:rPr>
              <a:t>soukromého</a:t>
            </a:r>
            <a:r>
              <a:rPr lang="sk-SK" sz="1600" b="1" dirty="0">
                <a:solidFill>
                  <a:srgbClr val="002060"/>
                </a:solidFill>
              </a:rPr>
              <a:t> </a:t>
            </a:r>
            <a:r>
              <a:rPr lang="sk-SK" sz="1600" b="1" dirty="0" err="1">
                <a:solidFill>
                  <a:srgbClr val="002060"/>
                </a:solidFill>
              </a:rPr>
              <a:t>pojištění</a:t>
            </a:r>
            <a:r>
              <a:rPr lang="sk-SK" sz="1600" b="1" dirty="0">
                <a:solidFill>
                  <a:srgbClr val="002060"/>
                </a:solidFill>
              </a:rPr>
              <a:t> </a:t>
            </a:r>
            <a:r>
              <a:rPr lang="sk-SK" sz="1600" b="1" dirty="0" err="1">
                <a:solidFill>
                  <a:srgbClr val="002060"/>
                </a:solidFill>
              </a:rPr>
              <a:t>postoupit</a:t>
            </a:r>
            <a:r>
              <a:rPr lang="sk-SK" sz="1600" b="1" dirty="0">
                <a:solidFill>
                  <a:srgbClr val="002060"/>
                </a:solidFill>
              </a:rPr>
              <a:t> </a:t>
            </a:r>
            <a:r>
              <a:rPr lang="sk-SK" sz="1600" b="1" dirty="0" err="1">
                <a:solidFill>
                  <a:srgbClr val="002060"/>
                </a:solidFill>
              </a:rPr>
              <a:t>nebo</a:t>
            </a:r>
            <a:r>
              <a:rPr lang="sk-SK" sz="1600" b="1" dirty="0">
                <a:solidFill>
                  <a:srgbClr val="002060"/>
                </a:solidFill>
              </a:rPr>
              <a:t> </a:t>
            </a:r>
            <a:r>
              <a:rPr lang="sk-SK" sz="1600" b="1" dirty="0" err="1">
                <a:solidFill>
                  <a:srgbClr val="002060"/>
                </a:solidFill>
              </a:rPr>
              <a:t>zastavit</a:t>
            </a:r>
            <a:r>
              <a:rPr lang="sk-SK" sz="1600" b="1" dirty="0">
                <a:solidFill>
                  <a:srgbClr val="002060"/>
                </a:solidFill>
              </a:rPr>
              <a:t> jen </a:t>
            </a:r>
            <a:r>
              <a:rPr lang="sk-SK" sz="1600" b="1" dirty="0" err="1">
                <a:solidFill>
                  <a:srgbClr val="002060"/>
                </a:solidFill>
              </a:rPr>
              <a:t>se</a:t>
            </a:r>
            <a:r>
              <a:rPr lang="sk-SK" sz="1600" b="1" dirty="0">
                <a:solidFill>
                  <a:srgbClr val="002060"/>
                </a:solidFill>
              </a:rPr>
              <a:t> </a:t>
            </a:r>
            <a:r>
              <a:rPr lang="sk-SK" sz="1600" b="1" dirty="0" err="1">
                <a:solidFill>
                  <a:srgbClr val="002060"/>
                </a:solidFill>
              </a:rPr>
              <a:t>souhlasem</a:t>
            </a:r>
            <a:r>
              <a:rPr lang="sk-SK" sz="1600" b="1" dirty="0">
                <a:solidFill>
                  <a:srgbClr val="002060"/>
                </a:solidFill>
              </a:rPr>
              <a:t> </a:t>
            </a:r>
            <a:r>
              <a:rPr lang="sk-SK" sz="1600" b="1" dirty="0" err="1">
                <a:solidFill>
                  <a:srgbClr val="002060"/>
                </a:solidFill>
              </a:rPr>
              <a:t>pojištěného</a:t>
            </a:r>
            <a:r>
              <a:rPr lang="sk-SK" sz="1600" dirty="0">
                <a:solidFill>
                  <a:srgbClr val="002060"/>
                </a:solidFill>
              </a:rPr>
              <a:t>. </a:t>
            </a:r>
            <a:endParaRPr lang="sk-SK" sz="16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Nový český Občiansky zákonník - § 2832 zákona č. 89/2012 </a:t>
            </a:r>
            <a:r>
              <a:rPr lang="sk-SK" sz="1800" dirty="0" err="1" smtClean="0">
                <a:solidFill>
                  <a:srgbClr val="002060"/>
                </a:solidFill>
              </a:rPr>
              <a:t>Sb</a:t>
            </a:r>
            <a:r>
              <a:rPr lang="sk-SK" sz="1800" smtClean="0">
                <a:solidFill>
                  <a:srgbClr val="002060"/>
                </a:solidFill>
              </a:rPr>
              <a:t>.: </a:t>
            </a:r>
            <a:endParaRPr lang="sk-SK" sz="1800" dirty="0" smtClean="0">
              <a:solidFill>
                <a:srgbClr val="002060"/>
              </a:solidFill>
            </a:endParaRPr>
          </a:p>
          <a:p>
            <a:pPr lvl="1" algn="just">
              <a:buFont typeface="Wingdings" pitchFamily="2" charset="2"/>
              <a:buChar char="§"/>
            </a:pPr>
            <a:r>
              <a:rPr lang="sk-SK" sz="1600" dirty="0" err="1">
                <a:solidFill>
                  <a:srgbClr val="002060"/>
                </a:solidFill>
              </a:rPr>
              <a:t>Obmyšlený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nabývá</a:t>
            </a:r>
            <a:r>
              <a:rPr lang="sk-SK" sz="1600" dirty="0">
                <a:solidFill>
                  <a:srgbClr val="002060"/>
                </a:solidFill>
              </a:rPr>
              <a:t> právo na </a:t>
            </a:r>
            <a:r>
              <a:rPr lang="sk-SK" sz="1600" dirty="0" err="1">
                <a:solidFill>
                  <a:srgbClr val="002060"/>
                </a:solidFill>
              </a:rPr>
              <a:t>pojistné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plnění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vznikem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pojistné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události</a:t>
            </a:r>
            <a:r>
              <a:rPr lang="sk-SK" sz="1600" dirty="0">
                <a:solidFill>
                  <a:srgbClr val="002060"/>
                </a:solidFill>
              </a:rPr>
              <a:t>. </a:t>
            </a:r>
            <a:r>
              <a:rPr lang="sk-SK" sz="1600" b="1" dirty="0" err="1">
                <a:solidFill>
                  <a:srgbClr val="002060"/>
                </a:solidFill>
              </a:rPr>
              <a:t>Dokud</a:t>
            </a:r>
            <a:r>
              <a:rPr lang="sk-SK" sz="1600" b="1" dirty="0">
                <a:solidFill>
                  <a:srgbClr val="002060"/>
                </a:solidFill>
              </a:rPr>
              <a:t> </a:t>
            </a:r>
            <a:r>
              <a:rPr lang="sk-SK" sz="1600" b="1" dirty="0" err="1">
                <a:solidFill>
                  <a:srgbClr val="002060"/>
                </a:solidFill>
              </a:rPr>
              <a:t>obmyšlený</a:t>
            </a:r>
            <a:r>
              <a:rPr lang="sk-SK" sz="1600" b="1" dirty="0">
                <a:solidFill>
                  <a:srgbClr val="002060"/>
                </a:solidFill>
              </a:rPr>
              <a:t> </a:t>
            </a:r>
            <a:r>
              <a:rPr lang="sk-SK" sz="1600" b="1" dirty="0" err="1">
                <a:solidFill>
                  <a:srgbClr val="002060"/>
                </a:solidFill>
              </a:rPr>
              <a:t>tohoto</a:t>
            </a:r>
            <a:r>
              <a:rPr lang="sk-SK" sz="1600" b="1" dirty="0">
                <a:solidFill>
                  <a:srgbClr val="002060"/>
                </a:solidFill>
              </a:rPr>
              <a:t> práva </a:t>
            </a:r>
            <a:r>
              <a:rPr lang="sk-SK" sz="1600" b="1" dirty="0" err="1">
                <a:solidFill>
                  <a:srgbClr val="002060"/>
                </a:solidFill>
              </a:rPr>
              <a:t>nenabude</a:t>
            </a:r>
            <a:r>
              <a:rPr lang="sk-SK" sz="1600" b="1" dirty="0">
                <a:solidFill>
                  <a:srgbClr val="002060"/>
                </a:solidFill>
              </a:rPr>
              <a:t>, </a:t>
            </a:r>
            <a:r>
              <a:rPr lang="sk-SK" sz="1600" b="1" dirty="0" err="1">
                <a:solidFill>
                  <a:srgbClr val="002060"/>
                </a:solidFill>
              </a:rPr>
              <a:t>může</a:t>
            </a:r>
            <a:r>
              <a:rPr lang="sk-SK" sz="1600" b="1" dirty="0">
                <a:solidFill>
                  <a:srgbClr val="002060"/>
                </a:solidFill>
              </a:rPr>
              <a:t> </a:t>
            </a:r>
            <a:r>
              <a:rPr lang="sk-SK" sz="1600" b="1" dirty="0" err="1">
                <a:solidFill>
                  <a:srgbClr val="002060"/>
                </a:solidFill>
              </a:rPr>
              <a:t>pojistník</a:t>
            </a:r>
            <a:r>
              <a:rPr lang="sk-SK" sz="1600" b="1" dirty="0">
                <a:solidFill>
                  <a:srgbClr val="002060"/>
                </a:solidFill>
              </a:rPr>
              <a:t> </a:t>
            </a:r>
            <a:r>
              <a:rPr lang="sk-SK" sz="1600" b="1" dirty="0" err="1">
                <a:solidFill>
                  <a:srgbClr val="002060"/>
                </a:solidFill>
              </a:rPr>
              <a:t>volně</a:t>
            </a:r>
            <a:r>
              <a:rPr lang="sk-SK" sz="1600" b="1" dirty="0">
                <a:solidFill>
                  <a:srgbClr val="002060"/>
                </a:solidFill>
              </a:rPr>
              <a:t> </a:t>
            </a:r>
            <a:r>
              <a:rPr lang="sk-SK" sz="1600" b="1" dirty="0" err="1">
                <a:solidFill>
                  <a:srgbClr val="002060"/>
                </a:solidFill>
              </a:rPr>
              <a:t>nakládat</a:t>
            </a:r>
            <a:r>
              <a:rPr lang="sk-SK" sz="1600" b="1" dirty="0">
                <a:solidFill>
                  <a:srgbClr val="002060"/>
                </a:solidFill>
              </a:rPr>
              <a:t> s </a:t>
            </a:r>
            <a:r>
              <a:rPr lang="sk-SK" sz="1600" b="1" dirty="0" err="1">
                <a:solidFill>
                  <a:srgbClr val="002060"/>
                </a:solidFill>
              </a:rPr>
              <a:t>právy</a:t>
            </a:r>
            <a:r>
              <a:rPr lang="sk-SK" sz="1600" b="1" dirty="0">
                <a:solidFill>
                  <a:srgbClr val="002060"/>
                </a:solidFill>
              </a:rPr>
              <a:t> z </a:t>
            </a:r>
            <a:r>
              <a:rPr lang="sk-SK" sz="1600" b="1" dirty="0" err="1">
                <a:solidFill>
                  <a:srgbClr val="002060"/>
                </a:solidFill>
              </a:rPr>
              <a:t>pojištění</a:t>
            </a:r>
            <a:r>
              <a:rPr lang="sk-SK" sz="1600" dirty="0">
                <a:solidFill>
                  <a:srgbClr val="002060"/>
                </a:solidFill>
              </a:rPr>
              <a:t>, </a:t>
            </a:r>
            <a:r>
              <a:rPr lang="sk-SK" sz="1600" dirty="0" err="1">
                <a:solidFill>
                  <a:srgbClr val="002060"/>
                </a:solidFill>
              </a:rPr>
              <a:t>zejména</a:t>
            </a:r>
            <a:r>
              <a:rPr lang="sk-SK" sz="1600" dirty="0">
                <a:solidFill>
                  <a:srgbClr val="002060"/>
                </a:solidFill>
              </a:rPr>
              <a:t> je </a:t>
            </a:r>
            <a:r>
              <a:rPr lang="sk-SK" sz="1600" dirty="0" err="1">
                <a:solidFill>
                  <a:srgbClr val="002060"/>
                </a:solidFill>
              </a:rPr>
              <a:t>zastavit</a:t>
            </a:r>
            <a:r>
              <a:rPr lang="sk-SK" sz="1600" dirty="0">
                <a:solidFill>
                  <a:srgbClr val="002060"/>
                </a:solidFill>
              </a:rPr>
              <a:t> nebo </a:t>
            </a:r>
            <a:r>
              <a:rPr lang="sk-SK" sz="1600" dirty="0" err="1">
                <a:solidFill>
                  <a:srgbClr val="002060"/>
                </a:solidFill>
              </a:rPr>
              <a:t>postoupit</a:t>
            </a:r>
            <a:r>
              <a:rPr lang="sk-SK" sz="1600" dirty="0">
                <a:solidFill>
                  <a:srgbClr val="002060"/>
                </a:solidFill>
              </a:rPr>
              <a:t>, </a:t>
            </a:r>
            <a:r>
              <a:rPr lang="sk-SK" sz="1600" dirty="0" err="1">
                <a:solidFill>
                  <a:srgbClr val="002060"/>
                </a:solidFill>
              </a:rPr>
              <a:t>jakož</a:t>
            </a:r>
            <a:r>
              <a:rPr lang="sk-SK" sz="1600" dirty="0">
                <a:solidFill>
                  <a:srgbClr val="002060"/>
                </a:solidFill>
              </a:rPr>
              <a:t> i </a:t>
            </a:r>
            <a:r>
              <a:rPr lang="sk-SK" sz="1600" dirty="0" err="1">
                <a:solidFill>
                  <a:srgbClr val="002060"/>
                </a:solidFill>
              </a:rPr>
              <a:t>změnit</a:t>
            </a:r>
            <a:r>
              <a:rPr lang="sk-SK" sz="1600" dirty="0">
                <a:solidFill>
                  <a:srgbClr val="002060"/>
                </a:solidFill>
              </a:rPr>
              <a:t> označení osoby </a:t>
            </a:r>
            <a:r>
              <a:rPr lang="sk-SK" sz="1600" dirty="0" err="1">
                <a:solidFill>
                  <a:srgbClr val="002060"/>
                </a:solidFill>
              </a:rPr>
              <a:t>obmyšleného</a:t>
            </a:r>
            <a:r>
              <a:rPr lang="sk-SK" sz="1600" dirty="0">
                <a:solidFill>
                  <a:srgbClr val="002060"/>
                </a:solidFill>
              </a:rPr>
              <a:t>. </a:t>
            </a:r>
            <a:r>
              <a:rPr lang="sk-SK" sz="1600" dirty="0" err="1">
                <a:solidFill>
                  <a:srgbClr val="002060"/>
                </a:solidFill>
              </a:rPr>
              <a:t>Jde-li</a:t>
            </a:r>
            <a:r>
              <a:rPr lang="sk-SK" sz="1600" dirty="0">
                <a:solidFill>
                  <a:srgbClr val="002060"/>
                </a:solidFill>
              </a:rPr>
              <a:t> však o </a:t>
            </a:r>
            <a:r>
              <a:rPr lang="sk-SK" sz="1600" dirty="0" err="1">
                <a:solidFill>
                  <a:srgbClr val="002060"/>
                </a:solidFill>
              </a:rPr>
              <a:t>pojištění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důchodu</a:t>
            </a:r>
            <a:r>
              <a:rPr lang="sk-SK" sz="1600" dirty="0">
                <a:solidFill>
                  <a:srgbClr val="002060"/>
                </a:solidFill>
              </a:rPr>
              <a:t>, vyžaduje </a:t>
            </a:r>
            <a:r>
              <a:rPr lang="sk-SK" sz="1600" dirty="0" err="1">
                <a:solidFill>
                  <a:srgbClr val="002060"/>
                </a:solidFill>
              </a:rPr>
              <a:t>se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ke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změně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obmyšleného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souhlas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pojistitele</a:t>
            </a:r>
            <a:r>
              <a:rPr lang="sk-SK" sz="1600" dirty="0">
                <a:solidFill>
                  <a:srgbClr val="002060"/>
                </a:solidFill>
              </a:rPr>
              <a:t>, </a:t>
            </a:r>
            <a:r>
              <a:rPr lang="sk-SK" sz="1600" dirty="0" err="1">
                <a:solidFill>
                  <a:srgbClr val="002060"/>
                </a:solidFill>
              </a:rPr>
              <a:t>jinak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změnou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není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pojistitel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vázán</a:t>
            </a:r>
            <a:r>
              <a:rPr lang="sk-SK" sz="1600" dirty="0">
                <a:solidFill>
                  <a:srgbClr val="002060"/>
                </a:solidFill>
              </a:rPr>
              <a:t>.</a:t>
            </a:r>
          </a:p>
          <a:p>
            <a:pPr lvl="1" algn="just">
              <a:buFont typeface="Wingdings" pitchFamily="2" charset="2"/>
              <a:buChar char="§"/>
            </a:pPr>
            <a:r>
              <a:rPr lang="sk-SK" sz="1600" dirty="0" err="1" smtClean="0">
                <a:solidFill>
                  <a:srgbClr val="002060"/>
                </a:solidFill>
              </a:rPr>
              <a:t>Je-li</a:t>
            </a:r>
            <a:r>
              <a:rPr lang="sk-SK" sz="1600" dirty="0" smtClean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pojištěným</a:t>
            </a:r>
            <a:r>
              <a:rPr lang="sk-SK" sz="1600" dirty="0">
                <a:solidFill>
                  <a:srgbClr val="002060"/>
                </a:solidFill>
              </a:rPr>
              <a:t> osoba odlišná od </a:t>
            </a:r>
            <a:r>
              <a:rPr lang="sk-SK" sz="1600" dirty="0" err="1">
                <a:solidFill>
                  <a:srgbClr val="002060"/>
                </a:solidFill>
              </a:rPr>
              <a:t>pojistníka</a:t>
            </a:r>
            <a:r>
              <a:rPr lang="sk-SK" sz="1600" dirty="0">
                <a:solidFill>
                  <a:srgbClr val="002060"/>
                </a:solidFill>
              </a:rPr>
              <a:t>, vyžaduje </a:t>
            </a:r>
            <a:r>
              <a:rPr lang="sk-SK" sz="1600" dirty="0" err="1">
                <a:solidFill>
                  <a:srgbClr val="002060"/>
                </a:solidFill>
              </a:rPr>
              <a:t>se</a:t>
            </a:r>
            <a:r>
              <a:rPr lang="sk-SK" sz="1600" dirty="0">
                <a:solidFill>
                  <a:srgbClr val="002060"/>
                </a:solidFill>
              </a:rPr>
              <a:t> k </a:t>
            </a:r>
            <a:r>
              <a:rPr lang="sk-SK" sz="1600" dirty="0" err="1">
                <a:solidFill>
                  <a:srgbClr val="002060"/>
                </a:solidFill>
              </a:rPr>
              <a:t>právním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jednáním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podle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odstavce</a:t>
            </a:r>
            <a:r>
              <a:rPr lang="sk-SK" sz="1600" dirty="0">
                <a:solidFill>
                  <a:srgbClr val="002060"/>
                </a:solidFill>
              </a:rPr>
              <a:t> 1 </a:t>
            </a:r>
            <a:r>
              <a:rPr lang="sk-SK" sz="1600" dirty="0" err="1">
                <a:solidFill>
                  <a:srgbClr val="002060"/>
                </a:solidFill>
              </a:rPr>
              <a:t>souhlas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pojištěného</a:t>
            </a:r>
            <a:r>
              <a:rPr lang="sk-SK" sz="1600" dirty="0">
                <a:solidFill>
                  <a:srgbClr val="002060"/>
                </a:solidFill>
              </a:rPr>
              <a:t>, </a:t>
            </a:r>
            <a:r>
              <a:rPr lang="sk-SK" sz="1600" dirty="0" err="1">
                <a:solidFill>
                  <a:srgbClr val="002060"/>
                </a:solidFill>
              </a:rPr>
              <a:t>jinak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se</a:t>
            </a:r>
            <a:r>
              <a:rPr lang="sk-SK" sz="1600" dirty="0">
                <a:solidFill>
                  <a:srgbClr val="002060"/>
                </a:solidFill>
              </a:rPr>
              <a:t> k nim </a:t>
            </a:r>
            <a:r>
              <a:rPr lang="sk-SK" sz="1600" dirty="0" err="1" smtClean="0">
                <a:solidFill>
                  <a:srgbClr val="002060"/>
                </a:solidFill>
              </a:rPr>
              <a:t>nepřihlíží</a:t>
            </a:r>
            <a:r>
              <a:rPr lang="sk-SK" sz="1600" dirty="0" smtClean="0">
                <a:solidFill>
                  <a:srgbClr val="002060"/>
                </a:solidFill>
              </a:rPr>
              <a:t>.</a:t>
            </a:r>
          </a:p>
          <a:p>
            <a:pPr lvl="1" algn="just">
              <a:buFont typeface="Wingdings" pitchFamily="2" charset="2"/>
              <a:buChar char="§"/>
            </a:pPr>
            <a:r>
              <a:rPr lang="sk-SK" sz="1600" dirty="0" smtClean="0">
                <a:solidFill>
                  <a:srgbClr val="002060"/>
                </a:solidFill>
              </a:rPr>
              <a:t>Dôvodová správa: Navrhuje </a:t>
            </a:r>
            <a:r>
              <a:rPr lang="sk-SK" sz="1600" dirty="0" err="1">
                <a:solidFill>
                  <a:srgbClr val="002060"/>
                </a:solidFill>
              </a:rPr>
              <a:t>se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nahradit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normativní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konstrukci</a:t>
            </a:r>
            <a:r>
              <a:rPr lang="sk-SK" sz="1600" dirty="0">
                <a:solidFill>
                  <a:srgbClr val="002060"/>
                </a:solidFill>
              </a:rPr>
              <a:t> § 52 </a:t>
            </a:r>
            <a:r>
              <a:rPr lang="sk-SK" sz="1600" dirty="0" err="1">
                <a:solidFill>
                  <a:srgbClr val="002060"/>
                </a:solidFill>
              </a:rPr>
              <a:t>odst</a:t>
            </a:r>
            <a:r>
              <a:rPr lang="sk-SK" sz="1600" dirty="0">
                <a:solidFill>
                  <a:srgbClr val="002060"/>
                </a:solidFill>
              </a:rPr>
              <a:t>. 1 </a:t>
            </a:r>
            <a:r>
              <a:rPr lang="sk-SK" sz="1600" dirty="0" err="1">
                <a:solidFill>
                  <a:srgbClr val="002060"/>
                </a:solidFill>
              </a:rPr>
              <a:t>standardní</a:t>
            </a:r>
            <a:r>
              <a:rPr lang="sk-SK" sz="1600" dirty="0">
                <a:solidFill>
                  <a:srgbClr val="002060"/>
                </a:solidFill>
              </a:rPr>
              <a:t> úpravou, </a:t>
            </a:r>
            <a:r>
              <a:rPr lang="sk-SK" sz="1600" dirty="0" err="1" smtClean="0">
                <a:solidFill>
                  <a:srgbClr val="002060"/>
                </a:solidFill>
              </a:rPr>
              <a:t>kterou</a:t>
            </a:r>
            <a:r>
              <a:rPr lang="sk-SK" sz="1600" dirty="0" smtClean="0">
                <a:solidFill>
                  <a:srgbClr val="002060"/>
                </a:solidFill>
              </a:rPr>
              <a:t> </a:t>
            </a:r>
            <a:r>
              <a:rPr lang="sk-SK" sz="1600" dirty="0" err="1" smtClean="0">
                <a:solidFill>
                  <a:srgbClr val="002060"/>
                </a:solidFill>
              </a:rPr>
              <a:t>respektovaly</a:t>
            </a:r>
            <a:r>
              <a:rPr lang="sk-SK" sz="1600" dirty="0" smtClean="0">
                <a:solidFill>
                  <a:srgbClr val="002060"/>
                </a:solidFill>
              </a:rPr>
              <a:t> </a:t>
            </a:r>
            <a:r>
              <a:rPr lang="sk-SK" sz="1600" dirty="0">
                <a:solidFill>
                  <a:srgbClr val="002060"/>
                </a:solidFill>
              </a:rPr>
              <a:t>jak starý zákon o </a:t>
            </a:r>
            <a:r>
              <a:rPr lang="sk-SK" sz="1600" dirty="0" err="1">
                <a:solidFill>
                  <a:srgbClr val="002060"/>
                </a:solidFill>
              </a:rPr>
              <a:t>pojistné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smlouvě</a:t>
            </a:r>
            <a:r>
              <a:rPr lang="sk-SK" sz="1600" dirty="0">
                <a:solidFill>
                  <a:srgbClr val="002060"/>
                </a:solidFill>
              </a:rPr>
              <a:t> z r. 1934 (§ 127), tak </a:t>
            </a:r>
            <a:r>
              <a:rPr lang="sk-SK" sz="1600" dirty="0" err="1">
                <a:solidFill>
                  <a:srgbClr val="002060"/>
                </a:solidFill>
              </a:rPr>
              <a:t>ještě</a:t>
            </a:r>
            <a:r>
              <a:rPr lang="sk-SK" sz="1600" dirty="0">
                <a:solidFill>
                  <a:srgbClr val="002060"/>
                </a:solidFill>
              </a:rPr>
              <a:t> zákon o </a:t>
            </a:r>
            <a:r>
              <a:rPr lang="sk-SK" sz="1600" dirty="0" err="1" smtClean="0">
                <a:solidFill>
                  <a:srgbClr val="002060"/>
                </a:solidFill>
              </a:rPr>
              <a:t>pojistné</a:t>
            </a:r>
            <a:r>
              <a:rPr lang="sk-SK" sz="1600" dirty="0" smtClean="0">
                <a:solidFill>
                  <a:srgbClr val="002060"/>
                </a:solidFill>
              </a:rPr>
              <a:t> </a:t>
            </a:r>
            <a:r>
              <a:rPr lang="sk-SK" sz="1600" dirty="0" err="1" smtClean="0">
                <a:solidFill>
                  <a:srgbClr val="002060"/>
                </a:solidFill>
              </a:rPr>
              <a:t>smlouvě</a:t>
            </a:r>
            <a:r>
              <a:rPr lang="sk-SK" sz="1600" dirty="0" smtClean="0">
                <a:solidFill>
                  <a:srgbClr val="002060"/>
                </a:solidFill>
              </a:rPr>
              <a:t> </a:t>
            </a:r>
            <a:r>
              <a:rPr lang="sk-SK" sz="1600" dirty="0">
                <a:solidFill>
                  <a:srgbClr val="002060"/>
                </a:solidFill>
              </a:rPr>
              <a:t>č. 189/1950 </a:t>
            </a:r>
            <a:r>
              <a:rPr lang="sk-SK" sz="1600" dirty="0" err="1">
                <a:solidFill>
                  <a:srgbClr val="002060"/>
                </a:solidFill>
              </a:rPr>
              <a:t>Sb</a:t>
            </a:r>
            <a:r>
              <a:rPr lang="sk-SK" sz="1600" dirty="0">
                <a:solidFill>
                  <a:srgbClr val="002060"/>
                </a:solidFill>
              </a:rPr>
              <a:t>. (§ 42) a </a:t>
            </a:r>
            <a:r>
              <a:rPr lang="sk-SK" sz="1600" dirty="0" err="1">
                <a:solidFill>
                  <a:srgbClr val="002060"/>
                </a:solidFill>
              </a:rPr>
              <a:t>která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se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běžně</a:t>
            </a:r>
            <a:r>
              <a:rPr lang="sk-SK" sz="1600" dirty="0">
                <a:solidFill>
                  <a:srgbClr val="002060"/>
                </a:solidFill>
              </a:rPr>
              <a:t> vyskytuje i v </a:t>
            </a:r>
            <a:r>
              <a:rPr lang="sk-SK" sz="1600" dirty="0" err="1">
                <a:solidFill>
                  <a:srgbClr val="002060"/>
                </a:solidFill>
              </a:rPr>
              <a:t>zahraničních</a:t>
            </a:r>
            <a:r>
              <a:rPr lang="sk-SK" sz="1600" dirty="0">
                <a:solidFill>
                  <a:srgbClr val="002060"/>
                </a:solidFill>
              </a:rPr>
              <a:t> úpravách. </a:t>
            </a:r>
            <a:r>
              <a:rPr lang="sk-SK" sz="1600" dirty="0" err="1" smtClean="0">
                <a:solidFill>
                  <a:srgbClr val="002060"/>
                </a:solidFill>
              </a:rPr>
              <a:t>Podle</a:t>
            </a:r>
            <a:r>
              <a:rPr lang="sk-SK" sz="1600" dirty="0" smtClean="0">
                <a:solidFill>
                  <a:srgbClr val="002060"/>
                </a:solidFill>
              </a:rPr>
              <a:t> </a:t>
            </a:r>
            <a:r>
              <a:rPr lang="sk-SK" sz="1600" dirty="0" err="1" smtClean="0">
                <a:solidFill>
                  <a:srgbClr val="002060"/>
                </a:solidFill>
              </a:rPr>
              <a:t>prvního</a:t>
            </a:r>
            <a:r>
              <a:rPr lang="sk-SK" sz="1600" dirty="0" smtClean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odstavce</a:t>
            </a:r>
            <a:r>
              <a:rPr lang="sk-SK" sz="1600" dirty="0">
                <a:solidFill>
                  <a:srgbClr val="002060"/>
                </a:solidFill>
              </a:rPr>
              <a:t> má </a:t>
            </a:r>
            <a:r>
              <a:rPr lang="sk-SK" sz="1600" dirty="0" err="1">
                <a:solidFill>
                  <a:srgbClr val="002060"/>
                </a:solidFill>
              </a:rPr>
              <a:t>pojistník</a:t>
            </a:r>
            <a:r>
              <a:rPr lang="sk-SK" sz="1600" dirty="0">
                <a:solidFill>
                  <a:srgbClr val="002060"/>
                </a:solidFill>
              </a:rPr>
              <a:t> právo </a:t>
            </a:r>
            <a:r>
              <a:rPr lang="sk-SK" sz="1600" dirty="0" err="1">
                <a:solidFill>
                  <a:srgbClr val="002060"/>
                </a:solidFill>
              </a:rPr>
              <a:t>volně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nakládat</a:t>
            </a:r>
            <a:r>
              <a:rPr lang="sk-SK" sz="1600" dirty="0">
                <a:solidFill>
                  <a:srgbClr val="002060"/>
                </a:solidFill>
              </a:rPr>
              <a:t> s </a:t>
            </a:r>
            <a:r>
              <a:rPr lang="sk-SK" sz="1600" dirty="0" err="1">
                <a:solidFill>
                  <a:srgbClr val="002060"/>
                </a:solidFill>
              </a:rPr>
              <a:t>oprávněními</a:t>
            </a:r>
            <a:r>
              <a:rPr lang="sk-SK" sz="1600" dirty="0">
                <a:solidFill>
                  <a:srgbClr val="002060"/>
                </a:solidFill>
              </a:rPr>
              <a:t> z </a:t>
            </a:r>
            <a:r>
              <a:rPr lang="sk-SK" sz="1600" dirty="0" err="1">
                <a:solidFill>
                  <a:srgbClr val="002060"/>
                </a:solidFill>
              </a:rPr>
              <a:t>pojištění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smtClean="0">
                <a:solidFill>
                  <a:srgbClr val="002060"/>
                </a:solidFill>
              </a:rPr>
              <a:t>až do okamžiku</a:t>
            </a:r>
            <a:r>
              <a:rPr lang="sk-SK" sz="1600" dirty="0">
                <a:solidFill>
                  <a:srgbClr val="002060"/>
                </a:solidFill>
              </a:rPr>
              <a:t>, </a:t>
            </a:r>
            <a:r>
              <a:rPr lang="sk-SK" sz="1600" dirty="0" err="1">
                <a:solidFill>
                  <a:srgbClr val="002060"/>
                </a:solidFill>
              </a:rPr>
              <a:t>kdy</a:t>
            </a:r>
            <a:r>
              <a:rPr lang="sk-SK" sz="1600" dirty="0">
                <a:solidFill>
                  <a:srgbClr val="002060"/>
                </a:solidFill>
              </a:rPr>
              <a:t> je </a:t>
            </a:r>
            <a:r>
              <a:rPr lang="sk-SK" sz="1600" dirty="0" err="1">
                <a:solidFill>
                  <a:srgbClr val="002060"/>
                </a:solidFill>
              </a:rPr>
              <a:t>nabude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obmyšlený</a:t>
            </a:r>
            <a:r>
              <a:rPr lang="sk-SK" sz="1600" dirty="0">
                <a:solidFill>
                  <a:srgbClr val="002060"/>
                </a:solidFill>
              </a:rPr>
              <a:t>, </a:t>
            </a:r>
            <a:r>
              <a:rPr lang="sk-SK" sz="1600" dirty="0" err="1">
                <a:solidFill>
                  <a:srgbClr val="002060"/>
                </a:solidFill>
              </a:rPr>
              <a:t>nebylo-li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ovšem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ujednáno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>
                <a:solidFill>
                  <a:srgbClr val="002060"/>
                </a:solidFill>
              </a:rPr>
              <a:t>něco</a:t>
            </a:r>
            <a:r>
              <a:rPr lang="sk-SK" sz="1600" dirty="0">
                <a:solidFill>
                  <a:srgbClr val="002060"/>
                </a:solidFill>
              </a:rPr>
              <a:t> </a:t>
            </a:r>
            <a:r>
              <a:rPr lang="sk-SK" sz="1600" dirty="0" err="1" smtClean="0">
                <a:solidFill>
                  <a:srgbClr val="002060"/>
                </a:solidFill>
              </a:rPr>
              <a:t>jiného</a:t>
            </a:r>
            <a:r>
              <a:rPr lang="sk-SK" sz="1600" dirty="0" smtClean="0">
                <a:solidFill>
                  <a:srgbClr val="002060"/>
                </a:solidFill>
              </a:rPr>
              <a:t>.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316112" y="2071687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2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0327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827088" y="2286000"/>
            <a:ext cx="7772400" cy="1470025"/>
          </a:xfrm>
        </p:spPr>
        <p:txBody>
          <a:bodyPr/>
          <a:lstStyle/>
          <a:p>
            <a:pPr eaLnBrk="1" hangingPunct="1"/>
            <a:r>
              <a:rPr lang="sk-SK" sz="3600" dirty="0" smtClean="0">
                <a:solidFill>
                  <a:srgbClr val="002060"/>
                </a:solidFill>
              </a:rPr>
              <a:t/>
            </a:r>
            <a:br>
              <a:rPr lang="sk-SK" sz="3600" dirty="0" smtClean="0">
                <a:solidFill>
                  <a:srgbClr val="002060"/>
                </a:solidFill>
              </a:rPr>
            </a:br>
            <a:r>
              <a:rPr lang="sk-SK" sz="3600" dirty="0" smtClean="0">
                <a:solidFill>
                  <a:srgbClr val="002060"/>
                </a:solidFill>
              </a:rPr>
              <a:t>Prípadové štúdie</a:t>
            </a:r>
            <a:r>
              <a:rPr lang="sk-SK" sz="3600" dirty="0">
                <a:solidFill>
                  <a:srgbClr val="002060"/>
                </a:solidFill>
              </a:rPr>
              <a:t/>
            </a:r>
            <a:br>
              <a:rPr lang="sk-SK" sz="3600" dirty="0">
                <a:solidFill>
                  <a:srgbClr val="002060"/>
                </a:solidFill>
              </a:rPr>
            </a:br>
            <a:r>
              <a:rPr lang="sk-SK" sz="3600" dirty="0" smtClean="0"/>
              <a:t/>
            </a:r>
            <a:br>
              <a:rPr lang="sk-SK" sz="3600" dirty="0" smtClean="0"/>
            </a:br>
            <a:endParaRPr lang="sk-SK" sz="3600" dirty="0" smtClean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350" y="4292600"/>
            <a:ext cx="6400800" cy="23526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2000" dirty="0" smtClean="0"/>
              <a:t>Teória </a:t>
            </a:r>
            <a:r>
              <a:rPr lang="sk-SK" sz="2000" dirty="0" err="1" smtClean="0"/>
              <a:t>vs</a:t>
            </a:r>
            <a:r>
              <a:rPr lang="sk-SK" sz="2000" dirty="0" smtClean="0"/>
              <a:t>. súdna prax</a:t>
            </a:r>
            <a:endParaRPr lang="sk-SK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7" name="Rovná spojnica 16"/>
          <p:cNvCxnSpPr/>
          <p:nvPr/>
        </p:nvCxnSpPr>
        <p:spPr>
          <a:xfrm rot="5400000">
            <a:off x="-1073150" y="2428875"/>
            <a:ext cx="3430588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ovná spojnica 25"/>
          <p:cNvCxnSpPr/>
          <p:nvPr/>
        </p:nvCxnSpPr>
        <p:spPr>
          <a:xfrm rot="5400000">
            <a:off x="892969" y="107157"/>
            <a:ext cx="2127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ovná spojnica 27"/>
          <p:cNvCxnSpPr/>
          <p:nvPr/>
        </p:nvCxnSpPr>
        <p:spPr>
          <a:xfrm rot="5400000">
            <a:off x="214312" y="1500188"/>
            <a:ext cx="15716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ovná spojnica 29"/>
          <p:cNvCxnSpPr/>
          <p:nvPr/>
        </p:nvCxnSpPr>
        <p:spPr>
          <a:xfrm rot="5400000">
            <a:off x="250031" y="107157"/>
            <a:ext cx="212725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ovná spojnica 31"/>
          <p:cNvCxnSpPr/>
          <p:nvPr/>
        </p:nvCxnSpPr>
        <p:spPr>
          <a:xfrm rot="5400000">
            <a:off x="-2680494" y="3821907"/>
            <a:ext cx="6073775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ovná spojnica 35"/>
          <p:cNvCxnSpPr/>
          <p:nvPr/>
        </p:nvCxnSpPr>
        <p:spPr>
          <a:xfrm rot="5400000">
            <a:off x="535781" y="107157"/>
            <a:ext cx="212725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ovná spojnica 45"/>
          <p:cNvCxnSpPr/>
          <p:nvPr/>
        </p:nvCxnSpPr>
        <p:spPr>
          <a:xfrm rot="5400000">
            <a:off x="1178719" y="107157"/>
            <a:ext cx="21272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ovná spojnica 47"/>
          <p:cNvCxnSpPr/>
          <p:nvPr/>
        </p:nvCxnSpPr>
        <p:spPr>
          <a:xfrm rot="5400000">
            <a:off x="999332" y="999331"/>
            <a:ext cx="571500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6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43372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Vinkulácia a oprávnená osoba</a:t>
            </a:r>
            <a:endParaRPr lang="sk-SK" dirty="0" smtClean="0"/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456238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Skutkový stav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Poistník uzavrel kapitálové životné poistenie, ktoré sa vzťahovalo na jeho osobu. Ako oprávnenú osobu podľa § 817 ods. 1 OZ stanovil svoju matku.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Dva roky po uzavretí poistnej zmluvy si poistník zobral hypotekárny úver, poistné plnenie bolo vinkulované v prospech hypotekárnej banky.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Prostriedky z hypotekárneho úveru použil </a:t>
            </a:r>
            <a:r>
              <a:rPr lang="sk-SK" sz="1800" dirty="0">
                <a:solidFill>
                  <a:srgbClr val="002060"/>
                </a:solidFill>
              </a:rPr>
              <a:t>poistený </a:t>
            </a:r>
            <a:r>
              <a:rPr lang="sk-SK" sz="1800" dirty="0" smtClean="0">
                <a:solidFill>
                  <a:srgbClr val="002060"/>
                </a:solidFill>
              </a:rPr>
              <a:t>na kúpu rodinného domu, ktorý nadobudol do podielového spoluvlastníctva  so svojou družkou a neskoršou manželkou.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Poistený zomrel, poistné plnenie bolo vyplatené hypotekárnej banke, ktorá plnenie použila na zníženie nesplatenej časti istiny úveru. Zvyšok úveru bol predmetom dedenia.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Podiel poisteného na nehnuteľnosti bol predmetom dedenia, podiel poisteného nadobudla jeho manželka, ktorá sa tak stala výlučnou vlastníčkou nehnuteľnosti.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Matka poisteného ako oprávnená osoba žalovala manželku poisteného, ktorá sa mala na jej úkor bezdôvodne obohatiť, pretože ak by nedošlo k splateniu časti hypotekárneho úveru, musela by túto časť naďalej splácať.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2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467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Vinkulácia a oprávnená osoba</a:t>
            </a:r>
            <a:endParaRPr lang="sk-SK" dirty="0" smtClean="0"/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456238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Skutkový stav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Súd prvého stupňa žalobu zamietol, odvolací súd rozsudok prvostupňového súdu potvrdil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Žalobkyňa podala dovolanie, ktoré odôvodnila otázkou zásadného právneho významu. Dôvodila, že aj keď došlo k vinkulácii poistného plnenia, bola stále ona oprávnenou osobou podľa § 817 OZ. Keďže poistník ju ponechal ako oprávnenú osobu, bola tak zrejmá jeho vôľa, aby práve jej bolo vyplatené poistné plnenie v prípade smrti poisteného. Keby chcel, aby toto plnenie bolo vyplatené niekomu inému, mohol tak urobiť v zmysle § 817 ods. 1 OZ a žalobkyňa celkom vylúčiť, alebo stanoviť inú oprávnenú osobu.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Najvyšší súd ČR dovolanie odmietol ako neprípustné.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2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3455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Vinkulácia a oprávnená osoba</a:t>
            </a:r>
            <a:endParaRPr lang="sk-SK" dirty="0" smtClean="0"/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456238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Z odôvodnenia súdu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err="1">
                <a:solidFill>
                  <a:srgbClr val="002060"/>
                </a:solidFill>
              </a:rPr>
              <a:t>Odkazuje-li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dovolatelka</a:t>
            </a:r>
            <a:r>
              <a:rPr lang="sk-SK" sz="1800" dirty="0">
                <a:solidFill>
                  <a:srgbClr val="002060"/>
                </a:solidFill>
              </a:rPr>
              <a:t> na v rozhodné </a:t>
            </a:r>
            <a:r>
              <a:rPr lang="sk-SK" sz="1800" dirty="0" err="1">
                <a:solidFill>
                  <a:srgbClr val="002060"/>
                </a:solidFill>
              </a:rPr>
              <a:t>době</a:t>
            </a:r>
            <a:r>
              <a:rPr lang="sk-SK" sz="1800" dirty="0">
                <a:solidFill>
                  <a:srgbClr val="002060"/>
                </a:solidFill>
              </a:rPr>
              <a:t> platné a účinné </a:t>
            </a:r>
            <a:r>
              <a:rPr lang="sk-SK" sz="1800" dirty="0" err="1">
                <a:solidFill>
                  <a:srgbClr val="002060"/>
                </a:solidFill>
              </a:rPr>
              <a:t>ust</a:t>
            </a:r>
            <a:r>
              <a:rPr lang="sk-SK" sz="1800" dirty="0">
                <a:solidFill>
                  <a:srgbClr val="002060"/>
                </a:solidFill>
              </a:rPr>
              <a:t>. § 817 obč. zák., </a:t>
            </a:r>
            <a:r>
              <a:rPr lang="sk-SK" sz="1800" dirty="0" err="1">
                <a:solidFill>
                  <a:srgbClr val="002060"/>
                </a:solidFill>
              </a:rPr>
              <a:t>pak</a:t>
            </a:r>
            <a:r>
              <a:rPr lang="sk-SK" sz="1800" dirty="0">
                <a:solidFill>
                  <a:srgbClr val="002060"/>
                </a:solidFill>
              </a:rPr>
              <a:t> toto </a:t>
            </a:r>
            <a:r>
              <a:rPr lang="sk-SK" sz="1800" dirty="0" err="1">
                <a:solidFill>
                  <a:srgbClr val="002060"/>
                </a:solidFill>
              </a:rPr>
              <a:t>hovoří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pouze</a:t>
            </a:r>
            <a:r>
              <a:rPr lang="sk-SK" sz="1800" dirty="0">
                <a:solidFill>
                  <a:srgbClr val="002060"/>
                </a:solidFill>
              </a:rPr>
              <a:t> o možnosti </a:t>
            </a:r>
            <a:r>
              <a:rPr lang="sk-SK" sz="1800" dirty="0" err="1">
                <a:solidFill>
                  <a:srgbClr val="002060"/>
                </a:solidFill>
              </a:rPr>
              <a:t>pojistníka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ustanovit</a:t>
            </a:r>
            <a:r>
              <a:rPr lang="sk-SK" sz="1800" dirty="0">
                <a:solidFill>
                  <a:srgbClr val="002060"/>
                </a:solidFill>
              </a:rPr>
              <a:t> v </a:t>
            </a:r>
            <a:r>
              <a:rPr lang="sk-SK" sz="1800" dirty="0" err="1">
                <a:solidFill>
                  <a:srgbClr val="002060"/>
                </a:solidFill>
              </a:rPr>
              <a:t>případě</a:t>
            </a:r>
            <a:r>
              <a:rPr lang="sk-SK" sz="1800" dirty="0">
                <a:solidFill>
                  <a:srgbClr val="002060"/>
                </a:solidFill>
              </a:rPr>
              <a:t>, že </a:t>
            </a:r>
            <a:r>
              <a:rPr lang="sk-SK" sz="1800" dirty="0" err="1">
                <a:solidFill>
                  <a:srgbClr val="002060"/>
                </a:solidFill>
              </a:rPr>
              <a:t>pojistnou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událostí</a:t>
            </a:r>
            <a:r>
              <a:rPr lang="sk-SK" sz="1800" dirty="0">
                <a:solidFill>
                  <a:srgbClr val="002060"/>
                </a:solidFill>
              </a:rPr>
              <a:t> je </a:t>
            </a:r>
            <a:r>
              <a:rPr lang="sk-SK" sz="1800" dirty="0" err="1">
                <a:solidFill>
                  <a:srgbClr val="002060"/>
                </a:solidFill>
              </a:rPr>
              <a:t>smrt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pojištěného</a:t>
            </a:r>
            <a:r>
              <a:rPr lang="sk-SK" sz="1800" dirty="0">
                <a:solidFill>
                  <a:srgbClr val="002060"/>
                </a:solidFill>
              </a:rPr>
              <a:t> (v </a:t>
            </a:r>
            <a:r>
              <a:rPr lang="sk-SK" sz="1800" dirty="0" err="1">
                <a:solidFill>
                  <a:srgbClr val="002060"/>
                </a:solidFill>
              </a:rPr>
              <a:t>daném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případě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se</a:t>
            </a:r>
            <a:r>
              <a:rPr lang="sk-SK" sz="1800" dirty="0">
                <a:solidFill>
                  <a:srgbClr val="002060"/>
                </a:solidFill>
              </a:rPr>
              <a:t> jedná o osobu totožnou), </a:t>
            </a:r>
            <a:r>
              <a:rPr lang="sk-SK" sz="1800" dirty="0" err="1">
                <a:solidFill>
                  <a:srgbClr val="002060"/>
                </a:solidFill>
              </a:rPr>
              <a:t>oprávněnou</a:t>
            </a:r>
            <a:r>
              <a:rPr lang="sk-SK" sz="1800" dirty="0">
                <a:solidFill>
                  <a:srgbClr val="002060"/>
                </a:solidFill>
              </a:rPr>
              <a:t> osobu, </a:t>
            </a:r>
            <a:r>
              <a:rPr lang="sk-SK" sz="1800" dirty="0" err="1">
                <a:solidFill>
                  <a:srgbClr val="002060"/>
                </a:solidFill>
              </a:rPr>
              <a:t>které</a:t>
            </a:r>
            <a:r>
              <a:rPr lang="sk-SK" sz="1800" dirty="0">
                <a:solidFill>
                  <a:srgbClr val="002060"/>
                </a:solidFill>
              </a:rPr>
              <a:t> vznikne </a:t>
            </a:r>
            <a:r>
              <a:rPr lang="sk-SK" sz="1800" dirty="0" err="1">
                <a:solidFill>
                  <a:srgbClr val="002060"/>
                </a:solidFill>
              </a:rPr>
              <a:t>pojistnou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událostí</a:t>
            </a:r>
            <a:r>
              <a:rPr lang="sk-SK" sz="1800" dirty="0">
                <a:solidFill>
                  <a:srgbClr val="002060"/>
                </a:solidFill>
              </a:rPr>
              <a:t> právo na </a:t>
            </a:r>
            <a:r>
              <a:rPr lang="sk-SK" sz="1800" dirty="0" err="1">
                <a:solidFill>
                  <a:srgbClr val="002060"/>
                </a:solidFill>
              </a:rPr>
              <a:t>plnění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ze</a:t>
            </a:r>
            <a:r>
              <a:rPr lang="sk-SK" sz="1800" dirty="0">
                <a:solidFill>
                  <a:srgbClr val="002060"/>
                </a:solidFill>
              </a:rPr>
              <a:t> strany </a:t>
            </a:r>
            <a:r>
              <a:rPr lang="sk-SK" sz="1800" dirty="0" err="1">
                <a:solidFill>
                  <a:srgbClr val="002060"/>
                </a:solidFill>
              </a:rPr>
              <a:t>pojistitele</a:t>
            </a:r>
            <a:r>
              <a:rPr lang="sk-SK" sz="1800" dirty="0">
                <a:solidFill>
                  <a:srgbClr val="002060"/>
                </a:solidFill>
              </a:rPr>
              <a:t>. </a:t>
            </a:r>
            <a:endParaRPr lang="sk-SK" sz="18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Citované </a:t>
            </a:r>
            <a:r>
              <a:rPr lang="sk-SK" sz="1800" dirty="0">
                <a:solidFill>
                  <a:srgbClr val="002060"/>
                </a:solidFill>
              </a:rPr>
              <a:t>ustanovení však </a:t>
            </a:r>
            <a:r>
              <a:rPr lang="sk-SK" sz="1800" dirty="0" err="1">
                <a:solidFill>
                  <a:srgbClr val="002060"/>
                </a:solidFill>
              </a:rPr>
              <a:t>žádným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způsobem</a:t>
            </a:r>
            <a:r>
              <a:rPr lang="sk-SK" sz="1800" dirty="0">
                <a:solidFill>
                  <a:srgbClr val="002060"/>
                </a:solidFill>
              </a:rPr>
              <a:t> nevylučuje, aby </a:t>
            </a:r>
            <a:r>
              <a:rPr lang="sk-SK" sz="1800" dirty="0" err="1">
                <a:solidFill>
                  <a:srgbClr val="002060"/>
                </a:solidFill>
              </a:rPr>
              <a:t>bylo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pojistné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plnění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vinkulováno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prospěch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třetí</a:t>
            </a:r>
            <a:r>
              <a:rPr lang="sk-SK" sz="1800" dirty="0">
                <a:solidFill>
                  <a:srgbClr val="002060"/>
                </a:solidFill>
              </a:rPr>
              <a:t> osoby, </a:t>
            </a:r>
            <a:r>
              <a:rPr lang="sk-SK" sz="1800" dirty="0" err="1">
                <a:solidFill>
                  <a:srgbClr val="002060"/>
                </a:solidFill>
              </a:rPr>
              <a:t>když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navíc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takový</a:t>
            </a:r>
            <a:r>
              <a:rPr lang="sk-SK" sz="1800" dirty="0">
                <a:solidFill>
                  <a:srgbClr val="002060"/>
                </a:solidFill>
              </a:rPr>
              <a:t> postup </a:t>
            </a:r>
            <a:r>
              <a:rPr lang="sk-SK" sz="1800" dirty="0" err="1">
                <a:solidFill>
                  <a:srgbClr val="002060"/>
                </a:solidFill>
              </a:rPr>
              <a:t>umožňují</a:t>
            </a:r>
            <a:r>
              <a:rPr lang="sk-SK" sz="1800" dirty="0">
                <a:solidFill>
                  <a:srgbClr val="002060"/>
                </a:solidFill>
              </a:rPr>
              <a:t> i </a:t>
            </a:r>
            <a:r>
              <a:rPr lang="sk-SK" sz="1800" dirty="0" err="1">
                <a:solidFill>
                  <a:srgbClr val="002060"/>
                </a:solidFill>
              </a:rPr>
              <a:t>příslušné</a:t>
            </a:r>
            <a:r>
              <a:rPr lang="sk-SK" sz="1800" dirty="0">
                <a:solidFill>
                  <a:srgbClr val="002060"/>
                </a:solidFill>
              </a:rPr>
              <a:t> Všeobecné </a:t>
            </a:r>
            <a:r>
              <a:rPr lang="sk-SK" sz="1800" dirty="0" err="1">
                <a:solidFill>
                  <a:srgbClr val="002060"/>
                </a:solidFill>
              </a:rPr>
              <a:t>pojistné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podmínky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pro</a:t>
            </a:r>
            <a:r>
              <a:rPr lang="sk-SK" sz="1800" dirty="0">
                <a:solidFill>
                  <a:srgbClr val="002060"/>
                </a:solidFill>
              </a:rPr>
              <a:t> životní </a:t>
            </a:r>
            <a:r>
              <a:rPr lang="sk-SK" sz="1800" dirty="0" err="1">
                <a:solidFill>
                  <a:srgbClr val="002060"/>
                </a:solidFill>
              </a:rPr>
              <a:t>pojištění</a:t>
            </a:r>
            <a:r>
              <a:rPr lang="sk-SK" sz="1800" dirty="0">
                <a:solidFill>
                  <a:srgbClr val="002060"/>
                </a:solidFill>
              </a:rPr>
              <a:t> (VPP) </a:t>
            </a:r>
            <a:r>
              <a:rPr lang="sk-SK" sz="1800" dirty="0" err="1">
                <a:solidFill>
                  <a:srgbClr val="002060"/>
                </a:solidFill>
              </a:rPr>
              <a:t>Generali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Pojišťovny</a:t>
            </a:r>
            <a:r>
              <a:rPr lang="sk-SK" sz="1800" dirty="0">
                <a:solidFill>
                  <a:srgbClr val="002060"/>
                </a:solidFill>
              </a:rPr>
              <a:t>, a. s., a </a:t>
            </a:r>
            <a:r>
              <a:rPr lang="sk-SK" sz="1800" dirty="0" err="1">
                <a:solidFill>
                  <a:srgbClr val="002060"/>
                </a:solidFill>
              </a:rPr>
              <a:t>sice</a:t>
            </a:r>
            <a:r>
              <a:rPr lang="sk-SK" sz="1800" dirty="0">
                <a:solidFill>
                  <a:srgbClr val="002060"/>
                </a:solidFill>
              </a:rPr>
              <a:t> v čl. 12 </a:t>
            </a:r>
            <a:r>
              <a:rPr lang="sk-SK" sz="1800" dirty="0" err="1">
                <a:solidFill>
                  <a:srgbClr val="002060"/>
                </a:solidFill>
              </a:rPr>
              <a:t>odst</a:t>
            </a:r>
            <a:r>
              <a:rPr lang="sk-SK" sz="1800" dirty="0">
                <a:solidFill>
                  <a:srgbClr val="002060"/>
                </a:solidFill>
              </a:rPr>
              <a:t>. 5 a 6. </a:t>
            </a:r>
            <a:endParaRPr lang="sk-SK" sz="18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sk-SK" sz="1800" dirty="0" err="1" smtClean="0">
                <a:solidFill>
                  <a:srgbClr val="002060"/>
                </a:solidFill>
              </a:rPr>
              <a:t>Pokud</a:t>
            </a:r>
            <a:r>
              <a:rPr lang="sk-SK" sz="1800" dirty="0" smtClean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žalobkyně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uvádí</a:t>
            </a:r>
            <a:r>
              <a:rPr lang="sk-SK" sz="1800" dirty="0">
                <a:solidFill>
                  <a:srgbClr val="002060"/>
                </a:solidFill>
              </a:rPr>
              <a:t>, že V. K. </a:t>
            </a:r>
            <a:r>
              <a:rPr lang="sk-SK" sz="1800" dirty="0" err="1">
                <a:solidFill>
                  <a:srgbClr val="002060"/>
                </a:solidFill>
              </a:rPr>
              <a:t>jasně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projevil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vůli</a:t>
            </a:r>
            <a:r>
              <a:rPr lang="sk-SK" sz="1800" dirty="0">
                <a:solidFill>
                  <a:srgbClr val="002060"/>
                </a:solidFill>
              </a:rPr>
              <a:t>, aby po jeho smrti získala </a:t>
            </a:r>
            <a:r>
              <a:rPr lang="sk-SK" sz="1800" dirty="0" err="1">
                <a:solidFill>
                  <a:srgbClr val="002060"/>
                </a:solidFill>
              </a:rPr>
              <a:t>pojistné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plnění</a:t>
            </a:r>
            <a:r>
              <a:rPr lang="sk-SK" sz="1800" dirty="0">
                <a:solidFill>
                  <a:srgbClr val="002060"/>
                </a:solidFill>
              </a:rPr>
              <a:t> ona, a to </a:t>
            </a:r>
            <a:r>
              <a:rPr lang="sk-SK" sz="1800" dirty="0" err="1">
                <a:solidFill>
                  <a:srgbClr val="002060"/>
                </a:solidFill>
              </a:rPr>
              <a:t>vzhledem</a:t>
            </a:r>
            <a:r>
              <a:rPr lang="sk-SK" sz="1800" dirty="0">
                <a:solidFill>
                  <a:srgbClr val="002060"/>
                </a:solidFill>
              </a:rPr>
              <a:t> k tomu, že </a:t>
            </a:r>
            <a:r>
              <a:rPr lang="sk-SK" sz="1800" dirty="0" err="1">
                <a:solidFill>
                  <a:srgbClr val="002060"/>
                </a:solidFill>
              </a:rPr>
              <a:t>ji</a:t>
            </a:r>
            <a:r>
              <a:rPr lang="sk-SK" sz="1800" dirty="0">
                <a:solidFill>
                  <a:srgbClr val="002060"/>
                </a:solidFill>
              </a:rPr>
              <a:t> stále ponechal </a:t>
            </a:r>
            <a:r>
              <a:rPr lang="sk-SK" sz="1800" dirty="0" err="1">
                <a:solidFill>
                  <a:srgbClr val="002060"/>
                </a:solidFill>
              </a:rPr>
              <a:t>coby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obmyšlenou</a:t>
            </a:r>
            <a:r>
              <a:rPr lang="sk-SK" sz="1800" dirty="0">
                <a:solidFill>
                  <a:srgbClr val="002060"/>
                </a:solidFill>
              </a:rPr>
              <a:t> osobu, </a:t>
            </a:r>
            <a:r>
              <a:rPr lang="sk-SK" sz="1800" dirty="0" err="1">
                <a:solidFill>
                  <a:srgbClr val="002060"/>
                </a:solidFill>
              </a:rPr>
              <a:t>nelze</a:t>
            </a:r>
            <a:r>
              <a:rPr lang="sk-SK" sz="1800" dirty="0">
                <a:solidFill>
                  <a:srgbClr val="002060"/>
                </a:solidFill>
              </a:rPr>
              <a:t> s </a:t>
            </a:r>
            <a:r>
              <a:rPr lang="sk-SK" sz="1800" dirty="0" err="1">
                <a:solidFill>
                  <a:srgbClr val="002060"/>
                </a:solidFill>
              </a:rPr>
              <a:t>takovým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tvrzením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souhlasit</a:t>
            </a:r>
            <a:r>
              <a:rPr lang="sk-SK" sz="1800" dirty="0">
                <a:solidFill>
                  <a:srgbClr val="002060"/>
                </a:solidFill>
              </a:rPr>
              <a:t>. V. K. </a:t>
            </a:r>
            <a:r>
              <a:rPr lang="sk-SK" sz="1800" dirty="0" err="1">
                <a:solidFill>
                  <a:srgbClr val="002060"/>
                </a:solidFill>
              </a:rPr>
              <a:t>právě</a:t>
            </a:r>
            <a:r>
              <a:rPr lang="sk-SK" sz="1800" dirty="0">
                <a:solidFill>
                  <a:srgbClr val="002060"/>
                </a:solidFill>
              </a:rPr>
              <a:t> naopak </a:t>
            </a:r>
            <a:r>
              <a:rPr lang="sk-SK" sz="1800" dirty="0" err="1">
                <a:solidFill>
                  <a:srgbClr val="002060"/>
                </a:solidFill>
              </a:rPr>
              <a:t>projevil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vůli</a:t>
            </a:r>
            <a:r>
              <a:rPr lang="sk-SK" sz="1800" dirty="0">
                <a:solidFill>
                  <a:srgbClr val="002060"/>
                </a:solidFill>
              </a:rPr>
              <a:t>, aby </a:t>
            </a:r>
            <a:r>
              <a:rPr lang="sk-SK" sz="1800" dirty="0" err="1">
                <a:solidFill>
                  <a:srgbClr val="002060"/>
                </a:solidFill>
              </a:rPr>
              <a:t>bylo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pojistné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plnění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vinkulováno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prospěch</a:t>
            </a:r>
            <a:r>
              <a:rPr lang="sk-SK" sz="1800" dirty="0">
                <a:solidFill>
                  <a:srgbClr val="002060"/>
                </a:solidFill>
              </a:rPr>
              <a:t> Komerční banky, a. s., z toho </a:t>
            </a:r>
            <a:r>
              <a:rPr lang="sk-SK" sz="1800" dirty="0" err="1">
                <a:solidFill>
                  <a:srgbClr val="002060"/>
                </a:solidFill>
              </a:rPr>
              <a:t>důvodu</a:t>
            </a:r>
            <a:r>
              <a:rPr lang="sk-SK" sz="1800" dirty="0">
                <a:solidFill>
                  <a:srgbClr val="002060"/>
                </a:solidFill>
              </a:rPr>
              <a:t>, že </a:t>
            </a:r>
            <a:r>
              <a:rPr lang="sk-SK" sz="1800" dirty="0" err="1">
                <a:solidFill>
                  <a:srgbClr val="002060"/>
                </a:solidFill>
              </a:rPr>
              <a:t>měl</a:t>
            </a:r>
            <a:r>
              <a:rPr lang="sk-SK" sz="1800" dirty="0">
                <a:solidFill>
                  <a:srgbClr val="002060"/>
                </a:solidFill>
              </a:rPr>
              <a:t> u </a:t>
            </a:r>
            <a:r>
              <a:rPr lang="sk-SK" sz="1800" dirty="0" err="1">
                <a:solidFill>
                  <a:srgbClr val="002060"/>
                </a:solidFill>
              </a:rPr>
              <a:t>tohoto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peněžního</a:t>
            </a:r>
            <a:r>
              <a:rPr lang="sk-SK" sz="1800" dirty="0">
                <a:solidFill>
                  <a:srgbClr val="002060"/>
                </a:solidFill>
              </a:rPr>
              <a:t> ústavu </a:t>
            </a:r>
            <a:r>
              <a:rPr lang="sk-SK" sz="1800" dirty="0" err="1">
                <a:solidFill>
                  <a:srgbClr val="002060"/>
                </a:solidFill>
              </a:rPr>
              <a:t>zřízen</a:t>
            </a:r>
            <a:r>
              <a:rPr lang="sk-SK" sz="1800" dirty="0">
                <a:solidFill>
                  <a:srgbClr val="002060"/>
                </a:solidFill>
              </a:rPr>
              <a:t> hypoteční </a:t>
            </a:r>
            <a:r>
              <a:rPr lang="sk-SK" sz="1800" dirty="0" err="1">
                <a:solidFill>
                  <a:srgbClr val="002060"/>
                </a:solidFill>
              </a:rPr>
              <a:t>úvěr</a:t>
            </a:r>
            <a:r>
              <a:rPr lang="sk-SK" sz="1800" dirty="0">
                <a:solidFill>
                  <a:srgbClr val="002060"/>
                </a:solidFill>
              </a:rPr>
              <a:t> a bez </a:t>
            </a:r>
            <a:r>
              <a:rPr lang="sk-SK" sz="1800" dirty="0" err="1">
                <a:solidFill>
                  <a:srgbClr val="002060"/>
                </a:solidFill>
              </a:rPr>
              <a:t>uzavření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životního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pojištění</a:t>
            </a:r>
            <a:r>
              <a:rPr lang="sk-SK" sz="1800" dirty="0">
                <a:solidFill>
                  <a:srgbClr val="002060"/>
                </a:solidFill>
              </a:rPr>
              <a:t> by tento </a:t>
            </a:r>
            <a:r>
              <a:rPr lang="sk-SK" sz="1800" dirty="0" err="1">
                <a:solidFill>
                  <a:srgbClr val="002060"/>
                </a:solidFill>
              </a:rPr>
              <a:t>úvěr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nemohl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získat</a:t>
            </a:r>
            <a:r>
              <a:rPr lang="sk-SK" sz="1800" dirty="0">
                <a:solidFill>
                  <a:srgbClr val="002060"/>
                </a:solidFill>
              </a:rPr>
              <a:t>. </a:t>
            </a: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2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0501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Vinkulácia a oprávnená osoba</a:t>
            </a:r>
            <a:endParaRPr lang="sk-SK" dirty="0" smtClean="0"/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456238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Z odôvodnenia súdu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b="1" dirty="0" err="1">
                <a:solidFill>
                  <a:srgbClr val="002060"/>
                </a:solidFill>
              </a:rPr>
              <a:t>Skutečnost</a:t>
            </a:r>
            <a:r>
              <a:rPr lang="sk-SK" sz="1800" b="1" dirty="0">
                <a:solidFill>
                  <a:srgbClr val="002060"/>
                </a:solidFill>
              </a:rPr>
              <a:t>, že </a:t>
            </a:r>
            <a:r>
              <a:rPr lang="sk-SK" sz="1800" b="1" dirty="0" err="1">
                <a:solidFill>
                  <a:srgbClr val="002060"/>
                </a:solidFill>
              </a:rPr>
              <a:t>žalobkyně</a:t>
            </a:r>
            <a:r>
              <a:rPr lang="sk-SK" sz="1800" b="1" dirty="0">
                <a:solidFill>
                  <a:srgbClr val="002060"/>
                </a:solidFill>
              </a:rPr>
              <a:t> i </a:t>
            </a:r>
            <a:r>
              <a:rPr lang="sk-SK" sz="1800" b="1" dirty="0" err="1">
                <a:solidFill>
                  <a:srgbClr val="002060"/>
                </a:solidFill>
              </a:rPr>
              <a:t>poté</a:t>
            </a:r>
            <a:r>
              <a:rPr lang="sk-SK" sz="1800" b="1" dirty="0">
                <a:solidFill>
                  <a:srgbClr val="002060"/>
                </a:solidFill>
              </a:rPr>
              <a:t>, </a:t>
            </a:r>
            <a:r>
              <a:rPr lang="sk-SK" sz="1800" b="1" dirty="0" err="1">
                <a:solidFill>
                  <a:srgbClr val="002060"/>
                </a:solidFill>
              </a:rPr>
              <a:t>co</a:t>
            </a:r>
            <a:r>
              <a:rPr lang="sk-SK" sz="1800" b="1" dirty="0">
                <a:solidFill>
                  <a:srgbClr val="002060"/>
                </a:solidFill>
              </a:rPr>
              <a:t> došlo k </a:t>
            </a:r>
            <a:r>
              <a:rPr lang="sk-SK" sz="1800" b="1" dirty="0" err="1">
                <a:solidFill>
                  <a:srgbClr val="002060"/>
                </a:solidFill>
              </a:rPr>
              <a:t>vinkulaci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pojistného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plnění</a:t>
            </a:r>
            <a:r>
              <a:rPr lang="sk-SK" sz="1800" b="1" dirty="0">
                <a:solidFill>
                  <a:srgbClr val="002060"/>
                </a:solidFill>
              </a:rPr>
              <a:t>, </a:t>
            </a:r>
            <a:r>
              <a:rPr lang="sk-SK" sz="1800" b="1" dirty="0" err="1">
                <a:solidFill>
                  <a:srgbClr val="002060"/>
                </a:solidFill>
              </a:rPr>
              <a:t>byla</a:t>
            </a:r>
            <a:r>
              <a:rPr lang="sk-SK" sz="1800" b="1" dirty="0">
                <a:solidFill>
                  <a:srgbClr val="002060"/>
                </a:solidFill>
              </a:rPr>
              <a:t> v </a:t>
            </a:r>
            <a:r>
              <a:rPr lang="sk-SK" sz="1800" b="1" dirty="0" err="1">
                <a:solidFill>
                  <a:srgbClr val="002060"/>
                </a:solidFill>
              </a:rPr>
              <a:t>pojistné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smlouvě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uvedena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coby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obmyšlená</a:t>
            </a:r>
            <a:r>
              <a:rPr lang="sk-SK" sz="1800" b="1" dirty="0">
                <a:solidFill>
                  <a:srgbClr val="002060"/>
                </a:solidFill>
              </a:rPr>
              <a:t> osoba, </a:t>
            </a:r>
            <a:r>
              <a:rPr lang="sk-SK" sz="1800" b="1" dirty="0" err="1">
                <a:solidFill>
                  <a:srgbClr val="002060"/>
                </a:solidFill>
              </a:rPr>
              <a:t>nelze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chápat</a:t>
            </a:r>
            <a:r>
              <a:rPr lang="sk-SK" sz="1800" b="1" dirty="0">
                <a:solidFill>
                  <a:srgbClr val="002060"/>
                </a:solidFill>
              </a:rPr>
              <a:t> tak, že </a:t>
            </a:r>
            <a:r>
              <a:rPr lang="sk-SK" sz="1800" b="1" dirty="0" err="1">
                <a:solidFill>
                  <a:srgbClr val="002060"/>
                </a:solidFill>
              </a:rPr>
              <a:t>právě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jí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mělo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být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pojistné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plnění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vyplaceno</a:t>
            </a:r>
            <a:r>
              <a:rPr lang="sk-SK" sz="1800" b="1" dirty="0">
                <a:solidFill>
                  <a:srgbClr val="002060"/>
                </a:solidFill>
              </a:rPr>
              <a:t>. </a:t>
            </a:r>
            <a:r>
              <a:rPr lang="sk-SK" sz="1800" b="1" dirty="0" err="1">
                <a:solidFill>
                  <a:srgbClr val="002060"/>
                </a:solidFill>
              </a:rPr>
              <a:t>Pak</a:t>
            </a:r>
            <a:r>
              <a:rPr lang="sk-SK" sz="1800" b="1" dirty="0">
                <a:solidFill>
                  <a:srgbClr val="002060"/>
                </a:solidFill>
              </a:rPr>
              <a:t> by totiž </a:t>
            </a:r>
            <a:r>
              <a:rPr lang="sk-SK" sz="1800" b="1" dirty="0" err="1">
                <a:solidFill>
                  <a:srgbClr val="002060"/>
                </a:solidFill>
              </a:rPr>
              <a:t>vinkulace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zcela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ztrácela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svůj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smysl</a:t>
            </a:r>
            <a:r>
              <a:rPr lang="sk-SK" sz="1800" b="1" dirty="0">
                <a:solidFill>
                  <a:srgbClr val="002060"/>
                </a:solidFill>
              </a:rPr>
              <a:t>.</a:t>
            </a:r>
            <a:r>
              <a:rPr lang="sk-SK" sz="1800" dirty="0">
                <a:solidFill>
                  <a:srgbClr val="002060"/>
                </a:solidFill>
              </a:rPr>
              <a:t> K tomu, aby </a:t>
            </a:r>
            <a:r>
              <a:rPr lang="sk-SK" sz="1800" dirty="0" err="1">
                <a:solidFill>
                  <a:srgbClr val="002060"/>
                </a:solidFill>
              </a:rPr>
              <a:t>pojistné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plnění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bylo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vyplaceno</a:t>
            </a:r>
            <a:r>
              <a:rPr lang="sk-SK" sz="1800" dirty="0">
                <a:solidFill>
                  <a:srgbClr val="002060"/>
                </a:solidFill>
              </a:rPr>
              <a:t> žalobkyni, mohlo </a:t>
            </a:r>
            <a:r>
              <a:rPr lang="sk-SK" sz="1800" dirty="0" err="1">
                <a:solidFill>
                  <a:srgbClr val="002060"/>
                </a:solidFill>
              </a:rPr>
              <a:t>dojít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pouze</a:t>
            </a:r>
            <a:r>
              <a:rPr lang="sk-SK" sz="1800" dirty="0">
                <a:solidFill>
                  <a:srgbClr val="002060"/>
                </a:solidFill>
              </a:rPr>
              <a:t> za </a:t>
            </a:r>
            <a:r>
              <a:rPr lang="sk-SK" sz="1800" dirty="0" err="1">
                <a:solidFill>
                  <a:srgbClr val="002060"/>
                </a:solidFill>
              </a:rPr>
              <a:t>předpokladu</a:t>
            </a:r>
            <a:r>
              <a:rPr lang="sk-SK" sz="1800" dirty="0">
                <a:solidFill>
                  <a:srgbClr val="002060"/>
                </a:solidFill>
              </a:rPr>
              <a:t>, že by </a:t>
            </a:r>
            <a:r>
              <a:rPr lang="sk-SK" sz="1800" dirty="0" err="1">
                <a:solidFill>
                  <a:srgbClr val="002060"/>
                </a:solidFill>
              </a:rPr>
              <a:t>pojistné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plnění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svou</a:t>
            </a:r>
            <a:r>
              <a:rPr lang="sk-SK" sz="1800" dirty="0">
                <a:solidFill>
                  <a:srgbClr val="002060"/>
                </a:solidFill>
              </a:rPr>
              <a:t> výší </a:t>
            </a:r>
            <a:r>
              <a:rPr lang="sk-SK" sz="1800" dirty="0" err="1">
                <a:solidFill>
                  <a:srgbClr val="002060"/>
                </a:solidFill>
              </a:rPr>
              <a:t>přesahovalo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částku</a:t>
            </a:r>
            <a:r>
              <a:rPr lang="sk-SK" sz="1800" dirty="0">
                <a:solidFill>
                  <a:srgbClr val="002060"/>
                </a:solidFill>
              </a:rPr>
              <a:t>, </a:t>
            </a:r>
            <a:r>
              <a:rPr lang="sk-SK" sz="1800" dirty="0" err="1">
                <a:solidFill>
                  <a:srgbClr val="002060"/>
                </a:solidFill>
              </a:rPr>
              <a:t>kterou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zbývalo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doplatit</a:t>
            </a:r>
            <a:r>
              <a:rPr lang="sk-SK" sz="1800" dirty="0">
                <a:solidFill>
                  <a:srgbClr val="002060"/>
                </a:solidFill>
              </a:rPr>
              <a:t> v rámci </a:t>
            </a:r>
            <a:r>
              <a:rPr lang="sk-SK" sz="1800" dirty="0" err="1">
                <a:solidFill>
                  <a:srgbClr val="002060"/>
                </a:solidFill>
              </a:rPr>
              <a:t>hypotečního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úvěru</a:t>
            </a:r>
            <a:r>
              <a:rPr lang="sk-SK" sz="1800" dirty="0">
                <a:solidFill>
                  <a:srgbClr val="002060"/>
                </a:solidFill>
              </a:rPr>
              <a:t>. Za </a:t>
            </a:r>
            <a:r>
              <a:rPr lang="sk-SK" sz="1800" dirty="0" err="1">
                <a:solidFill>
                  <a:srgbClr val="002060"/>
                </a:solidFill>
              </a:rPr>
              <a:t>situace</a:t>
            </a:r>
            <a:r>
              <a:rPr lang="sk-SK" sz="1800" dirty="0">
                <a:solidFill>
                  <a:srgbClr val="002060"/>
                </a:solidFill>
              </a:rPr>
              <a:t>, </a:t>
            </a:r>
            <a:r>
              <a:rPr lang="sk-SK" sz="1800" dirty="0" err="1">
                <a:solidFill>
                  <a:srgbClr val="002060"/>
                </a:solidFill>
              </a:rPr>
              <a:t>kdy</a:t>
            </a:r>
            <a:r>
              <a:rPr lang="sk-SK" sz="1800" dirty="0">
                <a:solidFill>
                  <a:srgbClr val="002060"/>
                </a:solidFill>
              </a:rPr>
              <a:t> tomu </a:t>
            </a:r>
            <a:r>
              <a:rPr lang="sk-SK" sz="1800" dirty="0" err="1">
                <a:solidFill>
                  <a:srgbClr val="002060"/>
                </a:solidFill>
              </a:rPr>
              <a:t>bylo</a:t>
            </a:r>
            <a:r>
              <a:rPr lang="sk-SK" sz="1800" dirty="0">
                <a:solidFill>
                  <a:srgbClr val="002060"/>
                </a:solidFill>
              </a:rPr>
              <a:t> naopak, nemohlo k </a:t>
            </a:r>
            <a:r>
              <a:rPr lang="sk-SK" sz="1800" dirty="0" err="1">
                <a:solidFill>
                  <a:srgbClr val="002060"/>
                </a:solidFill>
              </a:rPr>
              <a:t>výplatě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prospěch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žalobkyně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dojít</a:t>
            </a:r>
            <a:r>
              <a:rPr lang="sk-SK" sz="1800" dirty="0">
                <a:solidFill>
                  <a:srgbClr val="002060"/>
                </a:solidFill>
              </a:rPr>
              <a:t>. </a:t>
            </a:r>
            <a:endParaRPr lang="sk-SK" sz="1800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sk-SK" sz="1800" dirty="0" smtClean="0">
                <a:solidFill>
                  <a:srgbClr val="002060"/>
                </a:solidFill>
              </a:rPr>
              <a:t>(Uznesenie NS ČR, </a:t>
            </a:r>
            <a:r>
              <a:rPr lang="sk-SK" sz="1800" dirty="0" err="1" smtClean="0">
                <a:solidFill>
                  <a:srgbClr val="002060"/>
                </a:solidFill>
              </a:rPr>
              <a:t>sp</a:t>
            </a:r>
            <a:r>
              <a:rPr lang="sk-SK" sz="1800" dirty="0" smtClean="0">
                <a:solidFill>
                  <a:srgbClr val="002060"/>
                </a:solidFill>
              </a:rPr>
              <a:t>. zn. 28 </a:t>
            </a:r>
            <a:r>
              <a:rPr lang="sk-SK" sz="1800" dirty="0" err="1" smtClean="0">
                <a:solidFill>
                  <a:srgbClr val="002060"/>
                </a:solidFill>
              </a:rPr>
              <a:t>Cdo</a:t>
            </a:r>
            <a:r>
              <a:rPr lang="sk-SK" sz="1800" dirty="0" smtClean="0">
                <a:solidFill>
                  <a:srgbClr val="002060"/>
                </a:solidFill>
              </a:rPr>
              <a:t> 5039/2009)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2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92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Zodpovednosť poisťovne</a:t>
            </a:r>
            <a:endParaRPr lang="sk-SK" dirty="0" smtClean="0"/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456238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Skutkový stav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Leasingová spoločnosť uzavrela s leasingovým nájomcom leasingovú zmluvu. 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Leasingový nájomca následne uzavrel na predmet leasingu poistnú zmluvu. Poistná zmluva sa ako leasingovej spoločnosti ako o vlastníkovi predmetu poistenia nezmieňovala. 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Leasingová spoločnosť bola ako vlastník predmetu leasingu označená iba vo vyhlásení o vinkulácii, kde sa poisťovňa zaviazala, že v prípade vzniku poistnej udalosti vyplatí poistné plnenie iba so súhlasom vlastníka inému subjektu ako je vlastník a že bude vlastníka bezodkladne informovať o vzniku nároku na poistné plnenie a o každom omeškaní v platbách poistného.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Došlo k poškodeniu poisteného automobilu – poškodenie pri dopravnej nehode a leasingovému nájomcovi poisťovňa oznámila, že poistenie zaniklo pred vznikom poškodenia s ohľadom na skutočnosť, že poistený neplatil riadne a včas poistné.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Leasingová spoločnosť si uplatnila náhradu škody, pretože ju poisťovňa neinformovala v súlade s potvrdením o vinkulácii.</a:t>
            </a: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2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9664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Rovná spojovacia šípka 16"/>
          <p:cNvCxnSpPr>
            <a:stCxn id="4" idx="2"/>
            <a:endCxn id="14" idx="1"/>
          </p:cNvCxnSpPr>
          <p:nvPr/>
        </p:nvCxnSpPr>
        <p:spPr>
          <a:xfrm>
            <a:off x="2195736" y="3294276"/>
            <a:ext cx="1872208" cy="233009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Zodpovednosť poisťovne</a:t>
            </a:r>
            <a:endParaRPr lang="sk-SK" dirty="0" smtClean="0"/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414933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Skutkový stav</a:t>
            </a:r>
          </a:p>
          <a:p>
            <a:pPr marL="0" indent="0" algn="just">
              <a:buNone/>
            </a:pPr>
            <a:endParaRPr lang="sk-SK" sz="18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2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BlokTextu 3"/>
          <p:cNvSpPr txBox="1"/>
          <p:nvPr/>
        </p:nvSpPr>
        <p:spPr>
          <a:xfrm>
            <a:off x="1691680" y="2924944"/>
            <a:ext cx="1008112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k-SK" dirty="0" smtClean="0"/>
              <a:t>Poistník</a:t>
            </a:r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6660232" y="2216399"/>
            <a:ext cx="1220206" cy="369332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sk-SK" dirty="0" smtClean="0"/>
              <a:t>Poisťovňa</a:t>
            </a:r>
            <a:endParaRPr lang="sk-SK" dirty="0"/>
          </a:p>
        </p:txBody>
      </p:sp>
      <p:sp>
        <p:nvSpPr>
          <p:cNvPr id="14" name="BlokTextu 13"/>
          <p:cNvSpPr txBox="1"/>
          <p:nvPr/>
        </p:nvSpPr>
        <p:spPr>
          <a:xfrm>
            <a:off x="4067944" y="5301208"/>
            <a:ext cx="1368152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k-SK" dirty="0" smtClean="0"/>
              <a:t>Leasingová spoločnosť</a:t>
            </a:r>
            <a:endParaRPr lang="sk-SK" dirty="0"/>
          </a:p>
        </p:txBody>
      </p:sp>
      <p:cxnSp>
        <p:nvCxnSpPr>
          <p:cNvPr id="20" name="Rovná spojovacia šípka 19"/>
          <p:cNvCxnSpPr>
            <a:stCxn id="4" idx="3"/>
            <a:endCxn id="6" idx="1"/>
          </p:cNvCxnSpPr>
          <p:nvPr/>
        </p:nvCxnSpPr>
        <p:spPr>
          <a:xfrm flipV="1">
            <a:off x="2699792" y="2401065"/>
            <a:ext cx="3960440" cy="70854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44" name="Zalomená spojnica 6143"/>
          <p:cNvCxnSpPr>
            <a:stCxn id="4" idx="3"/>
            <a:endCxn id="6" idx="2"/>
          </p:cNvCxnSpPr>
          <p:nvPr/>
        </p:nvCxnSpPr>
        <p:spPr>
          <a:xfrm flipV="1">
            <a:off x="2699792" y="2585731"/>
            <a:ext cx="4570543" cy="523879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0" name="BlokTextu 6149"/>
          <p:cNvSpPr txBox="1"/>
          <p:nvPr/>
        </p:nvSpPr>
        <p:spPr>
          <a:xfrm rot="3080724">
            <a:off x="2008325" y="4318364"/>
            <a:ext cx="2247030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Leasingová zmluva</a:t>
            </a:r>
            <a:endParaRPr lang="sk-SK" dirty="0"/>
          </a:p>
        </p:txBody>
      </p:sp>
      <p:sp>
        <p:nvSpPr>
          <p:cNvPr id="41" name="BlokTextu 40"/>
          <p:cNvSpPr txBox="1"/>
          <p:nvPr/>
        </p:nvSpPr>
        <p:spPr>
          <a:xfrm rot="21001955">
            <a:off x="3981454" y="2547898"/>
            <a:ext cx="1803241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Poistná zmluva</a:t>
            </a:r>
            <a:endParaRPr lang="sk-SK" dirty="0"/>
          </a:p>
        </p:txBody>
      </p:sp>
      <p:sp>
        <p:nvSpPr>
          <p:cNvPr id="44" name="BlokTextu 43"/>
          <p:cNvSpPr txBox="1"/>
          <p:nvPr/>
        </p:nvSpPr>
        <p:spPr>
          <a:xfrm>
            <a:off x="4881937" y="2978494"/>
            <a:ext cx="2247030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/>
              <a:t>ž</a:t>
            </a:r>
            <a:r>
              <a:rPr lang="sk-SK" dirty="0" smtClean="0"/>
              <a:t>iadosť o vinkuláciu</a:t>
            </a:r>
            <a:endParaRPr lang="sk-SK" dirty="0"/>
          </a:p>
        </p:txBody>
      </p:sp>
      <p:cxnSp>
        <p:nvCxnSpPr>
          <p:cNvPr id="6155" name="Zalomená spojnica 6154"/>
          <p:cNvCxnSpPr>
            <a:stCxn id="6" idx="1"/>
            <a:endCxn id="4" idx="0"/>
          </p:cNvCxnSpPr>
          <p:nvPr/>
        </p:nvCxnSpPr>
        <p:spPr>
          <a:xfrm rot="10800000" flipV="1">
            <a:off x="2195736" y="2401064"/>
            <a:ext cx="4464496" cy="523879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BlokTextu 46"/>
          <p:cNvSpPr txBox="1"/>
          <p:nvPr/>
        </p:nvSpPr>
        <p:spPr>
          <a:xfrm>
            <a:off x="2359578" y="2193951"/>
            <a:ext cx="2498582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potvrdenie o vinkulácii</a:t>
            </a:r>
            <a:endParaRPr lang="sk-SK" dirty="0"/>
          </a:p>
        </p:txBody>
      </p:sp>
      <p:cxnSp>
        <p:nvCxnSpPr>
          <p:cNvPr id="6157" name="Zalomená spojnica 6156"/>
          <p:cNvCxnSpPr>
            <a:stCxn id="6" idx="2"/>
            <a:endCxn id="14" idx="3"/>
          </p:cNvCxnSpPr>
          <p:nvPr/>
        </p:nvCxnSpPr>
        <p:spPr>
          <a:xfrm rot="5400000">
            <a:off x="4833895" y="3187933"/>
            <a:ext cx="3038643" cy="1834239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9" name="BlokTextu 6158"/>
          <p:cNvSpPr txBox="1"/>
          <p:nvPr/>
        </p:nvSpPr>
        <p:spPr>
          <a:xfrm>
            <a:off x="6584294" y="4865542"/>
            <a:ext cx="1296144" cy="64633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notifikačná povinnosť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499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nimBg="1"/>
      <p:bldP spid="41" grpId="0" animBg="1"/>
      <p:bldP spid="44" grpId="0" animBg="1"/>
      <p:bldP spid="47" grpId="0" animBg="1"/>
      <p:bldP spid="615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Zodpovednosť poisťovne</a:t>
            </a:r>
            <a:endParaRPr lang="sk-SK" dirty="0" smtClean="0"/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456238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Skutkový stav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Prvostupňový súd žalobu zamietol, odvolací súd rozhodnutie potvrdil, pričom uzavrel, že žalovaná poisťovňa nemala voči žalobkyni žiadnu povinnosť, medzi účastníkmi nebol založený žiadny záväzkový vzťah, keď obsah vyhlásenia o vinkulácii poistného plnenia je iba akceptom žalovanej k požiadavke poisteného, ktorý bol v jeho dispozícii ako strany poistného vzťahu, </a:t>
            </a:r>
            <a:r>
              <a:rPr lang="sk-SK" sz="1800" b="1" dirty="0" smtClean="0">
                <a:solidFill>
                  <a:srgbClr val="002060"/>
                </a:solidFill>
              </a:rPr>
              <a:t>týmto vyhlásením nedošlo k vzniku zmluvného vzťahu medzi žalovanou a subjektom oprávneným z vyhlásenia o vinkulácii (žalobkyňou)</a:t>
            </a:r>
            <a:r>
              <a:rPr lang="sk-SK" sz="1800" dirty="0" smtClean="0">
                <a:solidFill>
                  <a:srgbClr val="002060"/>
                </a:solidFill>
              </a:rPr>
              <a:t>, preto je vylúčená zodpovednosť žalovanej za porušenie záväzku v konkrétnom prípade a žaloba nebola dôvodná.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Leasingová spoločnosť podala dovolanie. Domnieva sa, že ak by vyhlásenie o vinkulácii svojím obsahom nemohlo spôsobiť vznik záväzkového vzťahu, poisťovňa uviedla leasingovú spoločnosť do omylu, keď vznik záväzku deklarovala, pričom následné konanie poisťovne nebolo v súlade s jej vlastným vyhlásením, malo by byť posúdené ako výkon práva v rozpore so zásadou poctivého obchodného styku.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Uvedené vyhlásenie podľa leasingovej spoločnosti založilo inominátny záväzkový vzťah podľa § 269 </a:t>
            </a:r>
            <a:r>
              <a:rPr lang="sk-SK" sz="1800" dirty="0" err="1" smtClean="0">
                <a:solidFill>
                  <a:srgbClr val="002060"/>
                </a:solidFill>
              </a:rPr>
              <a:t>ObZ</a:t>
            </a:r>
            <a:r>
              <a:rPr lang="sk-SK" sz="1800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2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1441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Charakteristika vinkulácie</a:t>
            </a:r>
            <a:endParaRPr lang="sk-SK" dirty="0" smtClean="0"/>
          </a:p>
        </p:txBody>
      </p:sp>
      <p:sp>
        <p:nvSpPr>
          <p:cNvPr id="4099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456238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Ekonomická podstata vinkulácie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Vinkulácia je </a:t>
            </a:r>
            <a:r>
              <a:rPr lang="sk-SK" sz="1800" b="1" dirty="0" smtClean="0">
                <a:solidFill>
                  <a:srgbClr val="002060"/>
                </a:solidFill>
              </a:rPr>
              <a:t>zabezpečovacím</a:t>
            </a:r>
            <a:r>
              <a:rPr lang="sk-SK" sz="1800" dirty="0" smtClean="0">
                <a:solidFill>
                  <a:srgbClr val="002060"/>
                </a:solidFill>
              </a:rPr>
              <a:t> prostriedkom, ktorý zabezpečuje tretej osobe (</a:t>
            </a:r>
            <a:r>
              <a:rPr lang="sk-SK" sz="1800" dirty="0" err="1" smtClean="0">
                <a:solidFill>
                  <a:srgbClr val="002060"/>
                </a:solidFill>
              </a:rPr>
              <a:t>vinkulárnemu</a:t>
            </a:r>
            <a:r>
              <a:rPr lang="sk-SK" sz="1800" dirty="0" smtClean="0">
                <a:solidFill>
                  <a:srgbClr val="002060"/>
                </a:solidFill>
              </a:rPr>
              <a:t> veriteľovi) plnenie z poistenia v prípade, ak zlyhá primárne zabezpečenie.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Prvotné zabezpečenie: predmet leasingu, nehnuteľnosť zabezpečená záložným právom, platobná schopnosť dlžníka.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>
                <a:solidFill>
                  <a:srgbClr val="002060"/>
                </a:solidFill>
              </a:rPr>
              <a:t>Vinkulácia nevzniká sama od seba, ale požiadavka na jej vznik je vedľajším produktom iného, hlavného záväzkového vzťahu, ktorého sa však poisťovňa nezúčastňuje</a:t>
            </a:r>
            <a:r>
              <a:rPr lang="sk-SK" sz="1800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>
                <a:solidFill>
                  <a:srgbClr val="002060"/>
                </a:solidFill>
              </a:rPr>
              <a:t>Paradox: napriek zrejmému zabezpečovaciemu charakteru vinkulácie sa tento v znení vinkulácií objavuje iba </a:t>
            </a:r>
            <a:r>
              <a:rPr lang="sk-SK" sz="1800" b="1" dirty="0">
                <a:solidFill>
                  <a:srgbClr val="002060"/>
                </a:solidFill>
              </a:rPr>
              <a:t>výnimočne</a:t>
            </a:r>
            <a:r>
              <a:rPr lang="sk-SK" sz="1800" dirty="0">
                <a:solidFill>
                  <a:srgbClr val="002060"/>
                </a:solidFill>
              </a:rPr>
              <a:t>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Vinkuláciou si </a:t>
            </a:r>
            <a:r>
              <a:rPr lang="sk-SK" sz="1800" b="1" dirty="0" smtClean="0">
                <a:solidFill>
                  <a:srgbClr val="002060"/>
                </a:solidFill>
              </a:rPr>
              <a:t>zlepšuje svoje postavenie </a:t>
            </a:r>
            <a:r>
              <a:rPr lang="sk-SK" sz="1800" b="1" dirty="0" err="1" smtClean="0">
                <a:solidFill>
                  <a:srgbClr val="002060"/>
                </a:solidFill>
              </a:rPr>
              <a:t>vinkulárny</a:t>
            </a:r>
            <a:r>
              <a:rPr lang="sk-SK" sz="1800" b="1" dirty="0" smtClean="0">
                <a:solidFill>
                  <a:srgbClr val="002060"/>
                </a:solidFill>
              </a:rPr>
              <a:t> veriteľ.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b="1" dirty="0" smtClean="0">
                <a:solidFill>
                  <a:srgbClr val="002060"/>
                </a:solidFill>
              </a:rPr>
              <a:t>Poisťovňa nemá z vinkulácie žiadne výhody</a:t>
            </a:r>
            <a:r>
              <a:rPr lang="sk-SK" sz="1800" dirty="0" smtClean="0">
                <a:solidFill>
                  <a:srgbClr val="002060"/>
                </a:solidFill>
              </a:rPr>
              <a:t>, nesie však právne riziká s ňou spojené.</a:t>
            </a: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4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64326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Zodpovednosť poisťovne</a:t>
            </a:r>
            <a:endParaRPr lang="sk-SK" dirty="0" smtClean="0"/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456238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Z odôvodnenia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err="1">
                <a:solidFill>
                  <a:srgbClr val="002060"/>
                </a:solidFill>
              </a:rPr>
              <a:t>Argumentuje-li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žalobkyně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nesprávným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právním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posouzení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věci</a:t>
            </a:r>
            <a:r>
              <a:rPr lang="sk-SK" sz="1800" dirty="0">
                <a:solidFill>
                  <a:srgbClr val="002060"/>
                </a:solidFill>
              </a:rPr>
              <a:t> a </a:t>
            </a:r>
            <a:r>
              <a:rPr lang="sk-SK" sz="1800" dirty="0" err="1">
                <a:solidFill>
                  <a:srgbClr val="002060"/>
                </a:solidFill>
              </a:rPr>
              <a:t>přitom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namítá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nesprávné</a:t>
            </a:r>
            <a:r>
              <a:rPr lang="sk-SK" sz="1800" dirty="0">
                <a:solidFill>
                  <a:srgbClr val="002060"/>
                </a:solidFill>
              </a:rPr>
              <a:t> skutkové </a:t>
            </a:r>
            <a:r>
              <a:rPr lang="sk-SK" sz="1800" dirty="0" err="1">
                <a:solidFill>
                  <a:srgbClr val="002060"/>
                </a:solidFill>
              </a:rPr>
              <a:t>zjištění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ohledně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prohlášení</a:t>
            </a:r>
            <a:r>
              <a:rPr lang="sk-SK" sz="1800" dirty="0">
                <a:solidFill>
                  <a:srgbClr val="002060"/>
                </a:solidFill>
              </a:rPr>
              <a:t> žalované </a:t>
            </a:r>
            <a:r>
              <a:rPr lang="sk-SK" sz="1800" dirty="0" err="1">
                <a:solidFill>
                  <a:srgbClr val="002060"/>
                </a:solidFill>
              </a:rPr>
              <a:t>ze</a:t>
            </a:r>
            <a:r>
              <a:rPr lang="sk-SK" sz="1800" dirty="0">
                <a:solidFill>
                  <a:srgbClr val="002060"/>
                </a:solidFill>
              </a:rPr>
              <a:t> dne 20. 8. 1998, </a:t>
            </a:r>
            <a:r>
              <a:rPr lang="sk-SK" sz="1800" dirty="0" err="1">
                <a:solidFill>
                  <a:srgbClr val="002060"/>
                </a:solidFill>
              </a:rPr>
              <a:t>když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soud</a:t>
            </a:r>
            <a:r>
              <a:rPr lang="sk-SK" sz="1800" dirty="0">
                <a:solidFill>
                  <a:srgbClr val="002060"/>
                </a:solidFill>
              </a:rPr>
              <a:t> toto </a:t>
            </a:r>
            <a:r>
              <a:rPr lang="sk-SK" sz="1800" dirty="0" err="1">
                <a:solidFill>
                  <a:srgbClr val="002060"/>
                </a:solidFill>
              </a:rPr>
              <a:t>prohlášení</a:t>
            </a:r>
            <a:r>
              <a:rPr lang="sk-SK" sz="1800" dirty="0">
                <a:solidFill>
                  <a:srgbClr val="002060"/>
                </a:solidFill>
              </a:rPr>
              <a:t> považoval jen za </a:t>
            </a:r>
            <a:r>
              <a:rPr lang="sk-SK" sz="1800" dirty="0" err="1">
                <a:solidFill>
                  <a:srgbClr val="002060"/>
                </a:solidFill>
              </a:rPr>
              <a:t>potvrzení</a:t>
            </a:r>
            <a:r>
              <a:rPr lang="sk-SK" sz="1800" dirty="0">
                <a:solidFill>
                  <a:srgbClr val="002060"/>
                </a:solidFill>
              </a:rPr>
              <a:t> o </a:t>
            </a:r>
            <a:r>
              <a:rPr lang="sk-SK" sz="1800" dirty="0" err="1">
                <a:solidFill>
                  <a:srgbClr val="002060"/>
                </a:solidFill>
              </a:rPr>
              <a:t>vinkulaci</a:t>
            </a:r>
            <a:r>
              <a:rPr lang="sk-SK" sz="1800" dirty="0">
                <a:solidFill>
                  <a:srgbClr val="002060"/>
                </a:solidFill>
              </a:rPr>
              <a:t>, </a:t>
            </a:r>
            <a:r>
              <a:rPr lang="sk-SK" sz="1800" dirty="0" err="1">
                <a:solidFill>
                  <a:srgbClr val="002060"/>
                </a:solidFill>
              </a:rPr>
              <a:t>namítá</a:t>
            </a:r>
            <a:r>
              <a:rPr lang="sk-SK" sz="1800" dirty="0">
                <a:solidFill>
                  <a:srgbClr val="002060"/>
                </a:solidFill>
              </a:rPr>
              <a:t> tím, že </a:t>
            </a:r>
            <a:r>
              <a:rPr lang="sk-SK" sz="1800" dirty="0" err="1">
                <a:solidFill>
                  <a:srgbClr val="002060"/>
                </a:solidFill>
              </a:rPr>
              <a:t>nepochybil-li</a:t>
            </a:r>
            <a:r>
              <a:rPr lang="sk-SK" sz="1800" dirty="0">
                <a:solidFill>
                  <a:srgbClr val="002060"/>
                </a:solidFill>
              </a:rPr>
              <a:t> by odvolací </a:t>
            </a:r>
            <a:r>
              <a:rPr lang="sk-SK" sz="1800" dirty="0" err="1">
                <a:solidFill>
                  <a:srgbClr val="002060"/>
                </a:solidFill>
              </a:rPr>
              <a:t>soud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svých</a:t>
            </a:r>
            <a:r>
              <a:rPr lang="sk-SK" sz="1800" dirty="0">
                <a:solidFill>
                  <a:srgbClr val="002060"/>
                </a:solidFill>
              </a:rPr>
              <a:t> skutkových </a:t>
            </a:r>
            <a:r>
              <a:rPr lang="sk-SK" sz="1800" dirty="0" err="1">
                <a:solidFill>
                  <a:srgbClr val="002060"/>
                </a:solidFill>
              </a:rPr>
              <a:t>závěrech</a:t>
            </a:r>
            <a:r>
              <a:rPr lang="sk-SK" sz="1800" dirty="0">
                <a:solidFill>
                  <a:srgbClr val="002060"/>
                </a:solidFill>
              </a:rPr>
              <a:t> tím, že </a:t>
            </a:r>
            <a:r>
              <a:rPr lang="sk-SK" sz="1800" dirty="0" err="1">
                <a:solidFill>
                  <a:srgbClr val="002060"/>
                </a:solidFill>
              </a:rPr>
              <a:t>nedospěl</a:t>
            </a:r>
            <a:r>
              <a:rPr lang="sk-SK" sz="1800" dirty="0">
                <a:solidFill>
                  <a:srgbClr val="002060"/>
                </a:solidFill>
              </a:rPr>
              <a:t> k </a:t>
            </a:r>
            <a:r>
              <a:rPr lang="sk-SK" sz="1800" dirty="0" err="1">
                <a:solidFill>
                  <a:srgbClr val="002060"/>
                </a:solidFill>
              </a:rPr>
              <a:t>závěru</a:t>
            </a:r>
            <a:r>
              <a:rPr lang="sk-SK" sz="1800" dirty="0">
                <a:solidFill>
                  <a:srgbClr val="002060"/>
                </a:solidFill>
              </a:rPr>
              <a:t>, že žalovaná v tomto </a:t>
            </a:r>
            <a:r>
              <a:rPr lang="sk-SK" sz="1800" dirty="0" err="1">
                <a:solidFill>
                  <a:srgbClr val="002060"/>
                </a:solidFill>
              </a:rPr>
              <a:t>prohlášení</a:t>
            </a:r>
            <a:r>
              <a:rPr lang="sk-SK" sz="1800" dirty="0">
                <a:solidFill>
                  <a:srgbClr val="002060"/>
                </a:solidFill>
              </a:rPr>
              <a:t> zároveň deklarovala </a:t>
            </a:r>
            <a:r>
              <a:rPr lang="sk-SK" sz="1800" dirty="0" err="1">
                <a:solidFill>
                  <a:srgbClr val="002060"/>
                </a:solidFill>
              </a:rPr>
              <a:t>svůj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závazek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vůči</a:t>
            </a:r>
            <a:r>
              <a:rPr lang="sk-SK" sz="1800" dirty="0">
                <a:solidFill>
                  <a:srgbClr val="002060"/>
                </a:solidFill>
              </a:rPr>
              <a:t> žalobkyni, musel by </a:t>
            </a:r>
            <a:r>
              <a:rPr lang="sk-SK" sz="1800" dirty="0" err="1">
                <a:solidFill>
                  <a:srgbClr val="002060"/>
                </a:solidFill>
              </a:rPr>
              <a:t>návazně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dospět</a:t>
            </a:r>
            <a:r>
              <a:rPr lang="sk-SK" sz="1800" dirty="0">
                <a:solidFill>
                  <a:srgbClr val="002060"/>
                </a:solidFill>
              </a:rPr>
              <a:t> k odlišnému </a:t>
            </a:r>
            <a:r>
              <a:rPr lang="sk-SK" sz="1800" dirty="0" err="1">
                <a:solidFill>
                  <a:srgbClr val="002060"/>
                </a:solidFill>
              </a:rPr>
              <a:t>právnímu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posouzení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věci</a:t>
            </a:r>
            <a:r>
              <a:rPr lang="sk-SK" sz="1800" dirty="0">
                <a:solidFill>
                  <a:srgbClr val="002060"/>
                </a:solidFill>
              </a:rPr>
              <a:t>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err="1" smtClean="0">
                <a:solidFill>
                  <a:srgbClr val="002060"/>
                </a:solidFill>
              </a:rPr>
              <a:t>Nesouhlasí-li</a:t>
            </a:r>
            <a:r>
              <a:rPr lang="sk-SK" sz="1800" dirty="0" smtClean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dovolatelka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závěrem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odvolacího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soudu</a:t>
            </a:r>
            <a:r>
              <a:rPr lang="sk-SK" sz="1800" dirty="0">
                <a:solidFill>
                  <a:srgbClr val="002060"/>
                </a:solidFill>
              </a:rPr>
              <a:t>, že </a:t>
            </a:r>
            <a:r>
              <a:rPr lang="sk-SK" sz="1800" dirty="0" smtClean="0">
                <a:solidFill>
                  <a:srgbClr val="002060"/>
                </a:solidFill>
              </a:rPr>
              <a:t>nedošlo </a:t>
            </a:r>
            <a:r>
              <a:rPr lang="sk-SK" sz="1800" dirty="0" err="1">
                <a:solidFill>
                  <a:srgbClr val="002060"/>
                </a:solidFill>
              </a:rPr>
              <a:t>ke</a:t>
            </a:r>
            <a:r>
              <a:rPr lang="sk-SK" sz="1800" dirty="0">
                <a:solidFill>
                  <a:srgbClr val="002060"/>
                </a:solidFill>
              </a:rPr>
              <a:t> vzniku </a:t>
            </a:r>
            <a:r>
              <a:rPr lang="sk-SK" sz="1800" dirty="0" err="1">
                <a:solidFill>
                  <a:srgbClr val="002060"/>
                </a:solidFill>
              </a:rPr>
              <a:t>smluvního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vztahu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mezi</a:t>
            </a:r>
            <a:r>
              <a:rPr lang="sk-SK" sz="1800" dirty="0">
                <a:solidFill>
                  <a:srgbClr val="002060"/>
                </a:solidFill>
              </a:rPr>
              <a:t> žalovanou a </a:t>
            </a:r>
            <a:r>
              <a:rPr lang="sk-SK" sz="1800" dirty="0" err="1">
                <a:solidFill>
                  <a:srgbClr val="002060"/>
                </a:solidFill>
              </a:rPr>
              <a:t>subjektem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oprávněným</a:t>
            </a:r>
            <a:r>
              <a:rPr lang="sk-SK" sz="1800" dirty="0">
                <a:solidFill>
                  <a:srgbClr val="002060"/>
                </a:solidFill>
              </a:rPr>
              <a:t> z </a:t>
            </a:r>
            <a:r>
              <a:rPr lang="sk-SK" sz="1800" dirty="0" err="1">
                <a:solidFill>
                  <a:srgbClr val="002060"/>
                </a:solidFill>
              </a:rPr>
              <a:t>prohlášení</a:t>
            </a:r>
            <a:r>
              <a:rPr lang="sk-SK" sz="1800" dirty="0">
                <a:solidFill>
                  <a:srgbClr val="002060"/>
                </a:solidFill>
              </a:rPr>
              <a:t> o </a:t>
            </a:r>
            <a:r>
              <a:rPr lang="sk-SK" sz="1800" dirty="0" err="1">
                <a:solidFill>
                  <a:srgbClr val="002060"/>
                </a:solidFill>
              </a:rPr>
              <a:t>vinkulaci</a:t>
            </a:r>
            <a:r>
              <a:rPr lang="sk-SK" sz="1800" dirty="0">
                <a:solidFill>
                  <a:srgbClr val="002060"/>
                </a:solidFill>
              </a:rPr>
              <a:t>, a </a:t>
            </a:r>
            <a:r>
              <a:rPr lang="sk-SK" sz="1800" dirty="0" err="1">
                <a:solidFill>
                  <a:srgbClr val="002060"/>
                </a:solidFill>
              </a:rPr>
              <a:t>domnívá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se</a:t>
            </a:r>
            <a:r>
              <a:rPr lang="sk-SK" sz="1800" dirty="0">
                <a:solidFill>
                  <a:srgbClr val="002060"/>
                </a:solidFill>
              </a:rPr>
              <a:t>, že došlo k </a:t>
            </a:r>
            <a:r>
              <a:rPr lang="sk-SK" sz="1800" dirty="0" err="1">
                <a:solidFill>
                  <a:srgbClr val="002060"/>
                </a:solidFill>
              </a:rPr>
              <a:t>uzavření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inominátního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závazkového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vztahu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mezi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účastníky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podle</a:t>
            </a:r>
            <a:r>
              <a:rPr lang="sk-SK" sz="1800" dirty="0">
                <a:solidFill>
                  <a:srgbClr val="002060"/>
                </a:solidFill>
              </a:rPr>
              <a:t> § 269 obch. zák., j</a:t>
            </a:r>
            <a:r>
              <a:rPr lang="sk-SK" sz="1800" b="1" dirty="0">
                <a:solidFill>
                  <a:srgbClr val="002060"/>
                </a:solidFill>
              </a:rPr>
              <a:t>e </a:t>
            </a:r>
            <a:r>
              <a:rPr lang="sk-SK" sz="1800" b="1" dirty="0" err="1">
                <a:solidFill>
                  <a:srgbClr val="002060"/>
                </a:solidFill>
              </a:rPr>
              <a:t>nutno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dovolatelce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oponovat</a:t>
            </a:r>
            <a:r>
              <a:rPr lang="sk-SK" sz="1800" b="1" dirty="0">
                <a:solidFill>
                  <a:srgbClr val="002060"/>
                </a:solidFill>
              </a:rPr>
              <a:t> tím, že jednostranným </a:t>
            </a:r>
            <a:r>
              <a:rPr lang="sk-SK" sz="1800" b="1" dirty="0" err="1">
                <a:solidFill>
                  <a:srgbClr val="002060"/>
                </a:solidFill>
              </a:rPr>
              <a:t>právním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úkonem</a:t>
            </a:r>
            <a:r>
              <a:rPr lang="sk-SK" sz="1800" b="1" dirty="0">
                <a:solidFill>
                  <a:srgbClr val="002060"/>
                </a:solidFill>
              </a:rPr>
              <a:t> (v </a:t>
            </a:r>
            <a:r>
              <a:rPr lang="sk-SK" sz="1800" b="1" dirty="0" err="1">
                <a:solidFill>
                  <a:srgbClr val="002060"/>
                </a:solidFill>
              </a:rPr>
              <a:t>daném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případě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prohlášením</a:t>
            </a:r>
            <a:r>
              <a:rPr lang="sk-SK" sz="1800" b="1" dirty="0">
                <a:solidFill>
                  <a:srgbClr val="002060"/>
                </a:solidFill>
              </a:rPr>
              <a:t>) </a:t>
            </a:r>
            <a:r>
              <a:rPr lang="sk-SK" sz="1800" b="1" dirty="0" err="1">
                <a:solidFill>
                  <a:srgbClr val="002060"/>
                </a:solidFill>
              </a:rPr>
              <a:t>nemůže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dojít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smtClean="0">
                <a:solidFill>
                  <a:srgbClr val="002060"/>
                </a:solidFill>
              </a:rPr>
              <a:t>k </a:t>
            </a:r>
            <a:r>
              <a:rPr lang="sk-SK" sz="1800" b="1" dirty="0" err="1">
                <a:solidFill>
                  <a:srgbClr val="002060"/>
                </a:solidFill>
              </a:rPr>
              <a:t>uzavření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smlouvy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jako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dvoustranného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právního</a:t>
            </a:r>
            <a:r>
              <a:rPr lang="sk-SK" sz="1800" b="1" dirty="0">
                <a:solidFill>
                  <a:srgbClr val="002060"/>
                </a:solidFill>
              </a:rPr>
              <a:t> úkonu</a:t>
            </a:r>
            <a:r>
              <a:rPr lang="sk-SK" sz="1800" dirty="0">
                <a:solidFill>
                  <a:srgbClr val="002060"/>
                </a:solidFill>
              </a:rPr>
              <a:t>, a </a:t>
            </a:r>
            <a:r>
              <a:rPr lang="sk-SK" sz="1800" dirty="0" err="1">
                <a:solidFill>
                  <a:srgbClr val="002060"/>
                </a:solidFill>
              </a:rPr>
              <a:t>tudíž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závěr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odvolacího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soudu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není</a:t>
            </a:r>
            <a:r>
              <a:rPr lang="sk-SK" sz="1800" dirty="0">
                <a:solidFill>
                  <a:srgbClr val="002060"/>
                </a:solidFill>
              </a:rPr>
              <a:t> v rozporu s hmotným </a:t>
            </a:r>
            <a:r>
              <a:rPr lang="sk-SK" sz="1800" dirty="0" err="1">
                <a:solidFill>
                  <a:srgbClr val="002060"/>
                </a:solidFill>
              </a:rPr>
              <a:t>právem</a:t>
            </a:r>
            <a:r>
              <a:rPr lang="sk-SK" sz="1800" dirty="0">
                <a:solidFill>
                  <a:srgbClr val="002060"/>
                </a:solidFill>
              </a:rPr>
              <a:t>. </a:t>
            </a:r>
            <a:r>
              <a:rPr lang="sk-SK" sz="1800" b="1" dirty="0" err="1">
                <a:solidFill>
                  <a:srgbClr val="002060"/>
                </a:solidFill>
              </a:rPr>
              <a:t>Pokud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mezi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účastníky</a:t>
            </a:r>
            <a:r>
              <a:rPr lang="sk-SK" sz="1800" b="1" dirty="0">
                <a:solidFill>
                  <a:srgbClr val="002060"/>
                </a:solidFill>
              </a:rPr>
              <a:t> neexistoval </a:t>
            </a:r>
            <a:r>
              <a:rPr lang="sk-SK" sz="1800" b="1" dirty="0" err="1">
                <a:solidFill>
                  <a:srgbClr val="002060"/>
                </a:solidFill>
              </a:rPr>
              <a:t>žádný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smluvní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vztah</a:t>
            </a:r>
            <a:r>
              <a:rPr lang="sk-SK" sz="1800" b="1" dirty="0">
                <a:solidFill>
                  <a:srgbClr val="002060"/>
                </a:solidFill>
              </a:rPr>
              <a:t>, </a:t>
            </a:r>
            <a:r>
              <a:rPr lang="sk-SK" sz="1800" b="1" dirty="0" err="1">
                <a:solidFill>
                  <a:srgbClr val="002060"/>
                </a:solidFill>
              </a:rPr>
              <a:t>nelze</a:t>
            </a:r>
            <a:r>
              <a:rPr lang="sk-SK" sz="1800" b="1" dirty="0">
                <a:solidFill>
                  <a:srgbClr val="002060"/>
                </a:solidFill>
              </a:rPr>
              <a:t> ani </a:t>
            </a:r>
            <a:r>
              <a:rPr lang="sk-SK" sz="1800" b="1" dirty="0" err="1">
                <a:solidFill>
                  <a:srgbClr val="002060"/>
                </a:solidFill>
              </a:rPr>
              <a:t>namítat</a:t>
            </a:r>
            <a:r>
              <a:rPr lang="sk-SK" sz="1800" b="1" dirty="0">
                <a:solidFill>
                  <a:srgbClr val="002060"/>
                </a:solidFill>
              </a:rPr>
              <a:t>, že odvolací </a:t>
            </a:r>
            <a:r>
              <a:rPr lang="sk-SK" sz="1800" b="1" dirty="0" err="1">
                <a:solidFill>
                  <a:srgbClr val="002060"/>
                </a:solidFill>
              </a:rPr>
              <a:t>soud</a:t>
            </a:r>
            <a:r>
              <a:rPr lang="sk-SK" sz="1800" b="1" dirty="0">
                <a:solidFill>
                  <a:srgbClr val="002060"/>
                </a:solidFill>
              </a:rPr>
              <a:t> pochybil, </a:t>
            </a:r>
            <a:r>
              <a:rPr lang="sk-SK" sz="1800" b="1" dirty="0" err="1">
                <a:solidFill>
                  <a:srgbClr val="002060"/>
                </a:solidFill>
              </a:rPr>
              <a:t>neaplikoval-li</a:t>
            </a:r>
            <a:r>
              <a:rPr lang="sk-SK" sz="1800" b="1" dirty="0">
                <a:solidFill>
                  <a:srgbClr val="002060"/>
                </a:solidFill>
              </a:rPr>
              <a:t> ustanovení § 265 obch. zák.</a:t>
            </a:r>
            <a:r>
              <a:rPr lang="sk-SK" sz="1800" dirty="0">
                <a:solidFill>
                  <a:srgbClr val="002060"/>
                </a:solidFill>
              </a:rPr>
              <a:t>, </a:t>
            </a:r>
            <a:r>
              <a:rPr lang="sk-SK" sz="1800" dirty="0" err="1">
                <a:solidFill>
                  <a:srgbClr val="002060"/>
                </a:solidFill>
              </a:rPr>
              <a:t>podle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něhož</a:t>
            </a:r>
            <a:r>
              <a:rPr lang="sk-SK" sz="1800" dirty="0">
                <a:solidFill>
                  <a:srgbClr val="002060"/>
                </a:solidFill>
              </a:rPr>
              <a:t> výkon práva, </a:t>
            </a:r>
            <a:r>
              <a:rPr lang="sk-SK" sz="1800" dirty="0" err="1">
                <a:solidFill>
                  <a:srgbClr val="002060"/>
                </a:solidFill>
              </a:rPr>
              <a:t>který</a:t>
            </a:r>
            <a:r>
              <a:rPr lang="sk-SK" sz="1800" dirty="0">
                <a:solidFill>
                  <a:srgbClr val="002060"/>
                </a:solidFill>
              </a:rPr>
              <a:t> je v rozporu </a:t>
            </a:r>
            <a:r>
              <a:rPr lang="sk-SK" sz="1800" dirty="0" err="1">
                <a:solidFill>
                  <a:srgbClr val="002060"/>
                </a:solidFill>
              </a:rPr>
              <a:t>se</a:t>
            </a:r>
            <a:r>
              <a:rPr lang="sk-SK" sz="1800" dirty="0">
                <a:solidFill>
                  <a:srgbClr val="002060"/>
                </a:solidFill>
              </a:rPr>
              <a:t> zásadami poctivého </a:t>
            </a:r>
            <a:r>
              <a:rPr lang="sk-SK" sz="1800" dirty="0" err="1">
                <a:solidFill>
                  <a:srgbClr val="002060"/>
                </a:solidFill>
              </a:rPr>
              <a:t>obchodního</a:t>
            </a:r>
            <a:r>
              <a:rPr lang="sk-SK" sz="1800" dirty="0">
                <a:solidFill>
                  <a:srgbClr val="002060"/>
                </a:solidFill>
              </a:rPr>
              <a:t> styku, </a:t>
            </a:r>
            <a:r>
              <a:rPr lang="sk-SK" sz="1800" dirty="0" err="1">
                <a:solidFill>
                  <a:srgbClr val="002060"/>
                </a:solidFill>
              </a:rPr>
              <a:t>nepožívá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právní</a:t>
            </a:r>
            <a:r>
              <a:rPr lang="sk-SK" sz="1800" dirty="0">
                <a:solidFill>
                  <a:srgbClr val="002060"/>
                </a:solidFill>
              </a:rPr>
              <a:t> ochrany</a:t>
            </a:r>
            <a:r>
              <a:rPr lang="sk-SK" sz="1800" dirty="0" smtClean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sk-SK" sz="1800" dirty="0" smtClean="0">
                <a:solidFill>
                  <a:srgbClr val="002060"/>
                </a:solidFill>
              </a:rPr>
              <a:t>(uznesenie NS ČR, </a:t>
            </a:r>
            <a:r>
              <a:rPr lang="sk-SK" sz="1800" dirty="0" err="1" smtClean="0">
                <a:solidFill>
                  <a:srgbClr val="002060"/>
                </a:solidFill>
              </a:rPr>
              <a:t>sp</a:t>
            </a:r>
            <a:r>
              <a:rPr lang="sk-SK" sz="1800" dirty="0" smtClean="0">
                <a:solidFill>
                  <a:srgbClr val="002060"/>
                </a:solidFill>
              </a:rPr>
              <a:t>. zn. 32 Odo 1003/2004)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2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5852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Legitimácia leasingového nájomcu</a:t>
            </a:r>
            <a:endParaRPr lang="sk-SK" dirty="0" smtClean="0"/>
          </a:p>
        </p:txBody>
      </p:sp>
      <p:sp>
        <p:nvSpPr>
          <p:cNvPr id="286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Skutkový stav</a:t>
            </a:r>
          </a:p>
          <a:p>
            <a:pPr algn="just"/>
            <a:r>
              <a:rPr lang="sk-SK" sz="1800" dirty="0" smtClean="0">
                <a:solidFill>
                  <a:srgbClr val="002060"/>
                </a:solidFill>
              </a:rPr>
              <a:t>Klient si prostredníctvom poistnej zmluvy (uzavretej medzi poisťovňou a leasingovou spoločnosťou) uzavrel havarijné poistenie na motorové vozidlo, ktoré bolo predmetom leasingu.</a:t>
            </a:r>
          </a:p>
          <a:p>
            <a:pPr algn="just"/>
            <a:r>
              <a:rPr lang="sk-SK" sz="1800" dirty="0" smtClean="0">
                <a:solidFill>
                  <a:srgbClr val="002060"/>
                </a:solidFill>
              </a:rPr>
              <a:t>Dňa </a:t>
            </a:r>
            <a:r>
              <a:rPr lang="sk-SK" sz="1800" dirty="0">
                <a:solidFill>
                  <a:srgbClr val="002060"/>
                </a:solidFill>
              </a:rPr>
              <a:t>22. 02. 2004 </a:t>
            </a:r>
            <a:r>
              <a:rPr lang="sk-SK" sz="1800" dirty="0" smtClean="0">
                <a:solidFill>
                  <a:srgbClr val="002060"/>
                </a:solidFill>
              </a:rPr>
              <a:t>vznikla na poistenom motorovom vozidle škoda, ktorú nahlásil poisťovni. Poisťovňa ho v rámci šetrenia poistnej udalosti dňa </a:t>
            </a:r>
            <a:r>
              <a:rPr lang="sk-SK" sz="1800" dirty="0">
                <a:solidFill>
                  <a:srgbClr val="002060"/>
                </a:solidFill>
              </a:rPr>
              <a:t>24. 03. 2004 </a:t>
            </a:r>
            <a:r>
              <a:rPr lang="sk-SK" sz="1800" dirty="0" smtClean="0">
                <a:solidFill>
                  <a:srgbClr val="002060"/>
                </a:solidFill>
              </a:rPr>
              <a:t>vyzvala </a:t>
            </a:r>
            <a:r>
              <a:rPr lang="sk-SK" sz="1800" dirty="0">
                <a:solidFill>
                  <a:srgbClr val="002060"/>
                </a:solidFill>
              </a:rPr>
              <a:t>na zaslanie účtu za opravu vozidla</a:t>
            </a:r>
            <a:r>
              <a:rPr lang="sk-SK" sz="1800" dirty="0" smtClean="0">
                <a:solidFill>
                  <a:srgbClr val="002060"/>
                </a:solidFill>
              </a:rPr>
              <a:t>. Klient doručil dňa 31.05.2004 poisťovni faktúru za opravu splatnú dňa 24.04.2004.</a:t>
            </a:r>
          </a:p>
          <a:p>
            <a:pPr algn="just"/>
            <a:r>
              <a:rPr lang="sk-SK" sz="1800" dirty="0" smtClean="0">
                <a:solidFill>
                  <a:srgbClr val="002060"/>
                </a:solidFill>
              </a:rPr>
              <a:t>Klient oznámil poškodenie vozidla aj leasingovej spoločnosti, ktorá mu dňa 23.02.2004 vydala potvrdenie o uvoľnení poistného plnenia v jeho prospech, a to na dobu 30 dní.</a:t>
            </a:r>
          </a:p>
          <a:p>
            <a:pPr algn="just"/>
            <a:r>
              <a:rPr lang="sk-SK" sz="1800" dirty="0" smtClean="0">
                <a:solidFill>
                  <a:srgbClr val="002060"/>
                </a:solidFill>
              </a:rPr>
              <a:t>Klientovi nakoniec </a:t>
            </a:r>
            <a:r>
              <a:rPr lang="sk-SK" sz="1800" dirty="0">
                <a:solidFill>
                  <a:srgbClr val="002060"/>
                </a:solidFill>
              </a:rPr>
              <a:t>nebolo poskytnuté poistné plnenie vzhľadom na viaceré rozpory zistené pri likvidácii </a:t>
            </a:r>
            <a:r>
              <a:rPr lang="sk-SK" sz="1800" dirty="0" smtClean="0">
                <a:solidFill>
                  <a:srgbClr val="002060"/>
                </a:solidFill>
              </a:rPr>
              <a:t>poistnej udalosti </a:t>
            </a:r>
            <a:r>
              <a:rPr lang="sk-SK" sz="1800" dirty="0">
                <a:solidFill>
                  <a:srgbClr val="002060"/>
                </a:solidFill>
              </a:rPr>
              <a:t>a nedostatočnú súčinnosť žalobcu</a:t>
            </a:r>
            <a:r>
              <a:rPr lang="sk-SK" sz="1800" dirty="0" smtClean="0">
                <a:solidFill>
                  <a:srgbClr val="002060"/>
                </a:solidFill>
              </a:rPr>
              <a:t>. Vo veci bolo podané aj trestné oznámenie.</a:t>
            </a:r>
          </a:p>
          <a:p>
            <a:pPr algn="just"/>
            <a:r>
              <a:rPr lang="sk-SK" sz="1800" dirty="0">
                <a:solidFill>
                  <a:srgbClr val="002060"/>
                </a:solidFill>
              </a:rPr>
              <a:t>V roku </a:t>
            </a:r>
            <a:r>
              <a:rPr lang="sk-SK" sz="1800" dirty="0" smtClean="0">
                <a:solidFill>
                  <a:srgbClr val="002060"/>
                </a:solidFill>
              </a:rPr>
              <a:t>2005 došlo k ukončeniu leasingovej zmluvy.</a:t>
            </a:r>
            <a:endParaRPr lang="sk-SK" sz="1800" dirty="0">
              <a:solidFill>
                <a:srgbClr val="002060"/>
              </a:solidFill>
            </a:endParaRPr>
          </a:p>
          <a:p>
            <a:pPr algn="just"/>
            <a:r>
              <a:rPr lang="sk-SK" sz="1800" dirty="0" smtClean="0">
                <a:solidFill>
                  <a:srgbClr val="002060"/>
                </a:solidFill>
              </a:rPr>
              <a:t>Klient si v roku 2006 uplatnil právo na plnenie žalobou.</a:t>
            </a:r>
          </a:p>
          <a:p>
            <a:pPr algn="just"/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56714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Legitimácia leasingového nájomcu</a:t>
            </a:r>
            <a:endParaRPr lang="sk-SK" dirty="0" smtClean="0"/>
          </a:p>
        </p:txBody>
      </p:sp>
      <p:sp>
        <p:nvSpPr>
          <p:cNvPr id="286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Skutkový stav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>
                <a:solidFill>
                  <a:srgbClr val="002060"/>
                </a:solidFill>
              </a:rPr>
              <a:t>Poisťovňa v konaní namietala aktívnu legitimáciu žalobcu z dôvodu, že vlastníkom motorového vozidla je leasingová spoločnosť GE </a:t>
            </a:r>
            <a:r>
              <a:rPr lang="sk-SK" sz="1800" dirty="0" err="1">
                <a:solidFill>
                  <a:srgbClr val="002060"/>
                </a:solidFill>
              </a:rPr>
              <a:t>Capital</a:t>
            </a:r>
            <a:r>
              <a:rPr lang="sk-SK" sz="1800" dirty="0">
                <a:solidFill>
                  <a:srgbClr val="002060"/>
                </a:solidFill>
              </a:rPr>
              <a:t> Leasing, a. s. a žalobca je iba nájomcom vozidla. Na poistné plnenie má teda nárok iba vlastník vozidla ako poistený, nie poistník, ktorým je nájomca vozidla</a:t>
            </a:r>
            <a:r>
              <a:rPr lang="sk-SK" sz="1800" dirty="0" smtClean="0">
                <a:solidFill>
                  <a:srgbClr val="002060"/>
                </a:solidFill>
              </a:rPr>
              <a:t>. 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>
                <a:solidFill>
                  <a:srgbClr val="002060"/>
                </a:solidFill>
              </a:rPr>
              <a:t>Skutočnosť, že právo na poistné plnenie </a:t>
            </a:r>
            <a:r>
              <a:rPr lang="sk-SK" sz="1800" dirty="0" smtClean="0">
                <a:solidFill>
                  <a:srgbClr val="002060"/>
                </a:solidFill>
              </a:rPr>
              <a:t>zo spomenutej </a:t>
            </a:r>
            <a:r>
              <a:rPr lang="sk-SK" sz="1800" dirty="0">
                <a:solidFill>
                  <a:srgbClr val="002060"/>
                </a:solidFill>
              </a:rPr>
              <a:t>poistnej zmluvy patrí leasingovej spoločnosti a nie žalobcovi, potvrdzuje aj </a:t>
            </a:r>
            <a:r>
              <a:rPr lang="sk-SK" sz="1800" dirty="0" smtClean="0">
                <a:solidFill>
                  <a:srgbClr val="002060"/>
                </a:solidFill>
              </a:rPr>
              <a:t>písomné </a:t>
            </a:r>
            <a:r>
              <a:rPr lang="sk-SK" sz="1800" dirty="0" err="1" smtClean="0">
                <a:solidFill>
                  <a:srgbClr val="002060"/>
                </a:solidFill>
              </a:rPr>
              <a:t>plnomocenstvo</a:t>
            </a:r>
            <a:r>
              <a:rPr lang="sk-SK" sz="1800" dirty="0" smtClean="0">
                <a:solidFill>
                  <a:srgbClr val="002060"/>
                </a:solidFill>
              </a:rPr>
              <a:t> </a:t>
            </a:r>
            <a:r>
              <a:rPr lang="sk-SK" sz="1800" dirty="0">
                <a:solidFill>
                  <a:srgbClr val="002060"/>
                </a:solidFill>
              </a:rPr>
              <a:t>udelené žalobcovi leasingovou spoločnosťou, ktorým ho splnomocňuje na </a:t>
            </a:r>
            <a:r>
              <a:rPr lang="sk-SK" sz="1800" dirty="0" smtClean="0">
                <a:solidFill>
                  <a:srgbClr val="002060"/>
                </a:solidFill>
              </a:rPr>
              <a:t>súdne vymáhanie </a:t>
            </a:r>
            <a:r>
              <a:rPr lang="sk-SK" sz="1800" dirty="0">
                <a:solidFill>
                  <a:srgbClr val="002060"/>
                </a:solidFill>
              </a:rPr>
              <a:t>poistného </a:t>
            </a:r>
            <a:r>
              <a:rPr lang="sk-SK" sz="1800" dirty="0" smtClean="0">
                <a:solidFill>
                  <a:srgbClr val="002060"/>
                </a:solidFill>
              </a:rPr>
              <a:t>plnenia. Žalobcovi </a:t>
            </a:r>
            <a:r>
              <a:rPr lang="sk-SK" sz="1800" dirty="0">
                <a:solidFill>
                  <a:srgbClr val="002060"/>
                </a:solidFill>
              </a:rPr>
              <a:t>poskytnuté uvoľnenie vinkulácie poistného plnenia a </a:t>
            </a:r>
            <a:r>
              <a:rPr lang="sk-SK" sz="1800" dirty="0" err="1" smtClean="0">
                <a:solidFill>
                  <a:srgbClr val="002060"/>
                </a:solidFill>
              </a:rPr>
              <a:t>plnomocenstvo</a:t>
            </a:r>
            <a:r>
              <a:rPr lang="sk-SK" sz="1800" dirty="0" smtClean="0">
                <a:solidFill>
                  <a:srgbClr val="002060"/>
                </a:solidFill>
              </a:rPr>
              <a:t> leasingovou </a:t>
            </a:r>
            <a:r>
              <a:rPr lang="sk-SK" sz="1800" dirty="0">
                <a:solidFill>
                  <a:srgbClr val="002060"/>
                </a:solidFill>
              </a:rPr>
              <a:t>spoločnosťou nemôžu zakladať žalobcove právo domáhať sa poistného plnenia vo </a:t>
            </a:r>
            <a:r>
              <a:rPr lang="sk-SK" sz="1800" dirty="0" smtClean="0">
                <a:solidFill>
                  <a:srgbClr val="002060"/>
                </a:solidFill>
              </a:rPr>
              <a:t>svojom mene</a:t>
            </a:r>
            <a:r>
              <a:rPr lang="sk-SK" sz="1800" dirty="0">
                <a:solidFill>
                  <a:srgbClr val="002060"/>
                </a:solidFill>
              </a:rPr>
              <a:t>.</a:t>
            </a:r>
            <a:endParaRPr lang="sk-SK" sz="18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Súd prvého stupňa zaviazal poisťovňu na plnenie (aj s úrokom z omeškania vo výške 17,6 % ročne, napriek tomu, že k dátumu omeškania stanoveného súdom bola základná úroková sadzba vo výške 5,00 % p. a.). Odvolací súd rozhodnutie </a:t>
            </a:r>
            <a:r>
              <a:rPr lang="sk-SK" sz="1800" b="1" dirty="0" smtClean="0">
                <a:solidFill>
                  <a:srgbClr val="002060"/>
                </a:solidFill>
              </a:rPr>
              <a:t>potvrdil</a:t>
            </a:r>
            <a:r>
              <a:rPr lang="sk-SK" sz="1800" dirty="0" smtClean="0">
                <a:solidFill>
                  <a:srgbClr val="002060"/>
                </a:solidFill>
              </a:rPr>
              <a:t>.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4428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/>
              <a:t>Legitimácia leasingového nájomcu</a:t>
            </a:r>
            <a:endParaRPr lang="sk-SK" dirty="0" smtClean="0"/>
          </a:p>
        </p:txBody>
      </p:sp>
      <p:sp>
        <p:nvSpPr>
          <p:cNvPr id="286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Z odôvodnenia súdu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>
                <a:solidFill>
                  <a:srgbClr val="002060"/>
                </a:solidFill>
              </a:rPr>
              <a:t>Žalobca mal vinkuláciu platnú od 23. 02. 2004 do 18. 10. 2005, teda do riadneho ukončenia leasingovej zmluvy. Poistnú udalosť nahlásil a zároveň faktúru č. 005-04 splatnú dňa 24. 04. 2004 zaslal žalovanému dňa 31. 05. 2004, teda v čase, kedy vinkulácia bola platná (svoje tvrdenie žalobca podložil podporne listom žalovaného zo dňa 24. 03. 2004).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>
                <a:solidFill>
                  <a:srgbClr val="002060"/>
                </a:solidFill>
              </a:rPr>
              <a:t>V čase rozhodnutia jednak súdu prvého stupňa ako i odvolacieho súdu, došlo k riadnemu ukončeniu leasingovej zmluvy po splnení všetkých podmienok zo zmluvy, </a:t>
            </a:r>
            <a:r>
              <a:rPr lang="sk-SK" sz="1800" b="1" dirty="0">
                <a:solidFill>
                  <a:srgbClr val="002060"/>
                </a:solidFill>
              </a:rPr>
              <a:t>žalobca sa stal vlastníkom predmetného vozidla </a:t>
            </a:r>
            <a:r>
              <a:rPr lang="sk-SK" sz="1800" dirty="0">
                <a:solidFill>
                  <a:srgbClr val="002060"/>
                </a:solidFill>
              </a:rPr>
              <a:t>a medzi leasingovou spoločnosťou a leasingovým užívateľom, t. j. žalobcom </a:t>
            </a:r>
            <a:r>
              <a:rPr lang="sk-SK" sz="1800" b="1" dirty="0">
                <a:solidFill>
                  <a:srgbClr val="002060"/>
                </a:solidFill>
              </a:rPr>
              <a:t>došlo k </a:t>
            </a:r>
            <a:r>
              <a:rPr lang="sk-SK" sz="1800" b="1" dirty="0" err="1">
                <a:solidFill>
                  <a:srgbClr val="002060"/>
                </a:solidFill>
              </a:rPr>
              <a:t>vysporiadaniu</a:t>
            </a:r>
            <a:r>
              <a:rPr lang="sk-SK" sz="1800" b="1" dirty="0">
                <a:solidFill>
                  <a:srgbClr val="002060"/>
                </a:solidFill>
              </a:rPr>
              <a:t> všetkých finančných nárokov</a:t>
            </a:r>
            <a:r>
              <a:rPr lang="sk-SK" sz="1800" dirty="0">
                <a:solidFill>
                  <a:srgbClr val="002060"/>
                </a:solidFill>
              </a:rPr>
              <a:t>. </a:t>
            </a:r>
            <a:r>
              <a:rPr lang="sk-SK" sz="1800" b="1" dirty="0">
                <a:solidFill>
                  <a:srgbClr val="002060"/>
                </a:solidFill>
              </a:rPr>
              <a:t>Pri ukončení leasingovej zmluvy už v súčasnosti ani nie je možné plniť leasingovej spoločnosti</a:t>
            </a:r>
            <a:r>
              <a:rPr lang="sk-SK" sz="1800" dirty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buNone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20602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/>
              <a:t>Legitimácia leasingového nájomcu</a:t>
            </a:r>
            <a:endParaRPr lang="sk-SK" dirty="0" smtClean="0"/>
          </a:p>
        </p:txBody>
      </p:sp>
      <p:sp>
        <p:nvSpPr>
          <p:cNvPr id="286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Z odôvodnenia súdu</a:t>
            </a:r>
          </a:p>
          <a:p>
            <a:pPr marL="0" indent="0" algn="just">
              <a:buNone/>
            </a:pPr>
            <a:r>
              <a:rPr lang="sk-SK" sz="1800" dirty="0">
                <a:solidFill>
                  <a:srgbClr val="002060"/>
                </a:solidFill>
              </a:rPr>
              <a:t>Na zdôraznenie vecnej správnosti odvolací súd uvádza, že žalovaný v odvolaní opätovne namietal nedostatok aktívnej vecnej legitimácie žalobcu v konaní z dôvodu, že poistnú zmluvu uzavrela so žalovaným leasingová spoločnosť GE </a:t>
            </a:r>
            <a:r>
              <a:rPr lang="sk-SK" sz="1800" dirty="0" err="1">
                <a:solidFill>
                  <a:srgbClr val="002060"/>
                </a:solidFill>
              </a:rPr>
              <a:t>Capital</a:t>
            </a:r>
            <a:r>
              <a:rPr lang="sk-SK" sz="1800" dirty="0">
                <a:solidFill>
                  <a:srgbClr val="002060"/>
                </a:solidFill>
              </a:rPr>
              <a:t> Leasing, a. s., Bratislava a nie žalobca. Z obsahu spisu vyplýva, že leasingová spoločnosť dňa 05. 08. 2005 (č. l. 25) </a:t>
            </a:r>
            <a:r>
              <a:rPr lang="sk-SK" sz="1800" b="1" dirty="0">
                <a:solidFill>
                  <a:srgbClr val="002060"/>
                </a:solidFill>
              </a:rPr>
              <a:t>splnomocnila</a:t>
            </a:r>
            <a:r>
              <a:rPr lang="sk-SK" sz="1800" dirty="0">
                <a:solidFill>
                  <a:srgbClr val="002060"/>
                </a:solidFill>
              </a:rPr>
              <a:t> žalobcu na súdne vymáhanie poistného plnenia od spoločnosti </a:t>
            </a:r>
            <a:r>
              <a:rPr lang="sk-SK" sz="1800" dirty="0" smtClean="0">
                <a:solidFill>
                  <a:srgbClr val="002060"/>
                </a:solidFill>
              </a:rPr>
              <a:t>..., </a:t>
            </a:r>
            <a:r>
              <a:rPr lang="sk-SK" sz="1800" dirty="0">
                <a:solidFill>
                  <a:srgbClr val="002060"/>
                </a:solidFill>
              </a:rPr>
              <a:t>keď predtým uvoľnila listom zo dňa 23. 02. 2004 vinkuláciu poistného plnenia na základe poistnej udalosti zo dňa 22. 02. 2004 v prospech žalobcu ako leasingového nájomcu, s platnosťou 30 dní od 23. 02. 2004, pričom </a:t>
            </a:r>
            <a:r>
              <a:rPr lang="sk-SK" sz="1800" b="1" dirty="0">
                <a:solidFill>
                  <a:srgbClr val="002060"/>
                </a:solidFill>
              </a:rPr>
              <a:t>súčasne leasingová spoločnosť súhlasila s vyplatením poistného plnenia na účet žalobcu v prípade predloženia dokladu o uhradení faktúry za opravu</a:t>
            </a:r>
            <a:r>
              <a:rPr lang="sk-SK" sz="1800" dirty="0" smtClean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sk-SK" sz="1800" dirty="0">
                <a:solidFill>
                  <a:srgbClr val="002060"/>
                </a:solidFill>
              </a:rPr>
              <a:t>Odvolací súd súhlasne ako i súd prvého stupňa má </a:t>
            </a:r>
            <a:r>
              <a:rPr lang="sk-SK" sz="1800" dirty="0" smtClean="0">
                <a:solidFill>
                  <a:srgbClr val="002060"/>
                </a:solidFill>
              </a:rPr>
              <a:t>za to</a:t>
            </a:r>
            <a:r>
              <a:rPr lang="sk-SK" sz="1800" dirty="0">
                <a:solidFill>
                  <a:srgbClr val="002060"/>
                </a:solidFill>
              </a:rPr>
              <a:t>, že </a:t>
            </a:r>
            <a:r>
              <a:rPr lang="sk-SK" sz="1800" b="1" dirty="0">
                <a:solidFill>
                  <a:srgbClr val="002060"/>
                </a:solidFill>
              </a:rPr>
              <a:t>pokiaľ leasingová spoločnosť vinkulovala poistné plnenie v prospech v tom čase </a:t>
            </a:r>
            <a:r>
              <a:rPr lang="sk-SK" sz="1800" b="1" dirty="0" smtClean="0">
                <a:solidFill>
                  <a:srgbClr val="002060"/>
                </a:solidFill>
              </a:rPr>
              <a:t>leasingovému nájomcovi</a:t>
            </a:r>
            <a:r>
              <a:rPr lang="sk-SK" sz="1800" b="1" dirty="0">
                <a:solidFill>
                  <a:srgbClr val="002060"/>
                </a:solidFill>
              </a:rPr>
              <a:t>, bolo povinnosťou žalovaného plniť priamo tomuto leasingovému užívateľovi, teda </a:t>
            </a:r>
            <a:r>
              <a:rPr lang="sk-SK" sz="1800" b="1" dirty="0" smtClean="0">
                <a:solidFill>
                  <a:srgbClr val="002060"/>
                </a:solidFill>
              </a:rPr>
              <a:t>žalobcovi</a:t>
            </a:r>
            <a:r>
              <a:rPr lang="sk-SK" sz="1800" dirty="0" smtClean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sk-SK" sz="1800" dirty="0" smtClean="0">
                <a:solidFill>
                  <a:srgbClr val="002060"/>
                </a:solidFill>
              </a:rPr>
              <a:t>(Rozsudok KS v Bratislave, </a:t>
            </a:r>
            <a:r>
              <a:rPr lang="sk-SK" sz="1800" dirty="0" err="1" smtClean="0">
                <a:solidFill>
                  <a:srgbClr val="002060"/>
                </a:solidFill>
              </a:rPr>
              <a:t>sp</a:t>
            </a:r>
            <a:r>
              <a:rPr lang="sk-SK" sz="1800" dirty="0" smtClean="0">
                <a:solidFill>
                  <a:srgbClr val="002060"/>
                </a:solidFill>
              </a:rPr>
              <a:t>. zn</a:t>
            </a:r>
            <a:r>
              <a:rPr lang="sk-SK" sz="1800" dirty="0">
                <a:solidFill>
                  <a:srgbClr val="002060"/>
                </a:solidFill>
              </a:rPr>
              <a:t>. 1Cob/408/2011)</a:t>
            </a:r>
            <a:endParaRPr lang="sk-SK" sz="18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11763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endParaRPr lang="sk-SK" smtClean="0"/>
          </a:p>
        </p:txBody>
      </p:sp>
      <p:sp>
        <p:nvSpPr>
          <p:cNvPr id="41987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456238"/>
          </a:xfrm>
        </p:spPr>
        <p:txBody>
          <a:bodyPr/>
          <a:lstStyle/>
          <a:p>
            <a:pPr algn="ctr">
              <a:buFont typeface="Arial" charset="0"/>
              <a:buNone/>
            </a:pPr>
            <a:endParaRPr lang="sk-SK" sz="3600" smtClean="0"/>
          </a:p>
          <a:p>
            <a:pPr algn="ctr">
              <a:buFont typeface="Arial" charset="0"/>
              <a:buNone/>
            </a:pPr>
            <a:endParaRPr lang="sk-SK" sz="3600" smtClean="0"/>
          </a:p>
          <a:p>
            <a:pPr algn="ctr">
              <a:buFont typeface="Arial" charset="0"/>
              <a:buNone/>
            </a:pPr>
            <a:endParaRPr lang="sk-SK" sz="3600" smtClean="0"/>
          </a:p>
          <a:p>
            <a:pPr algn="ctr">
              <a:buFont typeface="Arial" charset="0"/>
              <a:buNone/>
            </a:pPr>
            <a:r>
              <a:rPr lang="sk-SK" sz="3600" smtClean="0"/>
              <a:t>Ďakujem za pozornosť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992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tx2"/>
                </a:solidFill>
                <a:latin typeface="Verdana" pitchFamily="34" charset="0"/>
              </a:rPr>
              <a:t/>
            </a:r>
            <a:br>
              <a:rPr lang="sk-SK" b="1" dirty="0" smtClean="0">
                <a:solidFill>
                  <a:schemeClr val="tx2"/>
                </a:solidFill>
                <a:latin typeface="Verdana" pitchFamily="34" charset="0"/>
              </a:rPr>
            </a:br>
            <a:endParaRPr lang="sk-SK" dirty="0" smtClean="0"/>
          </a:p>
        </p:txBody>
      </p:sp>
      <p:sp>
        <p:nvSpPr>
          <p:cNvPr id="43011" name="Zástupný symbol obsahu 2"/>
          <p:cNvSpPr>
            <a:spLocks noGrp="1"/>
          </p:cNvSpPr>
          <p:nvPr>
            <p:ph idx="1"/>
          </p:nvPr>
        </p:nvSpPr>
        <p:spPr>
          <a:xfrm>
            <a:off x="1284288" y="1600200"/>
            <a:ext cx="7402512" cy="4525963"/>
          </a:xfrm>
        </p:spPr>
        <p:txBody>
          <a:bodyPr/>
          <a:lstStyle/>
          <a:p>
            <a:pPr algn="ctr">
              <a:buFont typeface="Arial" charset="0"/>
              <a:buNone/>
            </a:pPr>
            <a:endParaRPr lang="sk-SK" dirty="0" smtClean="0"/>
          </a:p>
          <a:p>
            <a:pPr algn="ctr">
              <a:buFont typeface="Arial" charset="0"/>
              <a:buNone/>
            </a:pPr>
            <a:endParaRPr lang="sk-SK" sz="2000" dirty="0" smtClean="0"/>
          </a:p>
          <a:p>
            <a:pPr algn="ctr">
              <a:buFont typeface="Arial" charset="0"/>
              <a:buNone/>
            </a:pPr>
            <a:r>
              <a:rPr lang="sk-SK" sz="2000" b="1" dirty="0" smtClean="0"/>
              <a:t>Ing. Mgr. Martin </a:t>
            </a:r>
            <a:r>
              <a:rPr lang="sk-SK" sz="2000" b="1" dirty="0" err="1" smtClean="0"/>
              <a:t>Petruľák</a:t>
            </a:r>
            <a:endParaRPr lang="sk-SK" sz="2000" b="1" dirty="0" smtClean="0"/>
          </a:p>
          <a:p>
            <a:pPr algn="ctr">
              <a:buFont typeface="Arial" charset="0"/>
              <a:buNone/>
            </a:pPr>
            <a:r>
              <a:rPr lang="sk-SK" sz="1800" dirty="0" smtClean="0"/>
              <a:t>predseda legislatívnej sekcie</a:t>
            </a:r>
          </a:p>
          <a:p>
            <a:pPr algn="ctr">
              <a:buFont typeface="Arial" charset="0"/>
              <a:buNone/>
            </a:pPr>
            <a:r>
              <a:rPr lang="sk-SK" sz="1800" dirty="0" smtClean="0"/>
              <a:t>Slovenská asociácia poisťovní</a:t>
            </a:r>
          </a:p>
          <a:p>
            <a:pPr algn="ctr">
              <a:buFont typeface="Arial" charset="0"/>
              <a:buNone/>
            </a:pPr>
            <a:endParaRPr lang="sk-SK" dirty="0" smtClean="0"/>
          </a:p>
          <a:p>
            <a:pPr algn="ctr">
              <a:buFont typeface="Arial" charset="0"/>
              <a:buNone/>
            </a:pPr>
            <a:r>
              <a:rPr lang="sk-SK" dirty="0" err="1" smtClean="0">
                <a:hlinkClick r:id="rId2"/>
              </a:rPr>
              <a:t>www.slaspo.sk</a:t>
            </a:r>
            <a:r>
              <a:rPr lang="sk-SK" dirty="0" smtClean="0"/>
              <a:t> 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016" name="Picture 13" descr="S:\LOGÁ SLASPO\komb1c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smtClean="0"/>
              <a:t>Charakteristika právnej úpravy</a:t>
            </a:r>
            <a:endParaRPr lang="sk-SK" smtClean="0"/>
          </a:p>
        </p:txBody>
      </p:sp>
      <p:sp>
        <p:nvSpPr>
          <p:cNvPr id="30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Právna úprava vinkulácie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explicitná právna úprava neexistuje</a:t>
            </a:r>
            <a:r>
              <a:rPr lang="sk-SK" sz="1800" dirty="0">
                <a:solidFill>
                  <a:srgbClr val="002060"/>
                </a:solidFill>
              </a:rPr>
              <a:t>, neexistencia výslovnej úpravy </a:t>
            </a:r>
            <a:r>
              <a:rPr lang="sk-SK" sz="1800" dirty="0" smtClean="0">
                <a:solidFill>
                  <a:srgbClr val="002060"/>
                </a:solidFill>
              </a:rPr>
              <a:t>však nemá </a:t>
            </a:r>
            <a:r>
              <a:rPr lang="sk-SK" sz="1800" dirty="0">
                <a:solidFill>
                  <a:srgbClr val="002060"/>
                </a:solidFill>
              </a:rPr>
              <a:t>za následok neplatnosť </a:t>
            </a:r>
            <a:r>
              <a:rPr lang="sk-SK" sz="1800" dirty="0" smtClean="0">
                <a:solidFill>
                  <a:srgbClr val="002060"/>
                </a:solidFill>
              </a:rPr>
              <a:t>vinkulácie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pri výklade právnej úpravy vinkulácie sa zvykne hľadať analógia s inými, právne upravenými inštitútmi, príp. sa argumentácia opiera o všeobecné ustanovenia súkromného práva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jednostranný prejav vôle – dispozičné právo osoby oprávnenej na plnenie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dvojstranný prejav vôle</a:t>
            </a:r>
          </a:p>
          <a:p>
            <a:pPr lvl="1" algn="just">
              <a:buFont typeface="Wingdings" pitchFamily="2" charset="2"/>
              <a:buChar char="§"/>
            </a:pPr>
            <a:r>
              <a:rPr lang="sk-SK" sz="1600" dirty="0" smtClean="0">
                <a:solidFill>
                  <a:srgbClr val="002060"/>
                </a:solidFill>
              </a:rPr>
              <a:t>Inominátny kontrakt</a:t>
            </a:r>
          </a:p>
          <a:p>
            <a:pPr lvl="1" algn="just">
              <a:buFont typeface="Wingdings" pitchFamily="2" charset="2"/>
              <a:buChar char="§"/>
            </a:pPr>
            <a:r>
              <a:rPr lang="sk-SK" sz="1600" dirty="0" err="1" smtClean="0">
                <a:solidFill>
                  <a:srgbClr val="002060"/>
                </a:solidFill>
              </a:rPr>
              <a:t>Novácia</a:t>
            </a:r>
            <a:r>
              <a:rPr lang="sk-SK" sz="1600" dirty="0" smtClean="0">
                <a:solidFill>
                  <a:srgbClr val="002060"/>
                </a:solidFill>
              </a:rPr>
              <a:t> poistnej zmluvy</a:t>
            </a:r>
          </a:p>
          <a:p>
            <a:pPr lvl="1" algn="just">
              <a:buFont typeface="Wingdings" pitchFamily="2" charset="2"/>
              <a:buChar char="§"/>
            </a:pPr>
            <a:r>
              <a:rPr lang="sk-SK" sz="1600" dirty="0" smtClean="0">
                <a:solidFill>
                  <a:srgbClr val="002060"/>
                </a:solidFill>
              </a:rPr>
              <a:t>Postúpenie </a:t>
            </a:r>
            <a:r>
              <a:rPr lang="sk-SK" sz="1600" dirty="0" err="1" smtClean="0">
                <a:solidFill>
                  <a:srgbClr val="002060"/>
                </a:solidFill>
              </a:rPr>
              <a:t>pohľádávky</a:t>
            </a:r>
            <a:endParaRPr lang="sk-SK" sz="16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Charakteristika právnej úpravy</a:t>
            </a:r>
            <a:endParaRPr lang="sk-SK" dirty="0" smtClean="0"/>
          </a:p>
        </p:txBody>
      </p:sp>
      <p:sp>
        <p:nvSpPr>
          <p:cNvPr id="30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Vinkulácia ako jednostranný prejav vôle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>
                <a:solidFill>
                  <a:srgbClr val="002060"/>
                </a:solidFill>
              </a:rPr>
              <a:t>žiadosť subjektu, ktorému v prípade poistnej udalosti vznikne právo na plnenie, aby plnenie bolo v prípade poistnej udalosti </a:t>
            </a:r>
            <a:r>
              <a:rPr lang="sk-SK" sz="1800" b="1" dirty="0">
                <a:solidFill>
                  <a:srgbClr val="002060"/>
                </a:solidFill>
              </a:rPr>
              <a:t>vyplatené v prospech osoby určenej vo vinkulácii</a:t>
            </a:r>
            <a:r>
              <a:rPr lang="sk-SK" sz="1800" dirty="0">
                <a:solidFill>
                  <a:srgbClr val="002060"/>
                </a:solidFill>
              </a:rPr>
              <a:t>. 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b="1" dirty="0" smtClean="0">
                <a:solidFill>
                  <a:srgbClr val="002060"/>
                </a:solidFill>
              </a:rPr>
              <a:t>neodvolateľný</a:t>
            </a:r>
            <a:r>
              <a:rPr lang="sk-SK" sz="1800" dirty="0" smtClean="0">
                <a:solidFill>
                  <a:srgbClr val="002060"/>
                </a:solidFill>
              </a:rPr>
              <a:t> príkaz klienta, aby poisťovňa v prípade poistnej udalosti plnila tretej osobe (</a:t>
            </a:r>
            <a:r>
              <a:rPr lang="sk-SK" sz="1800" dirty="0" err="1" smtClean="0">
                <a:solidFill>
                  <a:srgbClr val="002060"/>
                </a:solidFill>
              </a:rPr>
              <a:t>vinkulárnemu</a:t>
            </a:r>
            <a:r>
              <a:rPr lang="sk-SK" sz="1800" dirty="0" smtClean="0">
                <a:solidFill>
                  <a:srgbClr val="002060"/>
                </a:solidFill>
              </a:rPr>
              <a:t> veriteľovi).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nedochádza k zmene v osobe oprávnenej na poistné plnenie, mení sa platobné miesto, a to iba po dobu trvania vinkulácie.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prijatie žiadosti osoby oprávnenej na plnenie potvrdzuje poisťovňa priamo v žiadosti alebo na osobitnom tlačive.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>
                <a:solidFill>
                  <a:srgbClr val="002060"/>
                </a:solidFill>
              </a:rPr>
              <a:t>p</a:t>
            </a:r>
            <a:r>
              <a:rPr lang="sk-SK" sz="1800" dirty="0" smtClean="0">
                <a:solidFill>
                  <a:srgbClr val="002060"/>
                </a:solidFill>
              </a:rPr>
              <a:t>roblematické je vymedzenie ďalších ustanovení, ktoré vinkulačné tlačivá často obsahujú. Ak je vinkulácia vymedzená ako jednostranný prejav vôle, nie je zrejmé, aký charakter majú napríklad vyhlásenia poisťovne (informačné povinnosti v prípade poistnej udalosti, v prípade neplatenia poistného alebo v prípade zániku poistenia) alebo vyhlásenia žiadateľa o vinkuláciu (napr. že bude riadne a včas platiť poistného alebo že nevypovie poistnú zmluvu).</a:t>
            </a: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683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Charakteristika právnej úpravy</a:t>
            </a:r>
            <a:endParaRPr lang="sk-SK" dirty="0" smtClean="0"/>
          </a:p>
        </p:txBody>
      </p:sp>
      <p:sp>
        <p:nvSpPr>
          <p:cNvPr id="30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Vinkulácia ako jednostranný prejav vôle</a:t>
            </a:r>
          </a:p>
          <a:p>
            <a:pPr marL="0" indent="0" algn="just">
              <a:buNone/>
            </a:pPr>
            <a:endParaRPr lang="sk-SK" sz="1800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sk-SK" sz="1800" b="1" dirty="0" smtClean="0">
                <a:solidFill>
                  <a:srgbClr val="002060"/>
                </a:solidFill>
              </a:rPr>
              <a:t>Ako je to so záväzkami poisťovne a s vyhláseniami klienta?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err="1" smtClean="0">
                <a:solidFill>
                  <a:srgbClr val="002060"/>
                </a:solidFill>
              </a:rPr>
              <a:t>Soud</a:t>
            </a:r>
            <a:r>
              <a:rPr lang="sk-SK" sz="1800" dirty="0" smtClean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prvního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stupně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nepřijal</a:t>
            </a:r>
            <a:r>
              <a:rPr lang="sk-SK" sz="1800" dirty="0">
                <a:solidFill>
                  <a:srgbClr val="002060"/>
                </a:solidFill>
              </a:rPr>
              <a:t> obranu </a:t>
            </a:r>
            <a:r>
              <a:rPr lang="sk-SK" sz="1800" dirty="0" err="1">
                <a:solidFill>
                  <a:srgbClr val="002060"/>
                </a:solidFill>
              </a:rPr>
              <a:t>žalobce</a:t>
            </a:r>
            <a:r>
              <a:rPr lang="sk-SK" sz="1800" dirty="0">
                <a:solidFill>
                  <a:srgbClr val="002060"/>
                </a:solidFill>
              </a:rPr>
              <a:t>, že tato </a:t>
            </a:r>
            <a:r>
              <a:rPr lang="sk-SK" sz="1800" dirty="0" err="1">
                <a:solidFill>
                  <a:srgbClr val="002060"/>
                </a:solidFill>
              </a:rPr>
              <a:t>výpověď</a:t>
            </a:r>
            <a:r>
              <a:rPr lang="sk-SK" sz="1800" dirty="0">
                <a:solidFill>
                  <a:srgbClr val="002060"/>
                </a:solidFill>
              </a:rPr>
              <a:t> je neplatná, s </a:t>
            </a:r>
            <a:r>
              <a:rPr lang="sk-SK" sz="1800" dirty="0" err="1">
                <a:solidFill>
                  <a:srgbClr val="002060"/>
                </a:solidFill>
              </a:rPr>
              <a:t>ohledem</a:t>
            </a:r>
            <a:r>
              <a:rPr lang="sk-SK" sz="1800" dirty="0">
                <a:solidFill>
                  <a:srgbClr val="002060"/>
                </a:solidFill>
              </a:rPr>
              <a:t> na </a:t>
            </a:r>
            <a:r>
              <a:rPr lang="sk-SK" sz="1800" dirty="0" err="1">
                <a:solidFill>
                  <a:srgbClr val="002060"/>
                </a:solidFill>
              </a:rPr>
              <a:t>vázanost</a:t>
            </a:r>
            <a:r>
              <a:rPr lang="sk-SK" sz="1800" dirty="0">
                <a:solidFill>
                  <a:srgbClr val="002060"/>
                </a:solidFill>
              </a:rPr>
              <a:t> žalovaného </a:t>
            </a:r>
            <a:r>
              <a:rPr lang="sk-SK" sz="1800" dirty="0" err="1">
                <a:solidFill>
                  <a:srgbClr val="002060"/>
                </a:solidFill>
              </a:rPr>
              <a:t>úkonem</a:t>
            </a:r>
            <a:r>
              <a:rPr lang="sk-SK" sz="1800" dirty="0">
                <a:solidFill>
                  <a:srgbClr val="002060"/>
                </a:solidFill>
              </a:rPr>
              <a:t>, </a:t>
            </a:r>
            <a:r>
              <a:rPr lang="sk-SK" sz="1800" dirty="0" err="1">
                <a:solidFill>
                  <a:srgbClr val="002060"/>
                </a:solidFill>
              </a:rPr>
              <a:t>který</a:t>
            </a:r>
            <a:r>
              <a:rPr lang="sk-SK" sz="1800" dirty="0">
                <a:solidFill>
                  <a:srgbClr val="002060"/>
                </a:solidFill>
              </a:rPr>
              <a:t> považuje za dohodu o </a:t>
            </a:r>
            <a:r>
              <a:rPr lang="sk-SK" sz="1800" dirty="0" err="1">
                <a:solidFill>
                  <a:srgbClr val="002060"/>
                </a:solidFill>
              </a:rPr>
              <a:t>vinkulaci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pojistných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plnění</a:t>
            </a:r>
            <a:r>
              <a:rPr lang="sk-SK" sz="1800" dirty="0">
                <a:solidFill>
                  <a:srgbClr val="002060"/>
                </a:solidFill>
              </a:rPr>
              <a:t>, v níž </a:t>
            </a:r>
            <a:r>
              <a:rPr lang="sk-SK" sz="1800" dirty="0" err="1">
                <a:solidFill>
                  <a:srgbClr val="002060"/>
                </a:solidFill>
              </a:rPr>
              <a:t>se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žalobce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zavázal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nevypovědět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pojistnou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smlouvu</a:t>
            </a:r>
            <a:r>
              <a:rPr lang="sk-SK" sz="1800" dirty="0">
                <a:solidFill>
                  <a:srgbClr val="002060"/>
                </a:solidFill>
              </a:rPr>
              <a:t> po dobu platnosti leasingové </a:t>
            </a:r>
            <a:r>
              <a:rPr lang="sk-SK" sz="1800" dirty="0" err="1">
                <a:solidFill>
                  <a:srgbClr val="002060"/>
                </a:solidFill>
              </a:rPr>
              <a:t>smlouvy</a:t>
            </a:r>
            <a:r>
              <a:rPr lang="sk-SK" sz="1800" dirty="0">
                <a:solidFill>
                  <a:srgbClr val="002060"/>
                </a:solidFill>
              </a:rPr>
              <a:t>. 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err="1">
                <a:solidFill>
                  <a:srgbClr val="002060"/>
                </a:solidFill>
              </a:rPr>
              <a:t>Soud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prvního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stupně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dospěl</a:t>
            </a:r>
            <a:r>
              <a:rPr lang="sk-SK" sz="1800" dirty="0">
                <a:solidFill>
                  <a:srgbClr val="002060"/>
                </a:solidFill>
              </a:rPr>
              <a:t> k </a:t>
            </a:r>
            <a:r>
              <a:rPr lang="sk-SK" sz="1800" dirty="0" err="1">
                <a:solidFill>
                  <a:srgbClr val="002060"/>
                </a:solidFill>
              </a:rPr>
              <a:t>závěru</a:t>
            </a:r>
            <a:r>
              <a:rPr lang="sk-SK" sz="1800" dirty="0">
                <a:solidFill>
                  <a:srgbClr val="002060"/>
                </a:solidFill>
              </a:rPr>
              <a:t>, že z </a:t>
            </a:r>
            <a:r>
              <a:rPr lang="sk-SK" sz="1800" dirty="0" err="1">
                <a:solidFill>
                  <a:srgbClr val="002060"/>
                </a:solidFill>
              </a:rPr>
              <a:t>této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písemnosti</a:t>
            </a:r>
            <a:r>
              <a:rPr lang="sk-SK" sz="1800" dirty="0">
                <a:solidFill>
                  <a:srgbClr val="002060"/>
                </a:solidFill>
              </a:rPr>
              <a:t> je </a:t>
            </a:r>
            <a:r>
              <a:rPr lang="sk-SK" sz="1800" dirty="0" err="1">
                <a:solidFill>
                  <a:srgbClr val="002060"/>
                </a:solidFill>
              </a:rPr>
              <a:t>zřejmé</a:t>
            </a:r>
            <a:r>
              <a:rPr lang="sk-SK" sz="1800" dirty="0">
                <a:solidFill>
                  <a:srgbClr val="002060"/>
                </a:solidFill>
              </a:rPr>
              <a:t>, že </a:t>
            </a:r>
            <a:r>
              <a:rPr lang="sk-SK" sz="1800" dirty="0" err="1">
                <a:solidFill>
                  <a:srgbClr val="002060"/>
                </a:solidFill>
              </a:rPr>
              <a:t>se</a:t>
            </a:r>
            <a:r>
              <a:rPr lang="sk-SK" sz="1800" dirty="0">
                <a:solidFill>
                  <a:srgbClr val="002060"/>
                </a:solidFill>
              </a:rPr>
              <a:t> jedná </a:t>
            </a:r>
            <a:r>
              <a:rPr lang="sk-SK" sz="1800" b="1" dirty="0">
                <a:solidFill>
                  <a:srgbClr val="002060"/>
                </a:solidFill>
              </a:rPr>
              <a:t>o jednostranný úkon </a:t>
            </a:r>
            <a:r>
              <a:rPr lang="sk-SK" sz="1800" b="1" dirty="0" err="1">
                <a:solidFill>
                  <a:srgbClr val="002060"/>
                </a:solidFill>
              </a:rPr>
              <a:t>žalobce</a:t>
            </a:r>
            <a:r>
              <a:rPr lang="sk-SK" sz="1800" dirty="0">
                <a:solidFill>
                  <a:srgbClr val="002060"/>
                </a:solidFill>
              </a:rPr>
              <a:t>, </a:t>
            </a:r>
            <a:r>
              <a:rPr lang="sk-SK" sz="1800" dirty="0" err="1">
                <a:solidFill>
                  <a:srgbClr val="002060"/>
                </a:solidFill>
              </a:rPr>
              <a:t>pouze</a:t>
            </a:r>
            <a:r>
              <a:rPr lang="sk-SK" sz="1800" dirty="0">
                <a:solidFill>
                  <a:srgbClr val="002060"/>
                </a:solidFill>
              </a:rPr>
              <a:t> o jeho </a:t>
            </a:r>
            <a:r>
              <a:rPr lang="sk-SK" sz="1800" dirty="0" err="1">
                <a:solidFill>
                  <a:srgbClr val="002060"/>
                </a:solidFill>
              </a:rPr>
              <a:t>závazek</a:t>
            </a:r>
            <a:r>
              <a:rPr lang="sk-SK" sz="1800" dirty="0">
                <a:solidFill>
                  <a:srgbClr val="002060"/>
                </a:solidFill>
              </a:rPr>
              <a:t>, </a:t>
            </a:r>
            <a:r>
              <a:rPr lang="sk-SK" sz="1800" dirty="0" err="1">
                <a:solidFill>
                  <a:srgbClr val="002060"/>
                </a:solidFill>
              </a:rPr>
              <a:t>nikoliv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závazek</a:t>
            </a:r>
            <a:r>
              <a:rPr lang="sk-SK" sz="1800" dirty="0">
                <a:solidFill>
                  <a:srgbClr val="002060"/>
                </a:solidFill>
              </a:rPr>
              <a:t> žalované, a </a:t>
            </a:r>
            <a:r>
              <a:rPr lang="sk-SK" sz="1800" b="1" dirty="0" err="1">
                <a:solidFill>
                  <a:srgbClr val="002060"/>
                </a:solidFill>
              </a:rPr>
              <a:t>nevyplývá</a:t>
            </a:r>
            <a:r>
              <a:rPr lang="sk-SK" sz="1800" b="1" dirty="0">
                <a:solidFill>
                  <a:srgbClr val="002060"/>
                </a:solidFill>
              </a:rPr>
              <a:t> z </a:t>
            </a:r>
            <a:r>
              <a:rPr lang="sk-SK" sz="1800" b="1" dirty="0" err="1">
                <a:solidFill>
                  <a:srgbClr val="002060"/>
                </a:solidFill>
              </a:rPr>
              <a:t>ní</a:t>
            </a:r>
            <a:r>
              <a:rPr lang="sk-SK" sz="1800" b="1" dirty="0">
                <a:solidFill>
                  <a:srgbClr val="002060"/>
                </a:solidFill>
              </a:rPr>
              <a:t>, že by </a:t>
            </a:r>
            <a:r>
              <a:rPr lang="sk-SK" sz="1800" b="1" dirty="0" err="1">
                <a:solidFill>
                  <a:srgbClr val="002060"/>
                </a:solidFill>
              </a:rPr>
              <a:t>bylo</a:t>
            </a:r>
            <a:r>
              <a:rPr lang="sk-SK" sz="1800" b="1" dirty="0">
                <a:solidFill>
                  <a:srgbClr val="002060"/>
                </a:solidFill>
              </a:rPr>
              <a:t> možné tuto listinu </a:t>
            </a:r>
            <a:r>
              <a:rPr lang="sk-SK" sz="1800" b="1" dirty="0" err="1">
                <a:solidFill>
                  <a:srgbClr val="002060"/>
                </a:solidFill>
              </a:rPr>
              <a:t>považovat</a:t>
            </a:r>
            <a:r>
              <a:rPr lang="sk-SK" sz="1800" b="1" dirty="0">
                <a:solidFill>
                  <a:srgbClr val="002060"/>
                </a:solidFill>
              </a:rPr>
              <a:t> za </a:t>
            </a:r>
            <a:r>
              <a:rPr lang="sk-SK" sz="1800" b="1" dirty="0" err="1">
                <a:solidFill>
                  <a:srgbClr val="002060"/>
                </a:solidFill>
              </a:rPr>
              <a:t>součást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pojistné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smlouvy</a:t>
            </a:r>
            <a:r>
              <a:rPr lang="sk-SK" sz="1800" dirty="0">
                <a:solidFill>
                  <a:srgbClr val="002060"/>
                </a:solidFill>
              </a:rPr>
              <a:t>; tento </a:t>
            </a:r>
            <a:r>
              <a:rPr lang="sk-SK" sz="1800" dirty="0" err="1">
                <a:solidFill>
                  <a:srgbClr val="002060"/>
                </a:solidFill>
              </a:rPr>
              <a:t>závěr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nelze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dovodit</a:t>
            </a:r>
            <a:r>
              <a:rPr lang="sk-SK" sz="1800" dirty="0">
                <a:solidFill>
                  <a:srgbClr val="002060"/>
                </a:solidFill>
              </a:rPr>
              <a:t> ani z vlastní </a:t>
            </a:r>
            <a:r>
              <a:rPr lang="sk-SK" sz="1800" dirty="0" err="1">
                <a:solidFill>
                  <a:srgbClr val="002060"/>
                </a:solidFill>
              </a:rPr>
              <a:t>smlouvy</a:t>
            </a:r>
            <a:r>
              <a:rPr lang="sk-SK" sz="1800" dirty="0">
                <a:solidFill>
                  <a:srgbClr val="002060"/>
                </a:solidFill>
              </a:rPr>
              <a:t>, ani </a:t>
            </a:r>
            <a:r>
              <a:rPr lang="sk-SK" sz="1800" dirty="0" err="1">
                <a:solidFill>
                  <a:srgbClr val="002060"/>
                </a:solidFill>
              </a:rPr>
              <a:t>ze</a:t>
            </a:r>
            <a:r>
              <a:rPr lang="sk-SK" sz="1800" dirty="0">
                <a:solidFill>
                  <a:srgbClr val="002060"/>
                </a:solidFill>
              </a:rPr>
              <a:t> všeobecných </a:t>
            </a:r>
            <a:r>
              <a:rPr lang="sk-SK" sz="1800" dirty="0" err="1">
                <a:solidFill>
                  <a:srgbClr val="002060"/>
                </a:solidFill>
              </a:rPr>
              <a:t>pojistných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podmínek</a:t>
            </a:r>
            <a:r>
              <a:rPr lang="sk-SK" sz="1800" dirty="0">
                <a:solidFill>
                  <a:srgbClr val="002060"/>
                </a:solidFill>
              </a:rPr>
              <a:t>, </a:t>
            </a:r>
            <a:r>
              <a:rPr lang="sk-SK" sz="1800" dirty="0" err="1">
                <a:solidFill>
                  <a:srgbClr val="002060"/>
                </a:solidFill>
              </a:rPr>
              <a:t>které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jsou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součástí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této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smlouvy</a:t>
            </a:r>
            <a:endParaRPr lang="sk-SK" sz="18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sk-SK" sz="1800" dirty="0">
                <a:solidFill>
                  <a:srgbClr val="002060"/>
                </a:solidFill>
              </a:rPr>
              <a:t>(Uznesenie NS ČR, </a:t>
            </a:r>
            <a:r>
              <a:rPr lang="sk-SK" sz="1800" dirty="0" err="1">
                <a:solidFill>
                  <a:srgbClr val="002060"/>
                </a:solidFill>
              </a:rPr>
              <a:t>sp</a:t>
            </a:r>
            <a:r>
              <a:rPr lang="sk-SK" sz="1800" dirty="0">
                <a:solidFill>
                  <a:srgbClr val="002060"/>
                </a:solidFill>
              </a:rPr>
              <a:t>. zn. 32 Odo 241/2005</a:t>
            </a:r>
            <a:r>
              <a:rPr lang="sk-SK" sz="1800" dirty="0" smtClean="0">
                <a:solidFill>
                  <a:srgbClr val="002060"/>
                </a:solidFill>
              </a:rPr>
              <a:t>)</a:t>
            </a:r>
            <a:endParaRPr lang="sk-SK" sz="1800" dirty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31882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/>
              <a:t>Charakteristika právnej úpravy</a:t>
            </a:r>
            <a:endParaRPr lang="sk-SK" dirty="0" smtClean="0"/>
          </a:p>
        </p:txBody>
      </p:sp>
      <p:sp>
        <p:nvSpPr>
          <p:cNvPr id="286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None/>
            </a:pPr>
            <a:r>
              <a:rPr lang="sk-SK" sz="2000" dirty="0">
                <a:solidFill>
                  <a:srgbClr val="FF0000"/>
                </a:solidFill>
              </a:rPr>
              <a:t>Vinkulácia ako jednostranný prejav </a:t>
            </a:r>
            <a:r>
              <a:rPr lang="sk-SK" sz="2000" dirty="0" smtClean="0">
                <a:solidFill>
                  <a:srgbClr val="FF0000"/>
                </a:solidFill>
              </a:rPr>
              <a:t>vôle</a:t>
            </a:r>
            <a:endParaRPr lang="sk-SK" sz="20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sk-SK" sz="1800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sk-SK" sz="1800" b="1" dirty="0" smtClean="0">
                <a:solidFill>
                  <a:srgbClr val="002060"/>
                </a:solidFill>
              </a:rPr>
              <a:t>Nedostatok zabezpečovacej funkcie vinkulácie – akú povahu má plnenie?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err="1" smtClean="0">
                <a:solidFill>
                  <a:srgbClr val="002060"/>
                </a:solidFill>
              </a:rPr>
              <a:t>Jestliže</a:t>
            </a:r>
            <a:r>
              <a:rPr lang="sk-SK" sz="1800" dirty="0" smtClean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žalobci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požádali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pojišťovnu</a:t>
            </a:r>
            <a:r>
              <a:rPr lang="sk-SK" sz="1800" dirty="0">
                <a:solidFill>
                  <a:srgbClr val="002060"/>
                </a:solidFill>
              </a:rPr>
              <a:t> o </a:t>
            </a:r>
            <a:r>
              <a:rPr lang="sk-SK" sz="1800" dirty="0" err="1">
                <a:solidFill>
                  <a:srgbClr val="002060"/>
                </a:solidFill>
              </a:rPr>
              <a:t>provedení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vinkulace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plnění</a:t>
            </a:r>
            <a:r>
              <a:rPr lang="sk-SK" sz="1800" dirty="0">
                <a:solidFill>
                  <a:srgbClr val="002060"/>
                </a:solidFill>
              </a:rPr>
              <a:t> z </a:t>
            </a:r>
            <a:r>
              <a:rPr lang="sk-SK" sz="1800" dirty="0" err="1">
                <a:solidFill>
                  <a:srgbClr val="002060"/>
                </a:solidFill>
              </a:rPr>
              <a:t>pojistné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smlouvy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týkající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se</a:t>
            </a:r>
            <a:r>
              <a:rPr lang="sk-SK" sz="1800" dirty="0">
                <a:solidFill>
                  <a:srgbClr val="002060"/>
                </a:solidFill>
              </a:rPr>
              <a:t> zastavených </a:t>
            </a:r>
            <a:r>
              <a:rPr lang="sk-SK" sz="1800" dirty="0" err="1">
                <a:solidFill>
                  <a:srgbClr val="002060"/>
                </a:solidFill>
              </a:rPr>
              <a:t>nemovitostí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prospěch</a:t>
            </a:r>
            <a:r>
              <a:rPr lang="sk-SK" sz="1800" dirty="0">
                <a:solidFill>
                  <a:srgbClr val="002060"/>
                </a:solidFill>
              </a:rPr>
              <a:t> banky </a:t>
            </a:r>
            <a:r>
              <a:rPr lang="sk-SK" sz="1800" dirty="0" err="1">
                <a:solidFill>
                  <a:srgbClr val="002060"/>
                </a:solidFill>
              </a:rPr>
              <a:t>poskytující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úvěr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osobnímu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dlužníkovi</a:t>
            </a:r>
            <a:r>
              <a:rPr lang="sk-SK" sz="1800" dirty="0">
                <a:solidFill>
                  <a:srgbClr val="002060"/>
                </a:solidFill>
              </a:rPr>
              <a:t> (Ing. J. Z.), potom </a:t>
            </a:r>
            <a:r>
              <a:rPr lang="sk-SK" sz="1800" b="1" dirty="0" err="1">
                <a:solidFill>
                  <a:srgbClr val="002060"/>
                </a:solidFill>
              </a:rPr>
              <a:t>vyplacené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pojistné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plnění</a:t>
            </a:r>
            <a:r>
              <a:rPr lang="sk-SK" sz="1800" b="1" dirty="0">
                <a:solidFill>
                  <a:srgbClr val="002060"/>
                </a:solidFill>
              </a:rPr>
              <a:t>, </a:t>
            </a:r>
            <a:r>
              <a:rPr lang="sk-SK" sz="1800" b="1" dirty="0" err="1">
                <a:solidFill>
                  <a:srgbClr val="002060"/>
                </a:solidFill>
              </a:rPr>
              <a:t>které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bylo</a:t>
            </a:r>
            <a:r>
              <a:rPr lang="sk-SK" sz="1800" b="1" dirty="0">
                <a:solidFill>
                  <a:srgbClr val="002060"/>
                </a:solidFill>
              </a:rPr>
              <a:t> použito na úhradu </a:t>
            </a:r>
            <a:r>
              <a:rPr lang="sk-SK" sz="1800" b="1" dirty="0" err="1">
                <a:solidFill>
                  <a:srgbClr val="002060"/>
                </a:solidFill>
              </a:rPr>
              <a:t>dluhu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osobního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dlužníka</a:t>
            </a:r>
            <a:r>
              <a:rPr lang="sk-SK" sz="1800" b="1" dirty="0">
                <a:solidFill>
                  <a:srgbClr val="002060"/>
                </a:solidFill>
              </a:rPr>
              <a:t>, </a:t>
            </a:r>
            <a:r>
              <a:rPr lang="sk-SK" sz="1800" b="1" dirty="0" err="1">
                <a:solidFill>
                  <a:srgbClr val="002060"/>
                </a:solidFill>
              </a:rPr>
              <a:t>nemůže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být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plněním</a:t>
            </a:r>
            <a:r>
              <a:rPr lang="sk-SK" sz="1800" b="1" dirty="0">
                <a:solidFill>
                  <a:srgbClr val="002060"/>
                </a:solidFill>
              </a:rPr>
              <a:t> bez </a:t>
            </a:r>
            <a:r>
              <a:rPr lang="sk-SK" sz="1800" b="1" dirty="0" err="1">
                <a:solidFill>
                  <a:srgbClr val="002060"/>
                </a:solidFill>
              </a:rPr>
              <a:t>právního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důvodu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podle</a:t>
            </a:r>
            <a:r>
              <a:rPr lang="sk-SK" sz="1800" dirty="0">
                <a:solidFill>
                  <a:srgbClr val="002060"/>
                </a:solidFill>
              </a:rPr>
              <a:t> § 451 </a:t>
            </a:r>
            <a:r>
              <a:rPr lang="sk-SK" sz="1800" dirty="0" err="1">
                <a:solidFill>
                  <a:srgbClr val="002060"/>
                </a:solidFill>
              </a:rPr>
              <a:t>odst</a:t>
            </a:r>
            <a:r>
              <a:rPr lang="sk-SK" sz="1800" dirty="0">
                <a:solidFill>
                  <a:srgbClr val="002060"/>
                </a:solidFill>
              </a:rPr>
              <a:t>. 2 obč. zák. </a:t>
            </a:r>
            <a:r>
              <a:rPr lang="sk-SK" sz="1800" dirty="0" err="1">
                <a:solidFill>
                  <a:srgbClr val="002060"/>
                </a:solidFill>
              </a:rPr>
              <a:t>Žalobci</a:t>
            </a:r>
            <a:r>
              <a:rPr lang="sk-SK" sz="1800" dirty="0">
                <a:solidFill>
                  <a:srgbClr val="002060"/>
                </a:solidFill>
              </a:rPr>
              <a:t> totiž za povinného </a:t>
            </a:r>
            <a:r>
              <a:rPr lang="sk-SK" sz="1800" dirty="0" err="1">
                <a:solidFill>
                  <a:srgbClr val="002060"/>
                </a:solidFill>
              </a:rPr>
              <a:t>ze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smlouvy</a:t>
            </a:r>
            <a:r>
              <a:rPr lang="sk-SK" sz="1800" dirty="0">
                <a:solidFill>
                  <a:srgbClr val="002060"/>
                </a:solidFill>
              </a:rPr>
              <a:t> o </a:t>
            </a:r>
            <a:r>
              <a:rPr lang="sk-SK" sz="1800" dirty="0" err="1">
                <a:solidFill>
                  <a:srgbClr val="002060"/>
                </a:solidFill>
              </a:rPr>
              <a:t>úvěru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částečně</a:t>
            </a:r>
            <a:r>
              <a:rPr lang="sk-SK" sz="1800" dirty="0">
                <a:solidFill>
                  <a:srgbClr val="002060"/>
                </a:solidFill>
              </a:rPr>
              <a:t> splnili jeho </a:t>
            </a:r>
            <a:r>
              <a:rPr lang="sk-SK" sz="1800" dirty="0" err="1">
                <a:solidFill>
                  <a:srgbClr val="002060"/>
                </a:solidFill>
              </a:rPr>
              <a:t>dluh</a:t>
            </a:r>
            <a:r>
              <a:rPr lang="sk-SK" sz="1800" dirty="0">
                <a:solidFill>
                  <a:srgbClr val="002060"/>
                </a:solidFill>
              </a:rPr>
              <a:t>, </a:t>
            </a:r>
            <a:r>
              <a:rPr lang="sk-SK" sz="1800" dirty="0" err="1">
                <a:solidFill>
                  <a:srgbClr val="002060"/>
                </a:solidFill>
              </a:rPr>
              <a:t>ačkoliv</a:t>
            </a:r>
            <a:r>
              <a:rPr lang="sk-SK" sz="1800" dirty="0">
                <a:solidFill>
                  <a:srgbClr val="002060"/>
                </a:solidFill>
              </a:rPr>
              <a:t> k tomu </a:t>
            </a:r>
            <a:r>
              <a:rPr lang="sk-SK" sz="1800" dirty="0" err="1">
                <a:solidFill>
                  <a:srgbClr val="002060"/>
                </a:solidFill>
              </a:rPr>
              <a:t>nebyli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povinni</a:t>
            </a:r>
            <a:r>
              <a:rPr lang="sk-SK" sz="1800" dirty="0">
                <a:solidFill>
                  <a:srgbClr val="002060"/>
                </a:solidFill>
              </a:rPr>
              <a:t>. </a:t>
            </a:r>
            <a:endParaRPr lang="sk-SK" sz="18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sk-SK" sz="1800" dirty="0" err="1" smtClean="0">
                <a:solidFill>
                  <a:srgbClr val="002060"/>
                </a:solidFill>
              </a:rPr>
              <a:t>Příkaz</a:t>
            </a:r>
            <a:r>
              <a:rPr lang="sk-SK" sz="1800" dirty="0">
                <a:solidFill>
                  <a:srgbClr val="002060"/>
                </a:solidFill>
              </a:rPr>
              <a:t>, aby </a:t>
            </a:r>
            <a:r>
              <a:rPr lang="sk-SK" sz="1800" dirty="0" err="1">
                <a:solidFill>
                  <a:srgbClr val="002060"/>
                </a:solidFill>
              </a:rPr>
              <a:t>pojišťovna</a:t>
            </a:r>
            <a:r>
              <a:rPr lang="sk-SK" sz="1800" dirty="0">
                <a:solidFill>
                  <a:srgbClr val="002060"/>
                </a:solidFill>
              </a:rPr>
              <a:t> plnila </a:t>
            </a:r>
            <a:r>
              <a:rPr lang="sk-SK" sz="1800" dirty="0" err="1">
                <a:solidFill>
                  <a:srgbClr val="002060"/>
                </a:solidFill>
              </a:rPr>
              <a:t>částku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pojistného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plnění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ve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prospěch</a:t>
            </a:r>
            <a:r>
              <a:rPr lang="sk-SK" sz="1800" dirty="0">
                <a:solidFill>
                  <a:srgbClr val="002060"/>
                </a:solidFill>
              </a:rPr>
              <a:t> banky, </a:t>
            </a:r>
            <a:r>
              <a:rPr lang="sk-SK" sz="1800" dirty="0" err="1">
                <a:solidFill>
                  <a:srgbClr val="002060"/>
                </a:solidFill>
              </a:rPr>
              <a:t>která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ji</a:t>
            </a:r>
            <a:r>
              <a:rPr lang="sk-SK" sz="1800" dirty="0">
                <a:solidFill>
                  <a:srgbClr val="002060"/>
                </a:solidFill>
              </a:rPr>
              <a:t> použije na </a:t>
            </a:r>
            <a:r>
              <a:rPr lang="sk-SK" sz="1800" dirty="0" err="1">
                <a:solidFill>
                  <a:srgbClr val="002060"/>
                </a:solidFill>
              </a:rPr>
              <a:t>splacení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části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dluhu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osobního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dlužníka</a:t>
            </a:r>
            <a:r>
              <a:rPr lang="sk-SK" sz="1800" dirty="0">
                <a:solidFill>
                  <a:srgbClr val="002060"/>
                </a:solidFill>
              </a:rPr>
              <a:t>, </a:t>
            </a:r>
            <a:r>
              <a:rPr lang="sk-SK" sz="1800" b="1" dirty="0">
                <a:solidFill>
                  <a:srgbClr val="002060"/>
                </a:solidFill>
              </a:rPr>
              <a:t>je možnou a </a:t>
            </a:r>
            <a:r>
              <a:rPr lang="sk-SK" sz="1800" b="1" dirty="0" err="1">
                <a:solidFill>
                  <a:srgbClr val="002060"/>
                </a:solidFill>
              </a:rPr>
              <a:t>dobrovolnou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dispozicí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pojištěných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zástavců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b="1" dirty="0">
                <a:solidFill>
                  <a:srgbClr val="002060"/>
                </a:solidFill>
              </a:rPr>
              <a:t>s v </a:t>
            </a:r>
            <a:r>
              <a:rPr lang="sk-SK" sz="1800" b="1" dirty="0" err="1">
                <a:solidFill>
                  <a:srgbClr val="002060"/>
                </a:solidFill>
              </a:rPr>
              <a:t>budoucnu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vyplaceným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pojistným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plněním</a:t>
            </a:r>
            <a:r>
              <a:rPr lang="sk-SK" sz="1800" dirty="0">
                <a:solidFill>
                  <a:srgbClr val="002060"/>
                </a:solidFill>
              </a:rPr>
              <a:t>; </a:t>
            </a:r>
            <a:r>
              <a:rPr lang="sk-SK" sz="1800" dirty="0" err="1">
                <a:solidFill>
                  <a:srgbClr val="002060"/>
                </a:solidFill>
              </a:rPr>
              <a:t>tímto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způsobem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b="1" dirty="0">
                <a:solidFill>
                  <a:srgbClr val="002060"/>
                </a:solidFill>
              </a:rPr>
              <a:t>získané finanční </a:t>
            </a:r>
            <a:r>
              <a:rPr lang="sk-SK" sz="1800" b="1" dirty="0" err="1">
                <a:solidFill>
                  <a:srgbClr val="002060"/>
                </a:solidFill>
              </a:rPr>
              <a:t>prostředky</a:t>
            </a:r>
            <a:r>
              <a:rPr lang="sk-SK" sz="1800" b="1" dirty="0">
                <a:solidFill>
                  <a:srgbClr val="002060"/>
                </a:solidFill>
              </a:rPr>
              <a:t> žalovanou </a:t>
            </a:r>
            <a:r>
              <a:rPr lang="sk-SK" sz="1800" b="1" dirty="0" err="1">
                <a:solidFill>
                  <a:srgbClr val="002060"/>
                </a:solidFill>
              </a:rPr>
              <a:t>nelze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považovat</a:t>
            </a:r>
            <a:r>
              <a:rPr lang="sk-SK" sz="1800" b="1" dirty="0">
                <a:solidFill>
                  <a:srgbClr val="002060"/>
                </a:solidFill>
              </a:rPr>
              <a:t> za </a:t>
            </a:r>
            <a:r>
              <a:rPr lang="sk-SK" sz="1800" b="1" dirty="0" err="1">
                <a:solidFill>
                  <a:srgbClr val="002060"/>
                </a:solidFill>
              </a:rPr>
              <a:t>plnění</a:t>
            </a:r>
            <a:r>
              <a:rPr lang="sk-SK" sz="1800" b="1" dirty="0">
                <a:solidFill>
                  <a:srgbClr val="002060"/>
                </a:solidFill>
              </a:rPr>
              <a:t> bez </a:t>
            </a:r>
            <a:r>
              <a:rPr lang="sk-SK" sz="1800" b="1" dirty="0" err="1">
                <a:solidFill>
                  <a:srgbClr val="002060"/>
                </a:solidFill>
              </a:rPr>
              <a:t>právního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b="1" dirty="0" err="1">
                <a:solidFill>
                  <a:srgbClr val="002060"/>
                </a:solidFill>
              </a:rPr>
              <a:t>důvodu</a:t>
            </a:r>
            <a:r>
              <a:rPr lang="sk-SK" sz="1800" b="1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zakládající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její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odpovědnost</a:t>
            </a:r>
            <a:r>
              <a:rPr lang="sk-SK" sz="1800" dirty="0">
                <a:solidFill>
                  <a:srgbClr val="002060"/>
                </a:solidFill>
              </a:rPr>
              <a:t> za získané </a:t>
            </a:r>
            <a:r>
              <a:rPr lang="sk-SK" sz="1800" dirty="0" err="1">
                <a:solidFill>
                  <a:srgbClr val="002060"/>
                </a:solidFill>
              </a:rPr>
              <a:t>bezdůvodné</a:t>
            </a:r>
            <a:r>
              <a:rPr lang="sk-SK" sz="1800" dirty="0">
                <a:solidFill>
                  <a:srgbClr val="002060"/>
                </a:solidFill>
              </a:rPr>
              <a:t> </a:t>
            </a:r>
            <a:r>
              <a:rPr lang="sk-SK" sz="1800" dirty="0" err="1">
                <a:solidFill>
                  <a:srgbClr val="002060"/>
                </a:solidFill>
              </a:rPr>
              <a:t>obohacení</a:t>
            </a:r>
            <a:r>
              <a:rPr lang="sk-SK" sz="1800" dirty="0" smtClean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sk-SK" sz="1800" dirty="0" smtClean="0">
                <a:solidFill>
                  <a:srgbClr val="002060"/>
                </a:solidFill>
              </a:rPr>
              <a:t>(Rozsudok NS ČR, </a:t>
            </a:r>
            <a:r>
              <a:rPr lang="sk-SK" sz="1800" dirty="0" err="1" smtClean="0">
                <a:solidFill>
                  <a:srgbClr val="002060"/>
                </a:solidFill>
              </a:rPr>
              <a:t>sp</a:t>
            </a:r>
            <a:r>
              <a:rPr lang="sk-SK" sz="1800" dirty="0" smtClean="0">
                <a:solidFill>
                  <a:srgbClr val="002060"/>
                </a:solidFill>
              </a:rPr>
              <a:t>. zn. 33 Odo 1482/2005)</a:t>
            </a: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95168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3200" dirty="0" smtClean="0"/>
              <a:t>Charakteristika právnej úpravy</a:t>
            </a:r>
            <a:endParaRPr lang="sk-SK" dirty="0" smtClean="0"/>
          </a:p>
        </p:txBody>
      </p:sp>
      <p:sp>
        <p:nvSpPr>
          <p:cNvPr id="30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sk-SK" sz="2000" dirty="0" smtClean="0">
                <a:solidFill>
                  <a:srgbClr val="FF0000"/>
                </a:solidFill>
              </a:rPr>
              <a:t>Vinkulácia ako inominátny kontrakt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Predpokladá zapojenie všetkých zúčastnených subjektov: poisťovne, </a:t>
            </a:r>
            <a:r>
              <a:rPr lang="sk-SK" sz="1800" dirty="0" err="1" smtClean="0">
                <a:solidFill>
                  <a:srgbClr val="002060"/>
                </a:solidFill>
              </a:rPr>
              <a:t>vinkulárneho</a:t>
            </a:r>
            <a:r>
              <a:rPr lang="sk-SK" sz="1800" dirty="0" smtClean="0">
                <a:solidFill>
                  <a:srgbClr val="002060"/>
                </a:solidFill>
              </a:rPr>
              <a:t> veriteľa a poisteného.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V </a:t>
            </a:r>
            <a:r>
              <a:rPr lang="sk-SK" sz="1800" dirty="0">
                <a:solidFill>
                  <a:srgbClr val="002060"/>
                </a:solidFill>
              </a:rPr>
              <a:t>týchto prípadoch je neodvolateľnosť vinkulácie daná samotnou povahou zmluvy, pretože na zmenu v osobe </a:t>
            </a:r>
            <a:r>
              <a:rPr lang="sk-SK" sz="1800" dirty="0" err="1">
                <a:solidFill>
                  <a:srgbClr val="002060"/>
                </a:solidFill>
              </a:rPr>
              <a:t>vinkulárneho</a:t>
            </a:r>
            <a:r>
              <a:rPr lang="sk-SK" sz="1800" dirty="0">
                <a:solidFill>
                  <a:srgbClr val="002060"/>
                </a:solidFill>
              </a:rPr>
              <a:t> veriteľa, príp. na zrušenie vytvoreného vzťahu je potrebný súhlas všetkých zmluvných </a:t>
            </a:r>
            <a:r>
              <a:rPr lang="sk-SK" sz="1800" dirty="0" smtClean="0">
                <a:solidFill>
                  <a:srgbClr val="002060"/>
                </a:solidFill>
              </a:rPr>
              <a:t>strán.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Zmluva </a:t>
            </a:r>
            <a:r>
              <a:rPr lang="sk-SK" sz="1800" dirty="0">
                <a:solidFill>
                  <a:srgbClr val="002060"/>
                </a:solidFill>
              </a:rPr>
              <a:t>má svoje opodstatnenie najmä v prípade, ak má byť ošetrená nielen samotná vinkulácia, ale aj vzťahy s ňou súvisiace. V praxi ide najmä o situácie, ak </a:t>
            </a:r>
            <a:r>
              <a:rPr lang="sk-SK" sz="1800" dirty="0" err="1">
                <a:solidFill>
                  <a:srgbClr val="002060"/>
                </a:solidFill>
              </a:rPr>
              <a:t>vinkulárny</a:t>
            </a:r>
            <a:r>
              <a:rPr lang="sk-SK" sz="1800" dirty="0">
                <a:solidFill>
                  <a:srgbClr val="002060"/>
                </a:solidFill>
              </a:rPr>
              <a:t> veriteľ od poisťovne, príp. od klienta požaduje plnenie určitých povinností súvisiacich s existujúcim </a:t>
            </a:r>
            <a:r>
              <a:rPr lang="sk-SK" sz="1800" dirty="0" smtClean="0">
                <a:solidFill>
                  <a:srgbClr val="002060"/>
                </a:solidFill>
              </a:rPr>
              <a:t>poistením.</a:t>
            </a: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Na </a:t>
            </a:r>
            <a:r>
              <a:rPr lang="sk-SK" sz="1800" dirty="0">
                <a:solidFill>
                  <a:srgbClr val="002060"/>
                </a:solidFill>
              </a:rPr>
              <a:t>základe zmluvy vznikajú práva a povinnosti medzi všetkými zmluvnými stranami. Osoba, ktorá má právo na plnenie, ukladá poisťovni vyplatiť poistné plnenie </a:t>
            </a:r>
            <a:r>
              <a:rPr lang="sk-SK" sz="1800" dirty="0" err="1">
                <a:solidFill>
                  <a:srgbClr val="002060"/>
                </a:solidFill>
              </a:rPr>
              <a:t>vinkulárnemu</a:t>
            </a:r>
            <a:r>
              <a:rPr lang="sk-SK" sz="1800" dirty="0">
                <a:solidFill>
                  <a:srgbClr val="002060"/>
                </a:solidFill>
              </a:rPr>
              <a:t> veriteľovi a poisťovňa sa voči </a:t>
            </a:r>
            <a:r>
              <a:rPr lang="sk-SK" sz="1800" dirty="0" err="1">
                <a:solidFill>
                  <a:srgbClr val="002060"/>
                </a:solidFill>
              </a:rPr>
              <a:t>vinkulárnemu</a:t>
            </a:r>
            <a:r>
              <a:rPr lang="sk-SK" sz="1800" dirty="0">
                <a:solidFill>
                  <a:srgbClr val="002060"/>
                </a:solidFill>
              </a:rPr>
              <a:t> veriteľovi zaväzuje, že mu v prípade poistnej udalosti vyplatí poistné plnenie, ktoré by za iných okolností patrilo poistenému. </a:t>
            </a:r>
            <a:endParaRPr lang="sk-SK" sz="18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sk-SK" sz="1800" dirty="0" smtClean="0">
                <a:solidFill>
                  <a:srgbClr val="002060"/>
                </a:solidFill>
              </a:rPr>
              <a:t>V </a:t>
            </a:r>
            <a:r>
              <a:rPr lang="sk-SK" sz="1800" dirty="0">
                <a:solidFill>
                  <a:srgbClr val="002060"/>
                </a:solidFill>
              </a:rPr>
              <a:t>prípade, ak by poisťovňa nerešpektovala svoj záväzok a vyplatila by poistné plnenie inej osobe, mohla by sa domáhať svojho nároku prostredníctvom žaloby na </a:t>
            </a:r>
            <a:r>
              <a:rPr lang="sk-SK" sz="1800" dirty="0" smtClean="0">
                <a:solidFill>
                  <a:srgbClr val="002060"/>
                </a:solidFill>
              </a:rPr>
              <a:t>súde.</a:t>
            </a:r>
          </a:p>
          <a:p>
            <a:pPr algn="just">
              <a:buFont typeface="Wingdings" pitchFamily="2" charset="2"/>
              <a:buChar char="§"/>
            </a:pPr>
            <a:endParaRPr lang="sk-SK" sz="1800" dirty="0" smtClean="0">
              <a:solidFill>
                <a:srgbClr val="002060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08092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1901</TotalTime>
  <Words>6288</Words>
  <Application>Microsoft Office PowerPoint</Application>
  <PresentationFormat>On-screen Show (4:3)</PresentationFormat>
  <Paragraphs>279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Motív Office</vt:lpstr>
      <vt:lpstr>Vinkulácie poistného plnenia </vt:lpstr>
      <vt:lpstr>Obsah prezentácie</vt:lpstr>
      <vt:lpstr> Čo je vlastne vinkulácia?  </vt:lpstr>
      <vt:lpstr>Charakteristika vinkulácie</vt:lpstr>
      <vt:lpstr>Charakteristika právnej úpravy</vt:lpstr>
      <vt:lpstr>Charakteristika právnej úpravy</vt:lpstr>
      <vt:lpstr>Charakteristika právnej úpravy</vt:lpstr>
      <vt:lpstr>Charakteristika právnej úpravy</vt:lpstr>
      <vt:lpstr>Charakteristika právnej úpravy</vt:lpstr>
      <vt:lpstr>Charakteristika právnej úpravy</vt:lpstr>
      <vt:lpstr>Charakteristika právnej úpravy</vt:lpstr>
      <vt:lpstr> Aké sú účinky vinkulácie?  </vt:lpstr>
      <vt:lpstr>Účinky vinkulácie</vt:lpstr>
      <vt:lpstr>Účinky vinkulácie</vt:lpstr>
      <vt:lpstr>Účinky vinkulácie</vt:lpstr>
      <vt:lpstr>Účinky vinkulácie</vt:lpstr>
      <vt:lpstr>Účinky vinkulácie</vt:lpstr>
      <vt:lpstr> Vinkulácia v jednotlivých druhoch poistenia  </vt:lpstr>
      <vt:lpstr>Vinkulácie v poistení motorových vozidiel</vt:lpstr>
      <vt:lpstr>Vinkulácie v poistení motorových vozidiel</vt:lpstr>
      <vt:lpstr>Vinkulácie v poistení motorových vozidiel</vt:lpstr>
      <vt:lpstr>Vinkulácie v poistení motorových vozidiel</vt:lpstr>
      <vt:lpstr>Vinkulácie v poistení motorových vozidiel</vt:lpstr>
      <vt:lpstr>Vinkulácie v poistení motorových vozidiel</vt:lpstr>
      <vt:lpstr>Vinkulácie v poistení majetku</vt:lpstr>
      <vt:lpstr>Vinkulácie v poistení majetku</vt:lpstr>
      <vt:lpstr>Vinkulácie v poistení majetku</vt:lpstr>
      <vt:lpstr>Vinkulácie v poistení zodpovednosti</vt:lpstr>
      <vt:lpstr>Vinkulácie v poistení osôb</vt:lpstr>
      <vt:lpstr>Vinkulácie v poistení osôb</vt:lpstr>
      <vt:lpstr>Vinkulácie v poistení osôb</vt:lpstr>
      <vt:lpstr> Prípadové štúdie  </vt:lpstr>
      <vt:lpstr>Vinkulácia a oprávnená osoba</vt:lpstr>
      <vt:lpstr>Vinkulácia a oprávnená osoba</vt:lpstr>
      <vt:lpstr>Vinkulácia a oprávnená osoba</vt:lpstr>
      <vt:lpstr>Vinkulácia a oprávnená osoba</vt:lpstr>
      <vt:lpstr>Zodpovednosť poisťovne</vt:lpstr>
      <vt:lpstr>Zodpovednosť poisťovne</vt:lpstr>
      <vt:lpstr>Zodpovednosť poisťovne</vt:lpstr>
      <vt:lpstr>Zodpovednosť poisťovne</vt:lpstr>
      <vt:lpstr>Legitimácia leasingového nájomcu</vt:lpstr>
      <vt:lpstr>Legitimácia leasingového nájomcu</vt:lpstr>
      <vt:lpstr>Legitimácia leasingového nájomcu</vt:lpstr>
      <vt:lpstr>Legitimácia leasingového nájomcu</vt:lpstr>
      <vt:lpstr>PowerPoint Presentation</vt:lpstr>
      <vt:lpstr> </vt:lpstr>
    </vt:vector>
  </TitlesOfParts>
  <Company>SLASPO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Baková Lucia</dc:creator>
  <cp:lastModifiedBy>Petruľák Martin</cp:lastModifiedBy>
  <cp:revision>164</cp:revision>
  <dcterms:created xsi:type="dcterms:W3CDTF">2008-10-27T14:16:24Z</dcterms:created>
  <dcterms:modified xsi:type="dcterms:W3CDTF">2013-05-28T09:35:40Z</dcterms:modified>
</cp:coreProperties>
</file>