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4"/>
  </p:sldMasterIdLst>
  <p:notesMasterIdLst>
    <p:notesMasterId r:id="rId34"/>
  </p:notesMasterIdLst>
  <p:sldIdLst>
    <p:sldId id="465" r:id="rId5"/>
    <p:sldId id="469" r:id="rId6"/>
    <p:sldId id="593" r:id="rId7"/>
    <p:sldId id="592" r:id="rId8"/>
    <p:sldId id="573" r:id="rId9"/>
    <p:sldId id="560" r:id="rId10"/>
    <p:sldId id="574" r:id="rId11"/>
    <p:sldId id="544" r:id="rId12"/>
    <p:sldId id="543" r:id="rId13"/>
    <p:sldId id="575" r:id="rId14"/>
    <p:sldId id="564" r:id="rId15"/>
    <p:sldId id="581" r:id="rId16"/>
    <p:sldId id="582" r:id="rId17"/>
    <p:sldId id="583" r:id="rId18"/>
    <p:sldId id="576" r:id="rId19"/>
    <p:sldId id="552" r:id="rId20"/>
    <p:sldId id="584" r:id="rId21"/>
    <p:sldId id="585" r:id="rId22"/>
    <p:sldId id="586" r:id="rId23"/>
    <p:sldId id="577" r:id="rId24"/>
    <p:sldId id="554" r:id="rId25"/>
    <p:sldId id="587" r:id="rId26"/>
    <p:sldId id="588" r:id="rId27"/>
    <p:sldId id="589" r:id="rId28"/>
    <p:sldId id="578" r:id="rId29"/>
    <p:sldId id="549" r:id="rId30"/>
    <p:sldId id="590" r:id="rId31"/>
    <p:sldId id="591" r:id="rId32"/>
    <p:sldId id="594" r:id="rId33"/>
  </p:sldIdLst>
  <p:sldSz cx="9144000" cy="5143500" type="screen16x9"/>
  <p:notesSz cx="6797675" cy="9928225"/>
  <p:defaultTextStyle>
    <a:defPPr>
      <a:defRPr lang="de-DE"/>
    </a:defPPr>
    <a:lvl1pPr algn="l" rtl="0" fontAlgn="base">
      <a:spcBef>
        <a:spcPct val="0"/>
      </a:spcBef>
      <a:spcAft>
        <a:spcPct val="0"/>
      </a:spcAft>
      <a:defRPr sz="1600" kern="1200">
        <a:solidFill>
          <a:schemeClr val="tx1"/>
        </a:solidFill>
        <a:latin typeface="Arial" charset="0"/>
        <a:ea typeface="MS PGothic"/>
        <a:cs typeface="MS PGothic"/>
      </a:defRPr>
    </a:lvl1pPr>
    <a:lvl2pPr marL="457200" algn="l" rtl="0" fontAlgn="base">
      <a:spcBef>
        <a:spcPct val="0"/>
      </a:spcBef>
      <a:spcAft>
        <a:spcPct val="0"/>
      </a:spcAft>
      <a:defRPr sz="1600" kern="1200">
        <a:solidFill>
          <a:schemeClr val="tx1"/>
        </a:solidFill>
        <a:latin typeface="Arial" charset="0"/>
        <a:ea typeface="MS PGothic"/>
        <a:cs typeface="MS PGothic"/>
      </a:defRPr>
    </a:lvl2pPr>
    <a:lvl3pPr marL="914400" algn="l" rtl="0" fontAlgn="base">
      <a:spcBef>
        <a:spcPct val="0"/>
      </a:spcBef>
      <a:spcAft>
        <a:spcPct val="0"/>
      </a:spcAft>
      <a:defRPr sz="1600" kern="1200">
        <a:solidFill>
          <a:schemeClr val="tx1"/>
        </a:solidFill>
        <a:latin typeface="Arial" charset="0"/>
        <a:ea typeface="MS PGothic"/>
        <a:cs typeface="MS PGothic"/>
      </a:defRPr>
    </a:lvl3pPr>
    <a:lvl4pPr marL="1371600" algn="l" rtl="0" fontAlgn="base">
      <a:spcBef>
        <a:spcPct val="0"/>
      </a:spcBef>
      <a:spcAft>
        <a:spcPct val="0"/>
      </a:spcAft>
      <a:defRPr sz="1600" kern="1200">
        <a:solidFill>
          <a:schemeClr val="tx1"/>
        </a:solidFill>
        <a:latin typeface="Arial" charset="0"/>
        <a:ea typeface="MS PGothic"/>
        <a:cs typeface="MS PGothic"/>
      </a:defRPr>
    </a:lvl4pPr>
    <a:lvl5pPr marL="1828800" algn="l" rtl="0" fontAlgn="base">
      <a:spcBef>
        <a:spcPct val="0"/>
      </a:spcBef>
      <a:spcAft>
        <a:spcPct val="0"/>
      </a:spcAft>
      <a:defRPr sz="1600" kern="1200">
        <a:solidFill>
          <a:schemeClr val="tx1"/>
        </a:solidFill>
        <a:latin typeface="Arial" charset="0"/>
        <a:ea typeface="MS PGothic"/>
        <a:cs typeface="MS PGothic"/>
      </a:defRPr>
    </a:lvl5pPr>
    <a:lvl6pPr marL="2286000" algn="l" defTabSz="914400" rtl="0" eaLnBrk="1" latinLnBrk="0" hangingPunct="1">
      <a:defRPr sz="1600" kern="1200">
        <a:solidFill>
          <a:schemeClr val="tx1"/>
        </a:solidFill>
        <a:latin typeface="Arial" charset="0"/>
        <a:ea typeface="MS PGothic"/>
        <a:cs typeface="MS PGothic"/>
      </a:defRPr>
    </a:lvl6pPr>
    <a:lvl7pPr marL="2743200" algn="l" defTabSz="914400" rtl="0" eaLnBrk="1" latinLnBrk="0" hangingPunct="1">
      <a:defRPr sz="1600" kern="1200">
        <a:solidFill>
          <a:schemeClr val="tx1"/>
        </a:solidFill>
        <a:latin typeface="Arial" charset="0"/>
        <a:ea typeface="MS PGothic"/>
        <a:cs typeface="MS PGothic"/>
      </a:defRPr>
    </a:lvl7pPr>
    <a:lvl8pPr marL="3200400" algn="l" defTabSz="914400" rtl="0" eaLnBrk="1" latinLnBrk="0" hangingPunct="1">
      <a:defRPr sz="1600" kern="1200">
        <a:solidFill>
          <a:schemeClr val="tx1"/>
        </a:solidFill>
        <a:latin typeface="Arial" charset="0"/>
        <a:ea typeface="MS PGothic"/>
        <a:cs typeface="MS PGothic"/>
      </a:defRPr>
    </a:lvl8pPr>
    <a:lvl9pPr marL="3657600" algn="l" defTabSz="914400" rtl="0" eaLnBrk="1" latinLnBrk="0" hangingPunct="1">
      <a:defRPr sz="1600" kern="1200">
        <a:solidFill>
          <a:schemeClr val="tx1"/>
        </a:solidFill>
        <a:latin typeface="Arial" charset="0"/>
        <a:ea typeface="MS PGothic"/>
        <a:cs typeface="MS PGothic"/>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789" autoAdjust="0"/>
    <p:restoredTop sz="90929"/>
  </p:normalViewPr>
  <p:slideViewPr>
    <p:cSldViewPr>
      <p:cViewPr varScale="1">
        <p:scale>
          <a:sx n="149" d="100"/>
          <a:sy n="149" d="100"/>
        </p:scale>
        <p:origin x="126" y="19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49" d="100"/>
          <a:sy n="49" d="100"/>
        </p:scale>
        <p:origin x="-2922"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6400" cy="496888"/>
          </a:xfrm>
          <a:prstGeom prst="rect">
            <a:avLst/>
          </a:prstGeom>
          <a:noFill/>
          <a:ln>
            <a:noFill/>
          </a:ln>
          <a:ex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96" charset="-128"/>
                <a:cs typeface="+mn-cs"/>
              </a:defRPr>
            </a:lvl1pPr>
          </a:lstStyle>
          <a:p>
            <a:pPr>
              <a:defRPr/>
            </a:pPr>
            <a:endParaRPr lang="de-DE"/>
          </a:p>
        </p:txBody>
      </p:sp>
      <p:sp>
        <p:nvSpPr>
          <p:cNvPr id="7171" name="Rectangle 3"/>
          <p:cNvSpPr>
            <a:spLocks noGrp="1" noChangeArrowheads="1"/>
          </p:cNvSpPr>
          <p:nvPr>
            <p:ph type="dt" idx="1"/>
          </p:nvPr>
        </p:nvSpPr>
        <p:spPr bwMode="auto">
          <a:xfrm>
            <a:off x="3851275" y="0"/>
            <a:ext cx="2946400" cy="496888"/>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96" charset="-128"/>
                <a:cs typeface="+mn-cs"/>
              </a:defRPr>
            </a:lvl1pPr>
          </a:lstStyle>
          <a:p>
            <a:pPr>
              <a:defRPr/>
            </a:pPr>
            <a:endParaRPr lang="de-DE"/>
          </a:p>
        </p:txBody>
      </p:sp>
      <p:sp>
        <p:nvSpPr>
          <p:cNvPr id="1331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06463" y="4716463"/>
            <a:ext cx="4984750" cy="4467225"/>
          </a:xfrm>
          <a:prstGeom prst="rect">
            <a:avLst/>
          </a:prstGeom>
          <a:noFill/>
          <a:ln>
            <a:noFill/>
          </a:ln>
          <a:extLst/>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7174" name="Rectangle 6"/>
          <p:cNvSpPr>
            <a:spLocks noGrp="1" noChangeArrowheads="1"/>
          </p:cNvSpPr>
          <p:nvPr>
            <p:ph type="ftr" sz="quarter" idx="4"/>
          </p:nvPr>
        </p:nvSpPr>
        <p:spPr bwMode="auto">
          <a:xfrm>
            <a:off x="0" y="9431338"/>
            <a:ext cx="2946400" cy="496887"/>
          </a:xfrm>
          <a:prstGeom prst="rect">
            <a:avLst/>
          </a:prstGeom>
          <a:noFill/>
          <a:ln>
            <a:noFill/>
          </a:ln>
          <a:ex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96" charset="-128"/>
                <a:cs typeface="+mn-cs"/>
              </a:defRPr>
            </a:lvl1pPr>
          </a:lstStyle>
          <a:p>
            <a:pPr>
              <a:defRPr/>
            </a:pPr>
            <a:endParaRPr lang="de-DE"/>
          </a:p>
        </p:txBody>
      </p:sp>
      <p:sp>
        <p:nvSpPr>
          <p:cNvPr id="7175" name="Rectangle 7"/>
          <p:cNvSpPr>
            <a:spLocks noGrp="1" noChangeArrowheads="1"/>
          </p:cNvSpPr>
          <p:nvPr>
            <p:ph type="sldNum" sz="quarter" idx="5"/>
          </p:nvPr>
        </p:nvSpPr>
        <p:spPr bwMode="auto">
          <a:xfrm>
            <a:off x="3851275" y="9431338"/>
            <a:ext cx="2946400" cy="496887"/>
          </a:xfrm>
          <a:prstGeom prst="rect">
            <a:avLst/>
          </a:prstGeom>
          <a:noFill/>
          <a:ln>
            <a:noFill/>
          </a:ln>
          <a:extLst/>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pitchFamily="96" charset="-128"/>
                <a:cs typeface="+mn-cs"/>
              </a:defRPr>
            </a:lvl1pPr>
          </a:lstStyle>
          <a:p>
            <a:pPr>
              <a:defRPr/>
            </a:pPr>
            <a:fld id="{3DE7F7C2-3835-4B49-A7F5-BEBE88BAF6DB}" type="slidenum">
              <a:rPr lang="de-DE"/>
              <a:pPr>
                <a:defRPr/>
              </a:pPr>
              <a:t>‹#›</a:t>
            </a:fld>
            <a:endParaRPr lang="de-DE"/>
          </a:p>
        </p:txBody>
      </p:sp>
    </p:spTree>
    <p:extLst>
      <p:ext uri="{BB962C8B-B14F-4D97-AF65-F5344CB8AC3E}">
        <p14:creationId xmlns:p14="http://schemas.microsoft.com/office/powerpoint/2010/main" val="7519646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miter lim="800000"/>
            <a:headEnd/>
            <a:tailEnd/>
          </a:ln>
        </p:spPr>
        <p:txBody>
          <a:bodyPr/>
          <a:lstStyle/>
          <a:p>
            <a:fld id="{97104DCD-1626-4C39-A988-89742925B82E}" type="slidenum">
              <a:rPr lang="de-DE" smtClean="0">
                <a:ea typeface="MS PGothic"/>
                <a:cs typeface="MS PGothic"/>
              </a:rPr>
              <a:pPr/>
              <a:t>1</a:t>
            </a:fld>
            <a:endParaRPr lang="de-DE" smtClean="0">
              <a:ea typeface="MS PGothic"/>
              <a:cs typeface="MS PGothic"/>
            </a:endParaRPr>
          </a:p>
        </p:txBody>
      </p:sp>
      <p:sp>
        <p:nvSpPr>
          <p:cNvPr id="15362" name="Rectangle 2"/>
          <p:cNvSpPr>
            <a:spLocks noGrp="1" noRot="1" noChangeAspect="1" noChangeArrowheads="1" noTextEdit="1"/>
          </p:cNvSpPr>
          <p:nvPr>
            <p:ph type="sldImg"/>
          </p:nvPr>
        </p:nvSpPr>
        <p:spPr>
          <a:xfrm>
            <a:off x="90488" y="744538"/>
            <a:ext cx="6616700" cy="3722687"/>
          </a:xfrm>
          <a:ln/>
        </p:spPr>
      </p:sp>
      <p:sp>
        <p:nvSpPr>
          <p:cNvPr id="15363" name="Rectangle 3"/>
          <p:cNvSpPr>
            <a:spLocks noGrp="1" noChangeArrowheads="1"/>
          </p:cNvSpPr>
          <p:nvPr>
            <p:ph type="body" idx="1"/>
          </p:nvPr>
        </p:nvSpPr>
        <p:spPr>
          <a:noFill/>
        </p:spPr>
        <p:txBody>
          <a:bodyPr/>
          <a:lstStyle/>
          <a:p>
            <a:pPr eaLnBrk="1" hangingPunct="1"/>
            <a:endParaRPr lang="en-US" smtClean="0">
              <a:ea typeface="MS PGothic"/>
            </a:endParaRPr>
          </a:p>
        </p:txBody>
      </p:sp>
    </p:spTree>
    <p:extLst>
      <p:ext uri="{BB962C8B-B14F-4D97-AF65-F5344CB8AC3E}">
        <p14:creationId xmlns:p14="http://schemas.microsoft.com/office/powerpoint/2010/main" val="2972018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sz="2400">
                <a:solidFill>
                  <a:schemeClr val="tx1"/>
                </a:solidFill>
                <a:latin typeface="Arial" charset="0"/>
                <a:ea typeface="MS PGothic" pitchFamily="34" charset="-128"/>
              </a:defRPr>
            </a:lvl1pPr>
            <a:lvl2pPr marL="750974" indent="-288836">
              <a:defRPr sz="2400">
                <a:solidFill>
                  <a:schemeClr val="tx1"/>
                </a:solidFill>
                <a:latin typeface="Arial" charset="0"/>
                <a:ea typeface="MS PGothic" pitchFamily="34" charset="-128"/>
              </a:defRPr>
            </a:lvl2pPr>
            <a:lvl3pPr marL="1155344" indent="-231069">
              <a:defRPr sz="2400">
                <a:solidFill>
                  <a:schemeClr val="tx1"/>
                </a:solidFill>
                <a:latin typeface="Arial" charset="0"/>
                <a:ea typeface="MS PGothic" pitchFamily="34" charset="-128"/>
              </a:defRPr>
            </a:lvl3pPr>
            <a:lvl4pPr marL="1617482" indent="-231069">
              <a:defRPr sz="2400">
                <a:solidFill>
                  <a:schemeClr val="tx1"/>
                </a:solidFill>
                <a:latin typeface="Arial" charset="0"/>
                <a:ea typeface="MS PGothic" pitchFamily="34" charset="-128"/>
              </a:defRPr>
            </a:lvl4pPr>
            <a:lvl5pPr marL="2079620" indent="-231069">
              <a:defRPr sz="2400">
                <a:solidFill>
                  <a:schemeClr val="tx1"/>
                </a:solidFill>
                <a:latin typeface="Arial" charset="0"/>
                <a:ea typeface="MS PGothic" pitchFamily="34" charset="-128"/>
              </a:defRPr>
            </a:lvl5pPr>
            <a:lvl6pPr marL="2541758" indent="-231069" eaLnBrk="0" fontAlgn="base" hangingPunct="0">
              <a:spcBef>
                <a:spcPct val="0"/>
              </a:spcBef>
              <a:spcAft>
                <a:spcPct val="0"/>
              </a:spcAft>
              <a:defRPr sz="2400">
                <a:solidFill>
                  <a:schemeClr val="tx1"/>
                </a:solidFill>
                <a:latin typeface="Arial" charset="0"/>
                <a:ea typeface="MS PGothic" pitchFamily="34" charset="-128"/>
              </a:defRPr>
            </a:lvl6pPr>
            <a:lvl7pPr marL="3003895" indent="-231069" eaLnBrk="0" fontAlgn="base" hangingPunct="0">
              <a:spcBef>
                <a:spcPct val="0"/>
              </a:spcBef>
              <a:spcAft>
                <a:spcPct val="0"/>
              </a:spcAft>
              <a:defRPr sz="2400">
                <a:solidFill>
                  <a:schemeClr val="tx1"/>
                </a:solidFill>
                <a:latin typeface="Arial" charset="0"/>
                <a:ea typeface="MS PGothic" pitchFamily="34" charset="-128"/>
              </a:defRPr>
            </a:lvl7pPr>
            <a:lvl8pPr marL="3466033" indent="-231069" eaLnBrk="0" fontAlgn="base" hangingPunct="0">
              <a:spcBef>
                <a:spcPct val="0"/>
              </a:spcBef>
              <a:spcAft>
                <a:spcPct val="0"/>
              </a:spcAft>
              <a:defRPr sz="2400">
                <a:solidFill>
                  <a:schemeClr val="tx1"/>
                </a:solidFill>
                <a:latin typeface="Arial" charset="0"/>
                <a:ea typeface="MS PGothic" pitchFamily="34" charset="-128"/>
              </a:defRPr>
            </a:lvl8pPr>
            <a:lvl9pPr marL="3928171" indent="-231069" eaLnBrk="0" fontAlgn="base" hangingPunct="0">
              <a:spcBef>
                <a:spcPct val="0"/>
              </a:spcBef>
              <a:spcAft>
                <a:spcPct val="0"/>
              </a:spcAft>
              <a:defRPr sz="2400">
                <a:solidFill>
                  <a:schemeClr val="tx1"/>
                </a:solidFill>
                <a:latin typeface="Arial" charset="0"/>
                <a:ea typeface="MS PGothic" pitchFamily="34" charset="-128"/>
              </a:defRPr>
            </a:lvl9pPr>
          </a:lstStyle>
          <a:p>
            <a:fld id="{B6097579-9D1D-4741-9E36-90D701B28E23}" type="slidenum">
              <a:rPr lang="de-DE" sz="1200">
                <a:solidFill>
                  <a:prstClr val="black"/>
                </a:solidFill>
              </a:rPr>
              <a:pPr/>
              <a:t>29</a:t>
            </a:fld>
            <a:endParaRPr lang="de-DE" sz="1200">
              <a:solidFill>
                <a:prstClr val="black"/>
              </a:solidFill>
            </a:endParaRPr>
          </a:p>
        </p:txBody>
      </p:sp>
      <p:sp>
        <p:nvSpPr>
          <p:cNvPr id="14339" name="Rectangle 2"/>
          <p:cNvSpPr>
            <a:spLocks noGrp="1" noRot="1" noChangeAspect="1" noChangeArrowheads="1" noTextEdit="1"/>
          </p:cNvSpPr>
          <p:nvPr>
            <p:ph type="sldImg"/>
          </p:nvPr>
        </p:nvSpPr>
        <p:spPr>
          <a:xfrm>
            <a:off x="90488" y="744538"/>
            <a:ext cx="6616700" cy="3722687"/>
          </a:xfrm>
          <a:ln/>
        </p:spPr>
      </p:sp>
      <p:sp>
        <p:nvSpPr>
          <p:cNvPr id="14340" name="Rectangle 3"/>
          <p:cNvSpPr>
            <a:spLocks noGrp="1" noChangeArrowheads="1"/>
          </p:cNvSpPr>
          <p:nvPr>
            <p:ph type="body" idx="1"/>
          </p:nvPr>
        </p:nvSpPr>
        <p:spPr>
          <a:noFill/>
        </p:spPr>
        <p:txBody>
          <a:bodyPr/>
          <a:lstStyle/>
          <a:p>
            <a:pPr eaLnBrk="1" hangingPunct="1"/>
            <a:endParaRPr lang="en-US" dirty="0" smtClean="0"/>
          </a:p>
        </p:txBody>
      </p:sp>
    </p:spTree>
    <p:extLst>
      <p:ext uri="{BB962C8B-B14F-4D97-AF65-F5344CB8AC3E}">
        <p14:creationId xmlns:p14="http://schemas.microsoft.com/office/powerpoint/2010/main" val="36521884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eiopa_PLATFORM_Segment1"/>
          <p:cNvPicPr>
            <a:picLocks noChangeAspect="1" noChangeArrowheads="1"/>
          </p:cNvPicPr>
          <p:nvPr/>
        </p:nvPicPr>
        <p:blipFill>
          <a:blip r:embed="rId2"/>
          <a:srcRect/>
          <a:stretch>
            <a:fillRect/>
          </a:stretch>
        </p:blipFill>
        <p:spPr bwMode="auto">
          <a:xfrm>
            <a:off x="1" y="0"/>
            <a:ext cx="9172575" cy="5154216"/>
          </a:xfrm>
          <a:prstGeom prst="rect">
            <a:avLst/>
          </a:prstGeom>
          <a:noFill/>
          <a:ln w="9525">
            <a:noFill/>
            <a:miter lim="800000"/>
            <a:headEnd/>
            <a:tailEnd/>
          </a:ln>
        </p:spPr>
      </p:pic>
      <p:sp>
        <p:nvSpPr>
          <p:cNvPr id="5" name="Line 7"/>
          <p:cNvSpPr>
            <a:spLocks noChangeShapeType="1"/>
          </p:cNvSpPr>
          <p:nvPr/>
        </p:nvSpPr>
        <p:spPr bwMode="auto">
          <a:xfrm>
            <a:off x="304800" y="4743450"/>
            <a:ext cx="8077200" cy="0"/>
          </a:xfrm>
          <a:prstGeom prst="line">
            <a:avLst/>
          </a:prstGeom>
          <a:noFill/>
          <a:ln w="12700">
            <a:solidFill>
              <a:schemeClr val="bg1"/>
            </a:solidFill>
            <a:round/>
            <a:headEnd/>
            <a:tailEnd/>
          </a:ln>
          <a:extLst/>
        </p:spPr>
        <p:txBody>
          <a:bodyPr wrap="none" anchor="ctr"/>
          <a:lstStyle/>
          <a:p>
            <a:pPr eaLnBrk="0" hangingPunct="0">
              <a:defRPr/>
            </a:pPr>
            <a:endParaRPr lang="en-GB" sz="2400">
              <a:ea typeface="MS PGothic" pitchFamily="34" charset="-128"/>
              <a:cs typeface="+mn-cs"/>
            </a:endParaRPr>
          </a:p>
        </p:txBody>
      </p:sp>
      <p:pic>
        <p:nvPicPr>
          <p:cNvPr id="6" name="Picture 9" descr="eiopa_RGB"/>
          <p:cNvPicPr>
            <a:picLocks noChangeAspect="1" noChangeArrowheads="1"/>
          </p:cNvPicPr>
          <p:nvPr/>
        </p:nvPicPr>
        <p:blipFill>
          <a:blip r:embed="rId3"/>
          <a:srcRect/>
          <a:stretch>
            <a:fillRect/>
          </a:stretch>
        </p:blipFill>
        <p:spPr bwMode="auto">
          <a:xfrm>
            <a:off x="6203950" y="-3572"/>
            <a:ext cx="2635250" cy="1375172"/>
          </a:xfrm>
          <a:prstGeom prst="rect">
            <a:avLst/>
          </a:prstGeom>
          <a:noFill/>
          <a:ln w="9525">
            <a:noFill/>
            <a:miter lim="800000"/>
            <a:headEnd/>
            <a:tailEnd/>
          </a:ln>
        </p:spPr>
      </p:pic>
      <p:sp>
        <p:nvSpPr>
          <p:cNvPr id="4099" name="Rectangle 3"/>
          <p:cNvSpPr>
            <a:spLocks noGrp="1" noChangeArrowheads="1"/>
          </p:cNvSpPr>
          <p:nvPr>
            <p:ph type="ctrTitle"/>
          </p:nvPr>
        </p:nvSpPr>
        <p:spPr>
          <a:xfrm>
            <a:off x="304800" y="2343150"/>
            <a:ext cx="6400800" cy="857250"/>
          </a:xfrm>
        </p:spPr>
        <p:txBody>
          <a:bodyPr/>
          <a:lstStyle>
            <a:lvl1pPr>
              <a:defRPr/>
            </a:lvl1pPr>
          </a:lstStyle>
          <a:p>
            <a:pPr lvl="0"/>
            <a:r>
              <a:rPr lang="en-US" noProof="0" smtClean="0"/>
              <a:t>Click to edit Master title style</a:t>
            </a:r>
            <a:endParaRPr lang="en-GB" noProof="0" smtClean="0"/>
          </a:p>
        </p:txBody>
      </p:sp>
      <p:sp>
        <p:nvSpPr>
          <p:cNvPr id="4100" name="Rectangle 4"/>
          <p:cNvSpPr>
            <a:spLocks noGrp="1" noChangeArrowheads="1"/>
          </p:cNvSpPr>
          <p:nvPr>
            <p:ph type="subTitle" idx="1"/>
          </p:nvPr>
        </p:nvSpPr>
        <p:spPr>
          <a:xfrm>
            <a:off x="304800" y="3486150"/>
            <a:ext cx="6400800" cy="1143000"/>
          </a:xfrm>
        </p:spPr>
        <p:txBody>
          <a:bodyPr anchor="b"/>
          <a:lstStyle>
            <a:lvl1pPr marL="0" indent="0">
              <a:lnSpc>
                <a:spcPct val="70000"/>
              </a:lnSpc>
              <a:buFontTx/>
              <a:buNone/>
              <a:defRPr sz="1800">
                <a:solidFill>
                  <a:schemeClr val="bg1"/>
                </a:solidFill>
              </a:defRPr>
            </a:lvl1pPr>
          </a:lstStyle>
          <a:p>
            <a:pPr lvl="0"/>
            <a:r>
              <a:rPr lang="en-US" noProof="0" smtClean="0"/>
              <a:t>Click to edit Master subtitle style</a:t>
            </a:r>
            <a:endParaRPr lang="en-GB" noProof="0" smtClean="0"/>
          </a:p>
        </p:txBody>
      </p:sp>
      <p:sp>
        <p:nvSpPr>
          <p:cNvPr id="7" name="Rectangle 5"/>
          <p:cNvSpPr>
            <a:spLocks noGrp="1" noChangeArrowheads="1"/>
          </p:cNvSpPr>
          <p:nvPr>
            <p:ph type="dt" sz="half" idx="10"/>
          </p:nvPr>
        </p:nvSpPr>
        <p:spPr/>
        <p:txBody>
          <a:bodyPr/>
          <a:lstStyle>
            <a:lvl1pPr>
              <a:defRPr>
                <a:solidFill>
                  <a:schemeClr val="bg1"/>
                </a:solidFill>
              </a:defRPr>
            </a:lvl1pPr>
          </a:lstStyle>
          <a:p>
            <a:pPr>
              <a:defRPr/>
            </a:pPr>
            <a:fld id="{98CF24EF-DF4E-4A98-84FB-A6EDA7F29BF1}" type="datetime4">
              <a:rPr lang="en-GB"/>
              <a:pPr>
                <a:defRPr/>
              </a:pPr>
              <a:t>17 April 2018</a:t>
            </a:fld>
            <a:endParaRPr lang="en-GB">
              <a:solidFill>
                <a:schemeClr val="tx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fld id="{168C2D0E-30BD-43AD-AE76-BCAB3B8CAFDE}" type="datetime4">
              <a:rPr lang="en-GB"/>
              <a:pPr>
                <a:defRPr/>
              </a:pPr>
              <a:t>17 April 2018</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89298"/>
            <a:ext cx="2038350" cy="448270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89298"/>
            <a:ext cx="5962650" cy="44827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fld id="{69FBF60F-CFD2-4B2A-8D4B-4EDD38684AEA}" type="datetime4">
              <a:rPr lang="en-GB"/>
              <a:pPr>
                <a:defRPr/>
              </a:pPr>
              <a:t>17 April 2018</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fld id="{F5A14979-1921-44D0-AD52-5EC8FF083052}" type="datetime4">
              <a:rPr lang="en-GB"/>
              <a:pPr>
                <a:defRPr/>
              </a:pPr>
              <a:t>17 April 2018</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57300"/>
            <a:ext cx="4000500" cy="331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57300"/>
            <a:ext cx="4000500" cy="331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sz="half" idx="10"/>
          </p:nvPr>
        </p:nvSpPr>
        <p:spPr>
          <a:ln/>
        </p:spPr>
        <p:txBody>
          <a:bodyPr/>
          <a:lstStyle>
            <a:lvl1pPr>
              <a:defRPr/>
            </a:lvl1pPr>
          </a:lstStyle>
          <a:p>
            <a:pPr>
              <a:defRPr/>
            </a:pPr>
            <a:fld id="{ED07FDE0-A085-4214-BD45-55CCE3113F21}" type="datetime4">
              <a:rPr lang="en-GB"/>
              <a:pPr>
                <a:defRPr/>
              </a:pPr>
              <a:t>17 April 2018</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sz="half" idx="10"/>
          </p:nvPr>
        </p:nvSpPr>
        <p:spPr>
          <a:ln/>
        </p:spPr>
        <p:txBody>
          <a:bodyPr/>
          <a:lstStyle>
            <a:lvl1pPr>
              <a:defRPr/>
            </a:lvl1pPr>
          </a:lstStyle>
          <a:p>
            <a:pPr>
              <a:defRPr/>
            </a:pPr>
            <a:fld id="{F4DE0348-6322-42A5-8582-2EE6D1ACD4E4}" type="datetime4">
              <a:rPr lang="en-GB"/>
              <a:pPr>
                <a:defRPr/>
              </a:pPr>
              <a:t>17 April 2018</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sz="half" idx="10"/>
          </p:nvPr>
        </p:nvSpPr>
        <p:spPr>
          <a:ln/>
        </p:spPr>
        <p:txBody>
          <a:bodyPr/>
          <a:lstStyle>
            <a:lvl1pPr>
              <a:defRPr/>
            </a:lvl1pPr>
          </a:lstStyle>
          <a:p>
            <a:pPr>
              <a:defRPr/>
            </a:pPr>
            <a:fld id="{364BA898-BD93-46D6-A66C-46D44553067C}" type="datetime4">
              <a:rPr lang="en-GB"/>
              <a:pPr>
                <a:defRPr/>
              </a:pPr>
              <a:t>17 April 2018</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p:txBody>
          <a:bodyPr/>
          <a:lstStyle>
            <a:lvl1pPr>
              <a:defRPr/>
            </a:lvl1pPr>
          </a:lstStyle>
          <a:p>
            <a:pPr>
              <a:defRPr/>
            </a:pPr>
            <a:fld id="{F3497FDB-5C12-46D0-9D40-1EFDC7DB1413}" type="datetime4">
              <a:rPr lang="en-GB"/>
              <a:pPr>
                <a:defRPr/>
              </a:pPr>
              <a:t>17 April 2018</a:t>
            </a:fld>
            <a:endParaRPr lang="en-GB"/>
          </a:p>
        </p:txBody>
      </p:sp>
      <p:sp>
        <p:nvSpPr>
          <p:cNvPr id="3" name="Rectangle 4"/>
          <p:cNvSpPr>
            <a:spLocks noGrp="1" noChangeArrowheads="1"/>
          </p:cNvSpPr>
          <p:nvPr>
            <p:ph type="sldNum" sz="quarter" idx="11"/>
          </p:nvPr>
        </p:nvSpPr>
        <p:spPr>
          <a:xfrm>
            <a:off x="6934200" y="4800600"/>
            <a:ext cx="1905000" cy="342900"/>
          </a:xfrm>
          <a:prstGeom prst="rect">
            <a:avLst/>
          </a:prstGeom>
        </p:spPr>
        <p:txBody>
          <a:bodyPr/>
          <a:lstStyle>
            <a:lvl1pPr eaLnBrk="0" hangingPunct="0">
              <a:defRPr sz="2400">
                <a:latin typeface="Arial" pitchFamily="34" charset="0"/>
                <a:ea typeface="MS PGothic" pitchFamily="34" charset="-128"/>
                <a:cs typeface="+mn-cs"/>
              </a:defRPr>
            </a:lvl1pPr>
          </a:lstStyle>
          <a:p>
            <a:pPr>
              <a:defRPr/>
            </a:pPr>
            <a:fld id="{4B074184-39BF-4A11-864B-76C80B194B1D}" type="slidenum">
              <a:rPr lang="en-GB"/>
              <a:pPr>
                <a:defRPr/>
              </a:pPr>
              <a:t>‹#›</a:t>
            </a:fld>
            <a:endParaRPr lang="en-GB" sz="1400">
              <a:latin typeface="Arial"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p:txBody>
          <a:bodyPr/>
          <a:lstStyle>
            <a:lvl1pPr>
              <a:defRPr/>
            </a:lvl1pPr>
          </a:lstStyle>
          <a:p>
            <a:pPr>
              <a:defRPr/>
            </a:pPr>
            <a:fld id="{665495D6-5A7E-4DFB-8DA8-FB0B38E0C300}" type="datetime4">
              <a:rPr lang="en-GB"/>
              <a:pPr>
                <a:defRPr/>
              </a:pPr>
              <a:t>17 April 2018</a:t>
            </a:fld>
            <a:endParaRPr lang="en-GB"/>
          </a:p>
        </p:txBody>
      </p:sp>
      <p:sp>
        <p:nvSpPr>
          <p:cNvPr id="6" name="Rectangle 4"/>
          <p:cNvSpPr>
            <a:spLocks noGrp="1" noChangeArrowheads="1"/>
          </p:cNvSpPr>
          <p:nvPr>
            <p:ph type="sldNum" sz="quarter" idx="11"/>
          </p:nvPr>
        </p:nvSpPr>
        <p:spPr>
          <a:xfrm>
            <a:off x="6934200" y="4800600"/>
            <a:ext cx="1905000" cy="342900"/>
          </a:xfrm>
          <a:prstGeom prst="rect">
            <a:avLst/>
          </a:prstGeom>
        </p:spPr>
        <p:txBody>
          <a:bodyPr/>
          <a:lstStyle>
            <a:lvl1pPr eaLnBrk="0" hangingPunct="0">
              <a:defRPr sz="2400">
                <a:latin typeface="Arial" pitchFamily="34" charset="0"/>
                <a:ea typeface="MS PGothic" pitchFamily="34" charset="-128"/>
                <a:cs typeface="+mn-cs"/>
              </a:defRPr>
            </a:lvl1pPr>
          </a:lstStyle>
          <a:p>
            <a:pPr>
              <a:defRPr/>
            </a:pPr>
            <a:fld id="{73E81F5F-F666-47E0-BF69-A8C9D9ED4F7D}" type="slidenum">
              <a:rPr lang="en-GB"/>
              <a:pPr>
                <a:defRPr/>
              </a:pPr>
              <a:t>‹#›</a:t>
            </a:fld>
            <a:endParaRPr lang="en-GB" sz="1400">
              <a:latin typeface="Arial"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fld id="{811E98B2-8F2F-44A0-9E7C-CC86F9755E14}" type="datetime4">
              <a:rPr lang="en-GB"/>
              <a:pPr>
                <a:defRPr/>
              </a:pPr>
              <a:t>17 April 2018</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bwMode="auto">
          <a:xfrm>
            <a:off x="533400" y="1257300"/>
            <a:ext cx="8153400" cy="3314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Mastertextformat bearbeiten</a:t>
            </a:r>
          </a:p>
          <a:p>
            <a:pPr lvl="1"/>
            <a:r>
              <a:rPr lang="en-GB" smtClean="0"/>
              <a:t>Zweite Ebene</a:t>
            </a:r>
          </a:p>
          <a:p>
            <a:pPr lvl="2"/>
            <a:r>
              <a:rPr lang="en-GB" smtClean="0"/>
              <a:t>Dritte Ebene</a:t>
            </a:r>
          </a:p>
          <a:p>
            <a:pPr lvl="3"/>
            <a:r>
              <a:rPr lang="en-GB" smtClean="0"/>
              <a:t>Vierte Ebene</a:t>
            </a:r>
          </a:p>
          <a:p>
            <a:pPr lvl="4"/>
            <a:r>
              <a:rPr lang="en-GB" smtClean="0"/>
              <a:t>Fünfte Ebene</a:t>
            </a:r>
          </a:p>
        </p:txBody>
      </p:sp>
      <p:sp>
        <p:nvSpPr>
          <p:cNvPr id="3075" name="Rectangle 3"/>
          <p:cNvSpPr>
            <a:spLocks noGrp="1" noChangeArrowheads="1"/>
          </p:cNvSpPr>
          <p:nvPr>
            <p:ph type="dt" sz="half" idx="2"/>
          </p:nvPr>
        </p:nvSpPr>
        <p:spPr bwMode="auto">
          <a:xfrm>
            <a:off x="304800" y="4800600"/>
            <a:ext cx="1905000" cy="342900"/>
          </a:xfrm>
          <a:prstGeom prst="rect">
            <a:avLst/>
          </a:prstGeom>
          <a:noFill/>
          <a:ln>
            <a:noFill/>
          </a:ln>
          <a:extLst/>
        </p:spPr>
        <p:txBody>
          <a:bodyPr vert="horz" wrap="square" lIns="0" tIns="0" rIns="0" bIns="0" numCol="1" anchor="t" anchorCtr="0" compatLnSpc="1">
            <a:prstTxWarp prst="textNoShape">
              <a:avLst/>
            </a:prstTxWarp>
          </a:bodyPr>
          <a:lstStyle>
            <a:lvl1pPr eaLnBrk="0" hangingPunct="0">
              <a:defRPr sz="1000">
                <a:latin typeface="+mn-lt"/>
                <a:ea typeface="ＭＳ Ｐゴシック" pitchFamily="96" charset="-128"/>
                <a:cs typeface="+mn-cs"/>
              </a:defRPr>
            </a:lvl1pPr>
          </a:lstStyle>
          <a:p>
            <a:pPr>
              <a:defRPr/>
            </a:pPr>
            <a:fld id="{3742A6F9-F6D3-44B1-A565-FCF789E56459}" type="datetime4">
              <a:rPr lang="en-GB"/>
              <a:pPr>
                <a:defRPr/>
              </a:pPr>
              <a:t>17 April 2018</a:t>
            </a:fld>
            <a:endParaRPr lang="en-GB"/>
          </a:p>
        </p:txBody>
      </p:sp>
      <p:pic>
        <p:nvPicPr>
          <p:cNvPr id="20484" name="Picture 5" descr="eiopa_PLATFORM_segment2"/>
          <p:cNvPicPr>
            <a:picLocks noChangeAspect="1" noChangeArrowheads="1"/>
          </p:cNvPicPr>
          <p:nvPr/>
        </p:nvPicPr>
        <p:blipFill>
          <a:blip r:embed="rId13"/>
          <a:srcRect/>
          <a:stretch>
            <a:fillRect/>
          </a:stretch>
        </p:blipFill>
        <p:spPr bwMode="auto">
          <a:xfrm>
            <a:off x="0" y="0"/>
            <a:ext cx="9144000" cy="1071563"/>
          </a:xfrm>
          <a:prstGeom prst="rect">
            <a:avLst/>
          </a:prstGeom>
          <a:noFill/>
          <a:ln w="9525">
            <a:noFill/>
            <a:miter lim="800000"/>
            <a:headEnd/>
            <a:tailEnd/>
          </a:ln>
        </p:spPr>
      </p:pic>
      <p:pic>
        <p:nvPicPr>
          <p:cNvPr id="20485" name="Picture 6" descr="eiopa_weiss"/>
          <p:cNvPicPr>
            <a:picLocks noChangeAspect="1" noChangeArrowheads="1"/>
          </p:cNvPicPr>
          <p:nvPr/>
        </p:nvPicPr>
        <p:blipFill>
          <a:blip r:embed="rId14"/>
          <a:srcRect/>
          <a:stretch>
            <a:fillRect/>
          </a:stretch>
        </p:blipFill>
        <p:spPr bwMode="auto">
          <a:xfrm>
            <a:off x="6754813" y="489348"/>
            <a:ext cx="2160587" cy="539353"/>
          </a:xfrm>
          <a:prstGeom prst="rect">
            <a:avLst/>
          </a:prstGeom>
          <a:noFill/>
          <a:ln w="9525">
            <a:noFill/>
            <a:miter lim="800000"/>
            <a:headEnd/>
            <a:tailEnd/>
          </a:ln>
        </p:spPr>
      </p:pic>
      <p:sp>
        <p:nvSpPr>
          <p:cNvPr id="1030" name="Line 7"/>
          <p:cNvSpPr>
            <a:spLocks noChangeShapeType="1"/>
          </p:cNvSpPr>
          <p:nvPr/>
        </p:nvSpPr>
        <p:spPr bwMode="auto">
          <a:xfrm>
            <a:off x="304800" y="4743450"/>
            <a:ext cx="8534400" cy="0"/>
          </a:xfrm>
          <a:prstGeom prst="line">
            <a:avLst/>
          </a:prstGeom>
          <a:noFill/>
          <a:ln w="9525">
            <a:solidFill>
              <a:schemeClr val="tx1"/>
            </a:solidFill>
            <a:round/>
            <a:headEnd/>
            <a:tailEnd/>
          </a:ln>
          <a:extLst/>
        </p:spPr>
        <p:txBody>
          <a:bodyPr wrap="none" anchor="ctr"/>
          <a:lstStyle/>
          <a:p>
            <a:pPr eaLnBrk="0" hangingPunct="0">
              <a:defRPr/>
            </a:pPr>
            <a:endParaRPr lang="en-GB" sz="2400">
              <a:ea typeface="MS PGothic" pitchFamily="34" charset="-128"/>
              <a:cs typeface="+mn-cs"/>
            </a:endParaRPr>
          </a:p>
        </p:txBody>
      </p:sp>
      <p:sp>
        <p:nvSpPr>
          <p:cNvPr id="20487" name="Rectangle 8"/>
          <p:cNvSpPr>
            <a:spLocks noGrp="1" noChangeArrowheads="1"/>
          </p:cNvSpPr>
          <p:nvPr>
            <p:ph type="title"/>
          </p:nvPr>
        </p:nvSpPr>
        <p:spPr bwMode="auto">
          <a:xfrm>
            <a:off x="533400" y="89297"/>
            <a:ext cx="6248400" cy="8001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Mastertitelformat bearbeiten</a:t>
            </a:r>
          </a:p>
        </p:txBody>
      </p:sp>
      <p:sp>
        <p:nvSpPr>
          <p:cNvPr id="9" name="Slide Number Placeholder 3"/>
          <p:cNvSpPr txBox="1">
            <a:spLocks/>
          </p:cNvSpPr>
          <p:nvPr/>
        </p:nvSpPr>
        <p:spPr bwMode="auto">
          <a:xfrm>
            <a:off x="6724650" y="4743451"/>
            <a:ext cx="2114550" cy="355997"/>
          </a:xfrm>
          <a:prstGeom prst="rect">
            <a:avLst/>
          </a:prstGeom>
          <a:noFill/>
          <a:ln w="9525">
            <a:noFill/>
            <a:miter lim="800000"/>
            <a:headEnd/>
            <a:tailEnd/>
          </a:ln>
        </p:spPr>
        <p:txBody>
          <a:bodyPr lIns="0" tIns="0" rIns="0" bIns="0"/>
          <a:lstStyle>
            <a:defPPr>
              <a:defRPr lang="en-US"/>
            </a:defPPr>
            <a:lvl1pPr algn="r" rtl="0" fontAlgn="base">
              <a:spcBef>
                <a:spcPct val="0"/>
              </a:spcBef>
              <a:spcAft>
                <a:spcPct val="0"/>
              </a:spcAft>
              <a:defRPr sz="1100" kern="1200">
                <a:solidFill>
                  <a:schemeClr val="tx1"/>
                </a:solidFill>
                <a:latin typeface="+mn-lt"/>
                <a:ea typeface="ＭＳ Ｐゴシック" pitchFamily="96" charset="-128"/>
                <a:cs typeface="Arial" pitchFamily="34" charset="0"/>
              </a:defRPr>
            </a:lvl1pPr>
            <a:lvl2pPr marL="457200" algn="l" rtl="0" fontAlgn="base">
              <a:spcBef>
                <a:spcPct val="0"/>
              </a:spcBef>
              <a:spcAft>
                <a:spcPct val="0"/>
              </a:spcAft>
              <a:defRPr sz="19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9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9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900" kern="1200">
                <a:solidFill>
                  <a:schemeClr val="tx1"/>
                </a:solidFill>
                <a:latin typeface="Arial" pitchFamily="34" charset="0"/>
                <a:ea typeface="+mn-ea"/>
                <a:cs typeface="Arial" pitchFamily="34" charset="0"/>
              </a:defRPr>
            </a:lvl5pPr>
            <a:lvl6pPr marL="2286000" algn="l" defTabSz="914400" rtl="0" eaLnBrk="1" latinLnBrk="0" hangingPunct="1">
              <a:defRPr sz="1900" kern="1200">
                <a:solidFill>
                  <a:schemeClr val="tx1"/>
                </a:solidFill>
                <a:latin typeface="Arial" pitchFamily="34" charset="0"/>
                <a:ea typeface="+mn-ea"/>
                <a:cs typeface="Arial" pitchFamily="34" charset="0"/>
              </a:defRPr>
            </a:lvl6pPr>
            <a:lvl7pPr marL="2743200" algn="l" defTabSz="914400" rtl="0" eaLnBrk="1" latinLnBrk="0" hangingPunct="1">
              <a:defRPr sz="1900" kern="1200">
                <a:solidFill>
                  <a:schemeClr val="tx1"/>
                </a:solidFill>
                <a:latin typeface="Arial" pitchFamily="34" charset="0"/>
                <a:ea typeface="+mn-ea"/>
                <a:cs typeface="Arial" pitchFamily="34" charset="0"/>
              </a:defRPr>
            </a:lvl7pPr>
            <a:lvl8pPr marL="3200400" algn="l" defTabSz="914400" rtl="0" eaLnBrk="1" latinLnBrk="0" hangingPunct="1">
              <a:defRPr sz="1900" kern="1200">
                <a:solidFill>
                  <a:schemeClr val="tx1"/>
                </a:solidFill>
                <a:latin typeface="Arial" pitchFamily="34" charset="0"/>
                <a:ea typeface="+mn-ea"/>
                <a:cs typeface="Arial" pitchFamily="34" charset="0"/>
              </a:defRPr>
            </a:lvl8pPr>
            <a:lvl9pPr marL="3657600" algn="l" defTabSz="914400" rtl="0" eaLnBrk="1" latinLnBrk="0" hangingPunct="1">
              <a:defRPr sz="1900" kern="1200">
                <a:solidFill>
                  <a:schemeClr val="tx1"/>
                </a:solidFill>
                <a:latin typeface="Arial" pitchFamily="34" charset="0"/>
                <a:ea typeface="+mn-ea"/>
                <a:cs typeface="Arial" pitchFamily="34" charset="0"/>
              </a:defRPr>
            </a:lvl9pPr>
          </a:lstStyle>
          <a:p>
            <a:pPr eaLnBrk="0" hangingPunct="0">
              <a:defRPr/>
            </a:pPr>
            <a:fld id="{F2B8A767-236F-4A7A-8B7A-68EF1E4B7854}" type="slidenum">
              <a:rPr lang="en-GB" smtClean="0">
                <a:solidFill>
                  <a:srgbClr val="000000"/>
                </a:solidFill>
              </a:rPr>
              <a:pPr eaLnBrk="0" hangingPunct="0">
                <a:defRPr/>
              </a:pPr>
              <a:t>‹#›</a:t>
            </a:fld>
            <a:endParaRPr lang="en-GB" sz="1500" dirty="0">
              <a:solidFill>
                <a:srgbClr val="000000"/>
              </a:solidFill>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57" r:id="rId6"/>
    <p:sldLayoutId id="2147483663" r:id="rId7"/>
    <p:sldLayoutId id="2147483664" r:id="rId8"/>
    <p:sldLayoutId id="2147483656" r:id="rId9"/>
    <p:sldLayoutId id="2147483655" r:id="rId10"/>
    <p:sldLayoutId id="2147483654" r:id="rId11"/>
  </p:sldLayoutIdLst>
  <p:hf hdr="0" ftr="0" dt="0"/>
  <p:txStyles>
    <p:titleStyle>
      <a:lvl1pPr algn="l" rtl="0" eaLnBrk="0" fontAlgn="base" hangingPunct="0">
        <a:spcBef>
          <a:spcPct val="0"/>
        </a:spcBef>
        <a:spcAft>
          <a:spcPct val="0"/>
        </a:spcAft>
        <a:defRPr sz="2800">
          <a:solidFill>
            <a:schemeClr val="bg1"/>
          </a:solidFill>
          <a:latin typeface="+mj-lt"/>
          <a:ea typeface="MS PGothic" pitchFamily="34" charset="-128"/>
          <a:cs typeface="MS PGothic"/>
        </a:defRPr>
      </a:lvl1pPr>
      <a:lvl2pPr algn="l" rtl="0" eaLnBrk="0" fontAlgn="base" hangingPunct="0">
        <a:spcBef>
          <a:spcPct val="0"/>
        </a:spcBef>
        <a:spcAft>
          <a:spcPct val="0"/>
        </a:spcAft>
        <a:defRPr sz="2800">
          <a:solidFill>
            <a:schemeClr val="bg1"/>
          </a:solidFill>
          <a:latin typeface="Verdana Bold" pitchFamily="96" charset="0"/>
          <a:ea typeface="MS PGothic" pitchFamily="34" charset="-128"/>
          <a:cs typeface="MS PGothic"/>
        </a:defRPr>
      </a:lvl2pPr>
      <a:lvl3pPr algn="l" rtl="0" eaLnBrk="0" fontAlgn="base" hangingPunct="0">
        <a:spcBef>
          <a:spcPct val="0"/>
        </a:spcBef>
        <a:spcAft>
          <a:spcPct val="0"/>
        </a:spcAft>
        <a:defRPr sz="2800">
          <a:solidFill>
            <a:schemeClr val="bg1"/>
          </a:solidFill>
          <a:latin typeface="Verdana Bold" pitchFamily="96" charset="0"/>
          <a:ea typeface="MS PGothic" pitchFamily="34" charset="-128"/>
          <a:cs typeface="MS PGothic"/>
        </a:defRPr>
      </a:lvl3pPr>
      <a:lvl4pPr algn="l" rtl="0" eaLnBrk="0" fontAlgn="base" hangingPunct="0">
        <a:spcBef>
          <a:spcPct val="0"/>
        </a:spcBef>
        <a:spcAft>
          <a:spcPct val="0"/>
        </a:spcAft>
        <a:defRPr sz="2800">
          <a:solidFill>
            <a:schemeClr val="bg1"/>
          </a:solidFill>
          <a:latin typeface="Verdana Bold" pitchFamily="96" charset="0"/>
          <a:ea typeface="MS PGothic" pitchFamily="34" charset="-128"/>
          <a:cs typeface="MS PGothic"/>
        </a:defRPr>
      </a:lvl4pPr>
      <a:lvl5pPr algn="l" rtl="0" eaLnBrk="0" fontAlgn="base" hangingPunct="0">
        <a:spcBef>
          <a:spcPct val="0"/>
        </a:spcBef>
        <a:spcAft>
          <a:spcPct val="0"/>
        </a:spcAft>
        <a:defRPr sz="2800">
          <a:solidFill>
            <a:schemeClr val="bg1"/>
          </a:solidFill>
          <a:latin typeface="Verdana Bold" pitchFamily="96" charset="0"/>
          <a:ea typeface="MS PGothic" pitchFamily="34" charset="-128"/>
          <a:cs typeface="MS PGothic"/>
        </a:defRPr>
      </a:lvl5pPr>
      <a:lvl6pPr marL="4572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6pPr>
      <a:lvl7pPr marL="9144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7pPr>
      <a:lvl8pPr marL="13716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8pPr>
      <a:lvl9pPr marL="18288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S PGothic" pitchFamily="34" charset="-128"/>
          <a:cs typeface="MS PGothic"/>
        </a:defRPr>
      </a:lvl1pPr>
      <a:lvl2pPr marL="742950" indent="-285750" algn="l" rtl="0" eaLnBrk="0" fontAlgn="base" hangingPunct="0">
        <a:spcBef>
          <a:spcPct val="20000"/>
        </a:spcBef>
        <a:spcAft>
          <a:spcPct val="0"/>
        </a:spcAft>
        <a:buChar char="o"/>
        <a:defRPr sz="2000">
          <a:solidFill>
            <a:schemeClr val="tx1"/>
          </a:solidFill>
          <a:latin typeface="+mn-lt"/>
          <a:ea typeface="MS PGothic" pitchFamily="34" charset="-128"/>
          <a:cs typeface="MS PGothic"/>
        </a:defRPr>
      </a:lvl2pPr>
      <a:lvl3pPr marL="1143000" indent="-228600" algn="l" rtl="0" eaLnBrk="0" fontAlgn="base" hangingPunct="0">
        <a:spcBef>
          <a:spcPct val="20000"/>
        </a:spcBef>
        <a:spcAft>
          <a:spcPct val="0"/>
        </a:spcAft>
        <a:buChar char="-"/>
        <a:defRPr>
          <a:solidFill>
            <a:schemeClr val="tx1"/>
          </a:solidFill>
          <a:latin typeface="+mn-lt"/>
          <a:ea typeface="MS PGothic" pitchFamily="34" charset="-128"/>
          <a:cs typeface="MS PGothic"/>
        </a:defRPr>
      </a:lvl3pPr>
      <a:lvl4pPr marL="1562100" indent="-228600" algn="l" rtl="0" eaLnBrk="0" fontAlgn="base" hangingPunct="0">
        <a:spcBef>
          <a:spcPct val="20000"/>
        </a:spcBef>
        <a:spcAft>
          <a:spcPct val="0"/>
        </a:spcAft>
        <a:buFont typeface="Times" pitchFamily="18" charset="0"/>
        <a:buChar char="•"/>
        <a:defRPr sz="1600">
          <a:solidFill>
            <a:schemeClr val="tx1"/>
          </a:solidFill>
          <a:latin typeface="+mn-lt"/>
          <a:ea typeface="MS PGothic" pitchFamily="34" charset="-128"/>
          <a:cs typeface="MS PGothic"/>
        </a:defRPr>
      </a:lvl4pPr>
      <a:lvl5pPr marL="1981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AnaTeresa.Moutinho@eiopa.europa.e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179512" y="1923678"/>
            <a:ext cx="6858000" cy="1200150"/>
          </a:xfrm>
        </p:spPr>
        <p:txBody>
          <a:bodyPr/>
          <a:lstStyle/>
          <a:p>
            <a:r>
              <a:rPr lang="en-GB" b="1" dirty="0" smtClean="0"/>
              <a:t>Public Event</a:t>
            </a:r>
            <a:br>
              <a:rPr lang="en-GB" b="1" dirty="0" smtClean="0"/>
            </a:br>
            <a:r>
              <a:rPr lang="en-GB" b="1" dirty="0" smtClean="0"/>
              <a:t>Variation Analysis templates</a:t>
            </a:r>
            <a:endParaRPr lang="de-DE" dirty="0" smtClean="0">
              <a:ea typeface="MS PGothic"/>
            </a:endParaRPr>
          </a:p>
        </p:txBody>
      </p:sp>
      <p:sp>
        <p:nvSpPr>
          <p:cNvPr id="14338" name="Rectangle 3"/>
          <p:cNvSpPr>
            <a:spLocks noGrp="1" noChangeArrowheads="1"/>
          </p:cNvSpPr>
          <p:nvPr>
            <p:ph type="subTitle" idx="1"/>
          </p:nvPr>
        </p:nvSpPr>
        <p:spPr>
          <a:ln>
            <a:noFill/>
          </a:ln>
        </p:spPr>
        <p:txBody>
          <a:bodyPr/>
          <a:lstStyle/>
          <a:p>
            <a:pPr eaLnBrk="1" hangingPunct="1"/>
            <a:r>
              <a:rPr lang="de-DE" dirty="0" smtClean="0">
                <a:ea typeface="MS PGothic"/>
              </a:rPr>
              <a:t>Frankfurt</a:t>
            </a:r>
            <a:r>
              <a:rPr lang="de-DE" dirty="0">
                <a:ea typeface="MS PGothic"/>
              </a:rPr>
              <a:t>, </a:t>
            </a:r>
            <a:r>
              <a:rPr lang="de-DE" dirty="0" smtClean="0">
                <a:ea typeface="MS PGothic"/>
              </a:rPr>
              <a:t>12 April 2018</a:t>
            </a:r>
          </a:p>
        </p:txBody>
      </p:sp>
    </p:spTree>
    <p:extLst>
      <p:ext uri="{BB962C8B-B14F-4D97-AF65-F5344CB8AC3E}">
        <p14:creationId xmlns:p14="http://schemas.microsoft.com/office/powerpoint/2010/main" val="15107179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t>Interpretation of S.29.03.R0070-R0090</a:t>
            </a:r>
          </a:p>
          <a:p>
            <a:pPr marL="534988" indent="-261938"/>
            <a:r>
              <a:rPr lang="en-GB" sz="1800" dirty="0">
                <a:solidFill>
                  <a:schemeClr val="bg2">
                    <a:lumMod val="40000"/>
                    <a:lumOff val="60000"/>
                  </a:schemeClr>
                </a:solidFill>
              </a:rPr>
              <a:t>Technical flows </a:t>
            </a:r>
            <a:r>
              <a:rPr lang="en-GB" sz="1800" dirty="0" smtClean="0">
                <a:solidFill>
                  <a:schemeClr val="bg2">
                    <a:lumMod val="40000"/>
                    <a:lumOff val="60000"/>
                  </a:schemeClr>
                </a:solidFill>
              </a:rPr>
              <a:t>in S.29.03 and </a:t>
            </a:r>
            <a:r>
              <a:rPr lang="en-GB" sz="1800" dirty="0">
                <a:solidFill>
                  <a:schemeClr val="bg2">
                    <a:lumMod val="40000"/>
                    <a:lumOff val="60000"/>
                  </a:schemeClr>
                </a:solidFill>
              </a:rPr>
              <a:t>link to </a:t>
            </a:r>
            <a:r>
              <a:rPr lang="en-GB" sz="1800" dirty="0" smtClean="0">
                <a:solidFill>
                  <a:schemeClr val="bg2">
                    <a:lumMod val="40000"/>
                    <a:lumOff val="60000"/>
                  </a:schemeClr>
                </a:solidFill>
              </a:rPr>
              <a:t>S.29.04</a:t>
            </a:r>
          </a:p>
          <a:p>
            <a:pPr marL="534988" indent="-261938"/>
            <a:r>
              <a:rPr lang="en-GB" sz="1800" dirty="0">
                <a:solidFill>
                  <a:schemeClr val="bg2">
                    <a:lumMod val="40000"/>
                    <a:lumOff val="60000"/>
                  </a:schemeClr>
                </a:solidFill>
              </a:rPr>
              <a:t>Unit-linked and index-linked treatment</a:t>
            </a:r>
          </a:p>
          <a:p>
            <a:pPr marL="534988" indent="-261938"/>
            <a:r>
              <a:rPr lang="en-GB" sz="1800" dirty="0" smtClean="0">
                <a:solidFill>
                  <a:schemeClr val="bg2">
                    <a:lumMod val="40000"/>
                    <a:lumOff val="60000"/>
                  </a:schemeClr>
                </a:solidFill>
              </a:rPr>
              <a:t>Signals </a:t>
            </a:r>
            <a:r>
              <a:rPr lang="en-GB" sz="1800" dirty="0">
                <a:solidFill>
                  <a:schemeClr val="bg2">
                    <a:lumMod val="40000"/>
                    <a:lumOff val="60000"/>
                  </a:schemeClr>
                </a:solidFill>
              </a:rPr>
              <a:t>to be reported</a:t>
            </a:r>
            <a:endParaRPr lang="en-GB" sz="1800" dirty="0" smtClean="0">
              <a:solidFill>
                <a:schemeClr val="bg2">
                  <a:lumMod val="40000"/>
                  <a:lumOff val="60000"/>
                </a:schemeClr>
              </a:solidFill>
            </a:endParaRPr>
          </a:p>
          <a:p>
            <a:pPr>
              <a:buFontTx/>
              <a:buChar char="-"/>
            </a:pPr>
            <a:endParaRPr lang="en-GB" sz="1600" b="1" dirty="0"/>
          </a:p>
          <a:p>
            <a:endParaRPr lang="en-GB" sz="1600" b="1" dirty="0" smtClean="0"/>
          </a:p>
        </p:txBody>
      </p:sp>
    </p:spTree>
    <p:extLst>
      <p:ext uri="{BB962C8B-B14F-4D97-AF65-F5344CB8AC3E}">
        <p14:creationId xmlns:p14="http://schemas.microsoft.com/office/powerpoint/2010/main" val="3005098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129258"/>
            <a:ext cx="8153400" cy="3314700"/>
          </a:xfrm>
        </p:spPr>
        <p:txBody>
          <a:bodyPr/>
          <a:lstStyle/>
          <a:p>
            <a:pPr marL="0" indent="0">
              <a:buNone/>
            </a:pPr>
            <a:r>
              <a:rPr lang="en-GB" sz="1800" b="1" dirty="0" smtClean="0"/>
              <a:t>Interpretation of S.29.03.R0070-R0090:</a:t>
            </a:r>
          </a:p>
          <a:p>
            <a:pPr marL="0" indent="0">
              <a:buNone/>
            </a:pPr>
            <a:endParaRPr lang="en-GB" sz="300" b="1" dirty="0"/>
          </a:p>
          <a:p>
            <a:r>
              <a:rPr lang="en-GB" sz="1600" dirty="0" smtClean="0"/>
              <a:t>R0070: All </a:t>
            </a:r>
            <a:r>
              <a:rPr lang="en-GB" sz="1600" dirty="0"/>
              <a:t>cash-flows should be considered (in and out cash-flows). Refers only to the neutralisation of the cash-flows projected for that year. The real cash-flows received/paid will be reflected in the table on technical </a:t>
            </a:r>
            <a:r>
              <a:rPr lang="en-GB" sz="1600" dirty="0" smtClean="0"/>
              <a:t>flows; </a:t>
            </a:r>
          </a:p>
          <a:p>
            <a:endParaRPr lang="en-GB" sz="500" dirty="0" smtClean="0"/>
          </a:p>
          <a:p>
            <a:r>
              <a:rPr lang="en-GB" sz="1600" dirty="0" smtClean="0"/>
              <a:t>R0080</a:t>
            </a:r>
            <a:r>
              <a:rPr lang="en-GB" sz="1600" dirty="0"/>
              <a:t>: The cell should include the impact in future cash-flows due to the experience in year n (not related to assumptions</a:t>
            </a:r>
            <a:r>
              <a:rPr lang="en-GB" sz="1600" dirty="0" smtClean="0"/>
              <a:t>) – </a:t>
            </a:r>
            <a:r>
              <a:rPr lang="en-GB" sz="1600" u="sng" dirty="0" smtClean="0"/>
              <a:t>clarification of the Instructions in the consultation package;</a:t>
            </a:r>
          </a:p>
          <a:p>
            <a:endParaRPr lang="en-GB" sz="500" dirty="0"/>
          </a:p>
          <a:p>
            <a:r>
              <a:rPr lang="en-GB" sz="1600" dirty="0"/>
              <a:t>R0090</a:t>
            </a:r>
            <a:r>
              <a:rPr lang="en-GB" sz="1600" dirty="0" smtClean="0"/>
              <a:t>: Should </a:t>
            </a:r>
            <a:r>
              <a:rPr lang="en-GB" sz="1600" dirty="0"/>
              <a:t>reflect changes in CF projections from new information or revisions due to </a:t>
            </a:r>
            <a:r>
              <a:rPr lang="en-GB" sz="1600" dirty="0" smtClean="0"/>
              <a:t>non-economic assumptions</a:t>
            </a:r>
            <a:r>
              <a:rPr lang="en-GB" sz="1600" dirty="0"/>
              <a:t>. Mortality and customer </a:t>
            </a:r>
            <a:r>
              <a:rPr lang="en-GB" sz="1600" dirty="0" smtClean="0"/>
              <a:t>behaviour </a:t>
            </a:r>
            <a:r>
              <a:rPr lang="en-GB" sz="1600" dirty="0"/>
              <a:t>are considered </a:t>
            </a:r>
            <a:r>
              <a:rPr lang="en-GB" sz="1600" dirty="0" smtClean="0"/>
              <a:t>non-economic </a:t>
            </a:r>
            <a:r>
              <a:rPr lang="en-GB" sz="1600" dirty="0"/>
              <a:t>assumptions. </a:t>
            </a:r>
            <a:r>
              <a:rPr lang="en-GB" sz="1600" dirty="0" smtClean="0"/>
              <a:t>This </a:t>
            </a:r>
            <a:r>
              <a:rPr lang="en-GB" sz="1600" dirty="0"/>
              <a:t>will provide the variation of Best Estimate strictly related to changes in these assumptions, e.g. lapse </a:t>
            </a:r>
            <a:r>
              <a:rPr lang="en-GB" sz="1600" dirty="0" smtClean="0"/>
              <a:t>rates – </a:t>
            </a:r>
            <a:r>
              <a:rPr lang="en-GB" sz="1600" u="sng" dirty="0"/>
              <a:t>clarification of the Instructions in the consultation </a:t>
            </a:r>
            <a:r>
              <a:rPr lang="en-GB" sz="1600" u="sng" dirty="0" smtClean="0"/>
              <a:t>package.</a:t>
            </a:r>
            <a:endParaRPr lang="en-GB" sz="1600" u="sng" dirty="0"/>
          </a:p>
          <a:p>
            <a:endParaRPr lang="en-GB" sz="1600" dirty="0"/>
          </a:p>
          <a:p>
            <a:pPr marL="0" indent="0">
              <a:buNone/>
            </a:pPr>
            <a:r>
              <a:rPr lang="en-GB" sz="1600" dirty="0" smtClean="0"/>
              <a:t> </a:t>
            </a:r>
          </a:p>
          <a:p>
            <a:pPr>
              <a:buFontTx/>
              <a:buChar char="-"/>
            </a:pPr>
            <a:endParaRPr lang="en-GB" sz="1600" b="1" dirty="0"/>
          </a:p>
          <a:p>
            <a:endParaRPr lang="en-GB" sz="1600" b="1" dirty="0" smtClean="0"/>
          </a:p>
        </p:txBody>
      </p:sp>
    </p:spTree>
    <p:extLst>
      <p:ext uri="{BB962C8B-B14F-4D97-AF65-F5344CB8AC3E}">
        <p14:creationId xmlns:p14="http://schemas.microsoft.com/office/powerpoint/2010/main" val="3734872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129258"/>
            <a:ext cx="8153400" cy="3314700"/>
          </a:xfrm>
        </p:spPr>
        <p:txBody>
          <a:bodyPr/>
          <a:lstStyle/>
          <a:p>
            <a:pPr marL="0" indent="0">
              <a:buNone/>
            </a:pPr>
            <a:r>
              <a:rPr lang="en-GB" sz="1600" b="1" dirty="0" smtClean="0"/>
              <a:t>Interpretation of S.29.03.R0070-R0090:</a:t>
            </a:r>
            <a:endParaRPr lang="en-GB" sz="1600" b="1" dirty="0"/>
          </a:p>
          <a:p>
            <a:pPr marL="0" indent="0">
              <a:buNone/>
            </a:pPr>
            <a:r>
              <a:rPr lang="en-GB" sz="1600" dirty="0" smtClean="0"/>
              <a:t>Examples - R0070/R0220: </a:t>
            </a:r>
          </a:p>
          <a:p>
            <a:endParaRPr lang="en-GB" sz="500" dirty="0" smtClean="0"/>
          </a:p>
          <a:p>
            <a:r>
              <a:rPr lang="en-GB" sz="1600" dirty="0" smtClean="0"/>
              <a:t>Claim </a:t>
            </a:r>
            <a:r>
              <a:rPr lang="en-GB" sz="1600" dirty="0"/>
              <a:t>provision of 100 expected to be paid in year n, paid 105 during year n. This row should show -100. The payment of 105 would be reported only in technical </a:t>
            </a:r>
            <a:r>
              <a:rPr lang="en-GB" sz="1600" dirty="0" smtClean="0"/>
              <a:t>flows;</a:t>
            </a:r>
          </a:p>
          <a:p>
            <a:endParaRPr lang="en-GB" sz="500" dirty="0" smtClean="0"/>
          </a:p>
          <a:p>
            <a:r>
              <a:rPr lang="en-GB" sz="1600" dirty="0" smtClean="0"/>
              <a:t>Claim </a:t>
            </a:r>
            <a:r>
              <a:rPr lang="en-GB" sz="1600" dirty="0"/>
              <a:t>provision of 100 expected to be paid in year n, paid 50 during year n. This row should show -100. The payment of 50 would be reported only in technical </a:t>
            </a:r>
            <a:r>
              <a:rPr lang="en-GB" sz="1600" dirty="0" smtClean="0"/>
              <a:t>flows;</a:t>
            </a:r>
          </a:p>
          <a:p>
            <a:endParaRPr lang="en-GB" sz="500" dirty="0" smtClean="0"/>
          </a:p>
          <a:p>
            <a:r>
              <a:rPr lang="en-GB" sz="1600" dirty="0" smtClean="0"/>
              <a:t>claim </a:t>
            </a:r>
            <a:r>
              <a:rPr lang="en-GB" sz="1600" dirty="0"/>
              <a:t>provision of 100, 50 expected to be paid in year n and another 50 in year n+1, paid 50 during the year and review provision for 55 (plus 5 than initially). This row should show -50. The payment of 50 would be reported only in technical flows. And R0080 will show plus 5. </a:t>
            </a:r>
            <a:endParaRPr lang="en-GB" sz="1600" b="1" dirty="0" smtClean="0"/>
          </a:p>
        </p:txBody>
      </p:sp>
    </p:spTree>
    <p:extLst>
      <p:ext uri="{BB962C8B-B14F-4D97-AF65-F5344CB8AC3E}">
        <p14:creationId xmlns:p14="http://schemas.microsoft.com/office/powerpoint/2010/main" val="1767616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1600" b="1" dirty="0" smtClean="0"/>
              <a:t>Interpretation of S.29.03.R0070-R0090:</a:t>
            </a:r>
            <a:endParaRPr lang="en-GB" sz="1600" b="1" dirty="0"/>
          </a:p>
          <a:p>
            <a:pPr marL="0" indent="0">
              <a:buNone/>
            </a:pPr>
            <a:r>
              <a:rPr lang="en-GB" sz="1600" dirty="0" smtClean="0"/>
              <a:t>Example - R0080/R0230: </a:t>
            </a:r>
          </a:p>
          <a:p>
            <a:endParaRPr lang="en-GB" sz="500" dirty="0" smtClean="0"/>
          </a:p>
          <a:p>
            <a:r>
              <a:rPr lang="en-GB" sz="1600" dirty="0" smtClean="0"/>
              <a:t>Higher/lower </a:t>
            </a:r>
            <a:r>
              <a:rPr lang="en-GB" sz="1600" dirty="0"/>
              <a:t>amount of surrenders in year n affecting the future cash-flows. Impact of deaths in the cash flows projected for the future regarding that insured person. </a:t>
            </a:r>
            <a:endParaRPr lang="en-GB" sz="1600" dirty="0" smtClean="0"/>
          </a:p>
          <a:p>
            <a:endParaRPr lang="en-GB" sz="500" dirty="0" smtClean="0"/>
          </a:p>
          <a:p>
            <a:r>
              <a:rPr lang="en-GB" sz="1600" dirty="0" smtClean="0"/>
              <a:t>If </a:t>
            </a:r>
            <a:r>
              <a:rPr lang="en-GB" sz="1600" dirty="0"/>
              <a:t>1 death not </a:t>
            </a:r>
            <a:r>
              <a:rPr lang="en-GB" sz="1600" dirty="0" smtClean="0"/>
              <a:t>foreseen </a:t>
            </a:r>
            <a:r>
              <a:rPr lang="en-GB" sz="1600" dirty="0"/>
              <a:t>in year n (no CF projected for year n): </a:t>
            </a:r>
            <a:endParaRPr lang="en-GB" sz="1600" dirty="0" smtClean="0"/>
          </a:p>
          <a:p>
            <a:pPr lvl="1"/>
            <a:r>
              <a:rPr lang="en-GB" sz="1600" dirty="0" smtClean="0"/>
              <a:t>In </a:t>
            </a:r>
            <a:r>
              <a:rPr lang="en-GB" sz="1600" dirty="0"/>
              <a:t>R0070 no deduction; </a:t>
            </a:r>
            <a:endParaRPr lang="en-GB" sz="1600" dirty="0" smtClean="0"/>
          </a:p>
          <a:p>
            <a:pPr lvl="1"/>
            <a:r>
              <a:rPr lang="en-GB" sz="1600" dirty="0" smtClean="0"/>
              <a:t>In </a:t>
            </a:r>
            <a:r>
              <a:rPr lang="en-GB" sz="1600" dirty="0"/>
              <a:t>R0080 adjustment of the future CF; </a:t>
            </a:r>
            <a:endParaRPr lang="en-GB" sz="1600" dirty="0" smtClean="0"/>
          </a:p>
          <a:p>
            <a:pPr lvl="1"/>
            <a:r>
              <a:rPr lang="en-GB" sz="1600" dirty="0" smtClean="0"/>
              <a:t>The </a:t>
            </a:r>
            <a:r>
              <a:rPr lang="en-GB" sz="1600" dirty="0"/>
              <a:t>payment in year n is only showed in technical flows (R0320).</a:t>
            </a:r>
            <a:endParaRPr lang="en-GB" sz="1600" b="1" dirty="0"/>
          </a:p>
          <a:p>
            <a:pPr marL="0" indent="0">
              <a:buNone/>
            </a:pPr>
            <a:endParaRPr lang="en-GB" sz="1400" b="1" dirty="0" smtClean="0"/>
          </a:p>
        </p:txBody>
      </p:sp>
    </p:spTree>
    <p:extLst>
      <p:ext uri="{BB962C8B-B14F-4D97-AF65-F5344CB8AC3E}">
        <p14:creationId xmlns:p14="http://schemas.microsoft.com/office/powerpoint/2010/main" val="20468466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1600" b="1" dirty="0" smtClean="0"/>
              <a:t>Interpretation of S.29.03.R0070-R0090:</a:t>
            </a:r>
            <a:endParaRPr lang="en-GB" sz="1600" b="1" dirty="0"/>
          </a:p>
          <a:p>
            <a:pPr marL="0" indent="0">
              <a:buNone/>
            </a:pPr>
            <a:endParaRPr lang="en-GB" sz="500" b="1" dirty="0" smtClean="0"/>
          </a:p>
          <a:p>
            <a:pPr marL="0" indent="0">
              <a:buNone/>
            </a:pPr>
            <a:r>
              <a:rPr lang="en-GB" sz="1600" dirty="0"/>
              <a:t>Example - </a:t>
            </a:r>
            <a:r>
              <a:rPr lang="en-GB" sz="1600" dirty="0" smtClean="0"/>
              <a:t>R0090/R0240:</a:t>
            </a:r>
            <a:r>
              <a:rPr lang="en-GB" sz="1600" b="1" dirty="0" smtClean="0"/>
              <a:t> </a:t>
            </a:r>
          </a:p>
          <a:p>
            <a:pPr marL="0" indent="0">
              <a:buNone/>
            </a:pPr>
            <a:endParaRPr lang="en-GB" sz="500" b="1" dirty="0" smtClean="0"/>
          </a:p>
          <a:p>
            <a:r>
              <a:rPr lang="en-GB" sz="1500" dirty="0" smtClean="0"/>
              <a:t>Changes </a:t>
            </a:r>
            <a:r>
              <a:rPr lang="en-GB" sz="1500" dirty="0"/>
              <a:t>of BE due to new information in terms of a new diagonal in the claims paid/incurred triangle would be captured in the cell </a:t>
            </a:r>
            <a:r>
              <a:rPr lang="en-GB" sz="1500" dirty="0" smtClean="0"/>
              <a:t>R0080/R0230</a:t>
            </a:r>
            <a:r>
              <a:rPr lang="en-GB" sz="1500" dirty="0"/>
              <a:t>, while changes due to new or updated actuarial assumptions (</a:t>
            </a:r>
            <a:r>
              <a:rPr lang="en-GB" sz="1500" dirty="0" smtClean="0"/>
              <a:t>e.g. </a:t>
            </a:r>
            <a:r>
              <a:rPr lang="en-GB" sz="1500" dirty="0"/>
              <a:t>use of different development factors, changes in the actuarial reserving method (</a:t>
            </a:r>
            <a:r>
              <a:rPr lang="en-GB" sz="1500" dirty="0" smtClean="0"/>
              <a:t>e.g. </a:t>
            </a:r>
            <a:r>
              <a:rPr lang="en-GB" sz="1500" dirty="0"/>
              <a:t>from chain ladder to </a:t>
            </a:r>
            <a:r>
              <a:rPr lang="en-GB" sz="1500" dirty="0" smtClean="0"/>
              <a:t>Loss Development </a:t>
            </a:r>
            <a:r>
              <a:rPr lang="en-GB" sz="1500" dirty="0"/>
              <a:t>Method </a:t>
            </a:r>
            <a:r>
              <a:rPr lang="en-GB" sz="1500" dirty="0" smtClean="0"/>
              <a:t>etc.) </a:t>
            </a:r>
            <a:r>
              <a:rPr lang="en-GB" sz="1500" dirty="0"/>
              <a:t>would be captured in </a:t>
            </a:r>
            <a:r>
              <a:rPr lang="en-GB" sz="1500" dirty="0" smtClean="0"/>
              <a:t>R0090/R0240</a:t>
            </a:r>
            <a:r>
              <a:rPr lang="en-GB" sz="1500" dirty="0"/>
              <a:t>.</a:t>
            </a:r>
            <a:endParaRPr lang="en-GB" sz="1500" b="1" dirty="0" smtClean="0"/>
          </a:p>
        </p:txBody>
      </p:sp>
    </p:spTree>
    <p:extLst>
      <p:ext uri="{BB962C8B-B14F-4D97-AF65-F5344CB8AC3E}">
        <p14:creationId xmlns:p14="http://schemas.microsoft.com/office/powerpoint/2010/main" val="3694451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t>Interpretation of S.29.03.R0070-R0090</a:t>
            </a:r>
          </a:p>
          <a:p>
            <a:pPr marL="534988" indent="-261938"/>
            <a:r>
              <a:rPr lang="en-GB" sz="1800" dirty="0"/>
              <a:t>Technical </a:t>
            </a:r>
            <a:r>
              <a:rPr lang="en-GB" sz="1800" dirty="0" smtClean="0"/>
              <a:t>flows in S.29.03 </a:t>
            </a:r>
            <a:r>
              <a:rPr lang="en-GB" sz="1800" dirty="0"/>
              <a:t>and link to </a:t>
            </a:r>
            <a:r>
              <a:rPr lang="en-GB" sz="1800" dirty="0" smtClean="0"/>
              <a:t>S.29.04</a:t>
            </a:r>
          </a:p>
          <a:p>
            <a:pPr marL="534988" indent="-261938"/>
            <a:r>
              <a:rPr lang="en-GB" sz="1800" dirty="0">
                <a:solidFill>
                  <a:schemeClr val="bg2">
                    <a:lumMod val="40000"/>
                    <a:lumOff val="60000"/>
                  </a:schemeClr>
                </a:solidFill>
              </a:rPr>
              <a:t>Unit-linked and index-linked treatment</a:t>
            </a:r>
          </a:p>
          <a:p>
            <a:pPr marL="534988" indent="-261938"/>
            <a:r>
              <a:rPr lang="en-GB" sz="1800" dirty="0" smtClean="0">
                <a:solidFill>
                  <a:schemeClr val="bg2">
                    <a:lumMod val="40000"/>
                    <a:lumOff val="60000"/>
                  </a:schemeClr>
                </a:solidFill>
              </a:rPr>
              <a:t>Signals </a:t>
            </a:r>
            <a:r>
              <a:rPr lang="en-GB" sz="1800" dirty="0">
                <a:solidFill>
                  <a:schemeClr val="bg2">
                    <a:lumMod val="40000"/>
                    <a:lumOff val="60000"/>
                  </a:schemeClr>
                </a:solidFill>
              </a:rPr>
              <a:t>to be reported</a:t>
            </a:r>
            <a:endParaRPr lang="en-GB" sz="1800" dirty="0" smtClean="0">
              <a:solidFill>
                <a:schemeClr val="bg2">
                  <a:lumMod val="40000"/>
                  <a:lumOff val="60000"/>
                </a:schemeClr>
              </a:solidFill>
            </a:endParaRPr>
          </a:p>
          <a:p>
            <a:pPr>
              <a:buFontTx/>
              <a:buChar char="-"/>
            </a:pPr>
            <a:endParaRPr lang="en-GB" sz="1600" b="1" dirty="0"/>
          </a:p>
          <a:p>
            <a:endParaRPr lang="en-GB" sz="1600" b="1" dirty="0" smtClean="0"/>
          </a:p>
        </p:txBody>
      </p:sp>
    </p:spTree>
    <p:extLst>
      <p:ext uri="{BB962C8B-B14F-4D97-AF65-F5344CB8AC3E}">
        <p14:creationId xmlns:p14="http://schemas.microsoft.com/office/powerpoint/2010/main" val="3869328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2000" b="1" dirty="0" smtClean="0"/>
              <a:t>Technical flows and link to S.29.04:</a:t>
            </a:r>
            <a:endParaRPr lang="en-GB" sz="1600" dirty="0"/>
          </a:p>
          <a:p>
            <a:r>
              <a:rPr lang="en-GB" sz="1500" dirty="0"/>
              <a:t>The amounts to be reported in </a:t>
            </a:r>
            <a:r>
              <a:rPr lang="en-GB" sz="1500" dirty="0" smtClean="0"/>
              <a:t>technical flow should </a:t>
            </a:r>
            <a:r>
              <a:rPr lang="en-GB" sz="1500" dirty="0"/>
              <a:t>be consistent with the ones reported in S.05.01. For R0310 the same values are expected while for R0330 it should be noted the difference due to investment </a:t>
            </a:r>
            <a:r>
              <a:rPr lang="en-GB" sz="1500" dirty="0" smtClean="0"/>
              <a:t>expenses; </a:t>
            </a:r>
            <a:endParaRPr lang="en-GB" sz="1500" dirty="0"/>
          </a:p>
          <a:p>
            <a:r>
              <a:rPr lang="en-GB" sz="1500" dirty="0"/>
              <a:t>Only the technical cash-flows referred explicitly should be reported. Any other technical flows other than premiums, claims and </a:t>
            </a:r>
            <a:r>
              <a:rPr lang="en-GB" sz="1500" dirty="0" smtClean="0"/>
              <a:t>benefits </a:t>
            </a:r>
            <a:r>
              <a:rPr lang="en-GB" sz="1500" dirty="0"/>
              <a:t>net of salvages and </a:t>
            </a:r>
            <a:r>
              <a:rPr lang="en-GB" sz="1500" dirty="0" err="1"/>
              <a:t>subrogations</a:t>
            </a:r>
            <a:r>
              <a:rPr lang="en-GB" sz="1500" dirty="0"/>
              <a:t> and expenses excluding investment expenses should not be reported in this template (see also comment on S.29.01.R0250</a:t>
            </a:r>
            <a:r>
              <a:rPr lang="en-GB" sz="1500" dirty="0" smtClean="0"/>
              <a:t>);</a:t>
            </a:r>
            <a:endParaRPr lang="en-GB" sz="1500" dirty="0"/>
          </a:p>
          <a:p>
            <a:r>
              <a:rPr lang="en-GB" sz="1500" dirty="0" smtClean="0"/>
              <a:t>Template </a:t>
            </a:r>
            <a:r>
              <a:rPr lang="en-GB" sz="1500" dirty="0"/>
              <a:t>S.29.04 aims at giving more detailed analysis, per </a:t>
            </a:r>
            <a:r>
              <a:rPr lang="en-GB" sz="1500" dirty="0" err="1"/>
              <a:t>LoB</a:t>
            </a:r>
            <a:r>
              <a:rPr lang="en-GB" sz="1500" dirty="0"/>
              <a:t>, of technical variations depending on the occurrence of the risks. The information reported in this template should be consistent, as referred above for the S.29.03, with the information reported in S.05.01. Allocation methods for split by </a:t>
            </a:r>
            <a:r>
              <a:rPr lang="en-GB" sz="1500" dirty="0" err="1"/>
              <a:t>LoB</a:t>
            </a:r>
            <a:r>
              <a:rPr lang="en-GB" sz="1500" dirty="0"/>
              <a:t> and by periods are possible but it is expected that this information is available without the need for allocation methods at least by </a:t>
            </a:r>
            <a:r>
              <a:rPr lang="en-GB" sz="1500" dirty="0" err="1"/>
              <a:t>LoB</a:t>
            </a:r>
            <a:r>
              <a:rPr lang="en-GB" sz="1500" dirty="0"/>
              <a:t>. </a:t>
            </a:r>
            <a:endParaRPr lang="en-GB" sz="1500" dirty="0" smtClean="0"/>
          </a:p>
        </p:txBody>
      </p:sp>
    </p:spTree>
    <p:extLst>
      <p:ext uri="{BB962C8B-B14F-4D97-AF65-F5344CB8AC3E}">
        <p14:creationId xmlns:p14="http://schemas.microsoft.com/office/powerpoint/2010/main" val="9826425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2000" b="1" dirty="0" smtClean="0"/>
              <a:t>Technical flows and link to S.29.04:</a:t>
            </a:r>
            <a:endParaRPr lang="en-GB" sz="1600" dirty="0"/>
          </a:p>
          <a:p>
            <a:r>
              <a:rPr lang="en-GB" sz="1600" dirty="0"/>
              <a:t>The amounts to be reported should be consistent, regardless if underwriting year or accident year is used, with template </a:t>
            </a:r>
            <a:r>
              <a:rPr lang="en-GB" sz="1600" dirty="0" smtClean="0"/>
              <a:t>S.29.03: </a:t>
            </a:r>
          </a:p>
          <a:p>
            <a:pPr lvl="1"/>
            <a:r>
              <a:rPr lang="en-GB" sz="1450" dirty="0" smtClean="0"/>
              <a:t>S.29.04.R0010 and R0080 - Premiums: no validation between S.29.04 and S.29.03. However it is expected that the amounts are the same as the ones reported in S.29.03.R0310. In both cases should be premiums actually due to be received in that year; </a:t>
            </a:r>
          </a:p>
          <a:p>
            <a:pPr lvl="1"/>
            <a:r>
              <a:rPr lang="en-GB" sz="1450" dirty="0" smtClean="0"/>
              <a:t>S.29.04.R0020 and R0090 - Claims and benefits: it is expected that the amounts reported in both S.29.03 and S.29.04 are the same (see BV509);</a:t>
            </a:r>
          </a:p>
          <a:p>
            <a:pPr lvl="1"/>
            <a:r>
              <a:rPr lang="en-GB" sz="1450" dirty="0" smtClean="0"/>
              <a:t>S.29.04.R0030 and R0100 - Expenses: it is expected that the amounts reported in both S.29.03 and S.29.04 are the same (see BV510). One doubt that could arise would be the investment expenses, however in both S.29.03 and S.29.04 the amount on expenses should exclude any investment expenses.</a:t>
            </a:r>
          </a:p>
        </p:txBody>
      </p:sp>
    </p:spTree>
    <p:extLst>
      <p:ext uri="{BB962C8B-B14F-4D97-AF65-F5344CB8AC3E}">
        <p14:creationId xmlns:p14="http://schemas.microsoft.com/office/powerpoint/2010/main" val="8311119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2000" b="1" dirty="0" smtClean="0"/>
              <a:t>Technical flows and link to S.29.04:</a:t>
            </a:r>
            <a:endParaRPr lang="en-GB" sz="1600" dirty="0"/>
          </a:p>
          <a:p>
            <a:pPr marL="0" indent="0">
              <a:buNone/>
            </a:pPr>
            <a:r>
              <a:rPr lang="en-GB" sz="1600" b="1" dirty="0"/>
              <a:t>Premiums</a:t>
            </a:r>
            <a:r>
              <a:rPr lang="en-GB" sz="1600" dirty="0"/>
              <a:t> written during the </a:t>
            </a:r>
            <a:r>
              <a:rPr lang="en-GB" sz="1600" dirty="0" smtClean="0"/>
              <a:t>period:</a:t>
            </a:r>
          </a:p>
          <a:p>
            <a:r>
              <a:rPr lang="en-GB" sz="1600" dirty="0"/>
              <a:t>Written premiums during the period (premiums actually due to be received in that year) corresponding </a:t>
            </a:r>
            <a:r>
              <a:rPr lang="en-GB" sz="1600"/>
              <a:t>to </a:t>
            </a:r>
            <a:r>
              <a:rPr lang="en-GB" sz="1600" smtClean="0"/>
              <a:t>contracts </a:t>
            </a:r>
            <a:r>
              <a:rPr lang="en-GB" sz="1600" dirty="0"/>
              <a:t>recognised during the </a:t>
            </a:r>
            <a:r>
              <a:rPr lang="en-GB" sz="1600" dirty="0" smtClean="0"/>
              <a:t>period; </a:t>
            </a:r>
          </a:p>
          <a:p>
            <a:r>
              <a:rPr lang="en-GB" sz="1600" dirty="0" smtClean="0"/>
              <a:t>Should </a:t>
            </a:r>
            <a:r>
              <a:rPr lang="en-GB" sz="1600" dirty="0"/>
              <a:t>include premiums from both existing and new business. For new business there will be an impact in </a:t>
            </a:r>
            <a:r>
              <a:rPr lang="en-GB" sz="1600" dirty="0" err="1"/>
              <a:t>EoAoL</a:t>
            </a:r>
            <a:r>
              <a:rPr lang="en-GB" sz="1600" dirty="0"/>
              <a:t> (balance of this cell and S.29.03.R0050</a:t>
            </a:r>
            <a:r>
              <a:rPr lang="en-GB" sz="1600" dirty="0" smtClean="0"/>
              <a:t>); </a:t>
            </a:r>
          </a:p>
          <a:p>
            <a:r>
              <a:rPr lang="en-GB" sz="1600" dirty="0" smtClean="0"/>
              <a:t>Existing </a:t>
            </a:r>
            <a:r>
              <a:rPr lang="en-GB" sz="1600" dirty="0"/>
              <a:t>business should balance (not necessarily netting) with corresponding variation in best estimate (S.29.03.R0020, S.29.03.R0080, possibly also S.29.03.R0090, S.29.03.R0100). The balance is the impact in </a:t>
            </a:r>
            <a:r>
              <a:rPr lang="en-GB" sz="1600" dirty="0" err="1" smtClean="0"/>
              <a:t>EoAoL</a:t>
            </a:r>
            <a:r>
              <a:rPr lang="en-GB" sz="1600" dirty="0" smtClean="0"/>
              <a:t>; </a:t>
            </a:r>
          </a:p>
          <a:p>
            <a:r>
              <a:rPr lang="en-GB" sz="1600" u="sng" dirty="0" smtClean="0"/>
              <a:t>Clarification </a:t>
            </a:r>
            <a:r>
              <a:rPr lang="en-GB" sz="1600" u="sng" dirty="0"/>
              <a:t>of the Instructions in the consultation </a:t>
            </a:r>
            <a:r>
              <a:rPr lang="en-GB" sz="1600" u="sng" dirty="0" smtClean="0"/>
              <a:t>package.</a:t>
            </a:r>
            <a:endParaRPr lang="en-GB" sz="1600" u="sng" dirty="0"/>
          </a:p>
          <a:p>
            <a:endParaRPr lang="en-GB" sz="1600" dirty="0" smtClean="0"/>
          </a:p>
        </p:txBody>
      </p:sp>
    </p:spTree>
    <p:extLst>
      <p:ext uri="{BB962C8B-B14F-4D97-AF65-F5344CB8AC3E}">
        <p14:creationId xmlns:p14="http://schemas.microsoft.com/office/powerpoint/2010/main" val="38988656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059582"/>
            <a:ext cx="8153400" cy="3314700"/>
          </a:xfrm>
        </p:spPr>
        <p:txBody>
          <a:bodyPr/>
          <a:lstStyle/>
          <a:p>
            <a:pPr marL="0" indent="0">
              <a:buNone/>
            </a:pPr>
            <a:r>
              <a:rPr lang="en-GB" sz="2000" b="1" dirty="0" smtClean="0"/>
              <a:t>Technical flows and link to S.29.04:</a:t>
            </a:r>
            <a:endParaRPr lang="en-GB" sz="1600" dirty="0"/>
          </a:p>
          <a:p>
            <a:pPr marL="0" indent="0">
              <a:buNone/>
            </a:pPr>
            <a:endParaRPr lang="en-GB" sz="1600" b="1" dirty="0" smtClean="0"/>
          </a:p>
          <a:p>
            <a:pPr marL="0" indent="0">
              <a:buNone/>
            </a:pPr>
            <a:r>
              <a:rPr lang="en-GB" sz="1600" b="1" dirty="0" smtClean="0"/>
              <a:t>Claims </a:t>
            </a:r>
            <a:r>
              <a:rPr lang="en-GB" sz="1600" b="1" dirty="0"/>
              <a:t>and Benefits </a:t>
            </a:r>
            <a:r>
              <a:rPr lang="en-GB" sz="1600" dirty="0"/>
              <a:t>during the period, net of salvages and </a:t>
            </a:r>
            <a:r>
              <a:rPr lang="en-GB" sz="1600" dirty="0" err="1"/>
              <a:t>subrogations</a:t>
            </a:r>
            <a:r>
              <a:rPr lang="en-GB" sz="1600" dirty="0"/>
              <a:t>:</a:t>
            </a:r>
            <a:endParaRPr lang="en-GB" sz="1600" dirty="0" smtClean="0"/>
          </a:p>
          <a:p>
            <a:r>
              <a:rPr lang="en-GB" sz="1600" dirty="0"/>
              <a:t>Cash-flows regarding claims and benefits settled which cash-flows, if previously projected, are no longer in the closing best estimate. </a:t>
            </a:r>
            <a:endParaRPr lang="en-GB" sz="1600" dirty="0" smtClean="0"/>
          </a:p>
          <a:p>
            <a:pPr marL="0" indent="0">
              <a:buNone/>
            </a:pPr>
            <a:endParaRPr lang="en-GB" sz="1600" dirty="0" smtClean="0"/>
          </a:p>
          <a:p>
            <a:pPr marL="0" indent="0">
              <a:buNone/>
            </a:pPr>
            <a:r>
              <a:rPr lang="en-GB" sz="1600" b="1" dirty="0" smtClean="0"/>
              <a:t>Expenses</a:t>
            </a:r>
            <a:r>
              <a:rPr lang="en-GB" sz="1600" dirty="0" smtClean="0"/>
              <a:t> </a:t>
            </a:r>
            <a:r>
              <a:rPr lang="en-GB" sz="1600" dirty="0"/>
              <a:t>(excluding Investment expenses</a:t>
            </a:r>
            <a:r>
              <a:rPr lang="en-GB" sz="1600" dirty="0" smtClean="0"/>
              <a:t>): </a:t>
            </a:r>
          </a:p>
          <a:p>
            <a:r>
              <a:rPr lang="en-GB" sz="1600" dirty="0" smtClean="0"/>
              <a:t>Cash-flows </a:t>
            </a:r>
            <a:r>
              <a:rPr lang="en-GB" sz="1600" dirty="0"/>
              <a:t>paid regarding expenses. It should exclude flows related to investment expenses which are reported under S.29.02. </a:t>
            </a:r>
            <a:endParaRPr lang="en-GB" sz="1600" dirty="0" smtClean="0"/>
          </a:p>
        </p:txBody>
      </p:sp>
    </p:spTree>
    <p:extLst>
      <p:ext uri="{BB962C8B-B14F-4D97-AF65-F5344CB8AC3E}">
        <p14:creationId xmlns:p14="http://schemas.microsoft.com/office/powerpoint/2010/main" val="3068083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Structure of the Note:</a:t>
            </a:r>
          </a:p>
          <a:p>
            <a:pPr marL="534988" indent="-261938"/>
            <a:r>
              <a:rPr lang="en-GB" sz="1800" dirty="0"/>
              <a:t>Template by template, the Note </a:t>
            </a:r>
            <a:r>
              <a:rPr lang="en-GB" sz="1800" dirty="0" smtClean="0"/>
              <a:t>provides:</a:t>
            </a:r>
          </a:p>
          <a:p>
            <a:pPr marL="935038" lvl="1" indent="-261938"/>
            <a:r>
              <a:rPr lang="en-GB" sz="1800" dirty="0" smtClean="0"/>
              <a:t>Explanations on the items to be reported, relations between templates, relations to the validations;</a:t>
            </a:r>
          </a:p>
          <a:p>
            <a:pPr marL="935038" lvl="1" indent="-261938"/>
            <a:r>
              <a:rPr lang="en-GB" sz="1800" dirty="0" smtClean="0"/>
              <a:t>List </a:t>
            </a:r>
            <a:r>
              <a:rPr lang="en-GB" sz="1800" dirty="0"/>
              <a:t>of </a:t>
            </a:r>
            <a:r>
              <a:rPr lang="en-GB" sz="1800" dirty="0" smtClean="0"/>
              <a:t>Q&amp;A received on the templates – also published in the Q&amp;A area of EIOPA; </a:t>
            </a:r>
          </a:p>
          <a:p>
            <a:pPr marL="534988" indent="-261938"/>
            <a:endParaRPr lang="en-GB" sz="1800" dirty="0" smtClean="0"/>
          </a:p>
          <a:p>
            <a:pPr marL="534988" indent="-261938"/>
            <a:r>
              <a:rPr lang="en-GB" sz="1800" dirty="0" smtClean="0"/>
              <a:t>Annex provides </a:t>
            </a:r>
            <a:r>
              <a:rPr lang="en-GB" sz="1800" dirty="0"/>
              <a:t>a number of examples regarding non-life business and index-linked and unit-linked business</a:t>
            </a:r>
            <a:r>
              <a:rPr lang="en-GB" sz="1800" dirty="0" smtClean="0"/>
              <a:t>.</a:t>
            </a:r>
          </a:p>
          <a:p>
            <a:pPr marL="534988" indent="-261938"/>
            <a:endParaRPr lang="en-GB" sz="1600" b="1" dirty="0"/>
          </a:p>
          <a:p>
            <a:endParaRPr lang="en-GB" sz="1600" b="1" dirty="0" smtClean="0"/>
          </a:p>
        </p:txBody>
      </p:sp>
    </p:spTree>
    <p:extLst>
      <p:ext uri="{BB962C8B-B14F-4D97-AF65-F5344CB8AC3E}">
        <p14:creationId xmlns:p14="http://schemas.microsoft.com/office/powerpoint/2010/main" val="22222280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t>Interpretation of S.29.03.R0070-R0090</a:t>
            </a:r>
          </a:p>
          <a:p>
            <a:pPr marL="534988" indent="-261938"/>
            <a:r>
              <a:rPr lang="en-GB" sz="1800" dirty="0"/>
              <a:t>Technical flows and link to </a:t>
            </a:r>
            <a:r>
              <a:rPr lang="en-GB" sz="1800" dirty="0" smtClean="0"/>
              <a:t>S.29.04</a:t>
            </a:r>
          </a:p>
          <a:p>
            <a:pPr marL="534988" indent="-261938"/>
            <a:r>
              <a:rPr lang="en-GB" sz="1800" dirty="0"/>
              <a:t>Unit-linked and index-linked treatment</a:t>
            </a:r>
          </a:p>
          <a:p>
            <a:pPr marL="534988" indent="-261938"/>
            <a:r>
              <a:rPr lang="en-GB" sz="1800" dirty="0" smtClean="0">
                <a:solidFill>
                  <a:schemeClr val="bg2">
                    <a:lumMod val="40000"/>
                    <a:lumOff val="60000"/>
                  </a:schemeClr>
                </a:solidFill>
              </a:rPr>
              <a:t>Signals </a:t>
            </a:r>
            <a:r>
              <a:rPr lang="en-GB" sz="1800" dirty="0">
                <a:solidFill>
                  <a:schemeClr val="bg2">
                    <a:lumMod val="40000"/>
                    <a:lumOff val="60000"/>
                  </a:schemeClr>
                </a:solidFill>
              </a:rPr>
              <a:t>to be reported</a:t>
            </a:r>
            <a:endParaRPr lang="en-GB" sz="1800" dirty="0" smtClean="0">
              <a:solidFill>
                <a:schemeClr val="bg2">
                  <a:lumMod val="40000"/>
                  <a:lumOff val="60000"/>
                </a:schemeClr>
              </a:solidFill>
            </a:endParaRPr>
          </a:p>
          <a:p>
            <a:pPr>
              <a:buFontTx/>
              <a:buChar char="-"/>
            </a:pPr>
            <a:endParaRPr lang="en-GB" sz="1600" b="1" dirty="0"/>
          </a:p>
          <a:p>
            <a:endParaRPr lang="en-GB" sz="1600" b="1" dirty="0" smtClean="0"/>
          </a:p>
        </p:txBody>
      </p:sp>
    </p:spTree>
    <p:extLst>
      <p:ext uri="{BB962C8B-B14F-4D97-AF65-F5344CB8AC3E}">
        <p14:creationId xmlns:p14="http://schemas.microsoft.com/office/powerpoint/2010/main" val="1790029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467544" y="1059582"/>
            <a:ext cx="8153400" cy="3314700"/>
          </a:xfrm>
        </p:spPr>
        <p:txBody>
          <a:bodyPr/>
          <a:lstStyle/>
          <a:p>
            <a:pPr marL="0" indent="0">
              <a:buNone/>
            </a:pPr>
            <a:r>
              <a:rPr lang="en-GB" sz="2000" b="1" dirty="0" smtClean="0"/>
              <a:t>Unit linked treatment:</a:t>
            </a:r>
            <a:endParaRPr lang="en-GB" sz="1600" dirty="0"/>
          </a:p>
          <a:p>
            <a:endParaRPr lang="en-GB" sz="1600" dirty="0" smtClean="0"/>
          </a:p>
          <a:p>
            <a:r>
              <a:rPr lang="en-GB" sz="1600" dirty="0" smtClean="0"/>
              <a:t>Index-linked </a:t>
            </a:r>
            <a:r>
              <a:rPr lang="en-GB" sz="1600" dirty="0"/>
              <a:t>and unit-linked business should be included in the analysis performed in S.29.01 to S.29.04. These templates do not assume a perfect neutralisation of assets and liabilities related to index-linked and unit-linked </a:t>
            </a:r>
            <a:r>
              <a:rPr lang="en-GB" sz="1600" dirty="0" smtClean="0"/>
              <a:t>business;</a:t>
            </a:r>
          </a:p>
          <a:p>
            <a:endParaRPr lang="en-GB" sz="500" dirty="0" smtClean="0"/>
          </a:p>
          <a:p>
            <a:r>
              <a:rPr lang="en-GB" sz="1600" dirty="0" smtClean="0"/>
              <a:t>In </a:t>
            </a:r>
            <a:r>
              <a:rPr lang="en-GB" sz="1600" dirty="0"/>
              <a:t>S.29.02 and in S.29.01.R0190, Assets held for index-linked and unit-linked should be </a:t>
            </a:r>
            <a:r>
              <a:rPr lang="en-GB" sz="1600" dirty="0" smtClean="0"/>
              <a:t>included;</a:t>
            </a:r>
          </a:p>
          <a:p>
            <a:endParaRPr lang="en-GB" sz="1600" b="1" dirty="0" smtClean="0"/>
          </a:p>
        </p:txBody>
      </p:sp>
    </p:spTree>
    <p:extLst>
      <p:ext uri="{BB962C8B-B14F-4D97-AF65-F5344CB8AC3E}">
        <p14:creationId xmlns:p14="http://schemas.microsoft.com/office/powerpoint/2010/main" val="39735528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467544" y="1059582"/>
            <a:ext cx="8153400" cy="3314700"/>
          </a:xfrm>
        </p:spPr>
        <p:txBody>
          <a:bodyPr/>
          <a:lstStyle/>
          <a:p>
            <a:pPr marL="0" indent="0">
              <a:buNone/>
            </a:pPr>
            <a:r>
              <a:rPr lang="en-GB" sz="2000" b="1" dirty="0" smtClean="0"/>
              <a:t>Unit linked treatment:</a:t>
            </a:r>
            <a:endParaRPr lang="en-GB" sz="1600" dirty="0"/>
          </a:p>
          <a:p>
            <a:r>
              <a:rPr lang="en-GB" sz="1400" dirty="0" smtClean="0"/>
              <a:t>In S.29.03 the </a:t>
            </a:r>
            <a:r>
              <a:rPr lang="en-GB" sz="1400" dirty="0"/>
              <a:t>best estimate related to index-linked and unit-linked business should also be included in R0010 to R0290, preferably in R0010-R0140, i.e. by underwriting </a:t>
            </a:r>
            <a:r>
              <a:rPr lang="en-GB" sz="1400" dirty="0" smtClean="0"/>
              <a:t>year </a:t>
            </a:r>
            <a:r>
              <a:rPr lang="en-GB" sz="1400" dirty="0"/>
              <a:t>and </a:t>
            </a:r>
            <a:r>
              <a:rPr lang="en-GB" sz="1400" dirty="0" smtClean="0"/>
              <a:t>as a consequence in </a:t>
            </a:r>
            <a:r>
              <a:rPr lang="en-GB" sz="1400" dirty="0"/>
              <a:t>S.29.01.R0200, the best estimate from index-linked and unit-linked should be included </a:t>
            </a:r>
            <a:r>
              <a:rPr lang="en-GB" sz="1400" dirty="0" smtClean="0"/>
              <a:t>as well;</a:t>
            </a:r>
          </a:p>
          <a:p>
            <a:r>
              <a:rPr lang="en-GB" sz="1400" dirty="0"/>
              <a:t>In S.29.03.R0300 the net impact of the amount of </a:t>
            </a:r>
            <a:r>
              <a:rPr lang="en-GB" sz="1400" dirty="0" smtClean="0"/>
              <a:t>the assets </a:t>
            </a:r>
            <a:r>
              <a:rPr lang="en-GB" sz="1400" dirty="0"/>
              <a:t>held by index-linked and unit-linked business and of </a:t>
            </a:r>
            <a:r>
              <a:rPr lang="en-GB" sz="1400" dirty="0" smtClean="0"/>
              <a:t>technical provisions </a:t>
            </a:r>
            <a:r>
              <a:rPr lang="en-GB" sz="1400" dirty="0"/>
              <a:t>– index-linked and unit-linked (calculated as best estimate </a:t>
            </a:r>
            <a:r>
              <a:rPr lang="en-GB" sz="1400" dirty="0" smtClean="0"/>
              <a:t>and risk </a:t>
            </a:r>
            <a:r>
              <a:rPr lang="en-GB" sz="1400" dirty="0"/>
              <a:t>margin or calculated as a whole), including the technical flows, </a:t>
            </a:r>
            <a:r>
              <a:rPr lang="en-GB" sz="1400" dirty="0" smtClean="0"/>
              <a:t>should be </a:t>
            </a:r>
            <a:r>
              <a:rPr lang="en-GB" sz="1400" dirty="0"/>
              <a:t>reported for </a:t>
            </a:r>
            <a:r>
              <a:rPr lang="en-GB" sz="1400" dirty="0" smtClean="0"/>
              <a:t>information</a:t>
            </a:r>
            <a:r>
              <a:rPr lang="en-GB" sz="1400" dirty="0"/>
              <a:t>;</a:t>
            </a:r>
            <a:endParaRPr lang="en-GB" sz="1400" dirty="0" smtClean="0"/>
          </a:p>
          <a:p>
            <a:r>
              <a:rPr lang="en-GB" sz="1400" dirty="0" smtClean="0"/>
              <a:t>In S.29.03.R0310 </a:t>
            </a:r>
            <a:r>
              <a:rPr lang="en-GB" sz="1400" dirty="0"/>
              <a:t>to </a:t>
            </a:r>
            <a:r>
              <a:rPr lang="en-GB" sz="1400" dirty="0" smtClean="0"/>
              <a:t>R0350 reflects </a:t>
            </a:r>
            <a:r>
              <a:rPr lang="en-GB" sz="1400" dirty="0"/>
              <a:t>the technical flows related to technical provisions. This amounts should include the technical flows related to index-linked and unit-linked </a:t>
            </a:r>
            <a:r>
              <a:rPr lang="en-GB" sz="1400" dirty="0" smtClean="0"/>
              <a:t>business</a:t>
            </a:r>
            <a:r>
              <a:rPr lang="en-GB" sz="1400" dirty="0"/>
              <a:t>;</a:t>
            </a:r>
            <a:endParaRPr lang="en-GB" sz="1400" dirty="0" smtClean="0"/>
          </a:p>
          <a:p>
            <a:r>
              <a:rPr lang="en-GB" sz="1400" dirty="0"/>
              <a:t>In S.29.03.R0360, the amounts refers to gross total technical provisions, so including best estimate, risk margin, technical provisions calculated as a whole and the transitional measure on Technical Provisions, also related to </a:t>
            </a:r>
            <a:r>
              <a:rPr lang="en-GB" sz="1400" dirty="0" smtClean="0"/>
              <a:t>index-linked </a:t>
            </a:r>
            <a:r>
              <a:rPr lang="en-GB" sz="1400" dirty="0"/>
              <a:t>and unit-linked business; </a:t>
            </a:r>
            <a:endParaRPr lang="en-GB" sz="1400" dirty="0" smtClean="0"/>
          </a:p>
        </p:txBody>
      </p:sp>
    </p:spTree>
    <p:extLst>
      <p:ext uri="{BB962C8B-B14F-4D97-AF65-F5344CB8AC3E}">
        <p14:creationId xmlns:p14="http://schemas.microsoft.com/office/powerpoint/2010/main" val="41110735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467544" y="1059582"/>
            <a:ext cx="8153400" cy="3314700"/>
          </a:xfrm>
        </p:spPr>
        <p:txBody>
          <a:bodyPr/>
          <a:lstStyle/>
          <a:p>
            <a:pPr marL="0" indent="0">
              <a:buNone/>
            </a:pPr>
            <a:r>
              <a:rPr lang="en-GB" sz="2000" b="1" dirty="0" smtClean="0"/>
              <a:t>Unit linked treatment:</a:t>
            </a:r>
            <a:endParaRPr lang="en-GB" sz="1600" dirty="0"/>
          </a:p>
          <a:p>
            <a:endParaRPr lang="en-GB" sz="1600" dirty="0" smtClean="0"/>
          </a:p>
          <a:p>
            <a:r>
              <a:rPr lang="en-GB" sz="1600" dirty="0" smtClean="0"/>
              <a:t>In S.29.04 </a:t>
            </a:r>
            <a:r>
              <a:rPr lang="en-GB" sz="1600" dirty="0"/>
              <a:t>All amounts to be reported in R0010 to R0050 and from R0080 to R0120 should include amounts related to index-linked and unit-linked </a:t>
            </a:r>
            <a:r>
              <a:rPr lang="en-GB" sz="1600" dirty="0" smtClean="0"/>
              <a:t>business</a:t>
            </a:r>
            <a:r>
              <a:rPr lang="en-GB" sz="1600" dirty="0"/>
              <a:t>;</a:t>
            </a:r>
            <a:endParaRPr lang="en-GB" sz="1600" dirty="0" smtClean="0"/>
          </a:p>
          <a:p>
            <a:endParaRPr lang="en-GB" sz="800" dirty="0" smtClean="0"/>
          </a:p>
          <a:p>
            <a:r>
              <a:rPr lang="en-GB" sz="1600" dirty="0" smtClean="0"/>
              <a:t>In S.29.04.R0060 </a:t>
            </a:r>
            <a:r>
              <a:rPr lang="en-GB" sz="1600" dirty="0"/>
              <a:t>and R0130 the net impact on </a:t>
            </a:r>
            <a:r>
              <a:rPr lang="en-GB" sz="1600" dirty="0" err="1"/>
              <a:t>EoAoL</a:t>
            </a:r>
            <a:r>
              <a:rPr lang="en-GB" sz="1600" dirty="0"/>
              <a:t> of the amount of the assets held by index-linked and unit-linked business and of technical provisions – index-linked and unit-linked (calculated as best estimate and risk margin or calculate as a whole) should be reported split by periods for information. With this new application for index-linked and unit-linked business BV148 and BV149 have to be amended.</a:t>
            </a:r>
            <a:endParaRPr lang="en-GB" sz="1600" b="1" dirty="0"/>
          </a:p>
          <a:p>
            <a:endParaRPr lang="en-GB" sz="1600" b="1" dirty="0" smtClean="0"/>
          </a:p>
        </p:txBody>
      </p:sp>
    </p:spTree>
    <p:extLst>
      <p:ext uri="{BB962C8B-B14F-4D97-AF65-F5344CB8AC3E}">
        <p14:creationId xmlns:p14="http://schemas.microsoft.com/office/powerpoint/2010/main" val="943980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467544" y="1059582"/>
            <a:ext cx="8153400" cy="3314700"/>
          </a:xfrm>
        </p:spPr>
        <p:txBody>
          <a:bodyPr/>
          <a:lstStyle/>
          <a:p>
            <a:pPr marL="0" indent="0">
              <a:buNone/>
            </a:pPr>
            <a:r>
              <a:rPr lang="en-GB" sz="2000" b="1" dirty="0" smtClean="0"/>
              <a:t>Unit linked treatment:</a:t>
            </a:r>
            <a:endParaRPr lang="en-GB" sz="1600" dirty="0"/>
          </a:p>
          <a:p>
            <a:pPr marL="0" indent="0">
              <a:buNone/>
            </a:pPr>
            <a:r>
              <a:rPr lang="en-GB" sz="1600" dirty="0" smtClean="0"/>
              <a:t>Several amendments in the </a:t>
            </a:r>
            <a:r>
              <a:rPr lang="en-GB" sz="1600" u="sng" dirty="0"/>
              <a:t>Instructions in the consultation </a:t>
            </a:r>
            <a:r>
              <a:rPr lang="en-GB" sz="1600" u="sng" dirty="0" smtClean="0"/>
              <a:t>package:</a:t>
            </a:r>
          </a:p>
          <a:p>
            <a:r>
              <a:rPr lang="en-GB" sz="1600" dirty="0" smtClean="0"/>
              <a:t>S.29.02: deletion of one paragraph regarding index-linked and unit-linked;</a:t>
            </a:r>
          </a:p>
          <a:p>
            <a:r>
              <a:rPr lang="en-GB" sz="1600" dirty="0" smtClean="0"/>
              <a:t>S.29.02: general comments on the scope of the template (</a:t>
            </a:r>
            <a:r>
              <a:rPr lang="en-GB" sz="1600" u="sng" dirty="0" smtClean="0"/>
              <a:t>mistake found in the consultation package</a:t>
            </a:r>
            <a:r>
              <a:rPr lang="en-GB" sz="1600" dirty="0" smtClean="0"/>
              <a:t> – template includes </a:t>
            </a:r>
            <a:r>
              <a:rPr lang="en-GB" sz="1600" dirty="0"/>
              <a:t>index-linked and </a:t>
            </a:r>
            <a:r>
              <a:rPr lang="en-GB" sz="1600" dirty="0" smtClean="0"/>
              <a:t>unit-linked); </a:t>
            </a:r>
          </a:p>
          <a:p>
            <a:r>
              <a:rPr lang="en-GB" sz="1600" dirty="0" smtClean="0"/>
              <a:t>S.29.02: R0070-R0100 exclusion of </a:t>
            </a:r>
            <a:r>
              <a:rPr lang="en-GB" sz="1600" dirty="0"/>
              <a:t>index-linked and </a:t>
            </a:r>
            <a:r>
              <a:rPr lang="en-GB" sz="1600" dirty="0" smtClean="0"/>
              <a:t>unit-linked is deleted (i.e. is included);</a:t>
            </a:r>
            <a:endParaRPr lang="en-GB" sz="1600" dirty="0"/>
          </a:p>
          <a:p>
            <a:r>
              <a:rPr lang="en-GB" sz="1600" dirty="0" smtClean="0"/>
              <a:t>S.29.03: R0300 name and instructions;</a:t>
            </a:r>
          </a:p>
          <a:p>
            <a:r>
              <a:rPr lang="en-GB" sz="1600" dirty="0" smtClean="0"/>
              <a:t>S.29.04.R0060 – needs to be aligned with S.29.03.R0300, i.e. </a:t>
            </a:r>
            <a:r>
              <a:rPr lang="en-GB" sz="1600" dirty="0"/>
              <a:t>the net impact on </a:t>
            </a:r>
            <a:r>
              <a:rPr lang="en-GB" sz="1600" dirty="0" err="1"/>
              <a:t>EoAoL</a:t>
            </a:r>
            <a:r>
              <a:rPr lang="en-GB" sz="1600" dirty="0"/>
              <a:t> of the amount of the assets held by index-linked and unit-linked business and of technical </a:t>
            </a:r>
            <a:r>
              <a:rPr lang="en-GB" sz="1600" dirty="0" smtClean="0"/>
              <a:t>provisions – currently missing from </a:t>
            </a:r>
            <a:r>
              <a:rPr lang="en-GB" sz="1600" u="sng" dirty="0"/>
              <a:t>consultation </a:t>
            </a:r>
            <a:r>
              <a:rPr lang="en-GB" sz="1600" u="sng" dirty="0" smtClean="0"/>
              <a:t>package.</a:t>
            </a:r>
            <a:endParaRPr lang="en-GB" sz="1600" dirty="0" smtClean="0"/>
          </a:p>
        </p:txBody>
      </p:sp>
    </p:spTree>
    <p:extLst>
      <p:ext uri="{BB962C8B-B14F-4D97-AF65-F5344CB8AC3E}">
        <p14:creationId xmlns:p14="http://schemas.microsoft.com/office/powerpoint/2010/main" val="33421577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t>Interpretation of S.29.03.R0070-R0090</a:t>
            </a:r>
          </a:p>
          <a:p>
            <a:pPr marL="534988" indent="-261938"/>
            <a:r>
              <a:rPr lang="en-GB" sz="1800" dirty="0"/>
              <a:t>Technical flows and link to </a:t>
            </a:r>
            <a:r>
              <a:rPr lang="en-GB" sz="1800" dirty="0" smtClean="0"/>
              <a:t>S.29.04</a:t>
            </a:r>
          </a:p>
          <a:p>
            <a:pPr marL="534988" indent="-261938"/>
            <a:r>
              <a:rPr lang="en-GB" sz="1800" dirty="0"/>
              <a:t>Unit-linked and index-linked treatment</a:t>
            </a:r>
          </a:p>
          <a:p>
            <a:pPr marL="534988" indent="-261938"/>
            <a:r>
              <a:rPr lang="en-GB" sz="1800" dirty="0" smtClean="0"/>
              <a:t>Signals </a:t>
            </a:r>
            <a:r>
              <a:rPr lang="en-GB" sz="1800" dirty="0"/>
              <a:t>to be reported</a:t>
            </a:r>
            <a:endParaRPr lang="en-GB" sz="1800" dirty="0" smtClean="0"/>
          </a:p>
          <a:p>
            <a:pPr>
              <a:buFontTx/>
              <a:buChar char="-"/>
            </a:pPr>
            <a:endParaRPr lang="en-GB" sz="1600" b="1" dirty="0"/>
          </a:p>
          <a:p>
            <a:endParaRPr lang="en-GB" sz="1600" b="1" dirty="0" smtClean="0"/>
          </a:p>
        </p:txBody>
      </p:sp>
    </p:spTree>
    <p:extLst>
      <p:ext uri="{BB962C8B-B14F-4D97-AF65-F5344CB8AC3E}">
        <p14:creationId xmlns:p14="http://schemas.microsoft.com/office/powerpoint/2010/main" val="32308580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3598"/>
            <a:ext cx="8153400" cy="3314700"/>
          </a:xfrm>
        </p:spPr>
        <p:txBody>
          <a:bodyPr/>
          <a:lstStyle/>
          <a:p>
            <a:pPr marL="0" indent="0">
              <a:buNone/>
            </a:pPr>
            <a:r>
              <a:rPr lang="en-GB" sz="2000" b="1" dirty="0" smtClean="0"/>
              <a:t>Signals to be reported clarified:</a:t>
            </a:r>
          </a:p>
          <a:p>
            <a:endParaRPr lang="en-GB" sz="1700" dirty="0" smtClean="0"/>
          </a:p>
          <a:p>
            <a:r>
              <a:rPr lang="en-GB" sz="1600" dirty="0" smtClean="0"/>
              <a:t>In S.29.01.R0190- R0250: the </a:t>
            </a:r>
            <a:r>
              <a:rPr lang="en-GB" sz="1600" dirty="0"/>
              <a:t>amounts should be reported positive or negative according to their contribution to the variation of the </a:t>
            </a:r>
            <a:r>
              <a:rPr lang="en-GB" sz="1600" dirty="0" err="1"/>
              <a:t>EoAoL</a:t>
            </a:r>
            <a:r>
              <a:rPr lang="en-GB" sz="1600" dirty="0"/>
              <a:t>. Amounts should be reported positive if they increase the variation and negative if they decrease the variation of </a:t>
            </a:r>
            <a:r>
              <a:rPr lang="en-GB" sz="1600" dirty="0" err="1" smtClean="0"/>
              <a:t>EoAoL</a:t>
            </a:r>
            <a:r>
              <a:rPr lang="en-GB" sz="1600" dirty="0" smtClean="0"/>
              <a:t>;</a:t>
            </a:r>
          </a:p>
          <a:p>
            <a:endParaRPr lang="en-GB" sz="500" dirty="0" smtClean="0"/>
          </a:p>
          <a:p>
            <a:r>
              <a:rPr lang="en-GB" sz="1600" dirty="0" smtClean="0"/>
              <a:t>For </a:t>
            </a:r>
            <a:r>
              <a:rPr lang="en-GB" sz="1600" dirty="0"/>
              <a:t>example, in S.29.01.R0200 a decrease of technical provisions is reported as a positive amount as it positively contributes to the </a:t>
            </a:r>
            <a:r>
              <a:rPr lang="en-GB" sz="1600" dirty="0" err="1"/>
              <a:t>EoAoL</a:t>
            </a:r>
            <a:r>
              <a:rPr lang="en-GB" sz="1600" dirty="0"/>
              <a:t> (please see BV144 of the list of validations</a:t>
            </a:r>
            <a:r>
              <a:rPr lang="en-GB" sz="1600" dirty="0" smtClean="0"/>
              <a:t>);</a:t>
            </a:r>
            <a:endParaRPr lang="en-GB" sz="1600" dirty="0"/>
          </a:p>
          <a:p>
            <a:endParaRPr lang="en-GB" sz="1600" b="1" dirty="0" smtClean="0"/>
          </a:p>
        </p:txBody>
      </p:sp>
    </p:spTree>
    <p:extLst>
      <p:ext uri="{BB962C8B-B14F-4D97-AF65-F5344CB8AC3E}">
        <p14:creationId xmlns:p14="http://schemas.microsoft.com/office/powerpoint/2010/main" val="26247740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3598"/>
            <a:ext cx="8153400" cy="3314700"/>
          </a:xfrm>
        </p:spPr>
        <p:txBody>
          <a:bodyPr/>
          <a:lstStyle/>
          <a:p>
            <a:pPr marL="0" indent="0">
              <a:buNone/>
            </a:pPr>
            <a:r>
              <a:rPr lang="en-GB" sz="2000" b="1" dirty="0" smtClean="0"/>
              <a:t>Signals to be reported clarified:</a:t>
            </a:r>
          </a:p>
          <a:p>
            <a:endParaRPr lang="en-GB" sz="1600" dirty="0" smtClean="0"/>
          </a:p>
          <a:p>
            <a:r>
              <a:rPr lang="en-GB" sz="1600" dirty="0" smtClean="0"/>
              <a:t>In S.29.02.R0010-R0030 </a:t>
            </a:r>
            <a:r>
              <a:rPr lang="en-GB" sz="1600" dirty="0"/>
              <a:t>should be reported as positive or negative amounts according to the contribution to the variation of the </a:t>
            </a:r>
            <a:r>
              <a:rPr lang="en-GB" sz="1600" dirty="0" err="1"/>
              <a:t>EoAoL</a:t>
            </a:r>
            <a:r>
              <a:rPr lang="en-GB" sz="1600" dirty="0"/>
              <a:t>. Amounts should be reported positive if they increase the variation and negative if they decrease the variation of </a:t>
            </a:r>
            <a:r>
              <a:rPr lang="en-GB" sz="1600" dirty="0" err="1" smtClean="0"/>
              <a:t>EoAoL</a:t>
            </a:r>
            <a:r>
              <a:rPr lang="en-GB" sz="1600" dirty="0" smtClean="0"/>
              <a:t>;</a:t>
            </a:r>
          </a:p>
          <a:p>
            <a:endParaRPr lang="en-GB" sz="500" dirty="0" smtClean="0"/>
          </a:p>
          <a:p>
            <a:r>
              <a:rPr lang="en-GB" sz="1600" dirty="0" smtClean="0"/>
              <a:t>For </a:t>
            </a:r>
            <a:r>
              <a:rPr lang="en-GB" sz="1600" dirty="0"/>
              <a:t>example, in R0030 a decrease of financial liabilities is reported as a positive amount as it positively contributes to the </a:t>
            </a:r>
            <a:r>
              <a:rPr lang="en-GB" sz="1600" dirty="0" err="1"/>
              <a:t>EoAoL</a:t>
            </a:r>
            <a:r>
              <a:rPr lang="en-GB" sz="1600" dirty="0"/>
              <a:t>. Amounts reported in R0040 and R0050 should follow the default approach and be reported as positive if in line with their nature. </a:t>
            </a:r>
            <a:endParaRPr lang="en-GB" sz="1600" dirty="0" smtClean="0"/>
          </a:p>
        </p:txBody>
      </p:sp>
    </p:spTree>
    <p:extLst>
      <p:ext uri="{BB962C8B-B14F-4D97-AF65-F5344CB8AC3E}">
        <p14:creationId xmlns:p14="http://schemas.microsoft.com/office/powerpoint/2010/main" val="303846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3598"/>
            <a:ext cx="8153400" cy="3314700"/>
          </a:xfrm>
        </p:spPr>
        <p:txBody>
          <a:bodyPr/>
          <a:lstStyle/>
          <a:p>
            <a:pPr marL="0" indent="0">
              <a:buNone/>
            </a:pPr>
            <a:r>
              <a:rPr lang="en-GB" sz="2000" b="1" dirty="0" smtClean="0"/>
              <a:t>Signals to be reported clarified:</a:t>
            </a:r>
          </a:p>
          <a:p>
            <a:endParaRPr lang="en-GB" sz="1600" dirty="0" smtClean="0"/>
          </a:p>
          <a:p>
            <a:r>
              <a:rPr lang="en-GB" sz="1600" dirty="0" smtClean="0"/>
              <a:t>In S.29.03 </a:t>
            </a:r>
            <a:r>
              <a:rPr lang="en-GB" sz="1600" dirty="0"/>
              <a:t>The amounts in “Opening Best Estimate” and “Closing Best Estimate” should be reported with the same signal as reported in the balance-sheet. </a:t>
            </a:r>
            <a:r>
              <a:rPr lang="en-GB" sz="1600" dirty="0" smtClean="0"/>
              <a:t>The </a:t>
            </a:r>
            <a:r>
              <a:rPr lang="en-GB" sz="1600" dirty="0"/>
              <a:t>amounts reported from R0020 to R0110 and from R0160 to R0260 should be positive if they increase the closing best estimate and negative if they decrease the closing best </a:t>
            </a:r>
            <a:r>
              <a:rPr lang="en-GB" sz="1600" dirty="0" smtClean="0"/>
              <a:t>estimate;</a:t>
            </a:r>
          </a:p>
          <a:p>
            <a:endParaRPr lang="en-GB" sz="500" dirty="0" smtClean="0"/>
          </a:p>
          <a:p>
            <a:r>
              <a:rPr lang="en-GB" sz="1600" dirty="0" smtClean="0"/>
              <a:t>In S.29.03 the </a:t>
            </a:r>
            <a:r>
              <a:rPr lang="en-GB" sz="1600" dirty="0"/>
              <a:t>amounts relative to reinsurance </a:t>
            </a:r>
            <a:r>
              <a:rPr lang="en-GB" sz="1600" dirty="0" err="1"/>
              <a:t>recoverables</a:t>
            </a:r>
            <a:r>
              <a:rPr lang="en-GB" sz="1600" dirty="0"/>
              <a:t> should be reported negative if they are an Asset. </a:t>
            </a:r>
            <a:endParaRPr lang="en-GB" sz="1600" dirty="0" smtClean="0"/>
          </a:p>
          <a:p>
            <a:endParaRPr lang="en-GB" sz="1600" b="1" dirty="0" smtClean="0"/>
          </a:p>
        </p:txBody>
      </p:sp>
    </p:spTree>
    <p:extLst>
      <p:ext uri="{BB962C8B-B14F-4D97-AF65-F5344CB8AC3E}">
        <p14:creationId xmlns:p14="http://schemas.microsoft.com/office/powerpoint/2010/main" val="23827586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subTitle" idx="1"/>
          </p:nvPr>
        </p:nvSpPr>
        <p:spPr>
          <a:noFill/>
        </p:spPr>
        <p:txBody>
          <a:bodyPr/>
          <a:lstStyle/>
          <a:p>
            <a:r>
              <a:rPr lang="de-DE" dirty="0" smtClean="0"/>
              <a:t>Ana Teresa Moutinho</a:t>
            </a:r>
          </a:p>
          <a:p>
            <a:r>
              <a:rPr lang="de-DE" dirty="0" smtClean="0">
                <a:hlinkClick r:id="rId3"/>
              </a:rPr>
              <a:t>AnaTeresa.Moutinho@eiopa.europa.eu</a:t>
            </a:r>
            <a:endParaRPr lang="de-DE" dirty="0" smtClean="0"/>
          </a:p>
          <a:p>
            <a:r>
              <a:rPr lang="de-DE" dirty="0" smtClean="0"/>
              <a:t>Supervisory Processes Department</a:t>
            </a:r>
          </a:p>
          <a:p>
            <a:r>
              <a:rPr lang="de-DE" dirty="0" smtClean="0"/>
              <a:t>EIOPA </a:t>
            </a:r>
          </a:p>
        </p:txBody>
      </p:sp>
      <p:sp>
        <p:nvSpPr>
          <p:cNvPr id="9220" name="Rectangle 5"/>
          <p:cNvSpPr>
            <a:spLocks noChangeArrowheads="1"/>
          </p:cNvSpPr>
          <p:nvPr/>
        </p:nvSpPr>
        <p:spPr bwMode="auto">
          <a:xfrm>
            <a:off x="606425" y="4623197"/>
            <a:ext cx="184731" cy="461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endParaRPr lang="en-US" dirty="0">
              <a:solidFill>
                <a:srgbClr val="000000"/>
              </a:solidFill>
            </a:endParaRPr>
          </a:p>
        </p:txBody>
      </p:sp>
      <p:sp>
        <p:nvSpPr>
          <p:cNvPr id="3" name="TextBox 2"/>
          <p:cNvSpPr txBox="1"/>
          <p:nvPr/>
        </p:nvSpPr>
        <p:spPr>
          <a:xfrm>
            <a:off x="327437" y="2301721"/>
            <a:ext cx="5976664" cy="646331"/>
          </a:xfrm>
          <a:prstGeom prst="rect">
            <a:avLst/>
          </a:prstGeom>
          <a:noFill/>
        </p:spPr>
        <p:txBody>
          <a:bodyPr wrap="square" rtlCol="0">
            <a:spAutoFit/>
          </a:bodyPr>
          <a:lstStyle/>
          <a:p>
            <a:r>
              <a:rPr lang="en-GB" sz="3600" dirty="0" smtClean="0">
                <a:solidFill>
                  <a:schemeClr val="bg1"/>
                </a:solidFill>
              </a:rPr>
              <a:t>Questions?</a:t>
            </a:r>
            <a:endParaRPr lang="en-GB" sz="3600" dirty="0">
              <a:solidFill>
                <a:schemeClr val="bg1"/>
              </a:solidFill>
            </a:endParaRPr>
          </a:p>
        </p:txBody>
      </p:sp>
    </p:spTree>
    <p:extLst>
      <p:ext uri="{BB962C8B-B14F-4D97-AF65-F5344CB8AC3E}">
        <p14:creationId xmlns:p14="http://schemas.microsoft.com/office/powerpoint/2010/main" val="441962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Consequences of the analysis:</a:t>
            </a:r>
          </a:p>
          <a:p>
            <a:pPr marL="534988" indent="-261938"/>
            <a:r>
              <a:rPr lang="en-GB" sz="1800" dirty="0" smtClean="0"/>
              <a:t>Content of the note mostly clarifies the reporting but also includes some amendments;</a:t>
            </a:r>
          </a:p>
          <a:p>
            <a:pPr marL="534988" indent="-261938"/>
            <a:r>
              <a:rPr lang="en-GB" sz="1800" dirty="0" smtClean="0"/>
              <a:t>Amendments needed, e.g. in unit-linked and index-linked business, </a:t>
            </a:r>
            <a:r>
              <a:rPr lang="en-GB" sz="1800" dirty="0"/>
              <a:t>were included </a:t>
            </a:r>
            <a:r>
              <a:rPr lang="en-GB" sz="1800" u="sng" dirty="0" smtClean="0"/>
              <a:t>in </a:t>
            </a:r>
            <a:r>
              <a:rPr lang="en-GB" sz="1800" u="sng" dirty="0"/>
              <a:t>the consultation </a:t>
            </a:r>
            <a:r>
              <a:rPr lang="en-GB" sz="1800" u="sng" dirty="0" smtClean="0"/>
              <a:t>package;</a:t>
            </a:r>
            <a:endParaRPr lang="en-GB" sz="1800" u="sng" dirty="0"/>
          </a:p>
          <a:p>
            <a:pPr marL="534988" indent="-261938"/>
            <a:r>
              <a:rPr lang="en-GB" sz="1800" dirty="0" smtClean="0"/>
              <a:t>When needed clarifications were included as well </a:t>
            </a:r>
            <a:r>
              <a:rPr lang="en-GB" sz="1800" u="sng" dirty="0" smtClean="0"/>
              <a:t>in </a:t>
            </a:r>
            <a:r>
              <a:rPr lang="en-GB" sz="1800" u="sng" dirty="0"/>
              <a:t>the consultation </a:t>
            </a:r>
            <a:r>
              <a:rPr lang="en-GB" sz="1800" u="sng" dirty="0" smtClean="0"/>
              <a:t>package but kept to a minimum;</a:t>
            </a:r>
            <a:endParaRPr lang="en-GB" sz="1800" u="sng" dirty="0"/>
          </a:p>
          <a:p>
            <a:pPr marL="534988" indent="-261938"/>
            <a:r>
              <a:rPr lang="en-GB" sz="1800" dirty="0"/>
              <a:t>Regarding end 2017 reporting a best effort approach is expected. </a:t>
            </a:r>
          </a:p>
          <a:p>
            <a:endParaRPr lang="en-GB" sz="1600" b="1" dirty="0" smtClean="0"/>
          </a:p>
        </p:txBody>
      </p:sp>
    </p:spTree>
    <p:extLst>
      <p:ext uri="{BB962C8B-B14F-4D97-AF65-F5344CB8AC3E}">
        <p14:creationId xmlns:p14="http://schemas.microsoft.com/office/powerpoint/2010/main" val="39083987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addressed in the Note:</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t>Interpretation of S.29.03.R0070-R0090</a:t>
            </a:r>
          </a:p>
          <a:p>
            <a:pPr marL="534988" indent="-261938"/>
            <a:r>
              <a:rPr lang="en-GB" sz="1800" dirty="0"/>
              <a:t>Technical flows </a:t>
            </a:r>
            <a:r>
              <a:rPr lang="en-GB" sz="1800" dirty="0" smtClean="0"/>
              <a:t>in S.29.03 and </a:t>
            </a:r>
            <a:r>
              <a:rPr lang="en-GB" sz="1800" dirty="0"/>
              <a:t>link to </a:t>
            </a:r>
            <a:r>
              <a:rPr lang="en-GB" sz="1800" dirty="0" smtClean="0"/>
              <a:t>S.29.04</a:t>
            </a:r>
          </a:p>
          <a:p>
            <a:pPr marL="534988" indent="-261938"/>
            <a:r>
              <a:rPr lang="en-GB" sz="1800" dirty="0" smtClean="0"/>
              <a:t>Unit-linked and index-linked example</a:t>
            </a:r>
          </a:p>
          <a:p>
            <a:pPr marL="534988" indent="-261938"/>
            <a:r>
              <a:rPr lang="en-GB" sz="1800" dirty="0"/>
              <a:t>Signals to be reported</a:t>
            </a:r>
          </a:p>
          <a:p>
            <a:pPr marL="534988" indent="-261938"/>
            <a:endParaRPr lang="en-GB" sz="1800" dirty="0" smtClean="0"/>
          </a:p>
          <a:p>
            <a:pPr>
              <a:buFontTx/>
              <a:buChar char="-"/>
            </a:pPr>
            <a:endParaRPr lang="en-GB" sz="1600" b="1" dirty="0"/>
          </a:p>
          <a:p>
            <a:endParaRPr lang="en-GB" sz="1600" b="1" dirty="0" smtClean="0"/>
          </a:p>
        </p:txBody>
      </p:sp>
    </p:spTree>
    <p:extLst>
      <p:ext uri="{BB962C8B-B14F-4D97-AF65-F5344CB8AC3E}">
        <p14:creationId xmlns:p14="http://schemas.microsoft.com/office/powerpoint/2010/main" val="827904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solidFill>
                  <a:schemeClr val="bg2">
                    <a:lumMod val="40000"/>
                    <a:lumOff val="60000"/>
                  </a:schemeClr>
                </a:solidFill>
              </a:rPr>
              <a:t>Investment income and </a:t>
            </a:r>
            <a:r>
              <a:rPr lang="en-GB" sz="1800" dirty="0" smtClean="0">
                <a:solidFill>
                  <a:schemeClr val="bg2">
                    <a:lumMod val="40000"/>
                    <a:lumOff val="60000"/>
                  </a:schemeClr>
                </a:solidFill>
              </a:rPr>
              <a:t>expenses</a:t>
            </a:r>
          </a:p>
          <a:p>
            <a:pPr marL="534988" indent="-261938"/>
            <a:r>
              <a:rPr lang="en-GB" sz="1800" dirty="0" smtClean="0">
                <a:solidFill>
                  <a:schemeClr val="bg2">
                    <a:lumMod val="40000"/>
                    <a:lumOff val="60000"/>
                  </a:schemeClr>
                </a:solidFill>
              </a:rPr>
              <a:t>Interpretation of S.29.03.R0070-R0090</a:t>
            </a:r>
          </a:p>
          <a:p>
            <a:pPr marL="534988" indent="-261938"/>
            <a:r>
              <a:rPr lang="en-GB" sz="1800" dirty="0">
                <a:solidFill>
                  <a:schemeClr val="bg2">
                    <a:lumMod val="40000"/>
                    <a:lumOff val="60000"/>
                  </a:schemeClr>
                </a:solidFill>
              </a:rPr>
              <a:t>Technical flows </a:t>
            </a:r>
            <a:r>
              <a:rPr lang="en-GB" sz="1800" dirty="0" smtClean="0">
                <a:solidFill>
                  <a:schemeClr val="bg2">
                    <a:lumMod val="40000"/>
                    <a:lumOff val="60000"/>
                  </a:schemeClr>
                </a:solidFill>
              </a:rPr>
              <a:t>in S.29.03 and </a:t>
            </a:r>
            <a:r>
              <a:rPr lang="en-GB" sz="1800" dirty="0">
                <a:solidFill>
                  <a:schemeClr val="bg2">
                    <a:lumMod val="40000"/>
                    <a:lumOff val="60000"/>
                  </a:schemeClr>
                </a:solidFill>
              </a:rPr>
              <a:t>link to </a:t>
            </a:r>
            <a:r>
              <a:rPr lang="en-GB" sz="1800" dirty="0" smtClean="0">
                <a:solidFill>
                  <a:schemeClr val="bg2">
                    <a:lumMod val="40000"/>
                    <a:lumOff val="60000"/>
                  </a:schemeClr>
                </a:solidFill>
              </a:rPr>
              <a:t>S.29.04</a:t>
            </a:r>
          </a:p>
          <a:p>
            <a:pPr marL="534988" indent="-261938"/>
            <a:r>
              <a:rPr lang="en-GB" sz="1800" dirty="0" smtClean="0">
                <a:solidFill>
                  <a:schemeClr val="bg2">
                    <a:lumMod val="40000"/>
                    <a:lumOff val="60000"/>
                  </a:schemeClr>
                </a:solidFill>
              </a:rPr>
              <a:t>Unit-linked and index-linked treatment</a:t>
            </a:r>
          </a:p>
          <a:p>
            <a:pPr marL="534988" indent="-261938"/>
            <a:r>
              <a:rPr lang="en-GB" sz="1800" dirty="0">
                <a:solidFill>
                  <a:schemeClr val="bg2">
                    <a:lumMod val="40000"/>
                    <a:lumOff val="60000"/>
                  </a:schemeClr>
                </a:solidFill>
              </a:rPr>
              <a:t>Signals to be reported</a:t>
            </a:r>
            <a:endParaRPr lang="en-GB" sz="1800" dirty="0" smtClean="0">
              <a:solidFill>
                <a:schemeClr val="bg2">
                  <a:lumMod val="40000"/>
                  <a:lumOff val="60000"/>
                </a:schemeClr>
              </a:solidFill>
            </a:endParaRPr>
          </a:p>
          <a:p>
            <a:pPr>
              <a:buFontTx/>
              <a:buChar char="-"/>
            </a:pPr>
            <a:endParaRPr lang="en-GB" sz="1600" b="1" dirty="0"/>
          </a:p>
          <a:p>
            <a:endParaRPr lang="en-GB" sz="1600" b="1" dirty="0" smtClean="0"/>
          </a:p>
        </p:txBody>
      </p:sp>
    </p:spTree>
    <p:extLst>
      <p:ext uri="{BB962C8B-B14F-4D97-AF65-F5344CB8AC3E}">
        <p14:creationId xmlns:p14="http://schemas.microsoft.com/office/powerpoint/2010/main" val="4290475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131590"/>
            <a:ext cx="8153400" cy="3314700"/>
          </a:xfrm>
        </p:spPr>
        <p:txBody>
          <a:bodyPr/>
          <a:lstStyle/>
          <a:p>
            <a:pPr marL="0" indent="0">
              <a:buNone/>
            </a:pPr>
            <a:r>
              <a:rPr lang="en-GB" sz="2000" b="1" dirty="0" smtClean="0"/>
              <a:t>Surplus </a:t>
            </a:r>
            <a:r>
              <a:rPr lang="en-GB" sz="2000" b="1" dirty="0"/>
              <a:t>Fund:</a:t>
            </a:r>
          </a:p>
          <a:p>
            <a:r>
              <a:rPr lang="en-GB" sz="1800" dirty="0"/>
              <a:t>T</a:t>
            </a:r>
            <a:r>
              <a:rPr lang="en-GB" sz="1800" dirty="0" smtClean="0"/>
              <a:t>he </a:t>
            </a:r>
            <a:r>
              <a:rPr lang="en-GB" sz="1800" dirty="0"/>
              <a:t>amount of surplus funds is included in S.29.01.R0210 and as </a:t>
            </a:r>
            <a:r>
              <a:rPr lang="en-GB" sz="1800" dirty="0" smtClean="0"/>
              <a:t>the amount/calculation </a:t>
            </a:r>
            <a:r>
              <a:rPr lang="en-GB" sz="1800" dirty="0"/>
              <a:t>of the surplus funds may have different </a:t>
            </a:r>
            <a:r>
              <a:rPr lang="en-GB" sz="1800" dirty="0" smtClean="0"/>
              <a:t>sources such </a:t>
            </a:r>
            <a:r>
              <a:rPr lang="en-GB" sz="1800" dirty="0"/>
              <a:t>as valuation of assets and technical provisions using Solvency </a:t>
            </a:r>
            <a:r>
              <a:rPr lang="en-GB" sz="1800" dirty="0" smtClean="0"/>
              <a:t>II valuation</a:t>
            </a:r>
            <a:r>
              <a:rPr lang="en-GB" sz="1800" dirty="0"/>
              <a:t>, valuation of assets and technical provisions using </a:t>
            </a:r>
            <a:r>
              <a:rPr lang="en-GB" sz="1800" dirty="0" smtClean="0"/>
              <a:t>financial statements </a:t>
            </a:r>
            <a:r>
              <a:rPr lang="en-GB" sz="1800" dirty="0"/>
              <a:t>valuation, or projection of specific cash-flows, </a:t>
            </a:r>
            <a:r>
              <a:rPr lang="en-GB" sz="1800" dirty="0" smtClean="0"/>
              <a:t>the corresponding </a:t>
            </a:r>
            <a:r>
              <a:rPr lang="en-GB" sz="1800" dirty="0"/>
              <a:t>adjustments should be done in S.29.01.R0250 if </a:t>
            </a:r>
            <a:r>
              <a:rPr lang="en-GB" sz="1800" dirty="0" smtClean="0"/>
              <a:t>needed in </a:t>
            </a:r>
            <a:r>
              <a:rPr lang="en-GB" sz="1800" dirty="0"/>
              <a:t>order to avoid double </a:t>
            </a:r>
            <a:r>
              <a:rPr lang="en-GB" sz="1800" dirty="0" smtClean="0"/>
              <a:t>counting;</a:t>
            </a:r>
            <a:endParaRPr lang="en-GB" sz="1700" dirty="0" smtClean="0"/>
          </a:p>
          <a:p>
            <a:pPr>
              <a:buFontTx/>
              <a:buChar char="-"/>
            </a:pPr>
            <a:endParaRPr lang="en-GB" sz="1600" b="1" dirty="0"/>
          </a:p>
          <a:p>
            <a:r>
              <a:rPr lang="en-GB" sz="1800" dirty="0"/>
              <a:t>S.29.01.R0250 “Other variations” should reflect the variation of at least the following items: </a:t>
            </a:r>
            <a:r>
              <a:rPr lang="en-GB" sz="1800" dirty="0" smtClean="0"/>
              <a:t>… and adjustment </a:t>
            </a:r>
            <a:r>
              <a:rPr lang="en-GB" sz="1800" dirty="0"/>
              <a:t>required to eliminate the double counting from surplus funds </a:t>
            </a:r>
            <a:r>
              <a:rPr lang="en-GB" sz="1800" dirty="0" smtClean="0"/>
              <a:t>reporting</a:t>
            </a:r>
            <a:r>
              <a:rPr lang="en-GB" sz="1800" dirty="0"/>
              <a:t>.</a:t>
            </a:r>
          </a:p>
        </p:txBody>
      </p:sp>
    </p:spTree>
    <p:extLst>
      <p:ext uri="{BB962C8B-B14F-4D97-AF65-F5344CB8AC3E}">
        <p14:creationId xmlns:p14="http://schemas.microsoft.com/office/powerpoint/2010/main" val="735001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1266"/>
            <a:ext cx="8153400" cy="3314700"/>
          </a:xfrm>
        </p:spPr>
        <p:txBody>
          <a:bodyPr/>
          <a:lstStyle/>
          <a:p>
            <a:pPr marL="0" indent="0">
              <a:buNone/>
            </a:pPr>
            <a:r>
              <a:rPr lang="en-GB" sz="2000" b="1" dirty="0" smtClean="0"/>
              <a:t>Main areas identified for discussion:</a:t>
            </a:r>
          </a:p>
          <a:p>
            <a:pPr marL="534988" indent="-261938"/>
            <a:r>
              <a:rPr lang="en-GB" sz="1800" dirty="0" smtClean="0"/>
              <a:t>Surplus Fund</a:t>
            </a:r>
          </a:p>
          <a:p>
            <a:pPr marL="534988" indent="-261938"/>
            <a:r>
              <a:rPr lang="en-GB" sz="1800" dirty="0"/>
              <a:t>Investment income and </a:t>
            </a:r>
            <a:r>
              <a:rPr lang="en-GB" sz="1800" dirty="0" smtClean="0"/>
              <a:t>expenses</a:t>
            </a:r>
          </a:p>
          <a:p>
            <a:pPr marL="534988" indent="-261938"/>
            <a:r>
              <a:rPr lang="en-GB" sz="1800" dirty="0" smtClean="0">
                <a:solidFill>
                  <a:schemeClr val="bg2">
                    <a:lumMod val="40000"/>
                    <a:lumOff val="60000"/>
                  </a:schemeClr>
                </a:solidFill>
              </a:rPr>
              <a:t>Interpretation of S.29.03.R0070-R0090</a:t>
            </a:r>
          </a:p>
          <a:p>
            <a:pPr marL="534988" indent="-261938"/>
            <a:r>
              <a:rPr lang="en-GB" sz="1800" dirty="0">
                <a:solidFill>
                  <a:schemeClr val="bg2">
                    <a:lumMod val="40000"/>
                    <a:lumOff val="60000"/>
                  </a:schemeClr>
                </a:solidFill>
              </a:rPr>
              <a:t>Technical flows </a:t>
            </a:r>
            <a:r>
              <a:rPr lang="en-GB" sz="1800" dirty="0" smtClean="0">
                <a:solidFill>
                  <a:schemeClr val="bg2">
                    <a:lumMod val="40000"/>
                    <a:lumOff val="60000"/>
                  </a:schemeClr>
                </a:solidFill>
              </a:rPr>
              <a:t>in S.29.03 and </a:t>
            </a:r>
            <a:r>
              <a:rPr lang="en-GB" sz="1800" dirty="0">
                <a:solidFill>
                  <a:schemeClr val="bg2">
                    <a:lumMod val="40000"/>
                    <a:lumOff val="60000"/>
                  </a:schemeClr>
                </a:solidFill>
              </a:rPr>
              <a:t>link to </a:t>
            </a:r>
            <a:r>
              <a:rPr lang="en-GB" sz="1800" dirty="0" smtClean="0">
                <a:solidFill>
                  <a:schemeClr val="bg2">
                    <a:lumMod val="40000"/>
                    <a:lumOff val="60000"/>
                  </a:schemeClr>
                </a:solidFill>
              </a:rPr>
              <a:t>S.29.04</a:t>
            </a:r>
          </a:p>
          <a:p>
            <a:pPr marL="534988" indent="-261938"/>
            <a:r>
              <a:rPr lang="en-GB" sz="1800" dirty="0">
                <a:solidFill>
                  <a:schemeClr val="bg2">
                    <a:lumMod val="40000"/>
                    <a:lumOff val="60000"/>
                  </a:schemeClr>
                </a:solidFill>
              </a:rPr>
              <a:t>Unit-linked and index-linked treatment</a:t>
            </a:r>
          </a:p>
          <a:p>
            <a:pPr marL="534988" indent="-261938"/>
            <a:r>
              <a:rPr lang="en-GB" sz="1800" dirty="0" smtClean="0">
                <a:solidFill>
                  <a:schemeClr val="bg2">
                    <a:lumMod val="40000"/>
                    <a:lumOff val="60000"/>
                  </a:schemeClr>
                </a:solidFill>
              </a:rPr>
              <a:t>Signals </a:t>
            </a:r>
            <a:r>
              <a:rPr lang="en-GB" sz="1800" dirty="0">
                <a:solidFill>
                  <a:schemeClr val="bg2">
                    <a:lumMod val="40000"/>
                    <a:lumOff val="60000"/>
                  </a:schemeClr>
                </a:solidFill>
              </a:rPr>
              <a:t>to be reported</a:t>
            </a:r>
            <a:endParaRPr lang="en-GB" sz="1800" dirty="0" smtClean="0">
              <a:solidFill>
                <a:schemeClr val="bg2">
                  <a:lumMod val="40000"/>
                  <a:lumOff val="60000"/>
                </a:schemeClr>
              </a:solidFill>
            </a:endParaRPr>
          </a:p>
          <a:p>
            <a:pPr>
              <a:buFontTx/>
              <a:buChar char="-"/>
            </a:pPr>
            <a:endParaRPr lang="en-GB" sz="1600" b="1" dirty="0"/>
          </a:p>
          <a:p>
            <a:endParaRPr lang="en-GB" sz="1600" b="1" dirty="0" smtClean="0"/>
          </a:p>
        </p:txBody>
      </p:sp>
    </p:spTree>
    <p:extLst>
      <p:ext uri="{BB962C8B-B14F-4D97-AF65-F5344CB8AC3E}">
        <p14:creationId xmlns:p14="http://schemas.microsoft.com/office/powerpoint/2010/main" val="379369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203598"/>
            <a:ext cx="8153400" cy="3314700"/>
          </a:xfrm>
        </p:spPr>
        <p:txBody>
          <a:bodyPr/>
          <a:lstStyle/>
          <a:p>
            <a:pPr marL="0" indent="0">
              <a:buNone/>
            </a:pPr>
            <a:r>
              <a:rPr lang="en-GB" sz="2000" b="1" dirty="0" smtClean="0"/>
              <a:t>Investment income and expenses:</a:t>
            </a:r>
          </a:p>
          <a:p>
            <a:r>
              <a:rPr lang="en-GB" sz="1800" dirty="0" smtClean="0"/>
              <a:t>In </a:t>
            </a:r>
            <a:r>
              <a:rPr lang="en-GB" sz="1800" dirty="0"/>
              <a:t>general, the amounts regarding investments reported in </a:t>
            </a:r>
            <a:r>
              <a:rPr lang="en-GB" sz="1800" dirty="0" smtClean="0"/>
              <a:t>S.29.02 should </a:t>
            </a:r>
            <a:r>
              <a:rPr lang="en-GB" sz="1800" dirty="0"/>
              <a:t>be consistent with the ones reported in S.09.01. This means that:</a:t>
            </a:r>
          </a:p>
          <a:p>
            <a:pPr marL="800100" lvl="1" indent="-342900">
              <a:buFont typeface="+mj-lt"/>
              <a:buAutoNum type="alphaLcParenR"/>
            </a:pPr>
            <a:r>
              <a:rPr lang="en-GB" sz="1800" dirty="0" smtClean="0"/>
              <a:t>the </a:t>
            </a:r>
            <a:r>
              <a:rPr lang="en-GB" sz="1800" dirty="0"/>
              <a:t>amounts reported in S.29.02.R0010 should be consistent with the amounts reported in S.09.01. C0100 and C0110 (realised and unrealised gains and losses leading to a variation of </a:t>
            </a:r>
            <a:r>
              <a:rPr lang="en-GB" sz="1800" dirty="0" err="1"/>
              <a:t>EoAoL</a:t>
            </a:r>
            <a:r>
              <a:rPr lang="en-GB" sz="1800" dirty="0"/>
              <a:t>);</a:t>
            </a:r>
          </a:p>
          <a:p>
            <a:pPr marL="800100" lvl="1" indent="-342900">
              <a:buFont typeface="+mj-lt"/>
              <a:buAutoNum type="alphaLcParenR"/>
            </a:pPr>
            <a:r>
              <a:rPr lang="en-GB" sz="1800" dirty="0" smtClean="0"/>
              <a:t>the </a:t>
            </a:r>
            <a:r>
              <a:rPr lang="en-GB" sz="1800" dirty="0"/>
              <a:t>amounts to be reported in S.29.02.R0070 to R0090 should follow the valuation approach taken in S.09.01. </a:t>
            </a:r>
          </a:p>
          <a:p>
            <a:r>
              <a:rPr lang="en-GB" sz="1800" dirty="0" smtClean="0"/>
              <a:t>Differences </a:t>
            </a:r>
            <a:r>
              <a:rPr lang="en-GB" sz="1800" dirty="0"/>
              <a:t>in the scope of both templates should also be noted</a:t>
            </a:r>
          </a:p>
          <a:p>
            <a:endParaRPr lang="en-GB" sz="1600" b="1" dirty="0" smtClean="0"/>
          </a:p>
        </p:txBody>
      </p:sp>
    </p:spTree>
    <p:extLst>
      <p:ext uri="{BB962C8B-B14F-4D97-AF65-F5344CB8AC3E}">
        <p14:creationId xmlns:p14="http://schemas.microsoft.com/office/powerpoint/2010/main" val="3594324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 analysis templates</a:t>
            </a:r>
            <a:endParaRPr lang="en-GB" dirty="0"/>
          </a:p>
        </p:txBody>
      </p:sp>
      <p:sp>
        <p:nvSpPr>
          <p:cNvPr id="3" name="Content Placeholder 2"/>
          <p:cNvSpPr>
            <a:spLocks noGrp="1"/>
          </p:cNvSpPr>
          <p:nvPr>
            <p:ph idx="1"/>
          </p:nvPr>
        </p:nvSpPr>
        <p:spPr>
          <a:xfrm>
            <a:off x="533400" y="1131590"/>
            <a:ext cx="8153400" cy="3528392"/>
          </a:xfrm>
        </p:spPr>
        <p:txBody>
          <a:bodyPr/>
          <a:lstStyle/>
          <a:p>
            <a:pPr marL="0" indent="0">
              <a:buNone/>
            </a:pPr>
            <a:r>
              <a:rPr lang="en-GB" sz="2000" b="1" dirty="0" smtClean="0"/>
              <a:t>Investment income and expenses:</a:t>
            </a:r>
          </a:p>
          <a:p>
            <a:r>
              <a:rPr lang="en-GB" sz="1500" dirty="0"/>
              <a:t>Scope of 29.02 was </a:t>
            </a:r>
            <a:r>
              <a:rPr lang="en-GB" sz="1500" dirty="0" smtClean="0"/>
              <a:t>clarified; </a:t>
            </a:r>
          </a:p>
          <a:p>
            <a:r>
              <a:rPr lang="en-GB" sz="1500" dirty="0" smtClean="0"/>
              <a:t>In </a:t>
            </a:r>
            <a:r>
              <a:rPr lang="en-GB" sz="1500" dirty="0"/>
              <a:t>S.29.02.R0050 the amount of technical flows (investment expenses earned during the period and that are not reflected in the closing best estimate) should be reported. They would normally be reported in S.29.03.R0330 but this cell explicitly excluded the amount on investment </a:t>
            </a:r>
            <a:r>
              <a:rPr lang="en-GB" sz="1500" dirty="0" smtClean="0"/>
              <a:t>expenses; </a:t>
            </a:r>
          </a:p>
          <a:p>
            <a:r>
              <a:rPr lang="en-GB" sz="1500" dirty="0" smtClean="0"/>
              <a:t>In S.29.03: the </a:t>
            </a:r>
            <a:r>
              <a:rPr lang="en-GB" sz="1500" dirty="0"/>
              <a:t>amounts to be reported </a:t>
            </a:r>
            <a:r>
              <a:rPr lang="en-GB" sz="1500" dirty="0" smtClean="0"/>
              <a:t>should </a:t>
            </a:r>
            <a:r>
              <a:rPr lang="en-GB" sz="1500" dirty="0"/>
              <a:t>be consistent with the ones reported in S.05.01. For </a:t>
            </a:r>
            <a:r>
              <a:rPr lang="en-GB" sz="1500" dirty="0" smtClean="0"/>
              <a:t>R0330 </a:t>
            </a:r>
            <a:r>
              <a:rPr lang="en-GB" sz="1500" dirty="0"/>
              <a:t>it should be noted the difference due to investment </a:t>
            </a:r>
            <a:r>
              <a:rPr lang="en-GB" sz="1500" dirty="0" smtClean="0"/>
              <a:t>expenses;</a:t>
            </a:r>
          </a:p>
          <a:p>
            <a:r>
              <a:rPr lang="en-GB" sz="1500" dirty="0"/>
              <a:t>S.29.04.R0030 and R0100 - Expenses: it is expected that the amounts reported in both S.29.03 and S.29.04 are the same (see BV510). One doubt that could arise would be the investment expenses, however in both S.29.03 and S.29.04 the amount on expenses should exclude any investment </a:t>
            </a:r>
            <a:r>
              <a:rPr lang="en-GB" sz="1500" dirty="0" smtClean="0"/>
              <a:t>expenses.</a:t>
            </a:r>
          </a:p>
          <a:p>
            <a:pPr>
              <a:buFontTx/>
              <a:buChar char="-"/>
            </a:pPr>
            <a:endParaRPr lang="en-GB" sz="1600" b="1" dirty="0"/>
          </a:p>
          <a:p>
            <a:endParaRPr lang="en-GB" sz="1600" b="1" dirty="0" smtClean="0"/>
          </a:p>
        </p:txBody>
      </p:sp>
    </p:spTree>
    <p:extLst>
      <p:ext uri="{BB962C8B-B14F-4D97-AF65-F5344CB8AC3E}">
        <p14:creationId xmlns:p14="http://schemas.microsoft.com/office/powerpoint/2010/main" val="951841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EIOPA_presentation_temp">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Verdana Bol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ype_x0020_of_x0020_document xmlns="34d7415f-f1a4-44df-8e35-2ceaafd480dc" xsi:nil="true"/>
    <Type_x0020_of_x0020_memo xmlns="70f7eb82-310d-4963-bf1e-a4c2a37fd81c" xsi:nil="true"/>
    <Linked_x0020_files xmlns="$ListId:PublishedDocuments;" xsi:nil="true"/>
    <ValidationComment xmlns="e092deee-a6f6-4f89-8a6c-e2a43e9fb5cf" xsi:nil="true"/>
    <Can_x0020_be_x0020_edited xmlns="$ListId:PublishedDocuments;">false</Can_x0020_be_x0020_edited>
    <Deadline xmlns="2ad614c7-900c-4770-94a0-e04fed16376c" xsi:nil="true"/>
    <AllowComments xmlns="e092deee-a6f6-4f89-8a6c-e2a43e9fb5cf">false</AllowComments>
    <Validated xmlns="e092deee-a6f6-4f89-8a6c-e2a43e9fb5cf">false</Validated>
    <Uploads xmlns="2ad614c7-900c-4770-94a0-e04fed16376c">false</Uploads>
    <isAnnex xmlns="2ad614c7-900c-4770-94a0-e04fed16376c">True</isAnnex>
    <Display_x0020_validated_x0020_documents_x0020_library_x0020_button xmlns="70f7eb82-310d-4963-bf1e-a4c2a37fd81c">false</Display_x0020_validated_x0020_documents_x0020_library_x0020_button>
  </documentManagement>
</p:properties>
</file>

<file path=customXml/item2.xml><?xml version="1.0" encoding="utf-8"?>
<ct:contentTypeSchema xmlns:ct="http://schemas.microsoft.com/office/2006/metadata/contentType" xmlns:ma="http://schemas.microsoft.com/office/2006/metadata/properties/metaAttributes" ct:_="" ma:_="" ma:contentTypeName="Published Documents" ma:contentTypeID="0x010100C6789F4E763D0643BCC2488D4E0D56EB" ma:contentTypeVersion="0" ma:contentTypeDescription="Published Documents Content types for Insurance Europe" ma:contentTypeScope="" ma:versionID="7746cb26ceeed01331dbcb0ea4c1c302">
  <xsd:schema xmlns:xsd="http://www.w3.org/2001/XMLSchema" xmlns:xs="http://www.w3.org/2001/XMLSchema" xmlns:p="http://schemas.microsoft.com/office/2006/metadata/properties" xmlns:ns2="e092deee-a6f6-4f89-8a6c-e2a43e9fb5cf" xmlns:ns3="$ListId:PublishedDocuments;" xmlns:ns4="34d7415f-f1a4-44df-8e35-2ceaafd480dc" xmlns:ns5="2ad614c7-900c-4770-94a0-e04fed16376c" xmlns:ns6="70f7eb82-310d-4963-bf1e-a4c2a37fd81c" targetNamespace="http://schemas.microsoft.com/office/2006/metadata/properties" ma:root="true" ma:fieldsID="0da32414995eea309c7f1ab83f960137" ns2:_="" ns3:_="" ns4:_="" ns5:_="" ns6:_="">
    <xsd:import namespace="e092deee-a6f6-4f89-8a6c-e2a43e9fb5cf"/>
    <xsd:import namespace="$ListId:PublishedDocuments;"/>
    <xsd:import namespace="34d7415f-f1a4-44df-8e35-2ceaafd480dc"/>
    <xsd:import namespace="2ad614c7-900c-4770-94a0-e04fed16376c"/>
    <xsd:import namespace="70f7eb82-310d-4963-bf1e-a4c2a37fd81c"/>
    <xsd:element name="properties">
      <xsd:complexType>
        <xsd:sequence>
          <xsd:element name="documentManagement">
            <xsd:complexType>
              <xsd:all>
                <xsd:element ref="ns2:AllowComments" minOccurs="0"/>
                <xsd:element ref="ns2:Validated" minOccurs="0"/>
                <xsd:element ref="ns2:ValidationComment" minOccurs="0"/>
                <xsd:element ref="ns3:Can_x0020_be_x0020_edited" minOccurs="0"/>
                <xsd:element ref="ns3:Linked_x0020_files" minOccurs="0"/>
                <xsd:element ref="ns4:Type_x0020_of_x0020_document" minOccurs="0"/>
                <xsd:element ref="ns5:Deadline" minOccurs="0"/>
                <xsd:element ref="ns6:Type_x0020_of_x0020_memo" minOccurs="0"/>
                <xsd:element ref="ns6:Display_x0020_validated_x0020_documents_x0020_library_x0020_button" minOccurs="0"/>
                <xsd:element ref="ns5:isAnnex" minOccurs="0"/>
                <xsd:element ref="ns5:Up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2deee-a6f6-4f89-8a6c-e2a43e9fb5cf" elementFormDefault="qualified">
    <xsd:import namespace="http://schemas.microsoft.com/office/2006/documentManagement/types"/>
    <xsd:import namespace="http://schemas.microsoft.com/office/infopath/2007/PartnerControls"/>
    <xsd:element name="AllowComments" ma:index="8" nillable="true" ma:displayName="AllowComments" ma:default="1" ma:internalName="AllowComments">
      <xsd:simpleType>
        <xsd:restriction base="dms:Boolean"/>
      </xsd:simpleType>
    </xsd:element>
    <xsd:element name="Validated" ma:index="9" nillable="true" ma:displayName="Validated" ma:default="0" ma:internalName="Validated">
      <xsd:simpleType>
        <xsd:restriction base="dms:Boolean"/>
      </xsd:simpleType>
    </xsd:element>
    <xsd:element name="ValidationComment" ma:index="10" nillable="true" ma:displayName="ValidationComment" ma:internalName="ValidationCommen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ListId:PublishedDocuments;" elementFormDefault="qualified">
    <xsd:import namespace="http://schemas.microsoft.com/office/2006/documentManagement/types"/>
    <xsd:import namespace="http://schemas.microsoft.com/office/infopath/2007/PartnerControls"/>
    <xsd:element name="Can_x0020_be_x0020_edited" ma:index="11" nillable="true" ma:displayName="Can be edited" ma:default="0" ma:internalName="Can_x0020_be_x0020_edited">
      <xsd:simpleType>
        <xsd:restriction base="dms:Boolean"/>
      </xsd:simpleType>
    </xsd:element>
    <xsd:element name="Linked_x0020_files" ma:index="12" nillable="true" ma:displayName="Linked files" ma:internalName="Linked_x0020_files">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d7415f-f1a4-44df-8e35-2ceaafd480dc" elementFormDefault="qualified">
    <xsd:import namespace="http://schemas.microsoft.com/office/2006/documentManagement/types"/>
    <xsd:import namespace="http://schemas.microsoft.com/office/infopath/2007/PartnerControls"/>
    <xsd:element name="Type_x0020_of_x0020_document" ma:index="13" nillable="true" ma:displayName="Type of document" ma:format="Dropdown" ma:internalName="Type_x0020_of_x0020_document">
      <xsd:simpleType>
        <xsd:restriction base="dms:Choice">
          <xsd:enumeration value="Memo"/>
          <xsd:enumeration value="Blank document"/>
          <xsd:enumeration value="Agenda"/>
          <xsd:enumeration value="News Flash"/>
          <xsd:enumeration value="Participants List"/>
          <xsd:enumeration value="Press Release"/>
          <xsd:enumeration value="Fax Cover"/>
          <xsd:enumeration value="Letter"/>
          <xsd:enumeration value="Background note"/>
          <xsd:enumeration value="Meeting Conclusions"/>
          <xsd:enumeration value="Position Paper"/>
          <xsd:enumeration value="PowerPoint template"/>
        </xsd:restriction>
      </xsd:simpleType>
    </xsd:element>
  </xsd:schema>
  <xsd:schema xmlns:xsd="http://www.w3.org/2001/XMLSchema" xmlns:xs="http://www.w3.org/2001/XMLSchema" xmlns:dms="http://schemas.microsoft.com/office/2006/documentManagement/types" xmlns:pc="http://schemas.microsoft.com/office/infopath/2007/PartnerControls" targetNamespace="2ad614c7-900c-4770-94a0-e04fed16376c" elementFormDefault="qualified">
    <xsd:import namespace="http://schemas.microsoft.com/office/2006/documentManagement/types"/>
    <xsd:import namespace="http://schemas.microsoft.com/office/infopath/2007/PartnerControls"/>
    <xsd:element name="Deadline" ma:index="14" nillable="true" ma:displayName="Deadline" ma:format="DateTime" ma:internalName="Deadline">
      <xsd:simpleType>
        <xsd:restriction base="dms:DateTime"/>
      </xsd:simpleType>
    </xsd:element>
    <xsd:element name="isAnnex" ma:index="17" nillable="true" ma:displayName="isAnnex" ma:internalName="isAnnex">
      <xsd:simpleType>
        <xsd:restriction base="dms:Text"/>
      </xsd:simpleType>
    </xsd:element>
    <xsd:element name="Uploads" ma:index="18" nillable="true" ma:displayName="Uploads" ma:internalName="Upload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0f7eb82-310d-4963-bf1e-a4c2a37fd81c" elementFormDefault="qualified">
    <xsd:import namespace="http://schemas.microsoft.com/office/2006/documentManagement/types"/>
    <xsd:import namespace="http://schemas.microsoft.com/office/infopath/2007/PartnerControls"/>
    <xsd:element name="Type_x0020_of_x0020_memo" ma:index="15" nillable="true" ma:displayName="Type of memo" ma:format="Dropdown" ma:internalName="Type_x0020_of_x0020_memo">
      <xsd:simpleType>
        <xsd:restriction base="dms:Choice">
          <xsd:enumeration value="information"/>
          <xsd:enumeration value="action"/>
        </xsd:restriction>
      </xsd:simpleType>
    </xsd:element>
    <xsd:element name="Display_x0020_validated_x0020_documents_x0020_library_x0020_button" ma:index="16" nillable="true" ma:displayName="Display validated documents library button" ma:default="0" ma:internalName="Display_x0020_validated_x0020_documents_x0020_library_x0020_button">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D2B89C-50D7-4149-A1AC-A32978580278}">
  <ds:schemaRefs>
    <ds:schemaRef ds:uri="http://purl.org/dc/elements/1.1/"/>
    <ds:schemaRef ds:uri="http://schemas.microsoft.com/office/infopath/2007/PartnerControls"/>
    <ds:schemaRef ds:uri="http://schemas.microsoft.com/office/2006/documentManagement/types"/>
    <ds:schemaRef ds:uri="http://purl.org/dc/terms/"/>
    <ds:schemaRef ds:uri="2ad614c7-900c-4770-94a0-e04fed16376c"/>
    <ds:schemaRef ds:uri="http://www.w3.org/XML/1998/namespace"/>
    <ds:schemaRef ds:uri="http://schemas.openxmlformats.org/package/2006/metadata/core-properties"/>
    <ds:schemaRef ds:uri="$ListId:PublishedDocuments;"/>
    <ds:schemaRef ds:uri="34d7415f-f1a4-44df-8e35-2ceaafd480dc"/>
    <ds:schemaRef ds:uri="e092deee-a6f6-4f89-8a6c-e2a43e9fb5cf"/>
    <ds:schemaRef ds:uri="http://schemas.microsoft.com/office/2006/metadata/properties"/>
    <ds:schemaRef ds:uri="70f7eb82-310d-4963-bf1e-a4c2a37fd81c"/>
    <ds:schemaRef ds:uri="http://purl.org/dc/dcmitype/"/>
  </ds:schemaRefs>
</ds:datastoreItem>
</file>

<file path=customXml/itemProps2.xml><?xml version="1.0" encoding="utf-8"?>
<ds:datastoreItem xmlns:ds="http://schemas.openxmlformats.org/officeDocument/2006/customXml" ds:itemID="{08B605CA-C4F8-4EB3-B663-0B5582E499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92deee-a6f6-4f89-8a6c-e2a43e9fb5cf"/>
    <ds:schemaRef ds:uri="$ListId:PublishedDocuments;"/>
    <ds:schemaRef ds:uri="34d7415f-f1a4-44df-8e35-2ceaafd480dc"/>
    <ds:schemaRef ds:uri="2ad614c7-900c-4770-94a0-e04fed16376c"/>
    <ds:schemaRef ds:uri="70f7eb82-310d-4963-bf1e-a4c2a37fd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7C0209-9538-4462-8497-E89EDF627B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8524</TotalTime>
  <Words>2404</Words>
  <Application>Microsoft Office PowerPoint</Application>
  <PresentationFormat>Prezentácia na obrazovke (16:9)</PresentationFormat>
  <Paragraphs>201</Paragraphs>
  <Slides>29</Slides>
  <Notes>2</Notes>
  <HiddenSlides>0</HiddenSlides>
  <MMClips>0</MMClips>
  <ScaleCrop>false</ScaleCrop>
  <HeadingPairs>
    <vt:vector size="6" baseType="variant">
      <vt:variant>
        <vt:lpstr>Použité písma</vt:lpstr>
      </vt:variant>
      <vt:variant>
        <vt:i4>6</vt:i4>
      </vt:variant>
      <vt:variant>
        <vt:lpstr>Motív</vt:lpstr>
      </vt:variant>
      <vt:variant>
        <vt:i4>1</vt:i4>
      </vt:variant>
      <vt:variant>
        <vt:lpstr>Nadpisy snímok</vt:lpstr>
      </vt:variant>
      <vt:variant>
        <vt:i4>29</vt:i4>
      </vt:variant>
    </vt:vector>
  </HeadingPairs>
  <TitlesOfParts>
    <vt:vector size="36" baseType="lpstr">
      <vt:lpstr>MS PGothic</vt:lpstr>
      <vt:lpstr>MS PGothic</vt:lpstr>
      <vt:lpstr>Arial</vt:lpstr>
      <vt:lpstr>Times</vt:lpstr>
      <vt:lpstr>Verdana</vt:lpstr>
      <vt:lpstr>Verdana Bold</vt:lpstr>
      <vt:lpstr>EIOPA_presentation_temp</vt:lpstr>
      <vt:lpstr>Public Event 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Variation analysis templates</vt:lpstr>
      <vt:lpstr>Prezentácia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Event_Presentation on Variation AnalysisNew</dc:title>
  <dc:creator>Conforti, Giulia</dc:creator>
  <cp:lastModifiedBy>Bachníček Jozef</cp:lastModifiedBy>
  <cp:revision>338</cp:revision>
  <cp:lastPrinted>2012-06-22T09:38:14Z</cp:lastPrinted>
  <dcterms:created xsi:type="dcterms:W3CDTF">2011-09-29T14:10:06Z</dcterms:created>
  <dcterms:modified xsi:type="dcterms:W3CDTF">2018-04-17T10:58:06Z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-1340958339</vt:i4>
  </property>
  <property fmtid="{D5CDD505-2E9C-101B-9397-08002B2CF9AE}" pid="3" name="_NewReviewCycle">
    <vt:lpwstr/>
  </property>
  <property fmtid="{D5CDD505-2E9C-101B-9397-08002B2CF9AE}" pid="4" name="_EmailSubject">
    <vt:lpwstr>Third Presentations: Reporting and Disclosure Public Event with stakeholders _12 April 2018</vt:lpwstr>
  </property>
  <property fmtid="{D5CDD505-2E9C-101B-9397-08002B2CF9AE}" pid="5" name="_AuthorEmail">
    <vt:lpwstr>Valeria.Raso@eiopa.europa.eu</vt:lpwstr>
  </property>
  <property fmtid="{D5CDD505-2E9C-101B-9397-08002B2CF9AE}" pid="6" name="_AuthorEmailDisplayName">
    <vt:lpwstr>Valeria Raso</vt:lpwstr>
  </property>
  <property fmtid="{D5CDD505-2E9C-101B-9397-08002B2CF9AE}" pid="7" name="_PreviousAdHocReviewCycleID">
    <vt:i4>-326977648</vt:i4>
  </property>
  <property fmtid="{D5CDD505-2E9C-101B-9397-08002B2CF9AE}" pid="8" name="ContentTypeId">
    <vt:lpwstr>0x010100C6789F4E763D0643BCC2488D4E0D56EB</vt:lpwstr>
  </property>
  <property fmtid="{D5CDD505-2E9C-101B-9397-08002B2CF9AE}" pid="9" name="ERIS_Keywords">
    <vt:lpwstr>8;#Quantitative Reporting Templates|d7753427-b1c9-4f72-b6a6-10b2a5ee67e3;#4;#Prudential Policy|43245a93-b13b-4262-9edd-8f7887118150;#5;#Regulatory Framework Monitoring|c95f4284-c8c2-4a99-bcad-302f92cd1745</vt:lpwstr>
  </property>
  <property fmtid="{D5CDD505-2E9C-101B-9397-08002B2CF9AE}" pid="10" name="ERIS_Department">
    <vt:lpwstr>9;#Supervisory Processes Department|3a9db3ad-f1a2-49c0-8c29-af39c608fb30</vt:lpwstr>
  </property>
  <property fmtid="{D5CDD505-2E9C-101B-9397-08002B2CF9AE}" pid="11" name="ERIS_DocumentType">
    <vt:lpwstr>35;#Presentation|59643fe8-8b04-490a-8d3b-85b3691a4f3f</vt:lpwstr>
  </property>
  <property fmtid="{D5CDD505-2E9C-101B-9397-08002B2CF9AE}" pid="12" name="ERIS_Language">
    <vt:lpwstr>3;#English|2741a941-2920-4ba4-aa70-d8ed6ac1785d</vt:lpwstr>
  </property>
  <property fmtid="{D5CDD505-2E9C-101B-9397-08002B2CF9AE}" pid="13" name="RecordPoint_WorkflowType">
    <vt:lpwstr>ActiveSubmitStub</vt:lpwstr>
  </property>
  <property fmtid="{D5CDD505-2E9C-101B-9397-08002B2CF9AE}" pid="14" name="RecordPoint_ActiveItemWebId">
    <vt:lpwstr>{7d3a43e0-6a6d-43c3-be80-d9064606a4a9}</vt:lpwstr>
  </property>
  <property fmtid="{D5CDD505-2E9C-101B-9397-08002B2CF9AE}" pid="15" name="RecordPoint_ActiveItemSiteId">
    <vt:lpwstr>{7a172dfa-c9d6-41b8-93a6-13c75f55ec66}</vt:lpwstr>
  </property>
  <property fmtid="{D5CDD505-2E9C-101B-9397-08002B2CF9AE}" pid="16" name="RecordPoint_ActiveItemListId">
    <vt:lpwstr>{335d190b-d285-4fb9-b9c4-fd3b7459182d}</vt:lpwstr>
  </property>
  <property fmtid="{D5CDD505-2E9C-101B-9397-08002B2CF9AE}" pid="17" name="RecordPoint_ActiveItemUniqueId">
    <vt:lpwstr>{60793a39-c3d0-4b0a-9215-0d83a1760ee8}</vt:lpwstr>
  </property>
  <property fmtid="{D5CDD505-2E9C-101B-9397-08002B2CF9AE}" pid="18" name="RecordPoint_RecordNumberSubmitted">
    <vt:lpwstr>EIOPA(2018)0177393</vt:lpwstr>
  </property>
  <property fmtid="{D5CDD505-2E9C-101B-9397-08002B2CF9AE}" pid="19" name="RecordPoint_SubmissionCompleted">
    <vt:lpwstr>2018-04-16T15:22:35.9790350+02:00</vt:lpwstr>
  </property>
</Properties>
</file>