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60" r:id="rId2"/>
    <p:sldId id="345" r:id="rId3"/>
    <p:sldId id="346" r:id="rId4"/>
    <p:sldId id="350" r:id="rId5"/>
    <p:sldId id="351" r:id="rId6"/>
    <p:sldId id="352" r:id="rId7"/>
    <p:sldId id="360" r:id="rId8"/>
    <p:sldId id="355" r:id="rId9"/>
    <p:sldId id="357" r:id="rId10"/>
    <p:sldId id="358" r:id="rId11"/>
    <p:sldId id="363" r:id="rId12"/>
    <p:sldId id="364" r:id="rId13"/>
    <p:sldId id="365" r:id="rId14"/>
    <p:sldId id="361" r:id="rId15"/>
    <p:sldId id="362" r:id="rId16"/>
    <p:sldId id="356" r:id="rId17"/>
  </p:sldIdLst>
  <p:sldSz cx="9144000" cy="6858000" type="screen4x3"/>
  <p:notesSz cx="6858000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4A45"/>
    <a:srgbClr val="494045"/>
    <a:srgbClr val="4D4D4D"/>
    <a:srgbClr val="333333"/>
    <a:srgbClr val="00CC99"/>
    <a:srgbClr val="CCECFF"/>
    <a:srgbClr val="0066FF"/>
    <a:srgbClr val="00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9" d="100"/>
          <a:sy n="119" d="100"/>
        </p:scale>
        <p:origin x="-72" y="12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2816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2F885878-1803-4CAC-8AB0-8C616B015F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1399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14875"/>
            <a:ext cx="548640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28163"/>
            <a:ext cx="29718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272AC40-987B-4EB4-86B3-DBDF479A7F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32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120FDC-B907-498B-8D34-2FB41E856305}" type="slidenum">
              <a:rPr lang="en-US"/>
              <a:pPr/>
              <a:t>1</a:t>
            </a:fld>
            <a:endParaRPr lang="en-US"/>
          </a:p>
        </p:txBody>
      </p:sp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A6852F-F8B6-4EE1-B947-9E6608E0E741}" type="slidenum">
              <a:rPr lang="sk-SK"/>
              <a:pPr/>
              <a:t>2</a:t>
            </a:fld>
            <a:endParaRPr lang="sk-SK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bg>
      <p:bgPr>
        <a:solidFill>
          <a:srgbClr val="DEDF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50825" y="4292600"/>
            <a:ext cx="8709025" cy="936625"/>
          </a:xfrm>
        </p:spPr>
        <p:txBody>
          <a:bodyPr wrap="none" tIns="0" rIns="0" anchor="t"/>
          <a:lstStyle>
            <a:lvl1pPr algn="r">
              <a:defRPr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0825" y="5300663"/>
            <a:ext cx="8705850" cy="792162"/>
          </a:xfrm>
        </p:spPr>
        <p:txBody>
          <a:bodyPr wrap="none" tIns="0" rIns="0"/>
          <a:lstStyle>
            <a:lvl1pPr marL="0" indent="0" algn="r">
              <a:defRPr b="1">
                <a:solidFill>
                  <a:srgbClr val="494A45"/>
                </a:solidFill>
                <a:cs typeface="Tahoma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7092950" y="6237288"/>
            <a:ext cx="1873250" cy="215900"/>
          </a:xfrm>
        </p:spPr>
        <p:txBody>
          <a:bodyPr/>
          <a:lstStyle>
            <a:lvl1pPr algn="r">
              <a:defRPr b="1">
                <a:solidFill>
                  <a:srgbClr val="494A45"/>
                </a:solidFill>
              </a:defRPr>
            </a:lvl1pPr>
          </a:lstStyle>
          <a:p>
            <a:endParaRPr lang="en-US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250825" y="6245225"/>
            <a:ext cx="6121400" cy="476250"/>
          </a:xfrm>
        </p:spPr>
        <p:txBody>
          <a:bodyPr wrap="square"/>
          <a:lstStyle>
            <a:lvl1pPr>
              <a:defRPr b="1">
                <a:solidFill>
                  <a:srgbClr val="494A45"/>
                </a:solidFill>
              </a:defRPr>
            </a:lvl1pPr>
          </a:lstStyle>
          <a:p>
            <a:endParaRPr lang="en-US"/>
          </a:p>
        </p:txBody>
      </p:sp>
      <p:pic>
        <p:nvPicPr>
          <p:cNvPr id="5131" name="Picture 11" descr="NBS_uvod_modr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0825" cy="4033838"/>
          </a:xfrm>
          <a:prstGeom prst="rect">
            <a:avLst/>
          </a:prstGeom>
          <a:noFill/>
        </p:spPr>
      </p:pic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027988" y="6453188"/>
            <a:ext cx="936625" cy="288925"/>
          </a:xfrm>
        </p:spPr>
        <p:txBody>
          <a:bodyPr/>
          <a:lstStyle>
            <a:lvl1pPr>
              <a:defRPr b="1">
                <a:solidFill>
                  <a:srgbClr val="494A45"/>
                </a:solidFill>
              </a:defRPr>
            </a:lvl1pPr>
          </a:lstStyle>
          <a:p>
            <a:fld id="{B39E05C8-EBA3-4979-88D8-FC0776F4F2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B57ABD-71C0-4441-97F6-5B8D895F6C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40513" y="1052513"/>
            <a:ext cx="2057400" cy="5329237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68313" y="1052513"/>
            <a:ext cx="6019800" cy="5329237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6AA4F4-D85F-45A9-AABE-69CF4323C2A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F4421D-407C-4929-93EF-05285360EC8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D798AE-6F87-4521-B2B3-8321A744CC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68313" y="2060575"/>
            <a:ext cx="4038600" cy="4321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59313" y="2060575"/>
            <a:ext cx="4038600" cy="43211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CC3A17-30B6-462C-A968-EDD53B76BEB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578FE2-CBEA-4698-BB4C-64F38E9948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0A8C3F-62EE-48CC-BEA2-E6A18DFB57F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73D5F9-6299-4EC2-A828-DFC24BC08C1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550F39-D762-4FEA-B7E8-4F2A91FA528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10D836-588D-4986-8904-CAE0B6ACF10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6500813"/>
            <a:ext cx="9144000" cy="357187"/>
          </a:xfrm>
          <a:prstGeom prst="rect">
            <a:avLst/>
          </a:prstGeom>
          <a:solidFill>
            <a:srgbClr val="003881"/>
          </a:solidFill>
          <a:ln w="25400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052513"/>
            <a:ext cx="8229600" cy="85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8313" y="2060575"/>
            <a:ext cx="822960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300788" y="6578600"/>
            <a:ext cx="14128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8313" y="6570663"/>
            <a:ext cx="5688012" cy="287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885113" y="6578600"/>
            <a:ext cx="863600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5885C28A-669F-4245-9604-AF65253A535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6" name="Picture 12" descr="NBS_podstranka_modra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0"/>
            <a:ext cx="9140825" cy="7937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rgbClr val="003881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Wingdings" pitchFamily="2" charset="2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003881"/>
        </a:buClr>
        <a:buFont typeface="Wingdings" pitchFamily="2" charset="2"/>
        <a:buChar char="§"/>
        <a:defRPr sz="26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9B003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003881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9B0030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9B0030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9B0030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9B0030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9B0030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4005263"/>
            <a:ext cx="7761288" cy="1473200"/>
          </a:xfrm>
        </p:spPr>
        <p:txBody>
          <a:bodyPr/>
          <a:lstStyle/>
          <a:p>
            <a:pPr algn="l"/>
            <a:r>
              <a:rPr lang="en-GB" b="1" dirty="0" err="1"/>
              <a:t>Solventnos</a:t>
            </a:r>
            <a:r>
              <a:rPr lang="sk-SK" b="1" dirty="0"/>
              <a:t>ť II </a:t>
            </a: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/>
              <a:t>Zverenie výkonu činností</a:t>
            </a:r>
            <a:endParaRPr lang="en-GB" b="1" dirty="0"/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sz="3200" dirty="0"/>
              <a:t>		</a:t>
            </a:r>
            <a:endParaRPr lang="sk-SK" sz="2200" dirty="0"/>
          </a:p>
          <a:p>
            <a:r>
              <a:rPr lang="sk-SK" sz="2200" dirty="0"/>
              <a:t>		Národná banka Slovenska</a:t>
            </a:r>
          </a:p>
          <a:p>
            <a:endParaRPr lang="en-GB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1800" dirty="0" err="1" smtClean="0"/>
              <a:t>Vnútro-skupinový</a:t>
            </a:r>
            <a:r>
              <a:rPr lang="sk-SK" sz="1800" dirty="0" smtClean="0"/>
              <a:t> outsourcing</a:t>
            </a:r>
            <a:endParaRPr lang="sk-SK" sz="18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sk-SK" sz="2400" dirty="0" smtClean="0"/>
              <a:t>Písomná zmluva</a:t>
            </a:r>
          </a:p>
          <a:p>
            <a:pPr>
              <a:buFont typeface="Wingdings" pitchFamily="2" charset="2"/>
              <a:buChar char="§"/>
            </a:pPr>
            <a:endParaRPr lang="sk-SK" sz="2400" dirty="0" smtClean="0"/>
          </a:p>
          <a:p>
            <a:pPr>
              <a:buFont typeface="Wingdings" pitchFamily="2" charset="2"/>
              <a:buChar char="§"/>
            </a:pPr>
            <a:r>
              <a:rPr lang="sk-SK" sz="2400" dirty="0" smtClean="0"/>
              <a:t>Zároveň musí byť zdokumentované ak jeden vybraný člen skupiny vykonáva kľúčové funkcie pre viacero subjektov, nedochádza k znižovaniu kvality poskytovaných služieb resp. takýto výkon nie je v rozpore so záujmami poisťovne. </a:t>
            </a:r>
            <a:endParaRPr lang="sk-SK" sz="240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421D-407C-4929-93EF-05285360EC8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sz="3200" dirty="0"/>
              <a:t>Zmluva o zverení výkonu činnosti </a:t>
            </a:r>
            <a:br>
              <a:rPr lang="sk-SK" sz="3200" dirty="0"/>
            </a:br>
            <a:endParaRPr lang="sk-SK" sz="1800" dirty="0"/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sk-SK" sz="2400" dirty="0"/>
              <a:t>Písomná forma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sk-SK" sz="2400" dirty="0"/>
              <a:t>Jasné rozdelenie práva a povinností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sk-SK" sz="2400" dirty="0"/>
              <a:t>Zaviazanie poskytovateľa služieb na dodržiavanie všetkých povinností, ktoré sa viažu na túto činnosť v rámci poisťovne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sk-SK" sz="2400" dirty="0"/>
              <a:t>Informovanie o akýchkoľvek skutočnostiach s dopadom na zverené činnosti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sk-SK" sz="2400" dirty="0"/>
              <a:t>Výpoveď poskytovateľa a primeraná výpovedná doba</a:t>
            </a:r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sk-SK" sz="2400" dirty="0"/>
              <a:t>Pripravenosť poisťovne zabezpečiť zverené činnosti nepretržite v dostatočnej kvalite v prípade výpovede resp. náhleho zrušenia zmluvy</a:t>
            </a:r>
          </a:p>
        </p:txBody>
      </p:sp>
    </p:spTree>
    <p:extLst>
      <p:ext uri="{BB962C8B-B14F-4D97-AF65-F5344CB8AC3E}">
        <p14:creationId xmlns:p14="http://schemas.microsoft.com/office/powerpoint/2010/main" val="3449095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sk-SK" dirty="0"/>
              <a:t>Informačné povinnosti poskytovateľa a osobitné právomoci poisťovne v súvislosti so zverenými činnosťami</a:t>
            </a:r>
          </a:p>
          <a:p>
            <a:pPr>
              <a:buFont typeface="Wingdings" pitchFamily="2" charset="2"/>
              <a:buChar char="§"/>
            </a:pPr>
            <a:r>
              <a:rPr lang="sk-SK" dirty="0"/>
              <a:t>Ochrana dôverných údajov</a:t>
            </a:r>
          </a:p>
          <a:p>
            <a:pPr>
              <a:buFont typeface="Wingdings" pitchFamily="2" charset="2"/>
              <a:buChar char="§"/>
            </a:pPr>
            <a:r>
              <a:rPr lang="sk-SK" dirty="0"/>
              <a:t>Prístup poisťovne, externých </a:t>
            </a:r>
            <a:r>
              <a:rPr lang="sk-SK" dirty="0" err="1"/>
              <a:t>auditorov</a:t>
            </a:r>
            <a:r>
              <a:rPr lang="sk-SK" dirty="0"/>
              <a:t> a NBS ku všetkým informáciám </a:t>
            </a:r>
          </a:p>
          <a:p>
            <a:pPr>
              <a:buFont typeface="Wingdings" pitchFamily="2" charset="2"/>
              <a:buChar char="§"/>
            </a:pPr>
            <a:r>
              <a:rPr lang="sk-SK" dirty="0"/>
              <a:t>Právomoci dohľadu (</a:t>
            </a:r>
            <a:r>
              <a:rPr lang="sk-SK" dirty="0" err="1"/>
              <a:t>dotazovanie</a:t>
            </a:r>
            <a:r>
              <a:rPr lang="sk-SK" dirty="0"/>
              <a:t> poskytovateľa, dohľad na mieste v jeho prevádzkach)</a:t>
            </a:r>
          </a:p>
          <a:p>
            <a:pPr>
              <a:buFont typeface="Wingdings" pitchFamily="2" charset="2"/>
              <a:buChar char="§"/>
            </a:pPr>
            <a:r>
              <a:rPr lang="sk-SK" dirty="0"/>
              <a:t>Pravidlá </a:t>
            </a:r>
            <a:r>
              <a:rPr lang="sk-SK" dirty="0" err="1"/>
              <a:t>sub-outsourcingu</a:t>
            </a:r>
            <a:r>
              <a:rPr lang="sk-SK" dirty="0"/>
              <a:t> </a:t>
            </a:r>
          </a:p>
          <a:p>
            <a:endParaRPr lang="sk-SK" dirty="0"/>
          </a:p>
          <a:p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888111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sk-SK" sz="2400" dirty="0"/>
              <a:t>Poisťovňa musí preskúmať a zabezpečiť aby:</a:t>
            </a:r>
          </a:p>
          <a:p>
            <a:pPr lvl="1"/>
            <a:r>
              <a:rPr lang="sk-SK" sz="2000" dirty="0"/>
              <a:t>poskytovateľ služieb a všetci jeho dotknutý zamestnanci spĺňali pravidlá dôveryhodnosti </a:t>
            </a:r>
            <a:r>
              <a:rPr lang="sk-SK" sz="2000" dirty="0" smtClean="0"/>
              <a:t>a odbornej </a:t>
            </a:r>
            <a:r>
              <a:rPr lang="sk-SK" sz="2000" dirty="0"/>
              <a:t>spôsobilosti aké sú vyžadované na výkon tejto činnosti v poisťovni</a:t>
            </a:r>
          </a:p>
          <a:p>
            <a:pPr lvl="1"/>
            <a:r>
              <a:rPr lang="sk-SK" sz="2000" dirty="0"/>
              <a:t>poskytovateľ služieb mal vypracovaný účinný plán pre riešenie mimoriadnych situácií, vrátanie pravidelného testovania záložných mechanizmov resp. postupov </a:t>
            </a:r>
          </a:p>
          <a:p>
            <a:pPr lvl="1"/>
            <a:r>
              <a:rPr lang="sk-SK" sz="2000" dirty="0"/>
              <a:t>poskytovateľ služieb mal v rámci procesov internej kontroly a </a:t>
            </a:r>
            <a:r>
              <a:rPr lang="sk-SK" sz="2000" dirty="0" smtClean="0"/>
              <a:t>rizikového </a:t>
            </a:r>
            <a:r>
              <a:rPr lang="sk-SK" sz="2000" dirty="0"/>
              <a:t>manažmentu pokryté aj zverené činnosti (tak aby bol dodržaný § 31 ods. 2)</a:t>
            </a:r>
            <a:r>
              <a:rPr lang="sk-SK" sz="2200" dirty="0"/>
              <a:t> </a:t>
            </a:r>
          </a:p>
          <a:p>
            <a:endParaRPr lang="sk-SK" sz="2400" dirty="0"/>
          </a:p>
          <a:p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3733835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Vybrané otázky</a:t>
            </a:r>
            <a:endParaRPr lang="sk-S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	</a:t>
            </a:r>
            <a:r>
              <a:rPr lang="sk-SK" sz="1800" dirty="0" smtClean="0"/>
              <a:t>Sú z </a:t>
            </a:r>
            <a:r>
              <a:rPr lang="sk-SK" sz="1800" dirty="0"/>
              <a:t>kategórie zmlúv považovaných za outsourcing kritických činností </a:t>
            </a:r>
            <a:r>
              <a:rPr lang="sk-SK" sz="1800" dirty="0" smtClean="0"/>
              <a:t>vyňaté </a:t>
            </a:r>
            <a:r>
              <a:rPr lang="sk-SK" sz="1800" dirty="0"/>
              <a:t>všetky obchodné zmluvy týkajúce sa obstarania a predaja tovaru, vrátane rámcových zmlúv  a periodických nákupov?</a:t>
            </a:r>
          </a:p>
          <a:p>
            <a:r>
              <a:rPr lang="sk-SK" sz="1800" dirty="0"/>
              <a:t> </a:t>
            </a:r>
          </a:p>
          <a:p>
            <a:r>
              <a:rPr lang="sk-SK" sz="1800" dirty="0"/>
              <a:t>	</a:t>
            </a:r>
            <a:r>
              <a:rPr lang="sk-SK" sz="1800" dirty="0" smtClean="0"/>
              <a:t>Ktoré </a:t>
            </a:r>
            <a:r>
              <a:rPr lang="sk-SK" sz="1800" dirty="0"/>
              <a:t>zložky činností v oblasti ľudských zdrojov </a:t>
            </a:r>
            <a:r>
              <a:rPr lang="sk-SK" sz="1800" dirty="0" smtClean="0"/>
              <a:t>sa nepovažojú </a:t>
            </a:r>
            <a:r>
              <a:rPr lang="sk-SK" sz="1800" dirty="0"/>
              <a:t>za outsourcing kritických činností a ktoré zložky v oblasti HR  budú naopak posudzované zo strany NBS ako outsourcing kritických činností? (napr. zaradenie náboru dočasných  zamestnancov, spracovanie miezd)</a:t>
            </a:r>
          </a:p>
          <a:p>
            <a:r>
              <a:rPr lang="sk-SK" sz="1800" dirty="0"/>
              <a:t> </a:t>
            </a:r>
          </a:p>
          <a:p>
            <a:r>
              <a:rPr lang="sk-SK" sz="1800" dirty="0" smtClean="0"/>
              <a:t>	Do </a:t>
            </a:r>
            <a:r>
              <a:rPr lang="sk-SK" sz="1800" dirty="0"/>
              <a:t>ktorej kategórie budú zaradené napr. zmluvy s ošetrujúcimi lekármi, s ktorými poisťovne spolupracujú v rámci oceňovania zdravotného stavu pri uzatváraní poistnej zmluvy, resp. v rámci likvidácie poistných udalostí najmä z dôvodu posúdenia zdravotného stavu poistených a rozsahu následkov poistnej udalosti?</a:t>
            </a:r>
          </a:p>
          <a:p>
            <a:r>
              <a:rPr lang="sk-SK" sz="1800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421D-407C-4929-93EF-05285360EC86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sz="1600" dirty="0"/>
              <a:t>	</a:t>
            </a:r>
            <a:r>
              <a:rPr lang="sk-SK" sz="1600" dirty="0" smtClean="0"/>
              <a:t>Ako budú posudzované </a:t>
            </a:r>
            <a:r>
              <a:rPr lang="sk-SK" sz="1600" dirty="0"/>
              <a:t>zmluvy poisťovní  v oblasti IT, napr. rôzne licenčné a softwerové zmluvy? </a:t>
            </a:r>
            <a:r>
              <a:rPr lang="sk-SK" sz="1600" dirty="0" smtClean="0"/>
              <a:t>(</a:t>
            </a:r>
            <a:r>
              <a:rPr lang="sk-SK" sz="1600" dirty="0"/>
              <a:t>napr. účtovný SW, aktuársky SW, datawarehouse, bežné operačné systémy a kancelárske balíky)</a:t>
            </a:r>
          </a:p>
          <a:p>
            <a:r>
              <a:rPr lang="sk-SK" sz="1600" dirty="0"/>
              <a:t> </a:t>
            </a:r>
          </a:p>
          <a:p>
            <a:r>
              <a:rPr lang="sk-SK" sz="1600" dirty="0"/>
              <a:t>	</a:t>
            </a:r>
            <a:r>
              <a:rPr lang="sk-SK" sz="1600" dirty="0" smtClean="0"/>
              <a:t>Ako </a:t>
            </a:r>
            <a:r>
              <a:rPr lang="sk-SK" sz="1600" dirty="0"/>
              <a:t>budú posudzované z pohľadu outsourcingu kritických činností zmluvy v nasledovných oblastiach:</a:t>
            </a:r>
          </a:p>
          <a:p>
            <a:r>
              <a:rPr lang="sk-SK" sz="1600" dirty="0"/>
              <a:t>	</a:t>
            </a:r>
            <a:r>
              <a:rPr lang="sk-SK" sz="1600" dirty="0" smtClean="0"/>
              <a:t>	zmluvy </a:t>
            </a:r>
            <a:r>
              <a:rPr lang="sk-SK" sz="1600" dirty="0"/>
              <a:t>na správu aktív, fondov pri životnom poistení </a:t>
            </a:r>
            <a:endParaRPr lang="sk-SK" sz="1600" dirty="0" smtClean="0"/>
          </a:p>
          <a:p>
            <a:r>
              <a:rPr lang="sk-SK" sz="1600" dirty="0" smtClean="0"/>
              <a:t>              </a:t>
            </a:r>
            <a:r>
              <a:rPr lang="sk-SK" sz="1600" dirty="0"/>
              <a:t>zmluvy súvisiace s archiváciou zmluvnej dokumentácie </a:t>
            </a:r>
            <a:r>
              <a:rPr lang="sk-SK" sz="1600" dirty="0" smtClean="0"/>
              <a:t>poisťovne</a:t>
            </a:r>
          </a:p>
          <a:p>
            <a:r>
              <a:rPr lang="sk-SK" sz="1600" dirty="0"/>
              <a:t>	</a:t>
            </a:r>
            <a:r>
              <a:rPr lang="sk-SK" sz="1600" dirty="0" smtClean="0"/>
              <a:t>	zmluvy </a:t>
            </a:r>
            <a:r>
              <a:rPr lang="sk-SK" sz="1600" dirty="0"/>
              <a:t>súvisiace s výkonom činností v </a:t>
            </a:r>
            <a:r>
              <a:rPr lang="sk-SK" sz="1600" dirty="0" smtClean="0"/>
              <a:t>BOZP</a:t>
            </a:r>
            <a:endParaRPr lang="sk-SK" sz="1600" dirty="0"/>
          </a:p>
          <a:p>
            <a:endParaRPr lang="sk-SK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421D-407C-4929-93EF-05285360EC86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614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k-SK" dirty="0" smtClean="0"/>
          </a:p>
          <a:p>
            <a:endParaRPr lang="sk-SK" dirty="0" smtClean="0"/>
          </a:p>
          <a:p>
            <a:pPr algn="ctr"/>
            <a:r>
              <a:rPr lang="sk-SK" dirty="0" smtClean="0"/>
              <a:t>Ďakujem za pozornosť</a:t>
            </a:r>
          </a:p>
          <a:p>
            <a:endParaRPr lang="sk-SK" dirty="0"/>
          </a:p>
          <a:p>
            <a:endParaRPr lang="sk-SK" dirty="0" smtClean="0"/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endParaRPr lang="sk-SK" dirty="0"/>
          </a:p>
          <a:p>
            <a:pPr>
              <a:buNone/>
            </a:pPr>
            <a:r>
              <a:rPr lang="sk-SK" sz="2000" dirty="0" smtClean="0"/>
              <a:t>							Štefan </a:t>
            </a:r>
            <a:r>
              <a:rPr lang="sk-SK" sz="2000" dirty="0" err="1" smtClean="0"/>
              <a:t>Velčický</a:t>
            </a:r>
            <a:endParaRPr lang="sk-SK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613"/>
            <a:ext cx="8229600" cy="863600"/>
          </a:xfrm>
        </p:spPr>
        <p:txBody>
          <a:bodyPr/>
          <a:lstStyle/>
          <a:p>
            <a:pPr>
              <a:spcBef>
                <a:spcPct val="20000"/>
              </a:spcBef>
            </a:pPr>
            <a:r>
              <a:rPr lang="sk-SK" sz="1800" dirty="0" smtClean="0"/>
              <a:t>Zákon</a:t>
            </a:r>
            <a:endParaRPr lang="en-US" sz="18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773238"/>
            <a:ext cx="8229600" cy="4464050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sk-SK" sz="2400" dirty="0" smtClean="0"/>
              <a:t>Plná zodpovednosť</a:t>
            </a:r>
            <a:endParaRPr lang="sk-SK" sz="24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endParaRPr lang="sk-SK" sz="2400" dirty="0" smtClean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sk-SK" sz="2400" dirty="0" smtClean="0"/>
              <a:t>Zverenie </a:t>
            </a:r>
            <a:r>
              <a:rPr lang="sk-SK" sz="2400" dirty="0"/>
              <a:t>kritických a dôležitých činností nesmie viesť k</a:t>
            </a:r>
          </a:p>
          <a:p>
            <a:pPr lvl="1">
              <a:lnSpc>
                <a:spcPct val="80000"/>
              </a:lnSpc>
            </a:pPr>
            <a:r>
              <a:rPr lang="sk-SK" sz="2000" dirty="0"/>
              <a:t>podstatnému zhoršeniu kvality systému správy a riadenia</a:t>
            </a:r>
          </a:p>
          <a:p>
            <a:pPr lvl="1">
              <a:lnSpc>
                <a:spcPct val="80000"/>
              </a:lnSpc>
            </a:pPr>
            <a:r>
              <a:rPr lang="sk-SK" sz="2000" dirty="0"/>
              <a:t>nadmernému zvýšeniu operačného rizika</a:t>
            </a:r>
          </a:p>
          <a:p>
            <a:pPr lvl="1">
              <a:lnSpc>
                <a:spcPct val="80000"/>
              </a:lnSpc>
            </a:pPr>
            <a:r>
              <a:rPr lang="sk-SK" sz="2000" dirty="0"/>
              <a:t>zhoršeniu schopnosti vykonávať dohľad</a:t>
            </a:r>
          </a:p>
          <a:p>
            <a:pPr lvl="1">
              <a:lnSpc>
                <a:spcPct val="80000"/>
              </a:lnSpc>
            </a:pPr>
            <a:r>
              <a:rPr lang="sk-SK" sz="2000" dirty="0" smtClean="0"/>
              <a:t>zhoršeniu </a:t>
            </a:r>
            <a:r>
              <a:rPr lang="sk-SK" sz="2000" dirty="0"/>
              <a:t>nepretržitého poskytovania </a:t>
            </a:r>
            <a:r>
              <a:rPr lang="sk-SK" sz="2000" dirty="0" smtClean="0"/>
              <a:t>služieb z pohľadu klientov </a:t>
            </a:r>
            <a:endParaRPr lang="sk-SK" sz="2000" dirty="0"/>
          </a:p>
          <a:p>
            <a:pPr lvl="1">
              <a:lnSpc>
                <a:spcPct val="80000"/>
              </a:lnSpc>
            </a:pPr>
            <a:endParaRPr lang="sk-SK" sz="1800" dirty="0"/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sk-SK" sz="2400" dirty="0"/>
              <a:t>Oznamovacia povinnosť voči NBS v prípade kritických funkcií alebo dôležitých funkcií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sz="3200" dirty="0"/>
              <a:t>Outsourcing</a:t>
            </a:r>
            <a:br>
              <a:rPr lang="sk-SK" sz="3200" dirty="0"/>
            </a:br>
            <a:r>
              <a:rPr lang="sk-SK" sz="1800" dirty="0" smtClean="0"/>
              <a:t>(</a:t>
            </a:r>
            <a:r>
              <a:rPr lang="en-US" sz="1800" dirty="0"/>
              <a:t>Guidelines on the System of Governance</a:t>
            </a:r>
            <a:r>
              <a:rPr lang="sk-SK" sz="1800" dirty="0" smtClean="0"/>
              <a:t>)</a:t>
            </a:r>
            <a:endParaRPr lang="sk-SK" sz="1800" dirty="0"/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sk-SK" sz="2400" dirty="0"/>
              <a:t>Písomný </a:t>
            </a:r>
            <a:r>
              <a:rPr lang="sk-SK" sz="2400" dirty="0" smtClean="0"/>
              <a:t>predpis</a:t>
            </a:r>
          </a:p>
          <a:p>
            <a:pPr>
              <a:lnSpc>
                <a:spcPct val="90000"/>
              </a:lnSpc>
            </a:pPr>
            <a:r>
              <a:rPr lang="sk-SK" sz="2400" dirty="0" smtClean="0"/>
              <a:t> </a:t>
            </a:r>
            <a:endParaRPr lang="sk-SK" sz="2400" dirty="0"/>
          </a:p>
          <a:p>
            <a:pPr>
              <a:lnSpc>
                <a:spcPct val="90000"/>
              </a:lnSpc>
              <a:buFont typeface="Wingdings" pitchFamily="2" charset="2"/>
              <a:buChar char="§"/>
            </a:pPr>
            <a:r>
              <a:rPr lang="sk-SK" sz="2400" dirty="0"/>
              <a:t>V prípade zverenia kritických a dôležitých činností :</a:t>
            </a:r>
          </a:p>
          <a:p>
            <a:pPr lvl="1">
              <a:lnSpc>
                <a:spcPct val="90000"/>
              </a:lnSpc>
            </a:pPr>
            <a:r>
              <a:rPr lang="sk-SK" sz="2000" dirty="0"/>
              <a:t>zhodnotenie schopnosti, zákonných požiadaviek a kapacít poskytovateľa služieb</a:t>
            </a:r>
          </a:p>
          <a:p>
            <a:pPr lvl="1">
              <a:lnSpc>
                <a:spcPct val="90000"/>
              </a:lnSpc>
            </a:pPr>
            <a:r>
              <a:rPr lang="sk-SK" sz="2000" dirty="0" smtClean="0"/>
              <a:t>konflikt </a:t>
            </a:r>
            <a:r>
              <a:rPr lang="sk-SK" sz="2000" dirty="0"/>
              <a:t>záujmov</a:t>
            </a:r>
          </a:p>
          <a:p>
            <a:pPr lvl="1">
              <a:lnSpc>
                <a:spcPct val="90000"/>
              </a:lnSpc>
            </a:pPr>
            <a:r>
              <a:rPr lang="sk-SK" sz="2000" dirty="0" smtClean="0"/>
              <a:t>písomná </a:t>
            </a:r>
            <a:r>
              <a:rPr lang="sk-SK" sz="2000" dirty="0"/>
              <a:t>zmluva – predkladaná a podpisovaná manažmentom resp. dozornou radou</a:t>
            </a:r>
          </a:p>
          <a:p>
            <a:pPr lvl="1">
              <a:lnSpc>
                <a:spcPct val="90000"/>
              </a:lnSpc>
            </a:pPr>
            <a:r>
              <a:rPr lang="sk-SK" sz="2000" dirty="0" smtClean="0"/>
              <a:t>povinnosti </a:t>
            </a:r>
            <a:r>
              <a:rPr lang="sk-SK" sz="2000" dirty="0"/>
              <a:t>poskytovateľa služieb (napr. zabezpečenie ochrany dôverných údajov)</a:t>
            </a:r>
          </a:p>
          <a:p>
            <a:pPr lvl="1">
              <a:lnSpc>
                <a:spcPct val="90000"/>
              </a:lnSpc>
            </a:pPr>
            <a:endParaRPr lang="sk-SK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052736"/>
            <a:ext cx="8229600" cy="855662"/>
          </a:xfrm>
        </p:spPr>
        <p:txBody>
          <a:bodyPr/>
          <a:lstStyle/>
          <a:p>
            <a:endParaRPr lang="sk-SK" sz="1800" dirty="0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sk-SK" dirty="0"/>
              <a:t>Poisťovňa musí určiť osobu, ktorá je zodpovedná za zverenú činnosť </a:t>
            </a:r>
            <a:r>
              <a:rPr lang="sk-SK" dirty="0" smtClean="0"/>
              <a:t>(„</a:t>
            </a:r>
            <a:r>
              <a:rPr lang="sk-SK" dirty="0"/>
              <a:t>Fit and Proper“)</a:t>
            </a:r>
          </a:p>
          <a:p>
            <a:pPr>
              <a:buFont typeface="Wingdings" pitchFamily="2" charset="2"/>
              <a:buChar char="§"/>
            </a:pPr>
            <a:r>
              <a:rPr lang="sk-SK" dirty="0" smtClean="0"/>
              <a:t>Poisťovňa </a:t>
            </a:r>
            <a:r>
              <a:rPr lang="sk-SK" dirty="0"/>
              <a:t>musí </a:t>
            </a:r>
            <a:r>
              <a:rPr lang="sk-SK" dirty="0" smtClean="0"/>
              <a:t>vždy </a:t>
            </a:r>
            <a:r>
              <a:rPr lang="sk-SK" dirty="0"/>
              <a:t>dôsledne zvažovať splnenie základných kritérií pre zverenie výkonu činnosti</a:t>
            </a:r>
          </a:p>
          <a:p>
            <a:pPr>
              <a:buFont typeface="Wingdings" pitchFamily="2" charset="2"/>
              <a:buChar char="§"/>
            </a:pPr>
            <a:r>
              <a:rPr lang="sk-SK" dirty="0"/>
              <a:t>Pravidlá pre </a:t>
            </a:r>
            <a:r>
              <a:rPr lang="sk-SK" dirty="0" smtClean="0"/>
              <a:t>vnútro skupinový </a:t>
            </a:r>
            <a:r>
              <a:rPr lang="sk-SK" dirty="0"/>
              <a:t>outsourcing sú rovnaké aké v prípade zverenia činnosti iným subjektom (odpadá však výberový proces)</a:t>
            </a:r>
          </a:p>
          <a:p>
            <a:endParaRPr lang="sk-SK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sk-SK" sz="2400" dirty="0" smtClean="0"/>
              <a:t>Poskytovateľ služieb (dohliadaná osoba, subjekt v rámci skupiny, iná právnická či fyzická osoba v rámci spoločenstva či mimo neho)</a:t>
            </a:r>
          </a:p>
          <a:p>
            <a:pPr>
              <a:buFont typeface="Wingdings" pitchFamily="2" charset="2"/>
              <a:buChar char="§"/>
            </a:pPr>
            <a:r>
              <a:rPr lang="sk-SK" sz="2400" dirty="0" smtClean="0"/>
              <a:t>Všetky činnosti môžu byť zverené avšak pri plnej zodpovednosti poisťovne</a:t>
            </a:r>
          </a:p>
          <a:p>
            <a:pPr>
              <a:buFont typeface="Wingdings" pitchFamily="2" charset="2"/>
              <a:buChar char="§"/>
            </a:pPr>
            <a:r>
              <a:rPr lang="sk-SK" sz="2400" dirty="0" err="1" smtClean="0"/>
              <a:t>Sub-outsourcing</a:t>
            </a:r>
            <a:r>
              <a:rPr lang="sk-SK" sz="2400" dirty="0" smtClean="0"/>
              <a:t> je povolený</a:t>
            </a:r>
          </a:p>
          <a:p>
            <a:pPr>
              <a:buFont typeface="Wingdings" pitchFamily="2" charset="2"/>
              <a:buChar char="§"/>
            </a:pPr>
            <a:r>
              <a:rPr lang="sk-SK" sz="2400" dirty="0" err="1" smtClean="0"/>
              <a:t>Nakontrahovanie</a:t>
            </a:r>
            <a:r>
              <a:rPr lang="sk-SK" sz="2400" dirty="0" smtClean="0"/>
              <a:t> špecialistu pre účely napr. interného auditu alebo účtovníctva neznamená outsourcing</a:t>
            </a:r>
          </a:p>
          <a:p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 smtClean="0"/>
              <a:t>Vnútorný predpis</a:t>
            </a:r>
            <a:endParaRPr lang="sk-SK" sz="2400" dirty="0"/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sk-SK" sz="2400" dirty="0"/>
              <a:t>Predpis o </a:t>
            </a:r>
            <a:r>
              <a:rPr lang="sk-SK" sz="2400" dirty="0" err="1"/>
              <a:t>outsourcingu</a:t>
            </a:r>
            <a:r>
              <a:rPr lang="sk-SK" sz="2400" dirty="0"/>
              <a:t> musí obsahovať</a:t>
            </a:r>
            <a:r>
              <a:rPr lang="sk-SK" sz="2400" dirty="0" smtClean="0"/>
              <a:t>:</a:t>
            </a:r>
          </a:p>
          <a:p>
            <a:pPr lvl="1"/>
            <a:r>
              <a:rPr lang="sk-SK" sz="2400" dirty="0" smtClean="0"/>
              <a:t>Kritéria pre výber vhodného poskytovatela</a:t>
            </a:r>
            <a:endParaRPr lang="sk-SK" sz="2400" dirty="0" smtClean="0"/>
          </a:p>
          <a:p>
            <a:pPr lvl="1"/>
            <a:r>
              <a:rPr lang="sk-SK" sz="2400" dirty="0" smtClean="0"/>
              <a:t>Povinné ustanovenia zmluvy o zverení výkonu činnosti</a:t>
            </a:r>
            <a:endParaRPr lang="sk-SK" sz="2400" dirty="0" smtClean="0"/>
          </a:p>
          <a:p>
            <a:pPr lvl="1"/>
            <a:r>
              <a:rPr lang="sk-SK" sz="2400" dirty="0" smtClean="0"/>
              <a:t>Riadenie, monitorovanie a kontrolovanie outsorcovanej činnosti</a:t>
            </a:r>
            <a:endParaRPr lang="sk-SK" sz="2400" dirty="0" smtClean="0"/>
          </a:p>
          <a:p>
            <a:pPr lvl="1"/>
            <a:r>
              <a:rPr lang="sk-SK" sz="2400" dirty="0" smtClean="0"/>
              <a:t>Stanovenie podmienok pre zodpovedné osoby</a:t>
            </a:r>
            <a:endParaRPr lang="sk-SK" sz="2400" dirty="0" smtClean="0"/>
          </a:p>
          <a:p>
            <a:pPr lvl="1"/>
            <a:r>
              <a:rPr lang="sk-SK" sz="2400" dirty="0" smtClean="0"/>
              <a:t>Oznamovanie relevantných informácii v súvislosti so zverenými činnosťami rizikovému manažmentu, internému auditu, </a:t>
            </a:r>
            <a:r>
              <a:rPr lang="sk-SK" sz="2400" dirty="0" err="1" smtClean="0"/>
              <a:t>compliance</a:t>
            </a:r>
            <a:r>
              <a:rPr lang="sk-SK" sz="2400" dirty="0" smtClean="0"/>
              <a:t> a </a:t>
            </a:r>
            <a:r>
              <a:rPr lang="sk-SK" sz="2400" dirty="0" err="1" smtClean="0"/>
              <a:t>aktuárskej</a:t>
            </a:r>
            <a:r>
              <a:rPr lang="sk-SK" sz="2400" dirty="0" smtClean="0"/>
              <a:t> funkcii</a:t>
            </a:r>
          </a:p>
          <a:p>
            <a:pPr marL="342900" lvl="1" indent="-342900">
              <a:buClrTx/>
            </a:pPr>
            <a:r>
              <a:rPr lang="sk-SK" sz="2400" dirty="0" smtClean="0"/>
              <a:t>Tento predpis musí byť preskúmavaný s periodicitou jedného roka</a:t>
            </a:r>
          </a:p>
          <a:p>
            <a:endParaRPr lang="sk-SK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sk-SK" sz="2400" dirty="0" smtClean="0"/>
              <a:t>Predpis zároveň musí obsiahnuť:</a:t>
            </a:r>
          </a:p>
          <a:p>
            <a:pPr lvl="1"/>
            <a:r>
              <a:rPr lang="sk-SK" sz="2200" dirty="0" smtClean="0"/>
              <a:t>Popis predpokladov, ktoré musí spĺňať poskytovateľ služieb (technické, </a:t>
            </a:r>
            <a:r>
              <a:rPr lang="sk-SK" sz="2200" dirty="0" smtClean="0"/>
              <a:t>systémove</a:t>
            </a:r>
            <a:r>
              <a:rPr lang="sk-SK" sz="2200" dirty="0" smtClean="0"/>
              <a:t>, kontrolne, </a:t>
            </a:r>
            <a:r>
              <a:rPr lang="sk-SK" sz="2200" dirty="0" smtClean="0"/>
              <a:t>finančné</a:t>
            </a:r>
            <a:r>
              <a:rPr lang="sk-SK" sz="2200" dirty="0" smtClean="0"/>
              <a:t>, konflikt záujmov)</a:t>
            </a:r>
          </a:p>
          <a:p>
            <a:pPr lvl="1"/>
            <a:r>
              <a:rPr lang="sk-SK" sz="2200" dirty="0" smtClean="0"/>
              <a:t>Podmienky za ktorých je možný </a:t>
            </a:r>
            <a:r>
              <a:rPr lang="sk-SK" sz="2200" dirty="0" smtClean="0"/>
              <a:t>sub-outsourcing, resp že je zákazaný</a:t>
            </a:r>
            <a:endParaRPr lang="sk-SK" sz="2200" dirty="0" smtClean="0"/>
          </a:p>
          <a:p>
            <a:pPr lvl="1"/>
            <a:r>
              <a:rPr lang="sk-SK" sz="2200" dirty="0" smtClean="0"/>
              <a:t>Kontrolné mechanizmy voči poskytovateľovi služieb</a:t>
            </a:r>
          </a:p>
          <a:p>
            <a:pPr lvl="1"/>
            <a:r>
              <a:rPr lang="sk-SK" sz="2200" dirty="0" smtClean="0"/>
              <a:t>Business contingency </a:t>
            </a:r>
            <a:r>
              <a:rPr lang="sk-SK" sz="2200" dirty="0" smtClean="0"/>
              <a:t>plan resp. </a:t>
            </a:r>
            <a:r>
              <a:rPr lang="sk-SK" sz="2200" dirty="0" smtClean="0"/>
              <a:t>Zabezpečenie činností v prípade náhleho ukončenia činnosti poskytovatelom</a:t>
            </a:r>
            <a:endParaRPr lang="sk-SK" sz="2200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421D-407C-4929-93EF-05285360EC86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z="2400" dirty="0" smtClean="0"/>
              <a:t>Kritické </a:t>
            </a:r>
            <a:r>
              <a:rPr lang="sk-SK" sz="2400" dirty="0"/>
              <a:t>alebo dôležité operačné </a:t>
            </a:r>
            <a:r>
              <a:rPr lang="sk-SK" sz="2400" dirty="0" smtClean="0"/>
              <a:t>funkcie</a:t>
            </a:r>
            <a:endParaRPr lang="sk-SK" sz="24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sk-SK" sz="2400" dirty="0" smtClean="0"/>
              <a:t>Kritériá upravené </a:t>
            </a:r>
            <a:r>
              <a:rPr lang="sk-SK" sz="2400" dirty="0" smtClean="0"/>
              <a:t>v </a:t>
            </a:r>
            <a:r>
              <a:rPr lang="sk-SK" sz="2400" dirty="0" smtClean="0"/>
              <a:t>rámci interných </a:t>
            </a:r>
            <a:r>
              <a:rPr lang="sk-SK" sz="2400" dirty="0" smtClean="0"/>
              <a:t>predpisov </a:t>
            </a:r>
            <a:r>
              <a:rPr lang="sk-SK" sz="2400" dirty="0" smtClean="0"/>
              <a:t>(spravidla sú to tie, bez ktorých by bolo nemožné alebo značne obmedzené poskytovanie služieb poistníkovi resp. poistenému)</a:t>
            </a:r>
          </a:p>
          <a:p>
            <a:pPr>
              <a:buFont typeface="Wingdings" pitchFamily="2" charset="2"/>
              <a:buChar char="§"/>
            </a:pPr>
            <a:r>
              <a:rPr lang="sk-SK" sz="2400" dirty="0" smtClean="0"/>
              <a:t>príklady:</a:t>
            </a:r>
          </a:p>
          <a:p>
            <a:pPr lvl="1"/>
            <a:r>
              <a:rPr lang="sk-SK" sz="2000" dirty="0" smtClean="0"/>
              <a:t>Tvorba produktov a </a:t>
            </a:r>
            <a:r>
              <a:rPr lang="sk-SK" sz="2000" dirty="0" smtClean="0"/>
              <a:t>cenotvorba</a:t>
            </a:r>
            <a:endParaRPr lang="sk-SK" sz="2000" dirty="0"/>
          </a:p>
          <a:p>
            <a:pPr lvl="1"/>
            <a:r>
              <a:rPr lang="sk-SK" sz="2000" dirty="0" smtClean="0"/>
              <a:t>asset </a:t>
            </a:r>
            <a:r>
              <a:rPr lang="sk-SK" sz="2000" dirty="0" smtClean="0"/>
              <a:t>managment</a:t>
            </a:r>
          </a:p>
          <a:p>
            <a:pPr lvl="1"/>
            <a:r>
              <a:rPr lang="sk-SK" sz="2000" dirty="0" smtClean="0"/>
              <a:t>underwriting</a:t>
            </a:r>
            <a:endParaRPr lang="sk-SK" sz="2000" dirty="0" smtClean="0"/>
          </a:p>
          <a:p>
            <a:pPr lvl="1"/>
            <a:r>
              <a:rPr lang="sk-SK" sz="2000" dirty="0" err="1" smtClean="0"/>
              <a:t>Compliance</a:t>
            </a:r>
            <a:r>
              <a:rPr lang="sk-SK" sz="2000" dirty="0" smtClean="0"/>
              <a:t>, interný audit, </a:t>
            </a:r>
            <a:r>
              <a:rPr lang="sk-SK" sz="2000" dirty="0" err="1" smtClean="0"/>
              <a:t>účtovnictvo</a:t>
            </a:r>
            <a:r>
              <a:rPr lang="sk-SK" sz="2000" dirty="0" smtClean="0"/>
              <a:t>, rizikový manažment</a:t>
            </a:r>
          </a:p>
          <a:p>
            <a:pPr lvl="1"/>
            <a:r>
              <a:rPr lang="sk-SK" sz="2000" dirty="0" smtClean="0"/>
              <a:t>Zabezpečenie ochrana dôverných údajov a </a:t>
            </a:r>
            <a:r>
              <a:rPr lang="sk-SK" sz="2000" dirty="0" err="1" smtClean="0"/>
              <a:t>dátabázových</a:t>
            </a:r>
            <a:r>
              <a:rPr lang="sk-SK" sz="2000" dirty="0" smtClean="0"/>
              <a:t> systémov</a:t>
            </a:r>
          </a:p>
          <a:p>
            <a:pPr lvl="1"/>
            <a:r>
              <a:rPr lang="sk-SK" sz="2000" dirty="0" smtClean="0"/>
              <a:t>ORSA</a:t>
            </a:r>
          </a:p>
          <a:p>
            <a:pPr lvl="1"/>
            <a:endParaRPr lang="sk-SK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sk-SK" sz="2400" dirty="0" smtClean="0"/>
              <a:t>Naopak nasledovné činnosti sa za kritické nepovažujú:</a:t>
            </a:r>
          </a:p>
          <a:p>
            <a:pPr lvl="1"/>
            <a:r>
              <a:rPr lang="sk-SK" sz="2000" dirty="0" smtClean="0"/>
              <a:t>Poradenstvo</a:t>
            </a:r>
            <a:endParaRPr lang="sk-SK" sz="2000" dirty="0" smtClean="0"/>
          </a:p>
          <a:p>
            <a:pPr lvl="1"/>
            <a:r>
              <a:rPr lang="sk-SK" sz="2000" dirty="0"/>
              <a:t>Logistika, správa budov, upratovacie alebo stravovacie služby</a:t>
            </a:r>
          </a:p>
          <a:p>
            <a:pPr lvl="1"/>
            <a:r>
              <a:rPr lang="sk-SK" sz="2000" dirty="0" smtClean="0"/>
              <a:t>Prieskum trhu</a:t>
            </a:r>
            <a:endParaRPr lang="sk-SK" sz="2000" dirty="0"/>
          </a:p>
          <a:p>
            <a:pPr lvl="1"/>
            <a:r>
              <a:rPr lang="sk-SK" sz="2000" dirty="0" smtClean="0"/>
              <a:t>určité</a:t>
            </a:r>
            <a:r>
              <a:rPr lang="sk-SK" sz="2000" dirty="0" smtClean="0"/>
              <a:t> </a:t>
            </a:r>
            <a:r>
              <a:rPr lang="sk-SK" sz="2000" dirty="0"/>
              <a:t>činnosti v rámci ľudských zdrojov (napr. spracovanie platov </a:t>
            </a:r>
            <a:r>
              <a:rPr lang="sk-SK" sz="2000" dirty="0" smtClean="0"/>
              <a:t>zamestnancov, najímanie zamestnancov na nevýznamné pozície, brigádnici)</a:t>
            </a:r>
            <a:endParaRPr lang="sk-SK" sz="2000" dirty="0"/>
          </a:p>
          <a:p>
            <a:pPr lvl="1"/>
            <a:endParaRPr lang="sk-SK" dirty="0" smtClean="0"/>
          </a:p>
          <a:p>
            <a:pPr lvl="1"/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4421D-407C-4929-93EF-05285360EC86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BS_modra_sablona-rev2">
  <a:themeElements>
    <a:clrScheme name="NBS_modra_sablona-rev2 15">
      <a:dk1>
        <a:srgbClr val="000000"/>
      </a:dk1>
      <a:lt1>
        <a:srgbClr val="FFFFFF"/>
      </a:lt1>
      <a:dk2>
        <a:srgbClr val="003881"/>
      </a:dk2>
      <a:lt2>
        <a:srgbClr val="8B8C8E"/>
      </a:lt2>
      <a:accent1>
        <a:srgbClr val="003881"/>
      </a:accent1>
      <a:accent2>
        <a:srgbClr val="9B0030"/>
      </a:accent2>
      <a:accent3>
        <a:srgbClr val="FFFFFF"/>
      </a:accent3>
      <a:accent4>
        <a:srgbClr val="000000"/>
      </a:accent4>
      <a:accent5>
        <a:srgbClr val="AAAEC1"/>
      </a:accent5>
      <a:accent6>
        <a:srgbClr val="8C002A"/>
      </a:accent6>
      <a:hlink>
        <a:srgbClr val="7F9BC0"/>
      </a:hlink>
      <a:folHlink>
        <a:srgbClr val="CD7F97"/>
      </a:folHlink>
    </a:clrScheme>
    <a:fontScheme name="NBS_modra_sablona-rev2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BS_modra_sablona-rev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BS_modra_sablona-rev2 13">
        <a:dk1>
          <a:srgbClr val="000000"/>
        </a:dk1>
        <a:lt1>
          <a:srgbClr val="FFFFFF"/>
        </a:lt1>
        <a:dk2>
          <a:srgbClr val="003881"/>
        </a:dk2>
        <a:lt2>
          <a:srgbClr val="808080"/>
        </a:lt2>
        <a:accent1>
          <a:srgbClr val="003881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AEC1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14">
        <a:dk1>
          <a:srgbClr val="000000"/>
        </a:dk1>
        <a:lt1>
          <a:srgbClr val="FFFFFF"/>
        </a:lt1>
        <a:dk2>
          <a:srgbClr val="003881"/>
        </a:dk2>
        <a:lt2>
          <a:srgbClr val="808080"/>
        </a:lt2>
        <a:accent1>
          <a:srgbClr val="003881"/>
        </a:accent1>
        <a:accent2>
          <a:srgbClr val="9B0030"/>
        </a:accent2>
        <a:accent3>
          <a:srgbClr val="FFFFFF"/>
        </a:accent3>
        <a:accent4>
          <a:srgbClr val="000000"/>
        </a:accent4>
        <a:accent5>
          <a:srgbClr val="AAAEC1"/>
        </a:accent5>
        <a:accent6>
          <a:srgbClr val="8C002A"/>
        </a:accent6>
        <a:hlink>
          <a:srgbClr val="7F9BC0"/>
        </a:hlink>
        <a:folHlink>
          <a:srgbClr val="CD7F9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15">
        <a:dk1>
          <a:srgbClr val="000000"/>
        </a:dk1>
        <a:lt1>
          <a:srgbClr val="FFFFFF"/>
        </a:lt1>
        <a:dk2>
          <a:srgbClr val="003881"/>
        </a:dk2>
        <a:lt2>
          <a:srgbClr val="8B8C8E"/>
        </a:lt2>
        <a:accent1>
          <a:srgbClr val="003881"/>
        </a:accent1>
        <a:accent2>
          <a:srgbClr val="9B0030"/>
        </a:accent2>
        <a:accent3>
          <a:srgbClr val="FFFFFF"/>
        </a:accent3>
        <a:accent4>
          <a:srgbClr val="000000"/>
        </a:accent4>
        <a:accent5>
          <a:srgbClr val="AAAEC1"/>
        </a:accent5>
        <a:accent6>
          <a:srgbClr val="8C002A"/>
        </a:accent6>
        <a:hlink>
          <a:srgbClr val="7F9BC0"/>
        </a:hlink>
        <a:folHlink>
          <a:srgbClr val="CD7F9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BS_modra_sablona-rev2 16">
        <a:dk1>
          <a:srgbClr val="000000"/>
        </a:dk1>
        <a:lt1>
          <a:srgbClr val="FFFFFF"/>
        </a:lt1>
        <a:dk2>
          <a:srgbClr val="003881"/>
        </a:dk2>
        <a:lt2>
          <a:srgbClr val="EFEFEF"/>
        </a:lt2>
        <a:accent1>
          <a:srgbClr val="003881"/>
        </a:accent1>
        <a:accent2>
          <a:srgbClr val="9B0030"/>
        </a:accent2>
        <a:accent3>
          <a:srgbClr val="FFFFFF"/>
        </a:accent3>
        <a:accent4>
          <a:srgbClr val="000000"/>
        </a:accent4>
        <a:accent5>
          <a:srgbClr val="AAAEC1"/>
        </a:accent5>
        <a:accent6>
          <a:srgbClr val="8C002A"/>
        </a:accent6>
        <a:hlink>
          <a:srgbClr val="7F9BC0"/>
        </a:hlink>
        <a:folHlink>
          <a:srgbClr val="CD7F97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NBS_modra_sablona-rev2</Template>
  <TotalTime>3320</TotalTime>
  <Words>625</Words>
  <Application>Microsoft Office PowerPoint</Application>
  <PresentationFormat>On-screen Show (4:3)</PresentationFormat>
  <Paragraphs>103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NBS_modra_sablona-rev2</vt:lpstr>
      <vt:lpstr>Solventnosť II  Zverenie výkonu činností</vt:lpstr>
      <vt:lpstr>Zákon</vt:lpstr>
      <vt:lpstr>Outsourcing (Guidelines on the System of Governance)</vt:lpstr>
      <vt:lpstr>PowerPoint Presentation</vt:lpstr>
      <vt:lpstr>PowerPoint Presentation</vt:lpstr>
      <vt:lpstr>Vnútorný predpis</vt:lpstr>
      <vt:lpstr>PowerPoint Presentation</vt:lpstr>
      <vt:lpstr>Kritické alebo dôležité operačné funkcie</vt:lpstr>
      <vt:lpstr>PowerPoint Presentation</vt:lpstr>
      <vt:lpstr>Vnútro-skupinový outsourcing</vt:lpstr>
      <vt:lpstr>Zmluva o zverení výkonu činnosti  </vt:lpstr>
      <vt:lpstr>PowerPoint Presentation</vt:lpstr>
      <vt:lpstr>PowerPoint Presentation</vt:lpstr>
      <vt:lpstr>Vybrané otázky</vt:lpstr>
      <vt:lpstr>PowerPoint Presentation</vt:lpstr>
      <vt:lpstr>PowerPoint Presentation</vt:lpstr>
    </vt:vector>
  </TitlesOfParts>
  <Company>NBS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FK</dc:title>
  <dc:creator>Palus</dc:creator>
  <cp:lastModifiedBy>Stefan</cp:lastModifiedBy>
  <cp:revision>46</cp:revision>
  <dcterms:created xsi:type="dcterms:W3CDTF">2010-09-28T13:33:58Z</dcterms:created>
  <dcterms:modified xsi:type="dcterms:W3CDTF">2014-06-17T13:50:46Z</dcterms:modified>
</cp:coreProperties>
</file>