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78" r:id="rId5"/>
    <p:sldId id="1174" r:id="rId6"/>
    <p:sldId id="1168" r:id="rId7"/>
    <p:sldId id="1129" r:id="rId8"/>
    <p:sldId id="1115" r:id="rId9"/>
    <p:sldId id="1122" r:id="rId10"/>
    <p:sldId id="1164" r:id="rId11"/>
    <p:sldId id="1178" r:id="rId12"/>
    <p:sldId id="1132" r:id="rId13"/>
    <p:sldId id="1144" r:id="rId14"/>
    <p:sldId id="1162" r:id="rId15"/>
    <p:sldId id="1133" r:id="rId16"/>
    <p:sldId id="1165" r:id="rId17"/>
    <p:sldId id="1166" r:id="rId18"/>
    <p:sldId id="1163" r:id="rId19"/>
    <p:sldId id="1145" r:id="rId20"/>
    <p:sldId id="1169" r:id="rId21"/>
    <p:sldId id="1062" r:id="rId22"/>
    <p:sldId id="1141" r:id="rId23"/>
    <p:sldId id="1167" r:id="rId24"/>
    <p:sldId id="1158" r:id="rId25"/>
    <p:sldId id="1134" r:id="rId26"/>
    <p:sldId id="1155" r:id="rId27"/>
    <p:sldId id="1190" r:id="rId28"/>
    <p:sldId id="1194" r:id="rId29"/>
    <p:sldId id="1156" r:id="rId30"/>
    <p:sldId id="1185" r:id="rId31"/>
    <p:sldId id="1186" r:id="rId32"/>
    <p:sldId id="1187" r:id="rId33"/>
    <p:sldId id="1191" r:id="rId34"/>
    <p:sldId id="1182" r:id="rId35"/>
    <p:sldId id="1183" r:id="rId36"/>
    <p:sldId id="1180" r:id="rId37"/>
    <p:sldId id="1179" r:id="rId38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" initials="ECC" lastIdx="6" clrIdx="0">
    <p:extLst>
      <p:ext uri="{19B8F6BF-5375-455C-9EA6-DF929625EA0E}">
        <p15:presenceInfo xmlns:p15="http://schemas.microsoft.com/office/powerpoint/2012/main" userId="COB" providerId="None"/>
      </p:ext>
    </p:extLst>
  </p:cmAuthor>
  <p:cmAuthor id="2" name="Insurance Europe" initials="IE" lastIdx="1" clrIdx="1">
    <p:extLst>
      <p:ext uri="{19B8F6BF-5375-455C-9EA6-DF929625EA0E}">
        <p15:presenceInfo xmlns:p15="http://schemas.microsoft.com/office/powerpoint/2012/main" userId="Insurance Europe" providerId="None"/>
      </p:ext>
    </p:extLst>
  </p:cmAuthor>
  <p:cmAuthor id="3" name="Angus Scorgie" initials="Angus" lastIdx="1" clrIdx="2">
    <p:extLst>
      <p:ext uri="{19B8F6BF-5375-455C-9EA6-DF929625EA0E}">
        <p15:presenceInfo xmlns:p15="http://schemas.microsoft.com/office/powerpoint/2012/main" userId="Angus Scorgie" providerId="None"/>
      </p:ext>
    </p:extLst>
  </p:cmAuthor>
  <p:cmAuthor id="4" name="Olav Jones" initials="OJ" lastIdx="3" clrIdx="3">
    <p:extLst>
      <p:ext uri="{19B8F6BF-5375-455C-9EA6-DF929625EA0E}">
        <p15:presenceInfo xmlns:p15="http://schemas.microsoft.com/office/powerpoint/2012/main" userId="S::jones@insuranceeurope.eu::861caa9b-2ee8-481a-b5d2-89f578886cae" providerId="AD"/>
      </p:ext>
    </p:extLst>
  </p:cmAuthor>
  <p:cmAuthor id="5" name="Janina Clark" initials="JC" lastIdx="2" clrIdx="4">
    <p:extLst>
      <p:ext uri="{19B8F6BF-5375-455C-9EA6-DF929625EA0E}">
        <p15:presenceInfo xmlns:p15="http://schemas.microsoft.com/office/powerpoint/2012/main" userId="S::clark@insuranceeurope.eu::4a00eb4c-9120-4025-bc51-44785d9af5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FF0000"/>
    <a:srgbClr val="000000"/>
    <a:srgbClr val="7F7F7F"/>
    <a:srgbClr val="82C55B"/>
    <a:srgbClr val="AAAAAA"/>
    <a:srgbClr val="428B38"/>
    <a:srgbClr val="002957"/>
    <a:srgbClr val="D7E155"/>
    <a:srgbClr val="D7F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2855" autoAdjust="0"/>
  </p:normalViewPr>
  <p:slideViewPr>
    <p:cSldViewPr>
      <p:cViewPr varScale="1">
        <p:scale>
          <a:sx n="108" d="100"/>
          <a:sy n="108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68" y="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RFR/RFR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RFR/RFR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RFR/RF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RFR/RF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RFR/RFR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EC-493C-A269-C89B0E42FE46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EC-493C-A269-C89B0E42FE46}"/>
              </c:ext>
            </c:extLst>
          </c:dPt>
          <c:val>
            <c:numRef>
              <c:f>Sheet1!$A$1:$A$2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EC-493C-A269-C89B0E42F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9525"/>
          </c:spPr>
          <c:dPt>
            <c:idx val="0"/>
            <c:bubble3D val="0"/>
            <c:spPr>
              <a:solidFill>
                <a:srgbClr val="FF000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A5-40F7-A8B4-7CF108A51F6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A5-40F7-A8B4-7CF108A51F65}"/>
              </c:ext>
            </c:extLst>
          </c:dPt>
          <c:val>
            <c:numRef>
              <c:f>Sheet1!$J$1:$J$2</c:f>
              <c:numCache>
                <c:formatCode>0%</c:formatCode>
                <c:ptCount val="2"/>
                <c:pt idx="0">
                  <c:v>0.4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A5-40F7-A8B4-7CF108A51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34-4363-8BF3-5D2207F148E1}"/>
              </c:ext>
            </c:extLst>
          </c:dPt>
          <c:val>
            <c:numRef>
              <c:f>Sheet1!$Q$1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34-4363-8BF3-5D2207F14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Sheet1!$C$3:$AZ$3</c:f>
              <c:numCache>
                <c:formatCode>General</c:formatCode>
                <c:ptCount val="50"/>
                <c:pt idx="0">
                  <c:v>-3.5799999999999998E-3</c:v>
                </c:pt>
                <c:pt idx="1">
                  <c:v>-2.5000000000000001E-3</c:v>
                </c:pt>
                <c:pt idx="2">
                  <c:v>-8.8000000000000003E-4</c:v>
                </c:pt>
                <c:pt idx="3">
                  <c:v>6.8999999999999997E-4</c:v>
                </c:pt>
                <c:pt idx="4">
                  <c:v>2.0899999999999998E-3</c:v>
                </c:pt>
                <c:pt idx="5">
                  <c:v>3.47E-3</c:v>
                </c:pt>
                <c:pt idx="6">
                  <c:v>4.6899999999999997E-3</c:v>
                </c:pt>
                <c:pt idx="7">
                  <c:v>5.8500000000000002E-3</c:v>
                </c:pt>
                <c:pt idx="8">
                  <c:v>6.9499999999999996E-3</c:v>
                </c:pt>
                <c:pt idx="9">
                  <c:v>8.0199999999999994E-3</c:v>
                </c:pt>
                <c:pt idx="10">
                  <c:v>8.9700000000000005E-3</c:v>
                </c:pt>
                <c:pt idx="11">
                  <c:v>9.8200000000000006E-3</c:v>
                </c:pt>
                <c:pt idx="12">
                  <c:v>1.059E-2</c:v>
                </c:pt>
                <c:pt idx="13">
                  <c:v>1.125E-2</c:v>
                </c:pt>
                <c:pt idx="14">
                  <c:v>1.1769999999999999E-2</c:v>
                </c:pt>
                <c:pt idx="15">
                  <c:v>1.217E-2</c:v>
                </c:pt>
                <c:pt idx="16">
                  <c:v>1.2489999999999999E-2</c:v>
                </c:pt>
                <c:pt idx="17">
                  <c:v>1.2800000000000001E-2</c:v>
                </c:pt>
                <c:pt idx="18">
                  <c:v>1.316E-2</c:v>
                </c:pt>
                <c:pt idx="19">
                  <c:v>1.357E-2</c:v>
                </c:pt>
                <c:pt idx="20">
                  <c:v>1.4080000000000001E-2</c:v>
                </c:pt>
                <c:pt idx="21">
                  <c:v>1.464E-2</c:v>
                </c:pt>
                <c:pt idx="22">
                  <c:v>1.524E-2</c:v>
                </c:pt>
                <c:pt idx="23">
                  <c:v>1.5859999999999999E-2</c:v>
                </c:pt>
                <c:pt idx="24">
                  <c:v>1.6490000000000001E-2</c:v>
                </c:pt>
                <c:pt idx="25">
                  <c:v>1.7129999999999999E-2</c:v>
                </c:pt>
                <c:pt idx="26">
                  <c:v>1.7749999999999998E-2</c:v>
                </c:pt>
                <c:pt idx="27">
                  <c:v>1.8370000000000001E-2</c:v>
                </c:pt>
                <c:pt idx="28">
                  <c:v>1.8970000000000001E-2</c:v>
                </c:pt>
                <c:pt idx="29">
                  <c:v>1.9560000000000001E-2</c:v>
                </c:pt>
                <c:pt idx="30">
                  <c:v>2.0129999999999999E-2</c:v>
                </c:pt>
                <c:pt idx="31">
                  <c:v>2.069E-2</c:v>
                </c:pt>
                <c:pt idx="32">
                  <c:v>2.1219999999999999E-2</c:v>
                </c:pt>
                <c:pt idx="33">
                  <c:v>2.1739999999999999E-2</c:v>
                </c:pt>
                <c:pt idx="34">
                  <c:v>2.223E-2</c:v>
                </c:pt>
                <c:pt idx="35">
                  <c:v>2.2710000000000001E-2</c:v>
                </c:pt>
                <c:pt idx="36">
                  <c:v>2.317E-2</c:v>
                </c:pt>
                <c:pt idx="37">
                  <c:v>2.3619999999999999E-2</c:v>
                </c:pt>
                <c:pt idx="38">
                  <c:v>2.4039999999999999E-2</c:v>
                </c:pt>
                <c:pt idx="39">
                  <c:v>2.445E-2</c:v>
                </c:pt>
                <c:pt idx="40">
                  <c:v>2.4850000000000001E-2</c:v>
                </c:pt>
                <c:pt idx="41">
                  <c:v>2.5229999999999999E-2</c:v>
                </c:pt>
                <c:pt idx="42">
                  <c:v>2.5590000000000002E-2</c:v>
                </c:pt>
                <c:pt idx="43">
                  <c:v>2.5940000000000001E-2</c:v>
                </c:pt>
                <c:pt idx="44">
                  <c:v>2.6280000000000001E-2</c:v>
                </c:pt>
                <c:pt idx="45">
                  <c:v>2.6599999999999999E-2</c:v>
                </c:pt>
                <c:pt idx="46">
                  <c:v>2.6919999999999999E-2</c:v>
                </c:pt>
                <c:pt idx="47">
                  <c:v>2.7220000000000001E-2</c:v>
                </c:pt>
                <c:pt idx="48">
                  <c:v>2.751E-2</c:v>
                </c:pt>
                <c:pt idx="49">
                  <c:v>2.7789999999999999E-2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05-418D-90FB-27B68DC6F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290208"/>
        <c:axId val="773290536"/>
      </c:lineChart>
      <c:catAx>
        <c:axId val="7732902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290536"/>
        <c:crosses val="autoZero"/>
        <c:auto val="1"/>
        <c:lblAlgn val="ctr"/>
        <c:lblOffset val="100"/>
        <c:tickLblSkip val="4"/>
        <c:noMultiLvlLbl val="0"/>
      </c:catAx>
      <c:valAx>
        <c:axId val="773290536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2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Sheet1!$C$3:$AZ$3</c:f>
              <c:numCache>
                <c:formatCode>General</c:formatCode>
                <c:ptCount val="50"/>
                <c:pt idx="0">
                  <c:v>-3.5799999999999998E-3</c:v>
                </c:pt>
                <c:pt idx="1">
                  <c:v>-2.5000000000000001E-3</c:v>
                </c:pt>
                <c:pt idx="2">
                  <c:v>-8.8000000000000003E-4</c:v>
                </c:pt>
                <c:pt idx="3">
                  <c:v>6.8999999999999997E-4</c:v>
                </c:pt>
                <c:pt idx="4">
                  <c:v>2.0899999999999998E-3</c:v>
                </c:pt>
                <c:pt idx="5">
                  <c:v>3.47E-3</c:v>
                </c:pt>
                <c:pt idx="6">
                  <c:v>4.6899999999999997E-3</c:v>
                </c:pt>
                <c:pt idx="7">
                  <c:v>5.8500000000000002E-3</c:v>
                </c:pt>
                <c:pt idx="8">
                  <c:v>6.9499999999999996E-3</c:v>
                </c:pt>
                <c:pt idx="9">
                  <c:v>8.0199999999999994E-3</c:v>
                </c:pt>
                <c:pt idx="10">
                  <c:v>8.9700000000000005E-3</c:v>
                </c:pt>
                <c:pt idx="11">
                  <c:v>9.8200000000000006E-3</c:v>
                </c:pt>
                <c:pt idx="12">
                  <c:v>1.059E-2</c:v>
                </c:pt>
                <c:pt idx="13">
                  <c:v>1.125E-2</c:v>
                </c:pt>
                <c:pt idx="14">
                  <c:v>1.1769999999999999E-2</c:v>
                </c:pt>
                <c:pt idx="15">
                  <c:v>1.217E-2</c:v>
                </c:pt>
                <c:pt idx="16">
                  <c:v>1.2489999999999999E-2</c:v>
                </c:pt>
                <c:pt idx="17">
                  <c:v>1.2800000000000001E-2</c:v>
                </c:pt>
                <c:pt idx="18">
                  <c:v>1.316E-2</c:v>
                </c:pt>
                <c:pt idx="19">
                  <c:v>1.357E-2</c:v>
                </c:pt>
                <c:pt idx="20">
                  <c:v>1.4080000000000001E-2</c:v>
                </c:pt>
                <c:pt idx="21">
                  <c:v>1.464E-2</c:v>
                </c:pt>
                <c:pt idx="22">
                  <c:v>1.524E-2</c:v>
                </c:pt>
                <c:pt idx="23">
                  <c:v>1.5859999999999999E-2</c:v>
                </c:pt>
                <c:pt idx="24">
                  <c:v>1.6490000000000001E-2</c:v>
                </c:pt>
                <c:pt idx="25">
                  <c:v>1.7129999999999999E-2</c:v>
                </c:pt>
                <c:pt idx="26">
                  <c:v>1.7749999999999998E-2</c:v>
                </c:pt>
                <c:pt idx="27">
                  <c:v>1.8370000000000001E-2</c:v>
                </c:pt>
                <c:pt idx="28">
                  <c:v>1.8970000000000001E-2</c:v>
                </c:pt>
                <c:pt idx="29">
                  <c:v>1.9560000000000001E-2</c:v>
                </c:pt>
                <c:pt idx="30">
                  <c:v>2.0129999999999999E-2</c:v>
                </c:pt>
                <c:pt idx="31">
                  <c:v>2.069E-2</c:v>
                </c:pt>
                <c:pt idx="32">
                  <c:v>2.1219999999999999E-2</c:v>
                </c:pt>
                <c:pt idx="33">
                  <c:v>2.1739999999999999E-2</c:v>
                </c:pt>
                <c:pt idx="34">
                  <c:v>2.223E-2</c:v>
                </c:pt>
                <c:pt idx="35">
                  <c:v>2.2710000000000001E-2</c:v>
                </c:pt>
                <c:pt idx="36">
                  <c:v>2.317E-2</c:v>
                </c:pt>
                <c:pt idx="37">
                  <c:v>2.3619999999999999E-2</c:v>
                </c:pt>
                <c:pt idx="38">
                  <c:v>2.4039999999999999E-2</c:v>
                </c:pt>
                <c:pt idx="39">
                  <c:v>2.445E-2</c:v>
                </c:pt>
                <c:pt idx="40">
                  <c:v>2.4850000000000001E-2</c:v>
                </c:pt>
                <c:pt idx="41">
                  <c:v>2.5229999999999999E-2</c:v>
                </c:pt>
                <c:pt idx="42">
                  <c:v>2.5590000000000002E-2</c:v>
                </c:pt>
                <c:pt idx="43">
                  <c:v>2.5940000000000001E-2</c:v>
                </c:pt>
                <c:pt idx="44">
                  <c:v>2.6280000000000001E-2</c:v>
                </c:pt>
                <c:pt idx="45">
                  <c:v>2.6599999999999999E-2</c:v>
                </c:pt>
                <c:pt idx="46">
                  <c:v>2.6919999999999999E-2</c:v>
                </c:pt>
                <c:pt idx="47">
                  <c:v>2.7220000000000001E-2</c:v>
                </c:pt>
                <c:pt idx="48">
                  <c:v>2.751E-2</c:v>
                </c:pt>
                <c:pt idx="49">
                  <c:v>2.7789999999999999E-2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65-4AC8-9573-4BAB0B192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290208"/>
        <c:axId val="773290536"/>
      </c:lineChart>
      <c:catAx>
        <c:axId val="7732902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290536"/>
        <c:crosses val="autoZero"/>
        <c:auto val="1"/>
        <c:lblAlgn val="ctr"/>
        <c:lblOffset val="100"/>
        <c:tickLblSkip val="4"/>
        <c:noMultiLvlLbl val="0"/>
      </c:catAx>
      <c:valAx>
        <c:axId val="773290536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2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Q3 2015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Sheet2!$E$7:$BB$7</c:f>
              <c:numCache>
                <c:formatCode>0.00%</c:formatCode>
                <c:ptCount val="50"/>
                <c:pt idx="0">
                  <c:v>-7.5000000014380274E-4</c:v>
                </c:pt>
                <c:pt idx="1">
                  <c:v>-5.1006121479668654E-4</c:v>
                </c:pt>
                <c:pt idx="2">
                  <c:v>2.0015818188245937E-4</c:v>
                </c:pt>
                <c:pt idx="3">
                  <c:v>1.2527184545239045E-3</c:v>
                </c:pt>
                <c:pt idx="4">
                  <c:v>2.470288437570245E-3</c:v>
                </c:pt>
                <c:pt idx="5">
                  <c:v>3.8058561368818911E-3</c:v>
                </c:pt>
                <c:pt idx="6">
                  <c:v>5.1711410375661071E-3</c:v>
                </c:pt>
                <c:pt idx="7">
                  <c:v>6.4856819978271751E-3</c:v>
                </c:pt>
                <c:pt idx="8">
                  <c:v>7.7077661375706263E-3</c:v>
                </c:pt>
                <c:pt idx="9">
                  <c:v>8.804258841377699E-3</c:v>
                </c:pt>
                <c:pt idx="10">
                  <c:v>9.8048316120646906E-3</c:v>
                </c:pt>
                <c:pt idx="11">
                  <c:v>1.0696635401155952E-2</c:v>
                </c:pt>
                <c:pt idx="12">
                  <c:v>1.1456166168908766E-2</c:v>
                </c:pt>
                <c:pt idx="13">
                  <c:v>1.2133786212069619E-2</c:v>
                </c:pt>
                <c:pt idx="14">
                  <c:v>1.2738901051185136E-2</c:v>
                </c:pt>
                <c:pt idx="15">
                  <c:v>1.319761425683641E-2</c:v>
                </c:pt>
                <c:pt idx="16">
                  <c:v>1.361427668251336E-2</c:v>
                </c:pt>
                <c:pt idx="17">
                  <c:v>1.3946947331137771E-2</c:v>
                </c:pt>
                <c:pt idx="18">
                  <c:v>1.4198603416542444E-2</c:v>
                </c:pt>
                <c:pt idx="19">
                  <c:v>1.440712788159848E-2</c:v>
                </c:pt>
                <c:pt idx="20">
                  <c:v>1.471780528000477E-2</c:v>
                </c:pt>
                <c:pt idx="21">
                  <c:v>1.5131439532079627E-2</c:v>
                </c:pt>
                <c:pt idx="22">
                  <c:v>1.5615504393386104E-2</c:v>
                </c:pt>
                <c:pt idx="23">
                  <c:v>1.6146120778153694E-2</c:v>
                </c:pt>
                <c:pt idx="24">
                  <c:v>1.6705676195278185E-2</c:v>
                </c:pt>
                <c:pt idx="25">
                  <c:v>1.728114986431839E-2</c:v>
                </c:pt>
                <c:pt idx="26">
                  <c:v>1.7862917179212623E-2</c:v>
                </c:pt>
                <c:pt idx="27">
                  <c:v>1.8443885343955246E-2</c:v>
                </c:pt>
                <c:pt idx="28">
                  <c:v>1.9018861310130308E-2</c:v>
                </c:pt>
                <c:pt idx="29">
                  <c:v>1.9584084906366206E-2</c:v>
                </c:pt>
                <c:pt idx="30">
                  <c:v>2.0136880896512777E-2</c:v>
                </c:pt>
                <c:pt idx="31">
                  <c:v>2.0675397622148539E-2</c:v>
                </c:pt>
                <c:pt idx="32">
                  <c:v>2.1198409323841094E-2</c:v>
                </c:pt>
                <c:pt idx="33">
                  <c:v>2.1705165728069797E-2</c:v>
                </c:pt>
                <c:pt idx="34">
                  <c:v>2.2195277011305192E-2</c:v>
                </c:pt>
                <c:pt idx="35">
                  <c:v>2.266862544412751E-2</c:v>
                </c:pt>
                <c:pt idx="36">
                  <c:v>2.3125297294476654E-2</c:v>
                </c:pt>
                <c:pt idx="37">
                  <c:v>2.3565530209450625E-2</c:v>
                </c:pt>
                <c:pt idx="38">
                  <c:v>2.3989672488546665E-2</c:v>
                </c:pt>
                <c:pt idx="39">
                  <c:v>2.4398151537358581E-2</c:v>
                </c:pt>
                <c:pt idx="40">
                  <c:v>2.4791449439300006E-2</c:v>
                </c:pt>
                <c:pt idx="41">
                  <c:v>2.5170084066733267E-2</c:v>
                </c:pt>
                <c:pt idx="42">
                  <c:v>2.5534594516450682E-2</c:v>
                </c:pt>
                <c:pt idx="43">
                  <c:v>2.5885529929494E-2</c:v>
                </c:pt>
                <c:pt idx="44">
                  <c:v>2.6223440964719069E-2</c:v>
                </c:pt>
                <c:pt idx="45">
                  <c:v>2.6548873355872749E-2</c:v>
                </c:pt>
                <c:pt idx="46">
                  <c:v>2.686236310546164E-2</c:v>
                </c:pt>
                <c:pt idx="47">
                  <c:v>2.7164432964277729E-2</c:v>
                </c:pt>
                <c:pt idx="48">
                  <c:v>2.745558991979169E-2</c:v>
                </c:pt>
                <c:pt idx="49">
                  <c:v>2.7736323474698787E-2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48-481D-90CB-53819998A733}"/>
            </c:ext>
          </c:extLst>
        </c:ser>
        <c:ser>
          <c:idx val="1"/>
          <c:order val="1"/>
          <c:tx>
            <c:v>Q3 2020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Sheet2!$E$6:$BB$6</c:f>
              <c:numCache>
                <c:formatCode>0.00%</c:formatCode>
                <c:ptCount val="50"/>
                <c:pt idx="0">
                  <c:v>-5.7800000000000004E-3</c:v>
                </c:pt>
                <c:pt idx="1">
                  <c:v>-5.8700000000000002E-3</c:v>
                </c:pt>
                <c:pt idx="2">
                  <c:v>-5.7499999999999999E-3</c:v>
                </c:pt>
                <c:pt idx="3">
                  <c:v>-5.5500000000000002E-3</c:v>
                </c:pt>
                <c:pt idx="4">
                  <c:v>-5.28E-3</c:v>
                </c:pt>
                <c:pt idx="5">
                  <c:v>-4.96E-3</c:v>
                </c:pt>
                <c:pt idx="6">
                  <c:v>-4.5799999999999999E-3</c:v>
                </c:pt>
                <c:pt idx="7">
                  <c:v>-4.1799999999999997E-3</c:v>
                </c:pt>
                <c:pt idx="8">
                  <c:v>-3.7499999999999999E-3</c:v>
                </c:pt>
                <c:pt idx="9">
                  <c:v>-3.31E-3</c:v>
                </c:pt>
                <c:pt idx="10">
                  <c:v>-2.9499999999999999E-3</c:v>
                </c:pt>
                <c:pt idx="11">
                  <c:v>-2.48E-3</c:v>
                </c:pt>
                <c:pt idx="12">
                  <c:v>-2.16E-3</c:v>
                </c:pt>
                <c:pt idx="13">
                  <c:v>-1.83E-3</c:v>
                </c:pt>
                <c:pt idx="14">
                  <c:v>-1.49E-3</c:v>
                </c:pt>
                <c:pt idx="15">
                  <c:v>-1.3500000000000001E-3</c:v>
                </c:pt>
                <c:pt idx="16">
                  <c:v>-1.2999999999999999E-3</c:v>
                </c:pt>
                <c:pt idx="17">
                  <c:v>-1.24E-3</c:v>
                </c:pt>
                <c:pt idx="18">
                  <c:v>-1.08E-3</c:v>
                </c:pt>
                <c:pt idx="19">
                  <c:v>-7.5000000000000002E-4</c:v>
                </c:pt>
                <c:pt idx="20">
                  <c:v>-2.5000000000000001E-4</c:v>
                </c:pt>
                <c:pt idx="21">
                  <c:v>4.0000000000000002E-4</c:v>
                </c:pt>
                <c:pt idx="22">
                  <c:v>1.1299999999999999E-3</c:v>
                </c:pt>
                <c:pt idx="23">
                  <c:v>1.92E-3</c:v>
                </c:pt>
                <c:pt idx="24">
                  <c:v>2.7499999999999998E-3</c:v>
                </c:pt>
                <c:pt idx="25">
                  <c:v>3.5899999999999999E-3</c:v>
                </c:pt>
                <c:pt idx="26">
                  <c:v>4.4299999999999999E-3</c:v>
                </c:pt>
                <c:pt idx="27">
                  <c:v>5.2599999999999999E-3</c:v>
                </c:pt>
                <c:pt idx="28">
                  <c:v>6.0800000000000003E-3</c:v>
                </c:pt>
                <c:pt idx="29">
                  <c:v>6.8799999999999998E-3</c:v>
                </c:pt>
                <c:pt idx="30">
                  <c:v>7.6600000000000001E-3</c:v>
                </c:pt>
                <c:pt idx="31">
                  <c:v>8.4200000000000004E-3</c:v>
                </c:pt>
                <c:pt idx="32">
                  <c:v>9.1500000000000001E-3</c:v>
                </c:pt>
                <c:pt idx="33">
                  <c:v>9.8600000000000007E-3</c:v>
                </c:pt>
                <c:pt idx="34">
                  <c:v>1.0540000000000001E-2</c:v>
                </c:pt>
                <c:pt idx="35">
                  <c:v>1.119E-2</c:v>
                </c:pt>
                <c:pt idx="36">
                  <c:v>1.183E-2</c:v>
                </c:pt>
                <c:pt idx="37">
                  <c:v>1.243E-2</c:v>
                </c:pt>
                <c:pt idx="38">
                  <c:v>1.302E-2</c:v>
                </c:pt>
                <c:pt idx="39">
                  <c:v>1.358E-2</c:v>
                </c:pt>
                <c:pt idx="40">
                  <c:v>1.4120000000000001E-2</c:v>
                </c:pt>
                <c:pt idx="41">
                  <c:v>1.464E-2</c:v>
                </c:pt>
                <c:pt idx="42">
                  <c:v>1.5140000000000001E-2</c:v>
                </c:pt>
                <c:pt idx="43">
                  <c:v>1.562E-2</c:v>
                </c:pt>
                <c:pt idx="44">
                  <c:v>1.6080000000000001E-2</c:v>
                </c:pt>
                <c:pt idx="45">
                  <c:v>1.653E-2</c:v>
                </c:pt>
                <c:pt idx="46">
                  <c:v>1.6959999999999999E-2</c:v>
                </c:pt>
                <c:pt idx="47">
                  <c:v>1.737E-2</c:v>
                </c:pt>
                <c:pt idx="48">
                  <c:v>1.7770000000000001E-2</c:v>
                </c:pt>
                <c:pt idx="49">
                  <c:v>1.8149999999999999E-2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48-481D-90CB-53819998A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848616"/>
        <c:axId val="58884960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v>EIOPA - Q3 2020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Sheet2!$E$11:$BB$11</c15:sqref>
                        </c15:formulaRef>
                      </c:ext>
                    </c:extLst>
                    <c:numCache>
                      <c:formatCode>0.00%</c:formatCode>
                      <c:ptCount val="50"/>
                      <c:pt idx="0">
                        <c:v>-5.7829999999999999E-3</c:v>
                      </c:pt>
                      <c:pt idx="1">
                        <c:v>-5.8669999999999998E-3</c:v>
                      </c:pt>
                      <c:pt idx="2">
                        <c:v>-5.751E-3</c:v>
                      </c:pt>
                      <c:pt idx="3">
                        <c:v>-5.5490000000000001E-3</c:v>
                      </c:pt>
                      <c:pt idx="4">
                        <c:v>-5.2789999999999998E-3</c:v>
                      </c:pt>
                      <c:pt idx="5">
                        <c:v>-4.9550000000000002E-3</c:v>
                      </c:pt>
                      <c:pt idx="6">
                        <c:v>-4.5709999999999995E-3</c:v>
                      </c:pt>
                      <c:pt idx="7">
                        <c:v>-4.1609999999999998E-3</c:v>
                      </c:pt>
                      <c:pt idx="8">
                        <c:v>-3.735E-3</c:v>
                      </c:pt>
                      <c:pt idx="9">
                        <c:v>-3.2910000000000001E-3</c:v>
                      </c:pt>
                      <c:pt idx="10">
                        <c:v>-2.8378131274227059E-3</c:v>
                      </c:pt>
                      <c:pt idx="11">
                        <c:v>-2.4599999999999999E-3</c:v>
                      </c:pt>
                      <c:pt idx="12">
                        <c:v>-2.0793469813352727E-3</c:v>
                      </c:pt>
                      <c:pt idx="13">
                        <c:v>-1.7529573570747026E-3</c:v>
                      </c:pt>
                      <c:pt idx="14">
                        <c:v>-1.47E-3</c:v>
                      </c:pt>
                      <c:pt idx="15">
                        <c:v>-1.2877998747019559E-3</c:v>
                      </c:pt>
                      <c:pt idx="16">
                        <c:v>-1.1270074495269844E-3</c:v>
                      </c:pt>
                      <c:pt idx="17">
                        <c:v>-9.8405911674970259E-4</c:v>
                      </c:pt>
                      <c:pt idx="18">
                        <c:v>-8.5614063646244354E-4</c:v>
                      </c:pt>
                      <c:pt idx="19">
                        <c:v>-7.4100000000000001E-4</c:v>
                      </c:pt>
                      <c:pt idx="20">
                        <c:v>-6.5209590200876466E-4</c:v>
                      </c:pt>
                      <c:pt idx="21">
                        <c:v>-4.1720274253143064E-4</c:v>
                      </c:pt>
                      <c:pt idx="22">
                        <c:v>-6.9080746672334215E-5</c:v>
                      </c:pt>
                      <c:pt idx="23">
                        <c:v>3.6604368048176461E-4</c:v>
                      </c:pt>
                      <c:pt idx="24">
                        <c:v>8.6725771633711091E-4</c:v>
                      </c:pt>
                      <c:pt idx="25">
                        <c:v>1.4178292533855164E-3</c:v>
                      </c:pt>
                      <c:pt idx="26">
                        <c:v>2.004339016342005E-3</c:v>
                      </c:pt>
                      <c:pt idx="27">
                        <c:v>2.6160092353861852E-3</c:v>
                      </c:pt>
                      <c:pt idx="28">
                        <c:v>3.2441798278066702E-3</c:v>
                      </c:pt>
                      <c:pt idx="29">
                        <c:v>3.8818964629057096E-3</c:v>
                      </c:pt>
                      <c:pt idx="30">
                        <c:v>4.5235843173418999E-3</c:v>
                      </c:pt>
                      <c:pt idx="31">
                        <c:v>5.1647880459095852E-3</c:v>
                      </c:pt>
                      <c:pt idx="32">
                        <c:v>5.8019633370454127E-3</c:v>
                      </c:pt>
                      <c:pt idx="33">
                        <c:v>6.4323089560731628E-3</c:v>
                      </c:pt>
                      <c:pt idx="34">
                        <c:v>7.05363078459742E-3</c:v>
                      </c:pt>
                      <c:pt idx="35">
                        <c:v>7.6642313046781929E-3</c:v>
                      </c:pt>
                      <c:pt idx="36">
                        <c:v>8.2628194347107442E-3</c:v>
                      </c:pt>
                      <c:pt idx="37">
                        <c:v>8.84843672959712E-3</c:v>
                      </c:pt>
                      <c:pt idx="38">
                        <c:v>9.4203968028840901E-3</c:v>
                      </c:pt>
                      <c:pt idx="39">
                        <c:v>9.9782354794000216E-3</c:v>
                      </c:pt>
                      <c:pt idx="40">
                        <c:v>1.0521669691765378E-2</c:v>
                      </c:pt>
                      <c:pt idx="41">
                        <c:v>1.1050563528335111E-2</c:v>
                      </c:pt>
                      <c:pt idx="42">
                        <c:v>1.1564900149868551E-2</c:v>
                      </c:pt>
                      <c:pt idx="43">
                        <c:v>1.2064758536992182E-2</c:v>
                      </c:pt>
                      <c:pt idx="44">
                        <c:v>1.2550294225058156E-2</c:v>
                      </c:pt>
                      <c:pt idx="45">
                        <c:v>1.3021723338381586E-2</c:v>
                      </c:pt>
                      <c:pt idx="46">
                        <c:v>1.3479309360563185E-2</c:v>
                      </c:pt>
                      <c:pt idx="47">
                        <c:v>1.3923352178166981E-2</c:v>
                      </c:pt>
                      <c:pt idx="48">
                        <c:v>1.4354179016457635E-2</c:v>
                      </c:pt>
                      <c:pt idx="49">
                        <c:v>1.4772136952103443E-2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A48-481D-90CB-53819998A733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v>"EIOPA Q3 2025"</c:v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Sheet2!$E$13:$BB$13</c15:sqref>
                        </c15:formulaRef>
                      </c:ext>
                    </c:extLst>
                    <c:numCache>
                      <c:formatCode>0.00%</c:formatCode>
                      <c:ptCount val="50"/>
                      <c:pt idx="0">
                        <c:v>-5.7829999999999999E-3</c:v>
                      </c:pt>
                      <c:pt idx="1">
                        <c:v>-5.8669999999999998E-3</c:v>
                      </c:pt>
                      <c:pt idx="2">
                        <c:v>-5.751E-3</c:v>
                      </c:pt>
                      <c:pt idx="3">
                        <c:v>-5.5490000000000001E-3</c:v>
                      </c:pt>
                      <c:pt idx="4">
                        <c:v>-5.2789999999999998E-3</c:v>
                      </c:pt>
                      <c:pt idx="5">
                        <c:v>-4.9550000000000002E-3</c:v>
                      </c:pt>
                      <c:pt idx="6">
                        <c:v>-4.5709999999999995E-3</c:v>
                      </c:pt>
                      <c:pt idx="7">
                        <c:v>-4.1609999999999998E-3</c:v>
                      </c:pt>
                      <c:pt idx="8">
                        <c:v>-3.735E-3</c:v>
                      </c:pt>
                      <c:pt idx="9">
                        <c:v>-3.2910000000000001E-3</c:v>
                      </c:pt>
                      <c:pt idx="10">
                        <c:v>-2.8378131274227059E-3</c:v>
                      </c:pt>
                      <c:pt idx="11">
                        <c:v>-2.4599999999999999E-3</c:v>
                      </c:pt>
                      <c:pt idx="12">
                        <c:v>-2.0793469813352727E-3</c:v>
                      </c:pt>
                      <c:pt idx="13">
                        <c:v>-1.7529573570747026E-3</c:v>
                      </c:pt>
                      <c:pt idx="14">
                        <c:v>-1.47E-3</c:v>
                      </c:pt>
                      <c:pt idx="15">
                        <c:v>-1.2877998747019559E-3</c:v>
                      </c:pt>
                      <c:pt idx="16">
                        <c:v>-1.1270074495269844E-3</c:v>
                      </c:pt>
                      <c:pt idx="17">
                        <c:v>-9.8405911674970259E-4</c:v>
                      </c:pt>
                      <c:pt idx="18">
                        <c:v>-8.5614063646244354E-4</c:v>
                      </c:pt>
                      <c:pt idx="19">
                        <c:v>-7.4100000000000001E-4</c:v>
                      </c:pt>
                      <c:pt idx="20">
                        <c:v>-6.6400799480936801E-4</c:v>
                      </c:pt>
                      <c:pt idx="21">
                        <c:v>-4.5766083094644916E-4</c:v>
                      </c:pt>
                      <c:pt idx="22">
                        <c:v>-1.5095648285512464E-4</c:v>
                      </c:pt>
                      <c:pt idx="23">
                        <c:v>2.3286228113517105E-4</c:v>
                      </c:pt>
                      <c:pt idx="24">
                        <c:v>6.7526024904074333E-4</c:v>
                      </c:pt>
                      <c:pt idx="25">
                        <c:v>1.1614070963918977E-3</c:v>
                      </c:pt>
                      <c:pt idx="26">
                        <c:v>1.6794088597866796E-3</c:v>
                      </c:pt>
                      <c:pt idx="27">
                        <c:v>2.2197132182659729E-3</c:v>
                      </c:pt>
                      <c:pt idx="28">
                        <c:v>2.7746452952777112E-3</c:v>
                      </c:pt>
                      <c:pt idx="29">
                        <c:v>3.3380425135312031E-3</c:v>
                      </c:pt>
                      <c:pt idx="30">
                        <c:v>3.904965349198708E-3</c:v>
                      </c:pt>
                      <c:pt idx="31">
                        <c:v>4.4714667587890666E-3</c:v>
                      </c:pt>
                      <c:pt idx="32">
                        <c:v>5.0344073294830149E-3</c:v>
                      </c:pt>
                      <c:pt idx="33">
                        <c:v>5.5913063262720275E-3</c:v>
                      </c:pt>
                      <c:pt idx="34">
                        <c:v>6.1402211130843209E-3</c:v>
                      </c:pt>
                      <c:pt idx="35">
                        <c:v>6.6796491417304704E-3</c:v>
                      </c:pt>
                      <c:pt idx="36">
                        <c:v>7.2084479934830803E-3</c:v>
                      </c:pt>
                      <c:pt idx="37">
                        <c:v>7.7257699373669553E-3</c:v>
                      </c:pt>
                      <c:pt idx="38">
                        <c:v>8.2310082180288013E-3</c:v>
                      </c:pt>
                      <c:pt idx="39">
                        <c:v>8.7237528629744432E-3</c:v>
                      </c:pt>
                      <c:pt idx="40">
                        <c:v>9.2037542465730482E-3</c:v>
                      </c:pt>
                      <c:pt idx="41">
                        <c:v>9.6708929978475133E-3</c:v>
                      </c:pt>
                      <c:pt idx="42">
                        <c:v>1.0125155113818618E-2</c:v>
                      </c:pt>
                      <c:pt idx="43">
                        <c:v>1.0566611357365696E-2</c:v>
                      </c:pt>
                      <c:pt idx="44">
                        <c:v>1.0995400191182725E-2</c:v>
                      </c:pt>
                      <c:pt idx="45">
                        <c:v>1.1411713637319076E-2</c:v>
                      </c:pt>
                      <c:pt idx="46">
                        <c:v>1.1815785562484304E-2</c:v>
                      </c:pt>
                      <c:pt idx="47">
                        <c:v>1.2207881978562041E-2</c:v>
                      </c:pt>
                      <c:pt idx="48">
                        <c:v>1.2588293020061592E-2</c:v>
                      </c:pt>
                      <c:pt idx="49">
                        <c:v>1.2957326318994378E-2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A48-481D-90CB-53819998A733}"/>
                  </c:ext>
                </c:extLst>
              </c15:ser>
            </c15:filteredLineSeries>
          </c:ext>
        </c:extLst>
      </c:lineChart>
      <c:catAx>
        <c:axId val="588848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49600"/>
        <c:crosses val="autoZero"/>
        <c:auto val="1"/>
        <c:lblAlgn val="ctr"/>
        <c:lblOffset val="100"/>
        <c:tickLblSkip val="4"/>
        <c:noMultiLvlLbl val="0"/>
      </c:catAx>
      <c:valAx>
        <c:axId val="5888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4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Q3 2020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val>
            <c:numRef>
              <c:f>Sheet2!$E$6:$BB$6</c:f>
              <c:numCache>
                <c:formatCode>0.00%</c:formatCode>
                <c:ptCount val="50"/>
                <c:pt idx="0">
                  <c:v>-5.7800000000000004E-3</c:v>
                </c:pt>
                <c:pt idx="1">
                  <c:v>-5.8700000000000002E-3</c:v>
                </c:pt>
                <c:pt idx="2">
                  <c:v>-5.7499999999999999E-3</c:v>
                </c:pt>
                <c:pt idx="3">
                  <c:v>-5.5500000000000002E-3</c:v>
                </c:pt>
                <c:pt idx="4">
                  <c:v>-5.28E-3</c:v>
                </c:pt>
                <c:pt idx="5">
                  <c:v>-4.96E-3</c:v>
                </c:pt>
                <c:pt idx="6">
                  <c:v>-4.5799999999999999E-3</c:v>
                </c:pt>
                <c:pt idx="7">
                  <c:v>-4.1799999999999997E-3</c:v>
                </c:pt>
                <c:pt idx="8">
                  <c:v>-3.7499999999999999E-3</c:v>
                </c:pt>
                <c:pt idx="9">
                  <c:v>-3.31E-3</c:v>
                </c:pt>
                <c:pt idx="10">
                  <c:v>-2.9499999999999999E-3</c:v>
                </c:pt>
                <c:pt idx="11">
                  <c:v>-2.48E-3</c:v>
                </c:pt>
                <c:pt idx="12">
                  <c:v>-2.16E-3</c:v>
                </c:pt>
                <c:pt idx="13">
                  <c:v>-1.83E-3</c:v>
                </c:pt>
                <c:pt idx="14">
                  <c:v>-1.49E-3</c:v>
                </c:pt>
                <c:pt idx="15">
                  <c:v>-1.3500000000000001E-3</c:v>
                </c:pt>
                <c:pt idx="16">
                  <c:v>-1.2999999999999999E-3</c:v>
                </c:pt>
                <c:pt idx="17">
                  <c:v>-1.24E-3</c:v>
                </c:pt>
                <c:pt idx="18">
                  <c:v>-1.08E-3</c:v>
                </c:pt>
                <c:pt idx="19">
                  <c:v>-7.5000000000000002E-4</c:v>
                </c:pt>
                <c:pt idx="20">
                  <c:v>-2.5000000000000001E-4</c:v>
                </c:pt>
                <c:pt idx="21">
                  <c:v>4.0000000000000002E-4</c:v>
                </c:pt>
                <c:pt idx="22">
                  <c:v>1.1299999999999999E-3</c:v>
                </c:pt>
                <c:pt idx="23">
                  <c:v>1.92E-3</c:v>
                </c:pt>
                <c:pt idx="24">
                  <c:v>2.7499999999999998E-3</c:v>
                </c:pt>
                <c:pt idx="25">
                  <c:v>3.5899999999999999E-3</c:v>
                </c:pt>
                <c:pt idx="26">
                  <c:v>4.4299999999999999E-3</c:v>
                </c:pt>
                <c:pt idx="27">
                  <c:v>5.2599999999999999E-3</c:v>
                </c:pt>
                <c:pt idx="28">
                  <c:v>6.0800000000000003E-3</c:v>
                </c:pt>
                <c:pt idx="29">
                  <c:v>6.8799999999999998E-3</c:v>
                </c:pt>
                <c:pt idx="30">
                  <c:v>7.6600000000000001E-3</c:v>
                </c:pt>
                <c:pt idx="31">
                  <c:v>8.4200000000000004E-3</c:v>
                </c:pt>
                <c:pt idx="32">
                  <c:v>9.1500000000000001E-3</c:v>
                </c:pt>
                <c:pt idx="33">
                  <c:v>9.8600000000000007E-3</c:v>
                </c:pt>
                <c:pt idx="34">
                  <c:v>1.0540000000000001E-2</c:v>
                </c:pt>
                <c:pt idx="35">
                  <c:v>1.119E-2</c:v>
                </c:pt>
                <c:pt idx="36">
                  <c:v>1.183E-2</c:v>
                </c:pt>
                <c:pt idx="37">
                  <c:v>1.243E-2</c:v>
                </c:pt>
                <c:pt idx="38">
                  <c:v>1.302E-2</c:v>
                </c:pt>
                <c:pt idx="39">
                  <c:v>1.358E-2</c:v>
                </c:pt>
                <c:pt idx="40">
                  <c:v>1.4120000000000001E-2</c:v>
                </c:pt>
                <c:pt idx="41">
                  <c:v>1.464E-2</c:v>
                </c:pt>
                <c:pt idx="42">
                  <c:v>1.5140000000000001E-2</c:v>
                </c:pt>
                <c:pt idx="43">
                  <c:v>1.562E-2</c:v>
                </c:pt>
                <c:pt idx="44">
                  <c:v>1.6080000000000001E-2</c:v>
                </c:pt>
                <c:pt idx="45">
                  <c:v>1.653E-2</c:v>
                </c:pt>
                <c:pt idx="46">
                  <c:v>1.6959999999999999E-2</c:v>
                </c:pt>
                <c:pt idx="47">
                  <c:v>1.737E-2</c:v>
                </c:pt>
                <c:pt idx="48">
                  <c:v>1.7770000000000001E-2</c:v>
                </c:pt>
                <c:pt idx="49">
                  <c:v>1.8149999999999999E-2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4D-4E61-839D-87E8C2BB1102}"/>
            </c:ext>
          </c:extLst>
        </c:ser>
        <c:ser>
          <c:idx val="3"/>
          <c:order val="2"/>
          <c:tx>
            <c:v>"Q3 2025"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Sheet2!$E$9:$BB$9</c:f>
              <c:numCache>
                <c:formatCode>0.00%</c:formatCode>
                <c:ptCount val="50"/>
                <c:pt idx="0">
                  <c:v>-5.7830000002888574E-3</c:v>
                </c:pt>
                <c:pt idx="1">
                  <c:v>-5.8667536069244575E-3</c:v>
                </c:pt>
                <c:pt idx="2">
                  <c:v>-5.7515048696508142E-3</c:v>
                </c:pt>
                <c:pt idx="3">
                  <c:v>-5.5510413428186967E-3</c:v>
                </c:pt>
                <c:pt idx="4">
                  <c:v>-5.283392866304637E-3</c:v>
                </c:pt>
                <c:pt idx="5">
                  <c:v>-4.9624327844649541E-3</c:v>
                </c:pt>
                <c:pt idx="6">
                  <c:v>-4.5821240258743234E-3</c:v>
                </c:pt>
                <c:pt idx="7">
                  <c:v>-4.1758180469331219E-3</c:v>
                </c:pt>
                <c:pt idx="8">
                  <c:v>-3.7531861376083331E-3</c:v>
                </c:pt>
                <c:pt idx="9">
                  <c:v>-3.3120138408256894E-3</c:v>
                </c:pt>
                <c:pt idx="10">
                  <c:v>-2.945374667448819E-3</c:v>
                </c:pt>
                <c:pt idx="11">
                  <c:v>-2.4835823247942868E-3</c:v>
                </c:pt>
                <c:pt idx="12">
                  <c:v>-2.164095554156753E-3</c:v>
                </c:pt>
                <c:pt idx="13">
                  <c:v>-1.8290858786804698E-3</c:v>
                </c:pt>
                <c:pt idx="14">
                  <c:v>-1.4903057087378713E-3</c:v>
                </c:pt>
                <c:pt idx="15">
                  <c:v>-1.3064776197444505E-3</c:v>
                </c:pt>
                <c:pt idx="16">
                  <c:v>-1.1195649378903383E-3</c:v>
                </c:pt>
                <c:pt idx="17">
                  <c:v>-9.7582048826028167E-4</c:v>
                </c:pt>
                <c:pt idx="18">
                  <c:v>-8.7135222692924508E-4</c:v>
                </c:pt>
                <c:pt idx="19">
                  <c:v>-7.5280122873633282E-4</c:v>
                </c:pt>
                <c:pt idx="20">
                  <c:v>-4.6079707872470621E-4</c:v>
                </c:pt>
                <c:pt idx="21">
                  <c:v>-1.0856204433640215E-5</c:v>
                </c:pt>
                <c:pt idx="22">
                  <c:v>5.4701994156092226E-4</c:v>
                </c:pt>
                <c:pt idx="23">
                  <c:v>1.176706150138207E-3</c:v>
                </c:pt>
                <c:pt idx="24">
                  <c:v>1.851918840737321E-3</c:v>
                </c:pt>
                <c:pt idx="25">
                  <c:v>2.5534517188028349E-3</c:v>
                </c:pt>
                <c:pt idx="26">
                  <c:v>3.2672476640285275E-3</c:v>
                </c:pt>
                <c:pt idx="27">
                  <c:v>3.9830327614827077E-3</c:v>
                </c:pt>
                <c:pt idx="28">
                  <c:v>4.6933352683085072E-3</c:v>
                </c:pt>
                <c:pt idx="29">
                  <c:v>5.3927725290277007E-3</c:v>
                </c:pt>
                <c:pt idx="30">
                  <c:v>6.0775271566748668E-3</c:v>
                </c:pt>
                <c:pt idx="31">
                  <c:v>6.7449586676386897E-3</c:v>
                </c:pt>
                <c:pt idx="32">
                  <c:v>7.3933132081356323E-3</c:v>
                </c:pt>
                <c:pt idx="33">
                  <c:v>8.0215050744949501E-3</c:v>
                </c:pt>
                <c:pt idx="34">
                  <c:v>8.6289512853967576E-3</c:v>
                </c:pt>
                <c:pt idx="35">
                  <c:v>9.2154456965718445E-3</c:v>
                </c:pt>
                <c:pt idx="36">
                  <c:v>9.7810628183216952E-3</c:v>
                </c:pt>
                <c:pt idx="37">
                  <c:v>1.0326084100504396E-2</c:v>
                </c:pt>
                <c:pt idx="38">
                  <c:v>1.0850941317930962E-2</c:v>
                </c:pt>
                <c:pt idx="39">
                  <c:v>1.1356173042875062E-2</c:v>
                </c:pt>
                <c:pt idx="40">
                  <c:v>1.1842391181535517E-2</c:v>
                </c:pt>
                <c:pt idx="41">
                  <c:v>1.2310255281713589E-2</c:v>
                </c:pt>
                <c:pt idx="42">
                  <c:v>1.276045286218408E-2</c:v>
                </c:pt>
                <c:pt idx="43">
                  <c:v>1.3193684421218155E-2</c:v>
                </c:pt>
                <c:pt idx="44">
                  <c:v>1.3610652088801078E-2</c:v>
                </c:pt>
                <c:pt idx="45">
                  <c:v>1.4012051120250169E-2</c:v>
                </c:pt>
                <c:pt idx="46">
                  <c:v>1.4398563607081583E-2</c:v>
                </c:pt>
                <c:pt idx="47">
                  <c:v>1.4770853917810634E-2</c:v>
                </c:pt>
                <c:pt idx="48">
                  <c:v>1.5129565487033148E-2</c:v>
                </c:pt>
                <c:pt idx="49">
                  <c:v>1.5475318653120684E-2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4D-4E61-839D-87E8C2BB1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848616"/>
        <c:axId val="588849600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v>EIOPA - Q3 2020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Sheet2!$E$11:$BB$11</c15:sqref>
                        </c15:formulaRef>
                      </c:ext>
                    </c:extLst>
                    <c:numCache>
                      <c:formatCode>0.00%</c:formatCode>
                      <c:ptCount val="50"/>
                      <c:pt idx="0">
                        <c:v>-5.7829999999999999E-3</c:v>
                      </c:pt>
                      <c:pt idx="1">
                        <c:v>-5.8669999999999998E-3</c:v>
                      </c:pt>
                      <c:pt idx="2">
                        <c:v>-5.751E-3</c:v>
                      </c:pt>
                      <c:pt idx="3">
                        <c:v>-5.5490000000000001E-3</c:v>
                      </c:pt>
                      <c:pt idx="4">
                        <c:v>-5.2789999999999998E-3</c:v>
                      </c:pt>
                      <c:pt idx="5">
                        <c:v>-4.9550000000000002E-3</c:v>
                      </c:pt>
                      <c:pt idx="6">
                        <c:v>-4.5709999999999995E-3</c:v>
                      </c:pt>
                      <c:pt idx="7">
                        <c:v>-4.1609999999999998E-3</c:v>
                      </c:pt>
                      <c:pt idx="8">
                        <c:v>-3.735E-3</c:v>
                      </c:pt>
                      <c:pt idx="9">
                        <c:v>-3.2910000000000001E-3</c:v>
                      </c:pt>
                      <c:pt idx="10">
                        <c:v>-2.8378131274227059E-3</c:v>
                      </c:pt>
                      <c:pt idx="11">
                        <c:v>-2.4599999999999999E-3</c:v>
                      </c:pt>
                      <c:pt idx="12">
                        <c:v>-2.0793469813352727E-3</c:v>
                      </c:pt>
                      <c:pt idx="13">
                        <c:v>-1.7529573570747026E-3</c:v>
                      </c:pt>
                      <c:pt idx="14">
                        <c:v>-1.47E-3</c:v>
                      </c:pt>
                      <c:pt idx="15">
                        <c:v>-1.2877998747019559E-3</c:v>
                      </c:pt>
                      <c:pt idx="16">
                        <c:v>-1.1270074495269844E-3</c:v>
                      </c:pt>
                      <c:pt idx="17">
                        <c:v>-9.8405911674970259E-4</c:v>
                      </c:pt>
                      <c:pt idx="18">
                        <c:v>-8.5614063646244354E-4</c:v>
                      </c:pt>
                      <c:pt idx="19">
                        <c:v>-7.4100000000000001E-4</c:v>
                      </c:pt>
                      <c:pt idx="20">
                        <c:v>-6.5209590200876466E-4</c:v>
                      </c:pt>
                      <c:pt idx="21">
                        <c:v>-4.1720274253143064E-4</c:v>
                      </c:pt>
                      <c:pt idx="22">
                        <c:v>-6.9080746672334215E-5</c:v>
                      </c:pt>
                      <c:pt idx="23">
                        <c:v>3.6604368048176461E-4</c:v>
                      </c:pt>
                      <c:pt idx="24">
                        <c:v>8.6725771633711091E-4</c:v>
                      </c:pt>
                      <c:pt idx="25">
                        <c:v>1.4178292533855164E-3</c:v>
                      </c:pt>
                      <c:pt idx="26">
                        <c:v>2.004339016342005E-3</c:v>
                      </c:pt>
                      <c:pt idx="27">
                        <c:v>2.6160092353861852E-3</c:v>
                      </c:pt>
                      <c:pt idx="28">
                        <c:v>3.2441798278066702E-3</c:v>
                      </c:pt>
                      <c:pt idx="29">
                        <c:v>3.8818964629057096E-3</c:v>
                      </c:pt>
                      <c:pt idx="30">
                        <c:v>4.5235843173418999E-3</c:v>
                      </c:pt>
                      <c:pt idx="31">
                        <c:v>5.1647880459095852E-3</c:v>
                      </c:pt>
                      <c:pt idx="32">
                        <c:v>5.8019633370454127E-3</c:v>
                      </c:pt>
                      <c:pt idx="33">
                        <c:v>6.4323089560731628E-3</c:v>
                      </c:pt>
                      <c:pt idx="34">
                        <c:v>7.05363078459742E-3</c:v>
                      </c:pt>
                      <c:pt idx="35">
                        <c:v>7.6642313046781929E-3</c:v>
                      </c:pt>
                      <c:pt idx="36">
                        <c:v>8.2628194347107442E-3</c:v>
                      </c:pt>
                      <c:pt idx="37">
                        <c:v>8.84843672959712E-3</c:v>
                      </c:pt>
                      <c:pt idx="38">
                        <c:v>9.4203968028840901E-3</c:v>
                      </c:pt>
                      <c:pt idx="39">
                        <c:v>9.9782354794000216E-3</c:v>
                      </c:pt>
                      <c:pt idx="40">
                        <c:v>1.0521669691765378E-2</c:v>
                      </c:pt>
                      <c:pt idx="41">
                        <c:v>1.1050563528335111E-2</c:v>
                      </c:pt>
                      <c:pt idx="42">
                        <c:v>1.1564900149868551E-2</c:v>
                      </c:pt>
                      <c:pt idx="43">
                        <c:v>1.2064758536992182E-2</c:v>
                      </c:pt>
                      <c:pt idx="44">
                        <c:v>1.2550294225058156E-2</c:v>
                      </c:pt>
                      <c:pt idx="45">
                        <c:v>1.3021723338381586E-2</c:v>
                      </c:pt>
                      <c:pt idx="46">
                        <c:v>1.3479309360563185E-2</c:v>
                      </c:pt>
                      <c:pt idx="47">
                        <c:v>1.3923352178166981E-2</c:v>
                      </c:pt>
                      <c:pt idx="48">
                        <c:v>1.4354179016457635E-2</c:v>
                      </c:pt>
                      <c:pt idx="49">
                        <c:v>1.4772136952103443E-2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64D-4E61-839D-87E8C2BB1102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v>"EIOPA Q3 2025"</c:v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Sheet2!$E$13:$BB$13</c15:sqref>
                        </c15:formulaRef>
                      </c:ext>
                    </c:extLst>
                    <c:numCache>
                      <c:formatCode>0.00%</c:formatCode>
                      <c:ptCount val="50"/>
                      <c:pt idx="0">
                        <c:v>-5.7829999999999999E-3</c:v>
                      </c:pt>
                      <c:pt idx="1">
                        <c:v>-5.8669999999999998E-3</c:v>
                      </c:pt>
                      <c:pt idx="2">
                        <c:v>-5.751E-3</c:v>
                      </c:pt>
                      <c:pt idx="3">
                        <c:v>-5.5490000000000001E-3</c:v>
                      </c:pt>
                      <c:pt idx="4">
                        <c:v>-5.2789999999999998E-3</c:v>
                      </c:pt>
                      <c:pt idx="5">
                        <c:v>-4.9550000000000002E-3</c:v>
                      </c:pt>
                      <c:pt idx="6">
                        <c:v>-4.5709999999999995E-3</c:v>
                      </c:pt>
                      <c:pt idx="7">
                        <c:v>-4.1609999999999998E-3</c:v>
                      </c:pt>
                      <c:pt idx="8">
                        <c:v>-3.735E-3</c:v>
                      </c:pt>
                      <c:pt idx="9">
                        <c:v>-3.2910000000000001E-3</c:v>
                      </c:pt>
                      <c:pt idx="10">
                        <c:v>-2.8378131274227059E-3</c:v>
                      </c:pt>
                      <c:pt idx="11">
                        <c:v>-2.4599999999999999E-3</c:v>
                      </c:pt>
                      <c:pt idx="12">
                        <c:v>-2.0793469813352727E-3</c:v>
                      </c:pt>
                      <c:pt idx="13">
                        <c:v>-1.7529573570747026E-3</c:v>
                      </c:pt>
                      <c:pt idx="14">
                        <c:v>-1.47E-3</c:v>
                      </c:pt>
                      <c:pt idx="15">
                        <c:v>-1.2877998747019559E-3</c:v>
                      </c:pt>
                      <c:pt idx="16">
                        <c:v>-1.1270074495269844E-3</c:v>
                      </c:pt>
                      <c:pt idx="17">
                        <c:v>-9.8405911674970259E-4</c:v>
                      </c:pt>
                      <c:pt idx="18">
                        <c:v>-8.5614063646244354E-4</c:v>
                      </c:pt>
                      <c:pt idx="19">
                        <c:v>-7.4100000000000001E-4</c:v>
                      </c:pt>
                      <c:pt idx="20">
                        <c:v>-6.6400799480936801E-4</c:v>
                      </c:pt>
                      <c:pt idx="21">
                        <c:v>-4.5766083094644916E-4</c:v>
                      </c:pt>
                      <c:pt idx="22">
                        <c:v>-1.5095648285512464E-4</c:v>
                      </c:pt>
                      <c:pt idx="23">
                        <c:v>2.3286228113517105E-4</c:v>
                      </c:pt>
                      <c:pt idx="24">
                        <c:v>6.7526024904074333E-4</c:v>
                      </c:pt>
                      <c:pt idx="25">
                        <c:v>1.1614070963918977E-3</c:v>
                      </c:pt>
                      <c:pt idx="26">
                        <c:v>1.6794088597866796E-3</c:v>
                      </c:pt>
                      <c:pt idx="27">
                        <c:v>2.2197132182659729E-3</c:v>
                      </c:pt>
                      <c:pt idx="28">
                        <c:v>2.7746452952777112E-3</c:v>
                      </c:pt>
                      <c:pt idx="29">
                        <c:v>3.3380425135312031E-3</c:v>
                      </c:pt>
                      <c:pt idx="30">
                        <c:v>3.904965349198708E-3</c:v>
                      </c:pt>
                      <c:pt idx="31">
                        <c:v>4.4714667587890666E-3</c:v>
                      </c:pt>
                      <c:pt idx="32">
                        <c:v>5.0344073294830149E-3</c:v>
                      </c:pt>
                      <c:pt idx="33">
                        <c:v>5.5913063262720275E-3</c:v>
                      </c:pt>
                      <c:pt idx="34">
                        <c:v>6.1402211130843209E-3</c:v>
                      </c:pt>
                      <c:pt idx="35">
                        <c:v>6.6796491417304704E-3</c:v>
                      </c:pt>
                      <c:pt idx="36">
                        <c:v>7.2084479934830803E-3</c:v>
                      </c:pt>
                      <c:pt idx="37">
                        <c:v>7.7257699373669553E-3</c:v>
                      </c:pt>
                      <c:pt idx="38">
                        <c:v>8.2310082180288013E-3</c:v>
                      </c:pt>
                      <c:pt idx="39">
                        <c:v>8.7237528629744432E-3</c:v>
                      </c:pt>
                      <c:pt idx="40">
                        <c:v>9.2037542465730482E-3</c:v>
                      </c:pt>
                      <c:pt idx="41">
                        <c:v>9.6708929978475133E-3</c:v>
                      </c:pt>
                      <c:pt idx="42">
                        <c:v>1.0125155113818618E-2</c:v>
                      </c:pt>
                      <c:pt idx="43">
                        <c:v>1.0566611357365696E-2</c:v>
                      </c:pt>
                      <c:pt idx="44">
                        <c:v>1.0995400191182725E-2</c:v>
                      </c:pt>
                      <c:pt idx="45">
                        <c:v>1.1411713637319076E-2</c:v>
                      </c:pt>
                      <c:pt idx="46">
                        <c:v>1.1815785562484304E-2</c:v>
                      </c:pt>
                      <c:pt idx="47">
                        <c:v>1.2207881978562041E-2</c:v>
                      </c:pt>
                      <c:pt idx="48">
                        <c:v>1.2588293020061592E-2</c:v>
                      </c:pt>
                      <c:pt idx="49">
                        <c:v>1.2957326318994378E-2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64D-4E61-839D-87E8C2BB1102}"/>
                  </c:ext>
                </c:extLst>
              </c15:ser>
            </c15:filteredLineSeries>
          </c:ext>
        </c:extLst>
      </c:lineChart>
      <c:catAx>
        <c:axId val="588848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49600"/>
        <c:crosses val="autoZero"/>
        <c:auto val="1"/>
        <c:lblAlgn val="ctr"/>
        <c:lblOffset val="100"/>
        <c:tickLblSkip val="4"/>
        <c:noMultiLvlLbl val="0"/>
      </c:catAx>
      <c:valAx>
        <c:axId val="5888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4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Q3 2020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Sheet2!$E$6:$BB$6</c:f>
              <c:numCache>
                <c:formatCode>0.00%</c:formatCode>
                <c:ptCount val="50"/>
                <c:pt idx="0">
                  <c:v>-5.7800000000000004E-3</c:v>
                </c:pt>
                <c:pt idx="1">
                  <c:v>-5.8700000000000002E-3</c:v>
                </c:pt>
                <c:pt idx="2">
                  <c:v>-5.7499999999999999E-3</c:v>
                </c:pt>
                <c:pt idx="3">
                  <c:v>-5.5500000000000002E-3</c:v>
                </c:pt>
                <c:pt idx="4">
                  <c:v>-5.28E-3</c:v>
                </c:pt>
                <c:pt idx="5">
                  <c:v>-4.96E-3</c:v>
                </c:pt>
                <c:pt idx="6">
                  <c:v>-4.5799999999999999E-3</c:v>
                </c:pt>
                <c:pt idx="7">
                  <c:v>-4.1799999999999997E-3</c:v>
                </c:pt>
                <c:pt idx="8">
                  <c:v>-3.7499999999999999E-3</c:v>
                </c:pt>
                <c:pt idx="9">
                  <c:v>-3.31E-3</c:v>
                </c:pt>
                <c:pt idx="10">
                  <c:v>-2.9499999999999999E-3</c:v>
                </c:pt>
                <c:pt idx="11">
                  <c:v>-2.48E-3</c:v>
                </c:pt>
                <c:pt idx="12">
                  <c:v>-2.16E-3</c:v>
                </c:pt>
                <c:pt idx="13">
                  <c:v>-1.83E-3</c:v>
                </c:pt>
                <c:pt idx="14">
                  <c:v>-1.49E-3</c:v>
                </c:pt>
                <c:pt idx="15">
                  <c:v>-1.3500000000000001E-3</c:v>
                </c:pt>
                <c:pt idx="16">
                  <c:v>-1.2999999999999999E-3</c:v>
                </c:pt>
                <c:pt idx="17">
                  <c:v>-1.24E-3</c:v>
                </c:pt>
                <c:pt idx="18">
                  <c:v>-1.08E-3</c:v>
                </c:pt>
                <c:pt idx="19">
                  <c:v>-7.5000000000000002E-4</c:v>
                </c:pt>
                <c:pt idx="20">
                  <c:v>-2.5000000000000001E-4</c:v>
                </c:pt>
                <c:pt idx="21">
                  <c:v>4.0000000000000002E-4</c:v>
                </c:pt>
                <c:pt idx="22">
                  <c:v>1.1299999999999999E-3</c:v>
                </c:pt>
                <c:pt idx="23">
                  <c:v>1.92E-3</c:v>
                </c:pt>
                <c:pt idx="24">
                  <c:v>2.7499999999999998E-3</c:v>
                </c:pt>
                <c:pt idx="25">
                  <c:v>3.5899999999999999E-3</c:v>
                </c:pt>
                <c:pt idx="26">
                  <c:v>4.4299999999999999E-3</c:v>
                </c:pt>
                <c:pt idx="27">
                  <c:v>5.2599999999999999E-3</c:v>
                </c:pt>
                <c:pt idx="28">
                  <c:v>6.0800000000000003E-3</c:v>
                </c:pt>
                <c:pt idx="29">
                  <c:v>6.8799999999999998E-3</c:v>
                </c:pt>
                <c:pt idx="30">
                  <c:v>7.6600000000000001E-3</c:v>
                </c:pt>
                <c:pt idx="31">
                  <c:v>8.4200000000000004E-3</c:v>
                </c:pt>
                <c:pt idx="32">
                  <c:v>9.1500000000000001E-3</c:v>
                </c:pt>
                <c:pt idx="33">
                  <c:v>9.8600000000000007E-3</c:v>
                </c:pt>
                <c:pt idx="34">
                  <c:v>1.0540000000000001E-2</c:v>
                </c:pt>
                <c:pt idx="35">
                  <c:v>1.119E-2</c:v>
                </c:pt>
                <c:pt idx="36">
                  <c:v>1.183E-2</c:v>
                </c:pt>
                <c:pt idx="37">
                  <c:v>1.243E-2</c:v>
                </c:pt>
                <c:pt idx="38">
                  <c:v>1.302E-2</c:v>
                </c:pt>
                <c:pt idx="39">
                  <c:v>1.358E-2</c:v>
                </c:pt>
                <c:pt idx="40">
                  <c:v>1.4120000000000001E-2</c:v>
                </c:pt>
                <c:pt idx="41">
                  <c:v>1.464E-2</c:v>
                </c:pt>
                <c:pt idx="42">
                  <c:v>1.5140000000000001E-2</c:v>
                </c:pt>
                <c:pt idx="43">
                  <c:v>1.562E-2</c:v>
                </c:pt>
                <c:pt idx="44">
                  <c:v>1.6080000000000001E-2</c:v>
                </c:pt>
                <c:pt idx="45">
                  <c:v>1.653E-2</c:v>
                </c:pt>
                <c:pt idx="46">
                  <c:v>1.6959999999999999E-2</c:v>
                </c:pt>
                <c:pt idx="47">
                  <c:v>1.737E-2</c:v>
                </c:pt>
                <c:pt idx="48">
                  <c:v>1.7770000000000001E-2</c:v>
                </c:pt>
                <c:pt idx="49">
                  <c:v>1.8149999999999999E-2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98-41E3-A613-B718786CBB2A}"/>
            </c:ext>
          </c:extLst>
        </c:ser>
        <c:ser>
          <c:idx val="5"/>
          <c:order val="3"/>
          <c:tx>
            <c:v>Interest rate SCR_down curve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Sheet2!$E$15:$BB$15</c:f>
              <c:numCache>
                <c:formatCode>0.00%</c:formatCode>
                <c:ptCount val="50"/>
                <c:pt idx="0">
                  <c:v>-6.9699999998288605E-3</c:v>
                </c:pt>
                <c:pt idx="1">
                  <c:v>-7.5577711173807627E-3</c:v>
                </c:pt>
                <c:pt idx="2">
                  <c:v>-7.6577309314551645E-3</c:v>
                </c:pt>
                <c:pt idx="3">
                  <c:v>-7.5297875232317457E-3</c:v>
                </c:pt>
                <c:pt idx="4">
                  <c:v>-7.2637300115221404E-3</c:v>
                </c:pt>
                <c:pt idx="5">
                  <c:v>-6.8599039391976646E-3</c:v>
                </c:pt>
                <c:pt idx="6">
                  <c:v>-6.387007862027283E-3</c:v>
                </c:pt>
                <c:pt idx="7">
                  <c:v>-5.8545868139544543E-3</c:v>
                </c:pt>
                <c:pt idx="8">
                  <c:v>-5.2916868207706358E-3</c:v>
                </c:pt>
                <c:pt idx="9">
                  <c:v>-4.8359683491968619E-3</c:v>
                </c:pt>
                <c:pt idx="10">
                  <c:v>-4.3302076892325347E-3</c:v>
                </c:pt>
                <c:pt idx="11">
                  <c:v>-3.793448949630851E-3</c:v>
                </c:pt>
                <c:pt idx="12">
                  <c:v>-3.2847004563348881E-3</c:v>
                </c:pt>
                <c:pt idx="13">
                  <c:v>-2.8739339693000243E-3</c:v>
                </c:pt>
                <c:pt idx="14">
                  <c:v>-2.592052629514896E-3</c:v>
                </c:pt>
                <c:pt idx="15">
                  <c:v>-2.4398659230979725E-3</c:v>
                </c:pt>
                <c:pt idx="16">
                  <c:v>-2.3378382493866035E-3</c:v>
                </c:pt>
                <c:pt idx="17">
                  <c:v>-2.1662416941905516E-3</c:v>
                </c:pt>
                <c:pt idx="18">
                  <c:v>-1.8946155263667164E-3</c:v>
                </c:pt>
                <c:pt idx="19">
                  <c:v>-1.461308894892932E-3</c:v>
                </c:pt>
                <c:pt idx="20">
                  <c:v>-8.9326389970423303E-4</c:v>
                </c:pt>
                <c:pt idx="21">
                  <c:v>-2.3478292396483802E-4</c:v>
                </c:pt>
                <c:pt idx="22">
                  <c:v>4.8125739010451696E-4</c:v>
                </c:pt>
                <c:pt idx="23">
                  <c:v>1.2311091476129299E-3</c:v>
                </c:pt>
                <c:pt idx="24">
                  <c:v>1.9975703588914762E-3</c:v>
                </c:pt>
                <c:pt idx="25">
                  <c:v>2.7681850067691194E-3</c:v>
                </c:pt>
                <c:pt idx="26">
                  <c:v>3.5339698047038848E-3</c:v>
                </c:pt>
                <c:pt idx="27">
                  <c:v>4.2885016072451432E-3</c:v>
                </c:pt>
                <c:pt idx="28">
                  <c:v>5.0272557066726176E-3</c:v>
                </c:pt>
                <c:pt idx="29">
                  <c:v>5.7471211420825341E-3</c:v>
                </c:pt>
                <c:pt idx="30">
                  <c:v>6.4460424959613682E-3</c:v>
                </c:pt>
                <c:pt idx="31">
                  <c:v>7.1227531148236878E-3</c:v>
                </c:pt>
                <c:pt idx="32">
                  <c:v>7.7765750958436186E-3</c:v>
                </c:pt>
                <c:pt idx="33">
                  <c:v>8.4072684879852311E-3</c:v>
                </c:pt>
                <c:pt idx="34">
                  <c:v>9.0149170756628205E-3</c:v>
                </c:pt>
                <c:pt idx="35">
                  <c:v>9.5998415609888088E-3</c:v>
                </c:pt>
                <c:pt idx="36">
                  <c:v>1.0162533405130736E-2</c:v>
                </c:pt>
                <c:pt idx="37">
                  <c:v>1.0703604340694062E-2</c:v>
                </c:pt>
                <c:pt idx="38">
                  <c:v>1.1223747834236963E-2</c:v>
                </c:pt>
                <c:pt idx="39">
                  <c:v>1.1723709703222562E-2</c:v>
                </c:pt>
                <c:pt idx="40">
                  <c:v>1.2204265772986167E-2</c:v>
                </c:pt>
                <c:pt idx="41">
                  <c:v>1.2666204964882022E-2</c:v>
                </c:pt>
                <c:pt idx="42">
                  <c:v>1.3110316584762138E-2</c:v>
                </c:pt>
                <c:pt idx="43">
                  <c:v>1.3537380865437987E-2</c:v>
                </c:pt>
                <c:pt idx="44">
                  <c:v>1.394816203231164E-2</c:v>
                </c:pt>
                <c:pt idx="45">
                  <c:v>1.4343403325564497E-2</c:v>
                </c:pt>
                <c:pt idx="46">
                  <c:v>1.4723823538119962E-2</c:v>
                </c:pt>
                <c:pt idx="47">
                  <c:v>1.5090114725471837E-2</c:v>
                </c:pt>
                <c:pt idx="48">
                  <c:v>1.544294081841957E-2</c:v>
                </c:pt>
                <c:pt idx="49">
                  <c:v>1.5782936927981606E-2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98-41E3-A613-B718786CB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848616"/>
        <c:axId val="588849600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v>EIOPA - Q3 2020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Sheet2!$E$11:$BB$11</c15:sqref>
                        </c15:formulaRef>
                      </c:ext>
                    </c:extLst>
                    <c:numCache>
                      <c:formatCode>0.00%</c:formatCode>
                      <c:ptCount val="50"/>
                      <c:pt idx="0">
                        <c:v>-5.7829999999999999E-3</c:v>
                      </c:pt>
                      <c:pt idx="1">
                        <c:v>-5.8669999999999998E-3</c:v>
                      </c:pt>
                      <c:pt idx="2">
                        <c:v>-5.751E-3</c:v>
                      </c:pt>
                      <c:pt idx="3">
                        <c:v>-5.5490000000000001E-3</c:v>
                      </c:pt>
                      <c:pt idx="4">
                        <c:v>-5.2789999999999998E-3</c:v>
                      </c:pt>
                      <c:pt idx="5">
                        <c:v>-4.9550000000000002E-3</c:v>
                      </c:pt>
                      <c:pt idx="6">
                        <c:v>-4.5709999999999995E-3</c:v>
                      </c:pt>
                      <c:pt idx="7">
                        <c:v>-4.1609999999999998E-3</c:v>
                      </c:pt>
                      <c:pt idx="8">
                        <c:v>-3.735E-3</c:v>
                      </c:pt>
                      <c:pt idx="9">
                        <c:v>-3.2910000000000001E-3</c:v>
                      </c:pt>
                      <c:pt idx="10">
                        <c:v>-2.8378131274227059E-3</c:v>
                      </c:pt>
                      <c:pt idx="11">
                        <c:v>-2.4599999999999999E-3</c:v>
                      </c:pt>
                      <c:pt idx="12">
                        <c:v>-2.0793469813352727E-3</c:v>
                      </c:pt>
                      <c:pt idx="13">
                        <c:v>-1.7529573570747026E-3</c:v>
                      </c:pt>
                      <c:pt idx="14">
                        <c:v>-1.47E-3</c:v>
                      </c:pt>
                      <c:pt idx="15">
                        <c:v>-1.2877998747019559E-3</c:v>
                      </c:pt>
                      <c:pt idx="16">
                        <c:v>-1.1270074495269844E-3</c:v>
                      </c:pt>
                      <c:pt idx="17">
                        <c:v>-9.8405911674970259E-4</c:v>
                      </c:pt>
                      <c:pt idx="18">
                        <c:v>-8.5614063646244354E-4</c:v>
                      </c:pt>
                      <c:pt idx="19">
                        <c:v>-7.4100000000000001E-4</c:v>
                      </c:pt>
                      <c:pt idx="20">
                        <c:v>-6.5209590200876466E-4</c:v>
                      </c:pt>
                      <c:pt idx="21">
                        <c:v>-4.1720274253143064E-4</c:v>
                      </c:pt>
                      <c:pt idx="22">
                        <c:v>-6.9080746672334215E-5</c:v>
                      </c:pt>
                      <c:pt idx="23">
                        <c:v>3.6604368048176461E-4</c:v>
                      </c:pt>
                      <c:pt idx="24">
                        <c:v>8.6725771633711091E-4</c:v>
                      </c:pt>
                      <c:pt idx="25">
                        <c:v>1.4178292533855164E-3</c:v>
                      </c:pt>
                      <c:pt idx="26">
                        <c:v>2.004339016342005E-3</c:v>
                      </c:pt>
                      <c:pt idx="27">
                        <c:v>2.6160092353861852E-3</c:v>
                      </c:pt>
                      <c:pt idx="28">
                        <c:v>3.2441798278066702E-3</c:v>
                      </c:pt>
                      <c:pt idx="29">
                        <c:v>3.8818964629057096E-3</c:v>
                      </c:pt>
                      <c:pt idx="30">
                        <c:v>4.5235843173418999E-3</c:v>
                      </c:pt>
                      <c:pt idx="31">
                        <c:v>5.1647880459095852E-3</c:v>
                      </c:pt>
                      <c:pt idx="32">
                        <c:v>5.8019633370454127E-3</c:v>
                      </c:pt>
                      <c:pt idx="33">
                        <c:v>6.4323089560731628E-3</c:v>
                      </c:pt>
                      <c:pt idx="34">
                        <c:v>7.05363078459742E-3</c:v>
                      </c:pt>
                      <c:pt idx="35">
                        <c:v>7.6642313046781929E-3</c:v>
                      </c:pt>
                      <c:pt idx="36">
                        <c:v>8.2628194347107442E-3</c:v>
                      </c:pt>
                      <c:pt idx="37">
                        <c:v>8.84843672959712E-3</c:v>
                      </c:pt>
                      <c:pt idx="38">
                        <c:v>9.4203968028840901E-3</c:v>
                      </c:pt>
                      <c:pt idx="39">
                        <c:v>9.9782354794000216E-3</c:v>
                      </c:pt>
                      <c:pt idx="40">
                        <c:v>1.0521669691765378E-2</c:v>
                      </c:pt>
                      <c:pt idx="41">
                        <c:v>1.1050563528335111E-2</c:v>
                      </c:pt>
                      <c:pt idx="42">
                        <c:v>1.1564900149868551E-2</c:v>
                      </c:pt>
                      <c:pt idx="43">
                        <c:v>1.2064758536992182E-2</c:v>
                      </c:pt>
                      <c:pt idx="44">
                        <c:v>1.2550294225058156E-2</c:v>
                      </c:pt>
                      <c:pt idx="45">
                        <c:v>1.3021723338381586E-2</c:v>
                      </c:pt>
                      <c:pt idx="46">
                        <c:v>1.3479309360563185E-2</c:v>
                      </c:pt>
                      <c:pt idx="47">
                        <c:v>1.3923352178166981E-2</c:v>
                      </c:pt>
                      <c:pt idx="48">
                        <c:v>1.4354179016457635E-2</c:v>
                      </c:pt>
                      <c:pt idx="49">
                        <c:v>1.4772136952103443E-2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498-41E3-A613-B718786CBB2A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v>"EIOPA Q3 2025"</c:v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Sheet2!$E$13:$BB$13</c15:sqref>
                        </c15:formulaRef>
                      </c:ext>
                    </c:extLst>
                    <c:numCache>
                      <c:formatCode>0.00%</c:formatCode>
                      <c:ptCount val="50"/>
                      <c:pt idx="0">
                        <c:v>-5.7829999999999999E-3</c:v>
                      </c:pt>
                      <c:pt idx="1">
                        <c:v>-5.8669999999999998E-3</c:v>
                      </c:pt>
                      <c:pt idx="2">
                        <c:v>-5.751E-3</c:v>
                      </c:pt>
                      <c:pt idx="3">
                        <c:v>-5.5490000000000001E-3</c:v>
                      </c:pt>
                      <c:pt idx="4">
                        <c:v>-5.2789999999999998E-3</c:v>
                      </c:pt>
                      <c:pt idx="5">
                        <c:v>-4.9550000000000002E-3</c:v>
                      </c:pt>
                      <c:pt idx="6">
                        <c:v>-4.5709999999999995E-3</c:v>
                      </c:pt>
                      <c:pt idx="7">
                        <c:v>-4.1609999999999998E-3</c:v>
                      </c:pt>
                      <c:pt idx="8">
                        <c:v>-3.735E-3</c:v>
                      </c:pt>
                      <c:pt idx="9">
                        <c:v>-3.2910000000000001E-3</c:v>
                      </c:pt>
                      <c:pt idx="10">
                        <c:v>-2.8378131274227059E-3</c:v>
                      </c:pt>
                      <c:pt idx="11">
                        <c:v>-2.4599999999999999E-3</c:v>
                      </c:pt>
                      <c:pt idx="12">
                        <c:v>-2.0793469813352727E-3</c:v>
                      </c:pt>
                      <c:pt idx="13">
                        <c:v>-1.7529573570747026E-3</c:v>
                      </c:pt>
                      <c:pt idx="14">
                        <c:v>-1.47E-3</c:v>
                      </c:pt>
                      <c:pt idx="15">
                        <c:v>-1.2877998747019559E-3</c:v>
                      </c:pt>
                      <c:pt idx="16">
                        <c:v>-1.1270074495269844E-3</c:v>
                      </c:pt>
                      <c:pt idx="17">
                        <c:v>-9.8405911674970259E-4</c:v>
                      </c:pt>
                      <c:pt idx="18">
                        <c:v>-8.5614063646244354E-4</c:v>
                      </c:pt>
                      <c:pt idx="19">
                        <c:v>-7.4100000000000001E-4</c:v>
                      </c:pt>
                      <c:pt idx="20">
                        <c:v>-6.6400799480936801E-4</c:v>
                      </c:pt>
                      <c:pt idx="21">
                        <c:v>-4.5766083094644916E-4</c:v>
                      </c:pt>
                      <c:pt idx="22">
                        <c:v>-1.5095648285512464E-4</c:v>
                      </c:pt>
                      <c:pt idx="23">
                        <c:v>2.3286228113517105E-4</c:v>
                      </c:pt>
                      <c:pt idx="24">
                        <c:v>6.7526024904074333E-4</c:v>
                      </c:pt>
                      <c:pt idx="25">
                        <c:v>1.1614070963918977E-3</c:v>
                      </c:pt>
                      <c:pt idx="26">
                        <c:v>1.6794088597866796E-3</c:v>
                      </c:pt>
                      <c:pt idx="27">
                        <c:v>2.2197132182659729E-3</c:v>
                      </c:pt>
                      <c:pt idx="28">
                        <c:v>2.7746452952777112E-3</c:v>
                      </c:pt>
                      <c:pt idx="29">
                        <c:v>3.3380425135312031E-3</c:v>
                      </c:pt>
                      <c:pt idx="30">
                        <c:v>3.904965349198708E-3</c:v>
                      </c:pt>
                      <c:pt idx="31">
                        <c:v>4.4714667587890666E-3</c:v>
                      </c:pt>
                      <c:pt idx="32">
                        <c:v>5.0344073294830149E-3</c:v>
                      </c:pt>
                      <c:pt idx="33">
                        <c:v>5.5913063262720275E-3</c:v>
                      </c:pt>
                      <c:pt idx="34">
                        <c:v>6.1402211130843209E-3</c:v>
                      </c:pt>
                      <c:pt idx="35">
                        <c:v>6.6796491417304704E-3</c:v>
                      </c:pt>
                      <c:pt idx="36">
                        <c:v>7.2084479934830803E-3</c:v>
                      </c:pt>
                      <c:pt idx="37">
                        <c:v>7.7257699373669553E-3</c:v>
                      </c:pt>
                      <c:pt idx="38">
                        <c:v>8.2310082180288013E-3</c:v>
                      </c:pt>
                      <c:pt idx="39">
                        <c:v>8.7237528629744432E-3</c:v>
                      </c:pt>
                      <c:pt idx="40">
                        <c:v>9.2037542465730482E-3</c:v>
                      </c:pt>
                      <c:pt idx="41">
                        <c:v>9.6708929978475133E-3</c:v>
                      </c:pt>
                      <c:pt idx="42">
                        <c:v>1.0125155113818618E-2</c:v>
                      </c:pt>
                      <c:pt idx="43">
                        <c:v>1.0566611357365696E-2</c:v>
                      </c:pt>
                      <c:pt idx="44">
                        <c:v>1.0995400191182725E-2</c:v>
                      </c:pt>
                      <c:pt idx="45">
                        <c:v>1.1411713637319076E-2</c:v>
                      </c:pt>
                      <c:pt idx="46">
                        <c:v>1.1815785562484304E-2</c:v>
                      </c:pt>
                      <c:pt idx="47">
                        <c:v>1.2207881978562041E-2</c:v>
                      </c:pt>
                      <c:pt idx="48">
                        <c:v>1.2588293020061592E-2</c:v>
                      </c:pt>
                      <c:pt idx="49">
                        <c:v>1.2957326318994378E-2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498-41E3-A613-B718786CBB2A}"/>
                  </c:ext>
                </c:extLst>
              </c15:ser>
            </c15:filteredLineSeries>
          </c:ext>
        </c:extLst>
      </c:lineChart>
      <c:catAx>
        <c:axId val="588848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49600"/>
        <c:crosses val="autoZero"/>
        <c:auto val="1"/>
        <c:lblAlgn val="ctr"/>
        <c:lblOffset val="100"/>
        <c:tickLblSkip val="4"/>
        <c:noMultiLvlLbl val="0"/>
      </c:catAx>
      <c:valAx>
        <c:axId val="588849600"/>
        <c:scaling>
          <c:orientation val="minMax"/>
          <c:max val="2.0000000000000004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4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0.43051</cdr:x>
      <cdr:y>0</cdr:y>
    </cdr:from>
    <cdr:to>
      <cdr:x>0.43051</cdr:x>
      <cdr:y>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B1E3A9B-A317-4E07-880B-A6B8E33EC157}"/>
            </a:ext>
          </a:extLst>
        </cdr:cNvPr>
        <cdr:cNvCxnSpPr/>
      </cdr:nvCxnSpPr>
      <cdr:spPr>
        <a:xfrm xmlns:a="http://schemas.openxmlformats.org/drawingml/2006/main" flipV="1">
          <a:off x="2774559" y="0"/>
          <a:ext cx="0" cy="404166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ysClr val="windowText" lastClr="00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0.43051</cdr:x>
      <cdr:y>0</cdr:y>
    </cdr:from>
    <cdr:to>
      <cdr:x>0.43051</cdr:x>
      <cdr:y>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B1E3A9B-A317-4E07-880B-A6B8E33EC157}"/>
            </a:ext>
          </a:extLst>
        </cdr:cNvPr>
        <cdr:cNvCxnSpPr/>
      </cdr:nvCxnSpPr>
      <cdr:spPr>
        <a:xfrm xmlns:a="http://schemas.openxmlformats.org/drawingml/2006/main" flipV="1">
          <a:off x="2774559" y="0"/>
          <a:ext cx="0" cy="4041666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ysClr val="windowText" lastClr="00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0.60644</cdr:x>
      <cdr:y>0</cdr:y>
    </cdr:from>
    <cdr:to>
      <cdr:x>0.60644</cdr:x>
      <cdr:y>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36C67708-8F1F-459D-A1E2-D919998DFC00}"/>
            </a:ext>
          </a:extLst>
        </cdr:cNvPr>
        <cdr:cNvCxnSpPr/>
      </cdr:nvCxnSpPr>
      <cdr:spPr>
        <a:xfrm xmlns:a="http://schemas.openxmlformats.org/drawingml/2006/main" flipV="1">
          <a:off x="3863752" y="0"/>
          <a:ext cx="0" cy="3657622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1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0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8630"/>
            <a:ext cx="294481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356180-2A1E-4BE9-A9F3-6824C20E891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77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1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15113"/>
            <a:ext cx="5437187" cy="446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0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630"/>
            <a:ext cx="294481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FC1F9E-6F2E-4012-879F-959EB8132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4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61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06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5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2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5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49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8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4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2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0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6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16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73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8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01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1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6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0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3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63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54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6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8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74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0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EA-LOGO_rounded_squares_grey_bold-regular_V05_3D_choice_vec_OMBRAGE-01_forMS.png"/>
          <p:cNvPicPr>
            <a:picLocks noChangeAspect="1"/>
          </p:cNvPicPr>
          <p:nvPr userDrawn="1"/>
        </p:nvPicPr>
        <p:blipFill>
          <a:blip r:embed="rId2" cstate="print"/>
          <a:srcRect l="-2457" t="-1282" r="50475" b="52278"/>
          <a:stretch>
            <a:fillRect/>
          </a:stretch>
        </p:blipFill>
        <p:spPr bwMode="auto">
          <a:xfrm>
            <a:off x="5422901" y="3916364"/>
            <a:ext cx="67691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EA_CMYK+baseli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85" y="360363"/>
            <a:ext cx="1871099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/>
          <p:nvPr userDrawn="1"/>
        </p:nvSpPr>
        <p:spPr bwMode="gray">
          <a:xfrm>
            <a:off x="1" y="6337360"/>
            <a:ext cx="2832100" cy="204671"/>
          </a:xfrm>
          <a:prstGeom prst="rect">
            <a:avLst/>
          </a:prstGeom>
        </p:spPr>
        <p:txBody>
          <a:bodyPr tIns="0" bIns="0" anchor="ctr">
            <a:spAutoFit/>
          </a:bodyPr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</a:pPr>
            <a:endParaRPr lang="en-US" sz="1400" b="1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00" y="2708920"/>
            <a:ext cx="10363200" cy="1440160"/>
          </a:xfrm>
        </p:spPr>
        <p:txBody>
          <a:bodyPr/>
          <a:lstStyle>
            <a:lvl1pPr algn="l">
              <a:defRPr sz="2800" b="1" cap="none" baseline="0"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800" y="4149081"/>
            <a:ext cx="6283275" cy="307777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82C55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527051" y="908050"/>
            <a:ext cx="11330516" cy="0"/>
          </a:xfrm>
          <a:prstGeom prst="line">
            <a:avLst/>
          </a:prstGeom>
          <a:ln w="12700">
            <a:solidFill>
              <a:srgbClr val="82C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CEA_CMYK+base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3" y="6021389"/>
            <a:ext cx="960436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baseline="0"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27051" y="1196753"/>
            <a:ext cx="11233149" cy="48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3pPr>
              <a:buFontTx/>
              <a:buBlip>
                <a:blip r:embed="rId3"/>
              </a:buBlip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8976784" y="6264276"/>
            <a:ext cx="2844800" cy="339725"/>
          </a:xfrm>
        </p:spPr>
        <p:txBody>
          <a:bodyPr/>
          <a:lstStyle>
            <a:lvl1pPr>
              <a:defRPr/>
            </a:lvl1pPr>
          </a:lstStyle>
          <a:p>
            <a:fld id="{1A67FEBB-CD14-4265-853F-FA2A04A55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>
          <a:xfrm>
            <a:off x="527051" y="908050"/>
            <a:ext cx="11330516" cy="0"/>
          </a:xfrm>
          <a:prstGeom prst="line">
            <a:avLst/>
          </a:prstGeom>
          <a:ln w="12700">
            <a:solidFill>
              <a:srgbClr val="82C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CEA_CMYK+base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3" y="6021389"/>
            <a:ext cx="960436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8000" y="1124744"/>
            <a:ext cx="11328640" cy="359246"/>
          </a:xfrm>
        </p:spPr>
        <p:txBody>
          <a:bodyPr/>
          <a:lstStyle>
            <a:lvl1pPr>
              <a:buFont typeface="Arial" pitchFamily="34" charset="0"/>
              <a:buNone/>
              <a:defRPr sz="1800" b="1">
                <a:solidFill>
                  <a:srgbClr val="82C55B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fr-B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27051" y="1628800"/>
            <a:ext cx="11233149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3pPr marL="1076325" indent="-266700">
              <a:tabLst>
                <a:tab pos="808038" algn="l"/>
              </a:tabLs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976784" y="6264276"/>
            <a:ext cx="2844800" cy="339725"/>
          </a:xfrm>
        </p:spPr>
        <p:txBody>
          <a:bodyPr/>
          <a:lstStyle>
            <a:lvl1pPr>
              <a:defRPr/>
            </a:lvl1pPr>
          </a:lstStyle>
          <a:p>
            <a:fld id="{BD0E48A5-5353-434C-97D1-5CA4F598D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for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527051" y="908050"/>
            <a:ext cx="11330516" cy="0"/>
          </a:xfrm>
          <a:prstGeom prst="line">
            <a:avLst/>
          </a:prstGeom>
          <a:ln w="12700">
            <a:solidFill>
              <a:srgbClr val="82C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CEA_CMYK+base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3" y="6021389"/>
            <a:ext cx="1032444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016215" y="1196752"/>
            <a:ext cx="3744416" cy="4896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976784" y="6264276"/>
            <a:ext cx="2844800" cy="339725"/>
          </a:xfrm>
        </p:spPr>
        <p:txBody>
          <a:bodyPr/>
          <a:lstStyle>
            <a:lvl1pPr>
              <a:defRPr/>
            </a:lvl1pPr>
          </a:lstStyle>
          <a:p>
            <a:fld id="{0C7D7316-3669-466E-88B8-A3080D0D5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395288"/>
            <a:ext cx="113305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96976"/>
            <a:ext cx="11233149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6784" y="6237289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957"/>
                </a:solidFill>
              </a:defRPr>
            </a:lvl1pPr>
          </a:lstStyle>
          <a:p>
            <a:fld id="{BCC4DCA1-5C9A-4123-AF4F-430518B05A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C98E9-56C8-4E72-A4FA-374AC3461C49}"/>
              </a:ext>
            </a:extLst>
          </p:cNvPr>
          <p:cNvSpPr txBox="1"/>
          <p:nvPr userDrawn="1"/>
        </p:nvSpPr>
        <p:spPr>
          <a:xfrm>
            <a:off x="10971491" y="127827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/>
              <a:t>Version 3.0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480"/>
          </a:solidFill>
          <a:latin typeface="Frutiger LT Std 45 Ligh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480"/>
          </a:solidFill>
          <a:latin typeface="Frutiger LT Std 45 Ligh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480"/>
          </a:solidFill>
          <a:latin typeface="Frutiger LT Std 45 Ligh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480"/>
          </a:solidFill>
          <a:latin typeface="Frutiger LT Std 45 Light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002957"/>
        </a:buClr>
        <a:buSzPct val="100000"/>
        <a:buBlip>
          <a:blip r:embed="rId6"/>
        </a:buBlip>
        <a:tabLst>
          <a:tab pos="266700" algn="l"/>
        </a:tabLst>
        <a:defRPr sz="2000">
          <a:solidFill>
            <a:schemeClr val="tx1"/>
          </a:solidFill>
          <a:latin typeface="Verdana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2C55B"/>
        </a:buClr>
        <a:buSzPct val="100000"/>
        <a:buBlip>
          <a:blip r:embed="rId7"/>
        </a:buBlip>
        <a:tabLst>
          <a:tab pos="717550" algn="l"/>
        </a:tabLst>
        <a:defRPr>
          <a:solidFill>
            <a:schemeClr val="tx1"/>
          </a:solidFill>
          <a:latin typeface="Verdana" pitchFamily="34" charset="0"/>
          <a:cs typeface="Arial" pitchFamily="34" charset="0"/>
        </a:defRPr>
      </a:lvl2pPr>
      <a:lvl3pPr marL="1076325" indent="-266700" algn="l" rtl="0" eaLnBrk="0" fontAlgn="base" hangingPunct="0">
        <a:spcBef>
          <a:spcPct val="20000"/>
        </a:spcBef>
        <a:spcAft>
          <a:spcPct val="0"/>
        </a:spcAft>
        <a:buClr>
          <a:srgbClr val="002957"/>
        </a:buClr>
        <a:buSzPct val="100000"/>
        <a:buBlip>
          <a:blip r:embed="rId8"/>
        </a:buBlip>
        <a:defRPr sz="1600">
          <a:solidFill>
            <a:schemeClr val="tx1"/>
          </a:solidFill>
          <a:latin typeface="Verdana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2C55B"/>
        </a:buClr>
        <a:buSzPct val="80000"/>
        <a:buFont typeface="Arial" charset="0"/>
        <a:buChar char="•"/>
        <a:defRPr sz="1400">
          <a:solidFill>
            <a:schemeClr val="tx1"/>
          </a:solidFill>
          <a:latin typeface="Verdana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957"/>
        </a:buClr>
        <a:buSzPct val="80000"/>
        <a:buFont typeface="Verdana" pitchFamily="34" charset="0"/>
        <a:buChar char="•"/>
        <a:defRPr sz="1200">
          <a:solidFill>
            <a:schemeClr val="tx1"/>
          </a:solidFill>
          <a:latin typeface="Verdana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chart" Target="../charts/chart1.xm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6.png"/><Relationship Id="rId7" Type="http://schemas.openxmlformats.org/officeDocument/2006/relationships/image" Target="../media/image6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0" Type="http://schemas.openxmlformats.org/officeDocument/2006/relationships/image" Target="../media/image1.png"/><Relationship Id="rId4" Type="http://schemas.openxmlformats.org/officeDocument/2006/relationships/image" Target="../media/image67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11" Type="http://schemas.openxmlformats.org/officeDocument/2006/relationships/image" Target="../media/image65.svg"/><Relationship Id="rId5" Type="http://schemas.openxmlformats.org/officeDocument/2006/relationships/image" Target="../media/image79.png"/><Relationship Id="rId10" Type="http://schemas.openxmlformats.org/officeDocument/2006/relationships/image" Target="../media/image64.png"/><Relationship Id="rId4" Type="http://schemas.openxmlformats.org/officeDocument/2006/relationships/image" Target="../media/image78.png"/><Relationship Id="rId9" Type="http://schemas.openxmlformats.org/officeDocument/2006/relationships/image" Target="../media/image24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8.sv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8.sv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BF28-67E9-4926-8F91-B4CCADED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00" y="2204864"/>
            <a:ext cx="10363200" cy="1440160"/>
          </a:xfrm>
        </p:spPr>
        <p:txBody>
          <a:bodyPr/>
          <a:lstStyle/>
          <a:p>
            <a:r>
              <a:rPr lang="en-GB" dirty="0"/>
              <a:t>Solvency II review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64656-78E6-46B5-9118-FA11847DD551}"/>
              </a:ext>
            </a:extLst>
          </p:cNvPr>
          <p:cNvSpPr/>
          <p:nvPr/>
        </p:nvSpPr>
        <p:spPr>
          <a:xfrm>
            <a:off x="407368" y="2854677"/>
            <a:ext cx="1108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0" dirty="0">
                <a:solidFill>
                  <a:schemeClr val="accent2"/>
                </a:solidFill>
              </a:rPr>
              <a:t>EIOPA’s</a:t>
            </a:r>
            <a:r>
              <a:rPr lang="en-GB" b="1" kern="0" dirty="0">
                <a:solidFill>
                  <a:srgbClr val="FF0000"/>
                </a:solidFill>
              </a:rPr>
              <a:t> inadequate </a:t>
            </a:r>
            <a:r>
              <a:rPr lang="en-GB" b="1" kern="0" dirty="0">
                <a:solidFill>
                  <a:schemeClr val="accent2"/>
                </a:solidFill>
              </a:rPr>
              <a:t>proposal</a:t>
            </a:r>
            <a:r>
              <a:rPr lang="en-GB" b="1" kern="0" dirty="0">
                <a:solidFill>
                  <a:srgbClr val="FF0000"/>
                </a:solidFill>
              </a:rPr>
              <a:t> </a:t>
            </a:r>
            <a:r>
              <a:rPr lang="en-GB" b="1" kern="0" dirty="0">
                <a:solidFill>
                  <a:schemeClr val="accent2"/>
                </a:solidFill>
              </a:rPr>
              <a:t>on risk margin and </a:t>
            </a:r>
            <a:r>
              <a:rPr lang="en-GB" b="1" kern="0" dirty="0">
                <a:solidFill>
                  <a:srgbClr val="FF0000"/>
                </a:solidFill>
              </a:rPr>
              <a:t>unnecessary </a:t>
            </a:r>
            <a:r>
              <a:rPr lang="en-GB" b="1" kern="0" dirty="0">
                <a:solidFill>
                  <a:schemeClr val="accent2"/>
                </a:solidFill>
              </a:rPr>
              <a:t>proposal</a:t>
            </a:r>
            <a:r>
              <a:rPr lang="en-GB" b="1" kern="0" dirty="0">
                <a:solidFill>
                  <a:srgbClr val="FF0000"/>
                </a:solidFill>
              </a:rPr>
              <a:t> </a:t>
            </a:r>
            <a:r>
              <a:rPr lang="en-GB" b="1" kern="0" dirty="0">
                <a:solidFill>
                  <a:schemeClr val="accent2"/>
                </a:solidFill>
              </a:rPr>
              <a:t>on risk-free interest rate </a:t>
            </a:r>
            <a:r>
              <a:rPr lang="en-GB" b="1" kern="0" dirty="0">
                <a:solidFill>
                  <a:srgbClr val="FF0000"/>
                </a:solidFill>
              </a:rPr>
              <a:t>undermine long-term investment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EA2C1C-05E8-4339-ACA1-B9B16384D7C2}"/>
              </a:ext>
            </a:extLst>
          </p:cNvPr>
          <p:cNvSpPr/>
          <p:nvPr/>
        </p:nvSpPr>
        <p:spPr bwMode="gray">
          <a:xfrm>
            <a:off x="527051" y="1569645"/>
            <a:ext cx="3840757" cy="1787347"/>
          </a:xfrm>
          <a:prstGeom prst="ellipse">
            <a:avLst/>
          </a:prstGeom>
          <a:noFill/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A4E2FE-FE70-4D95-8216-E46B7BC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Valuation of liabilities in Solvency II is extremely comprehensive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9BDF2-D75D-4326-B5A0-AED6A9B80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20032-170E-4BD0-A463-9F5A80075865}"/>
              </a:ext>
            </a:extLst>
          </p:cNvPr>
          <p:cNvSpPr/>
          <p:nvPr/>
        </p:nvSpPr>
        <p:spPr bwMode="gray">
          <a:xfrm>
            <a:off x="4796789" y="3969254"/>
            <a:ext cx="2247502" cy="2484081"/>
          </a:xfrm>
          <a:prstGeom prst="rect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8541A-A3B1-4F62-84C0-E72BA99CCBE3}"/>
              </a:ext>
            </a:extLst>
          </p:cNvPr>
          <p:cNvSpPr txBox="1"/>
          <p:nvPr/>
        </p:nvSpPr>
        <p:spPr>
          <a:xfrm>
            <a:off x="4754983" y="4659979"/>
            <a:ext cx="228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Reserves 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based on Solvency II methodology*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(“Technical provisions”)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9E0C29-D78D-4412-A687-A45E1194F5F2}"/>
              </a:ext>
            </a:extLst>
          </p:cNvPr>
          <p:cNvSpPr txBox="1"/>
          <p:nvPr/>
        </p:nvSpPr>
        <p:spPr>
          <a:xfrm>
            <a:off x="1919765" y="4017917"/>
            <a:ext cx="2247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Assets needed to support risk margin, SCR and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 reserves based on Solvency II methodology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8002463-19AC-4D01-BB96-3C13B1A5B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50411">
            <a:off x="2460335" y="3411304"/>
            <a:ext cx="2164316" cy="194421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C76B642-96F7-4667-9B19-E58F5B0B4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55" y="1782637"/>
            <a:ext cx="580284" cy="668503"/>
          </a:xfrm>
          <a:prstGeom prst="rect">
            <a:avLst/>
          </a:prstGeom>
        </p:spPr>
      </p:pic>
      <p:pic>
        <p:nvPicPr>
          <p:cNvPr id="25" name="Picture 24" descr="A close up of a device&#10;&#10;Description automatically generated">
            <a:extLst>
              <a:ext uri="{FF2B5EF4-FFF2-40B4-BE49-F238E27FC236}">
                <a16:creationId xmlns:a16="http://schemas.microsoft.com/office/drawing/2014/main" id="{61DEFC6E-34A1-4FCD-ADDC-47DDE30A5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72" y="1777786"/>
            <a:ext cx="660977" cy="637047"/>
          </a:xfrm>
          <a:prstGeom prst="rect">
            <a:avLst/>
          </a:prstGeom>
        </p:spPr>
      </p:pic>
      <p:pic>
        <p:nvPicPr>
          <p:cNvPr id="26" name="Picture 2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9B8C8DB-13B9-4FC2-B60D-37E20CA05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55" y="2610557"/>
            <a:ext cx="660978" cy="609044"/>
          </a:xfrm>
          <a:prstGeom prst="rect">
            <a:avLst/>
          </a:prstGeom>
        </p:spPr>
      </p:pic>
      <p:pic>
        <p:nvPicPr>
          <p:cNvPr id="27" name="Picture 26" descr="A picture containing indoor, toy, table, office&#10;&#10;Description automatically generated">
            <a:extLst>
              <a:ext uri="{FF2B5EF4-FFF2-40B4-BE49-F238E27FC236}">
                <a16:creationId xmlns:a16="http://schemas.microsoft.com/office/drawing/2014/main" id="{470FCBB9-6299-4898-9736-D065EC06B0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07" y="2118068"/>
            <a:ext cx="693454" cy="691894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C65423BF-DFA7-4AFF-A817-472CB177B6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875687"/>
            <a:ext cx="455535" cy="1062110"/>
          </a:xfrm>
          <a:prstGeom prst="rect">
            <a:avLst/>
          </a:prstGeom>
        </p:spPr>
      </p:pic>
      <p:pic>
        <p:nvPicPr>
          <p:cNvPr id="35" name="Picture 3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D42D51D8-6CEE-4E60-A555-933FEEB4FE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17" y="2561928"/>
            <a:ext cx="724471" cy="6956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F1CFF4-AEAE-441A-9045-F68E94CEB9EE}"/>
              </a:ext>
            </a:extLst>
          </p:cNvPr>
          <p:cNvSpPr txBox="1"/>
          <p:nvPr/>
        </p:nvSpPr>
        <p:spPr>
          <a:xfrm>
            <a:off x="7968208" y="4848914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Amount needed to pay policyholder claims and other liabilities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A8963712-2D74-4CFD-BA91-75C44362E807}"/>
              </a:ext>
            </a:extLst>
          </p:cNvPr>
          <p:cNvSpPr/>
          <p:nvPr/>
        </p:nvSpPr>
        <p:spPr bwMode="gray">
          <a:xfrm rot="16200000">
            <a:off x="7548841" y="4949143"/>
            <a:ext cx="374849" cy="456777"/>
          </a:xfrm>
          <a:prstGeom prst="downArrow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523C8EBA-B989-466E-975A-0E08CA85A37B}"/>
              </a:ext>
            </a:extLst>
          </p:cNvPr>
          <p:cNvSpPr/>
          <p:nvPr/>
        </p:nvSpPr>
        <p:spPr>
          <a:xfrm rot="10800000">
            <a:off x="7153126" y="3969253"/>
            <a:ext cx="246734" cy="2484082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4FBE9-2866-40EC-9E01-D188EFFCBD78}"/>
              </a:ext>
            </a:extLst>
          </p:cNvPr>
          <p:cNvSpPr txBox="1"/>
          <p:nvPr/>
        </p:nvSpPr>
        <p:spPr>
          <a:xfrm>
            <a:off x="5951984" y="2809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014CF6-75A0-447D-8C74-BB5F4829A100}"/>
              </a:ext>
            </a:extLst>
          </p:cNvPr>
          <p:cNvSpPr txBox="1"/>
          <p:nvPr/>
        </p:nvSpPr>
        <p:spPr>
          <a:xfrm>
            <a:off x="416206" y="6604001"/>
            <a:ext cx="1122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* Not to scale</a:t>
            </a:r>
          </a:p>
        </p:txBody>
      </p:sp>
    </p:spTree>
    <p:extLst>
      <p:ext uri="{BB962C8B-B14F-4D97-AF65-F5344CB8AC3E}">
        <p14:creationId xmlns:p14="http://schemas.microsoft.com/office/powerpoint/2010/main" val="318763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4E2FE-FE70-4D95-8216-E46B7BC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However, the valuation of liabilities also contains the risk margin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9BDF2-D75D-4326-B5A0-AED6A9B80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20032-170E-4BD0-A463-9F5A80075865}"/>
              </a:ext>
            </a:extLst>
          </p:cNvPr>
          <p:cNvSpPr/>
          <p:nvPr/>
        </p:nvSpPr>
        <p:spPr bwMode="gray">
          <a:xfrm>
            <a:off x="4766682" y="3969255"/>
            <a:ext cx="2247502" cy="2484081"/>
          </a:xfrm>
          <a:prstGeom prst="rect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8541A-A3B1-4F62-84C0-E72BA99CCBE3}"/>
              </a:ext>
            </a:extLst>
          </p:cNvPr>
          <p:cNvSpPr txBox="1"/>
          <p:nvPr/>
        </p:nvSpPr>
        <p:spPr>
          <a:xfrm>
            <a:off x="4724876" y="4659980"/>
            <a:ext cx="235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Reserves 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based on Solvency II methodology*</a:t>
            </a:r>
          </a:p>
          <a:p>
            <a:pPr algn="ctr"/>
            <a:endParaRPr lang="en-GB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86915-59F7-4017-8762-2B5D8D9F7DA0}"/>
              </a:ext>
            </a:extLst>
          </p:cNvPr>
          <p:cNvSpPr txBox="1"/>
          <p:nvPr/>
        </p:nvSpPr>
        <p:spPr>
          <a:xfrm>
            <a:off x="407368" y="980728"/>
            <a:ext cx="1145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Solvency II requires insurers to hold </a:t>
            </a:r>
            <a:r>
              <a:rPr lang="en-GB" u="sng" dirty="0"/>
              <a:t>significant extra assets</a:t>
            </a:r>
            <a:r>
              <a:rPr lang="en-GB" dirty="0"/>
              <a:t> not needed to pay expected claims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2FA0F-9481-474B-8FF8-0B9339DC2EFF}"/>
              </a:ext>
            </a:extLst>
          </p:cNvPr>
          <p:cNvSpPr/>
          <p:nvPr/>
        </p:nvSpPr>
        <p:spPr bwMode="gray">
          <a:xfrm>
            <a:off x="4769600" y="3622502"/>
            <a:ext cx="2247502" cy="369332"/>
          </a:xfrm>
          <a:prstGeom prst="rect">
            <a:avLst/>
          </a:prstGeom>
          <a:solidFill>
            <a:schemeClr val="accent5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91F0C1-CD16-4AAD-8839-4F771AB99383}"/>
              </a:ext>
            </a:extLst>
          </p:cNvPr>
          <p:cNvSpPr txBox="1"/>
          <p:nvPr/>
        </p:nvSpPr>
        <p:spPr>
          <a:xfrm>
            <a:off x="4778324" y="3713308"/>
            <a:ext cx="224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Risk margin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086D059-B3D2-4184-A49D-8BBAC5064BAC}"/>
              </a:ext>
            </a:extLst>
          </p:cNvPr>
          <p:cNvSpPr/>
          <p:nvPr/>
        </p:nvSpPr>
        <p:spPr>
          <a:xfrm rot="10800000" flipH="1">
            <a:off x="7059950" y="3965514"/>
            <a:ext cx="395514" cy="2484081"/>
          </a:xfrm>
          <a:prstGeom prst="rightBrace">
            <a:avLst>
              <a:gd name="adj1" fmla="val 8333"/>
              <a:gd name="adj2" fmla="val 50574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84B185-E00A-46FD-BD3F-A74D8070E844}"/>
              </a:ext>
            </a:extLst>
          </p:cNvPr>
          <p:cNvSpPr txBox="1"/>
          <p:nvPr/>
        </p:nvSpPr>
        <p:spPr>
          <a:xfrm>
            <a:off x="7489587" y="4915167"/>
            <a:ext cx="289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Needed to pay expected claims and expenses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00C84A0-23C8-4776-A606-69DAFA62D9C8}"/>
              </a:ext>
            </a:extLst>
          </p:cNvPr>
          <p:cNvSpPr/>
          <p:nvPr/>
        </p:nvSpPr>
        <p:spPr>
          <a:xfrm>
            <a:off x="7161155" y="3589180"/>
            <a:ext cx="239480" cy="3467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7BB1D6-0DE7-4B5A-A872-CB7E32ABDFE5}"/>
              </a:ext>
            </a:extLst>
          </p:cNvPr>
          <p:cNvSpPr/>
          <p:nvPr/>
        </p:nvSpPr>
        <p:spPr bwMode="gray">
          <a:xfrm>
            <a:off x="4712348" y="3596182"/>
            <a:ext cx="2368308" cy="369332"/>
          </a:xfrm>
          <a:prstGeom prst="rect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6BC094FE-6127-4A2D-A932-7043671288DB}"/>
              </a:ext>
            </a:extLst>
          </p:cNvPr>
          <p:cNvSpPr/>
          <p:nvPr/>
        </p:nvSpPr>
        <p:spPr bwMode="gray">
          <a:xfrm rot="16200000">
            <a:off x="9208579" y="3572583"/>
            <a:ext cx="374849" cy="456777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3B8D30D-3D8F-464D-9325-531F42F92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9000" y="3524242"/>
            <a:ext cx="374849" cy="374849"/>
          </a:xfrm>
          <a:prstGeom prst="rect">
            <a:avLst/>
          </a:prstGeom>
        </p:spPr>
      </p:pic>
      <p:sp>
        <p:nvSpPr>
          <p:cNvPr id="30" name="Right Brace 29">
            <a:extLst>
              <a:ext uri="{FF2B5EF4-FFF2-40B4-BE49-F238E27FC236}">
                <a16:creationId xmlns:a16="http://schemas.microsoft.com/office/drawing/2014/main" id="{B6096153-869D-4E0D-82AE-E6F35A7369C5}"/>
              </a:ext>
            </a:extLst>
          </p:cNvPr>
          <p:cNvSpPr/>
          <p:nvPr/>
        </p:nvSpPr>
        <p:spPr>
          <a:xfrm flipH="1">
            <a:off x="4189537" y="3588243"/>
            <a:ext cx="469759" cy="2848304"/>
          </a:xfrm>
          <a:prstGeom prst="rightBrace">
            <a:avLst>
              <a:gd name="adj1" fmla="val 8333"/>
              <a:gd name="adj2" fmla="val 50574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891F25-D0E1-453E-971D-5ADB05E30885}"/>
              </a:ext>
            </a:extLst>
          </p:cNvPr>
          <p:cNvSpPr txBox="1"/>
          <p:nvPr/>
        </p:nvSpPr>
        <p:spPr>
          <a:xfrm>
            <a:off x="1249932" y="4663956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Solvency II liabilities </a:t>
            </a:r>
          </a:p>
          <a:p>
            <a:pPr algn="ctr"/>
            <a:r>
              <a:rPr lang="en-GB" sz="1400" dirty="0"/>
              <a:t>= </a:t>
            </a:r>
          </a:p>
          <a:p>
            <a:pPr algn="ctr"/>
            <a:r>
              <a:rPr lang="en-GB" sz="1400" dirty="0"/>
              <a:t>reserves + risk margin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86860-38F3-4E9E-AB0B-D19973356E46}"/>
              </a:ext>
            </a:extLst>
          </p:cNvPr>
          <p:cNvSpPr txBox="1"/>
          <p:nvPr/>
        </p:nvSpPr>
        <p:spPr>
          <a:xfrm>
            <a:off x="7320136" y="3482475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Risk margin is extra “hidden” layer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B30A7F-7A31-436B-B0DB-FC0EC82CC676}"/>
              </a:ext>
            </a:extLst>
          </p:cNvPr>
          <p:cNvSpPr txBox="1"/>
          <p:nvPr/>
        </p:nvSpPr>
        <p:spPr>
          <a:xfrm>
            <a:off x="10051254" y="3491851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rgbClr val="FF0000"/>
                </a:solidFill>
              </a:rPr>
              <a:t>Not needed</a:t>
            </a:r>
            <a:r>
              <a:rPr lang="en-GB" sz="1400" b="1" dirty="0">
                <a:solidFill>
                  <a:srgbClr val="FF0000"/>
                </a:solidFill>
              </a:rPr>
              <a:t> to pay claims and other liabilities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B356E1-FB3B-44A7-8AAD-5B3F014F3DA1}"/>
              </a:ext>
            </a:extLst>
          </p:cNvPr>
          <p:cNvSpPr txBox="1"/>
          <p:nvPr/>
        </p:nvSpPr>
        <p:spPr>
          <a:xfrm>
            <a:off x="416206" y="6604001"/>
            <a:ext cx="1122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* Not to scale</a:t>
            </a:r>
          </a:p>
        </p:txBody>
      </p:sp>
    </p:spTree>
    <p:extLst>
      <p:ext uri="{BB962C8B-B14F-4D97-AF65-F5344CB8AC3E}">
        <p14:creationId xmlns:p14="http://schemas.microsoft.com/office/powerpoint/2010/main" val="411905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5DDE3E-B058-4B4D-9347-D14B1349FE36}"/>
              </a:ext>
            </a:extLst>
          </p:cNvPr>
          <p:cNvSpPr/>
          <p:nvPr/>
        </p:nvSpPr>
        <p:spPr bwMode="gray">
          <a:xfrm>
            <a:off x="370416" y="5733256"/>
            <a:ext cx="1333096" cy="1008112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16153-DBB3-466A-9359-3EEDCCD7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5288"/>
            <a:ext cx="11330516" cy="323165"/>
          </a:xfrm>
        </p:spPr>
        <p:txBody>
          <a:bodyPr/>
          <a:lstStyle/>
          <a:p>
            <a:r>
              <a:rPr lang="en-GB" sz="2100" dirty="0"/>
              <a:t>What is the risk margin?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B945B-0478-4130-AC59-A32D51768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42621-39C2-4412-AC6D-6CC0BB074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4282" y="1187231"/>
            <a:ext cx="2446233" cy="40233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646164-5A6A-4B5D-BD23-7D6BEDFDD39D}"/>
              </a:ext>
            </a:extLst>
          </p:cNvPr>
          <p:cNvSpPr/>
          <p:nvPr/>
        </p:nvSpPr>
        <p:spPr>
          <a:xfrm>
            <a:off x="4919919" y="5262298"/>
            <a:ext cx="2088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Overly theoretical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26D8C7-786B-4BA4-A967-21E4D3BD8D50}"/>
              </a:ext>
            </a:extLst>
          </p:cNvPr>
          <p:cNvSpPr/>
          <p:nvPr/>
        </p:nvSpPr>
        <p:spPr>
          <a:xfrm>
            <a:off x="316546" y="5262298"/>
            <a:ext cx="3693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Funds needed to “transfer” portfolio to a third party in extremely rare event of failure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61E17-C069-434B-AA8E-5D88BCFE2E7A}"/>
              </a:ext>
            </a:extLst>
          </p:cNvPr>
          <p:cNvSpPr/>
          <p:nvPr/>
        </p:nvSpPr>
        <p:spPr>
          <a:xfrm>
            <a:off x="8485756" y="5262298"/>
            <a:ext cx="236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On top of real reserves and capital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B3E9E1F-F125-41DB-A64B-8E53BD028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63337"/>
            <a:ext cx="2376264" cy="36778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D7E241-F853-4F61-AC9B-25E0B1D76B6F}"/>
              </a:ext>
            </a:extLst>
          </p:cNvPr>
          <p:cNvSpPr/>
          <p:nvPr/>
        </p:nvSpPr>
        <p:spPr bwMode="gray">
          <a:xfrm>
            <a:off x="8606562" y="1340798"/>
            <a:ext cx="2247502" cy="1061425"/>
          </a:xfrm>
          <a:prstGeom prst="rect">
            <a:avLst/>
          </a:prstGeom>
          <a:solidFill>
            <a:srgbClr val="FFC000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AA98C-CFE6-478E-821A-1D34BAB53BD5}"/>
              </a:ext>
            </a:extLst>
          </p:cNvPr>
          <p:cNvSpPr txBox="1"/>
          <p:nvPr/>
        </p:nvSpPr>
        <p:spPr>
          <a:xfrm>
            <a:off x="8614255" y="1394194"/>
            <a:ext cx="224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Solvency Capital Requirement (SCR)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91CB4-C1CB-4B67-B3D8-5AEE0D26ED5C}"/>
              </a:ext>
            </a:extLst>
          </p:cNvPr>
          <p:cNvSpPr/>
          <p:nvPr/>
        </p:nvSpPr>
        <p:spPr bwMode="gray">
          <a:xfrm>
            <a:off x="8606562" y="2726537"/>
            <a:ext cx="2247502" cy="2484081"/>
          </a:xfrm>
          <a:prstGeom prst="rect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E1F3E-9317-4D5D-A533-74208A47C721}"/>
              </a:ext>
            </a:extLst>
          </p:cNvPr>
          <p:cNvSpPr txBox="1"/>
          <p:nvPr/>
        </p:nvSpPr>
        <p:spPr>
          <a:xfrm>
            <a:off x="8564756" y="3417262"/>
            <a:ext cx="235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Reserves 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based on Solvency II methodology</a:t>
            </a:r>
          </a:p>
          <a:p>
            <a:pPr algn="ctr"/>
            <a:endParaRPr lang="en-GB" b="1" baseline="300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A1A65-9289-498F-B94A-DB2B807C32BA}"/>
              </a:ext>
            </a:extLst>
          </p:cNvPr>
          <p:cNvSpPr/>
          <p:nvPr/>
        </p:nvSpPr>
        <p:spPr bwMode="gray">
          <a:xfrm>
            <a:off x="8609480" y="2379784"/>
            <a:ext cx="2247502" cy="369332"/>
          </a:xfrm>
          <a:prstGeom prst="rect">
            <a:avLst/>
          </a:prstGeom>
          <a:solidFill>
            <a:schemeClr val="accent5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0AEC37-56EE-4763-A2D4-77600F6F1B2C}"/>
              </a:ext>
            </a:extLst>
          </p:cNvPr>
          <p:cNvSpPr txBox="1"/>
          <p:nvPr/>
        </p:nvSpPr>
        <p:spPr>
          <a:xfrm>
            <a:off x="8618204" y="2470590"/>
            <a:ext cx="224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Risk margin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2EDDA7-690B-43EC-B4E7-4667575B2EDD}"/>
              </a:ext>
            </a:extLst>
          </p:cNvPr>
          <p:cNvSpPr/>
          <p:nvPr/>
        </p:nvSpPr>
        <p:spPr bwMode="gray">
          <a:xfrm>
            <a:off x="8610216" y="1962581"/>
            <a:ext cx="2247502" cy="400233"/>
          </a:xfrm>
          <a:prstGeom prst="rect">
            <a:avLst/>
          </a:prstGeom>
          <a:solidFill>
            <a:srgbClr val="AAAAAA">
              <a:alpha val="25098"/>
            </a:srgbClr>
          </a:solidFill>
          <a:ln w="3810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3D2B1E-69CF-4A37-9FF1-51C4195DB677}"/>
              </a:ext>
            </a:extLst>
          </p:cNvPr>
          <p:cNvSpPr txBox="1"/>
          <p:nvPr/>
        </p:nvSpPr>
        <p:spPr>
          <a:xfrm>
            <a:off x="8603644" y="2007398"/>
            <a:ext cx="224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Minimum capital requirement (MCR)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58895A-6666-413E-8C42-1A673F57BA34}"/>
              </a:ext>
            </a:extLst>
          </p:cNvPr>
          <p:cNvSpPr/>
          <p:nvPr/>
        </p:nvSpPr>
        <p:spPr bwMode="gray">
          <a:xfrm>
            <a:off x="8608744" y="2373726"/>
            <a:ext cx="2247502" cy="400233"/>
          </a:xfrm>
          <a:prstGeom prst="rect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24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4E2FE-FE70-4D95-8216-E46B7BC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What is the risk margin?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9BDF2-D75D-4326-B5A0-AED6A9B80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20032-170E-4BD0-A463-9F5A80075865}"/>
              </a:ext>
            </a:extLst>
          </p:cNvPr>
          <p:cNvSpPr/>
          <p:nvPr/>
        </p:nvSpPr>
        <p:spPr bwMode="gray">
          <a:xfrm>
            <a:off x="4766682" y="3969255"/>
            <a:ext cx="2247502" cy="2484081"/>
          </a:xfrm>
          <a:prstGeom prst="rect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8541A-A3B1-4F62-84C0-E72BA99CCBE3}"/>
              </a:ext>
            </a:extLst>
          </p:cNvPr>
          <p:cNvSpPr txBox="1"/>
          <p:nvPr/>
        </p:nvSpPr>
        <p:spPr>
          <a:xfrm>
            <a:off x="4724876" y="4659980"/>
            <a:ext cx="235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Reserves 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based on Solvency II methodology*</a:t>
            </a:r>
          </a:p>
          <a:p>
            <a:pPr algn="ctr"/>
            <a:endParaRPr lang="en-GB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86915-59F7-4017-8762-2B5D8D9F7DA0}"/>
              </a:ext>
            </a:extLst>
          </p:cNvPr>
          <p:cNvSpPr txBox="1"/>
          <p:nvPr/>
        </p:nvSpPr>
        <p:spPr>
          <a:xfrm>
            <a:off x="407368" y="980728"/>
            <a:ext cx="1145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Solvency II requires insurers to hold capital against all the risks to which they are exposed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2FA0F-9481-474B-8FF8-0B9339DC2EFF}"/>
              </a:ext>
            </a:extLst>
          </p:cNvPr>
          <p:cNvSpPr/>
          <p:nvPr/>
        </p:nvSpPr>
        <p:spPr bwMode="gray">
          <a:xfrm>
            <a:off x="4769600" y="3622502"/>
            <a:ext cx="2247502" cy="369332"/>
          </a:xfrm>
          <a:prstGeom prst="rect">
            <a:avLst/>
          </a:prstGeom>
          <a:solidFill>
            <a:schemeClr val="accent5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91F0C1-CD16-4AAD-8839-4F771AB99383}"/>
              </a:ext>
            </a:extLst>
          </p:cNvPr>
          <p:cNvSpPr txBox="1"/>
          <p:nvPr/>
        </p:nvSpPr>
        <p:spPr>
          <a:xfrm>
            <a:off x="4778324" y="3713308"/>
            <a:ext cx="224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Risk margin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086D059-B3D2-4184-A49D-8BBAC5064BAC}"/>
              </a:ext>
            </a:extLst>
          </p:cNvPr>
          <p:cNvSpPr/>
          <p:nvPr/>
        </p:nvSpPr>
        <p:spPr>
          <a:xfrm rot="10800000">
            <a:off x="4235540" y="3959543"/>
            <a:ext cx="469759" cy="2484081"/>
          </a:xfrm>
          <a:prstGeom prst="rightBrace">
            <a:avLst>
              <a:gd name="adj1" fmla="val 8333"/>
              <a:gd name="adj2" fmla="val 50574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84B185-E00A-46FD-BD3F-A74D8070E844}"/>
              </a:ext>
            </a:extLst>
          </p:cNvPr>
          <p:cNvSpPr txBox="1"/>
          <p:nvPr/>
        </p:nvSpPr>
        <p:spPr>
          <a:xfrm>
            <a:off x="1631504" y="4824940"/>
            <a:ext cx="2898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Needed to pay expected claims and expenses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00C84A0-23C8-4776-A606-69DAFA62D9C8}"/>
              </a:ext>
            </a:extLst>
          </p:cNvPr>
          <p:cNvSpPr/>
          <p:nvPr/>
        </p:nvSpPr>
        <p:spPr>
          <a:xfrm>
            <a:off x="7080656" y="3622502"/>
            <a:ext cx="239480" cy="3467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9348F2-A411-4119-A6E0-F0A27E21316B}"/>
              </a:ext>
            </a:extLst>
          </p:cNvPr>
          <p:cNvSpPr txBox="1"/>
          <p:nvPr/>
        </p:nvSpPr>
        <p:spPr>
          <a:xfrm>
            <a:off x="7341051" y="3622502"/>
            <a:ext cx="3186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FF0000"/>
                </a:solidFill>
              </a:rPr>
              <a:t>Not needed </a:t>
            </a:r>
            <a:r>
              <a:rPr lang="en-GB" sz="1600" b="1" dirty="0">
                <a:solidFill>
                  <a:srgbClr val="FF0000"/>
                </a:solidFill>
              </a:rPr>
              <a:t>to pay expected claims and expenses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F7535-A27B-4851-93E7-ED904ED2164B}"/>
              </a:ext>
            </a:extLst>
          </p:cNvPr>
          <p:cNvSpPr/>
          <p:nvPr/>
        </p:nvSpPr>
        <p:spPr bwMode="gray">
          <a:xfrm>
            <a:off x="4769600" y="3160837"/>
            <a:ext cx="2247502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637C74-F0EC-4977-8FC3-F6D1CEEC7F7B}"/>
              </a:ext>
            </a:extLst>
          </p:cNvPr>
          <p:cNvSpPr txBox="1"/>
          <p:nvPr/>
        </p:nvSpPr>
        <p:spPr>
          <a:xfrm>
            <a:off x="4796242" y="3235498"/>
            <a:ext cx="224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Minimum capital requirement (MCR)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254AC7-0DB3-470E-A78B-88F124FFC2A8}"/>
              </a:ext>
            </a:extLst>
          </p:cNvPr>
          <p:cNvSpPr txBox="1"/>
          <p:nvPr/>
        </p:nvSpPr>
        <p:spPr>
          <a:xfrm>
            <a:off x="416206" y="6604001"/>
            <a:ext cx="1122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* Not to scale</a:t>
            </a:r>
          </a:p>
        </p:txBody>
      </p:sp>
    </p:spTree>
    <p:extLst>
      <p:ext uri="{BB962C8B-B14F-4D97-AF65-F5344CB8AC3E}">
        <p14:creationId xmlns:p14="http://schemas.microsoft.com/office/powerpoint/2010/main" val="226060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41A615-7DE2-47EE-B32E-0B7A44CCDC04}"/>
              </a:ext>
            </a:extLst>
          </p:cNvPr>
          <p:cNvSpPr/>
          <p:nvPr/>
        </p:nvSpPr>
        <p:spPr bwMode="gray">
          <a:xfrm>
            <a:off x="335360" y="5949280"/>
            <a:ext cx="1368152" cy="817466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4E9990-7EA9-4336-A6DD-0B38BC129727}"/>
              </a:ext>
            </a:extLst>
          </p:cNvPr>
          <p:cNvSpPr/>
          <p:nvPr/>
        </p:nvSpPr>
        <p:spPr bwMode="gray">
          <a:xfrm>
            <a:off x="4766682" y="2583516"/>
            <a:ext cx="2247502" cy="1061425"/>
          </a:xfrm>
          <a:prstGeom prst="rect">
            <a:avLst/>
          </a:prstGeom>
          <a:solidFill>
            <a:srgbClr val="FFC000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B352D5-F7F9-4F0D-9B87-3E2672968EBF}"/>
              </a:ext>
            </a:extLst>
          </p:cNvPr>
          <p:cNvSpPr txBox="1"/>
          <p:nvPr/>
        </p:nvSpPr>
        <p:spPr>
          <a:xfrm>
            <a:off x="4774375" y="2636912"/>
            <a:ext cx="224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Solvency Capital Requirement (SCR)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(€690bn)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A4E2FE-FE70-4D95-8216-E46B7BC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What is the risk margin?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9BDF2-D75D-4326-B5A0-AED6A9B80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20032-170E-4BD0-A463-9F5A80075865}"/>
              </a:ext>
            </a:extLst>
          </p:cNvPr>
          <p:cNvSpPr/>
          <p:nvPr/>
        </p:nvSpPr>
        <p:spPr bwMode="gray">
          <a:xfrm>
            <a:off x="4766682" y="3969255"/>
            <a:ext cx="2247502" cy="2484081"/>
          </a:xfrm>
          <a:prstGeom prst="rect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8541A-A3B1-4F62-84C0-E72BA99CCBE3}"/>
              </a:ext>
            </a:extLst>
          </p:cNvPr>
          <p:cNvSpPr txBox="1"/>
          <p:nvPr/>
        </p:nvSpPr>
        <p:spPr>
          <a:xfrm>
            <a:off x="4724876" y="4659980"/>
            <a:ext cx="235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Reserves 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based on Solvency II methodology*</a:t>
            </a:r>
          </a:p>
          <a:p>
            <a:pPr algn="ctr"/>
            <a:endParaRPr lang="en-GB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86915-59F7-4017-8762-2B5D8D9F7DA0}"/>
              </a:ext>
            </a:extLst>
          </p:cNvPr>
          <p:cNvSpPr txBox="1"/>
          <p:nvPr/>
        </p:nvSpPr>
        <p:spPr>
          <a:xfrm>
            <a:off x="407368" y="980728"/>
            <a:ext cx="1145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Solvency II requires insurers to hold capital against all the risks to which they are exposed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2FA0F-9481-474B-8FF8-0B9339DC2EFF}"/>
              </a:ext>
            </a:extLst>
          </p:cNvPr>
          <p:cNvSpPr/>
          <p:nvPr/>
        </p:nvSpPr>
        <p:spPr bwMode="gray">
          <a:xfrm>
            <a:off x="4769600" y="3622502"/>
            <a:ext cx="2247502" cy="369332"/>
          </a:xfrm>
          <a:prstGeom prst="rect">
            <a:avLst/>
          </a:prstGeom>
          <a:solidFill>
            <a:schemeClr val="accent5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91F0C1-CD16-4AAD-8839-4F771AB99383}"/>
              </a:ext>
            </a:extLst>
          </p:cNvPr>
          <p:cNvSpPr txBox="1"/>
          <p:nvPr/>
        </p:nvSpPr>
        <p:spPr>
          <a:xfrm>
            <a:off x="4778324" y="3713308"/>
            <a:ext cx="224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Risk margin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086D059-B3D2-4184-A49D-8BBAC5064BAC}"/>
              </a:ext>
            </a:extLst>
          </p:cNvPr>
          <p:cNvSpPr/>
          <p:nvPr/>
        </p:nvSpPr>
        <p:spPr>
          <a:xfrm rot="10800000">
            <a:off x="4235540" y="3959543"/>
            <a:ext cx="469759" cy="2484081"/>
          </a:xfrm>
          <a:prstGeom prst="rightBrace">
            <a:avLst>
              <a:gd name="adj1" fmla="val 8333"/>
              <a:gd name="adj2" fmla="val 50574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84B185-E00A-46FD-BD3F-A74D8070E844}"/>
              </a:ext>
            </a:extLst>
          </p:cNvPr>
          <p:cNvSpPr txBox="1"/>
          <p:nvPr/>
        </p:nvSpPr>
        <p:spPr>
          <a:xfrm>
            <a:off x="1631504" y="4824940"/>
            <a:ext cx="2898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Needed to pay expected claims and expenses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00C84A0-23C8-4776-A606-69DAFA62D9C8}"/>
              </a:ext>
            </a:extLst>
          </p:cNvPr>
          <p:cNvSpPr/>
          <p:nvPr/>
        </p:nvSpPr>
        <p:spPr>
          <a:xfrm>
            <a:off x="7080656" y="3622502"/>
            <a:ext cx="239480" cy="3467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9348F2-A411-4119-A6E0-F0A27E21316B}"/>
              </a:ext>
            </a:extLst>
          </p:cNvPr>
          <p:cNvSpPr txBox="1"/>
          <p:nvPr/>
        </p:nvSpPr>
        <p:spPr>
          <a:xfrm>
            <a:off x="7341051" y="3622502"/>
            <a:ext cx="3186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FF0000"/>
                </a:solidFill>
              </a:rPr>
              <a:t>Not needed</a:t>
            </a:r>
            <a:r>
              <a:rPr lang="en-GB" sz="1600" b="1" dirty="0">
                <a:solidFill>
                  <a:srgbClr val="FF0000"/>
                </a:solidFill>
              </a:rPr>
              <a:t> to pay expected claims and expenses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A18192A9-E51C-4E09-A64D-83B1680E3AC2}"/>
              </a:ext>
            </a:extLst>
          </p:cNvPr>
          <p:cNvSpPr/>
          <p:nvPr/>
        </p:nvSpPr>
        <p:spPr>
          <a:xfrm rot="10800000">
            <a:off x="4218659" y="2572311"/>
            <a:ext cx="461984" cy="1050191"/>
          </a:xfrm>
          <a:prstGeom prst="rightBrace">
            <a:avLst>
              <a:gd name="adj1" fmla="val 8333"/>
              <a:gd name="adj2" fmla="val 50574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A6F273-92B7-4CB7-ABE4-B710DF76A055}"/>
              </a:ext>
            </a:extLst>
          </p:cNvPr>
          <p:cNvSpPr txBox="1"/>
          <p:nvPr/>
        </p:nvSpPr>
        <p:spPr>
          <a:xfrm>
            <a:off x="2063552" y="2636912"/>
            <a:ext cx="235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Available to cover </a:t>
            </a:r>
            <a:r>
              <a:rPr lang="en-GB" sz="1600" b="1" u="sng" dirty="0">
                <a:solidFill>
                  <a:schemeClr val="tx2"/>
                </a:solidFill>
              </a:rPr>
              <a:t>unexpected</a:t>
            </a:r>
            <a:r>
              <a:rPr lang="en-GB" sz="1600" b="1" dirty="0">
                <a:solidFill>
                  <a:schemeClr val="tx2"/>
                </a:solidFill>
              </a:rPr>
              <a:t> claims </a:t>
            </a:r>
          </a:p>
          <a:p>
            <a:r>
              <a:rPr lang="en-GB" sz="1600" b="1" dirty="0">
                <a:solidFill>
                  <a:schemeClr val="tx2"/>
                </a:solidFill>
              </a:rPr>
              <a:t>and expenses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F7535-A27B-4851-93E7-ED904ED2164B}"/>
              </a:ext>
            </a:extLst>
          </p:cNvPr>
          <p:cNvSpPr/>
          <p:nvPr/>
        </p:nvSpPr>
        <p:spPr bwMode="gray">
          <a:xfrm>
            <a:off x="4769600" y="3275751"/>
            <a:ext cx="2247502" cy="346751"/>
          </a:xfrm>
          <a:prstGeom prst="rect">
            <a:avLst/>
          </a:prstGeom>
          <a:solidFill>
            <a:srgbClr val="AAAAAA">
              <a:alpha val="25098"/>
            </a:srgbClr>
          </a:solidFill>
          <a:ln w="3810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637C74-F0EC-4977-8FC3-F6D1CEEC7F7B}"/>
              </a:ext>
            </a:extLst>
          </p:cNvPr>
          <p:cNvSpPr txBox="1"/>
          <p:nvPr/>
        </p:nvSpPr>
        <p:spPr>
          <a:xfrm>
            <a:off x="4744197" y="3353647"/>
            <a:ext cx="224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MCR (€250bn)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D1174-C349-46B6-A800-481055E525F2}"/>
              </a:ext>
            </a:extLst>
          </p:cNvPr>
          <p:cNvSpPr txBox="1"/>
          <p:nvPr/>
        </p:nvSpPr>
        <p:spPr>
          <a:xfrm>
            <a:off x="416206" y="6453336"/>
            <a:ext cx="2511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 Not to scale</a:t>
            </a:r>
          </a:p>
          <a:p>
            <a:r>
              <a:rPr lang="en-GB" sz="1050" dirty="0"/>
              <a:t>Figures Q1 2020, source: EIOPA</a:t>
            </a:r>
          </a:p>
        </p:txBody>
      </p:sp>
    </p:spTree>
    <p:extLst>
      <p:ext uri="{BB962C8B-B14F-4D97-AF65-F5344CB8AC3E}">
        <p14:creationId xmlns:p14="http://schemas.microsoft.com/office/powerpoint/2010/main" val="280596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4E2FE-FE70-4D95-8216-E46B7BC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Insurers also hold additional buffer to reflect their own risk appetite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9BDF2-D75D-4326-B5A0-AED6A9B80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20032-170E-4BD0-A463-9F5A80075865}"/>
              </a:ext>
            </a:extLst>
          </p:cNvPr>
          <p:cNvSpPr/>
          <p:nvPr/>
        </p:nvSpPr>
        <p:spPr bwMode="gray">
          <a:xfrm>
            <a:off x="4766682" y="3969255"/>
            <a:ext cx="2247502" cy="2484081"/>
          </a:xfrm>
          <a:prstGeom prst="rect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10BF27-40E6-4BA8-9EA5-C7877AD30F59}"/>
              </a:ext>
            </a:extLst>
          </p:cNvPr>
          <p:cNvSpPr/>
          <p:nvPr/>
        </p:nvSpPr>
        <p:spPr bwMode="gray">
          <a:xfrm>
            <a:off x="4766682" y="2562467"/>
            <a:ext cx="2247502" cy="1061425"/>
          </a:xfrm>
          <a:prstGeom prst="rect">
            <a:avLst/>
          </a:prstGeom>
          <a:solidFill>
            <a:srgbClr val="FFC000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8541A-A3B1-4F62-84C0-E72BA99CCBE3}"/>
              </a:ext>
            </a:extLst>
          </p:cNvPr>
          <p:cNvSpPr txBox="1"/>
          <p:nvPr/>
        </p:nvSpPr>
        <p:spPr>
          <a:xfrm>
            <a:off x="4724876" y="4659980"/>
            <a:ext cx="235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Reserves 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based on Solvency II methodology*</a:t>
            </a:r>
          </a:p>
          <a:p>
            <a:pPr algn="ctr"/>
            <a:endParaRPr lang="en-GB" b="1" baseline="30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60DF97-3656-4175-9C09-B99DB21914E7}"/>
              </a:ext>
            </a:extLst>
          </p:cNvPr>
          <p:cNvSpPr txBox="1"/>
          <p:nvPr/>
        </p:nvSpPr>
        <p:spPr>
          <a:xfrm>
            <a:off x="4747115" y="3000140"/>
            <a:ext cx="224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SCR</a:t>
            </a:r>
          </a:p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(€690bn)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86915-59F7-4017-8762-2B5D8D9F7DA0}"/>
              </a:ext>
            </a:extLst>
          </p:cNvPr>
          <p:cNvSpPr txBox="1"/>
          <p:nvPr/>
        </p:nvSpPr>
        <p:spPr>
          <a:xfrm>
            <a:off x="407368" y="935889"/>
            <a:ext cx="1145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Insurance industry holds assets significantly in excess of regulatory requirement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2FA0F-9481-474B-8FF8-0B9339DC2EFF}"/>
              </a:ext>
            </a:extLst>
          </p:cNvPr>
          <p:cNvSpPr/>
          <p:nvPr/>
        </p:nvSpPr>
        <p:spPr bwMode="gray">
          <a:xfrm>
            <a:off x="4769600" y="3622502"/>
            <a:ext cx="2247502" cy="369332"/>
          </a:xfrm>
          <a:prstGeom prst="rect">
            <a:avLst/>
          </a:prstGeom>
          <a:solidFill>
            <a:schemeClr val="accent5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91F0C1-CD16-4AAD-8839-4F771AB99383}"/>
              </a:ext>
            </a:extLst>
          </p:cNvPr>
          <p:cNvSpPr txBox="1"/>
          <p:nvPr/>
        </p:nvSpPr>
        <p:spPr>
          <a:xfrm>
            <a:off x="4778324" y="3713308"/>
            <a:ext cx="224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Risk margin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389BCF-6B8E-4BC2-BC4D-A37F5BDCC502}"/>
              </a:ext>
            </a:extLst>
          </p:cNvPr>
          <p:cNvSpPr/>
          <p:nvPr/>
        </p:nvSpPr>
        <p:spPr bwMode="gray">
          <a:xfrm>
            <a:off x="7403936" y="1394602"/>
            <a:ext cx="2247502" cy="5058735"/>
          </a:xfrm>
          <a:prstGeom prst="rect">
            <a:avLst/>
          </a:prstGeom>
          <a:solidFill>
            <a:schemeClr val="accent4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92E0CB-C138-4E66-AEFA-32C7B11F1CD6}"/>
              </a:ext>
            </a:extLst>
          </p:cNvPr>
          <p:cNvSpPr txBox="1"/>
          <p:nvPr/>
        </p:nvSpPr>
        <p:spPr>
          <a:xfrm>
            <a:off x="7407523" y="3889084"/>
            <a:ext cx="224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</a:rPr>
              <a:t>Assets</a:t>
            </a:r>
          </a:p>
          <a:p>
            <a:pPr algn="ctr"/>
            <a:endParaRPr lang="en-GB" b="1" baseline="300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8B8E16-FFCC-4D27-823F-06AC284FB34D}"/>
              </a:ext>
            </a:extLst>
          </p:cNvPr>
          <p:cNvCxnSpPr/>
          <p:nvPr/>
        </p:nvCxnSpPr>
        <p:spPr>
          <a:xfrm>
            <a:off x="9840416" y="1394602"/>
            <a:ext cx="0" cy="11505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797AD57-B89B-453C-970E-4EBBB0E87FBA}"/>
              </a:ext>
            </a:extLst>
          </p:cNvPr>
          <p:cNvSpPr txBox="1"/>
          <p:nvPr/>
        </p:nvSpPr>
        <p:spPr>
          <a:xfrm>
            <a:off x="9948002" y="1398916"/>
            <a:ext cx="1476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Current</a:t>
            </a:r>
            <a:r>
              <a:rPr lang="en-GB" sz="1600" b="1" dirty="0">
                <a:highlight>
                  <a:srgbClr val="FFFF00"/>
                </a:highlight>
              </a:rPr>
              <a:t> </a:t>
            </a:r>
          </a:p>
          <a:p>
            <a:r>
              <a:rPr lang="en-GB" sz="1600" b="1" dirty="0"/>
              <a:t>additional </a:t>
            </a:r>
          </a:p>
          <a:p>
            <a:r>
              <a:rPr lang="en-GB" sz="1600" b="1" dirty="0"/>
              <a:t>buffers</a:t>
            </a:r>
          </a:p>
          <a:p>
            <a:r>
              <a:rPr lang="en-GB" sz="1600" b="1" dirty="0"/>
              <a:t>(€880bn)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B237E3-2717-46A9-B949-11EED0694B80}"/>
              </a:ext>
            </a:extLst>
          </p:cNvPr>
          <p:cNvCxnSpPr/>
          <p:nvPr/>
        </p:nvCxnSpPr>
        <p:spPr>
          <a:xfrm>
            <a:off x="4771819" y="2545133"/>
            <a:ext cx="554461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BB061EC-D02E-4917-A707-1BA7CC214C8D}"/>
              </a:ext>
            </a:extLst>
          </p:cNvPr>
          <p:cNvSpPr/>
          <p:nvPr/>
        </p:nvSpPr>
        <p:spPr bwMode="gray">
          <a:xfrm>
            <a:off x="347295" y="5974317"/>
            <a:ext cx="1368152" cy="817466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C28FC0-F771-4DBB-B289-495498433316}"/>
              </a:ext>
            </a:extLst>
          </p:cNvPr>
          <p:cNvSpPr txBox="1"/>
          <p:nvPr/>
        </p:nvSpPr>
        <p:spPr>
          <a:xfrm>
            <a:off x="416206" y="6453336"/>
            <a:ext cx="2367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 Not to scale</a:t>
            </a:r>
          </a:p>
          <a:p>
            <a:r>
              <a:rPr lang="en-GB" sz="1050" dirty="0"/>
              <a:t>Figures Q1 2020, source: EIOPA</a:t>
            </a:r>
          </a:p>
        </p:txBody>
      </p:sp>
    </p:spTree>
    <p:extLst>
      <p:ext uri="{BB962C8B-B14F-4D97-AF65-F5344CB8AC3E}">
        <p14:creationId xmlns:p14="http://schemas.microsoft.com/office/powerpoint/2010/main" val="226669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6153-DBB3-466A-9359-3EEDCCD7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5288"/>
            <a:ext cx="11330516" cy="338554"/>
          </a:xfrm>
        </p:spPr>
        <p:txBody>
          <a:bodyPr/>
          <a:lstStyle/>
          <a:p>
            <a:r>
              <a:rPr lang="en-GB" sz="2200" dirty="0"/>
              <a:t>Current risk margin is far too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B945B-0478-4130-AC59-A32D51768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86285-015F-4491-A318-D6ECB5635D81}"/>
              </a:ext>
            </a:extLst>
          </p:cNvPr>
          <p:cNvSpPr txBox="1"/>
          <p:nvPr/>
        </p:nvSpPr>
        <p:spPr>
          <a:xfrm>
            <a:off x="1422090" y="4503442"/>
            <a:ext cx="351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It reduces risk-taking capacity of industry by </a:t>
            </a:r>
            <a:r>
              <a:rPr lang="en-GB" b="1" u="sng" dirty="0">
                <a:solidFill>
                  <a:srgbClr val="FF0000"/>
                </a:solidFill>
              </a:rPr>
              <a:t>up to €190bn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CD3E1C-2D5E-4922-9DB7-2B36C4CF23D9}"/>
              </a:ext>
            </a:extLst>
          </p:cNvPr>
          <p:cNvGrpSpPr/>
          <p:nvPr/>
        </p:nvGrpSpPr>
        <p:grpSpPr>
          <a:xfrm>
            <a:off x="6626927" y="1350853"/>
            <a:ext cx="3622235" cy="3827604"/>
            <a:chOff x="1929282" y="1366500"/>
            <a:chExt cx="3622235" cy="38276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784E4C-4EA3-41A1-8BFE-607FAFDF3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29282" y="1366500"/>
              <a:ext cx="3622235" cy="28808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1578FB-819E-4D81-8326-91BD5F2664AC}"/>
                </a:ext>
              </a:extLst>
            </p:cNvPr>
            <p:cNvSpPr txBox="1"/>
            <p:nvPr/>
          </p:nvSpPr>
          <p:spPr>
            <a:xfrm>
              <a:off x="1936196" y="4547773"/>
              <a:ext cx="3511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It can be another source of volatility</a:t>
              </a:r>
              <a:endParaRPr lang="en-GB" b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CB4617-B4CF-4C63-8F4B-1E109995292B}"/>
              </a:ext>
            </a:extLst>
          </p:cNvPr>
          <p:cNvSpPr/>
          <p:nvPr/>
        </p:nvSpPr>
        <p:spPr bwMode="gray">
          <a:xfrm>
            <a:off x="2519897" y="5866314"/>
            <a:ext cx="7920880" cy="567824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Risk margin should be significantly reduced and redesigned</a:t>
            </a:r>
          </a:p>
        </p:txBody>
      </p: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97C3ADBF-7FC5-4996-9EE4-0E3B77C45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65" y="5765888"/>
            <a:ext cx="768675" cy="76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5F3AF7-B0D2-4BDA-9FE5-5FF4B07EA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776" y="1004209"/>
            <a:ext cx="4322359" cy="33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E6F4-4DC8-4699-AD9C-8EEAA569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5288"/>
            <a:ext cx="11330516" cy="338554"/>
          </a:xfrm>
        </p:spPr>
        <p:txBody>
          <a:bodyPr/>
          <a:lstStyle/>
          <a:p>
            <a:r>
              <a:rPr lang="en-GB" sz="2200" dirty="0"/>
              <a:t>Risk margin extremely punitive for long-term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1F182-1416-4067-A80E-1087BBDE6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8AB515F-C325-408D-8DA4-D634DDDB3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738506"/>
              </p:ext>
            </p:extLst>
          </p:nvPr>
        </p:nvGraphicFramePr>
        <p:xfrm>
          <a:off x="-190412" y="19421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D547F6-13D8-4867-AC1E-0303B84EF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445161"/>
              </p:ext>
            </p:extLst>
          </p:nvPr>
        </p:nvGraphicFramePr>
        <p:xfrm>
          <a:off x="3906309" y="19421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F5F362-885E-4CE5-98F2-1AA283E01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977248"/>
              </p:ext>
            </p:extLst>
          </p:nvPr>
        </p:nvGraphicFramePr>
        <p:xfrm>
          <a:off x="7810414" y="19421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972FCAD-1356-4779-8999-367E058025CE}"/>
              </a:ext>
            </a:extLst>
          </p:cNvPr>
          <p:cNvSpPr txBox="1"/>
          <p:nvPr/>
        </p:nvSpPr>
        <p:spPr>
          <a:xfrm>
            <a:off x="1011562" y="1340768"/>
            <a:ext cx="2288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Non-life insurance</a:t>
            </a:r>
          </a:p>
          <a:p>
            <a:pPr algn="ctr"/>
            <a:r>
              <a:rPr lang="en-GB" dirty="0"/>
              <a:t>products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54F06-2019-495F-8129-BA68DFF86D9B}"/>
              </a:ext>
            </a:extLst>
          </p:cNvPr>
          <p:cNvSpPr txBox="1"/>
          <p:nvPr/>
        </p:nvSpPr>
        <p:spPr>
          <a:xfrm>
            <a:off x="5351373" y="1340768"/>
            <a:ext cx="179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Life insurance</a:t>
            </a:r>
          </a:p>
          <a:p>
            <a:pPr algn="ctr"/>
            <a:r>
              <a:rPr lang="en-GB" dirty="0"/>
              <a:t>products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9D9E36-0952-4DA6-BD66-1B2548843F5C}"/>
              </a:ext>
            </a:extLst>
          </p:cNvPr>
          <p:cNvSpPr txBox="1"/>
          <p:nvPr/>
        </p:nvSpPr>
        <p:spPr>
          <a:xfrm>
            <a:off x="8702264" y="1340767"/>
            <a:ext cx="2770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Long-term investment</a:t>
            </a:r>
          </a:p>
          <a:p>
            <a:pPr algn="ctr"/>
            <a:r>
              <a:rPr lang="en-GB" dirty="0"/>
              <a:t>products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7D20E-69DF-4810-B71D-3C1B09202CB3}"/>
              </a:ext>
            </a:extLst>
          </p:cNvPr>
          <p:cNvSpPr txBox="1"/>
          <p:nvPr/>
        </p:nvSpPr>
        <p:spPr>
          <a:xfrm>
            <a:off x="951300" y="4685387"/>
            <a:ext cx="228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Risk margin is </a:t>
            </a:r>
            <a:r>
              <a:rPr lang="en-GB" b="1" dirty="0">
                <a:solidFill>
                  <a:srgbClr val="FF0000"/>
                </a:solidFill>
              </a:rPr>
              <a:t>27% of SCR </a:t>
            </a:r>
            <a:r>
              <a:rPr lang="en-GB" b="1" dirty="0">
                <a:solidFill>
                  <a:schemeClr val="tx2"/>
                </a:solidFill>
              </a:rPr>
              <a:t>on 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81B1E8-7769-4249-A088-E439CE8EF8BB}"/>
              </a:ext>
            </a:extLst>
          </p:cNvPr>
          <p:cNvSpPr txBox="1"/>
          <p:nvPr/>
        </p:nvSpPr>
        <p:spPr>
          <a:xfrm>
            <a:off x="5102106" y="4685387"/>
            <a:ext cx="228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Risk margin is </a:t>
            </a:r>
            <a:r>
              <a:rPr lang="en-GB" b="1" dirty="0">
                <a:solidFill>
                  <a:srgbClr val="FF0000"/>
                </a:solidFill>
              </a:rPr>
              <a:t>40% of SCR </a:t>
            </a:r>
            <a:r>
              <a:rPr lang="en-GB" b="1" dirty="0">
                <a:solidFill>
                  <a:schemeClr val="tx2"/>
                </a:solidFill>
              </a:rPr>
              <a:t>on average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2DB16E-BF15-4E06-B176-D2B4250CE48C}"/>
              </a:ext>
            </a:extLst>
          </p:cNvPr>
          <p:cNvSpPr txBox="1"/>
          <p:nvPr/>
        </p:nvSpPr>
        <p:spPr>
          <a:xfrm>
            <a:off x="8976784" y="4685387"/>
            <a:ext cx="228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Risk margin can be </a:t>
            </a:r>
            <a:r>
              <a:rPr lang="en-GB" b="1" dirty="0">
                <a:solidFill>
                  <a:srgbClr val="FF0000"/>
                </a:solidFill>
              </a:rPr>
              <a:t>in excess of 100% of SCR </a:t>
            </a:r>
          </a:p>
        </p:txBody>
      </p:sp>
      <p:pic>
        <p:nvPicPr>
          <p:cNvPr id="18" name="Picture 17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A07216D6-14E2-43FA-BFD3-79551B9D2F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16" y="2588519"/>
            <a:ext cx="1617612" cy="1200522"/>
          </a:xfrm>
          <a:prstGeom prst="rect">
            <a:avLst/>
          </a:prstGeom>
        </p:spPr>
      </p:pic>
      <p:pic>
        <p:nvPicPr>
          <p:cNvPr id="20" name="Picture 19" descr="A picture containing toy, umbrella&#10;&#10;Description automatically generated">
            <a:extLst>
              <a:ext uri="{FF2B5EF4-FFF2-40B4-BE49-F238E27FC236}">
                <a16:creationId xmlns:a16="http://schemas.microsoft.com/office/drawing/2014/main" id="{0D103887-FA4E-4C15-93EA-195D3ACBCC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500779"/>
            <a:ext cx="902100" cy="1584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CF1986-D144-45B4-B87E-8C198B6AE4E0}"/>
              </a:ext>
            </a:extLst>
          </p:cNvPr>
          <p:cNvSpPr txBox="1"/>
          <p:nvPr/>
        </p:nvSpPr>
        <p:spPr>
          <a:xfrm>
            <a:off x="3330552" y="3322509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B3AE5E-3C9E-4A88-8491-9DFC900E84A0}"/>
              </a:ext>
            </a:extLst>
          </p:cNvPr>
          <p:cNvSpPr txBox="1"/>
          <p:nvPr/>
        </p:nvSpPr>
        <p:spPr>
          <a:xfrm>
            <a:off x="7265072" y="3818099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02C97-8068-4412-8677-FD9E4AB971CA}"/>
              </a:ext>
            </a:extLst>
          </p:cNvPr>
          <p:cNvSpPr txBox="1"/>
          <p:nvPr/>
        </p:nvSpPr>
        <p:spPr>
          <a:xfrm>
            <a:off x="8976320" y="1911055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100%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89DDC9-2254-4682-AF34-874258EDCE93}"/>
              </a:ext>
            </a:extLst>
          </p:cNvPr>
          <p:cNvCxnSpPr>
            <a:cxnSpLocks/>
          </p:cNvCxnSpPr>
          <p:nvPr/>
        </p:nvCxnSpPr>
        <p:spPr>
          <a:xfrm>
            <a:off x="9552384" y="2049554"/>
            <a:ext cx="535291" cy="126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7FEDC89-B575-4A4B-A8D2-F8283F9E0D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681" y="2641715"/>
            <a:ext cx="535291" cy="13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4E2FE-FE70-4D95-8216-E46B7BC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Recognition that risk margin needs to be addressed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9BDF2-D75D-4326-B5A0-AED6A9B80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2C064FE-FAE5-4740-ACFD-1CC3697C10EA}"/>
              </a:ext>
            </a:extLst>
          </p:cNvPr>
          <p:cNvSpPr/>
          <p:nvPr/>
        </p:nvSpPr>
        <p:spPr>
          <a:xfrm>
            <a:off x="5015880" y="3909238"/>
            <a:ext cx="5969749" cy="2553474"/>
          </a:xfrm>
          <a:prstGeom prst="wedgeEllipseCallout">
            <a:avLst>
              <a:gd name="adj1" fmla="val -47766"/>
              <a:gd name="adj2" fmla="val 45945"/>
            </a:avLst>
          </a:prstGeom>
          <a:solidFill>
            <a:srgbClr val="E2F0D9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u="sng" kern="0" dirty="0">
                <a:solidFill>
                  <a:srgbClr val="002060"/>
                </a:solidFill>
                <a:latin typeface="+mj-lt"/>
              </a:rPr>
              <a:t>EC Action Plan on CMU: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The review of Solvency II will notably </a:t>
            </a:r>
            <a:r>
              <a:rPr lang="en-GB" sz="1600" b="1" dirty="0"/>
              <a:t>assess</a:t>
            </a:r>
            <a:r>
              <a:rPr lang="en-GB" sz="1600" dirty="0"/>
              <a:t> the appropriateness of the eligibility criteria for the long-term equity asset class, </a:t>
            </a:r>
            <a:r>
              <a:rPr lang="en-GB" sz="1600" b="1" dirty="0"/>
              <a:t>the risk margin calculation, and the valuation of insurers’ liabilities</a:t>
            </a:r>
            <a:r>
              <a:rPr lang="en-GB" sz="1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1100" kern="0" dirty="0">
                <a:solidFill>
                  <a:srgbClr val="002060"/>
                </a:solidFill>
                <a:latin typeface="+mj-lt"/>
              </a:rPr>
              <a:t>(24/9/2020)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AED8573-2923-4B5C-B199-C6FC30552B80}"/>
              </a:ext>
            </a:extLst>
          </p:cNvPr>
          <p:cNvSpPr/>
          <p:nvPr/>
        </p:nvSpPr>
        <p:spPr>
          <a:xfrm>
            <a:off x="123283" y="979557"/>
            <a:ext cx="5969749" cy="3938409"/>
          </a:xfrm>
          <a:prstGeom prst="wedgeEllipseCallout">
            <a:avLst/>
          </a:prstGeom>
          <a:solidFill>
            <a:srgbClr val="E2F0D9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square" rtlCol="0" anchor="b">
            <a:spAutoFit/>
          </a:bodyPr>
          <a:lstStyle/>
          <a:p>
            <a:pPr lvl="1"/>
            <a:r>
              <a:rPr lang="en-GB" sz="1600" u="sng" dirty="0">
                <a:latin typeface="+mj-lt"/>
              </a:rPr>
              <a:t>European Parliament’s ECON Committee:</a:t>
            </a:r>
          </a:p>
          <a:p>
            <a:pPr lvl="1"/>
            <a:r>
              <a:rPr lang="en-GB" sz="1600" i="1" dirty="0">
                <a:latin typeface="+mj-lt"/>
              </a:rPr>
              <a:t>“...we would like to draw your attention to the </a:t>
            </a:r>
            <a:r>
              <a:rPr lang="en-GB" sz="1600" b="1" i="1" dirty="0">
                <a:latin typeface="+mj-lt"/>
              </a:rPr>
              <a:t>risk margin which in aggregate is very high and can have a significant impact on product pricing, design and availability as well as investment decisions</a:t>
            </a:r>
            <a:r>
              <a:rPr lang="en-GB" sz="1600" i="1" dirty="0">
                <a:latin typeface="+mj-lt"/>
              </a:rPr>
              <a:t>, especially for those insurers with long-term business.” </a:t>
            </a:r>
            <a:r>
              <a:rPr lang="en-GB" sz="1100" i="1" dirty="0">
                <a:latin typeface="+mj-lt"/>
              </a:rPr>
              <a:t>(18/9/2018)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DA61D70-DB9B-4D08-BF57-3F913168EE42}"/>
              </a:ext>
            </a:extLst>
          </p:cNvPr>
          <p:cNvSpPr/>
          <p:nvPr/>
        </p:nvSpPr>
        <p:spPr>
          <a:xfrm>
            <a:off x="6834341" y="1338442"/>
            <a:ext cx="5357659" cy="2207240"/>
          </a:xfrm>
          <a:prstGeom prst="wedgeEllipseCallout">
            <a:avLst>
              <a:gd name="adj1" fmla="val 31080"/>
              <a:gd name="adj2" fmla="val 57335"/>
            </a:avLst>
          </a:prstGeom>
          <a:solidFill>
            <a:srgbClr val="E2F0D9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square" rtlCol="0" anchor="b">
            <a:spAutoFit/>
          </a:bodyPr>
          <a:lstStyle/>
          <a:p>
            <a:pPr lvl="1"/>
            <a:r>
              <a:rPr lang="en-GB" sz="1600" u="sng" dirty="0">
                <a:latin typeface="+mj-lt"/>
              </a:rPr>
              <a:t>European Commission call for advice to EIOPA:</a:t>
            </a:r>
          </a:p>
          <a:p>
            <a:pPr lvl="1"/>
            <a:r>
              <a:rPr lang="en-GB" sz="1600" i="1" dirty="0">
                <a:latin typeface="+mj-lt"/>
              </a:rPr>
              <a:t>“EIOPA is asked to </a:t>
            </a:r>
            <a:r>
              <a:rPr lang="en-GB" sz="1600" b="1" i="1" dirty="0">
                <a:latin typeface="+mj-lt"/>
              </a:rPr>
              <a:t>assess the appropriateness of the design of the risk margin</a:t>
            </a:r>
            <a:r>
              <a:rPr lang="en-GB" sz="1600" i="1" dirty="0">
                <a:latin typeface="+mj-lt"/>
              </a:rPr>
              <a:t>...” </a:t>
            </a:r>
            <a:r>
              <a:rPr lang="en-GB" sz="1100" i="1" dirty="0">
                <a:latin typeface="+mj-lt"/>
              </a:rPr>
              <a:t>(11/2/2019)</a:t>
            </a:r>
          </a:p>
        </p:txBody>
      </p:sp>
    </p:spTree>
    <p:extLst>
      <p:ext uri="{BB962C8B-B14F-4D97-AF65-F5344CB8AC3E}">
        <p14:creationId xmlns:p14="http://schemas.microsoft.com/office/powerpoint/2010/main" val="145335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89F25-73CA-43AD-9699-7A6E31F4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Strong justifications for lowering risk margin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3BEEF-7318-453C-81D3-4B5AB89093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DD2AA8-7B3C-42C5-A63D-3DA7B0226F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Three key economic and technical reasons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18CE7-8944-47AD-8258-66981EF9E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29773"/>
            <a:ext cx="2924747" cy="1988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77E244-FAC1-40D6-9C5A-7715BA396C75}"/>
              </a:ext>
            </a:extLst>
          </p:cNvPr>
          <p:cNvSpPr/>
          <p:nvPr/>
        </p:nvSpPr>
        <p:spPr>
          <a:xfrm>
            <a:off x="983432" y="4578808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Cost of capital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FAD8A1-21E2-4704-9B91-E06EA727C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768" y="2099718"/>
            <a:ext cx="3683037" cy="19381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1CC99C-BE33-4EB6-9B6F-5CEABAA032E8}"/>
              </a:ext>
            </a:extLst>
          </p:cNvPr>
          <p:cNvSpPr/>
          <p:nvPr/>
        </p:nvSpPr>
        <p:spPr>
          <a:xfrm>
            <a:off x="4953339" y="4545847"/>
            <a:ext cx="182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Diversification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D9E5A-739A-42F6-A80C-264829215FC4}"/>
              </a:ext>
            </a:extLst>
          </p:cNvPr>
          <p:cNvSpPr/>
          <p:nvPr/>
        </p:nvSpPr>
        <p:spPr>
          <a:xfrm>
            <a:off x="8472264" y="4578808"/>
            <a:ext cx="288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Risk changes over time</a:t>
            </a:r>
          </a:p>
        </p:txBody>
      </p: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957FE942-C30E-473B-960C-ADB1430D33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762821"/>
            <a:ext cx="3457108" cy="2576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16E017-F63D-4605-AA22-0E8727F444F3}"/>
              </a:ext>
            </a:extLst>
          </p:cNvPr>
          <p:cNvSpPr/>
          <p:nvPr/>
        </p:nvSpPr>
        <p:spPr bwMode="gray">
          <a:xfrm>
            <a:off x="392710" y="1700808"/>
            <a:ext cx="3255017" cy="2700268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AA2B5F-A529-45C2-A031-7D144ABAEC27}"/>
              </a:ext>
            </a:extLst>
          </p:cNvPr>
          <p:cNvSpPr/>
          <p:nvPr/>
        </p:nvSpPr>
        <p:spPr bwMode="gray">
          <a:xfrm>
            <a:off x="3836172" y="1700808"/>
            <a:ext cx="4060028" cy="2700268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1E0CA-75E4-41DF-9999-4AA83BEFAE14}"/>
              </a:ext>
            </a:extLst>
          </p:cNvPr>
          <p:cNvSpPr/>
          <p:nvPr/>
        </p:nvSpPr>
        <p:spPr bwMode="gray">
          <a:xfrm>
            <a:off x="8064415" y="1700808"/>
            <a:ext cx="3576201" cy="2700268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2C9D9-2432-4A7F-9D0D-47EE41E4CD4B}"/>
              </a:ext>
            </a:extLst>
          </p:cNvPr>
          <p:cNvSpPr txBox="1"/>
          <p:nvPr/>
        </p:nvSpPr>
        <p:spPr>
          <a:xfrm>
            <a:off x="276307" y="5085184"/>
            <a:ext cx="338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2"/>
                </a:solidFill>
              </a:rPr>
              <a:t>Theoretical parameter needed to calculate risk margin, currently equal to 6%, but strong evidence that it should be set at 3%.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89680A-A0C1-4727-B228-E5748EAEBAFD}"/>
              </a:ext>
            </a:extLst>
          </p:cNvPr>
          <p:cNvSpPr txBox="1"/>
          <p:nvPr/>
        </p:nvSpPr>
        <p:spPr>
          <a:xfrm>
            <a:off x="3905070" y="5085184"/>
            <a:ext cx="3888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2"/>
                </a:solidFill>
              </a:rPr>
              <a:t>Many insurers have different types of business and their risks cannot all happen at the same time. Diversification should be fully taken into account. 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42500-7137-4279-92D1-DD20799B9F99}"/>
              </a:ext>
            </a:extLst>
          </p:cNvPr>
          <p:cNvSpPr txBox="1"/>
          <p:nvPr/>
        </p:nvSpPr>
        <p:spPr>
          <a:xfrm>
            <a:off x="8112224" y="5089848"/>
            <a:ext cx="37093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For example, a policyholder terminating a contract </a:t>
            </a:r>
            <a:r>
              <a:rPr lang="en-GB" sz="1050">
                <a:solidFill>
                  <a:schemeClr val="tx2"/>
                </a:solidFill>
              </a:rPr>
              <a:t>cannot terminate </a:t>
            </a:r>
            <a:r>
              <a:rPr lang="en-GB" sz="1050" dirty="0">
                <a:solidFill>
                  <a:schemeClr val="tx2"/>
                </a:solidFill>
              </a:rPr>
              <a:t>the same contract again. This should not be ignored.</a:t>
            </a:r>
          </a:p>
        </p:txBody>
      </p:sp>
    </p:spTree>
    <p:extLst>
      <p:ext uri="{BB962C8B-B14F-4D97-AF65-F5344CB8AC3E}">
        <p14:creationId xmlns:p14="http://schemas.microsoft.com/office/powerpoint/2010/main" val="314994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A779-56D9-463D-9FBA-DB822FE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26150"/>
            <a:ext cx="11330516" cy="338554"/>
          </a:xfrm>
        </p:spPr>
        <p:txBody>
          <a:bodyPr/>
          <a:lstStyle/>
          <a:p>
            <a:r>
              <a:rPr lang="en-GB" sz="2200" dirty="0"/>
              <a:t>Concerns with valuation of liabilities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857BA-DBB9-4E53-8C43-3EDB1B9D7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06058-7DC6-4C24-8284-5A00F8970E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0104" y="1557937"/>
            <a:ext cx="7517463" cy="776253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Risk margin is far too high and can also cause volatility </a:t>
            </a:r>
          </a:p>
          <a:p>
            <a:r>
              <a:rPr lang="en-GB" sz="1600" b="1" dirty="0"/>
              <a:t>EIOPA proposal needs significant improvements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DECB298-9C24-44A2-86BE-D91D5C6F5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86" y="2809054"/>
            <a:ext cx="613890" cy="550343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AC9CAC20-CFB6-4420-A395-105963D2D8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54" y="1458065"/>
            <a:ext cx="923330" cy="923330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629C2B36-4B1F-4D80-9E5F-84409434B70C}"/>
              </a:ext>
            </a:extLst>
          </p:cNvPr>
          <p:cNvSpPr/>
          <p:nvPr/>
        </p:nvSpPr>
        <p:spPr bwMode="gray">
          <a:xfrm rot="16200000">
            <a:off x="3620271" y="4981982"/>
            <a:ext cx="705670" cy="940894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27832-E767-4345-8FFD-32BD86853C45}"/>
              </a:ext>
            </a:extLst>
          </p:cNvPr>
          <p:cNvSpPr/>
          <p:nvPr/>
        </p:nvSpPr>
        <p:spPr bwMode="gray">
          <a:xfrm>
            <a:off x="4543403" y="4890568"/>
            <a:ext cx="7314231" cy="914696"/>
          </a:xfrm>
          <a:prstGeom prst="rect">
            <a:avLst/>
          </a:prstGeom>
          <a:solidFill>
            <a:srgbClr val="FF0000">
              <a:alpha val="9020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CURRENT RISK-FREE RATE METHODOLOGY </a:t>
            </a:r>
            <a:r>
              <a:rPr lang="en-GB" sz="1600" b="1" u="sng" dirty="0">
                <a:solidFill>
                  <a:schemeClr val="accent2"/>
                </a:solidFill>
              </a:rPr>
              <a:t>IS APPROPRIATE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BUT</a:t>
            </a:r>
            <a:endParaRPr lang="en-GB" sz="1600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THE RISK MARGIN IS </a:t>
            </a:r>
            <a:r>
              <a:rPr lang="en-GB" sz="1600" b="1" u="sng" dirty="0">
                <a:solidFill>
                  <a:srgbClr val="FF0000"/>
                </a:solidFill>
              </a:rPr>
              <a:t>FAR TOO HIGH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30935F-4AAB-4D3D-A510-B85B180558E0}"/>
              </a:ext>
            </a:extLst>
          </p:cNvPr>
          <p:cNvGrpSpPr/>
          <p:nvPr/>
        </p:nvGrpSpPr>
        <p:grpSpPr>
          <a:xfrm>
            <a:off x="527051" y="1135017"/>
            <a:ext cx="2182318" cy="2102667"/>
            <a:chOff x="2207568" y="1652723"/>
            <a:chExt cx="3240360" cy="312209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A45A63D-6BFE-4E99-95C1-C1BF416BB2A5}"/>
                </a:ext>
              </a:extLst>
            </p:cNvPr>
            <p:cNvGrpSpPr/>
            <p:nvPr/>
          </p:nvGrpSpPr>
          <p:grpSpPr>
            <a:xfrm>
              <a:off x="2207568" y="1652723"/>
              <a:ext cx="3240360" cy="3122091"/>
              <a:chOff x="2207568" y="1652723"/>
              <a:chExt cx="3240360" cy="312209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242CD4-4C1C-4E3A-A6A9-04919D047B6F}"/>
                  </a:ext>
                </a:extLst>
              </p:cNvPr>
              <p:cNvSpPr/>
              <p:nvPr/>
            </p:nvSpPr>
            <p:spPr bwMode="gray">
              <a:xfrm>
                <a:off x="2207568" y="1652723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 dirty="0">
                  <a:latin typeface="+mj-lt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A3D36B-3C2B-48CC-86F4-200C9B9E62E7}"/>
                  </a:ext>
                </a:extLst>
              </p:cNvPr>
              <p:cNvSpPr txBox="1"/>
              <p:nvPr/>
            </p:nvSpPr>
            <p:spPr>
              <a:xfrm>
                <a:off x="2638960" y="4436261"/>
                <a:ext cx="1797287" cy="3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RISK MARGIN</a:t>
                </a:r>
              </a:p>
            </p:txBody>
          </p:sp>
        </p:grpSp>
        <p:pic>
          <p:nvPicPr>
            <p:cNvPr id="21" name="Picture 20" descr="Text&#10;&#10;Description automatically generated">
              <a:extLst>
                <a:ext uri="{FF2B5EF4-FFF2-40B4-BE49-F238E27FC236}">
                  <a16:creationId xmlns:a16="http://schemas.microsoft.com/office/drawing/2014/main" id="{1EB510C3-17CC-45E4-AF90-92C03FD47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660" y="1769774"/>
              <a:ext cx="1382176" cy="252058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D2A45D-279C-4850-9B83-F106BE60E9E3}"/>
              </a:ext>
            </a:extLst>
          </p:cNvPr>
          <p:cNvGrpSpPr/>
          <p:nvPr/>
        </p:nvGrpSpPr>
        <p:grpSpPr>
          <a:xfrm>
            <a:off x="554659" y="3533652"/>
            <a:ext cx="2197255" cy="2416749"/>
            <a:chOff x="5863272" y="1652723"/>
            <a:chExt cx="3349383" cy="36839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911E03-1352-447B-9F7D-B0A3A3D5E8D9}"/>
                </a:ext>
              </a:extLst>
            </p:cNvPr>
            <p:cNvGrpSpPr/>
            <p:nvPr/>
          </p:nvGrpSpPr>
          <p:grpSpPr>
            <a:xfrm>
              <a:off x="5863272" y="1652723"/>
              <a:ext cx="3349383" cy="3683969"/>
              <a:chOff x="5770952" y="1652723"/>
              <a:chExt cx="3349383" cy="368396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D139EA-81E6-4938-8AB2-F32358D10243}"/>
                  </a:ext>
                </a:extLst>
              </p:cNvPr>
              <p:cNvSpPr/>
              <p:nvPr/>
            </p:nvSpPr>
            <p:spPr bwMode="gray">
              <a:xfrm>
                <a:off x="5770953" y="1652723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>
                  <a:latin typeface="+mj-lt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B20E01-DE82-47EE-BB56-1A9476BB7F08}"/>
                  </a:ext>
                </a:extLst>
              </p:cNvPr>
              <p:cNvSpPr txBox="1"/>
              <p:nvPr/>
            </p:nvSpPr>
            <p:spPr>
              <a:xfrm>
                <a:off x="5770952" y="4445291"/>
                <a:ext cx="3349383" cy="891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RISK-FREE </a:t>
                </a:r>
              </a:p>
              <a:p>
                <a:pPr algn="ctr"/>
                <a:r>
                  <a:rPr lang="en-GB" sz="1600" b="1" dirty="0"/>
                  <a:t>INTEREST RATE</a:t>
                </a:r>
              </a:p>
            </p:txBody>
          </p:sp>
        </p:grpSp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A148C453-4BE5-42D1-928D-6FE854266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048" y="2001097"/>
              <a:ext cx="1826806" cy="2016605"/>
            </a:xfrm>
            <a:prstGeom prst="rect">
              <a:avLst/>
            </a:prstGeom>
          </p:spPr>
        </p:pic>
      </p:grpSp>
      <p:sp>
        <p:nvSpPr>
          <p:cNvPr id="23" name="Rectangle 11">
            <a:extLst>
              <a:ext uri="{FF2B5EF4-FFF2-40B4-BE49-F238E27FC236}">
                <a16:creationId xmlns:a16="http://schemas.microsoft.com/office/drawing/2014/main" id="{710B2213-E4FA-47F2-9E9B-ADEB07C0BE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0104" y="2599834"/>
            <a:ext cx="7517463" cy="776253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EIOPA proposal for risk-free rate methodology is unnecessary </a:t>
            </a:r>
            <a:endParaRPr lang="en-GB" sz="1600" b="1" dirty="0">
              <a:highlight>
                <a:srgbClr val="FFFF00"/>
              </a:highlight>
            </a:endParaRP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36E9D226-0421-46BB-9FC3-3CB955FE0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54" y="2499962"/>
            <a:ext cx="923330" cy="923330"/>
          </a:xfrm>
          <a:prstGeom prst="rect">
            <a:avLst/>
          </a:prstGeom>
        </p:spPr>
      </p:pic>
      <p:sp>
        <p:nvSpPr>
          <p:cNvPr id="25" name="Rectangle 11">
            <a:extLst>
              <a:ext uri="{FF2B5EF4-FFF2-40B4-BE49-F238E27FC236}">
                <a16:creationId xmlns:a16="http://schemas.microsoft.com/office/drawing/2014/main" id="{5AD4AD37-1DB4-4FA8-BA49-DBDA0DD45E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0104" y="3595132"/>
            <a:ext cx="7517463" cy="776253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Both proposals will not lead to appropriate liability valuations </a:t>
            </a:r>
          </a:p>
        </p:txBody>
      </p:sp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7A2BB10A-EF49-4144-A4F3-6E7EAA35C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54" y="3495260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30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89F25-73CA-43AD-9699-7A6E31F4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Strong justifications for lowering risk margin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3BEEF-7318-453C-81D3-4B5AB89093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DD2AA8-7B3C-42C5-A63D-3DA7B0226F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But EIOPA is only looking at 1 out of 3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318CE7-8944-47AD-8258-66981EF9E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29773"/>
            <a:ext cx="2924747" cy="1988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77E244-FAC1-40D6-9C5A-7715BA396C75}"/>
              </a:ext>
            </a:extLst>
          </p:cNvPr>
          <p:cNvSpPr/>
          <p:nvPr/>
        </p:nvSpPr>
        <p:spPr>
          <a:xfrm>
            <a:off x="983432" y="4578808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Cost of capital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FAD8A1-21E2-4704-9B91-E06EA727C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768" y="2099718"/>
            <a:ext cx="3683037" cy="19381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1CC99C-BE33-4EB6-9B6F-5CEABAA032E8}"/>
              </a:ext>
            </a:extLst>
          </p:cNvPr>
          <p:cNvSpPr/>
          <p:nvPr/>
        </p:nvSpPr>
        <p:spPr>
          <a:xfrm>
            <a:off x="4953339" y="4545847"/>
            <a:ext cx="182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Diversification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D9E5A-739A-42F6-A80C-264829215FC4}"/>
              </a:ext>
            </a:extLst>
          </p:cNvPr>
          <p:cNvSpPr/>
          <p:nvPr/>
        </p:nvSpPr>
        <p:spPr>
          <a:xfrm>
            <a:off x="8328248" y="4578808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Risk changes over time</a:t>
            </a:r>
          </a:p>
        </p:txBody>
      </p: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957FE942-C30E-473B-960C-ADB1430D33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762821"/>
            <a:ext cx="3457108" cy="2576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16E017-F63D-4605-AA22-0E8727F444F3}"/>
              </a:ext>
            </a:extLst>
          </p:cNvPr>
          <p:cNvSpPr/>
          <p:nvPr/>
        </p:nvSpPr>
        <p:spPr bwMode="gray">
          <a:xfrm>
            <a:off x="392710" y="1700808"/>
            <a:ext cx="3255017" cy="2700268"/>
          </a:xfrm>
          <a:prstGeom prst="rect">
            <a:avLst/>
          </a:prstGeom>
          <a:solidFill>
            <a:srgbClr val="7F7F7F">
              <a:alpha val="50196"/>
            </a:srgbClr>
          </a:solidFill>
          <a:ln w="381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1E0CA-75E4-41DF-9999-4AA83BEFAE14}"/>
              </a:ext>
            </a:extLst>
          </p:cNvPr>
          <p:cNvSpPr/>
          <p:nvPr/>
        </p:nvSpPr>
        <p:spPr bwMode="gray">
          <a:xfrm>
            <a:off x="8064415" y="1700808"/>
            <a:ext cx="3576201" cy="2700268"/>
          </a:xfrm>
          <a:prstGeom prst="rect">
            <a:avLst/>
          </a:prstGeom>
          <a:noFill/>
          <a:ln w="57150" cmpd="sng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25F868D-6D8E-4E59-B3F8-7951119D8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3002" y="2421601"/>
            <a:ext cx="1294432" cy="12944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6AA2B5F-A529-45C2-A031-7D144ABAEC27}"/>
              </a:ext>
            </a:extLst>
          </p:cNvPr>
          <p:cNvSpPr/>
          <p:nvPr/>
        </p:nvSpPr>
        <p:spPr bwMode="gray">
          <a:xfrm>
            <a:off x="3836172" y="1700808"/>
            <a:ext cx="4060028" cy="2700268"/>
          </a:xfrm>
          <a:prstGeom prst="rect">
            <a:avLst/>
          </a:prstGeom>
          <a:solidFill>
            <a:srgbClr val="7F7F7F">
              <a:alpha val="50196"/>
            </a:srgbClr>
          </a:solidFill>
          <a:ln w="381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8C1CD3-6B05-48AB-AB29-E49EB2A5B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8969" y="2421601"/>
            <a:ext cx="1294432" cy="12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7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89F25-73CA-43AD-9699-7A6E31F4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What could be the benefits of a lower risk margin?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3BEEF-7318-453C-81D3-4B5AB89093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4B309-FCD6-4241-81E8-3146BCDEA00A}"/>
              </a:ext>
            </a:extLst>
          </p:cNvPr>
          <p:cNvSpPr txBox="1"/>
          <p:nvPr/>
        </p:nvSpPr>
        <p:spPr>
          <a:xfrm>
            <a:off x="1611448" y="6604084"/>
            <a:ext cx="9361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Based on a simplified model of an insurance company and standard formula — details are available on www.insuranceeurope.eu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94D416-B7F7-481E-93CC-8D70B82392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Every €1 of lower risk margin could generate…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6CC337-092A-4195-BC98-F60302E5C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512" y="1916831"/>
            <a:ext cx="3817572" cy="25563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441787A-7BB8-44C1-AACA-50DBF9CC34DB}"/>
              </a:ext>
            </a:extLst>
          </p:cNvPr>
          <p:cNvSpPr/>
          <p:nvPr/>
        </p:nvSpPr>
        <p:spPr>
          <a:xfrm>
            <a:off x="366530" y="4501487"/>
            <a:ext cx="394235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</a:rPr>
              <a:t>€1.70 </a:t>
            </a:r>
            <a:r>
              <a:rPr lang="en-GB" sz="1600" b="1" dirty="0">
                <a:solidFill>
                  <a:schemeClr val="accent2"/>
                </a:solidFill>
              </a:rPr>
              <a:t>in equity investments</a:t>
            </a:r>
          </a:p>
          <a:p>
            <a:pPr algn="ctr"/>
            <a:endParaRPr lang="en-GB" sz="1600" dirty="0"/>
          </a:p>
          <a:p>
            <a:pPr algn="ctr"/>
            <a:r>
              <a:rPr lang="en-GB" sz="2000" b="1" dirty="0"/>
              <a:t>€3 </a:t>
            </a:r>
            <a:r>
              <a:rPr lang="en-GB" sz="1600" dirty="0"/>
              <a:t>if the capital charge for long-term equity is properly corrected</a:t>
            </a:r>
          </a:p>
          <a:p>
            <a:pPr algn="ctr"/>
            <a:endParaRPr lang="en-GB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3514C9-29BC-46C3-992B-8F6739474DBD}"/>
              </a:ext>
            </a:extLst>
          </p:cNvPr>
          <p:cNvSpPr/>
          <p:nvPr/>
        </p:nvSpPr>
        <p:spPr>
          <a:xfrm>
            <a:off x="4439816" y="4501487"/>
            <a:ext cx="38164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</a:rPr>
              <a:t>€6 </a:t>
            </a:r>
            <a:r>
              <a:rPr lang="en-GB" sz="1600" b="1" dirty="0">
                <a:solidFill>
                  <a:schemeClr val="accent2"/>
                </a:solidFill>
              </a:rPr>
              <a:t>investment in green bonds</a:t>
            </a:r>
          </a:p>
          <a:p>
            <a:pPr algn="ctr"/>
            <a:endParaRPr lang="en-GB" sz="1600" dirty="0"/>
          </a:p>
          <a:p>
            <a:pPr algn="ctr"/>
            <a:r>
              <a:rPr lang="en-GB" sz="2000" b="1" dirty="0"/>
              <a:t>€9</a:t>
            </a:r>
            <a:r>
              <a:rPr lang="en-GB" sz="2000" dirty="0"/>
              <a:t> </a:t>
            </a:r>
            <a:r>
              <a:rPr lang="en-GB" sz="1600" dirty="0"/>
              <a:t>if the dynamic volatility adjustment is extended to the standard formula in combination with existing spread risk charges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FC64B2-0372-486C-A4B6-8C3D78799436}"/>
              </a:ext>
            </a:extLst>
          </p:cNvPr>
          <p:cNvSpPr/>
          <p:nvPr/>
        </p:nvSpPr>
        <p:spPr>
          <a:xfrm>
            <a:off x="8414454" y="4473133"/>
            <a:ext cx="3411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</a:rPr>
              <a:t>€1000 </a:t>
            </a:r>
            <a:r>
              <a:rPr lang="en-GB" b="1" dirty="0">
                <a:solidFill>
                  <a:schemeClr val="accent2"/>
                </a:solidFill>
              </a:rPr>
              <a:t>in windstorm protection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B53E96-7C85-44E5-A63F-1878DE18C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8586" y="1944311"/>
            <a:ext cx="3166765" cy="2232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90C95-E24E-4D16-8221-00ED643AA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72" y="1563363"/>
            <a:ext cx="3532450" cy="2213668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B7FE5844-3F78-4385-9844-A1C0587390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3133742"/>
            <a:ext cx="1414535" cy="11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64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AFAD93-B428-4BBD-B861-1B224192DC0A}"/>
              </a:ext>
            </a:extLst>
          </p:cNvPr>
          <p:cNvSpPr/>
          <p:nvPr/>
        </p:nvSpPr>
        <p:spPr bwMode="gray">
          <a:xfrm>
            <a:off x="459962" y="5771000"/>
            <a:ext cx="1296144" cy="936104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F6370-07D0-4D05-92E9-41A3AD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880973" cy="400110"/>
          </a:xfrm>
        </p:spPr>
        <p:txBody>
          <a:bodyPr/>
          <a:lstStyle/>
          <a:p>
            <a:r>
              <a:rPr lang="en-GB" sz="2100" dirty="0"/>
              <a:t>Why is EIOPA’s proposed change to the methodology unnecessary?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361AB1-F0D0-4105-A8A9-4CF4098AA00C}"/>
              </a:ext>
            </a:extLst>
          </p:cNvPr>
          <p:cNvGrpSpPr/>
          <p:nvPr/>
        </p:nvGrpSpPr>
        <p:grpSpPr>
          <a:xfrm>
            <a:off x="3853596" y="1628800"/>
            <a:ext cx="4484807" cy="4139343"/>
            <a:chOff x="5863272" y="1652723"/>
            <a:chExt cx="3349383" cy="309138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8B04CC-F074-4133-83B9-41417D54F77E}"/>
                </a:ext>
              </a:extLst>
            </p:cNvPr>
            <p:cNvGrpSpPr/>
            <p:nvPr/>
          </p:nvGrpSpPr>
          <p:grpSpPr>
            <a:xfrm>
              <a:off x="5863272" y="1652723"/>
              <a:ext cx="3349383" cy="3091381"/>
              <a:chOff x="5770952" y="1652723"/>
              <a:chExt cx="3349383" cy="309138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BF4D46-47A9-4CA8-9D54-18A1AB484823}"/>
                  </a:ext>
                </a:extLst>
              </p:cNvPr>
              <p:cNvSpPr/>
              <p:nvPr/>
            </p:nvSpPr>
            <p:spPr bwMode="gray">
              <a:xfrm>
                <a:off x="5770953" y="1652723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>
                  <a:latin typeface="+mj-lt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C80B48-89E1-4DA6-A84E-0CD18E9F85DD}"/>
                  </a:ext>
                </a:extLst>
              </p:cNvPr>
              <p:cNvSpPr txBox="1"/>
              <p:nvPr/>
            </p:nvSpPr>
            <p:spPr>
              <a:xfrm>
                <a:off x="5770952" y="4445290"/>
                <a:ext cx="3349383" cy="29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/>
                  <a:t>RISK-FREE INTEREST RATE</a:t>
                </a:r>
              </a:p>
            </p:txBody>
          </p:sp>
        </p:grpSp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58268BC-11A8-4464-AE39-7AA0C60B4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048" y="2001097"/>
              <a:ext cx="1826806" cy="2016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780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47AB4-789F-4CB4-82DE-58F4AC1ECA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000" y="980728"/>
            <a:ext cx="11328640" cy="359246"/>
          </a:xfrm>
        </p:spPr>
        <p:txBody>
          <a:bodyPr/>
          <a:lstStyle/>
          <a:p>
            <a:r>
              <a:rPr lang="en-GB" dirty="0"/>
              <a:t>They are needed to calculate today’s value of future claims and costs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55336-B8D3-4A46-A8B5-CEBB060F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What are risk-free interest rates?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14C5D-DBF2-42EE-BE14-482B46E967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4C21B7A-8A02-4D12-A92A-840DD791BC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2"/>
          <a:stretch/>
        </p:blipFill>
        <p:spPr>
          <a:xfrm>
            <a:off x="3321710" y="1520788"/>
            <a:ext cx="5548580" cy="3816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B2C57C-9265-4C6D-8504-45CFDB68F9E7}"/>
              </a:ext>
            </a:extLst>
          </p:cNvPr>
          <p:cNvSpPr txBox="1"/>
          <p:nvPr/>
        </p:nvSpPr>
        <p:spPr>
          <a:xfrm>
            <a:off x="1703512" y="5617945"/>
            <a:ext cx="925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information needed for the calculation, mostly long-term data, needs to be projected theoretically. Solvency II sets out a methodology to do this.</a:t>
            </a:r>
          </a:p>
        </p:txBody>
      </p:sp>
    </p:spTree>
    <p:extLst>
      <p:ext uri="{BB962C8B-B14F-4D97-AF65-F5344CB8AC3E}">
        <p14:creationId xmlns:p14="http://schemas.microsoft.com/office/powerpoint/2010/main" val="1859605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854D9D2-B8AC-4B99-8B52-3825855734F6}"/>
              </a:ext>
            </a:extLst>
          </p:cNvPr>
          <p:cNvSpPr/>
          <p:nvPr/>
        </p:nvSpPr>
        <p:spPr bwMode="gray">
          <a:xfrm>
            <a:off x="5519935" y="1489008"/>
            <a:ext cx="5455895" cy="368257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5950A-ED23-47CF-BD11-C0F25F39ADE4}"/>
              </a:ext>
            </a:extLst>
          </p:cNvPr>
          <p:cNvSpPr/>
          <p:nvPr/>
        </p:nvSpPr>
        <p:spPr bwMode="gray">
          <a:xfrm>
            <a:off x="5591944" y="1489008"/>
            <a:ext cx="6408712" cy="3744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55336-B8D3-4A46-A8B5-CEBB060F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How are risk-free interest rates set?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14C5D-DBF2-42EE-BE14-482B46E967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BE03B31-389A-4993-B9E5-C52CBCB33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928649"/>
              </p:ext>
            </p:extLst>
          </p:nvPr>
        </p:nvGraphicFramePr>
        <p:xfrm>
          <a:off x="2867609" y="1501485"/>
          <a:ext cx="6371248" cy="365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826639-81E5-417D-911B-7DF9EFCF7E88}"/>
              </a:ext>
            </a:extLst>
          </p:cNvPr>
          <p:cNvSpPr txBox="1"/>
          <p:nvPr/>
        </p:nvSpPr>
        <p:spPr>
          <a:xfrm>
            <a:off x="4655840" y="52292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Last Liquid Point</a:t>
            </a:r>
          </a:p>
          <a:p>
            <a:pPr algn="ctr"/>
            <a:r>
              <a:rPr lang="en-GB" sz="1400" dirty="0"/>
              <a:t>(LLP)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87B604C-DAE0-45A6-9339-4C5ACBC5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21" y="1614166"/>
            <a:ext cx="1800200" cy="1368151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/>
              <a:t>Based directly on market data </a:t>
            </a:r>
          </a:p>
          <a:p>
            <a:endParaRPr lang="en-GB" sz="1400" dirty="0"/>
          </a:p>
          <a:p>
            <a:r>
              <a:rPr lang="en-GB" sz="1400" dirty="0"/>
              <a:t>Market data is fully available and reliable under all conditions</a:t>
            </a:r>
          </a:p>
          <a:p>
            <a:endParaRPr lang="en-GB" sz="1400" dirty="0"/>
          </a:p>
          <a:p>
            <a:r>
              <a:rPr lang="en-GB" sz="1400" dirty="0"/>
              <a:t>“Liquid” risk-free rates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Defined up to last liquid point (LLP)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45C122-4261-46BC-B7C3-2D458F03F2B3}"/>
              </a:ext>
            </a:extLst>
          </p:cNvPr>
          <p:cNvSpPr txBox="1">
            <a:spLocks/>
          </p:cNvSpPr>
          <p:nvPr/>
        </p:nvSpPr>
        <p:spPr bwMode="auto">
          <a:xfrm>
            <a:off x="9488818" y="1614166"/>
            <a:ext cx="2431388" cy="34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957"/>
              </a:buClr>
              <a:buSzPct val="100000"/>
              <a:buBlip>
                <a:blip r:embed="rId4"/>
              </a:buBlip>
              <a:tabLst>
                <a:tab pos="266700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C55B"/>
              </a:buClr>
              <a:buSzPct val="100000"/>
              <a:buBlip>
                <a:blip r:embed="rId5"/>
              </a:buBlip>
              <a:tabLst>
                <a:tab pos="71755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957"/>
              </a:buClr>
              <a:buSzPct val="100000"/>
              <a:buBlip>
                <a:blip r:embed="rId6"/>
              </a:buBlip>
              <a:tabLst>
                <a:tab pos="808038" algn="l"/>
              </a:tabLst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C55B"/>
              </a:buClr>
              <a:buSzPct val="80000"/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957"/>
              </a:buClr>
              <a:buSzPct val="80000"/>
              <a:buFont typeface="Verdana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Based on projection methodology</a:t>
            </a:r>
          </a:p>
          <a:p>
            <a:endParaRPr lang="en-GB" sz="900" dirty="0"/>
          </a:p>
          <a:p>
            <a:r>
              <a:rPr lang="en-GB" sz="1400" dirty="0"/>
              <a:t>Market data not available or not reliable enough under all conditions</a:t>
            </a:r>
          </a:p>
          <a:p>
            <a:endParaRPr lang="en-GB" sz="1000" dirty="0"/>
          </a:p>
          <a:p>
            <a:r>
              <a:rPr lang="en-GB" sz="1400" dirty="0"/>
              <a:t>Helps stabilise long-term liability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5C03D-8A82-4B9E-AD56-09D3C755B708}"/>
              </a:ext>
            </a:extLst>
          </p:cNvPr>
          <p:cNvSpPr txBox="1"/>
          <p:nvPr/>
        </p:nvSpPr>
        <p:spPr>
          <a:xfrm flipH="1">
            <a:off x="3791744" y="105273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Illustrative risk-free rate curve (€</a:t>
            </a:r>
            <a:r>
              <a:rPr lang="en-GB" sz="1600"/>
              <a:t>)</a:t>
            </a:r>
            <a:endParaRPr lang="en-GB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7864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E6A9-5A05-4A2F-B8AE-CEE393C0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98158"/>
            <a:ext cx="11330516" cy="338554"/>
          </a:xfrm>
        </p:spPr>
        <p:txBody>
          <a:bodyPr/>
          <a:lstStyle/>
          <a:p>
            <a:r>
              <a:rPr lang="en-GB" sz="2200" dirty="0"/>
              <a:t>What has EIOPA proposed?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C80ED-187F-4F74-9EEF-AB6CF8D84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9B90D9-A11A-4EC2-A1C7-614FD0860CA6}"/>
              </a:ext>
            </a:extLst>
          </p:cNvPr>
          <p:cNvSpPr/>
          <p:nvPr/>
        </p:nvSpPr>
        <p:spPr bwMode="gray">
          <a:xfrm>
            <a:off x="5591944" y="1489008"/>
            <a:ext cx="6408712" cy="3744416"/>
          </a:xfrm>
          <a:prstGeom prst="rect">
            <a:avLst/>
          </a:prstGeom>
          <a:solidFill>
            <a:srgbClr val="FFC5C5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C5347B-4F61-45AE-8D3C-3DE113E23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148519"/>
              </p:ext>
            </p:extLst>
          </p:nvPr>
        </p:nvGraphicFramePr>
        <p:xfrm>
          <a:off x="2867609" y="1501485"/>
          <a:ext cx="6371248" cy="365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ACFE7D-56E1-4825-8162-14F1A4A3AD3C}"/>
              </a:ext>
            </a:extLst>
          </p:cNvPr>
          <p:cNvSpPr txBox="1"/>
          <p:nvPr/>
        </p:nvSpPr>
        <p:spPr>
          <a:xfrm>
            <a:off x="5015880" y="5265838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Last Liquid Point</a:t>
            </a:r>
          </a:p>
          <a:p>
            <a:pPr algn="ctr"/>
            <a:r>
              <a:rPr lang="en-GB" sz="1400" dirty="0"/>
              <a:t>(LLP)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7E931-DAAD-4256-8F38-F2829EBE0EA6}"/>
              </a:ext>
            </a:extLst>
          </p:cNvPr>
          <p:cNvSpPr txBox="1"/>
          <p:nvPr/>
        </p:nvSpPr>
        <p:spPr>
          <a:xfrm flipH="1">
            <a:off x="3791744" y="105273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Illustrative risk-free rate curve (€)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348CD-15D9-42F1-913C-C9CAB3C14F2A}"/>
              </a:ext>
            </a:extLst>
          </p:cNvPr>
          <p:cNvSpPr txBox="1"/>
          <p:nvPr/>
        </p:nvSpPr>
        <p:spPr>
          <a:xfrm>
            <a:off x="9014248" y="1624576"/>
            <a:ext cx="2986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EIOPA has proposed changing the projecting methodology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643A0E6-59A1-4488-941E-59E004B8FAD4}"/>
              </a:ext>
            </a:extLst>
          </p:cNvPr>
          <p:cNvSpPr/>
          <p:nvPr/>
        </p:nvSpPr>
        <p:spPr bwMode="gray">
          <a:xfrm>
            <a:off x="5724257" y="4744871"/>
            <a:ext cx="936104" cy="394763"/>
          </a:xfrm>
          <a:prstGeom prst="right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37BE1-2F68-41A1-B27D-A37FE1EA0FD6}"/>
              </a:ext>
            </a:extLst>
          </p:cNvPr>
          <p:cNvSpPr txBox="1"/>
          <p:nvPr/>
        </p:nvSpPr>
        <p:spPr>
          <a:xfrm>
            <a:off x="6528048" y="522083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EIOPA has considered increasing the LLP to 30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7B90B4-B6FB-485E-B5FF-C4823DDB44AE}"/>
              </a:ext>
            </a:extLst>
          </p:cNvPr>
          <p:cNvSpPr txBox="1"/>
          <p:nvPr/>
        </p:nvSpPr>
        <p:spPr>
          <a:xfrm>
            <a:off x="1919536" y="6258798"/>
            <a:ext cx="1036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EIOPA proposals negatively impact Euro and non-Euro risk-free interest rates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30D2DA-B3CD-4C91-A5EE-79836F640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3270" y="1698893"/>
            <a:ext cx="225409" cy="2254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59E789C-8966-40CF-A51C-9E6DBD795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5025" y="5285235"/>
            <a:ext cx="225409" cy="22540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BFCBC4A-8574-48C2-9B52-7C6E76750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6546" y="6315370"/>
            <a:ext cx="225409" cy="2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2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512AF7A-1640-445C-83AB-F0665D178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37" y="1340769"/>
            <a:ext cx="3240360" cy="2875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275616-4D9B-4FD8-A1E1-4D7767121ED7}"/>
              </a:ext>
            </a:extLst>
          </p:cNvPr>
          <p:cNvSpPr/>
          <p:nvPr/>
        </p:nvSpPr>
        <p:spPr bwMode="gray">
          <a:xfrm>
            <a:off x="263352" y="5877272"/>
            <a:ext cx="1368152" cy="923330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55336-B8D3-4A46-A8B5-CEBB060F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Concerns with EIOPA’s proposals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14C5D-DBF2-42EE-BE14-482B46E967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4C21B7A-8A02-4D12-A92A-840DD791B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2"/>
          <a:stretch/>
        </p:blipFill>
        <p:spPr>
          <a:xfrm>
            <a:off x="1319139" y="1589127"/>
            <a:ext cx="3507121" cy="2412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9D8A55-4B77-413B-A9FB-A02BEAAB47D5}"/>
              </a:ext>
            </a:extLst>
          </p:cNvPr>
          <p:cNvSpPr txBox="1"/>
          <p:nvPr/>
        </p:nvSpPr>
        <p:spPr>
          <a:xfrm>
            <a:off x="1535163" y="980728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Current methodology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80084-9B6B-473C-9BA1-D964D7D53EE4}"/>
              </a:ext>
            </a:extLst>
          </p:cNvPr>
          <p:cNvSpPr txBox="1"/>
          <p:nvPr/>
        </p:nvSpPr>
        <p:spPr>
          <a:xfrm>
            <a:off x="7380827" y="1014006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EIOPA proposals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D04E7F6-F15D-4DB4-8B2A-3B19FED9F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9139" y="1380826"/>
            <a:ext cx="781050" cy="78105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7DE7944-F33D-421F-B90B-D4CED8246B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0711" y="1380826"/>
            <a:ext cx="781050" cy="7810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A17EEA-93F7-4B67-8B34-74A7D9A39962}"/>
              </a:ext>
            </a:extLst>
          </p:cNvPr>
          <p:cNvSpPr/>
          <p:nvPr/>
        </p:nvSpPr>
        <p:spPr bwMode="gray">
          <a:xfrm>
            <a:off x="1271464" y="6074677"/>
            <a:ext cx="9649072" cy="567824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EIOPA proposals would increase value of liabilities, can increase volatility and would make it even harder for insurers to maintain long-term business</a:t>
            </a:r>
          </a:p>
        </p:txBody>
      </p:sp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056F7205-4068-46E2-A2D5-28CEDDB877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974251"/>
            <a:ext cx="768675" cy="768675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A85C98F-1FAF-4C80-8288-F9871892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131" y="4161592"/>
            <a:ext cx="4632845" cy="1584438"/>
          </a:xfrm>
        </p:spPr>
        <p:txBody>
          <a:bodyPr/>
          <a:lstStyle/>
          <a:p>
            <a:r>
              <a:rPr lang="en-GB" sz="1600" b="1" u="sng" dirty="0">
                <a:solidFill>
                  <a:schemeClr val="accent2"/>
                </a:solidFill>
              </a:rPr>
              <a:t>Meets all </a:t>
            </a:r>
            <a:r>
              <a:rPr lang="en-US" sz="1600" b="1" u="sng" dirty="0">
                <a:solidFill>
                  <a:schemeClr val="accent2"/>
                </a:solidFill>
              </a:rPr>
              <a:t>criteria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/>
              <a:t>defined in Solvency II</a:t>
            </a:r>
          </a:p>
          <a:p>
            <a:r>
              <a:rPr lang="en-GB" sz="1600" dirty="0"/>
              <a:t>Uses </a:t>
            </a:r>
            <a:r>
              <a:rPr lang="en-GB" sz="1600" b="1" u="sng" dirty="0">
                <a:solidFill>
                  <a:schemeClr val="accent2"/>
                </a:solidFill>
              </a:rPr>
              <a:t>appropriate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/>
              <a:t>market data </a:t>
            </a:r>
          </a:p>
          <a:p>
            <a:r>
              <a:rPr lang="en-GB" sz="1600" b="1" u="sng" dirty="0">
                <a:solidFill>
                  <a:schemeClr val="accent2"/>
                </a:solidFill>
              </a:rPr>
              <a:t>Reflects</a:t>
            </a:r>
            <a:r>
              <a:rPr lang="en-GB" sz="1600" dirty="0"/>
              <a:t> standard asset-liability management practices</a:t>
            </a:r>
          </a:p>
          <a:p>
            <a:r>
              <a:rPr lang="en-GB" sz="1600" b="1" u="sng" dirty="0">
                <a:solidFill>
                  <a:schemeClr val="accent2"/>
                </a:solidFill>
              </a:rPr>
              <a:t>Fully incorporates</a:t>
            </a:r>
            <a:r>
              <a:rPr lang="en-GB" sz="1600" b="1" dirty="0">
                <a:solidFill>
                  <a:schemeClr val="accent2"/>
                </a:solidFill>
              </a:rPr>
              <a:t> </a:t>
            </a:r>
            <a:r>
              <a:rPr lang="en-GB" sz="1600" dirty="0"/>
              <a:t>current very low/negative rates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8D00801-7B32-49CC-907A-DADAE4949B8B}"/>
              </a:ext>
            </a:extLst>
          </p:cNvPr>
          <p:cNvSpPr txBox="1">
            <a:spLocks/>
          </p:cNvSpPr>
          <p:nvPr/>
        </p:nvSpPr>
        <p:spPr bwMode="auto">
          <a:xfrm>
            <a:off x="6537281" y="4293096"/>
            <a:ext cx="4239239" cy="15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957"/>
              </a:buClr>
              <a:buSzPct val="100000"/>
              <a:buBlip>
                <a:blip r:embed="rId10"/>
              </a:buBlip>
              <a:tabLst>
                <a:tab pos="266700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C55B"/>
              </a:buClr>
              <a:buSzPct val="100000"/>
              <a:buBlip>
                <a:blip r:embed="rId11"/>
              </a:buBlip>
              <a:tabLst>
                <a:tab pos="717550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0763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957"/>
              </a:buClr>
              <a:buSzPct val="100000"/>
              <a:buBlip>
                <a:blip r:embed="rId12"/>
              </a:buBlip>
              <a:tabLst>
                <a:tab pos="808038" algn="l"/>
              </a:tabLst>
              <a:defRPr sz="16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C55B"/>
              </a:buClr>
              <a:buSzPct val="80000"/>
              <a:buFont typeface="Arial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957"/>
              </a:buClr>
              <a:buSzPct val="80000"/>
              <a:buFont typeface="Verdana" pitchFamily="34" charset="0"/>
              <a:buChar char="•"/>
              <a:defRPr sz="1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b="1" u="sng" kern="0" dirty="0">
                <a:solidFill>
                  <a:srgbClr val="FF0000"/>
                </a:solidFill>
              </a:rPr>
              <a:t>Increases the costs</a:t>
            </a:r>
            <a:r>
              <a:rPr lang="en-GB" sz="1600" b="1" kern="0" dirty="0">
                <a:solidFill>
                  <a:srgbClr val="FF0000"/>
                </a:solidFill>
              </a:rPr>
              <a:t> </a:t>
            </a:r>
            <a:r>
              <a:rPr lang="en-GB" sz="1600" kern="0" dirty="0">
                <a:solidFill>
                  <a:schemeClr val="accent1"/>
                </a:solidFill>
              </a:rPr>
              <a:t>of long-term liabilities </a:t>
            </a:r>
          </a:p>
          <a:p>
            <a:r>
              <a:rPr lang="en-GB" sz="1600" b="1" u="sng" kern="0" dirty="0">
                <a:solidFill>
                  <a:srgbClr val="FF0000"/>
                </a:solidFill>
              </a:rPr>
              <a:t>Increases</a:t>
            </a:r>
            <a:r>
              <a:rPr lang="en-GB" sz="1600" b="1" kern="0" dirty="0">
                <a:solidFill>
                  <a:srgbClr val="FF0000"/>
                </a:solidFill>
              </a:rPr>
              <a:t> </a:t>
            </a:r>
            <a:r>
              <a:rPr lang="en-GB" sz="1600" kern="0" dirty="0">
                <a:solidFill>
                  <a:schemeClr val="accent1"/>
                </a:solidFill>
              </a:rPr>
              <a:t>industry dependence on</a:t>
            </a:r>
            <a:r>
              <a:rPr lang="en-GB" sz="1600" b="1" u="sng" kern="0" dirty="0">
                <a:solidFill>
                  <a:srgbClr val="FF0000"/>
                </a:solidFill>
              </a:rPr>
              <a:t> derivatives</a:t>
            </a:r>
          </a:p>
          <a:p>
            <a:r>
              <a:rPr lang="en-GB" sz="1600" b="1" u="sng" kern="0" dirty="0">
                <a:solidFill>
                  <a:srgbClr val="FF0000"/>
                </a:solidFill>
              </a:rPr>
              <a:t>Increases volatility</a:t>
            </a:r>
            <a:r>
              <a:rPr lang="en-GB" sz="1600" b="1" kern="0" dirty="0">
                <a:solidFill>
                  <a:srgbClr val="FF0000"/>
                </a:solidFill>
              </a:rPr>
              <a:t> </a:t>
            </a:r>
            <a:r>
              <a:rPr lang="en-GB" sz="1600" kern="0" dirty="0">
                <a:solidFill>
                  <a:schemeClr val="accent1"/>
                </a:solidFill>
              </a:rPr>
              <a:t>for many insurers</a:t>
            </a:r>
          </a:p>
        </p:txBody>
      </p:sp>
    </p:spTree>
    <p:extLst>
      <p:ext uri="{BB962C8B-B14F-4D97-AF65-F5344CB8AC3E}">
        <p14:creationId xmlns:p14="http://schemas.microsoft.com/office/powerpoint/2010/main" val="109785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0D6971-A453-4E1E-8109-DFC3377BA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Current methodology is appropriate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7DD08-EED9-4717-A988-4E526280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Current methodology already incorporates low interest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55BC7-242C-4688-8B55-EC54DADD33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5ABB13-B51F-4493-BC10-672412872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21817"/>
              </p:ext>
            </p:extLst>
          </p:nvPr>
        </p:nvGraphicFramePr>
        <p:xfrm>
          <a:off x="762923" y="2251985"/>
          <a:ext cx="5358716" cy="337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232862-E8AB-4D36-9250-C08C02CB694E}"/>
              </a:ext>
            </a:extLst>
          </p:cNvPr>
          <p:cNvSpPr txBox="1"/>
          <p:nvPr/>
        </p:nvSpPr>
        <p:spPr>
          <a:xfrm>
            <a:off x="839416" y="1913431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Risk-free rate curve 2015/2020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4B75BA1-4B51-46AC-9829-71CFE4D16101}"/>
              </a:ext>
            </a:extLst>
          </p:cNvPr>
          <p:cNvSpPr/>
          <p:nvPr/>
        </p:nvSpPr>
        <p:spPr bwMode="gray">
          <a:xfrm>
            <a:off x="2569833" y="3767554"/>
            <a:ext cx="288032" cy="973046"/>
          </a:xfrm>
          <a:prstGeom prst="downArrow">
            <a:avLst/>
          </a:prstGeom>
          <a:solidFill>
            <a:srgbClr val="82C55B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E69C68-FFD3-4BDC-B333-7BF30592F319}"/>
              </a:ext>
            </a:extLst>
          </p:cNvPr>
          <p:cNvSpPr txBox="1"/>
          <p:nvPr/>
        </p:nvSpPr>
        <p:spPr>
          <a:xfrm>
            <a:off x="2783632" y="3152001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</a:rPr>
              <a:t>Q3 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DDA86-918D-413D-89FB-34223EA4B4C7}"/>
              </a:ext>
            </a:extLst>
          </p:cNvPr>
          <p:cNvSpPr txBox="1"/>
          <p:nvPr/>
        </p:nvSpPr>
        <p:spPr>
          <a:xfrm>
            <a:off x="3816712" y="4308552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Q3 2020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CE1FDE3-38FF-420C-8322-7C26388A58F9}"/>
              </a:ext>
            </a:extLst>
          </p:cNvPr>
          <p:cNvSpPr/>
          <p:nvPr/>
        </p:nvSpPr>
        <p:spPr bwMode="gray">
          <a:xfrm>
            <a:off x="4273728" y="3095619"/>
            <a:ext cx="288032" cy="791590"/>
          </a:xfrm>
          <a:prstGeom prst="downArrow">
            <a:avLst/>
          </a:prstGeom>
          <a:solidFill>
            <a:srgbClr val="82C55B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7847C99-0724-4C5C-B31A-B2D0A191B9EC}"/>
              </a:ext>
            </a:extLst>
          </p:cNvPr>
          <p:cNvSpPr/>
          <p:nvPr/>
        </p:nvSpPr>
        <p:spPr bwMode="gray">
          <a:xfrm>
            <a:off x="5616241" y="2662322"/>
            <a:ext cx="288032" cy="617946"/>
          </a:xfrm>
          <a:prstGeom prst="downArrow">
            <a:avLst/>
          </a:prstGeom>
          <a:solidFill>
            <a:srgbClr val="82C55B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870B7-39AC-4290-95C3-1B5681458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144" y="1700808"/>
            <a:ext cx="3688648" cy="37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10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7DD08-EED9-4717-A988-4E526280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Current methodology already incorporates low interest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55BC7-242C-4688-8B55-EC54DADD33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32862-E8AB-4D36-9250-C08C02CB694E}"/>
              </a:ext>
            </a:extLst>
          </p:cNvPr>
          <p:cNvSpPr txBox="1"/>
          <p:nvPr/>
        </p:nvSpPr>
        <p:spPr>
          <a:xfrm>
            <a:off x="839416" y="1913431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Risk-free rate curve 2020/2025*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C824101-6038-4265-9933-48B1E9DC3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992743"/>
              </p:ext>
            </p:extLst>
          </p:nvPr>
        </p:nvGraphicFramePr>
        <p:xfrm>
          <a:off x="762924" y="2204864"/>
          <a:ext cx="5358715" cy="337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4AE36B9-E336-4667-B060-18636691CE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276872"/>
            <a:ext cx="2968227" cy="28272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790B4B-212F-46AB-B91A-15E513DF870D}"/>
              </a:ext>
            </a:extLst>
          </p:cNvPr>
          <p:cNvSpPr txBox="1"/>
          <p:nvPr/>
        </p:nvSpPr>
        <p:spPr>
          <a:xfrm>
            <a:off x="695400" y="6604001"/>
            <a:ext cx="6768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 Note: 2025 risk-free rate curve assumes 2020 swap rates and 3.30% UFR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95F02-C924-4716-BDFA-C24F58C658F6}"/>
              </a:ext>
            </a:extLst>
          </p:cNvPr>
          <p:cNvSpPr txBox="1"/>
          <p:nvPr/>
        </p:nvSpPr>
        <p:spPr>
          <a:xfrm>
            <a:off x="430741" y="1010186"/>
            <a:ext cx="1113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Changes to ultimate forward rate (UFR) over coming years will already lower </a:t>
            </a:r>
          </a:p>
          <a:p>
            <a:r>
              <a:rPr lang="en-GB" b="1" dirty="0">
                <a:solidFill>
                  <a:schemeClr val="accent2"/>
                </a:solidFill>
              </a:rPr>
              <a:t>risk-free rates further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5363FF-BCED-4C79-9A34-F294A23FFB27}"/>
              </a:ext>
            </a:extLst>
          </p:cNvPr>
          <p:cNvSpPr txBox="1"/>
          <p:nvPr/>
        </p:nvSpPr>
        <p:spPr>
          <a:xfrm>
            <a:off x="3622759" y="2992467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Q3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F32C77-68C6-4C38-BAC1-D65267F9325A}"/>
              </a:ext>
            </a:extLst>
          </p:cNvPr>
          <p:cNvSpPr txBox="1"/>
          <p:nvPr/>
        </p:nvSpPr>
        <p:spPr>
          <a:xfrm>
            <a:off x="4367808" y="3486632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accent5"/>
                </a:solidFill>
              </a:rPr>
              <a:t>Q3 2025</a:t>
            </a:r>
          </a:p>
        </p:txBody>
      </p:sp>
    </p:spTree>
    <p:extLst>
      <p:ext uri="{BB962C8B-B14F-4D97-AF65-F5344CB8AC3E}">
        <p14:creationId xmlns:p14="http://schemas.microsoft.com/office/powerpoint/2010/main" val="784873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7DD08-EED9-4717-A988-4E526280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Capital requirements provide further protection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55BC7-242C-4688-8B55-EC54DADD33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32862-E8AB-4D36-9250-C08C02CB694E}"/>
              </a:ext>
            </a:extLst>
          </p:cNvPr>
          <p:cNvSpPr txBox="1"/>
          <p:nvPr/>
        </p:nvSpPr>
        <p:spPr>
          <a:xfrm>
            <a:off x="839416" y="1913431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Risk-free rate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95F02-C924-4716-BDFA-C24F58C658F6}"/>
              </a:ext>
            </a:extLst>
          </p:cNvPr>
          <p:cNvSpPr txBox="1"/>
          <p:nvPr/>
        </p:nvSpPr>
        <p:spPr>
          <a:xfrm>
            <a:off x="430741" y="1010186"/>
            <a:ext cx="1142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Interest rate SCR* ensures capital to cover even eventuality that risk-free rates </a:t>
            </a:r>
          </a:p>
          <a:p>
            <a:r>
              <a:rPr lang="en-GB" b="1" dirty="0">
                <a:solidFill>
                  <a:schemeClr val="accent2"/>
                </a:solidFill>
              </a:rPr>
              <a:t>fall further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89D5F9E-1D43-4BEA-8816-0520A87A6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81820"/>
              </p:ext>
            </p:extLst>
          </p:nvPr>
        </p:nvGraphicFramePr>
        <p:xfrm>
          <a:off x="695400" y="2276872"/>
          <a:ext cx="5435126" cy="336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87C8A2A7-64B6-4092-872C-3F060479C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415289"/>
            <a:ext cx="2088232" cy="2885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3AF733-A16E-4BD0-8316-E6234F70F20E}"/>
              </a:ext>
            </a:extLst>
          </p:cNvPr>
          <p:cNvSpPr txBox="1"/>
          <p:nvPr/>
        </p:nvSpPr>
        <p:spPr>
          <a:xfrm>
            <a:off x="3719736" y="3035830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Q3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948D2-6630-4809-8489-1E1E3786E565}"/>
              </a:ext>
            </a:extLst>
          </p:cNvPr>
          <p:cNvSpPr txBox="1"/>
          <p:nvPr/>
        </p:nvSpPr>
        <p:spPr>
          <a:xfrm>
            <a:off x="4528897" y="346377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Interest rate SCR </a:t>
            </a:r>
          </a:p>
          <a:p>
            <a:r>
              <a:rPr lang="en-GB" sz="1200" b="1" dirty="0">
                <a:solidFill>
                  <a:schemeClr val="accent2"/>
                </a:solidFill>
              </a:rPr>
              <a:t>down curve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6801F-78A0-47F9-B951-67C11A06FA82}"/>
              </a:ext>
            </a:extLst>
          </p:cNvPr>
          <p:cNvSpPr txBox="1"/>
          <p:nvPr/>
        </p:nvSpPr>
        <p:spPr>
          <a:xfrm>
            <a:off x="695400" y="6604001"/>
            <a:ext cx="6768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 Note: Interest rate down curve projected using Insurance Europe proposal</a:t>
            </a:r>
          </a:p>
        </p:txBody>
      </p:sp>
    </p:spTree>
    <p:extLst>
      <p:ext uri="{BB962C8B-B14F-4D97-AF65-F5344CB8AC3E}">
        <p14:creationId xmlns:p14="http://schemas.microsoft.com/office/powerpoint/2010/main" val="162535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2A5ED-987C-45BC-9542-030197FCE9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000" y="980728"/>
            <a:ext cx="11328640" cy="359246"/>
          </a:xfrm>
        </p:spPr>
        <p:txBody>
          <a:bodyPr/>
          <a:lstStyle/>
          <a:p>
            <a:r>
              <a:rPr lang="en-GB" dirty="0"/>
              <a:t>A high risk margin and EIOPA proposal on risk-free rate exaggerate value of liabilities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B3F8A2-2C4B-4C84-B913-2E607A02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Solvency II review: more appropriate valuation of liabilities needed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1AE18-FD1D-45DF-954C-AF0F74B57D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6723D-CF7F-409C-AE88-F74AF502D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590" y="1422882"/>
            <a:ext cx="6121143" cy="4966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34ED0A-803F-4EEE-A309-87C53F292805}"/>
              </a:ext>
            </a:extLst>
          </p:cNvPr>
          <p:cNvSpPr txBox="1"/>
          <p:nvPr/>
        </p:nvSpPr>
        <p:spPr>
          <a:xfrm>
            <a:off x="5854916" y="5971888"/>
            <a:ext cx="3082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EXAGGERATED VALUE OF</a:t>
            </a:r>
          </a:p>
          <a:p>
            <a:pPr algn="ctr"/>
            <a:r>
              <a:rPr lang="en-GB" sz="1600" b="1" dirty="0"/>
              <a:t>LIABILITIES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E9D84-D290-436D-BF6C-E619E8CB0E9E}"/>
              </a:ext>
            </a:extLst>
          </p:cNvPr>
          <p:cNvSpPr txBox="1"/>
          <p:nvPr/>
        </p:nvSpPr>
        <p:spPr>
          <a:xfrm>
            <a:off x="2927648" y="2924944"/>
            <a:ext cx="848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/>
              <a:t>RISK </a:t>
            </a:r>
          </a:p>
          <a:p>
            <a:pPr algn="ctr"/>
            <a:r>
              <a:rPr lang="en-GB" sz="1100" b="1" dirty="0"/>
              <a:t>MARGIN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AEDE8-78D3-47C0-B9CA-56863A1C30E3}"/>
              </a:ext>
            </a:extLst>
          </p:cNvPr>
          <p:cNvSpPr txBox="1"/>
          <p:nvPr/>
        </p:nvSpPr>
        <p:spPr>
          <a:xfrm>
            <a:off x="3692686" y="2924944"/>
            <a:ext cx="104387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/>
              <a:t>RISK-FREE</a:t>
            </a:r>
          </a:p>
          <a:p>
            <a:pPr algn="ctr"/>
            <a:r>
              <a:rPr lang="en-GB" sz="1100" b="1" dirty="0"/>
              <a:t>INTEREST</a:t>
            </a:r>
          </a:p>
          <a:p>
            <a:pPr algn="ctr"/>
            <a:r>
              <a:rPr lang="en-GB" sz="1100" b="1" dirty="0"/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3646451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89F25-73CA-43AD-9699-7A6E31F4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 need for change based on Solvency II’s criteria</a:t>
            </a: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3BEEF-7318-453C-81D3-4B5AB89093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DD2AA8-7B3C-42C5-A63D-3DA7B0226F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944" y="999670"/>
            <a:ext cx="11328640" cy="359246"/>
          </a:xfrm>
        </p:spPr>
        <p:txBody>
          <a:bodyPr/>
          <a:lstStyle/>
          <a:p>
            <a:pPr marL="0" lvl="2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Last liquid point (LLP) is based on three clear, transparent and risk-based criteria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7E244-FAC1-40D6-9C5A-7715BA396C75}"/>
              </a:ext>
            </a:extLst>
          </p:cNvPr>
          <p:cNvSpPr/>
          <p:nvPr/>
        </p:nvSpPr>
        <p:spPr>
          <a:xfrm>
            <a:off x="477478" y="3996026"/>
            <a:ext cx="36973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 dirty="0"/>
              <a:t>Deep, liquid &amp; transparent (DLT)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1CC99C-BE33-4EB6-9B6F-5CEABAA032E8}"/>
              </a:ext>
            </a:extLst>
          </p:cNvPr>
          <p:cNvSpPr/>
          <p:nvPr/>
        </p:nvSpPr>
        <p:spPr>
          <a:xfrm>
            <a:off x="4003256" y="3981289"/>
            <a:ext cx="40600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 dirty="0"/>
              <a:t>Matching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D9E5A-739A-42F6-A80C-264829215FC4}"/>
              </a:ext>
            </a:extLst>
          </p:cNvPr>
          <p:cNvSpPr/>
          <p:nvPr/>
        </p:nvSpPr>
        <p:spPr>
          <a:xfrm>
            <a:off x="8976685" y="3966272"/>
            <a:ext cx="19639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b="1" dirty="0"/>
              <a:t>Residual volume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1E0CA-75E4-41DF-9999-4AA83BEFAE14}"/>
              </a:ext>
            </a:extLst>
          </p:cNvPr>
          <p:cNvSpPr/>
          <p:nvPr/>
        </p:nvSpPr>
        <p:spPr bwMode="gray">
          <a:xfrm>
            <a:off x="8231499" y="1552760"/>
            <a:ext cx="3576201" cy="2373162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2C9D9-2432-4A7F-9D0D-47EE41E4CD4B}"/>
              </a:ext>
            </a:extLst>
          </p:cNvPr>
          <p:cNvSpPr txBox="1"/>
          <p:nvPr/>
        </p:nvSpPr>
        <p:spPr>
          <a:xfrm>
            <a:off x="407368" y="4420269"/>
            <a:ext cx="3697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US" sz="1200" dirty="0"/>
              <a:t>EIOPA did not consider DLT assessment of bonds in its advice.</a:t>
            </a:r>
          </a:p>
          <a:p>
            <a:pPr marL="0" lvl="2" indent="0">
              <a:buNone/>
            </a:pPr>
            <a:endParaRPr lang="en-US" sz="1200" dirty="0"/>
          </a:p>
          <a:p>
            <a:pPr marL="0" lvl="2"/>
            <a:r>
              <a:rPr lang="en-US" sz="1200" dirty="0"/>
              <a:t>Industry analysis shows no change in DLT for bonds from 2014 levels when the current LLP for the Euro was set. </a:t>
            </a:r>
          </a:p>
          <a:p>
            <a:pPr marL="0" lvl="2" indent="0">
              <a:buNone/>
            </a:pP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89680A-A0C1-4727-B228-E5748EAEBAFD}"/>
              </a:ext>
            </a:extLst>
          </p:cNvPr>
          <p:cNvSpPr txBox="1"/>
          <p:nvPr/>
        </p:nvSpPr>
        <p:spPr>
          <a:xfrm>
            <a:off x="4341002" y="4420269"/>
            <a:ext cx="3615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GB" sz="1200" dirty="0"/>
              <a:t>EIOPA analysis ignores the ECB bond purchase programme. </a:t>
            </a:r>
          </a:p>
          <a:p>
            <a:pPr marL="0" lvl="2" indent="0">
              <a:buNone/>
            </a:pPr>
            <a:endParaRPr lang="en-GB" sz="1200" dirty="0"/>
          </a:p>
          <a:p>
            <a:pPr marL="0" lvl="2" indent="0">
              <a:buNone/>
            </a:pPr>
            <a:r>
              <a:rPr lang="en-GB" sz="1200" dirty="0"/>
              <a:t>Industry analysis shows a reduction in the LLP is warranted based on this criteria.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42500-7137-4279-92D1-DD20799B9F99}"/>
              </a:ext>
            </a:extLst>
          </p:cNvPr>
          <p:cNvSpPr txBox="1"/>
          <p:nvPr/>
        </p:nvSpPr>
        <p:spPr>
          <a:xfrm>
            <a:off x="8231499" y="4456887"/>
            <a:ext cx="375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US" sz="1200" dirty="0"/>
              <a:t>EIOPA’s analysis</a:t>
            </a:r>
            <a:r>
              <a:rPr lang="en-GB" sz="1200" dirty="0"/>
              <a:t> confirms there is no need to alter the LLP for the Euro.</a:t>
            </a:r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9D19FD-C189-49B7-9587-2CE28D8CEAE4}"/>
              </a:ext>
            </a:extLst>
          </p:cNvPr>
          <p:cNvSpPr/>
          <p:nvPr/>
        </p:nvSpPr>
        <p:spPr bwMode="gray">
          <a:xfrm>
            <a:off x="4380020" y="1552760"/>
            <a:ext cx="3576201" cy="2373162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E3047F-69C0-4D7E-806F-51760A1660F2}"/>
              </a:ext>
            </a:extLst>
          </p:cNvPr>
          <p:cNvSpPr/>
          <p:nvPr/>
        </p:nvSpPr>
        <p:spPr bwMode="gray">
          <a:xfrm>
            <a:off x="528541" y="1555407"/>
            <a:ext cx="3576201" cy="2373162"/>
          </a:xfrm>
          <a:prstGeom prst="rect">
            <a:avLst/>
          </a:prstGeom>
          <a:noFill/>
          <a:ln w="38100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D8DB1-94A3-4806-B35F-3DDCBE64474C}"/>
              </a:ext>
            </a:extLst>
          </p:cNvPr>
          <p:cNvSpPr/>
          <p:nvPr/>
        </p:nvSpPr>
        <p:spPr bwMode="gray">
          <a:xfrm>
            <a:off x="263352" y="5877272"/>
            <a:ext cx="1368152" cy="923330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814B51-74B0-4EFC-9668-CEC4F85D718B}"/>
              </a:ext>
            </a:extLst>
          </p:cNvPr>
          <p:cNvSpPr/>
          <p:nvPr/>
        </p:nvSpPr>
        <p:spPr bwMode="gray">
          <a:xfrm>
            <a:off x="1775520" y="5977698"/>
            <a:ext cx="8845669" cy="567824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EIOPA proposal requires deletion or amended interpretation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of these key criteria</a:t>
            </a:r>
          </a:p>
        </p:txBody>
      </p:sp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F4E45736-1444-43D8-ADDB-424A24921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77272"/>
            <a:ext cx="768675" cy="768675"/>
          </a:xfrm>
          <a:prstGeom prst="rect">
            <a:avLst/>
          </a:prstGeom>
        </p:spPr>
      </p:pic>
      <p:pic>
        <p:nvPicPr>
          <p:cNvPr id="9" name="Picture 8" descr="A picture containing photo, toy, table, sitting&#10;&#10;Description automatically generated">
            <a:extLst>
              <a:ext uri="{FF2B5EF4-FFF2-40B4-BE49-F238E27FC236}">
                <a16:creationId xmlns:a16="http://schemas.microsoft.com/office/drawing/2014/main" id="{2D49A502-73E2-4289-8D08-57A5A7B7D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15" y="1707838"/>
            <a:ext cx="1660709" cy="210883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244D677-117A-4A05-B668-934C9427D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24" y="1757375"/>
            <a:ext cx="2730417" cy="1949188"/>
          </a:xfrm>
          <a:prstGeom prst="rect">
            <a:avLst/>
          </a:prstGeom>
        </p:spPr>
      </p:pic>
      <p:pic>
        <p:nvPicPr>
          <p:cNvPr id="28" name="Picture 27" descr="Graphical user interface&#10;&#10;Description automatically generated">
            <a:extLst>
              <a:ext uri="{FF2B5EF4-FFF2-40B4-BE49-F238E27FC236}">
                <a16:creationId xmlns:a16="http://schemas.microsoft.com/office/drawing/2014/main" id="{B0898E26-B0A5-428C-8407-1AD79A2D46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64" y="1649399"/>
            <a:ext cx="2520280" cy="21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31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E2E5F95-3030-439A-BD1B-21C25600BFA0}"/>
              </a:ext>
            </a:extLst>
          </p:cNvPr>
          <p:cNvSpPr/>
          <p:nvPr/>
        </p:nvSpPr>
        <p:spPr bwMode="gray">
          <a:xfrm>
            <a:off x="263352" y="5877272"/>
            <a:ext cx="1368152" cy="923330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B56F43-E3C7-4624-B305-DE8BCDC8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Impact of EIOPA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6B0D-3F9A-4F75-A6C5-6DB9AF109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1D1F9-4B17-4485-8C22-BDEBA4463CF0}"/>
              </a:ext>
            </a:extLst>
          </p:cNvPr>
          <p:cNvSpPr/>
          <p:nvPr/>
        </p:nvSpPr>
        <p:spPr bwMode="gray">
          <a:xfrm>
            <a:off x="527051" y="3084541"/>
            <a:ext cx="1512168" cy="2916000"/>
          </a:xfrm>
          <a:prstGeom prst="rect">
            <a:avLst/>
          </a:prstGeom>
          <a:solidFill>
            <a:schemeClr val="tx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204AE-B5BA-4F89-8056-971E4A19854D}"/>
              </a:ext>
            </a:extLst>
          </p:cNvPr>
          <p:cNvSpPr/>
          <p:nvPr/>
        </p:nvSpPr>
        <p:spPr bwMode="gray">
          <a:xfrm>
            <a:off x="2183235" y="3084539"/>
            <a:ext cx="1512168" cy="2916001"/>
          </a:xfrm>
          <a:prstGeom prst="rect">
            <a:avLst/>
          </a:prstGeom>
          <a:solidFill>
            <a:schemeClr val="tx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C7A939-8A1F-4465-9EC0-9A76DDA214FB}"/>
              </a:ext>
            </a:extLst>
          </p:cNvPr>
          <p:cNvSpPr/>
          <p:nvPr/>
        </p:nvSpPr>
        <p:spPr bwMode="gray">
          <a:xfrm>
            <a:off x="2179287" y="2796539"/>
            <a:ext cx="1512168" cy="288000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3C9C4-46EC-4591-883D-32E13933EC48}"/>
              </a:ext>
            </a:extLst>
          </p:cNvPr>
          <p:cNvSpPr txBox="1"/>
          <p:nvPr/>
        </p:nvSpPr>
        <p:spPr>
          <a:xfrm>
            <a:off x="564102" y="604753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€814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57784-3738-4FDF-83E4-D1CAAFC9D2BC}"/>
              </a:ext>
            </a:extLst>
          </p:cNvPr>
          <p:cNvSpPr txBox="1"/>
          <p:nvPr/>
        </p:nvSpPr>
        <p:spPr>
          <a:xfrm>
            <a:off x="2216338" y="604753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€890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D0ACB-F448-4025-B76A-8B445B8BBFD7}"/>
              </a:ext>
            </a:extLst>
          </p:cNvPr>
          <p:cNvSpPr txBox="1"/>
          <p:nvPr/>
        </p:nvSpPr>
        <p:spPr>
          <a:xfrm>
            <a:off x="3729024" y="2685330"/>
            <a:ext cx="188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Value of long-term liabilities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+10%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4C7B5-FA7E-44BC-BB7C-EEFE9D1A79FE}"/>
              </a:ext>
            </a:extLst>
          </p:cNvPr>
          <p:cNvSpPr txBox="1"/>
          <p:nvPr/>
        </p:nvSpPr>
        <p:spPr>
          <a:xfrm>
            <a:off x="707534" y="196390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Today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2903A-C299-4691-AF28-8DF52AE0385F}"/>
              </a:ext>
            </a:extLst>
          </p:cNvPr>
          <p:cNvSpPr txBox="1"/>
          <p:nvPr/>
        </p:nvSpPr>
        <p:spPr>
          <a:xfrm>
            <a:off x="2280384" y="1963907"/>
            <a:ext cx="1309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EIOPA </a:t>
            </a:r>
          </a:p>
          <a:p>
            <a:pPr algn="ctr"/>
            <a:r>
              <a:rPr lang="en-GB" b="1" dirty="0"/>
              <a:t>proposal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3547D-2386-4627-BBBE-D2747189B06E}"/>
              </a:ext>
            </a:extLst>
          </p:cNvPr>
          <p:cNvSpPr txBox="1"/>
          <p:nvPr/>
        </p:nvSpPr>
        <p:spPr>
          <a:xfrm>
            <a:off x="407368" y="1147939"/>
            <a:ext cx="455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Reserves needed for €1000 payment </a:t>
            </a:r>
          </a:p>
          <a:p>
            <a:r>
              <a:rPr lang="en-GB" dirty="0"/>
              <a:t>in 30 years time</a:t>
            </a:r>
          </a:p>
        </p:txBody>
      </p:sp>
    </p:spTree>
    <p:extLst>
      <p:ext uri="{BB962C8B-B14F-4D97-AF65-F5344CB8AC3E}">
        <p14:creationId xmlns:p14="http://schemas.microsoft.com/office/powerpoint/2010/main" val="2814726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E2E5F95-3030-439A-BD1B-21C25600BFA0}"/>
              </a:ext>
            </a:extLst>
          </p:cNvPr>
          <p:cNvSpPr/>
          <p:nvPr/>
        </p:nvSpPr>
        <p:spPr bwMode="gray">
          <a:xfrm>
            <a:off x="263352" y="5877272"/>
            <a:ext cx="1368152" cy="923330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B56F43-E3C7-4624-B305-DE8BCDC8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Impact of EIOPA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6B0D-3F9A-4F75-A6C5-6DB9AF109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1D1F9-4B17-4485-8C22-BDEBA4463CF0}"/>
              </a:ext>
            </a:extLst>
          </p:cNvPr>
          <p:cNvSpPr/>
          <p:nvPr/>
        </p:nvSpPr>
        <p:spPr bwMode="gray">
          <a:xfrm>
            <a:off x="527051" y="3084541"/>
            <a:ext cx="1512168" cy="2916000"/>
          </a:xfrm>
          <a:prstGeom prst="rect">
            <a:avLst/>
          </a:prstGeom>
          <a:solidFill>
            <a:schemeClr val="tx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204AE-B5BA-4F89-8056-971E4A19854D}"/>
              </a:ext>
            </a:extLst>
          </p:cNvPr>
          <p:cNvSpPr/>
          <p:nvPr/>
        </p:nvSpPr>
        <p:spPr bwMode="gray">
          <a:xfrm>
            <a:off x="2183235" y="3084539"/>
            <a:ext cx="1512168" cy="2916001"/>
          </a:xfrm>
          <a:prstGeom prst="rect">
            <a:avLst/>
          </a:prstGeom>
          <a:solidFill>
            <a:schemeClr val="tx2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C7A939-8A1F-4465-9EC0-9A76DDA214FB}"/>
              </a:ext>
            </a:extLst>
          </p:cNvPr>
          <p:cNvSpPr/>
          <p:nvPr/>
        </p:nvSpPr>
        <p:spPr bwMode="gray">
          <a:xfrm>
            <a:off x="2179287" y="2796539"/>
            <a:ext cx="1512168" cy="288000"/>
          </a:xfrm>
          <a:prstGeom prst="rect">
            <a:avLst/>
          </a:prstGeom>
          <a:solidFill>
            <a:srgbClr val="FF0000"/>
          </a:solidFill>
          <a:ln w="28575" cmpd="sng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3C9C4-46EC-4591-883D-32E13933EC48}"/>
              </a:ext>
            </a:extLst>
          </p:cNvPr>
          <p:cNvSpPr txBox="1"/>
          <p:nvPr/>
        </p:nvSpPr>
        <p:spPr>
          <a:xfrm>
            <a:off x="564102" y="604753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€814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57784-3738-4FDF-83E4-D1CAAFC9D2BC}"/>
              </a:ext>
            </a:extLst>
          </p:cNvPr>
          <p:cNvSpPr txBox="1"/>
          <p:nvPr/>
        </p:nvSpPr>
        <p:spPr>
          <a:xfrm>
            <a:off x="2216338" y="604753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€890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D0ACB-F448-4025-B76A-8B445B8BBFD7}"/>
              </a:ext>
            </a:extLst>
          </p:cNvPr>
          <p:cNvSpPr txBox="1"/>
          <p:nvPr/>
        </p:nvSpPr>
        <p:spPr>
          <a:xfrm>
            <a:off x="3729024" y="2685330"/>
            <a:ext cx="188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Value of long-term liabilities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+10%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4C7B5-FA7E-44BC-BB7C-EEFE9D1A79FE}"/>
              </a:ext>
            </a:extLst>
          </p:cNvPr>
          <p:cNvSpPr txBox="1"/>
          <p:nvPr/>
        </p:nvSpPr>
        <p:spPr>
          <a:xfrm>
            <a:off x="707534" y="196390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Today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2903A-C299-4691-AF28-8DF52AE0385F}"/>
              </a:ext>
            </a:extLst>
          </p:cNvPr>
          <p:cNvSpPr txBox="1"/>
          <p:nvPr/>
        </p:nvSpPr>
        <p:spPr>
          <a:xfrm>
            <a:off x="2280384" y="1963907"/>
            <a:ext cx="1309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EIOPA </a:t>
            </a:r>
          </a:p>
          <a:p>
            <a:pPr algn="ctr"/>
            <a:r>
              <a:rPr lang="en-GB" b="1" dirty="0"/>
              <a:t>proposal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7AD28C-C866-46CB-8710-B0F721AC2EAE}"/>
              </a:ext>
            </a:extLst>
          </p:cNvPr>
          <p:cNvGrpSpPr/>
          <p:nvPr/>
        </p:nvGrpSpPr>
        <p:grpSpPr>
          <a:xfrm>
            <a:off x="6168008" y="2347333"/>
            <a:ext cx="1849594" cy="3020915"/>
            <a:chOff x="6215904" y="1808852"/>
            <a:chExt cx="1849594" cy="30209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EC8CF0-9BF7-404B-A9F5-2819AB5328D0}"/>
                </a:ext>
              </a:extLst>
            </p:cNvPr>
            <p:cNvSpPr/>
            <p:nvPr/>
          </p:nvSpPr>
          <p:spPr bwMode="gray">
            <a:xfrm>
              <a:off x="6240182" y="1808852"/>
              <a:ext cx="1825316" cy="2195208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28D248-D04B-478F-9284-74AE459BDF9F}"/>
                </a:ext>
              </a:extLst>
            </p:cNvPr>
            <p:cNvSpPr txBox="1"/>
            <p:nvPr/>
          </p:nvSpPr>
          <p:spPr>
            <a:xfrm>
              <a:off x="6215904" y="4091103"/>
              <a:ext cx="18253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</a:rPr>
                <a:t>Increases the price of long-term products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3791B9-860D-4E81-B81A-939B4C0CDFEE}"/>
              </a:ext>
            </a:extLst>
          </p:cNvPr>
          <p:cNvGrpSpPr/>
          <p:nvPr/>
        </p:nvGrpSpPr>
        <p:grpSpPr>
          <a:xfrm>
            <a:off x="10125639" y="2355316"/>
            <a:ext cx="1825316" cy="3456366"/>
            <a:chOff x="8279256" y="1808852"/>
            <a:chExt cx="1825316" cy="345636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2B6934-BFBB-467D-B706-F01DB60223F7}"/>
                </a:ext>
              </a:extLst>
            </p:cNvPr>
            <p:cNvSpPr/>
            <p:nvPr/>
          </p:nvSpPr>
          <p:spPr bwMode="gray">
            <a:xfrm>
              <a:off x="8279256" y="1808852"/>
              <a:ext cx="1825316" cy="2195208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0183ED-F828-441A-909E-4FCC5A1CFAE8}"/>
                </a:ext>
              </a:extLst>
            </p:cNvPr>
            <p:cNvSpPr txBox="1"/>
            <p:nvPr/>
          </p:nvSpPr>
          <p:spPr>
            <a:xfrm>
              <a:off x="8279256" y="4095667"/>
              <a:ext cx="18253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</a:rPr>
                <a:t>Increases insurers’ costs for existing long-term policies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1A0B61-1868-4EDF-9B88-58EC0B6E9C65}"/>
              </a:ext>
            </a:extLst>
          </p:cNvPr>
          <p:cNvGrpSpPr/>
          <p:nvPr/>
        </p:nvGrpSpPr>
        <p:grpSpPr>
          <a:xfrm>
            <a:off x="8128041" y="2357331"/>
            <a:ext cx="1960937" cy="3233263"/>
            <a:chOff x="10265081" y="1808852"/>
            <a:chExt cx="1960937" cy="32332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999763-0883-4BF5-968C-6BDE4D240D95}"/>
                </a:ext>
              </a:extLst>
            </p:cNvPr>
            <p:cNvSpPr/>
            <p:nvPr/>
          </p:nvSpPr>
          <p:spPr bwMode="gray">
            <a:xfrm>
              <a:off x="10318330" y="1808852"/>
              <a:ext cx="1825316" cy="219930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05D31A-2B28-4AED-A34B-372E4C08CF7D}"/>
                </a:ext>
              </a:extLst>
            </p:cNvPr>
            <p:cNvSpPr txBox="1"/>
            <p:nvPr/>
          </p:nvSpPr>
          <p:spPr>
            <a:xfrm>
              <a:off x="10265081" y="4088008"/>
              <a:ext cx="19609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</a:rPr>
                <a:t>Reduces insurers’ capacity to finance long-term investments</a:t>
              </a: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C153716D-C743-48CC-AA5D-74D9215C2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9619" y="2115121"/>
            <a:ext cx="537287" cy="53728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3F4A9E4-A12F-4F9A-976F-F82C03EFD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8679" y="2112218"/>
            <a:ext cx="537287" cy="53728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DAD3F46-049A-4BE3-993D-78AC24B0A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4573" y="2095633"/>
            <a:ext cx="537287" cy="5372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E3547D-2386-4627-BBBE-D2747189B06E}"/>
              </a:ext>
            </a:extLst>
          </p:cNvPr>
          <p:cNvSpPr txBox="1"/>
          <p:nvPr/>
        </p:nvSpPr>
        <p:spPr>
          <a:xfrm>
            <a:off x="407368" y="1147939"/>
            <a:ext cx="455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Reserves needed for €1000 payment </a:t>
            </a:r>
          </a:p>
          <a:p>
            <a:r>
              <a:rPr lang="en-GB" dirty="0"/>
              <a:t>in 30 years time</a:t>
            </a:r>
          </a:p>
        </p:txBody>
      </p:sp>
      <p:pic>
        <p:nvPicPr>
          <p:cNvPr id="37" name="Picture 36" descr="A picture containing umbrella, room&#10;&#10;Description automatically generated">
            <a:extLst>
              <a:ext uri="{FF2B5EF4-FFF2-40B4-BE49-F238E27FC236}">
                <a16:creationId xmlns:a16="http://schemas.microsoft.com/office/drawing/2014/main" id="{03A83749-2954-477B-8941-86F7C0F1E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07" y="3040139"/>
            <a:ext cx="1638906" cy="1099082"/>
          </a:xfrm>
          <a:prstGeom prst="rect">
            <a:avLst/>
          </a:prstGeom>
        </p:spPr>
      </p:pic>
      <p:sp>
        <p:nvSpPr>
          <p:cNvPr id="38" name="Arrow: Up 37">
            <a:extLst>
              <a:ext uri="{FF2B5EF4-FFF2-40B4-BE49-F238E27FC236}">
                <a16:creationId xmlns:a16="http://schemas.microsoft.com/office/drawing/2014/main" id="{BC2D994E-AB67-4F81-95F2-43496A66D232}"/>
              </a:ext>
            </a:extLst>
          </p:cNvPr>
          <p:cNvSpPr/>
          <p:nvPr/>
        </p:nvSpPr>
        <p:spPr bwMode="gray">
          <a:xfrm>
            <a:off x="7536160" y="2679302"/>
            <a:ext cx="288032" cy="333944"/>
          </a:xfrm>
          <a:prstGeom prst="up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923FEA5-EFF4-4ED9-9B6B-20C8188A7A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2274" y="2871536"/>
            <a:ext cx="1752469" cy="1164099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E85174EF-18BB-4192-ACD5-AADAE21AE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35" y="2512355"/>
            <a:ext cx="518460" cy="188112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BE67A84-AA34-46DA-8336-573323E866DB}"/>
              </a:ext>
            </a:extLst>
          </p:cNvPr>
          <p:cNvSpPr/>
          <p:nvPr/>
        </p:nvSpPr>
        <p:spPr bwMode="gray">
          <a:xfrm>
            <a:off x="5589316" y="2796539"/>
            <a:ext cx="506684" cy="431800"/>
          </a:xfrm>
          <a:prstGeom prst="right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14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4E2FE-FE70-4D95-8216-E46B7BC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EIOPA’s proposal for risk-free rate methodology is unnecessary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9BDF2-D75D-4326-B5A0-AED6A9B80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5B54E5-4714-46FC-ABFF-DAE0B49E4D06}"/>
              </a:ext>
            </a:extLst>
          </p:cNvPr>
          <p:cNvGrpSpPr/>
          <p:nvPr/>
        </p:nvGrpSpPr>
        <p:grpSpPr>
          <a:xfrm>
            <a:off x="108029" y="1772834"/>
            <a:ext cx="1901579" cy="3029064"/>
            <a:chOff x="-41719" y="1808852"/>
            <a:chExt cx="2129388" cy="30290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9D4B09-5AA6-4D97-9913-7538CC28FFDD}"/>
                </a:ext>
              </a:extLst>
            </p:cNvPr>
            <p:cNvSpPr txBox="1"/>
            <p:nvPr/>
          </p:nvSpPr>
          <p:spPr>
            <a:xfrm>
              <a:off x="-41719" y="4099252"/>
              <a:ext cx="21293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Current methodology already reflects low interest rates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85DA0B-C288-46CD-AD00-CA69E027DE70}"/>
                </a:ext>
              </a:extLst>
            </p:cNvPr>
            <p:cNvSpPr/>
            <p:nvPr/>
          </p:nvSpPr>
          <p:spPr bwMode="gray">
            <a:xfrm>
              <a:off x="107447" y="1808852"/>
              <a:ext cx="1825316" cy="2202402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774F0E2-3DD2-44FE-873F-15A6ADA63171}"/>
              </a:ext>
            </a:extLst>
          </p:cNvPr>
          <p:cNvGrpSpPr/>
          <p:nvPr/>
        </p:nvGrpSpPr>
        <p:grpSpPr>
          <a:xfrm>
            <a:off x="1946440" y="1768735"/>
            <a:ext cx="1605108" cy="3681703"/>
            <a:chOff x="2162034" y="1811071"/>
            <a:chExt cx="1843418" cy="368170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57F2CD-C617-4678-B9A5-CCD968493D45}"/>
                </a:ext>
              </a:extLst>
            </p:cNvPr>
            <p:cNvSpPr txBox="1"/>
            <p:nvPr/>
          </p:nvSpPr>
          <p:spPr>
            <a:xfrm>
              <a:off x="2180136" y="4107779"/>
              <a:ext cx="18253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Planned changes to parameters will already lower risk-free rates further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5823E2-8C73-4D2A-A60A-350EF6788A36}"/>
                </a:ext>
              </a:extLst>
            </p:cNvPr>
            <p:cNvSpPr/>
            <p:nvPr/>
          </p:nvSpPr>
          <p:spPr bwMode="gray">
            <a:xfrm>
              <a:off x="2162034" y="1811071"/>
              <a:ext cx="1825316" cy="2199307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EE36906-C4FA-4A0D-A2A5-8242648E81D3}"/>
              </a:ext>
            </a:extLst>
          </p:cNvPr>
          <p:cNvGrpSpPr/>
          <p:nvPr/>
        </p:nvGrpSpPr>
        <p:grpSpPr>
          <a:xfrm>
            <a:off x="3632549" y="1772834"/>
            <a:ext cx="1596494" cy="3456366"/>
            <a:chOff x="4201108" y="1808852"/>
            <a:chExt cx="1833525" cy="345636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3F4132-88D3-4815-B9EB-7B9A8C9CA54F}"/>
                </a:ext>
              </a:extLst>
            </p:cNvPr>
            <p:cNvSpPr/>
            <p:nvPr/>
          </p:nvSpPr>
          <p:spPr bwMode="gray">
            <a:xfrm>
              <a:off x="4201108" y="1808852"/>
              <a:ext cx="1825316" cy="2195208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9E846E-0579-4E1E-BEA2-7591C88A6712}"/>
                </a:ext>
              </a:extLst>
            </p:cNvPr>
            <p:cNvSpPr txBox="1"/>
            <p:nvPr/>
          </p:nvSpPr>
          <p:spPr>
            <a:xfrm>
              <a:off x="4209317" y="4095667"/>
              <a:ext cx="18253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Insurers already hold capital to cover the risk of lower risk-free rates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562780A-2FA6-4C3F-8C32-3CD54F636A34}"/>
              </a:ext>
            </a:extLst>
          </p:cNvPr>
          <p:cNvGrpSpPr/>
          <p:nvPr/>
        </p:nvGrpSpPr>
        <p:grpSpPr>
          <a:xfrm>
            <a:off x="10308396" y="1777398"/>
            <a:ext cx="1610486" cy="3236358"/>
            <a:chOff x="6215904" y="1808852"/>
            <a:chExt cx="1849594" cy="323635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525FC0-1EEF-412B-B7DC-D7F8F0E940C3}"/>
                </a:ext>
              </a:extLst>
            </p:cNvPr>
            <p:cNvSpPr/>
            <p:nvPr/>
          </p:nvSpPr>
          <p:spPr bwMode="gray">
            <a:xfrm>
              <a:off x="6240182" y="1808852"/>
              <a:ext cx="1825316" cy="2195208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89F3C3-AF75-408B-AEF9-549782517EDB}"/>
                </a:ext>
              </a:extLst>
            </p:cNvPr>
            <p:cNvSpPr txBox="1"/>
            <p:nvPr/>
          </p:nvSpPr>
          <p:spPr>
            <a:xfrm>
              <a:off x="6215904" y="4091103"/>
              <a:ext cx="18253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Proposal increases industry dependence on derivatives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9C05EDD-5653-4079-A046-E8977009143D}"/>
              </a:ext>
            </a:extLst>
          </p:cNvPr>
          <p:cNvGrpSpPr/>
          <p:nvPr/>
        </p:nvGrpSpPr>
        <p:grpSpPr>
          <a:xfrm>
            <a:off x="8656032" y="1772834"/>
            <a:ext cx="1589347" cy="3240922"/>
            <a:chOff x="8279256" y="1808852"/>
            <a:chExt cx="1825316" cy="324092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00BDED-752D-494E-B617-B3AD453BBDD3}"/>
                </a:ext>
              </a:extLst>
            </p:cNvPr>
            <p:cNvSpPr/>
            <p:nvPr/>
          </p:nvSpPr>
          <p:spPr bwMode="gray">
            <a:xfrm>
              <a:off x="8279256" y="1808852"/>
              <a:ext cx="1825316" cy="2195208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C2BCAD-95C3-4462-B7B6-C069BD65F108}"/>
                </a:ext>
              </a:extLst>
            </p:cNvPr>
            <p:cNvSpPr txBox="1"/>
            <p:nvPr/>
          </p:nvSpPr>
          <p:spPr>
            <a:xfrm>
              <a:off x="8279256" y="4095667"/>
              <a:ext cx="18253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Proposal increases price of long-term products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BC1307-23F2-4053-A387-D067B2C45C9F}"/>
              </a:ext>
            </a:extLst>
          </p:cNvPr>
          <p:cNvGrpSpPr/>
          <p:nvPr/>
        </p:nvGrpSpPr>
        <p:grpSpPr>
          <a:xfrm>
            <a:off x="7015860" y="1768735"/>
            <a:ext cx="1600420" cy="3245021"/>
            <a:chOff x="10318330" y="1808852"/>
            <a:chExt cx="1838034" cy="324502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75D98D-0C64-43DD-91DF-B963B45D5A1F}"/>
                </a:ext>
              </a:extLst>
            </p:cNvPr>
            <p:cNvSpPr/>
            <p:nvPr/>
          </p:nvSpPr>
          <p:spPr bwMode="gray">
            <a:xfrm>
              <a:off x="10318330" y="1808852"/>
              <a:ext cx="1825316" cy="219930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8787738-FC7A-42D9-83EB-84BDEEDC50BA}"/>
                </a:ext>
              </a:extLst>
            </p:cNvPr>
            <p:cNvSpPr txBox="1"/>
            <p:nvPr/>
          </p:nvSpPr>
          <p:spPr>
            <a:xfrm>
              <a:off x="10331048" y="4099766"/>
              <a:ext cx="18253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Proposal creates barriers to long-term investment</a:t>
              </a:r>
            </a:p>
          </p:txBody>
        </p:sp>
      </p:grpSp>
      <p:pic>
        <p:nvPicPr>
          <p:cNvPr id="11" name="Picture 10" descr="Chart, sunburst chart&#10;&#10;Description automatically generated">
            <a:extLst>
              <a:ext uri="{FF2B5EF4-FFF2-40B4-BE49-F238E27FC236}">
                <a16:creationId xmlns:a16="http://schemas.microsoft.com/office/drawing/2014/main" id="{E9F6881E-525C-475B-80DD-AE6CD95EE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00" y="2411468"/>
            <a:ext cx="1537692" cy="943982"/>
          </a:xfrm>
          <a:prstGeom prst="rect">
            <a:avLst/>
          </a:prstGeom>
        </p:spPr>
      </p:pic>
      <p:pic>
        <p:nvPicPr>
          <p:cNvPr id="13" name="Picture 12" descr="A picture containing umbrella, room&#10;&#10;Description automatically generated">
            <a:extLst>
              <a:ext uri="{FF2B5EF4-FFF2-40B4-BE49-F238E27FC236}">
                <a16:creationId xmlns:a16="http://schemas.microsoft.com/office/drawing/2014/main" id="{662FEEF2-566F-4389-A1AA-C3EA8F76F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99" y="2506648"/>
            <a:ext cx="1485544" cy="105707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B0DBAF5-DD90-4EC7-95DD-631098070A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84" y="2099933"/>
            <a:ext cx="1406768" cy="1401413"/>
          </a:xfrm>
          <a:prstGeom prst="rect">
            <a:avLst/>
          </a:prstGeom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309132-B4D7-435A-8CC6-1D6F9929C7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61" y="2620767"/>
            <a:ext cx="1436644" cy="915857"/>
          </a:xfrm>
          <a:prstGeom prst="rect">
            <a:avLst/>
          </a:prstGeom>
        </p:spPr>
      </p:pic>
      <p:sp>
        <p:nvSpPr>
          <p:cNvPr id="22" name="Arrow: Up 21">
            <a:extLst>
              <a:ext uri="{FF2B5EF4-FFF2-40B4-BE49-F238E27FC236}">
                <a16:creationId xmlns:a16="http://schemas.microsoft.com/office/drawing/2014/main" id="{ABE487AC-9F4D-4DE1-99E2-E0CE07E0DE12}"/>
              </a:ext>
            </a:extLst>
          </p:cNvPr>
          <p:cNvSpPr/>
          <p:nvPr/>
        </p:nvSpPr>
        <p:spPr bwMode="gray">
          <a:xfrm>
            <a:off x="9876020" y="2108844"/>
            <a:ext cx="250796" cy="333944"/>
          </a:xfrm>
          <a:prstGeom prst="up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CD6387E0-FAB5-4251-8A85-8A25217DBB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5" y="2027925"/>
            <a:ext cx="1115396" cy="1657211"/>
          </a:xfrm>
          <a:prstGeom prst="rect">
            <a:avLst/>
          </a:prstGeom>
        </p:spPr>
      </p:pic>
      <p:sp>
        <p:nvSpPr>
          <p:cNvPr id="50" name="Arrow: Up 49">
            <a:extLst>
              <a:ext uri="{FF2B5EF4-FFF2-40B4-BE49-F238E27FC236}">
                <a16:creationId xmlns:a16="http://schemas.microsoft.com/office/drawing/2014/main" id="{4AB66F77-8D46-4FC3-B365-04F27581297D}"/>
              </a:ext>
            </a:extLst>
          </p:cNvPr>
          <p:cNvSpPr/>
          <p:nvPr/>
        </p:nvSpPr>
        <p:spPr bwMode="gray">
          <a:xfrm>
            <a:off x="11181206" y="2173337"/>
            <a:ext cx="250796" cy="333944"/>
          </a:xfrm>
          <a:prstGeom prst="up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0CC5C18E-034A-4028-A9E9-FF8CC051D8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28" y="1583171"/>
            <a:ext cx="535246" cy="528389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2EC87C6-808D-4A23-B642-C821AD9FD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1372" y="1572354"/>
            <a:ext cx="535246" cy="528389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3599C1EE-4CA0-4301-955E-D218C97C6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7280" y="1571544"/>
            <a:ext cx="535246" cy="52838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0BCCE01-586C-454B-AE91-F9D122FEEC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47441" y="1560915"/>
            <a:ext cx="535246" cy="53728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A1FF6FC-0948-49F7-952B-B7B8BFF78B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90618" y="1560915"/>
            <a:ext cx="534329" cy="537287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3716A7FB-0B1A-4BF0-9E40-749704103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88000" y="1560456"/>
            <a:ext cx="528275" cy="53728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712339B-1A2C-4CB5-B9AD-E9240F883565}"/>
              </a:ext>
            </a:extLst>
          </p:cNvPr>
          <p:cNvGrpSpPr/>
          <p:nvPr/>
        </p:nvGrpSpPr>
        <p:grpSpPr>
          <a:xfrm>
            <a:off x="5148589" y="1768088"/>
            <a:ext cx="1901579" cy="3675395"/>
            <a:chOff x="-41719" y="1808852"/>
            <a:chExt cx="2129388" cy="367539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009D16-654C-4E0E-9C4B-B0AC68036E1C}"/>
                </a:ext>
              </a:extLst>
            </p:cNvPr>
            <p:cNvSpPr txBox="1"/>
            <p:nvPr/>
          </p:nvSpPr>
          <p:spPr>
            <a:xfrm>
              <a:off x="-41719" y="4099252"/>
              <a:ext cx="21293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Criteria governing LLP should be maintained to correctly identify liquid risk-free rates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7A9B19-5004-4F94-BBDF-64BD77F2D246}"/>
                </a:ext>
              </a:extLst>
            </p:cNvPr>
            <p:cNvSpPr/>
            <p:nvPr/>
          </p:nvSpPr>
          <p:spPr bwMode="gray">
            <a:xfrm>
              <a:off x="107447" y="1808852"/>
              <a:ext cx="1825316" cy="2202402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</p:grpSp>
      <p:pic>
        <p:nvPicPr>
          <p:cNvPr id="53" name="Graphic 52">
            <a:extLst>
              <a:ext uri="{FF2B5EF4-FFF2-40B4-BE49-F238E27FC236}">
                <a16:creationId xmlns:a16="http://schemas.microsoft.com/office/drawing/2014/main" id="{D9B6BD84-4EB5-45A5-AB13-502DE7B71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7888" y="1578425"/>
            <a:ext cx="535246" cy="528389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DA4448-504D-4E70-BFDD-BC0F8D521D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54" y="2173337"/>
            <a:ext cx="1520291" cy="14779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362E8-A987-435A-8E75-F396677D39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60" y="2190884"/>
            <a:ext cx="1415414" cy="14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27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D2AAE31-7E03-46E0-969B-688699AF0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02" y="3582883"/>
            <a:ext cx="1584963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FA779-56D9-463D-9FBA-DB822FE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26150"/>
            <a:ext cx="11330516" cy="323165"/>
          </a:xfrm>
        </p:spPr>
        <p:txBody>
          <a:bodyPr/>
          <a:lstStyle/>
          <a:p>
            <a:r>
              <a:rPr lang="en-GB" sz="2100" dirty="0"/>
              <a:t>Solvency II review is opportunity to address flaws in valuation of liabilities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857BA-DBB9-4E53-8C43-3EDB1B9D7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DECB298-9C24-44A2-86BE-D91D5C6F5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686" y="2809054"/>
            <a:ext cx="613890" cy="55034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030935F-4AAB-4D3D-A510-B85B180558E0}"/>
              </a:ext>
            </a:extLst>
          </p:cNvPr>
          <p:cNvGrpSpPr/>
          <p:nvPr/>
        </p:nvGrpSpPr>
        <p:grpSpPr>
          <a:xfrm>
            <a:off x="3486792" y="1081737"/>
            <a:ext cx="2182318" cy="2102667"/>
            <a:chOff x="2207568" y="1652723"/>
            <a:chExt cx="3240360" cy="312209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A45A63D-6BFE-4E99-95C1-C1BF416BB2A5}"/>
                </a:ext>
              </a:extLst>
            </p:cNvPr>
            <p:cNvGrpSpPr/>
            <p:nvPr/>
          </p:nvGrpSpPr>
          <p:grpSpPr>
            <a:xfrm>
              <a:off x="2207568" y="1652723"/>
              <a:ext cx="3240360" cy="3122091"/>
              <a:chOff x="2207568" y="1652723"/>
              <a:chExt cx="3240360" cy="312209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242CD4-4C1C-4E3A-A6A9-04919D047B6F}"/>
                  </a:ext>
                </a:extLst>
              </p:cNvPr>
              <p:cNvSpPr/>
              <p:nvPr/>
            </p:nvSpPr>
            <p:spPr bwMode="gray">
              <a:xfrm>
                <a:off x="2207568" y="1652723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 dirty="0">
                  <a:latin typeface="+mj-lt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A3D36B-3C2B-48CC-86F4-200C9B9E62E7}"/>
                  </a:ext>
                </a:extLst>
              </p:cNvPr>
              <p:cNvSpPr txBox="1"/>
              <p:nvPr/>
            </p:nvSpPr>
            <p:spPr>
              <a:xfrm>
                <a:off x="2638960" y="4436261"/>
                <a:ext cx="1797287" cy="3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RISK MARGIN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B510C3-17CC-45E4-AF90-92C03FD47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81983" y="1769775"/>
              <a:ext cx="1382174" cy="252058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D2A45D-279C-4850-9B83-F106BE60E9E3}"/>
              </a:ext>
            </a:extLst>
          </p:cNvPr>
          <p:cNvGrpSpPr/>
          <p:nvPr/>
        </p:nvGrpSpPr>
        <p:grpSpPr>
          <a:xfrm>
            <a:off x="6023992" y="1081737"/>
            <a:ext cx="2197255" cy="2416749"/>
            <a:chOff x="5863272" y="1652723"/>
            <a:chExt cx="3349383" cy="36839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911E03-1352-447B-9F7D-B0A3A3D5E8D9}"/>
                </a:ext>
              </a:extLst>
            </p:cNvPr>
            <p:cNvGrpSpPr/>
            <p:nvPr/>
          </p:nvGrpSpPr>
          <p:grpSpPr>
            <a:xfrm>
              <a:off x="5863272" y="1652723"/>
              <a:ext cx="3349383" cy="3683969"/>
              <a:chOff x="5770952" y="1652723"/>
              <a:chExt cx="3349383" cy="368396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D139EA-81E6-4938-8AB2-F32358D10243}"/>
                  </a:ext>
                </a:extLst>
              </p:cNvPr>
              <p:cNvSpPr/>
              <p:nvPr/>
            </p:nvSpPr>
            <p:spPr bwMode="gray">
              <a:xfrm>
                <a:off x="5770953" y="1652723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>
                  <a:latin typeface="+mj-lt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B20E01-DE82-47EE-BB56-1A9476BB7F08}"/>
                  </a:ext>
                </a:extLst>
              </p:cNvPr>
              <p:cNvSpPr txBox="1"/>
              <p:nvPr/>
            </p:nvSpPr>
            <p:spPr>
              <a:xfrm>
                <a:off x="5770952" y="4445291"/>
                <a:ext cx="3349383" cy="891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RISK-FREE </a:t>
                </a:r>
              </a:p>
              <a:p>
                <a:pPr algn="ctr"/>
                <a:r>
                  <a:rPr lang="en-GB" sz="1600" b="1" dirty="0"/>
                  <a:t>INTEREST RATE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148C453-4BE5-42D1-928D-6FE854266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86534" y="2036850"/>
              <a:ext cx="1826806" cy="2016604"/>
            </a:xfrm>
            <a:prstGeom prst="rect">
              <a:avLst/>
            </a:prstGeom>
          </p:spPr>
        </p:pic>
      </p:grpSp>
      <p:sp>
        <p:nvSpPr>
          <p:cNvPr id="25" name="Rectangle 12">
            <a:extLst>
              <a:ext uri="{FF2B5EF4-FFF2-40B4-BE49-F238E27FC236}">
                <a16:creationId xmlns:a16="http://schemas.microsoft.com/office/drawing/2014/main" id="{CD38E9BA-2D1E-486A-84CE-B34AF8BE6D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72064" y="4914828"/>
            <a:ext cx="4845447" cy="105752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Enhance insurers’ capacity to invest in line with EU objectives in Green Deal and Capital Markets Union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FA5A436-5FF6-4104-8691-EAAED7300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448" y="4944079"/>
            <a:ext cx="923330" cy="923330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35753D65-BD79-4CC0-8C5A-605914FB0C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05667" y="4914828"/>
            <a:ext cx="4114270" cy="105752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Enhance insurers’ ability to serve customers better according to their needs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81AC9A0-69F6-4BA9-93B0-B55E0094E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7051" y="4944079"/>
            <a:ext cx="923330" cy="92333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325DA77-F793-4D92-ABBA-B7ADBCA73E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0" y="1162963"/>
            <a:ext cx="959198" cy="82569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347079-EFAB-4B2F-A364-47BBAB467B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49" y="1163750"/>
            <a:ext cx="960337" cy="82490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264DD0D-D616-452D-8ABD-D4B8DF312DF7}"/>
              </a:ext>
            </a:extLst>
          </p:cNvPr>
          <p:cNvSpPr/>
          <p:nvPr/>
        </p:nvSpPr>
        <p:spPr bwMode="gray">
          <a:xfrm rot="5400000">
            <a:off x="5268419" y="3537743"/>
            <a:ext cx="1057527" cy="1057528"/>
          </a:xfrm>
          <a:prstGeom prst="rightArrow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F678978-2323-4B21-9369-14A125BD4A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94181" y="4028457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5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750E6DD8-B5C8-4827-BB7F-003C27E7E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5762" y="980728"/>
            <a:ext cx="3384377" cy="418361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65E5880-52E2-469B-B5F9-963E56113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69" y="1052733"/>
            <a:ext cx="3384377" cy="41836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9FC475-0330-4454-B932-DFC30B4D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What are the consequences of exaggerated liabilities for consumers?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65357-C34C-4F84-9636-E13955C391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55A4DB-31FF-4E9C-94CE-E2BA27F50219}"/>
              </a:ext>
            </a:extLst>
          </p:cNvPr>
          <p:cNvSpPr txBox="1"/>
          <p:nvPr/>
        </p:nvSpPr>
        <p:spPr>
          <a:xfrm>
            <a:off x="4150796" y="164478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Higher premiums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16C32A2-ED95-43C6-AB62-3AF4D026E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0175" y="977150"/>
            <a:ext cx="3384377" cy="41836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EF03E01-1510-49D2-909D-10EE7C9C9930}"/>
              </a:ext>
            </a:extLst>
          </p:cNvPr>
          <p:cNvSpPr txBox="1"/>
          <p:nvPr/>
        </p:nvSpPr>
        <p:spPr>
          <a:xfrm>
            <a:off x="551385" y="141133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Lower benefits for pensions and other products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9998F24-0721-4864-8706-18D60A454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4324" y="3078899"/>
            <a:ext cx="3455463" cy="13447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6684614-2469-427A-B0BB-C0DCF614B512}"/>
              </a:ext>
            </a:extLst>
          </p:cNvPr>
          <p:cNvSpPr txBox="1"/>
          <p:nvPr/>
        </p:nvSpPr>
        <p:spPr>
          <a:xfrm>
            <a:off x="3933883" y="362415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Fewer products available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AE2E078-35AA-4AD3-BA6E-991ED5745D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31" y="2378899"/>
            <a:ext cx="3992859" cy="44791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FDBA778-0FBE-42AC-94FF-3771A4C5C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724" y="3068960"/>
            <a:ext cx="3455463" cy="13447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D3EDE7-92CB-40FD-8B6E-FCC11CF56A06}"/>
              </a:ext>
            </a:extLst>
          </p:cNvPr>
          <p:cNvSpPr txBox="1"/>
          <p:nvPr/>
        </p:nvSpPr>
        <p:spPr>
          <a:xfrm>
            <a:off x="336283" y="36142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Less long-term investment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C5F58-B7FF-40D9-B145-ECD1E75FB7FA}"/>
              </a:ext>
            </a:extLst>
          </p:cNvPr>
          <p:cNvSpPr txBox="1"/>
          <p:nvPr/>
        </p:nvSpPr>
        <p:spPr>
          <a:xfrm>
            <a:off x="7896200" y="158366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Unnecessary costs</a:t>
            </a:r>
          </a:p>
        </p:txBody>
      </p:sp>
    </p:spTree>
    <p:extLst>
      <p:ext uri="{BB962C8B-B14F-4D97-AF65-F5344CB8AC3E}">
        <p14:creationId xmlns:p14="http://schemas.microsoft.com/office/powerpoint/2010/main" val="395877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ECE446-0DC1-47DD-97A6-DFBE1758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What are the consequences of exaggerated liabilities for the economy?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34DE3-C63A-443C-A1C1-0FB13569E2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F42A4-7CF5-40C1-9AEB-B01DB5262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788" y="1200553"/>
            <a:ext cx="7898423" cy="52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5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ECE446-0DC1-47DD-97A6-DFBE1758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What are the consequences of exaggerated liabilities for the economy?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34DE3-C63A-443C-A1C1-0FB13569E2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26C96-1A9D-4A0D-8CA6-4F6ABADA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3633" y="2276872"/>
            <a:ext cx="6624733" cy="4400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BC17BE-E68E-45DC-B8C0-AB1475F09B91}"/>
              </a:ext>
            </a:extLst>
          </p:cNvPr>
          <p:cNvSpPr/>
          <p:nvPr/>
        </p:nvSpPr>
        <p:spPr bwMode="gray">
          <a:xfrm>
            <a:off x="983431" y="1084345"/>
            <a:ext cx="10874135" cy="1048512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r>
              <a:rPr lang="en-GB" sz="1600" b="1" dirty="0">
                <a:solidFill>
                  <a:srgbClr val="FF0000"/>
                </a:solidFill>
              </a:rPr>
              <a:t>Insurers’ capacity to take risk and invest is influenced by how liabilities are valued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Appropriate valuation of liabilities is needed to allow insurers to support EU’s recovery, growth and sustainability objectives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7766F4EA-EF52-42C6-826C-F97BF915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84345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D2AAE31-7E03-46E0-969B-688699AF0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02" y="3582883"/>
            <a:ext cx="1584963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FA779-56D9-463D-9FBA-DB822FE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26150"/>
            <a:ext cx="11330516" cy="323165"/>
          </a:xfrm>
        </p:spPr>
        <p:txBody>
          <a:bodyPr/>
          <a:lstStyle/>
          <a:p>
            <a:r>
              <a:rPr lang="en-GB" sz="2100" dirty="0"/>
              <a:t>Solvency II review is opportunity to address flaws in valuation of liabilities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857BA-DBB9-4E53-8C43-3EDB1B9D7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DECB298-9C24-44A2-86BE-D91D5C6F5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686" y="2809054"/>
            <a:ext cx="613890" cy="55034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030935F-4AAB-4D3D-A510-B85B180558E0}"/>
              </a:ext>
            </a:extLst>
          </p:cNvPr>
          <p:cNvGrpSpPr/>
          <p:nvPr/>
        </p:nvGrpSpPr>
        <p:grpSpPr>
          <a:xfrm>
            <a:off x="3486792" y="1081737"/>
            <a:ext cx="2182318" cy="2102667"/>
            <a:chOff x="2207568" y="1652723"/>
            <a:chExt cx="3240360" cy="312209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A45A63D-6BFE-4E99-95C1-C1BF416BB2A5}"/>
                </a:ext>
              </a:extLst>
            </p:cNvPr>
            <p:cNvGrpSpPr/>
            <p:nvPr/>
          </p:nvGrpSpPr>
          <p:grpSpPr>
            <a:xfrm>
              <a:off x="2207568" y="1652723"/>
              <a:ext cx="3240360" cy="3122091"/>
              <a:chOff x="2207568" y="1652723"/>
              <a:chExt cx="3240360" cy="312209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242CD4-4C1C-4E3A-A6A9-04919D047B6F}"/>
                  </a:ext>
                </a:extLst>
              </p:cNvPr>
              <p:cNvSpPr/>
              <p:nvPr/>
            </p:nvSpPr>
            <p:spPr bwMode="gray">
              <a:xfrm>
                <a:off x="2207568" y="1652723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 dirty="0">
                  <a:latin typeface="+mj-lt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A3D36B-3C2B-48CC-86F4-200C9B9E62E7}"/>
                  </a:ext>
                </a:extLst>
              </p:cNvPr>
              <p:cNvSpPr txBox="1"/>
              <p:nvPr/>
            </p:nvSpPr>
            <p:spPr>
              <a:xfrm>
                <a:off x="2638960" y="4436261"/>
                <a:ext cx="1797287" cy="3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RISK MARGIN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B510C3-17CC-45E4-AF90-92C03FD47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81983" y="1769775"/>
              <a:ext cx="1382174" cy="252058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D2A45D-279C-4850-9B83-F106BE60E9E3}"/>
              </a:ext>
            </a:extLst>
          </p:cNvPr>
          <p:cNvGrpSpPr/>
          <p:nvPr/>
        </p:nvGrpSpPr>
        <p:grpSpPr>
          <a:xfrm>
            <a:off x="6023992" y="1081737"/>
            <a:ext cx="2197255" cy="2416749"/>
            <a:chOff x="5863272" y="1652723"/>
            <a:chExt cx="3349383" cy="36839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911E03-1352-447B-9F7D-B0A3A3D5E8D9}"/>
                </a:ext>
              </a:extLst>
            </p:cNvPr>
            <p:cNvGrpSpPr/>
            <p:nvPr/>
          </p:nvGrpSpPr>
          <p:grpSpPr>
            <a:xfrm>
              <a:off x="5863272" y="1652723"/>
              <a:ext cx="3349383" cy="3683969"/>
              <a:chOff x="5770952" y="1652723"/>
              <a:chExt cx="3349383" cy="368396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D139EA-81E6-4938-8AB2-F32358D10243}"/>
                  </a:ext>
                </a:extLst>
              </p:cNvPr>
              <p:cNvSpPr/>
              <p:nvPr/>
            </p:nvSpPr>
            <p:spPr bwMode="gray">
              <a:xfrm>
                <a:off x="5770953" y="1652723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>
                  <a:latin typeface="+mj-lt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B20E01-DE82-47EE-BB56-1A9476BB7F08}"/>
                  </a:ext>
                </a:extLst>
              </p:cNvPr>
              <p:cNvSpPr txBox="1"/>
              <p:nvPr/>
            </p:nvSpPr>
            <p:spPr>
              <a:xfrm>
                <a:off x="5770952" y="4445291"/>
                <a:ext cx="3349383" cy="891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RISK-FREE </a:t>
                </a:r>
              </a:p>
              <a:p>
                <a:pPr algn="ctr"/>
                <a:r>
                  <a:rPr lang="en-GB" sz="1600" b="1" dirty="0"/>
                  <a:t>INTEREST RATE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148C453-4BE5-42D1-928D-6FE854266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86534" y="2036850"/>
              <a:ext cx="1826806" cy="2016604"/>
            </a:xfrm>
            <a:prstGeom prst="rect">
              <a:avLst/>
            </a:prstGeom>
          </p:spPr>
        </p:pic>
      </p:grpSp>
      <p:sp>
        <p:nvSpPr>
          <p:cNvPr id="25" name="Rectangle 12">
            <a:extLst>
              <a:ext uri="{FF2B5EF4-FFF2-40B4-BE49-F238E27FC236}">
                <a16:creationId xmlns:a16="http://schemas.microsoft.com/office/drawing/2014/main" id="{CD38E9BA-2D1E-486A-84CE-B34AF8BE6D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72064" y="4914828"/>
            <a:ext cx="4845447" cy="105752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Enhance insurers’ capacity to invest in line with EU objectives in Green Deal and Capital Markets Union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FA5A436-5FF6-4104-8691-EAAED7300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3448" y="4944079"/>
            <a:ext cx="923330" cy="923330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35753D65-BD79-4CC0-8C5A-605914FB0C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05667" y="4914828"/>
            <a:ext cx="4114270" cy="105752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Enhance insurers’ ability to serve customers better according to their needs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81AC9A0-69F6-4BA9-93B0-B55E0094E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7051" y="4944079"/>
            <a:ext cx="923330" cy="92333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325DA77-F793-4D92-ABBA-B7ADBCA73E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0" y="1162963"/>
            <a:ext cx="959198" cy="82569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347079-EFAB-4B2F-A364-47BBAB467B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49" y="1163750"/>
            <a:ext cx="960337" cy="82490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264DD0D-D616-452D-8ABD-D4B8DF312DF7}"/>
              </a:ext>
            </a:extLst>
          </p:cNvPr>
          <p:cNvSpPr/>
          <p:nvPr/>
        </p:nvSpPr>
        <p:spPr bwMode="gray">
          <a:xfrm rot="5400000">
            <a:off x="5268419" y="3537743"/>
            <a:ext cx="1057527" cy="1057528"/>
          </a:xfrm>
          <a:prstGeom prst="rightArrow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F678978-2323-4B21-9369-14A125BD4A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94181" y="4028457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6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AFAD93-B428-4BBD-B861-1B224192DC0A}"/>
              </a:ext>
            </a:extLst>
          </p:cNvPr>
          <p:cNvSpPr/>
          <p:nvPr/>
        </p:nvSpPr>
        <p:spPr bwMode="gray">
          <a:xfrm>
            <a:off x="459962" y="5771000"/>
            <a:ext cx="1296144" cy="936104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F6370-07D0-4D05-92E9-41A3ADA8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Why should the risk margin be significantly lower?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8B04CC-F074-4133-83B9-41417D54F77E}"/>
              </a:ext>
            </a:extLst>
          </p:cNvPr>
          <p:cNvGrpSpPr/>
          <p:nvPr/>
        </p:nvGrpSpPr>
        <p:grpSpPr>
          <a:xfrm>
            <a:off x="3853596" y="1628800"/>
            <a:ext cx="4484807" cy="4139343"/>
            <a:chOff x="5770952" y="1652723"/>
            <a:chExt cx="3349383" cy="30913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BF4D46-47A9-4CA8-9D54-18A1AB484823}"/>
                </a:ext>
              </a:extLst>
            </p:cNvPr>
            <p:cNvSpPr/>
            <p:nvPr/>
          </p:nvSpPr>
          <p:spPr bwMode="gray">
            <a:xfrm>
              <a:off x="5770953" y="1652723"/>
              <a:ext cx="3240360" cy="271792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C80B48-89E1-4DA6-A84E-0CD18E9F85DD}"/>
                </a:ext>
              </a:extLst>
            </p:cNvPr>
            <p:cNvSpPr txBox="1"/>
            <p:nvPr/>
          </p:nvSpPr>
          <p:spPr>
            <a:xfrm>
              <a:off x="5770952" y="4445290"/>
              <a:ext cx="3349383" cy="29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RISK MARGIN</a:t>
              </a:r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FF21925-DFF6-4098-BDE0-701AF6889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772816"/>
            <a:ext cx="181635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4E2FE-FE70-4D95-8216-E46B7BC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Valuation of liabilities in Solvency II is extremely comprehensive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9BDF2-D75D-4326-B5A0-AED6A9B80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ABF07-4FEF-477C-B397-6E3888428923}"/>
              </a:ext>
            </a:extLst>
          </p:cNvPr>
          <p:cNvSpPr/>
          <p:nvPr/>
        </p:nvSpPr>
        <p:spPr>
          <a:xfrm>
            <a:off x="430742" y="994292"/>
            <a:ext cx="11713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</a:rPr>
              <a:t>Unlike banks, insurers must forecast the best estimate of </a:t>
            </a:r>
            <a:r>
              <a:rPr lang="en-GB" sz="1600" b="1" u="sng" dirty="0">
                <a:solidFill>
                  <a:schemeClr val="accent2"/>
                </a:solidFill>
              </a:rPr>
              <a:t>all</a:t>
            </a:r>
            <a:r>
              <a:rPr lang="en-GB" sz="1600" b="1" dirty="0">
                <a:solidFill>
                  <a:schemeClr val="accent2"/>
                </a:solidFill>
              </a:rPr>
              <a:t> their claims </a:t>
            </a:r>
            <a:r>
              <a:rPr lang="en-GB" sz="1600" b="1" u="sng" dirty="0">
                <a:solidFill>
                  <a:schemeClr val="accent2"/>
                </a:solidFill>
              </a:rPr>
              <a:t>and</a:t>
            </a:r>
            <a:r>
              <a:rPr lang="en-GB" sz="1600" b="1" dirty="0">
                <a:solidFill>
                  <a:schemeClr val="accent2"/>
                </a:solidFill>
              </a:rPr>
              <a:t> expenses </a:t>
            </a:r>
            <a:r>
              <a:rPr lang="en-GB" sz="1600" b="1" u="sng" dirty="0">
                <a:solidFill>
                  <a:schemeClr val="accent2"/>
                </a:solidFill>
              </a:rPr>
              <a:t>projected until all claims are paid</a:t>
            </a:r>
            <a:r>
              <a:rPr lang="en-GB" sz="1600" b="1" dirty="0">
                <a:solidFill>
                  <a:schemeClr val="accent2"/>
                </a:solidFill>
              </a:rPr>
              <a:t>.</a:t>
            </a:r>
          </a:p>
          <a:p>
            <a:endParaRPr lang="en-GB" sz="1600" b="1" dirty="0">
              <a:solidFill>
                <a:schemeClr val="accent2"/>
              </a:solidFill>
            </a:endParaRPr>
          </a:p>
          <a:p>
            <a:r>
              <a:rPr lang="en-GB" sz="1600" b="1" dirty="0">
                <a:solidFill>
                  <a:schemeClr val="accent2"/>
                </a:solidFill>
              </a:rPr>
              <a:t>This includes: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5B54E5-4714-46FC-ABFF-DAE0B49E4D06}"/>
              </a:ext>
            </a:extLst>
          </p:cNvPr>
          <p:cNvGrpSpPr/>
          <p:nvPr/>
        </p:nvGrpSpPr>
        <p:grpSpPr>
          <a:xfrm>
            <a:off x="551384" y="2165797"/>
            <a:ext cx="1825316" cy="2700268"/>
            <a:chOff x="107447" y="1808852"/>
            <a:chExt cx="1825316" cy="27002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9D4B09-5AA6-4D97-9913-7538CC28FFDD}"/>
                </a:ext>
              </a:extLst>
            </p:cNvPr>
            <p:cNvSpPr txBox="1"/>
            <p:nvPr/>
          </p:nvSpPr>
          <p:spPr>
            <a:xfrm>
              <a:off x="231011" y="4136710"/>
              <a:ext cx="1619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Claims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4BE2E5-6BCA-47FC-895E-A044B35CF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651" y="1916832"/>
              <a:ext cx="908905" cy="21191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85DA0B-C288-46CD-AD00-CA69E027DE70}"/>
                </a:ext>
              </a:extLst>
            </p:cNvPr>
            <p:cNvSpPr/>
            <p:nvPr/>
          </p:nvSpPr>
          <p:spPr bwMode="gray">
            <a:xfrm>
              <a:off x="107447" y="1808852"/>
              <a:ext cx="1825316" cy="2700268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774F0E2-3DD2-44FE-873F-15A6ADA63171}"/>
              </a:ext>
            </a:extLst>
          </p:cNvPr>
          <p:cNvGrpSpPr/>
          <p:nvPr/>
        </p:nvGrpSpPr>
        <p:grpSpPr>
          <a:xfrm>
            <a:off x="2435962" y="2161698"/>
            <a:ext cx="1840660" cy="2700268"/>
            <a:chOff x="2146690" y="1811071"/>
            <a:chExt cx="1840660" cy="270026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57F2CD-C617-4678-B9A5-CCD968493D45}"/>
                </a:ext>
              </a:extLst>
            </p:cNvPr>
            <p:cNvSpPr txBox="1"/>
            <p:nvPr/>
          </p:nvSpPr>
          <p:spPr>
            <a:xfrm>
              <a:off x="2146690" y="3924345"/>
              <a:ext cx="1825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Claims administration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5823E2-8C73-4D2A-A60A-350EF6788A36}"/>
                </a:ext>
              </a:extLst>
            </p:cNvPr>
            <p:cNvSpPr/>
            <p:nvPr/>
          </p:nvSpPr>
          <p:spPr bwMode="gray">
            <a:xfrm>
              <a:off x="2162034" y="1811071"/>
              <a:ext cx="1825316" cy="2700268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pic>
          <p:nvPicPr>
            <p:cNvPr id="51" name="Picture 50" descr="Icon&#10;&#10;Description automatically generated">
              <a:extLst>
                <a:ext uri="{FF2B5EF4-FFF2-40B4-BE49-F238E27FC236}">
                  <a16:creationId xmlns:a16="http://schemas.microsoft.com/office/drawing/2014/main" id="{DC1193E1-E161-49FB-9218-CA3C27829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110" y="1943887"/>
              <a:ext cx="1665164" cy="191831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EE36906-C4FA-4A0D-A2A5-8242648E81D3}"/>
              </a:ext>
            </a:extLst>
          </p:cNvPr>
          <p:cNvGrpSpPr/>
          <p:nvPr/>
        </p:nvGrpSpPr>
        <p:grpSpPr>
          <a:xfrm>
            <a:off x="4358784" y="2165797"/>
            <a:ext cx="1839701" cy="2700268"/>
            <a:chOff x="4201108" y="1808852"/>
            <a:chExt cx="1839701" cy="27002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3F4132-88D3-4815-B9EB-7B9A8C9CA54F}"/>
                </a:ext>
              </a:extLst>
            </p:cNvPr>
            <p:cNvSpPr/>
            <p:nvPr/>
          </p:nvSpPr>
          <p:spPr bwMode="gray">
            <a:xfrm>
              <a:off x="4201108" y="1808852"/>
              <a:ext cx="1825316" cy="2700268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9E846E-0579-4E1E-BEA2-7591C88A6712}"/>
                </a:ext>
              </a:extLst>
            </p:cNvPr>
            <p:cNvSpPr txBox="1"/>
            <p:nvPr/>
          </p:nvSpPr>
          <p:spPr>
            <a:xfrm>
              <a:off x="4215493" y="3904639"/>
              <a:ext cx="1825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General administration</a:t>
              </a:r>
            </a:p>
          </p:txBody>
        </p:sp>
        <p:pic>
          <p:nvPicPr>
            <p:cNvPr id="53" name="Picture 52" descr="A picture containing company name&#10;&#10;Description automatically generated">
              <a:extLst>
                <a:ext uri="{FF2B5EF4-FFF2-40B4-BE49-F238E27FC236}">
                  <a16:creationId xmlns:a16="http://schemas.microsoft.com/office/drawing/2014/main" id="{41F7EF14-838B-4526-B3E2-40CCBD618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132" y="2116915"/>
              <a:ext cx="1816292" cy="1744133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562780A-2FA6-4C3F-8C32-3CD54F636A34}"/>
              </a:ext>
            </a:extLst>
          </p:cNvPr>
          <p:cNvGrpSpPr/>
          <p:nvPr/>
        </p:nvGrpSpPr>
        <p:grpSpPr>
          <a:xfrm>
            <a:off x="6193124" y="2165797"/>
            <a:ext cx="1887049" cy="2700268"/>
            <a:chOff x="6178449" y="1808852"/>
            <a:chExt cx="1887049" cy="270026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525FC0-1EEF-412B-B7DC-D7F8F0E940C3}"/>
                </a:ext>
              </a:extLst>
            </p:cNvPr>
            <p:cNvSpPr/>
            <p:nvPr/>
          </p:nvSpPr>
          <p:spPr bwMode="gray">
            <a:xfrm>
              <a:off x="6240182" y="1808852"/>
              <a:ext cx="1825316" cy="2700268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89F3C3-AF75-408B-AEF9-549782517EDB}"/>
                </a:ext>
              </a:extLst>
            </p:cNvPr>
            <p:cNvSpPr txBox="1"/>
            <p:nvPr/>
          </p:nvSpPr>
          <p:spPr>
            <a:xfrm>
              <a:off x="6178449" y="4136710"/>
              <a:ext cx="1825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IT</a:t>
              </a:r>
            </a:p>
          </p:txBody>
        </p:sp>
        <p:pic>
          <p:nvPicPr>
            <p:cNvPr id="55" name="Picture 54" descr="A picture containing indoor, toy, table, office&#10;&#10;Description automatically generated">
              <a:extLst>
                <a:ext uri="{FF2B5EF4-FFF2-40B4-BE49-F238E27FC236}">
                  <a16:creationId xmlns:a16="http://schemas.microsoft.com/office/drawing/2014/main" id="{2FCD8523-16AC-49C1-A167-5E340C493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278" y="2121504"/>
              <a:ext cx="1627123" cy="162346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9C05EDD-5653-4079-A046-E8977009143D}"/>
              </a:ext>
            </a:extLst>
          </p:cNvPr>
          <p:cNvGrpSpPr/>
          <p:nvPr/>
        </p:nvGrpSpPr>
        <p:grpSpPr>
          <a:xfrm>
            <a:off x="8150930" y="2165797"/>
            <a:ext cx="1856622" cy="2700268"/>
            <a:chOff x="8279256" y="1808852"/>
            <a:chExt cx="1856622" cy="27002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00BDED-752D-494E-B617-B3AD453BBDD3}"/>
                </a:ext>
              </a:extLst>
            </p:cNvPr>
            <p:cNvSpPr/>
            <p:nvPr/>
          </p:nvSpPr>
          <p:spPr bwMode="gray">
            <a:xfrm>
              <a:off x="8279256" y="1808852"/>
              <a:ext cx="1825316" cy="2700268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C2BCAD-95C3-4462-B7B6-C069BD65F108}"/>
                </a:ext>
              </a:extLst>
            </p:cNvPr>
            <p:cNvSpPr txBox="1"/>
            <p:nvPr/>
          </p:nvSpPr>
          <p:spPr>
            <a:xfrm>
              <a:off x="8310562" y="3904638"/>
              <a:ext cx="1825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Personnel</a:t>
              </a:r>
            </a:p>
            <a:p>
              <a:pPr algn="ctr"/>
              <a:r>
                <a:rPr lang="en-GB" sz="1600" dirty="0"/>
                <a:t>costs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ACDB0D2-005E-4DFC-8CA4-24C22A4AC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36702" y="2149481"/>
              <a:ext cx="1693264" cy="156022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BC1307-23F2-4053-A387-D067B2C45C9F}"/>
              </a:ext>
            </a:extLst>
          </p:cNvPr>
          <p:cNvGrpSpPr/>
          <p:nvPr/>
        </p:nvGrpSpPr>
        <p:grpSpPr>
          <a:xfrm>
            <a:off x="10064998" y="2168892"/>
            <a:ext cx="1825316" cy="2700268"/>
            <a:chOff x="10318330" y="1808852"/>
            <a:chExt cx="1825316" cy="270026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75D98D-0C64-43DD-91DF-B963B45D5A1F}"/>
                </a:ext>
              </a:extLst>
            </p:cNvPr>
            <p:cNvSpPr/>
            <p:nvPr/>
          </p:nvSpPr>
          <p:spPr bwMode="gray">
            <a:xfrm>
              <a:off x="10318330" y="1808852"/>
              <a:ext cx="1825316" cy="2700268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>
                <a:latin typeface="+mj-lt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8787738-FC7A-42D9-83EB-84BDEEDC50BA}"/>
                </a:ext>
              </a:extLst>
            </p:cNvPr>
            <p:cNvSpPr txBox="1"/>
            <p:nvPr/>
          </p:nvSpPr>
          <p:spPr>
            <a:xfrm>
              <a:off x="10318330" y="4136549"/>
              <a:ext cx="1825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Taxes</a:t>
              </a:r>
            </a:p>
          </p:txBody>
        </p:sp>
        <p:pic>
          <p:nvPicPr>
            <p:cNvPr id="60" name="Picture 59" descr="A close up of a device&#10;&#10;Description automatically generated">
              <a:extLst>
                <a:ext uri="{FF2B5EF4-FFF2-40B4-BE49-F238E27FC236}">
                  <a16:creationId xmlns:a16="http://schemas.microsoft.com/office/drawing/2014/main" id="{D40359DD-3CB3-42E4-AFAA-281DFD92B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237" y="2114201"/>
              <a:ext cx="1649741" cy="1590015"/>
            </a:xfrm>
            <a:prstGeom prst="rect">
              <a:avLst/>
            </a:prstGeom>
          </p:spPr>
        </p:pic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A0799CF1-8ADD-4F07-B81F-D6AF76071636}"/>
              </a:ext>
            </a:extLst>
          </p:cNvPr>
          <p:cNvSpPr/>
          <p:nvPr/>
        </p:nvSpPr>
        <p:spPr bwMode="gray">
          <a:xfrm>
            <a:off x="2294538" y="5178717"/>
            <a:ext cx="7584297" cy="1018980"/>
          </a:xfrm>
          <a:prstGeom prst="rightArrow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DD337-480A-4C33-9268-87BCA95E7215}"/>
              </a:ext>
            </a:extLst>
          </p:cNvPr>
          <p:cNvSpPr/>
          <p:nvPr/>
        </p:nvSpPr>
        <p:spPr>
          <a:xfrm>
            <a:off x="2420176" y="5495779"/>
            <a:ext cx="710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Projection period can be up to 60 years or even more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94766"/>
      </p:ext>
    </p:extLst>
  </p:cSld>
  <p:clrMapOvr>
    <a:masterClrMapping/>
  </p:clrMapOvr>
</p:sld>
</file>

<file path=ppt/theme/theme1.xml><?xml version="1.0" encoding="utf-8"?>
<a:theme xmlns:a="http://schemas.openxmlformats.org/drawingml/2006/main" name="CEA_slide_coverinterieur_IB_4">
  <a:themeElements>
    <a:clrScheme name="IE-ColourScheme">
      <a:dk1>
        <a:srgbClr val="002957"/>
      </a:dk1>
      <a:lt1>
        <a:srgbClr val="FFFFFF"/>
      </a:lt1>
      <a:dk2>
        <a:srgbClr val="002957"/>
      </a:dk2>
      <a:lt2>
        <a:srgbClr val="FED41D"/>
      </a:lt2>
      <a:accent1>
        <a:srgbClr val="002957"/>
      </a:accent1>
      <a:accent2>
        <a:srgbClr val="82C55B"/>
      </a:accent2>
      <a:accent3>
        <a:srgbClr val="FED41D"/>
      </a:accent3>
      <a:accent4>
        <a:srgbClr val="034DA2"/>
      </a:accent4>
      <a:accent5>
        <a:srgbClr val="F78F1E"/>
      </a:accent5>
      <a:accent6>
        <a:srgbClr val="662D91"/>
      </a:accent6>
      <a:hlink>
        <a:srgbClr val="4694D0"/>
      </a:hlink>
      <a:folHlink>
        <a:srgbClr val="A0C736"/>
      </a:folHlink>
    </a:clrScheme>
    <a:fontScheme name="CEA_font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34DA2"/>
        </a:solidFill>
        <a:ln w="28575" cmpd="sng">
          <a:solidFill>
            <a:srgbClr val="FFFFFF"/>
          </a:solidFill>
          <a:miter lim="800000"/>
          <a:headEnd/>
          <a:tailEnd/>
        </a:ln>
        <a:effectLst>
          <a:outerShdw dist="53882" dir="2700000" algn="ctr" rotWithShape="0">
            <a:srgbClr val="292929">
              <a:alpha val="50000"/>
            </a:srgbClr>
          </a:outerShdw>
        </a:effectLst>
      </a:spPr>
      <a:bodyPr wrap="none" lIns="0" tIns="0" rIns="0" bIns="0" anchor="ctr"/>
      <a:lstStyle>
        <a:defPPr>
          <a:defRPr>
            <a:latin typeface="+mj-lt"/>
            <a:cs typeface="+mn-cs"/>
          </a:defRPr>
        </a:defPPr>
      </a:lstStyle>
    </a:sp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68925960-49ef-41be-9614-35c630a1b48d" xsi:nil="true"/>
    <Type_x0020_of_x0020_memo xmlns="68925960-49ef-41be-9614-35c630a1b48d" xsi:nil="true"/>
    <ValidationComment xmlns="68925960-49ef-41be-9614-35c630a1b48d" xsi:nil="true"/>
    <Uploads xmlns="68925960-49ef-41be-9614-35c630a1b48d">false</Uploads>
    <Can_x0020_be_x0020_edited xmlns="68925960-49ef-41be-9614-35c630a1b48d">false</Can_x0020_be_x0020_edited>
    <Deadline xmlns="68925960-49ef-41be-9614-35c630a1b48d" xsi:nil="true"/>
    <AllowComments xmlns="68925960-49ef-41be-9614-35c630a1b48d">false</AllowComments>
    <isAnnex xmlns="68925960-49ef-41be-9614-35c630a1b48d">False</isAnnex>
    <Validated xmlns="68925960-49ef-41be-9614-35c630a1b48d">false</Validated>
    <Display_x0020_validated_x0020_documents_x0020_library_x0020_button xmlns="68925960-49ef-41be-9614-35c630a1b48d">false</Display_x0020_validated_x0020_documents_x0020_library_x0020_button>
    <Feedback_x0020_type xmlns="68925960-49ef-41be-9614-35c630a1b48d" xsi:nil="true"/>
    <Allow_x0020_comments xmlns="68925960-49ef-41be-9614-35c630a1b48d" xsi:nil="true"/>
    <Leading_x0020_document xmlns="68925960-49ef-41be-9614-35c630a1b48d" xsi:nil="true"/>
    <Allow_x0020_uploads xmlns="68925960-49ef-41be-9614-35c630a1b4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ublished Documents" ma:contentTypeID="0x0101002D1F95249BEF184691C65A4C18FF94EE" ma:contentTypeVersion="18" ma:contentTypeDescription="Published Documents Content types for Insurance Europe" ma:contentTypeScope="" ma:versionID="f41e74fe95736fceff2429f3cc30ead9">
  <xsd:schema xmlns:xsd="http://www.w3.org/2001/XMLSchema" xmlns:xs="http://www.w3.org/2001/XMLSchema" xmlns:p="http://schemas.microsoft.com/office/2006/metadata/properties" xmlns:ns2="68925960-49ef-41be-9614-35c630a1b48d" targetNamespace="http://schemas.microsoft.com/office/2006/metadata/properties" ma:root="true" ma:fieldsID="203d2ea9ebe4eb225c86e8e03f2a9870" ns2:_="">
    <xsd:import namespace="68925960-49ef-41be-9614-35c630a1b48d"/>
    <xsd:element name="properties">
      <xsd:complexType>
        <xsd:sequence>
          <xsd:element name="documentManagement">
            <xsd:complexType>
              <xsd:all>
                <xsd:element ref="ns2:AllowComments" minOccurs="0"/>
                <xsd:element ref="ns2:Validated" minOccurs="0"/>
                <xsd:element ref="ns2:ValidationComment" minOccurs="0"/>
                <xsd:element ref="ns2:Can_x0020_be_x0020_edited" minOccurs="0"/>
                <xsd:element ref="ns2:Type_x0020_of_x0020_document" minOccurs="0"/>
                <xsd:element ref="ns2:Deadline" minOccurs="0"/>
                <xsd:element ref="ns2:Type_x0020_of_x0020_memo" minOccurs="0"/>
                <xsd:element ref="ns2:Display_x0020_validated_x0020_documents_x0020_library_x0020_button" minOccurs="0"/>
                <xsd:element ref="ns2:isAnnex" minOccurs="0"/>
                <xsd:element ref="ns2:Uploads" minOccurs="0"/>
                <xsd:element ref="ns2:Allow_x0020_uploads" minOccurs="0"/>
                <xsd:element ref="ns2:Allow_x0020_comments" minOccurs="0"/>
                <xsd:element ref="ns2:Feedback_x0020_type" minOccurs="0"/>
                <xsd:element ref="ns2:Leading_x0020_document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25960-49ef-41be-9614-35c630a1b48d" elementFormDefault="qualified">
    <xsd:import namespace="http://schemas.microsoft.com/office/2006/documentManagement/types"/>
    <xsd:import namespace="http://schemas.microsoft.com/office/infopath/2007/PartnerControls"/>
    <xsd:element name="AllowComments" ma:index="8" nillable="true" ma:displayName="AllowComments" ma:default="1" ma:internalName="AllowComments" ma:readOnly="false">
      <xsd:simpleType>
        <xsd:restriction base="dms:Boolean"/>
      </xsd:simpleType>
    </xsd:element>
    <xsd:element name="Validated" ma:index="9" nillable="true" ma:displayName="Validated" ma:default="0" ma:internalName="Validated" ma:readOnly="false">
      <xsd:simpleType>
        <xsd:restriction base="dms:Boolean"/>
      </xsd:simpleType>
    </xsd:element>
    <xsd:element name="ValidationComment" ma:index="10" nillable="true" ma:displayName="ValidationComment" ma:internalName="ValidationComment" ma:readOnly="false">
      <xsd:simpleType>
        <xsd:restriction base="dms:Note">
          <xsd:maxLength value="255"/>
        </xsd:restriction>
      </xsd:simpleType>
    </xsd:element>
    <xsd:element name="Can_x0020_be_x0020_edited" ma:index="11" nillable="true" ma:displayName="Can be edited" ma:default="0" ma:internalName="Can_x0020_be_x0020_edited" ma:readOnly="false">
      <xsd:simpleType>
        <xsd:restriction base="dms:Boolean"/>
      </xsd:simpleType>
    </xsd:element>
    <xsd:element name="Type_x0020_of_x0020_document" ma:index="12" nillable="true" ma:displayName="Type of document" ma:format="Dropdown" ma:internalName="Type_x0020_of_x0020_document" ma:readOnly="false">
      <xsd:simpleType>
        <xsd:restriction base="dms:Choice">
          <xsd:enumeration value="Memo"/>
          <xsd:enumeration value="Blank document"/>
          <xsd:enumeration value="Agenda"/>
          <xsd:enumeration value="News Flash"/>
          <xsd:enumeration value="Participants List"/>
          <xsd:enumeration value="Press Release"/>
          <xsd:enumeration value="Fax Cover"/>
          <xsd:enumeration value="Letter"/>
          <xsd:enumeration value="Background note"/>
          <xsd:enumeration value="Meeting Conclusions"/>
          <xsd:enumeration value="Position Paper"/>
          <xsd:enumeration value="PowerPoint template"/>
        </xsd:restriction>
      </xsd:simpleType>
    </xsd:element>
    <xsd:element name="Deadline" ma:index="13" nillable="true" ma:displayName="Deadline" ma:format="DateTime" ma:internalName="Deadline" ma:readOnly="false">
      <xsd:simpleType>
        <xsd:restriction base="dms:DateTime"/>
      </xsd:simpleType>
    </xsd:element>
    <xsd:element name="Type_x0020_of_x0020_memo" ma:index="14" nillable="true" ma:displayName="Type of memo" ma:format="Dropdown" ma:internalName="Type_x0020_of_x0020_memo" ma:readOnly="false">
      <xsd:simpleType>
        <xsd:restriction base="dms:Choice">
          <xsd:enumeration value="information"/>
          <xsd:enumeration value="action"/>
        </xsd:restriction>
      </xsd:simpleType>
    </xsd:element>
    <xsd:element name="Display_x0020_validated_x0020_documents_x0020_library_x0020_button" ma:index="15" nillable="true" ma:displayName="Display validated documents library button" ma:default="0" ma:internalName="Display_x0020_validated_x0020_documents_x0020_library_x0020_button" ma:readOnly="false">
      <xsd:simpleType>
        <xsd:restriction base="dms:Boolean"/>
      </xsd:simpleType>
    </xsd:element>
    <xsd:element name="isAnnex" ma:index="16" nillable="true" ma:displayName="isAnnex" ma:internalName="isAnnex" ma:readOnly="false">
      <xsd:simpleType>
        <xsd:restriction base="dms:Text"/>
      </xsd:simpleType>
    </xsd:element>
    <xsd:element name="Uploads" ma:index="17" nillable="true" ma:displayName="Uploads" ma:internalName="Uploads" ma:readOnly="false">
      <xsd:simpleType>
        <xsd:restriction base="dms:Boolean"/>
      </xsd:simpleType>
    </xsd:element>
    <xsd:element name="Allow_x0020_uploads" ma:index="18" nillable="true" ma:displayName="Allow uploads" ma:internalName="Allow_x0020_uploads">
      <xsd:simpleType>
        <xsd:restriction base="dms:Boolean"/>
      </xsd:simpleType>
    </xsd:element>
    <xsd:element name="Allow_x0020_comments" ma:index="19" nillable="true" ma:displayName="Allow comments" ma:internalName="Allow_x0020_comments">
      <xsd:simpleType>
        <xsd:restriction base="dms:Boolean"/>
      </xsd:simpleType>
    </xsd:element>
    <xsd:element name="Feedback_x0020_type" ma:index="20" nillable="true" ma:displayName="Feedback type" ma:internalName="Feedback_x0020_type">
      <xsd:simpleType>
        <xsd:restriction base="dms:Text"/>
      </xsd:simpleType>
    </xsd:element>
    <xsd:element name="Leading_x0020_document" ma:index="21" nillable="true" ma:displayName="Leading document" ma:internalName="Leading_x0020_document">
      <xsd:simpleType>
        <xsd:restriction base="dms:Text"/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8E897E-AEBA-4B5F-B899-A429F9DC5040}">
  <ds:schemaRefs>
    <ds:schemaRef ds:uri="7adb48b6-3973-4eaa-90bf-52485ba4b57c"/>
    <ds:schemaRef ds:uri="d113e6c9-68c2-4198-bb3a-f8ecf571e120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sharepoint/v3/fields"/>
    <ds:schemaRef ds:uri="http://purl.org/dc/terms/"/>
    <ds:schemaRef ds:uri="68925960-49ef-41be-9614-35c630a1b48d"/>
  </ds:schemaRefs>
</ds:datastoreItem>
</file>

<file path=customXml/itemProps2.xml><?xml version="1.0" encoding="utf-8"?>
<ds:datastoreItem xmlns:ds="http://schemas.openxmlformats.org/officeDocument/2006/customXml" ds:itemID="{5BA63427-F8CD-4B54-B74B-67873CDED6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456828-4FDF-45E7-BBB6-14E593E9C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925960-49ef-41be-9614-35c630a1b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34864</TotalTime>
  <Words>1813</Words>
  <Application>Microsoft Office PowerPoint</Application>
  <PresentationFormat>Widescreen</PresentationFormat>
  <Paragraphs>340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CEA_slide_coverinterieur_IB_4</vt:lpstr>
      <vt:lpstr>Solvency II review   </vt:lpstr>
      <vt:lpstr>Concerns with valuation of liabilities</vt:lpstr>
      <vt:lpstr>Solvency II review: more appropriate valuation of liabilities needed</vt:lpstr>
      <vt:lpstr>What are the consequences of exaggerated liabilities for consumers?</vt:lpstr>
      <vt:lpstr>What are the consequences of exaggerated liabilities for the economy?</vt:lpstr>
      <vt:lpstr>What are the consequences of exaggerated liabilities for the economy?</vt:lpstr>
      <vt:lpstr>Solvency II review is opportunity to address flaws in valuation of liabilities</vt:lpstr>
      <vt:lpstr>Why should the risk margin be significantly lower?</vt:lpstr>
      <vt:lpstr>Valuation of liabilities in Solvency II is extremely comprehensive</vt:lpstr>
      <vt:lpstr>Valuation of liabilities in Solvency II is extremely comprehensive</vt:lpstr>
      <vt:lpstr>However, the valuation of liabilities also contains the risk margin</vt:lpstr>
      <vt:lpstr>What is the risk margin?</vt:lpstr>
      <vt:lpstr>What is the risk margin?</vt:lpstr>
      <vt:lpstr>What is the risk margin?</vt:lpstr>
      <vt:lpstr>Insurers also hold additional buffer to reflect their own risk appetite</vt:lpstr>
      <vt:lpstr>Current risk margin is far too high</vt:lpstr>
      <vt:lpstr>Risk margin extremely punitive for long-term products</vt:lpstr>
      <vt:lpstr>Recognition that risk margin needs to be addressed </vt:lpstr>
      <vt:lpstr>Strong justifications for lowering risk margin</vt:lpstr>
      <vt:lpstr>Strong justifications for lowering risk margin</vt:lpstr>
      <vt:lpstr>What could be the benefits of a lower risk margin?  </vt:lpstr>
      <vt:lpstr>Why is EIOPA’s proposed change to the methodology unnecessary?</vt:lpstr>
      <vt:lpstr>What are risk-free interest rates?</vt:lpstr>
      <vt:lpstr>How are risk-free interest rates set?</vt:lpstr>
      <vt:lpstr>What has EIOPA proposed?</vt:lpstr>
      <vt:lpstr>Concerns with EIOPA’s proposals</vt:lpstr>
      <vt:lpstr>Current methodology already incorporates low interest rates</vt:lpstr>
      <vt:lpstr>Current methodology already incorporates low interest rates</vt:lpstr>
      <vt:lpstr>Capital requirements provide further protection</vt:lpstr>
      <vt:lpstr>No need for change based on Solvency II’s criteria</vt:lpstr>
      <vt:lpstr>Impact of EIOPA proposal</vt:lpstr>
      <vt:lpstr>Impact of EIOPA proposal</vt:lpstr>
      <vt:lpstr>EIOPA’s proposal for risk-free rate methodology is unnecessary</vt:lpstr>
      <vt:lpstr>Solvency II review is opportunity to address flaws in valuation of liabilities</vt:lpstr>
    </vt:vector>
  </TitlesOfParts>
  <Company>Morris &amp; Chapman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Solvency II: EIOPA’s inadequate proposal on the risk margin &amp; unnecessary proposal on risk-free interest rate undermine long-term investment</dc:title>
  <dc:creator>Ingrid Zeippen</dc:creator>
  <cp:lastModifiedBy>Insurance Europe</cp:lastModifiedBy>
  <cp:revision>875</cp:revision>
  <cp:lastPrinted>2019-10-01T14:04:44Z</cp:lastPrinted>
  <dcterms:created xsi:type="dcterms:W3CDTF">2011-11-09T19:01:42Z</dcterms:created>
  <dcterms:modified xsi:type="dcterms:W3CDTF">2022-06-29T07:28:59Z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0x0101002D1F95249BEF184691C65A4C18FF94EE</vt:lpwstr>
  </property>
  <property fmtid="{D5CDD505-2E9C-101B-9397-08002B2CF9AE}" pid="3" name="Order">
    <vt:r8>473200</vt:r8>
  </property>
</Properties>
</file>