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325" r:id="rId4"/>
    <p:sldId id="300" r:id="rId5"/>
    <p:sldId id="309" r:id="rId6"/>
    <p:sldId id="305" r:id="rId7"/>
    <p:sldId id="303" r:id="rId8"/>
    <p:sldId id="310" r:id="rId9"/>
    <p:sldId id="308" r:id="rId10"/>
    <p:sldId id="312" r:id="rId11"/>
    <p:sldId id="313" r:id="rId12"/>
    <p:sldId id="299" r:id="rId13"/>
    <p:sldId id="314" r:id="rId14"/>
    <p:sldId id="316" r:id="rId15"/>
    <p:sldId id="315" r:id="rId16"/>
    <p:sldId id="318" r:id="rId17"/>
    <p:sldId id="320" r:id="rId18"/>
    <p:sldId id="327" r:id="rId19"/>
    <p:sldId id="322" r:id="rId20"/>
    <p:sldId id="323" r:id="rId21"/>
    <p:sldId id="324" r:id="rId22"/>
    <p:sldId id="319" r:id="rId23"/>
    <p:sldId id="321" r:id="rId24"/>
    <p:sldId id="326" r:id="rId25"/>
    <p:sldId id="273" r:id="rId26"/>
  </p:sldIdLst>
  <p:sldSz cx="9144000" cy="6858000" type="screen4x3"/>
  <p:notesSz cx="6797675" cy="9928225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B6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4660"/>
  </p:normalViewPr>
  <p:slideViewPr>
    <p:cSldViewPr>
      <p:cViewPr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58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258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8E84E3-3294-4B11-8031-E5B76A968BC1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629"/>
            <a:ext cx="5438775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DC0C48-59BE-434E-BF27-71EFFCCB70FA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244B4D-E879-434E-9448-1BE39CE2C55C}" type="slidenum">
              <a:rPr lang="sk-SK"/>
              <a:pPr/>
              <a:t>1</a:t>
            </a:fld>
            <a:endParaRPr lang="sk-SK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4546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24000"/>
            <a:ext cx="8077200" cy="3352800"/>
          </a:xfrm>
        </p:spPr>
        <p:txBody>
          <a:bodyPr/>
          <a:lstStyle/>
          <a:p>
            <a:r>
              <a:rPr lang="sk-SK" sz="6600" b="1" dirty="0">
                <a:solidFill>
                  <a:srgbClr val="0070C0"/>
                </a:solidFill>
              </a:rPr>
              <a:t>SOLVENTNOSŤ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95963" y="5661025"/>
            <a:ext cx="3176587" cy="431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k-SK" sz="1000" b="1" dirty="0">
                <a:solidFill>
                  <a:srgbClr val="143B6E"/>
                </a:solidFill>
                <a:latin typeface="Arial Narrow" pitchFamily="34" charset="0"/>
              </a:rPr>
              <a:t>	</a:t>
            </a:r>
            <a:r>
              <a:rPr lang="sk-SK" sz="1600" b="1" dirty="0">
                <a:solidFill>
                  <a:srgbClr val="0070C0"/>
                </a:solidFill>
                <a:latin typeface="Arial Narrow" pitchFamily="34" charset="0"/>
              </a:rPr>
              <a:t>JUDr. Dušan </a:t>
            </a:r>
            <a:r>
              <a:rPr lang="sk-SK" sz="1600" b="1" dirty="0" err="1">
                <a:solidFill>
                  <a:srgbClr val="0070C0"/>
                </a:solidFill>
                <a:latin typeface="Arial Narrow" pitchFamily="34" charset="0"/>
              </a:rPr>
              <a:t>Katonák</a:t>
            </a:r>
            <a:endParaRPr lang="en-US" sz="1600" b="1" dirty="0">
              <a:solidFill>
                <a:srgbClr val="0070C0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sk-SK" sz="900" dirty="0">
                <a:solidFill>
                  <a:srgbClr val="143B6E"/>
                </a:solidFill>
                <a:latin typeface="Arial Narrow" pitchFamily="34" charset="0"/>
              </a:rPr>
              <a:t>                                                                                 	</a:t>
            </a:r>
            <a:endParaRPr lang="sk-SK" sz="300" b="1" dirty="0">
              <a:latin typeface="Arial Narrow" pitchFamily="34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916113"/>
            <a:ext cx="8569325" cy="4105275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/>
              <a:t>	</a:t>
            </a:r>
            <a:r>
              <a:rPr lang="sk-SK" sz="2000" b="1" dirty="0">
                <a:solidFill>
                  <a:srgbClr val="0070C0"/>
                </a:solidFill>
              </a:rPr>
              <a:t>Všeobecné pravidlá začatia a vykonávania činností </a:t>
            </a:r>
            <a:br>
              <a:rPr lang="sk-SK" sz="2000" b="1" dirty="0">
                <a:solidFill>
                  <a:srgbClr val="0070C0"/>
                </a:solidFill>
              </a:rPr>
            </a:br>
            <a:r>
              <a:rPr lang="sk-SK" sz="2000" b="1" dirty="0">
                <a:solidFill>
                  <a:srgbClr val="0070C0"/>
                </a:solidFill>
              </a:rPr>
              <a:t>priameho poistenia a zaistenia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vykonávanie činnosti životného a neživotného poistenia </a:t>
            </a:r>
            <a:r>
              <a:rPr lang="sk-SK" sz="1600" b="1" dirty="0">
                <a:solidFill>
                  <a:srgbClr val="0070C0"/>
                </a:solidFill>
              </a:rPr>
              <a:t> 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úprava „nových“ a “pôvodných“ univerzálnych poisťovní</a:t>
            </a:r>
            <a:endParaRPr lang="sk-SK" sz="18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pravidlá týkajúce sa oceňovania aktív a záväzkov, technických rezerv, vlastných zdrojov, MCR, SCR a investičné požiadavky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oceňovanie aktív a záväzkov, </a:t>
            </a:r>
            <a:r>
              <a:rPr lang="sk-SK" sz="1600" dirty="0" smtClean="0">
                <a:solidFill>
                  <a:srgbClr val="0070C0"/>
                </a:solidFill>
              </a:rPr>
              <a:t>technické </a:t>
            </a:r>
            <a:r>
              <a:rPr lang="sk-SK" sz="1600" dirty="0" err="1" smtClean="0">
                <a:solidFill>
                  <a:srgbClr val="0070C0"/>
                </a:solidFill>
              </a:rPr>
              <a:t>rezervy,vlastné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>
                <a:solidFill>
                  <a:srgbClr val="0070C0"/>
                </a:solidFill>
              </a:rPr>
              <a:t>zdroje – základné a dodatkové vlastné zdroje, klasifikácia vlastných zdrojov, použiteľnosť vlastných </a:t>
            </a:r>
            <a:r>
              <a:rPr lang="sk-SK" sz="1600" dirty="0" smtClean="0">
                <a:solidFill>
                  <a:srgbClr val="0070C0"/>
                </a:solidFill>
              </a:rPr>
              <a:t>zdrojov, SCR, MCR</a:t>
            </a:r>
            <a:r>
              <a:rPr lang="sk-SK" sz="1600" dirty="0">
                <a:solidFill>
                  <a:srgbClr val="0070C0"/>
                </a:solidFill>
              </a:rPr>
              <a:t>, investičné požiadavky   </a:t>
            </a:r>
            <a:endParaRPr lang="sk-SK" sz="18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poisťovne a zaisťovne s finančnými problémami alebo v protiprávnom stave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nesplnenie technických rezerv, nesplnenie SCR a MCR, ozdravný plán a finančná schéma, odňatie povolenia </a:t>
            </a:r>
            <a:endParaRPr lang="en-GB" sz="1800" b="1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Základný rámec smernice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77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77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77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77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916113"/>
            <a:ext cx="8569325" cy="3744912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/>
              <a:t>	</a:t>
            </a:r>
            <a:r>
              <a:rPr lang="sk-SK" sz="2000" b="1" dirty="0">
                <a:solidFill>
                  <a:srgbClr val="0070C0"/>
                </a:solidFill>
              </a:rPr>
              <a:t>Všeobecné pravidlá začatia a vykonávania činností </a:t>
            </a:r>
            <a:br>
              <a:rPr lang="sk-SK" sz="2000" b="1" dirty="0">
                <a:solidFill>
                  <a:srgbClr val="0070C0"/>
                </a:solidFill>
              </a:rPr>
            </a:br>
            <a:r>
              <a:rPr lang="sk-SK" sz="2000" b="1" dirty="0">
                <a:solidFill>
                  <a:srgbClr val="0070C0"/>
                </a:solidFill>
              </a:rPr>
              <a:t>priameho poistenia a zaistenia</a:t>
            </a:r>
            <a:endParaRPr lang="sk-SK" sz="20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právo usadiť sa a sloboda poskytovať služby (Jednotný európsky pas)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podmienky zriaďovania pobočiek a slobody poskytovať služby poisťovňami </a:t>
            </a:r>
            <a:endParaRPr lang="sk-SK" sz="18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pobočky zriadené v rámci Spoločenstva a patriace poisťovniam alebo zaisťovniam z 3. krajín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zásady povolenia a podmienky, dodržiavanie MCR a SCR, výhody pre spoločnosti, ktorým bolo udelené povolenie vo viac ako jednom ČŠ</a:t>
            </a:r>
            <a:endParaRPr lang="sk-SK" sz="18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dcérske podniky poisťovní a zaisťovní, ktoré sa spravujú právom 3. krajiny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informácie ČŠ Komisii, zaobchádzanie 3. krajín s poisťovňami a zaisťovňami so sídlom v Spoločenstve</a:t>
            </a:r>
            <a:endParaRPr lang="sk-SK" sz="1800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/>
              <a:t>	  </a:t>
            </a:r>
            <a:r>
              <a:rPr lang="sk-SK" sz="2000" b="1" dirty="0"/>
              <a:t> </a:t>
            </a:r>
            <a:endParaRPr lang="en-GB" sz="2000" b="1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Základný rámec smernice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idx="1"/>
          </p:nvPr>
        </p:nvSpPr>
        <p:spPr>
          <a:xfrm>
            <a:off x="250825" y="1844675"/>
            <a:ext cx="8569325" cy="4105275"/>
          </a:xfrm>
          <a:noFill/>
          <a:ln/>
        </p:spPr>
        <p:txBody>
          <a:bodyPr/>
          <a:lstStyle/>
          <a:p>
            <a:pPr algn="ctr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Osobitné ustanovenia pre poisťovne a zaisťovne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rozhodné právo a podmienky zmlúv priameho poistenia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rozhodné právo, povinné poistenie, informácie pre poistníkov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špecifické ustanovenia pre neživotné poistenie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všeobecné ustanovenia, </a:t>
            </a:r>
            <a:r>
              <a:rPr lang="sk-SK" sz="1600" dirty="0" err="1">
                <a:solidFill>
                  <a:srgbClr val="0070C0"/>
                </a:solidFill>
              </a:rPr>
              <a:t>spolupoistenie</a:t>
            </a:r>
            <a:r>
              <a:rPr lang="sk-SK" sz="1600" dirty="0">
                <a:solidFill>
                  <a:srgbClr val="0070C0"/>
                </a:solidFill>
              </a:rPr>
              <a:t>, asistenčné služby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poistenie právnej ochrany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zdravotné poistenie a poistenie pracovných úrazov 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špecifické ustanovenia pre životné poistenie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špecifické pravidlá pre zaistenie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finitné zaistenie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účelovo vytvorené subjekty (SPV) </a:t>
            </a:r>
            <a:endParaRPr lang="sk-SK" sz="1600" b="1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Základný rámec smernice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59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59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59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593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844675"/>
            <a:ext cx="8569325" cy="4105275"/>
          </a:xfrm>
          <a:noFill/>
          <a:ln/>
        </p:spPr>
        <p:txBody>
          <a:bodyPr/>
          <a:lstStyle/>
          <a:p>
            <a:pPr algn="ctr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Dohľad nad poisťovňami a zaisťovňami v skupine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dohľad nad skupinou: vymedzenie pojmov, prípady uplatňovania, rozsah a úrovne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vymedzenie pojmov, prípady uplatňovania a rozsah 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úrovne – konečný materský podnik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finančná situácia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skupinová solventnosť – výber metódy a všeobecné zásady výpočtu, frekvencia výpočtu a kontrola skupinovej solventnosti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koncentrácia rizík a </a:t>
            </a:r>
            <a:r>
              <a:rPr lang="sk-SK" sz="1600" dirty="0" err="1">
                <a:solidFill>
                  <a:srgbClr val="0070C0"/>
                </a:solidFill>
              </a:rPr>
              <a:t>vnútroskupinové</a:t>
            </a:r>
            <a:r>
              <a:rPr lang="sk-SK" sz="1600" dirty="0">
                <a:solidFill>
                  <a:srgbClr val="0070C0"/>
                </a:solidFill>
              </a:rPr>
              <a:t> transakcie, riadenie rizík a vnútorná kontrola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opatrenia na uľahčenie dohľadu nad skupinou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orgán dohľadu nad skupinou 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kolégium orgánov dohľadu 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spolupráca a výmena informácii medzi orgánmi dohľadu 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Základný rámec smernice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80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80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80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808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808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808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844675"/>
            <a:ext cx="8569325" cy="4248150"/>
          </a:xfrm>
          <a:noFill/>
          <a:ln/>
        </p:spPr>
        <p:txBody>
          <a:bodyPr/>
          <a:lstStyle/>
          <a:p>
            <a:pPr algn="ctr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Dohľad nad poisťovňami a zaisťovňami v skupine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tretie krajiny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materský podnik mimo Spoločenstva – overenie rovnocennosti režimu v 3. krajine s režimom Solventnosť 2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spolupráca s orgánmi dohľadu 3. krajiny 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zmiešané holdingové poisťovne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operácie v rámci skupiny, spolupráca s 3. krajinami</a:t>
            </a:r>
          </a:p>
          <a:p>
            <a:pPr algn="ctr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Reorganizácia a likvidácia poisťovní </a:t>
            </a:r>
            <a:endParaRPr lang="sk-SK" sz="20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>
                <a:solidFill>
                  <a:srgbClr val="0070C0"/>
                </a:solidFill>
              </a:rPr>
              <a:t>rozsah pôsobnosti a vymedzenie pojmov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>
                <a:solidFill>
                  <a:srgbClr val="0070C0"/>
                </a:solidFill>
              </a:rPr>
              <a:t>reorganizačné opatrenia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>
                <a:solidFill>
                  <a:srgbClr val="0070C0"/>
                </a:solidFill>
              </a:rPr>
              <a:t>likvidácia</a:t>
            </a:r>
            <a:endParaRPr lang="sk-SK" sz="1800" b="1" dirty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endParaRPr lang="sk-SK" sz="1800" b="1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Základný rámec smernice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829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829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829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829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829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844675"/>
            <a:ext cx="8569325" cy="4248150"/>
          </a:xfrm>
          <a:noFill/>
          <a:ln/>
        </p:spPr>
        <p:txBody>
          <a:bodyPr/>
          <a:lstStyle/>
          <a:p>
            <a:pPr algn="ctr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Spoločné ustanovenia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 smtClean="0">
                <a:solidFill>
                  <a:srgbClr val="0070C0"/>
                </a:solidFill>
              </a:rPr>
              <a:t>spolupráca </a:t>
            </a:r>
            <a:r>
              <a:rPr lang="sk-SK" sz="1800" dirty="0">
                <a:solidFill>
                  <a:srgbClr val="0070C0"/>
                </a:solidFill>
              </a:rPr>
              <a:t>medzi ČŠ a Komisiou 	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>
                <a:solidFill>
                  <a:srgbClr val="0070C0"/>
                </a:solidFill>
              </a:rPr>
              <a:t>úprava čiastok vyjadrených v eurách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>
                <a:solidFill>
                  <a:srgbClr val="0070C0"/>
                </a:solidFill>
              </a:rPr>
              <a:t>EIOPC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 err="1">
                <a:solidFill>
                  <a:srgbClr val="0070C0"/>
                </a:solidFill>
              </a:rPr>
              <a:t>podmodul</a:t>
            </a:r>
            <a:r>
              <a:rPr lang="sk-SK" sz="1800" dirty="0">
                <a:solidFill>
                  <a:srgbClr val="0070C0"/>
                </a:solidFill>
              </a:rPr>
              <a:t> akciového rizika založeného na </a:t>
            </a:r>
            <a:r>
              <a:rPr lang="sk-SK" sz="1800" dirty="0" err="1">
                <a:solidFill>
                  <a:srgbClr val="0070C0"/>
                </a:solidFill>
              </a:rPr>
              <a:t>durácii</a:t>
            </a:r>
            <a:r>
              <a:rPr lang="sk-SK" sz="1800" dirty="0">
                <a:solidFill>
                  <a:srgbClr val="0070C0"/>
                </a:solidFill>
              </a:rPr>
              <a:t> </a:t>
            </a:r>
          </a:p>
          <a:p>
            <a:pPr algn="ctr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Prechodné a záverečné ustanovenia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>
                <a:solidFill>
                  <a:srgbClr val="0070C0"/>
                </a:solidFill>
              </a:rPr>
              <a:t>transpozícia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>
                <a:solidFill>
                  <a:srgbClr val="0070C0"/>
                </a:solidFill>
              </a:rPr>
              <a:t>zrušujúce ustanovenia a nadobudnutie účinnosti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</a:t>
            </a:r>
            <a:endParaRPr lang="sk-SK" sz="1800" b="1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Základný rámec smernice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844675"/>
            <a:ext cx="8569325" cy="4248150"/>
          </a:xfrm>
          <a:noFill/>
          <a:ln/>
        </p:spPr>
        <p:txBody>
          <a:bodyPr/>
          <a:lstStyle/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>
                <a:solidFill>
                  <a:srgbClr val="0070C0"/>
                </a:solidFill>
              </a:rPr>
              <a:t>rámcová smernica stanovuje základné princípy, na ktoré nadväzuje rozsiahla regulácia prostredníctvom vykonávacích </a:t>
            </a:r>
            <a:r>
              <a:rPr lang="sk-SK" sz="1800" dirty="0" smtClean="0">
                <a:solidFill>
                  <a:srgbClr val="0070C0"/>
                </a:solidFill>
              </a:rPr>
              <a:t>opatrení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dirty="0" smtClean="0">
                <a:solidFill>
                  <a:srgbClr val="0070C0"/>
                </a:solidFill>
              </a:rPr>
              <a:t>rozsiahle  </a:t>
            </a:r>
            <a:r>
              <a:rPr lang="sk-SK" sz="1800" dirty="0">
                <a:solidFill>
                  <a:srgbClr val="0070C0"/>
                </a:solidFill>
              </a:rPr>
              <a:t>požiadavky na systém správy a riadenia pokrývajúci najmä: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systém </a:t>
            </a:r>
            <a:r>
              <a:rPr lang="sk-SK" sz="1600" b="1" dirty="0">
                <a:solidFill>
                  <a:srgbClr val="0070C0"/>
                </a:solidFill>
              </a:rPr>
              <a:t>riadenia rizík–vypracovať a implementovať podrobné politiky v oblasti: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riadenia upisovacieho rizika a rizika spojeného s tvorbou rezerv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riadenia aktív a pasív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riadenia investičného rizika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riadenia rizika likvidity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riadenia rizika koncentrácie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riadenia operačného rizika </a:t>
            </a:r>
            <a:endParaRPr lang="sk-SK" sz="16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riadenia rizík spojených so zaistením a obdobnými technikami prenosu rizika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riadenia rizík spojených s technikami prenosu finančného rizika</a:t>
            </a:r>
            <a:endParaRPr lang="sk-SK" sz="1600" b="1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sk-SK" sz="2400" b="1" dirty="0">
                <a:solidFill>
                  <a:srgbClr val="0070C0"/>
                </a:solidFill>
              </a:rPr>
              <a:t>Zásadné zmeny v oblasti regulácie správy a riadenia</a:t>
            </a:r>
            <a:endParaRPr lang="en-GB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7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7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70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70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0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0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0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0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70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0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70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70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0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70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844674"/>
            <a:ext cx="8569325" cy="4441845"/>
          </a:xfrm>
          <a:noFill/>
          <a:ln/>
        </p:spPr>
        <p:txBody>
          <a:bodyPr/>
          <a:lstStyle/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systém </a:t>
            </a:r>
            <a:r>
              <a:rPr lang="sk-SK" sz="1600" b="1" dirty="0">
                <a:solidFill>
                  <a:srgbClr val="0070C0"/>
                </a:solidFill>
              </a:rPr>
              <a:t>vnútornej </a:t>
            </a:r>
            <a:r>
              <a:rPr lang="sk-SK" sz="1600" b="1" dirty="0" smtClean="0">
                <a:solidFill>
                  <a:srgbClr val="0070C0"/>
                </a:solidFill>
              </a:rPr>
              <a:t>kontroly – </a:t>
            </a:r>
            <a:r>
              <a:rPr lang="sk-SK" sz="1600" dirty="0" smtClean="0">
                <a:solidFill>
                  <a:srgbClr val="0070C0"/>
                </a:solidFill>
              </a:rPr>
              <a:t>zaistenie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dirty="0" smtClean="0">
                <a:solidFill>
                  <a:srgbClr val="0070C0"/>
                </a:solidFill>
              </a:rPr>
              <a:t>súladu s legislatívou, efektivity a spoľahlivosti finančných a nefinančných výstupoch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endParaRPr lang="sk-SK" sz="16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4 kľúčové funkcie:</a:t>
            </a:r>
            <a:r>
              <a:rPr lang="sk-SK" sz="1600" dirty="0">
                <a:solidFill>
                  <a:srgbClr val="0070C0"/>
                </a:solidFill>
              </a:rPr>
              <a:t>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	funkcia risk manažmentu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     	funkcia dodržiavania súladu s predpismi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	funkcia vnútorného </a:t>
            </a:r>
            <a:r>
              <a:rPr lang="sk-SK" sz="1600" dirty="0" smtClean="0">
                <a:solidFill>
                  <a:srgbClr val="0070C0"/>
                </a:solidFill>
              </a:rPr>
              <a:t>auditu (už je § 36)</a:t>
            </a:r>
            <a:endParaRPr lang="sk-SK" sz="16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	</a:t>
            </a:r>
            <a:r>
              <a:rPr lang="sk-SK" sz="1600" dirty="0" err="1">
                <a:solidFill>
                  <a:srgbClr val="0070C0"/>
                </a:solidFill>
              </a:rPr>
              <a:t>aktuárska</a:t>
            </a:r>
            <a:r>
              <a:rPr lang="sk-SK" sz="1600" dirty="0">
                <a:solidFill>
                  <a:srgbClr val="0070C0"/>
                </a:solidFill>
              </a:rPr>
              <a:t> funkcia 		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dirty="0">
                <a:solidFill>
                  <a:srgbClr val="0070C0"/>
                </a:solidFill>
              </a:rPr>
              <a:t>	</a:t>
            </a:r>
            <a:r>
              <a:rPr lang="sk-SK" sz="1600" b="1" dirty="0">
                <a:solidFill>
                  <a:srgbClr val="0070C0"/>
                </a:solidFill>
              </a:rPr>
              <a:t>požiadavky na odbornosť a vhodnosť (fit &amp; </a:t>
            </a:r>
            <a:r>
              <a:rPr lang="sk-SK" sz="1600" b="1" dirty="0" err="1">
                <a:solidFill>
                  <a:srgbClr val="0070C0"/>
                </a:solidFill>
              </a:rPr>
              <a:t>proper</a:t>
            </a:r>
            <a:r>
              <a:rPr lang="sk-SK" sz="1600" b="1" dirty="0" smtClean="0">
                <a:solidFill>
                  <a:srgbClr val="0070C0"/>
                </a:solidFill>
              </a:rPr>
              <a:t>)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dirty="0" smtClean="0">
                <a:solidFill>
                  <a:srgbClr val="0070C0"/>
                </a:solidFill>
              </a:rPr>
              <a:t>skutočne riadia spoločnosť + kľúčové funkcie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dirty="0" smtClean="0">
                <a:solidFill>
                  <a:srgbClr val="0070C0"/>
                </a:solidFill>
              </a:rPr>
              <a:t>zodpovednosť poisťovne za splnenie kritérií – ohlásenie dohľadu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dirty="0" smtClean="0">
                <a:solidFill>
                  <a:srgbClr val="0070C0"/>
                </a:solidFill>
              </a:rPr>
              <a:t>kvalifikácia, vedomosti, skúsenosti a náležitý súlad s relevantnými štandardmi </a:t>
            </a:r>
            <a:endParaRPr lang="sk-SK" sz="16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b="1" dirty="0" err="1">
                <a:solidFill>
                  <a:srgbClr val="0070C0"/>
                </a:solidFill>
              </a:rPr>
              <a:t>outsourcing</a:t>
            </a:r>
            <a:r>
              <a:rPr lang="sk-SK" sz="1600" b="1" dirty="0">
                <a:solidFill>
                  <a:srgbClr val="0070C0"/>
                </a:solidFill>
              </a:rPr>
              <a:t>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stanovenie podmienok pri zverení kritických alebo dôležitých činností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</a:t>
            </a:r>
            <a:endParaRPr lang="sk-SK" sz="1600" b="1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395288" y="1125539"/>
            <a:ext cx="8229600" cy="374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sk-SK" sz="2400" b="1" dirty="0">
                <a:solidFill>
                  <a:srgbClr val="0070C0"/>
                </a:solidFill>
              </a:rPr>
              <a:t>Zásadné zmeny v oblasti regulácie správy a riadenia</a:t>
            </a:r>
            <a:endParaRPr lang="en-GB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9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9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89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89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890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89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890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890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890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890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890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890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1000"/>
                                        <p:tgtEl>
                                          <p:spTgt spid="890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285752"/>
          </a:xfrm>
        </p:spPr>
        <p:txBody>
          <a:bodyPr/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Zásadné zmeny v oblasti regulácie správy a riadenia</a:t>
            </a:r>
            <a:r>
              <a:rPr lang="en-GB" sz="2400" dirty="0" smtClean="0">
                <a:solidFill>
                  <a:srgbClr val="0070C0"/>
                </a:solidFill>
              </a:rPr>
              <a:t/>
            </a:r>
            <a:br>
              <a:rPr lang="en-GB" sz="2400" dirty="0" smtClean="0">
                <a:solidFill>
                  <a:srgbClr val="0070C0"/>
                </a:solidFill>
              </a:rPr>
            </a:b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/>
          <a:lstStyle/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Podmienky: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no zhoršenie systému správy a riadenia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no nadmerné zvýšenie operačného rizika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no zhoršenie dohľadu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no narušenie poskytovania uspokojivej služby poistníkom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70C0"/>
                </a:solidFill>
              </a:rPr>
              <a:t>stanovenie podmienok pre zmluvy medzi poisťovňou a dodávateľom služby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ORSA – správa o solventnosti a finančnom stave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vlastné hodnotenie solventnosti a rizík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celkové potreby kapitálu – rizikový profil, tolerancia rizika, obchodná stratégia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informujú dohľad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nie je SCR ani MCR 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	oblasť odmeňovania </a:t>
            </a:r>
            <a:r>
              <a:rPr lang="sk-SK" sz="1600" dirty="0" smtClean="0">
                <a:solidFill>
                  <a:srgbClr val="0070C0"/>
                </a:solidFill>
              </a:rPr>
              <a:t>   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vypracovanie podrobnej politiky v oblasti odmeňovania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fixná časť dostatočné vysoká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no garantované bonusy – no odmena za zlyhanie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 smtClean="0"/>
              <a:t>  </a:t>
            </a:r>
            <a:endParaRPr lang="sk-SK" sz="16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500066"/>
          </a:xfrm>
        </p:spPr>
        <p:txBody>
          <a:bodyPr/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Zásadné zmeny v solventnosti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528641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0070C0"/>
                </a:solidFill>
              </a:rPr>
              <a:t>Dve úrovne kapitálovej požiadavky </a:t>
            </a:r>
          </a:p>
          <a:p>
            <a:pPr>
              <a:buFont typeface="+mj-lt"/>
              <a:buAutoNum type="arabicPeriod"/>
            </a:pPr>
            <a:r>
              <a:rPr lang="sk-SK" sz="1600" b="1" i="1" dirty="0" smtClean="0">
                <a:solidFill>
                  <a:srgbClr val="0070C0"/>
                </a:solidFill>
              </a:rPr>
              <a:t>SCR</a:t>
            </a:r>
            <a:r>
              <a:rPr lang="sk-SK" sz="1600" dirty="0" smtClean="0">
                <a:solidFill>
                  <a:srgbClr val="0070C0"/>
                </a:solidFill>
              </a:rPr>
              <a:t> – zabezpečuje splatiteľnosť všetkých záväzkov poisťovne</a:t>
            </a:r>
          </a:p>
          <a:p>
            <a:pPr>
              <a:buFont typeface="+mj-lt"/>
              <a:buAutoNum type="arabicPeriod"/>
            </a:pPr>
            <a:r>
              <a:rPr lang="sk-SK" sz="1600" b="1" i="1" dirty="0" smtClean="0">
                <a:solidFill>
                  <a:srgbClr val="0070C0"/>
                </a:solidFill>
              </a:rPr>
              <a:t>MCR</a:t>
            </a:r>
            <a:r>
              <a:rPr lang="sk-SK" sz="1600" dirty="0" smtClean="0">
                <a:solidFill>
                  <a:srgbClr val="0070C0"/>
                </a:solidFill>
              </a:rPr>
              <a:t> – poistníci a poistení vystavený neprijateľnému riziku aby mohla poisťovňa pokračovať v činnosti</a:t>
            </a:r>
          </a:p>
          <a:p>
            <a:pPr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SCR –výpočet založený na kvantifikácií jednotlivých rizík - </a:t>
            </a:r>
            <a:r>
              <a:rPr lang="sk-SK" sz="1600" dirty="0" smtClean="0">
                <a:solidFill>
                  <a:srgbClr val="0070C0"/>
                </a:solidFill>
              </a:rPr>
              <a:t>zohľadňuje všetky kvantifikovateľné riziká, </a:t>
            </a:r>
            <a:r>
              <a:rPr lang="sk-SK" sz="1600" dirty="0" smtClean="0">
                <a:solidFill>
                  <a:srgbClr val="0070C0"/>
                </a:solidFill>
              </a:rPr>
              <a:t>ktorým </a:t>
            </a:r>
            <a:r>
              <a:rPr lang="sk-SK" sz="1600" dirty="0" smtClean="0">
                <a:solidFill>
                  <a:srgbClr val="0070C0"/>
                </a:solidFill>
              </a:rPr>
              <a:t>je poisťovňa vystavená alebo najbližších 12 mesiacov bude</a:t>
            </a:r>
          </a:p>
          <a:p>
            <a:pPr>
              <a:buFont typeface="+mj-lt"/>
              <a:buAutoNum type="arabicPeriod"/>
            </a:pPr>
            <a:r>
              <a:rPr lang="sk-SK" sz="1600" b="1" u="sng" dirty="0" smtClean="0">
                <a:solidFill>
                  <a:srgbClr val="0070C0"/>
                </a:solidFill>
              </a:rPr>
              <a:t>upisovacie</a:t>
            </a:r>
            <a:r>
              <a:rPr lang="sk-SK" sz="1600" dirty="0" smtClean="0">
                <a:solidFill>
                  <a:srgbClr val="0070C0"/>
                </a:solidFill>
              </a:rPr>
              <a:t> – riziká zo záväzkov z prebratých rizík a súvisiacich procesov</a:t>
            </a:r>
          </a:p>
          <a:p>
            <a:pPr>
              <a:buAutoNum type="alphaLcParenR"/>
            </a:pPr>
            <a:r>
              <a:rPr lang="sk-SK" sz="1600" dirty="0" smtClean="0">
                <a:solidFill>
                  <a:srgbClr val="0070C0"/>
                </a:solidFill>
              </a:rPr>
              <a:t>NŽ - riziko poistného a rezerv NŽ, katastrofické riziko</a:t>
            </a:r>
          </a:p>
          <a:p>
            <a:pPr>
              <a:buAutoNum type="alphaLcParenR"/>
            </a:pPr>
            <a:r>
              <a:rPr lang="sk-SK" sz="1600" dirty="0" smtClean="0">
                <a:solidFill>
                  <a:srgbClr val="0070C0"/>
                </a:solidFill>
              </a:rPr>
              <a:t>ŽP – riziká mortality, morbidity </a:t>
            </a:r>
            <a:r>
              <a:rPr lang="sk-SK" sz="1600" dirty="0" err="1" smtClean="0">
                <a:solidFill>
                  <a:srgbClr val="0070C0"/>
                </a:solidFill>
              </a:rPr>
              <a:t>longevity</a:t>
            </a:r>
            <a:r>
              <a:rPr lang="sk-SK" sz="1600" dirty="0" smtClean="0">
                <a:solidFill>
                  <a:srgbClr val="0070C0"/>
                </a:solidFill>
              </a:rPr>
              <a:t>, </a:t>
            </a:r>
            <a:r>
              <a:rPr lang="sk-SK" sz="1600" dirty="0" err="1" smtClean="0">
                <a:solidFill>
                  <a:srgbClr val="0070C0"/>
                </a:solidFill>
              </a:rPr>
              <a:t>lapse</a:t>
            </a:r>
            <a:r>
              <a:rPr lang="sk-SK" sz="1600" dirty="0" smtClean="0">
                <a:solidFill>
                  <a:srgbClr val="0070C0"/>
                </a:solidFill>
              </a:rPr>
              <a:t>, revízie, nákladov, katastrofické  </a:t>
            </a:r>
          </a:p>
          <a:p>
            <a:pPr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c)   zdravotné – riziko nákladov, epidémií, poistného</a:t>
            </a:r>
          </a:p>
          <a:p>
            <a:pPr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2 .   </a:t>
            </a:r>
            <a:r>
              <a:rPr lang="sk-SK" sz="1600" b="1" u="sng" dirty="0" smtClean="0">
                <a:solidFill>
                  <a:srgbClr val="0070C0"/>
                </a:solidFill>
              </a:rPr>
              <a:t>trhové</a:t>
            </a:r>
            <a:r>
              <a:rPr lang="sk-SK" sz="1600" b="1" dirty="0" smtClean="0">
                <a:solidFill>
                  <a:srgbClr val="0070C0"/>
                </a:solidFill>
              </a:rPr>
              <a:t> </a:t>
            </a:r>
            <a:r>
              <a:rPr lang="sk-SK" sz="1600" dirty="0" smtClean="0">
                <a:solidFill>
                  <a:srgbClr val="0070C0"/>
                </a:solidFill>
              </a:rPr>
              <a:t>– zohľadňuje </a:t>
            </a:r>
            <a:r>
              <a:rPr lang="sk-SK" sz="1600" dirty="0" err="1" smtClean="0">
                <a:solidFill>
                  <a:srgbClr val="0070C0"/>
                </a:solidFill>
              </a:rPr>
              <a:t>volatilitu</a:t>
            </a:r>
            <a:r>
              <a:rPr lang="sk-SK" sz="1600" dirty="0" smtClean="0">
                <a:solidFill>
                  <a:srgbClr val="0070C0"/>
                </a:solidFill>
              </a:rPr>
              <a:t> trhových cien finančných nástrojov, ktoré majú dopad na hodnotu aktív a pasív</a:t>
            </a:r>
          </a:p>
          <a:p>
            <a:pPr>
              <a:buAutoNum type="alphaLcParenR"/>
            </a:pPr>
            <a:r>
              <a:rPr lang="sk-SK" sz="1600" dirty="0" smtClean="0">
                <a:solidFill>
                  <a:srgbClr val="0070C0"/>
                </a:solidFill>
              </a:rPr>
              <a:t>riziko úrokových mier</a:t>
            </a:r>
          </a:p>
          <a:p>
            <a:pPr>
              <a:buAutoNum type="alphaLcParenR"/>
            </a:pPr>
            <a:r>
              <a:rPr lang="sk-SK" sz="1600" dirty="0" smtClean="0">
                <a:solidFill>
                  <a:srgbClr val="0070C0"/>
                </a:solidFill>
              </a:rPr>
              <a:t>akciové riziko</a:t>
            </a:r>
          </a:p>
          <a:p>
            <a:pPr>
              <a:buAutoNum type="alphaLcParenR"/>
            </a:pPr>
            <a:r>
              <a:rPr lang="sk-SK" sz="1600" dirty="0" err="1" smtClean="0">
                <a:solidFill>
                  <a:srgbClr val="0070C0"/>
                </a:solidFill>
              </a:rPr>
              <a:t>property</a:t>
            </a:r>
            <a:r>
              <a:rPr lang="sk-SK" sz="1600" dirty="0" smtClean="0">
                <a:solidFill>
                  <a:srgbClr val="0070C0"/>
                </a:solidFill>
              </a:rPr>
              <a:t> riziko</a:t>
            </a:r>
          </a:p>
          <a:p>
            <a:pPr>
              <a:buAutoNum type="alphaLcParenR"/>
            </a:pPr>
            <a:r>
              <a:rPr lang="sk-SK" sz="1600" dirty="0" err="1" smtClean="0">
                <a:solidFill>
                  <a:srgbClr val="0070C0"/>
                </a:solidFill>
              </a:rPr>
              <a:t>spread</a:t>
            </a:r>
            <a:r>
              <a:rPr lang="sk-SK" sz="1600" dirty="0" smtClean="0">
                <a:solidFill>
                  <a:srgbClr val="0070C0"/>
                </a:solidFill>
              </a:rPr>
              <a:t> riziko </a:t>
            </a:r>
          </a:p>
          <a:p>
            <a:pPr>
              <a:buAutoNum type="alphaLcParenR"/>
            </a:pPr>
            <a:endParaRPr lang="sk-SK" sz="1600" dirty="0" smtClean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81075"/>
            <a:ext cx="8301038" cy="935038"/>
          </a:xfrm>
        </p:spPr>
        <p:txBody>
          <a:bodyPr/>
          <a:lstStyle/>
          <a:p>
            <a:r>
              <a:rPr lang="sk-SK" sz="3200" b="1" dirty="0">
                <a:solidFill>
                  <a:srgbClr val="0070C0"/>
                </a:solidFill>
              </a:rPr>
              <a:t>SOLVENTNOSŤ II</a:t>
            </a:r>
            <a:r>
              <a:rPr lang="sk-SK" sz="2800" b="1" dirty="0">
                <a:solidFill>
                  <a:srgbClr val="0070C0"/>
                </a:solidFill>
              </a:rPr>
              <a:t>   </a:t>
            </a:r>
            <a:endParaRPr lang="en-GB" sz="2800" b="1" dirty="0">
              <a:solidFill>
                <a:srgbClr val="0070C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14488"/>
            <a:ext cx="8610600" cy="478634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200" b="1" dirty="0"/>
              <a:t>	</a:t>
            </a:r>
            <a:r>
              <a:rPr lang="sk-SK" sz="2000" b="1" dirty="0" smtClean="0">
                <a:solidFill>
                  <a:srgbClr val="0070C0"/>
                </a:solidFill>
              </a:rPr>
              <a:t>Plány EK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 smtClean="0">
                <a:solidFill>
                  <a:srgbClr val="0070C0"/>
                </a:solidFill>
              </a:rPr>
              <a:t>     Projekt </a:t>
            </a:r>
            <a:r>
              <a:rPr lang="sk-SK" sz="2000" b="1" dirty="0">
                <a:solidFill>
                  <a:srgbClr val="0070C0"/>
                </a:solidFill>
              </a:rPr>
              <a:t>Solventnosť II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	Časový harmonogram </a:t>
            </a:r>
            <a:r>
              <a:rPr lang="sk-SK" sz="2000" b="1" dirty="0" smtClean="0">
                <a:solidFill>
                  <a:srgbClr val="0070C0"/>
                </a:solidFill>
              </a:rPr>
              <a:t> - EÚ</a:t>
            </a:r>
            <a:endParaRPr lang="sk-SK" sz="20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	Časový harmonogram transpozície smernice do právneho poriadku Slovenskej republiky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	Základný rámec </a:t>
            </a:r>
            <a:r>
              <a:rPr lang="sk-SK" sz="2000" b="1" dirty="0" smtClean="0">
                <a:solidFill>
                  <a:srgbClr val="0070C0"/>
                </a:solidFill>
              </a:rPr>
              <a:t>smernice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 smtClean="0">
                <a:solidFill>
                  <a:srgbClr val="0070C0"/>
                </a:solidFill>
              </a:rPr>
              <a:t>     Zásadné zmeny v oblasti regulácie správy a riadenia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 smtClean="0">
                <a:solidFill>
                  <a:srgbClr val="0070C0"/>
                </a:solidFill>
              </a:rPr>
              <a:t>     Zásadne zmeny v solventnosti</a:t>
            </a:r>
            <a:endParaRPr lang="en-GB" sz="2000" b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	</a:t>
            </a:r>
            <a:r>
              <a:rPr lang="sk-SK" sz="2000" b="1" dirty="0" smtClean="0">
                <a:solidFill>
                  <a:srgbClr val="002060"/>
                </a:solidFill>
              </a:rPr>
              <a:t>Zásadné </a:t>
            </a:r>
            <a:r>
              <a:rPr lang="sk-SK" sz="2000" b="1" dirty="0">
                <a:solidFill>
                  <a:srgbClr val="002060"/>
                </a:solidFill>
              </a:rPr>
              <a:t>zmeny v oblasti regulácie zverejňovania </a:t>
            </a: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500066"/>
          </a:xfrm>
        </p:spPr>
        <p:txBody>
          <a:bodyPr/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Zásadné zmeny v solventnosti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e) kurzové riziko </a:t>
            </a:r>
          </a:p>
          <a:p>
            <a:pPr>
              <a:lnSpc>
                <a:spcPct val="150000"/>
              </a:lnSpc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f) riziko koncentrácie</a:t>
            </a:r>
          </a:p>
          <a:p>
            <a:pPr>
              <a:lnSpc>
                <a:spcPct val="150000"/>
              </a:lnSpc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3. </a:t>
            </a:r>
            <a:r>
              <a:rPr lang="sk-SK" sz="1600" b="1" u="sng" dirty="0" smtClean="0">
                <a:solidFill>
                  <a:srgbClr val="0070C0"/>
                </a:solidFill>
              </a:rPr>
              <a:t>kreditné riziko </a:t>
            </a:r>
            <a:r>
              <a:rPr lang="sk-SK" sz="1600" dirty="0" smtClean="0">
                <a:solidFill>
                  <a:srgbClr val="0070C0"/>
                </a:solidFill>
              </a:rPr>
              <a:t>– riziko zlyhania protistrany – straty spôsobené neočakávaným                                                      zhoršením úverového ratingu počas 12 mesiacov </a:t>
            </a:r>
          </a:p>
          <a:p>
            <a:pPr>
              <a:lnSpc>
                <a:spcPct val="150000"/>
              </a:lnSpc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4. </a:t>
            </a:r>
            <a:r>
              <a:rPr lang="sk-SK" sz="1600" b="1" u="sng" dirty="0" smtClean="0">
                <a:solidFill>
                  <a:srgbClr val="0070C0"/>
                </a:solidFill>
              </a:rPr>
              <a:t>Operačné riziko </a:t>
            </a:r>
            <a:r>
              <a:rPr lang="sk-SK" sz="1600" dirty="0" smtClean="0">
                <a:solidFill>
                  <a:srgbClr val="0070C0"/>
                </a:solidFill>
              </a:rPr>
              <a:t>– právne riziká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Výpočet SCR raz ročne – </a:t>
            </a:r>
            <a:r>
              <a:rPr lang="sk-SK" sz="1600" b="1" dirty="0" err="1" smtClean="0">
                <a:solidFill>
                  <a:srgbClr val="0070C0"/>
                </a:solidFill>
              </a:rPr>
              <a:t>VaR</a:t>
            </a:r>
            <a:r>
              <a:rPr lang="sk-SK" sz="1600" b="1" dirty="0" smtClean="0">
                <a:solidFill>
                  <a:srgbClr val="0070C0"/>
                </a:solidFill>
              </a:rPr>
              <a:t> 99,5 hladina spoľahlivosti v horizonte 1 roka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2 možnosti výpočtu SCR 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sk-SK" sz="1600" dirty="0" smtClean="0">
                <a:solidFill>
                  <a:srgbClr val="0070C0"/>
                </a:solidFill>
              </a:rPr>
              <a:t>Štandardný vzorec – možnosť zjednodušeného výpočtu modulov, resp. </a:t>
            </a:r>
            <a:r>
              <a:rPr lang="sk-SK" sz="1600" dirty="0" err="1" smtClean="0">
                <a:solidFill>
                  <a:srgbClr val="0070C0"/>
                </a:solidFill>
              </a:rPr>
              <a:t>podmodulov</a:t>
            </a:r>
            <a:endParaRPr lang="sk-SK" sz="16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AutoNum type="alphaLcParenR"/>
            </a:pPr>
            <a:r>
              <a:rPr lang="sk-SK" sz="1600" dirty="0" smtClean="0">
                <a:solidFill>
                  <a:srgbClr val="0070C0"/>
                </a:solidFill>
              </a:rPr>
              <a:t>Interný model – úplný alebo čiastočný, je schvaľovaný NBS, NBS môže uložiť použitie modelu 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Validácia modelu – pravidelné sledovanie fungovania a vhodnosti modelu, testovanie výsledkov oproti skutočnosti  </a:t>
            </a:r>
            <a:endParaRPr lang="sk-SK" sz="1600" b="1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357190"/>
          </a:xfrm>
        </p:spPr>
        <p:txBody>
          <a:bodyPr/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Zásadné zmeny v solventnosti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sk-SK" sz="1600" b="1" dirty="0" smtClean="0">
                <a:solidFill>
                  <a:srgbClr val="0070C0"/>
                </a:solidFill>
              </a:rPr>
              <a:t>MCR -</a:t>
            </a:r>
            <a:r>
              <a:rPr lang="sk-SK" sz="1600" dirty="0" smtClean="0">
                <a:solidFill>
                  <a:srgbClr val="0070C0"/>
                </a:solidFill>
              </a:rPr>
              <a:t> výpočet jasným a jednoduchým spôsobom aby sa dal výsledok </a:t>
            </a:r>
            <a:r>
              <a:rPr lang="sk-SK" sz="1600" dirty="0" err="1" smtClean="0">
                <a:solidFill>
                  <a:srgbClr val="0070C0"/>
                </a:solidFill>
              </a:rPr>
              <a:t>auditovať</a:t>
            </a:r>
            <a:endParaRPr lang="sk-SK" sz="1600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0070C0"/>
                </a:solidFill>
              </a:rPr>
              <a:t>výpočet raz za kvartál, </a:t>
            </a:r>
            <a:r>
              <a:rPr lang="sk-SK" sz="1600" dirty="0" err="1" smtClean="0">
                <a:solidFill>
                  <a:srgbClr val="0070C0"/>
                </a:solidFill>
              </a:rPr>
              <a:t>VaR</a:t>
            </a:r>
            <a:r>
              <a:rPr lang="sk-SK" sz="1600" dirty="0" smtClean="0">
                <a:solidFill>
                  <a:srgbClr val="0070C0"/>
                </a:solidFill>
              </a:rPr>
              <a:t> je 85% v časovom horizonte 1 roku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0070C0"/>
                </a:solidFill>
              </a:rPr>
              <a:t>lineárna funkcia nasledujúcich premenných : TR, predpis poistného, rizikový kapitál, odložené dane, administratívne náklady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0070C0"/>
                </a:solidFill>
              </a:rPr>
              <a:t>Min. 25% a max. 45 % z SCR + absolútne sumy 2,2 mil. NŽ, 3,2 ŽP a Z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0070C0"/>
                </a:solidFill>
              </a:rPr>
              <a:t>Nesplnenie SCR – oznámenie dohľadu + predloženie ozdravného plánu</a:t>
            </a:r>
          </a:p>
          <a:p>
            <a:pPr algn="just">
              <a:lnSpc>
                <a:spcPct val="150000"/>
              </a:lnSpc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      realizácia 6 + 3 mesiacov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0070C0"/>
                </a:solidFill>
              </a:rPr>
              <a:t>Nesplnenie MCR – oznámenie dohľadu + predloženie finančnej schémy (3 mesiace)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sk-SK" sz="1600" dirty="0" smtClean="0">
                <a:solidFill>
                  <a:srgbClr val="0070C0"/>
                </a:solidFill>
              </a:rPr>
              <a:t> Nesplnenie TR – zákaz nakladania z aktívami</a:t>
            </a:r>
          </a:p>
          <a:p>
            <a:pPr algn="just">
              <a:buFont typeface="Wingdings" pitchFamily="2" charset="2"/>
              <a:buChar char="Ø"/>
            </a:pPr>
            <a:endParaRPr lang="sk-SK" sz="16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endParaRPr lang="sk-SK" sz="1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 </a:t>
            </a:r>
            <a:endParaRPr lang="sk-SK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844675"/>
            <a:ext cx="8569325" cy="4464050"/>
          </a:xfrm>
          <a:noFill/>
          <a:ln/>
        </p:spPr>
        <p:txBody>
          <a:bodyPr/>
          <a:lstStyle/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dirty="0">
                <a:solidFill>
                  <a:srgbClr val="0070C0"/>
                </a:solidFill>
              </a:rPr>
              <a:t>rámcová smernica stanovuje základné princípy, na ktoré nadväzuje rozsiahla regulácia prostredníctvom vykonávacích opatrení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600" dirty="0">
                <a:solidFill>
                  <a:srgbClr val="0070C0"/>
                </a:solidFill>
              </a:rPr>
              <a:t>rozsiahle  požiadavky na </a:t>
            </a:r>
            <a:r>
              <a:rPr lang="sk-SK" sz="1600" b="1" dirty="0" smtClean="0">
                <a:solidFill>
                  <a:srgbClr val="0070C0"/>
                </a:solidFill>
              </a:rPr>
              <a:t>zverejňovanie </a:t>
            </a:r>
            <a:r>
              <a:rPr lang="sk-SK" sz="1600" dirty="0" smtClean="0">
                <a:solidFill>
                  <a:srgbClr val="0070C0"/>
                </a:solidFill>
              </a:rPr>
              <a:t>(Public dislosure) </a:t>
            </a:r>
            <a:r>
              <a:rPr lang="sk-SK" sz="1600" dirty="0">
                <a:solidFill>
                  <a:srgbClr val="0070C0"/>
                </a:solidFill>
              </a:rPr>
              <a:t>pokrývajúce najmä</a:t>
            </a:r>
            <a:r>
              <a:rPr lang="sk-SK" sz="1600" dirty="0" smtClean="0">
                <a:solidFill>
                  <a:srgbClr val="0070C0"/>
                </a:solidFill>
              </a:rPr>
              <a:t>:</a:t>
            </a:r>
            <a:r>
              <a:rPr lang="sk-SK" sz="1600" dirty="0">
                <a:solidFill>
                  <a:srgbClr val="0070C0"/>
                </a:solidFill>
              </a:rPr>
              <a:t/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sólo úroveň – Správa o solventnosti a finančnej situácii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- informácie týkajúce sa výkonu činnosti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informácie o spoločnosti, rozsahu činnosti, hlavné trendy a faktory vplývajúce na spoločnosť, informácie o investičných aktivitách... </a:t>
            </a:r>
            <a:endParaRPr lang="sk-SK" sz="16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- systému správy a riadenia a odmeňovania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informácie o štruktúre spoločnosti, politike odmeňovania, plnenia požiadaviek na odbornosť a vhodnosť, systéme riadenia rizík, systéme vnútornej kontroly, funkcii vnútorného auditu, </a:t>
            </a:r>
            <a:r>
              <a:rPr lang="sk-SK" sz="1600" dirty="0" err="1">
                <a:solidFill>
                  <a:srgbClr val="0070C0"/>
                </a:solidFill>
              </a:rPr>
              <a:t>aktuárskej</a:t>
            </a:r>
            <a:r>
              <a:rPr lang="sk-SK" sz="1600" dirty="0">
                <a:solidFill>
                  <a:srgbClr val="0070C0"/>
                </a:solidFill>
              </a:rPr>
              <a:t> funkcii, politike zverenia činností...   </a:t>
            </a:r>
            <a:endParaRPr lang="sk-SK" sz="16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- rizikový profil 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kvalitatívne a kvantitatívne informácie o rizikovom profile spoločnosti zvlášť pre nasledujúce kategórie rizík: 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upisovacie riziko, trhové riziko, kreditné riziko, riziko likvidity, operačné riziko a ostatné materiálne riziká vrátane strategického rizika a rizika reputácie</a:t>
            </a:r>
            <a:endParaRPr lang="sk-SK" sz="1600" b="1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sk-SK" sz="2400" b="1" dirty="0">
                <a:solidFill>
                  <a:srgbClr val="0070C0"/>
                </a:solidFill>
              </a:rPr>
              <a:t>Zásadné zmeny v oblasti regulácie zverejňovania</a:t>
            </a:r>
            <a:endParaRPr lang="en-GB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88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880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880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844675"/>
            <a:ext cx="8569325" cy="4248150"/>
          </a:xfrm>
          <a:noFill/>
          <a:ln/>
        </p:spPr>
        <p:txBody>
          <a:bodyPr/>
          <a:lstStyle/>
          <a:p>
            <a:pPr lvl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400" b="1"/>
              <a:t>	</a:t>
            </a:r>
            <a:r>
              <a:rPr lang="sk-SK" sz="1600"/>
              <a:t>	</a:t>
            </a:r>
          </a:p>
          <a:p>
            <a:pPr lvl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/>
              <a:t>	</a:t>
            </a:r>
          </a:p>
          <a:p>
            <a:pPr lvl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/>
              <a:t>	</a:t>
            </a:r>
          </a:p>
          <a:p>
            <a:pPr lvl="1">
              <a:spcBef>
                <a:spcPct val="30000"/>
              </a:spcBef>
              <a:spcAft>
                <a:spcPct val="30000"/>
              </a:spcAft>
              <a:buFontTx/>
              <a:buNone/>
            </a:pPr>
            <a:endParaRPr lang="sk-SK" sz="1600" b="1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sk-SK" sz="2400" b="1" dirty="0">
                <a:solidFill>
                  <a:srgbClr val="0070C0"/>
                </a:solidFill>
              </a:rPr>
              <a:t>Zásadné zmeny v oblasti regulácie zverejňovania</a:t>
            </a:r>
            <a:endParaRPr lang="en-GB" sz="2400" dirty="0">
              <a:solidFill>
                <a:srgbClr val="0070C0"/>
              </a:solidFill>
            </a:endParaRPr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250825" y="1844675"/>
            <a:ext cx="856932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/>
              <a:t>	</a:t>
            </a:r>
            <a:r>
              <a:rPr lang="sk-SK" sz="1600" b="1" dirty="0">
                <a:solidFill>
                  <a:srgbClr val="0070C0"/>
                </a:solidFill>
              </a:rPr>
              <a:t>- oceňovania pre účely solventnosti </a:t>
            </a:r>
          </a:p>
          <a:p>
            <a:pPr marL="742950" lvl="1" indent="-28575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oceňovanie položiek aktív, technických rezerv a ostatných záväzkov pre účely solventnosti</a:t>
            </a:r>
            <a:endParaRPr lang="sk-SK" sz="1600" b="1" dirty="0">
              <a:solidFill>
                <a:srgbClr val="0070C0"/>
              </a:solidFill>
            </a:endParaRPr>
          </a:p>
          <a:p>
            <a:pPr marL="742950" lvl="1" indent="-28575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	- riadenia kapitálu </a:t>
            </a:r>
          </a:p>
          <a:p>
            <a:pPr marL="742950" lvl="1" indent="-28575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podrobné informácie o zložení vlastných zdrojoch, SCR, MCR, vnútornom modeli použitom pre účely výpočtu SCR, porušení MCR a významnom porušení SCR </a:t>
            </a:r>
          </a:p>
          <a:p>
            <a:pPr marL="742950" lvl="1" indent="-285750"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dirty="0">
                <a:solidFill>
                  <a:srgbClr val="0070C0"/>
                </a:solidFill>
              </a:rPr>
              <a:t>úroveň skupiny – Správa o solventnosti a finančnej situácii skupiny </a:t>
            </a:r>
          </a:p>
          <a:p>
            <a:pPr marL="742950" lvl="1" indent="-28575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	- rozsah a štruktúra ako správa na úrovni sólo entity + dodatočné informácie:</a:t>
            </a:r>
          </a:p>
          <a:p>
            <a:pPr marL="742950" lvl="1" indent="-28575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činnosť skupiny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správa a riadenie skupiny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oceňovanie pre účely solventnosti skupiny</a:t>
            </a:r>
            <a:br>
              <a:rPr lang="sk-SK" sz="1600" dirty="0">
                <a:solidFill>
                  <a:srgbClr val="0070C0"/>
                </a:solidFill>
              </a:rPr>
            </a:br>
            <a:r>
              <a:rPr lang="sk-SK" sz="1600" dirty="0">
                <a:solidFill>
                  <a:srgbClr val="0070C0"/>
                </a:solidFill>
              </a:rPr>
              <a:t>riadenie kapitálu na úrovni skupiny</a:t>
            </a:r>
          </a:p>
          <a:p>
            <a:pPr marL="742950" lvl="1" indent="-285750"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dirty="0">
                <a:solidFill>
                  <a:srgbClr val="0070C0"/>
                </a:solidFill>
              </a:rPr>
              <a:t>Spoločná správa o solventnosti a finančnej situácii </a:t>
            </a:r>
          </a:p>
          <a:p>
            <a:pPr marL="742950" lvl="1" indent="-285750">
              <a:spcBef>
                <a:spcPct val="30000"/>
              </a:spcBef>
              <a:spcAft>
                <a:spcPct val="30000"/>
              </a:spcAft>
            </a:pPr>
            <a:r>
              <a:rPr lang="sk-SK" dirty="0">
                <a:solidFill>
                  <a:srgbClr val="0070C0"/>
                </a:solidFill>
              </a:rPr>
              <a:t>	- </a:t>
            </a:r>
            <a:r>
              <a:rPr lang="sk-SK" sz="1600" b="1" dirty="0">
                <a:solidFill>
                  <a:srgbClr val="0070C0"/>
                </a:solidFill>
              </a:rPr>
              <a:t>spoločná správa za skupinu pokrývajúca všetky dcérske spoločnosti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91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91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91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91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91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pic>
        <p:nvPicPr>
          <p:cNvPr id="5" name="Zástupný symbol obsahu 4" descr="j043116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6201" y="1600200"/>
            <a:ext cx="6791597" cy="4525963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565400"/>
            <a:ext cx="8229600" cy="1143000"/>
          </a:xfrm>
        </p:spPr>
        <p:txBody>
          <a:bodyPr/>
          <a:lstStyle/>
          <a:p>
            <a:r>
              <a:rPr lang="sk-SK" sz="4000" b="1" dirty="0">
                <a:solidFill>
                  <a:srgbClr val="0070C0"/>
                </a:solidFill>
                <a:latin typeface="Arial Narrow" pitchFamily="34" charset="0"/>
              </a:rPr>
              <a:t>ĎAKUJEM ZA POZORNOSŤ</a:t>
            </a: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12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12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2400" b="1" dirty="0">
                <a:solidFill>
                  <a:srgbClr val="0070C0"/>
                </a:solidFill>
                <a:latin typeface="Arial Narrow" pitchFamily="34" charset="0"/>
              </a:rPr>
              <a:t>e-mail: </a:t>
            </a:r>
            <a:r>
              <a:rPr lang="sk-SK" sz="2400" b="1" dirty="0" err="1">
                <a:solidFill>
                  <a:srgbClr val="0070C0"/>
                </a:solidFill>
                <a:latin typeface="Arial Narrow" pitchFamily="34" charset="0"/>
              </a:rPr>
              <a:t>dusan.katonak@mfsr.sk</a:t>
            </a:r>
            <a:endParaRPr lang="sk-SK" sz="24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285752"/>
          </a:xfrm>
        </p:spPr>
        <p:txBody>
          <a:bodyPr/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Plány EK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sz="1800" b="1" dirty="0" smtClean="0">
                <a:solidFill>
                  <a:srgbClr val="0070C0"/>
                </a:solidFill>
              </a:rPr>
              <a:t>IMD 2</a:t>
            </a:r>
            <a:r>
              <a:rPr lang="sk-SK" sz="1800" dirty="0" smtClean="0">
                <a:solidFill>
                  <a:srgbClr val="0070C0"/>
                </a:solidFill>
              </a:rPr>
              <a:t> – </a:t>
            </a:r>
            <a:r>
              <a:rPr lang="sk-SK" sz="1600" dirty="0" smtClean="0">
                <a:solidFill>
                  <a:srgbClr val="0070C0"/>
                </a:solidFill>
              </a:rPr>
              <a:t>posun návrhu EK – 2011</a:t>
            </a:r>
          </a:p>
          <a:p>
            <a:pPr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CEIOPS – </a:t>
            </a:r>
            <a:r>
              <a:rPr lang="sk-SK" sz="1600" dirty="0" err="1" smtClean="0">
                <a:solidFill>
                  <a:srgbClr val="0070C0"/>
                </a:solidFill>
              </a:rPr>
              <a:t>call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for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advice</a:t>
            </a:r>
            <a:r>
              <a:rPr lang="sk-SK" sz="1600" dirty="0" smtClean="0">
                <a:solidFill>
                  <a:srgbClr val="0070C0"/>
                </a:solidFill>
              </a:rPr>
              <a:t> (odpoveď júl)</a:t>
            </a:r>
          </a:p>
          <a:p>
            <a:pPr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EK chce riešiť – transparentnosť predaja (</a:t>
            </a:r>
            <a:r>
              <a:rPr lang="sk-SK" sz="1600" dirty="0" err="1" smtClean="0">
                <a:solidFill>
                  <a:srgbClr val="0070C0"/>
                </a:solidFill>
              </a:rPr>
              <a:t>conduct</a:t>
            </a:r>
            <a:r>
              <a:rPr lang="sk-SK" sz="1600" dirty="0" smtClean="0">
                <a:solidFill>
                  <a:srgbClr val="0070C0"/>
                </a:solidFill>
              </a:rPr>
              <a:t>), konflikt záujmov </a:t>
            </a:r>
          </a:p>
          <a:p>
            <a:pPr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možná inšpirácia </a:t>
            </a:r>
            <a:r>
              <a:rPr lang="sk-SK" sz="1600" dirty="0" err="1" smtClean="0">
                <a:solidFill>
                  <a:srgbClr val="0070C0"/>
                </a:solidFill>
              </a:rPr>
              <a:t>MifiD</a:t>
            </a:r>
            <a:endParaRPr lang="sk-SK" sz="1600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nie maximálna harmonizácia </a:t>
            </a:r>
          </a:p>
          <a:p>
            <a:pPr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PRIPS</a:t>
            </a:r>
            <a:r>
              <a:rPr lang="sk-SK" sz="1600" dirty="0" smtClean="0">
                <a:solidFill>
                  <a:srgbClr val="0070C0"/>
                </a:solidFill>
              </a:rPr>
              <a:t> - posun návrhu EK – 2011</a:t>
            </a:r>
          </a:p>
          <a:p>
            <a:pPr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apríl stretnutie L3L výboru – diskusia najmä poistné produkty, rozdelenie zodpovednosti poisťovňa - sprostredkovateľ</a:t>
            </a:r>
          </a:p>
          <a:p>
            <a:pPr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júl  správa </a:t>
            </a:r>
          </a:p>
          <a:p>
            <a:pPr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penzijné produkty –CEIOPS pripravuje </a:t>
            </a:r>
            <a:r>
              <a:rPr lang="sk-SK" sz="1600" dirty="0" err="1" smtClean="0">
                <a:solidFill>
                  <a:srgbClr val="0070C0"/>
                </a:solidFill>
              </a:rPr>
              <a:t>maping</a:t>
            </a:r>
            <a:endParaRPr lang="sk-SK" sz="16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sk-SK" sz="1600" b="1" dirty="0" err="1" smtClean="0">
                <a:solidFill>
                  <a:srgbClr val="0070C0"/>
                </a:solidFill>
              </a:rPr>
              <a:t>Pensions</a:t>
            </a:r>
            <a:r>
              <a:rPr lang="sk-SK" sz="1600" b="1" dirty="0" smtClean="0">
                <a:solidFill>
                  <a:srgbClr val="0070C0"/>
                </a:solidFill>
              </a:rPr>
              <a:t> – </a:t>
            </a:r>
            <a:r>
              <a:rPr lang="sk-SK" sz="1600" dirty="0" err="1" smtClean="0">
                <a:solidFill>
                  <a:srgbClr val="0070C0"/>
                </a:solidFill>
              </a:rPr>
              <a:t>European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system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of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pensions</a:t>
            </a:r>
            <a:endParaRPr lang="sk-SK" sz="1600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k-SK" sz="1600" dirty="0" smtClean="0">
                <a:solidFill>
                  <a:srgbClr val="0070C0"/>
                </a:solidFill>
              </a:rPr>
              <a:t>konzultácie s ČŠ - marec </a:t>
            </a:r>
          </a:p>
          <a:p>
            <a:pPr>
              <a:buFontTx/>
              <a:buChar char="-"/>
            </a:pPr>
            <a:r>
              <a:rPr lang="sk-SK" sz="1600" dirty="0" err="1" smtClean="0">
                <a:solidFill>
                  <a:srgbClr val="0070C0"/>
                </a:solidFill>
              </a:rPr>
              <a:t>Green</a:t>
            </a:r>
            <a:r>
              <a:rPr lang="sk-SK" sz="1600" dirty="0" smtClean="0">
                <a:solidFill>
                  <a:srgbClr val="0070C0"/>
                </a:solidFill>
              </a:rPr>
              <a:t> papier – leto</a:t>
            </a:r>
          </a:p>
          <a:p>
            <a:pPr>
              <a:buFontTx/>
              <a:buChar char="-"/>
            </a:pPr>
            <a:r>
              <a:rPr lang="sk-SK" sz="1600" dirty="0" err="1" smtClean="0">
                <a:solidFill>
                  <a:srgbClr val="0070C0"/>
                </a:solidFill>
              </a:rPr>
              <a:t>White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paper</a:t>
            </a:r>
            <a:r>
              <a:rPr lang="sk-SK" sz="1600" dirty="0" smtClean="0">
                <a:solidFill>
                  <a:srgbClr val="0070C0"/>
                </a:solidFill>
              </a:rPr>
              <a:t> – jar 2011</a:t>
            </a:r>
          </a:p>
          <a:p>
            <a:pPr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IGS</a:t>
            </a:r>
            <a:r>
              <a:rPr lang="sk-SK" sz="1600" dirty="0" smtClean="0">
                <a:solidFill>
                  <a:srgbClr val="0070C0"/>
                </a:solidFill>
              </a:rPr>
              <a:t> – leto </a:t>
            </a:r>
            <a:r>
              <a:rPr lang="sk-SK" sz="1600" dirty="0" err="1" smtClean="0">
                <a:solidFill>
                  <a:srgbClr val="0070C0"/>
                </a:solidFill>
              </a:rPr>
              <a:t>White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r>
              <a:rPr lang="sk-SK" sz="1600" dirty="0" err="1" smtClean="0">
                <a:solidFill>
                  <a:srgbClr val="0070C0"/>
                </a:solidFill>
              </a:rPr>
              <a:t>paper</a:t>
            </a:r>
            <a:endParaRPr lang="sk-SK" sz="16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sk-SK" sz="1600" b="1" dirty="0" smtClean="0">
                <a:solidFill>
                  <a:srgbClr val="0070C0"/>
                </a:solidFill>
              </a:rPr>
              <a:t>Holokaust </a:t>
            </a:r>
            <a:r>
              <a:rPr lang="sk-SK" sz="1600" dirty="0" smtClean="0">
                <a:solidFill>
                  <a:srgbClr val="0070C0"/>
                </a:solidFill>
              </a:rPr>
              <a:t>– návrh zákona v Kongrese</a:t>
            </a:r>
          </a:p>
          <a:p>
            <a:pPr>
              <a:lnSpc>
                <a:spcPct val="150000"/>
              </a:lnSpc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 </a:t>
            </a:r>
          </a:p>
          <a:p>
            <a:pPr>
              <a:buFontTx/>
              <a:buChar char="-"/>
            </a:pPr>
            <a:endParaRPr lang="sk-SK" sz="1800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09587"/>
          </a:xfrm>
        </p:spPr>
        <p:txBody>
          <a:bodyPr/>
          <a:lstStyle/>
          <a:p>
            <a:r>
              <a:rPr lang="sk-SK" sz="2400" b="1" dirty="0">
                <a:solidFill>
                  <a:srgbClr val="0070C0"/>
                </a:solidFill>
              </a:rPr>
              <a:t>Projekt </a:t>
            </a:r>
            <a:r>
              <a:rPr lang="en-GB" sz="2400" b="1" dirty="0">
                <a:solidFill>
                  <a:srgbClr val="0070C0"/>
                </a:solidFill>
              </a:rPr>
              <a:t>Solven</a:t>
            </a:r>
            <a:r>
              <a:rPr lang="sk-SK" sz="2400" b="1" dirty="0">
                <a:solidFill>
                  <a:srgbClr val="0070C0"/>
                </a:solidFill>
              </a:rPr>
              <a:t>tnosť</a:t>
            </a:r>
            <a:r>
              <a:rPr lang="en-GB" sz="2400" b="1" dirty="0">
                <a:solidFill>
                  <a:srgbClr val="0070C0"/>
                </a:solidFill>
              </a:rPr>
              <a:t> </a:t>
            </a:r>
            <a:r>
              <a:rPr lang="sk-SK" sz="2400" b="1" dirty="0">
                <a:solidFill>
                  <a:srgbClr val="0070C0"/>
                </a:solidFill>
              </a:rPr>
              <a:t>II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Smernica Európskeho parlamentu a Rady 2009/138/ES z 25. novembra 2009 o začatí a vykonávaní poistenia a zaistenia (Solventnosť II) publikovaná dňa 17.12.2009 v Úradnom vestníku EÚ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Solventnosť II zavádza rizikovo orientovaný prístup a bude mať </a:t>
            </a:r>
            <a:r>
              <a:rPr lang="sk-SK" sz="1600" b="1" u="sng" dirty="0">
                <a:solidFill>
                  <a:srgbClr val="0070C0"/>
                </a:solidFill>
              </a:rPr>
              <a:t>zásadný </a:t>
            </a:r>
            <a:r>
              <a:rPr lang="sk-SK" sz="1600" b="1" dirty="0">
                <a:solidFill>
                  <a:srgbClr val="0070C0"/>
                </a:solidFill>
              </a:rPr>
              <a:t>dopad na činnosť poisťovní a zaisťovní ako aj na dohľad nad poisťovňami a zaisťovňami</a:t>
            </a:r>
            <a:endParaRPr lang="en-GB" sz="1600" b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Hlavné ciele nového režimu sú </a:t>
            </a:r>
          </a:p>
          <a:p>
            <a:pPr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400" b="1" dirty="0">
                <a:solidFill>
                  <a:srgbClr val="0070C0"/>
                </a:solidFill>
              </a:rPr>
              <a:t>	</a:t>
            </a:r>
            <a:r>
              <a:rPr lang="sk-SK" sz="1400" dirty="0">
                <a:solidFill>
                  <a:srgbClr val="0070C0"/>
                </a:solidFill>
              </a:rPr>
              <a:t>– </a:t>
            </a:r>
            <a:r>
              <a:rPr lang="sk-SK" sz="1600" dirty="0">
                <a:solidFill>
                  <a:srgbClr val="0070C0"/>
                </a:solidFill>
              </a:rPr>
              <a:t>zabezpečiť lepšiu ochranu pre poistených a oprávnené osoby</a:t>
            </a:r>
          </a:p>
          <a:p>
            <a:pPr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– dosiahnuť hlbšiu integráciu poistného a zaistného trhu EÚ</a:t>
            </a:r>
          </a:p>
          <a:p>
            <a:pPr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– zvýšiť medzinárodnú konkurencieschopnosť poisťovateľov a zaisťovateľov z EÚ</a:t>
            </a:r>
          </a:p>
          <a:p>
            <a:pPr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– zabezpečiť lepšie </a:t>
            </a:r>
            <a:r>
              <a:rPr lang="sk-SK" sz="1600" u="sng" dirty="0">
                <a:solidFill>
                  <a:srgbClr val="0070C0"/>
                </a:solidFill>
              </a:rPr>
              <a:t>rozdelenia</a:t>
            </a:r>
            <a:r>
              <a:rPr lang="sk-SK" sz="1600" dirty="0">
                <a:solidFill>
                  <a:srgbClr val="0070C0"/>
                </a:solidFill>
              </a:rPr>
              <a:t> kapitálových zdrojov a podporiť lepšiu reguláciu dohľadu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09587"/>
          </a:xfrm>
        </p:spPr>
        <p:txBody>
          <a:bodyPr/>
          <a:lstStyle/>
          <a:p>
            <a:r>
              <a:rPr lang="sk-SK" sz="2400" b="1" dirty="0">
                <a:solidFill>
                  <a:srgbClr val="0070C0"/>
                </a:solidFill>
              </a:rPr>
              <a:t>Projekt </a:t>
            </a:r>
            <a:r>
              <a:rPr lang="en-GB" sz="2400" b="1" dirty="0">
                <a:solidFill>
                  <a:srgbClr val="0070C0"/>
                </a:solidFill>
              </a:rPr>
              <a:t>Solven</a:t>
            </a:r>
            <a:r>
              <a:rPr lang="sk-SK" sz="2400" b="1" dirty="0">
                <a:solidFill>
                  <a:srgbClr val="0070C0"/>
                </a:solidFill>
              </a:rPr>
              <a:t>tnosť</a:t>
            </a:r>
            <a:r>
              <a:rPr lang="en-GB" sz="2400" b="1" dirty="0">
                <a:solidFill>
                  <a:srgbClr val="0070C0"/>
                </a:solidFill>
              </a:rPr>
              <a:t> </a:t>
            </a:r>
            <a:r>
              <a:rPr lang="sk-SK" sz="2400" b="1" dirty="0">
                <a:solidFill>
                  <a:srgbClr val="0070C0"/>
                </a:solidFill>
              </a:rPr>
              <a:t>II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Nové ustanovenia o solventnosti sa zakladajú na zásadách a dodržiavajú 4-úrovňovú štruktúru </a:t>
            </a:r>
            <a:r>
              <a:rPr lang="sk-SK" sz="1600" b="1" dirty="0" err="1">
                <a:solidFill>
                  <a:srgbClr val="0070C0"/>
                </a:solidFill>
              </a:rPr>
              <a:t>Lamfalussyho</a:t>
            </a:r>
            <a:r>
              <a:rPr lang="sk-SK" sz="1600" b="1" dirty="0">
                <a:solidFill>
                  <a:srgbClr val="0070C0"/>
                </a:solidFill>
              </a:rPr>
              <a:t> architektúry finančných služieb 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4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(1). rámcová smernica (2.) vykonávacie opatrenia (3.) interpretácia (4.) vynucovanie a kontrola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 smtClean="0">
                <a:solidFill>
                  <a:srgbClr val="0070C0"/>
                </a:solidFill>
              </a:rPr>
              <a:t>Jedná </a:t>
            </a:r>
            <a:r>
              <a:rPr lang="sk-SK" sz="1600" b="1" dirty="0">
                <a:solidFill>
                  <a:srgbClr val="0070C0"/>
                </a:solidFill>
              </a:rPr>
              <a:t>sa o maximálnu harmonizáciu, ČŠ je tak ponechaný veľmi malý priestor na národnú úpravu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600" b="1" dirty="0">
                <a:solidFill>
                  <a:srgbClr val="0070C0"/>
                </a:solidFill>
              </a:rPr>
              <a:t>Regulácia oblastí, ktoré sú v súčasnosti regulované ČŠ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 smtClean="0">
                <a:solidFill>
                  <a:srgbClr val="0070C0"/>
                </a:solidFill>
              </a:rPr>
              <a:t>najmä </a:t>
            </a:r>
            <a:r>
              <a:rPr lang="sk-SK" sz="1600" dirty="0">
                <a:solidFill>
                  <a:srgbClr val="0070C0"/>
                </a:solidFill>
              </a:rPr>
              <a:t>požiadavky na správu a riadenie, zverejňovanie informácii a </a:t>
            </a:r>
            <a:r>
              <a:rPr lang="sk-SK" sz="1600" dirty="0" smtClean="0">
                <a:solidFill>
                  <a:srgbClr val="0070C0"/>
                </a:solidFill>
              </a:rPr>
              <a:t>výkazníctvo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Char char="Ø"/>
            </a:pPr>
            <a:r>
              <a:rPr lang="sk-SK" sz="1800" b="1" u="sng" dirty="0" smtClean="0">
                <a:solidFill>
                  <a:srgbClr val="0070C0"/>
                </a:solidFill>
              </a:rPr>
              <a:t>Projekt predstavuje obsahom a rozsahom najrozsiahlejšiu zmenu uskutočnenú v oblasti regulácie finančného trhu – nie len kapitálové </a:t>
            </a:r>
            <a:r>
              <a:rPr lang="sk-SK" sz="1800" b="1" u="sng" dirty="0" smtClean="0">
                <a:solidFill>
                  <a:schemeClr val="bg1">
                    <a:lumMod val="95000"/>
                  </a:schemeClr>
                </a:solidFill>
              </a:rPr>
              <a:t>požiadavky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    </a:t>
            </a:r>
            <a:endParaRPr lang="en-GB" sz="1600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509587"/>
          </a:xfrm>
        </p:spPr>
        <p:txBody>
          <a:bodyPr/>
          <a:lstStyle/>
          <a:p>
            <a:r>
              <a:rPr lang="sk-SK" sz="2400" b="1" dirty="0">
                <a:solidFill>
                  <a:srgbClr val="0070C0"/>
                </a:solidFill>
              </a:rPr>
              <a:t>Časový harmonogram spustenia projektu na úrovní EÚ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8569325" cy="4752975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b="1" dirty="0"/>
              <a:t>	</a:t>
            </a:r>
            <a:r>
              <a:rPr lang="sk-SK" sz="2000" b="1" dirty="0">
                <a:solidFill>
                  <a:srgbClr val="0070C0"/>
                </a:solidFill>
              </a:rPr>
              <a:t>Rámcová smernica (Level 1)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>
                <a:solidFill>
                  <a:srgbClr val="0070C0"/>
                </a:solidFill>
              </a:rPr>
              <a:t>	31. október 2012 (31. december 2012) </a:t>
            </a: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Termín transpozície smernice do národných právnych poriadkov ČŠ 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>
                <a:solidFill>
                  <a:srgbClr val="0070C0"/>
                </a:solidFill>
              </a:rPr>
              <a:t>	1. november 2012 (1. január 2013)</a:t>
            </a: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8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Spustenie nového režimu vo všetkých ČŠ (účinnosť zákona)</a:t>
            </a:r>
          </a:p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dirty="0">
                <a:solidFill>
                  <a:srgbClr val="0070C0"/>
                </a:solidFill>
              </a:rPr>
              <a:t>	</a:t>
            </a:r>
            <a:r>
              <a:rPr lang="sk-SK" sz="2000" b="1" dirty="0">
                <a:solidFill>
                  <a:srgbClr val="0070C0"/>
                </a:solidFill>
              </a:rPr>
              <a:t>Vykonávacie opatrenia (Level </a:t>
            </a:r>
            <a:r>
              <a:rPr lang="sk-SK" sz="2000" b="1" dirty="0" smtClean="0">
                <a:solidFill>
                  <a:srgbClr val="0070C0"/>
                </a:solidFill>
              </a:rPr>
              <a:t>2)</a:t>
            </a:r>
            <a:endParaRPr lang="sk-SK" sz="2000" b="1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400" dirty="0">
                <a:solidFill>
                  <a:srgbClr val="0070C0"/>
                </a:solidFill>
              </a:rPr>
              <a:t>	</a:t>
            </a:r>
            <a:r>
              <a:rPr lang="sk-SK" sz="1800" b="1" dirty="0">
                <a:solidFill>
                  <a:srgbClr val="0070C0"/>
                </a:solidFill>
              </a:rPr>
              <a:t>November </a:t>
            </a:r>
            <a:r>
              <a:rPr lang="sk-SK" sz="1800" b="1" dirty="0" smtClean="0">
                <a:solidFill>
                  <a:srgbClr val="0070C0"/>
                </a:solidFill>
              </a:rPr>
              <a:t>2010 – rozhodujúca fáza prípravy SII</a:t>
            </a: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800" dirty="0" smtClean="0">
                <a:solidFill>
                  <a:srgbClr val="0070C0"/>
                </a:solidFill>
              </a:rPr>
              <a:t>- 26 opatrení</a:t>
            </a:r>
            <a:endParaRPr lang="sk-SK" sz="1800" dirty="0">
              <a:solidFill>
                <a:srgbClr val="0070C0"/>
              </a:solidFill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Formálne schválenie návrhu vykonávacích opatrení Komisiou vrátane dopadovej štúdie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</a:t>
            </a:r>
            <a:r>
              <a:rPr lang="sk-SK" sz="1800" b="1" dirty="0">
                <a:solidFill>
                  <a:srgbClr val="0070C0"/>
                </a:solidFill>
              </a:rPr>
              <a:t>Október 2011</a:t>
            </a: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Schválenie vykonávacích opatrení (Komisia + Rada EU + Európsky parlament)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endParaRPr lang="sk-SK" sz="18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4" name="Rectangle 6"/>
          <p:cNvSpPr>
            <a:spLocks noGrp="1" noChangeArrowheads="1"/>
          </p:cNvSpPr>
          <p:nvPr>
            <p:ph idx="1"/>
          </p:nvPr>
        </p:nvSpPr>
        <p:spPr>
          <a:xfrm>
            <a:off x="250825" y="2060575"/>
            <a:ext cx="8569325" cy="3889375"/>
          </a:xfrm>
          <a:noFill/>
          <a:ln/>
        </p:spPr>
        <p:txBody>
          <a:bodyPr/>
          <a:lstStyle/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/>
              <a:t>	</a:t>
            </a:r>
            <a:r>
              <a:rPr lang="sk-SK" sz="1800" b="1" dirty="0">
                <a:solidFill>
                  <a:srgbClr val="0070C0"/>
                </a:solidFill>
              </a:rPr>
              <a:t>Január 2010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MF SR vytvorilo pracovnú skupinu pre transpozíciu smernice a prípravu vykonávacích opatrení za účasti zástupcov NBS a poistného trhu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>
                <a:solidFill>
                  <a:srgbClr val="0070C0"/>
                </a:solidFill>
              </a:rPr>
              <a:t>	</a:t>
            </a:r>
            <a:r>
              <a:rPr lang="sk-SK" sz="1800" b="1" dirty="0" smtClean="0">
                <a:solidFill>
                  <a:srgbClr val="0070C0"/>
                </a:solidFill>
              </a:rPr>
              <a:t>I. fáza február </a:t>
            </a:r>
            <a:r>
              <a:rPr lang="sk-SK" sz="1800" b="1" dirty="0">
                <a:solidFill>
                  <a:srgbClr val="0070C0"/>
                </a:solidFill>
              </a:rPr>
              <a:t>- október 2010 </a:t>
            </a:r>
            <a:r>
              <a:rPr lang="sk-SK" sz="1800" b="1" dirty="0" smtClean="0">
                <a:solidFill>
                  <a:srgbClr val="0070C0"/>
                </a:solidFill>
              </a:rPr>
              <a:t>– </a:t>
            </a:r>
            <a:r>
              <a:rPr lang="sk-SK" sz="1600" dirty="0" smtClean="0">
                <a:solidFill>
                  <a:srgbClr val="0070C0"/>
                </a:solidFill>
              </a:rPr>
              <a:t>priestor uplatniť podnety z trhu</a:t>
            </a:r>
            <a:endParaRPr lang="sk-SK" sz="1600" dirty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Rokovania k jednotlivým návrhom vykonávacích opatrení predložených Komisiou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>
                <a:solidFill>
                  <a:srgbClr val="0070C0"/>
                </a:solidFill>
              </a:rPr>
              <a:t>	</a:t>
            </a:r>
            <a:r>
              <a:rPr lang="sk-SK" sz="1800" b="1" dirty="0" smtClean="0">
                <a:solidFill>
                  <a:srgbClr val="0070C0"/>
                </a:solidFill>
              </a:rPr>
              <a:t>II. fáza október </a:t>
            </a:r>
            <a:r>
              <a:rPr lang="sk-SK" sz="1800" b="1" dirty="0">
                <a:solidFill>
                  <a:srgbClr val="0070C0"/>
                </a:solidFill>
              </a:rPr>
              <a:t>2010 - október 2011 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Po formálnom schválení vykonávacích opatrení Komisiou sa činnosť pracovnej skupiny zameria primárne na prípravu nového zákona o poisťovníctve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>
                <a:solidFill>
                  <a:srgbClr val="0070C0"/>
                </a:solidFill>
              </a:rPr>
              <a:t>	Október 2011 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Predloženie návrhu zákona na medzirezortné pripomienkové konanie</a:t>
            </a:r>
            <a:endParaRPr lang="en-GB" sz="1600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395288" y="1125538"/>
            <a:ext cx="8208962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Časový harmonogram transpozície smernice do právneho poriadku Slovenskej republiky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34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34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34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34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34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2133600"/>
            <a:ext cx="8569325" cy="381635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/>
              <a:t>	</a:t>
            </a:r>
            <a:r>
              <a:rPr lang="sk-SK" sz="1800" b="1" dirty="0" smtClean="0">
                <a:solidFill>
                  <a:srgbClr val="0070C0"/>
                </a:solidFill>
              </a:rPr>
              <a:t>Marec </a:t>
            </a:r>
            <a:r>
              <a:rPr lang="sk-SK" sz="1800" b="1" dirty="0">
                <a:solidFill>
                  <a:srgbClr val="0070C0"/>
                </a:solidFill>
              </a:rPr>
              <a:t>2012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Predloženie návrhu zákona na rokovanie</a:t>
            </a:r>
            <a:r>
              <a:rPr lang="sk-SK" sz="1600" b="1" dirty="0">
                <a:solidFill>
                  <a:srgbClr val="0070C0"/>
                </a:solidFill>
              </a:rPr>
              <a:t> </a:t>
            </a:r>
            <a:r>
              <a:rPr lang="sk-SK" sz="1600" dirty="0">
                <a:solidFill>
                  <a:srgbClr val="0070C0"/>
                </a:solidFill>
              </a:rPr>
              <a:t>NR SR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>
                <a:solidFill>
                  <a:srgbClr val="0070C0"/>
                </a:solidFill>
              </a:rPr>
              <a:t>	Jún 2012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Predpokladaná platnosť nového zákona o poisťovníctve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b="1" dirty="0">
                <a:solidFill>
                  <a:srgbClr val="0070C0"/>
                </a:solidFill>
              </a:rPr>
              <a:t>	1. január 2013 </a:t>
            </a:r>
            <a:r>
              <a:rPr lang="sk-SK" sz="1800" b="1" dirty="0" smtClean="0">
                <a:solidFill>
                  <a:srgbClr val="0070C0"/>
                </a:solidFill>
              </a:rPr>
              <a:t>- ?</a:t>
            </a:r>
            <a:endParaRPr lang="sk-SK" sz="18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Požadovaná účinnosť nového zákona o poisťovníctve   </a:t>
            </a:r>
            <a:endParaRPr lang="sk-SK" sz="1600" dirty="0" smtClean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395288" y="1125538"/>
            <a:ext cx="8208962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Časový harmonogram transpozície smernice do právneho poriadku Slovenskej republiky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37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916113"/>
            <a:ext cx="8569325" cy="4321175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/>
              <a:t>	</a:t>
            </a:r>
            <a:r>
              <a:rPr lang="sk-SK" sz="2000" b="1" dirty="0">
                <a:solidFill>
                  <a:srgbClr val="0070C0"/>
                </a:solidFill>
              </a:rPr>
              <a:t>Všeobecné pravidlá začatia a vykonávania činností </a:t>
            </a:r>
            <a:br>
              <a:rPr lang="sk-SK" sz="2000" b="1" dirty="0">
                <a:solidFill>
                  <a:srgbClr val="0070C0"/>
                </a:solidFill>
              </a:rPr>
            </a:br>
            <a:r>
              <a:rPr lang="sk-SK" sz="2000" b="1" dirty="0">
                <a:solidFill>
                  <a:srgbClr val="0070C0"/>
                </a:solidFill>
              </a:rPr>
              <a:t>priameho poistenia a </a:t>
            </a:r>
            <a:r>
              <a:rPr lang="sk-SK" sz="2000" b="1" dirty="0" smtClean="0">
                <a:solidFill>
                  <a:srgbClr val="0070C0"/>
                </a:solidFill>
              </a:rPr>
              <a:t>zaistenia </a:t>
            </a:r>
            <a:endParaRPr lang="sk-SK" sz="20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predmet úpravy, rozsah pôsobnosti a vymedzenie pojmov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vylúčenie poisťovní spĺňajúcich stanovené kritéria z pôsobnosti </a:t>
            </a:r>
            <a:r>
              <a:rPr lang="sk-SK" sz="1600" dirty="0" smtClean="0">
                <a:solidFill>
                  <a:srgbClr val="0070C0"/>
                </a:solidFill>
              </a:rPr>
              <a:t>smernice, definície </a:t>
            </a:r>
            <a:endParaRPr lang="sk-SK" sz="18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začatie vykonávania činnosti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podmienky a rozsah povolenia na vykonávanie činností</a:t>
            </a:r>
            <a:endParaRPr lang="sk-SK" sz="18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orgány dohľadu a všeobecné pravidlá dohľadu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>
                <a:solidFill>
                  <a:srgbClr val="0070C0"/>
                </a:solidFill>
              </a:rPr>
              <a:t>	</a:t>
            </a:r>
            <a:r>
              <a:rPr lang="sk-SK" sz="1600" dirty="0">
                <a:solidFill>
                  <a:srgbClr val="0070C0"/>
                </a:solidFill>
              </a:rPr>
              <a:t>hlavný cieľ dohľadu – ochrana poistníkov a oprávnených </a:t>
            </a:r>
            <a:r>
              <a:rPr lang="sk-SK" sz="1600" dirty="0" smtClean="0">
                <a:solidFill>
                  <a:srgbClr val="0070C0"/>
                </a:solidFill>
              </a:rPr>
              <a:t>osôb, </a:t>
            </a:r>
            <a:r>
              <a:rPr lang="sk-SK" sz="1600" dirty="0" err="1" smtClean="0">
                <a:solidFill>
                  <a:srgbClr val="0070C0"/>
                </a:solidFill>
              </a:rPr>
              <a:t>add</a:t>
            </a:r>
            <a:r>
              <a:rPr lang="sk-SK" sz="1600" dirty="0" smtClean="0">
                <a:solidFill>
                  <a:srgbClr val="0070C0"/>
                </a:solidFill>
              </a:rPr>
              <a:t> on</a:t>
            </a:r>
            <a:endParaRPr lang="sk-SK" sz="18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podmienky výkonu činností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</a:t>
            </a:r>
            <a:r>
              <a:rPr lang="sk-SK" sz="1600" dirty="0" smtClean="0">
                <a:solidFill>
                  <a:srgbClr val="0070C0"/>
                </a:solidFill>
              </a:rPr>
              <a:t>úprava </a:t>
            </a:r>
            <a:r>
              <a:rPr lang="sk-SK" sz="1600" dirty="0">
                <a:solidFill>
                  <a:srgbClr val="0070C0"/>
                </a:solidFill>
              </a:rPr>
              <a:t>požiadaviek na správu a riadenie, fit &amp; </a:t>
            </a:r>
            <a:r>
              <a:rPr lang="sk-SK" sz="1600" dirty="0" err="1">
                <a:solidFill>
                  <a:srgbClr val="0070C0"/>
                </a:solidFill>
              </a:rPr>
              <a:t>proper</a:t>
            </a:r>
            <a:r>
              <a:rPr lang="sk-SK" sz="1600" dirty="0">
                <a:solidFill>
                  <a:srgbClr val="0070C0"/>
                </a:solidFill>
              </a:rPr>
              <a:t>, riadenie rizík, vnútornú kontrolu, vnútorný audit, </a:t>
            </a:r>
            <a:r>
              <a:rPr lang="sk-SK" sz="1600" dirty="0" err="1">
                <a:solidFill>
                  <a:srgbClr val="0070C0"/>
                </a:solidFill>
              </a:rPr>
              <a:t>aktuársku</a:t>
            </a:r>
            <a:r>
              <a:rPr lang="sk-SK" sz="1600" dirty="0">
                <a:solidFill>
                  <a:srgbClr val="0070C0"/>
                </a:solidFill>
              </a:rPr>
              <a:t> funkciu, </a:t>
            </a:r>
            <a:r>
              <a:rPr lang="sk-SK" sz="1600" dirty="0" err="1" smtClean="0">
                <a:solidFill>
                  <a:srgbClr val="0070C0"/>
                </a:solidFill>
              </a:rPr>
              <a:t>outsourcing</a:t>
            </a:r>
            <a:r>
              <a:rPr lang="sk-SK" sz="1600" dirty="0" smtClean="0">
                <a:solidFill>
                  <a:srgbClr val="0070C0"/>
                </a:solidFill>
              </a:rPr>
              <a:t>, ORSA</a:t>
            </a:r>
            <a:endParaRPr lang="sk-SK" sz="16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</a:t>
            </a:r>
            <a:r>
              <a:rPr lang="sk-SK" sz="1600" dirty="0" smtClean="0">
                <a:solidFill>
                  <a:srgbClr val="0070C0"/>
                </a:solidFill>
              </a:rPr>
              <a:t>nová </a:t>
            </a:r>
            <a:r>
              <a:rPr lang="sk-SK" sz="1600" dirty="0">
                <a:solidFill>
                  <a:srgbClr val="0070C0"/>
                </a:solidFill>
              </a:rPr>
              <a:t>úprava požiadaviek na zverejňovanie</a:t>
            </a:r>
            <a:endParaRPr lang="en-GB" sz="1800" b="1" dirty="0">
              <a:solidFill>
                <a:srgbClr val="0070C0"/>
              </a:solidFill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Modra, 11. – 12. 5. 2010</a:t>
            </a:r>
            <a:endParaRPr lang="sk-SK"/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395288" y="11255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Základný rámec smernice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6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6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6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6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6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686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3528</TotalTime>
  <Words>985</Words>
  <Application>Microsoft Office PowerPoint</Application>
  <PresentationFormat>Prezentácia na obrazovke (4:3)</PresentationFormat>
  <Paragraphs>265</Paragraphs>
  <Slides>25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26" baseType="lpstr">
      <vt:lpstr>Výchozí návrh</vt:lpstr>
      <vt:lpstr>SOLVENTNOSŤ II</vt:lpstr>
      <vt:lpstr>SOLVENTNOSŤ II   </vt:lpstr>
      <vt:lpstr>Plány EK</vt:lpstr>
      <vt:lpstr>Projekt Solventnosť II</vt:lpstr>
      <vt:lpstr>Projekt Solventnosť II</vt:lpstr>
      <vt:lpstr>Časový harmonogram spustenia projektu na úrovní EÚ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Zásadné zmeny v oblasti regulácie správy a riadenia </vt:lpstr>
      <vt:lpstr>Zásadné zmeny v solventnosti</vt:lpstr>
      <vt:lpstr>Zásadné zmeny v solventnosti</vt:lpstr>
      <vt:lpstr>Zásadné zmeny v solventnosti</vt:lpstr>
      <vt:lpstr>Snímka 22</vt:lpstr>
      <vt:lpstr>Snímka 23</vt:lpstr>
      <vt:lpstr>Snímka 24</vt:lpstr>
      <vt:lpstr>ĎAKUJEM ZA POZORNOSŤ  e-mail: dusan.katonak@mfsr.sk</vt:lpstr>
    </vt:vector>
  </TitlesOfParts>
  <Company>retro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werto</dc:creator>
  <cp:lastModifiedBy>dkatonak</cp:lastModifiedBy>
  <cp:revision>342</cp:revision>
  <dcterms:created xsi:type="dcterms:W3CDTF">2006-09-13T19:22:57Z</dcterms:created>
  <dcterms:modified xsi:type="dcterms:W3CDTF">2010-05-10T14:46:56Z</dcterms:modified>
</cp:coreProperties>
</file>