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8" r:id="rId9"/>
    <p:sldId id="265" r:id="rId10"/>
    <p:sldId id="266" r:id="rId11"/>
    <p:sldId id="269" r:id="rId12"/>
    <p:sldId id="270" r:id="rId13"/>
    <p:sldId id="257" r:id="rId14"/>
  </p:sldIdLst>
  <p:sldSz cx="9144000" cy="6858000" type="screen4x3"/>
  <p:notesSz cx="6669088" cy="99282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 Čechová" initials="JČ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04D"/>
    <a:srgbClr val="99B8CF"/>
    <a:srgbClr val="719CBD"/>
    <a:srgbClr val="4C7EA3"/>
    <a:srgbClr val="90B2CB"/>
    <a:srgbClr val="2C4B78"/>
    <a:srgbClr val="DAE5EE"/>
    <a:srgbClr val="DBDBDB"/>
    <a:srgbClr val="264067"/>
    <a:srgbClr val="C6DE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25E5076-3810-47DD-B79F-674D7AD40C01}" styleName="Tmavý styl 1 – zvýraznění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8FD4443E-F989-4FC4-A0C8-D5A2AF1F390B}" styleName="Tmavý styl 1 – zvýraznění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75" autoAdjust="0"/>
    <p:restoredTop sz="95455" autoAdjust="0"/>
  </p:normalViewPr>
  <p:slideViewPr>
    <p:cSldViewPr>
      <p:cViewPr>
        <p:scale>
          <a:sx n="50" d="100"/>
          <a:sy n="50" d="100"/>
        </p:scale>
        <p:origin x="-2190" y="-5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4014" y="-102"/>
      </p:cViewPr>
      <p:guideLst>
        <p:guide orient="horz" pos="312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7CF1D-CAFD-4BD3-A46C-4D71DE99A278}" type="datetimeFigureOut">
              <a:rPr lang="cs-CZ" smtClean="0"/>
              <a:pPr/>
              <a:t>15.6.2016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DCFDA-05AD-4BEB-B9A5-A38F3413FF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13379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9045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074" y="0"/>
            <a:ext cx="289045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A95A627-2F37-4330-87AC-7189AD190A77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715907"/>
            <a:ext cx="533527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Klepnutím lze upravit styly předlohy textu.</a:t>
            </a:r>
          </a:p>
          <a:p>
            <a:pPr lvl="1"/>
            <a:r>
              <a:rPr lang="en-US" noProof="0" smtClean="0"/>
              <a:t>Druhá úroveň</a:t>
            </a:r>
          </a:p>
          <a:p>
            <a:pPr lvl="2"/>
            <a:r>
              <a:rPr lang="en-US" noProof="0" smtClean="0"/>
              <a:t>Třetí úroveň</a:t>
            </a:r>
          </a:p>
          <a:p>
            <a:pPr lvl="3"/>
            <a:r>
              <a:rPr lang="en-US" noProof="0" smtClean="0"/>
              <a:t>Čtvrtá úroveň</a:t>
            </a:r>
          </a:p>
          <a:p>
            <a:pPr lvl="4"/>
            <a:r>
              <a:rPr lang="en-US" noProof="0" smtClean="0"/>
              <a:t>Pátá úroveň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224"/>
            <a:ext cx="289045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074" y="9430224"/>
            <a:ext cx="289045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AA417F7-5A32-4BE4-933A-32E3E33616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750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ulní stran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785786" y="714356"/>
            <a:ext cx="514353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5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785786" y="1142984"/>
            <a:ext cx="5143500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fotka_širokoúhl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2071670" y="4857760"/>
            <a:ext cx="2857520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5000628" y="4857760"/>
            <a:ext cx="2857520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9" name="Zástupný symbol pro obsah 22"/>
          <p:cNvSpPr>
            <a:spLocks noGrp="1"/>
          </p:cNvSpPr>
          <p:nvPr>
            <p:ph sz="quarter" idx="25" hasCustomPrompt="1"/>
          </p:nvPr>
        </p:nvSpPr>
        <p:spPr>
          <a:xfrm>
            <a:off x="5000628" y="2714620"/>
            <a:ext cx="2857520" cy="21431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71670" y="2714620"/>
            <a:ext cx="2857520" cy="21431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21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1" name="Zástupný symbol pro text 21"/>
          <p:cNvSpPr>
            <a:spLocks noGrp="1"/>
          </p:cNvSpPr>
          <p:nvPr>
            <p:ph type="body" sz="quarter" idx="28"/>
          </p:nvPr>
        </p:nvSpPr>
        <p:spPr>
          <a:xfrm>
            <a:off x="2035158" y="1714488"/>
            <a:ext cx="6180180" cy="857256"/>
          </a:xfrm>
        </p:spPr>
        <p:txBody>
          <a:bodyPr/>
          <a:lstStyle>
            <a:lvl1pPr marL="342900" indent="-342900">
              <a:buFont typeface="+mj-lt"/>
              <a:buAutoNum type="arabicParenR"/>
              <a:defRPr sz="1500" b="0" i="0" baseline="0"/>
            </a:lvl1pPr>
            <a:lvl2pPr>
              <a:buFont typeface="Arial" pitchFamily="34" charset="0"/>
              <a:buChar char="»"/>
              <a:defRPr baseline="0"/>
            </a:lvl2pPr>
            <a:lvl3pPr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x fotka_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214810" y="4454532"/>
            <a:ext cx="1935176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6286512" y="4454532"/>
            <a:ext cx="1928826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4175122" y="1739888"/>
            <a:ext cx="1973276" cy="2714644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21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4" name="Zástupný symbol pro obsah 22"/>
          <p:cNvSpPr>
            <a:spLocks noGrp="1"/>
          </p:cNvSpPr>
          <p:nvPr>
            <p:ph sz="quarter" idx="28" hasCustomPrompt="1"/>
          </p:nvPr>
        </p:nvSpPr>
        <p:spPr>
          <a:xfrm>
            <a:off x="6242062" y="1739888"/>
            <a:ext cx="1973276" cy="2714644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2" name="Zástupný symbol pro text 21"/>
          <p:cNvSpPr>
            <a:spLocks noGrp="1"/>
          </p:cNvSpPr>
          <p:nvPr>
            <p:ph type="body" sz="quarter" idx="29"/>
          </p:nvPr>
        </p:nvSpPr>
        <p:spPr>
          <a:xfrm>
            <a:off x="2035158" y="1714488"/>
            <a:ext cx="2036776" cy="3714776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31800" indent="-177800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kt+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929190" y="4857760"/>
            <a:ext cx="3286148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23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35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4"/>
          </p:nvPr>
        </p:nvSpPr>
        <p:spPr>
          <a:xfrm>
            <a:off x="2035158" y="1714488"/>
            <a:ext cx="6180180" cy="642943"/>
          </a:xfrm>
        </p:spPr>
        <p:txBody>
          <a:bodyPr/>
          <a:lstStyle>
            <a:lvl1pPr marL="0" indent="-288000">
              <a:buNone/>
              <a:defRPr sz="1500" b="0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35158" y="2071678"/>
            <a:ext cx="6143668" cy="2714644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ŘEDĚLOVÁ STRÁNK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785786" y="714356"/>
            <a:ext cx="514353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PŘEDĚLOVÁ STRÁNKA</a:t>
            </a:r>
          </a:p>
        </p:txBody>
      </p:sp>
      <p:sp>
        <p:nvSpPr>
          <p:cNvPr id="5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785786" y="1142984"/>
            <a:ext cx="5143500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lavní+pozná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12932" y="71435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25648" y="114300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42937" y="1857365"/>
            <a:ext cx="646605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1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4929199"/>
            <a:ext cx="3786214" cy="1214446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5"/>
          </p:nvPr>
        </p:nvSpPr>
        <p:spPr>
          <a:xfrm>
            <a:off x="2035158" y="3500438"/>
            <a:ext cx="6465932" cy="1857388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2438" indent="-173038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lavní+důležitá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4929199"/>
            <a:ext cx="3786214" cy="1214446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35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rgbClr val="264067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35025" y="1863715"/>
            <a:ext cx="646605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 marL="757238" indent="-192088"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6" name="Zástupný symbol pro text 21"/>
          <p:cNvSpPr>
            <a:spLocks noGrp="1"/>
          </p:cNvSpPr>
          <p:nvPr>
            <p:ph type="body" sz="quarter" idx="25"/>
          </p:nvPr>
        </p:nvSpPr>
        <p:spPr>
          <a:xfrm>
            <a:off x="2035158" y="3500438"/>
            <a:ext cx="6465932" cy="1857388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2438" indent="-173038">
              <a:buFont typeface="Arial" pitchFamily="34" charset="0"/>
              <a:buChar char="»"/>
              <a:tabLst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x fotka_širokoúhl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21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1" name="Zástupný symbol pro text 21"/>
          <p:cNvSpPr>
            <a:spLocks noGrp="1"/>
          </p:cNvSpPr>
          <p:nvPr>
            <p:ph type="body" sz="quarter" idx="28"/>
          </p:nvPr>
        </p:nvSpPr>
        <p:spPr>
          <a:xfrm>
            <a:off x="2035158" y="1714488"/>
            <a:ext cx="6180180" cy="500066"/>
          </a:xfrm>
        </p:spPr>
        <p:txBody>
          <a:bodyPr/>
          <a:lstStyle>
            <a:lvl1pPr marL="54900" indent="-342900">
              <a:buFont typeface="+mj-lt"/>
              <a:buNone/>
              <a:defRPr sz="1500" b="0" i="0" baseline="0"/>
            </a:lvl1pPr>
            <a:lvl2pPr marL="268288" indent="-179388">
              <a:buFont typeface="Arial" pitchFamily="34" charset="0"/>
              <a:buChar char="»"/>
              <a:defRPr baseline="0"/>
            </a:lvl2pPr>
            <a:lvl3pPr marL="541338" indent="-179388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Zástupný symbol pro text 21"/>
          <p:cNvSpPr>
            <a:spLocks noGrp="1"/>
          </p:cNvSpPr>
          <p:nvPr>
            <p:ph type="body" sz="quarter" idx="25"/>
          </p:nvPr>
        </p:nvSpPr>
        <p:spPr>
          <a:xfrm>
            <a:off x="2035158" y="2285992"/>
            <a:ext cx="6180180" cy="2786082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2438" indent="-173038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lavní+objekt_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rgbClr val="264067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35025" y="1863715"/>
            <a:ext cx="262266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9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429124" y="4643446"/>
            <a:ext cx="3786214" cy="642942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5286387"/>
            <a:ext cx="3786214" cy="857257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35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2" hasCustomPrompt="1"/>
          </p:nvPr>
        </p:nvSpPr>
        <p:spPr>
          <a:xfrm>
            <a:off x="4429124" y="1857364"/>
            <a:ext cx="3786214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9"/>
          </p:nvPr>
        </p:nvSpPr>
        <p:spPr>
          <a:xfrm>
            <a:off x="2035158" y="3500438"/>
            <a:ext cx="2322528" cy="1857388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31800" indent="-177800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lavní+objekt pozná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rgbClr val="264067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35025" y="1863715"/>
            <a:ext cx="262266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 marL="725488" indent="-173038"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9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429124" y="4643446"/>
            <a:ext cx="3786214" cy="642942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5286387"/>
            <a:ext cx="3786214" cy="857257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23" name="Zástupný symbol pro obsah 22"/>
          <p:cNvSpPr>
            <a:spLocks noGrp="1"/>
          </p:cNvSpPr>
          <p:nvPr>
            <p:ph sz="quarter" idx="22" hasCustomPrompt="1"/>
          </p:nvPr>
        </p:nvSpPr>
        <p:spPr>
          <a:xfrm>
            <a:off x="4429124" y="1857364"/>
            <a:ext cx="3786214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9"/>
          </p:nvPr>
        </p:nvSpPr>
        <p:spPr>
          <a:xfrm>
            <a:off x="2035158" y="3500438"/>
            <a:ext cx="2322528" cy="1928826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0850" indent="-196850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objekt +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2071670" y="4857760"/>
            <a:ext cx="2857520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929190" y="4857760"/>
            <a:ext cx="3286148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23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35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4"/>
          </p:nvPr>
        </p:nvSpPr>
        <p:spPr>
          <a:xfrm>
            <a:off x="2035158" y="1714488"/>
            <a:ext cx="6180180" cy="642943"/>
          </a:xfrm>
        </p:spPr>
        <p:txBody>
          <a:bodyPr/>
          <a:lstStyle>
            <a:lvl1pPr marL="0" indent="-288000">
              <a:buNone/>
              <a:defRPr sz="1500" b="0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Zástupný symbol pro obsah 22"/>
          <p:cNvSpPr>
            <a:spLocks noGrp="1"/>
          </p:cNvSpPr>
          <p:nvPr>
            <p:ph sz="quarter" idx="25" hasCustomPrompt="1"/>
          </p:nvPr>
        </p:nvSpPr>
        <p:spPr>
          <a:xfrm>
            <a:off x="4929190" y="2000240"/>
            <a:ext cx="3286148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71670" y="2000240"/>
            <a:ext cx="2857520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x objekt +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2071670" y="4857760"/>
            <a:ext cx="2857520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929190" y="4857760"/>
            <a:ext cx="3286148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4"/>
          </p:nvPr>
        </p:nvSpPr>
        <p:spPr>
          <a:xfrm>
            <a:off x="2035158" y="1714488"/>
            <a:ext cx="6180180" cy="642943"/>
          </a:xfrm>
        </p:spPr>
        <p:txBody>
          <a:bodyPr/>
          <a:lstStyle>
            <a:lvl1pPr marL="0" indent="-288000">
              <a:buNone/>
              <a:defRPr sz="1500" b="0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Zástupný symbol pro obsah 22"/>
          <p:cNvSpPr>
            <a:spLocks noGrp="1"/>
          </p:cNvSpPr>
          <p:nvPr>
            <p:ph sz="quarter" idx="25" hasCustomPrompt="1"/>
          </p:nvPr>
        </p:nvSpPr>
        <p:spPr>
          <a:xfrm>
            <a:off x="4929190" y="2000240"/>
            <a:ext cx="3286148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71670" y="2000240"/>
            <a:ext cx="2857520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49286" y="1643051"/>
            <a:ext cx="6466051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Výčet první úrovně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2"/>
            <a:endParaRPr lang="cs-CZ" dirty="0" smtClean="0"/>
          </a:p>
          <a:p>
            <a:pPr lvl="2"/>
            <a:endParaRPr lang="cs-CZ" dirty="0" smtClean="0"/>
          </a:p>
          <a:p>
            <a:pPr lvl="2"/>
            <a:endParaRPr lang="cs-CZ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9" r:id="rId1"/>
    <p:sldLayoutId id="2147484342" r:id="rId2"/>
    <p:sldLayoutId id="2147484323" r:id="rId3"/>
    <p:sldLayoutId id="2147484324" r:id="rId4"/>
    <p:sldLayoutId id="2147484341" r:id="rId5"/>
    <p:sldLayoutId id="2147484325" r:id="rId6"/>
    <p:sldLayoutId id="2147484326" r:id="rId7"/>
    <p:sldLayoutId id="2147484327" r:id="rId8"/>
    <p:sldLayoutId id="2147484338" r:id="rId9"/>
    <p:sldLayoutId id="2147484339" r:id="rId10"/>
    <p:sldLayoutId id="2147484340" r:id="rId11"/>
    <p:sldLayoutId id="2147484328" r:id="rId12"/>
  </p:sldLayoutIdLst>
  <p:hf hdr="0" ftr="0" dt="0"/>
  <p:txStyles>
    <p:titleStyle>
      <a:lvl1pPr algn="l" defTabSz="0" rtl="0" eaLnBrk="1" fontAlgn="base" hangingPunct="1">
        <a:spcBef>
          <a:spcPct val="0"/>
        </a:spcBef>
        <a:spcAft>
          <a:spcPct val="0"/>
        </a:spcAft>
        <a:defRPr sz="2400" b="1" i="0" cap="all" baseline="0">
          <a:solidFill>
            <a:srgbClr val="264067"/>
          </a:solidFill>
          <a:latin typeface="Arial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marR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Tx/>
        <a:buFont typeface="Arial" pitchFamily="34" charset="0"/>
        <a:buChar char="■"/>
        <a:tabLst/>
        <a:defRPr sz="1500" b="0" i="0" baseline="0">
          <a:solidFill>
            <a:srgbClr val="264067"/>
          </a:solidFill>
          <a:latin typeface="Arial" pitchFamily="34" charset="0"/>
          <a:ea typeface="+mn-ea"/>
          <a:cs typeface="+mn-cs"/>
        </a:defRPr>
      </a:lvl1pPr>
      <a:lvl2pPr marL="725488" indent="-173038" algn="l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SzPct val="100000"/>
        <a:buFont typeface="Arial" pitchFamily="34" charset="0"/>
        <a:buChar char="»"/>
        <a:defRPr sz="1200" baseline="0">
          <a:solidFill>
            <a:srgbClr val="264067"/>
          </a:solidFill>
          <a:latin typeface="Arial" pitchFamily="34" charset="0"/>
        </a:defRPr>
      </a:lvl2pPr>
      <a:lvl3pPr marL="927100" indent="-203200" algn="l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Arial" pitchFamily="34" charset="0"/>
        <a:buChar char="–"/>
        <a:defRPr sz="1200" b="0" i="0" baseline="0">
          <a:solidFill>
            <a:srgbClr val="264067"/>
          </a:solidFill>
          <a:latin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785786" y="714356"/>
            <a:ext cx="5143536" cy="3506732"/>
          </a:xfrm>
        </p:spPr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Aktuální vývoj právní úpravy </a:t>
            </a:r>
            <a:endParaRPr lang="cs-CZ" dirty="0" smtClean="0"/>
          </a:p>
          <a:p>
            <a:r>
              <a:rPr lang="cs-CZ" dirty="0" smtClean="0"/>
              <a:t>a </a:t>
            </a:r>
            <a:r>
              <a:rPr lang="cs-CZ" dirty="0" smtClean="0"/>
              <a:t>judikatury v oblasti pojištění a náhrady </a:t>
            </a:r>
            <a:r>
              <a:rPr lang="cs-CZ" dirty="0" smtClean="0"/>
              <a:t>Újmy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Postižní nárok pojistitele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2025648" y="1143000"/>
            <a:ext cx="6197602" cy="557808"/>
          </a:xfrm>
        </p:spPr>
        <p:txBody>
          <a:bodyPr/>
          <a:lstStyle/>
          <a:p>
            <a:r>
              <a:rPr lang="cs-CZ" dirty="0"/>
              <a:t>rozsudek Nejvyššího soudu ze dne 30. 9. 2015, </a:t>
            </a:r>
            <a:r>
              <a:rPr lang="cs-CZ" dirty="0" err="1"/>
              <a:t>sp</a:t>
            </a:r>
            <a:r>
              <a:rPr lang="cs-CZ" dirty="0"/>
              <a:t>. zn. 23 </a:t>
            </a:r>
            <a:r>
              <a:rPr lang="cs-CZ" dirty="0" err="1"/>
              <a:t>Cdo</a:t>
            </a:r>
            <a:r>
              <a:rPr lang="cs-CZ" dirty="0"/>
              <a:t> 3363/2013, část občanskoprávní a obchodní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42937" y="1857364"/>
            <a:ext cx="6466051" cy="2507739"/>
          </a:xfrm>
        </p:spPr>
        <p:txBody>
          <a:bodyPr/>
          <a:lstStyle/>
          <a:p>
            <a:endParaRPr lang="cs-CZ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Dopravní nehoda – vozidlo postiženo závadou levé přední listové pružiny spočívající ve zlomení ztrátě spodní části listu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Postižní nárok pojistitele podle § 10 odst. 2 písm. a) zákona č. 168/1999 Sb. 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Objektivní odpovědnost, řádná péče nehraje roli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85720" y="714356"/>
            <a:ext cx="1643074" cy="2210588"/>
          </a:xfrm>
        </p:spPr>
        <p:txBody>
          <a:bodyPr/>
          <a:lstStyle/>
          <a:p>
            <a:r>
              <a:rPr lang="cs-CZ" dirty="0" smtClean="0"/>
              <a:t>JUDIKATURA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520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Vypořádání škůdců, přímý nárok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2025648" y="1143000"/>
            <a:ext cx="6197602" cy="557808"/>
          </a:xfrm>
        </p:spPr>
        <p:txBody>
          <a:bodyPr/>
          <a:lstStyle/>
          <a:p>
            <a:r>
              <a:rPr lang="cs-CZ" dirty="0"/>
              <a:t>rozsudek Nejvyššího soudu ze dne </a:t>
            </a:r>
            <a:r>
              <a:rPr lang="cs-CZ" dirty="0" smtClean="0"/>
              <a:t>15.12.2015, </a:t>
            </a:r>
            <a:r>
              <a:rPr lang="cs-CZ" dirty="0" err="1"/>
              <a:t>sp</a:t>
            </a:r>
            <a:r>
              <a:rPr lang="cs-CZ" dirty="0"/>
              <a:t>. zn. </a:t>
            </a:r>
            <a:r>
              <a:rPr lang="cs-CZ" dirty="0" smtClean="0"/>
              <a:t>23 </a:t>
            </a:r>
            <a:r>
              <a:rPr lang="cs-CZ" dirty="0" err="1"/>
              <a:t>Cdo</a:t>
            </a:r>
            <a:r>
              <a:rPr lang="cs-CZ" dirty="0"/>
              <a:t> </a:t>
            </a:r>
            <a:r>
              <a:rPr lang="cs-CZ" dirty="0" smtClean="0"/>
              <a:t>4210/2013 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42937" y="1857364"/>
            <a:ext cx="6466051" cy="2507739"/>
          </a:xfrm>
        </p:spPr>
        <p:txBody>
          <a:bodyPr/>
          <a:lstStyle/>
          <a:p>
            <a:r>
              <a:rPr lang="cs-CZ" dirty="0" smtClean="0"/>
              <a:t>Dopravní nehoda – střet vozidla a motocyklu, poškozená třetí osoba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Náklady vynaložené na léčení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Právo na vypořádání vyplacené částky vůči ostatním škůdcům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85720" y="714356"/>
            <a:ext cx="1643074" cy="2210588"/>
          </a:xfrm>
        </p:spPr>
        <p:txBody>
          <a:bodyPr/>
          <a:lstStyle/>
          <a:p>
            <a:r>
              <a:rPr lang="cs-CZ" dirty="0" smtClean="0"/>
              <a:t>JUDIKATURA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2827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Pojištění CK pro případ úpadku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2025648" y="1143000"/>
            <a:ext cx="6197602" cy="557808"/>
          </a:xfrm>
        </p:spPr>
        <p:txBody>
          <a:bodyPr/>
          <a:lstStyle/>
          <a:p>
            <a:r>
              <a:rPr lang="cs-CZ" dirty="0" smtClean="0"/>
              <a:t>nález Ústavního </a:t>
            </a:r>
            <a:r>
              <a:rPr lang="cs-CZ" dirty="0"/>
              <a:t>soudu </a:t>
            </a:r>
            <a:r>
              <a:rPr lang="cs-CZ" dirty="0" err="1" smtClean="0"/>
              <a:t>sp</a:t>
            </a:r>
            <a:r>
              <a:rPr lang="cs-CZ" dirty="0"/>
              <a:t>. zn. </a:t>
            </a:r>
            <a:r>
              <a:rPr lang="cs-CZ" dirty="0" smtClean="0"/>
              <a:t>III. ÚS 1996/13 ze dne 16.7.2015</a:t>
            </a:r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85720" y="714356"/>
            <a:ext cx="1643074" cy="2210588"/>
          </a:xfrm>
        </p:spPr>
        <p:txBody>
          <a:bodyPr/>
          <a:lstStyle/>
          <a:p>
            <a:r>
              <a:rPr lang="cs-CZ" dirty="0" smtClean="0"/>
              <a:t>JUDIKATURA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6676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785786" y="908720"/>
            <a:ext cx="5143536" cy="3816424"/>
          </a:xfrm>
        </p:spPr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Děkuji za pozornost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algn="ctr"/>
            <a:r>
              <a:rPr lang="cs-CZ" dirty="0" smtClean="0"/>
              <a:t>		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363790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ZměnA</a:t>
            </a:r>
            <a:r>
              <a:rPr lang="cs-CZ" dirty="0"/>
              <a:t> </a:t>
            </a:r>
            <a:r>
              <a:rPr lang="cs-CZ" dirty="0" smtClean="0"/>
              <a:t>právní úpravy 2014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„NOVÝ OBČANSKÝ ZÁKONÍK“ – zákon č. 89/2012 Sb.</a:t>
            </a:r>
          </a:p>
          <a:p>
            <a:r>
              <a:rPr lang="cs-CZ" dirty="0" smtClean="0"/>
              <a:t>NOVELA ZÁKONA Č. 168/1999 Sb., o pojištění odpovědnosti z provozu vozidla</a:t>
            </a:r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cs-CZ" dirty="0" smtClean="0"/>
              <a:t>Pozn.: jiný režim pro pracovněprávní vztahy</a:t>
            </a:r>
          </a:p>
          <a:p>
            <a:r>
              <a:rPr lang="cs-CZ" dirty="0" err="1" smtClean="0"/>
              <a:t>prov</a:t>
            </a:r>
            <a:r>
              <a:rPr lang="cs-CZ" dirty="0" smtClean="0"/>
              <a:t>. nařízení č. 276/2015</a:t>
            </a:r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Právní úprava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25"/>
          </p:nvPr>
        </p:nvSpPr>
        <p:spPr>
          <a:xfrm>
            <a:off x="2035158" y="2996952"/>
            <a:ext cx="6465932" cy="2360874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1.1.2014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Přechodná ustanovení ve vztahu k pojištění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Přechodná ustanovení k náhradě újmy</a:t>
            </a:r>
          </a:p>
        </p:txBody>
      </p:sp>
    </p:spTree>
    <p:extLst>
      <p:ext uri="{BB962C8B-B14F-4D97-AF65-F5344CB8AC3E}">
        <p14:creationId xmlns:p14="http://schemas.microsoft.com/office/powerpoint/2010/main" val="3495917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Způsob a rozsah náhrady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Náhrady při ublížení na zdraví a usmrcení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42937" y="1857364"/>
            <a:ext cx="6466051" cy="3803884"/>
          </a:xfrm>
        </p:spPr>
        <p:txBody>
          <a:bodyPr/>
          <a:lstStyle/>
          <a:p>
            <a:r>
              <a:rPr lang="cs-CZ" dirty="0" smtClean="0"/>
              <a:t>Bolestné</a:t>
            </a:r>
          </a:p>
          <a:p>
            <a:r>
              <a:rPr lang="cs-CZ" dirty="0" smtClean="0"/>
              <a:t>Ztížení společenského uplatnění</a:t>
            </a:r>
          </a:p>
          <a:p>
            <a:r>
              <a:rPr lang="cs-CZ" dirty="0" smtClean="0"/>
              <a:t>Další nemajetkové újmy</a:t>
            </a:r>
          </a:p>
          <a:p>
            <a:r>
              <a:rPr lang="cs-CZ" dirty="0" smtClean="0"/>
              <a:t>Náklady spojené s péčí o zdraví, náklady pohřbu, peněžité dávky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b="1" dirty="0" smtClean="0"/>
              <a:t>Duševní útrapy </a:t>
            </a:r>
          </a:p>
          <a:p>
            <a:r>
              <a:rPr lang="cs-CZ" dirty="0" smtClean="0"/>
              <a:t>Manžela, rodiče, dítěte nebo jiné osoby blízké </a:t>
            </a:r>
          </a:p>
          <a:p>
            <a:r>
              <a:rPr lang="cs-CZ" dirty="0" smtClean="0"/>
              <a:t>Při usmrcení nebo zvlášť závažném ublížení na zdraví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b="1" dirty="0" smtClean="0"/>
              <a:t>Odškodnění osobního neštěstí </a:t>
            </a:r>
            <a:r>
              <a:rPr lang="cs-CZ" dirty="0" smtClean="0"/>
              <a:t>– sekundární oběti</a:t>
            </a:r>
          </a:p>
          <a:p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85720" y="714356"/>
            <a:ext cx="1643074" cy="2210588"/>
          </a:xfrm>
        </p:spPr>
        <p:txBody>
          <a:bodyPr/>
          <a:lstStyle/>
          <a:p>
            <a:r>
              <a:rPr lang="cs-CZ" dirty="0" smtClean="0"/>
              <a:t>Právní úprava povinnosti nahradit újmu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5889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Způsob a rozsah náhrady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Rozsah náhrady újmy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42937" y="1857364"/>
            <a:ext cx="6466051" cy="2507739"/>
          </a:xfrm>
        </p:spPr>
        <p:txBody>
          <a:bodyPr/>
          <a:lstStyle/>
          <a:p>
            <a:r>
              <a:rPr lang="cs-CZ" dirty="0" err="1" smtClean="0"/>
              <a:t>NOZem</a:t>
            </a:r>
            <a:r>
              <a:rPr lang="cs-CZ" dirty="0" smtClean="0"/>
              <a:t> zrušena vyhláška č. 440/2001 Sb. bez náhrady </a:t>
            </a:r>
          </a:p>
          <a:p>
            <a:endParaRPr lang="cs-CZ" dirty="0" smtClean="0"/>
          </a:p>
          <a:p>
            <a:r>
              <a:rPr lang="cs-CZ" dirty="0" smtClean="0"/>
              <a:t>Náhrada vyvažující plně vytrpěné bolesti, a další nemajetkové újmy</a:t>
            </a:r>
          </a:p>
          <a:p>
            <a:r>
              <a:rPr lang="cs-CZ" dirty="0" smtClean="0"/>
              <a:t>Odčinění duševních útrap peněžitou náhradou vyvažující plně jejich utrpení</a:t>
            </a:r>
          </a:p>
          <a:p>
            <a:r>
              <a:rPr lang="cs-CZ" dirty="0" smtClean="0"/>
              <a:t>Nelze-li takto určit, stanoví se podle </a:t>
            </a:r>
            <a:r>
              <a:rPr lang="cs-CZ" b="1" dirty="0" smtClean="0"/>
              <a:t>zásad slušnosti</a:t>
            </a:r>
          </a:p>
          <a:p>
            <a:endParaRPr lang="cs-CZ" dirty="0" smtClean="0"/>
          </a:p>
          <a:p>
            <a:r>
              <a:rPr lang="cs-CZ" dirty="0" smtClean="0"/>
              <a:t>Soudní spory, ale i mimosoudní řešení odškodnění</a:t>
            </a:r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85720" y="714356"/>
            <a:ext cx="1643074" cy="2210588"/>
          </a:xfrm>
        </p:spPr>
        <p:txBody>
          <a:bodyPr/>
          <a:lstStyle/>
          <a:p>
            <a:r>
              <a:rPr lang="cs-CZ" dirty="0" smtClean="0"/>
              <a:t>Právní úprava povinnosti nahradit újmu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25"/>
          </p:nvPr>
        </p:nvSpPr>
        <p:spPr>
          <a:xfrm>
            <a:off x="2035158" y="4581128"/>
            <a:ext cx="6465932" cy="1584176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Nejvyšší soud </a:t>
            </a:r>
            <a:r>
              <a:rPr lang="cs-CZ" dirty="0"/>
              <a:t>ČR - Metodika k odškodňování nemajetkových újem  podle § 2958 </a:t>
            </a:r>
            <a:r>
              <a:rPr lang="cs-CZ" dirty="0" err="1"/>
              <a:t>o.z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3781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Způsob a rozsah náhrady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Metodika k odškodňování nemajetkových újem  podle § 2958 </a:t>
            </a:r>
            <a:r>
              <a:rPr lang="cs-CZ" dirty="0" err="1" smtClean="0"/>
              <a:t>o.z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42937" y="1857364"/>
            <a:ext cx="6466051" cy="2939788"/>
          </a:xfrm>
        </p:spPr>
        <p:txBody>
          <a:bodyPr/>
          <a:lstStyle/>
          <a:p>
            <a:r>
              <a:rPr lang="cs-CZ" dirty="0" smtClean="0"/>
              <a:t>Ve spolupráci se Společností medicínského práva, zástupci pojistitelů a dalších právnických a lékařských profesí</a:t>
            </a:r>
          </a:p>
          <a:p>
            <a:r>
              <a:rPr lang="cs-CZ" dirty="0" smtClean="0"/>
              <a:t>Nemá závazný charakter, ale je pomůckou k naplnění zásady slušnosti</a:t>
            </a:r>
          </a:p>
          <a:p>
            <a:r>
              <a:rPr lang="cs-CZ" dirty="0" smtClean="0"/>
              <a:t>NS ČR doporučuje soudům její využívání – občanskoprávní a obchodněprávní kolegium ji vzalo dne 12.3.2014 na vědomí</a:t>
            </a:r>
          </a:p>
          <a:p>
            <a:endParaRPr lang="cs-CZ" dirty="0"/>
          </a:p>
          <a:p>
            <a:r>
              <a:rPr lang="cs-CZ" dirty="0" smtClean="0"/>
              <a:t>Bolestné – etiologický přístup</a:t>
            </a:r>
          </a:p>
          <a:p>
            <a:r>
              <a:rPr lang="cs-CZ" dirty="0"/>
              <a:t>Částečně další nemajetkové újmy spojené s ublížením na zdraví (spojeno s bolestí)</a:t>
            </a:r>
          </a:p>
          <a:p>
            <a:r>
              <a:rPr lang="cs-CZ" dirty="0" smtClean="0"/>
              <a:t>Ztížení společenského uplatnění -  MKF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85720" y="714356"/>
            <a:ext cx="1643074" cy="2210588"/>
          </a:xfrm>
        </p:spPr>
        <p:txBody>
          <a:bodyPr/>
          <a:lstStyle/>
          <a:p>
            <a:r>
              <a:rPr lang="cs-CZ" dirty="0" smtClean="0"/>
              <a:t>Právní úprava povinnosti nahradit újmu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25"/>
          </p:nvPr>
        </p:nvSpPr>
        <p:spPr>
          <a:xfrm>
            <a:off x="2035158" y="4869160"/>
            <a:ext cx="6465932" cy="1584176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Metodikou neřešeno: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 smtClean="0"/>
              <a:t>ostatní </a:t>
            </a:r>
            <a:r>
              <a:rPr lang="cs-CZ" dirty="0"/>
              <a:t>„další nemajetkové újmy</a:t>
            </a:r>
            <a:r>
              <a:rPr lang="cs-CZ" dirty="0" smtClean="0"/>
              <a:t>“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 smtClean="0"/>
              <a:t>Náhrada za smrt nebo zvlášť závažné ublížení na zdraví pro osoby blízké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 smtClean="0"/>
              <a:t>Odškodnění osobního neštěstí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1958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Způsob a rozsah náhrady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Přehled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42937" y="1857364"/>
            <a:ext cx="6466051" cy="2507739"/>
          </a:xfrm>
        </p:spPr>
        <p:txBody>
          <a:bodyPr/>
          <a:lstStyle/>
          <a:p>
            <a:r>
              <a:rPr lang="cs-CZ" dirty="0" smtClean="0"/>
              <a:t>Škody na zdraví podle předchozí právní úpravy – </a:t>
            </a:r>
            <a:r>
              <a:rPr lang="cs-CZ" dirty="0" err="1" smtClean="0"/>
              <a:t>vyhl</a:t>
            </a:r>
            <a:r>
              <a:rPr lang="cs-CZ" dirty="0" smtClean="0"/>
              <a:t>. 440/2001 Sb.</a:t>
            </a:r>
          </a:p>
          <a:p>
            <a:pPr marL="0" indent="0">
              <a:buNone/>
            </a:pPr>
            <a:r>
              <a:rPr lang="cs-CZ" dirty="0" smtClean="0"/>
              <a:t>X přechodná ustanovení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Škody podle NOZ</a:t>
            </a:r>
          </a:p>
          <a:p>
            <a:pPr lvl="1"/>
            <a:r>
              <a:rPr lang="cs-CZ" dirty="0" smtClean="0"/>
              <a:t>Bolesti – Metodika</a:t>
            </a:r>
          </a:p>
          <a:p>
            <a:pPr lvl="1"/>
            <a:r>
              <a:rPr lang="cs-CZ" dirty="0" smtClean="0"/>
              <a:t>Ztížení společenského uplatnění  - Metodika</a:t>
            </a:r>
          </a:p>
          <a:p>
            <a:pPr lvl="1"/>
            <a:r>
              <a:rPr lang="cs-CZ" dirty="0" smtClean="0"/>
              <a:t>Ostatní – NOZ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Pracovněprávní vztahy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9"/>
          </p:nvPr>
        </p:nvSpPr>
        <p:spPr>
          <a:xfrm>
            <a:off x="4429124" y="5373215"/>
            <a:ext cx="3786214" cy="770429"/>
          </a:xfrm>
        </p:spPr>
        <p:txBody>
          <a:bodyPr/>
          <a:lstStyle/>
          <a:p>
            <a:r>
              <a:rPr lang="cs-CZ" dirty="0" smtClean="0"/>
              <a:t>Trestněprávní soudy, adhezní řízení</a:t>
            </a:r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85720" y="714356"/>
            <a:ext cx="1643074" cy="2210588"/>
          </a:xfrm>
        </p:spPr>
        <p:txBody>
          <a:bodyPr/>
          <a:lstStyle/>
          <a:p>
            <a:r>
              <a:rPr lang="cs-CZ" dirty="0" smtClean="0"/>
              <a:t>Právní úprava povinnosti nahradit újmu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25"/>
          </p:nvPr>
        </p:nvSpPr>
        <p:spPr>
          <a:xfrm>
            <a:off x="2035158" y="4437112"/>
            <a:ext cx="6465932" cy="151216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Pracovněprávní vztahy</a:t>
            </a:r>
          </a:p>
          <a:p>
            <a:pPr marL="0" indent="0">
              <a:buNone/>
            </a:pPr>
            <a:r>
              <a:rPr lang="cs-CZ" dirty="0" smtClean="0"/>
              <a:t>nařízení </a:t>
            </a:r>
            <a:r>
              <a:rPr lang="cs-CZ" dirty="0"/>
              <a:t>vlády o odškodňování bolesti a ztížení společenského uplatnění způsobené pracovním úrazem nebo nemocí z povolání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9779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Koncepční otázky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2025648" y="1143000"/>
            <a:ext cx="6197602" cy="557808"/>
          </a:xfrm>
        </p:spPr>
        <p:txBody>
          <a:bodyPr/>
          <a:lstStyle/>
          <a:p>
            <a:r>
              <a:rPr lang="cs-CZ" dirty="0"/>
              <a:t>rozsudek </a:t>
            </a:r>
            <a:r>
              <a:rPr lang="cs-CZ" dirty="0" smtClean="0"/>
              <a:t>Ústavního soudu, </a:t>
            </a:r>
            <a:r>
              <a:rPr lang="cs-CZ" dirty="0" err="1"/>
              <a:t>sp</a:t>
            </a:r>
            <a:r>
              <a:rPr lang="cs-CZ" dirty="0"/>
              <a:t>. z</a:t>
            </a:r>
            <a:r>
              <a:rPr lang="cs-CZ" dirty="0" smtClean="0"/>
              <a:t>n. IV. ÚS 3122/15 ze dne 2.2.2016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42937" y="1857364"/>
            <a:ext cx="6466051" cy="2507739"/>
          </a:xfrm>
        </p:spPr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Pracovní úraz z roku 2009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Názor na úpravu odškodňování podle „staré právní úpravy“, NOZ, Metodiky i nařízení vlády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Připomenuta vázanost soudu zákonem</a:t>
            </a:r>
          </a:p>
          <a:p>
            <a:pPr lvl="1"/>
            <a:endParaRPr lang="cs-CZ" dirty="0" smtClean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85720" y="714356"/>
            <a:ext cx="1643074" cy="2210588"/>
          </a:xfrm>
        </p:spPr>
        <p:txBody>
          <a:bodyPr/>
          <a:lstStyle/>
          <a:p>
            <a:r>
              <a:rPr lang="cs-CZ" dirty="0" smtClean="0"/>
              <a:t>JUDIKATURA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1428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Smrt blízké osoby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2025648" y="1143000"/>
            <a:ext cx="6197602" cy="557808"/>
          </a:xfrm>
        </p:spPr>
        <p:txBody>
          <a:bodyPr/>
          <a:lstStyle/>
          <a:p>
            <a:r>
              <a:rPr lang="cs-CZ" dirty="0"/>
              <a:t>rozsudek Nejvyššího soudu ze dne 12. 4. 2016, </a:t>
            </a:r>
            <a:r>
              <a:rPr lang="cs-CZ" dirty="0" err="1"/>
              <a:t>sp</a:t>
            </a:r>
            <a:r>
              <a:rPr lang="cs-CZ" dirty="0"/>
              <a:t>. zn. 4 </a:t>
            </a:r>
            <a:r>
              <a:rPr lang="cs-CZ" dirty="0" err="1"/>
              <a:t>Tdo</a:t>
            </a:r>
            <a:r>
              <a:rPr lang="cs-CZ" dirty="0"/>
              <a:t> 1402/2015, část trestní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42937" y="1857364"/>
            <a:ext cx="6466051" cy="2507739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Odškodnění blízkých osob v případě smrti způsobené z nedbalosti</a:t>
            </a:r>
          </a:p>
          <a:p>
            <a:r>
              <a:rPr lang="cs-CZ" dirty="0" smtClean="0"/>
              <a:t>Základní rozpětí mezi 240.000,- Kč až 500.000,- Kč pro skupinu citově nejblíže spjatých osob</a:t>
            </a:r>
          </a:p>
          <a:p>
            <a:r>
              <a:rPr lang="cs-CZ" dirty="0" smtClean="0"/>
              <a:t>Pro typově (neutrální) případy</a:t>
            </a:r>
          </a:p>
          <a:p>
            <a:r>
              <a:rPr lang="cs-CZ" dirty="0" smtClean="0"/>
              <a:t>Mohou být další zpřísňující nebo zmírňující kritéria</a:t>
            </a:r>
          </a:p>
          <a:p>
            <a:r>
              <a:rPr lang="cs-CZ" dirty="0" smtClean="0"/>
              <a:t>Přiměřená modifikace v případě dalších příbuzenských vazeb</a:t>
            </a:r>
          </a:p>
          <a:p>
            <a:pPr marL="0" indent="0">
              <a:buNone/>
            </a:pPr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85720" y="714356"/>
            <a:ext cx="1643074" cy="2210588"/>
          </a:xfrm>
        </p:spPr>
        <p:txBody>
          <a:bodyPr/>
          <a:lstStyle/>
          <a:p>
            <a:r>
              <a:rPr lang="cs-CZ" dirty="0" smtClean="0"/>
              <a:t>JUDIKATURA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25"/>
          </p:nvPr>
        </p:nvSpPr>
        <p:spPr>
          <a:xfrm>
            <a:off x="2035158" y="4437112"/>
            <a:ext cx="6465932" cy="1512168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cs-CZ" dirty="0" smtClean="0"/>
              <a:t>Nutno rozlišovat mezi majetkovými  nemajetkovými nároky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Popírání viny nelze pojímat za přitěžující kritérium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Nelze akceptovat úvahy, že je bezpředmětné se otázkou náhrady nemajetkové újmy zaobírat, když nárok byl již pojišťovnou vyplacen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8027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Vymezení pojistné události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2025648" y="1143000"/>
            <a:ext cx="6197602" cy="557808"/>
          </a:xfrm>
        </p:spPr>
        <p:txBody>
          <a:bodyPr/>
          <a:lstStyle/>
          <a:p>
            <a:r>
              <a:rPr lang="cs-CZ" dirty="0"/>
              <a:t>rozsudek Nejvyššího soudu ze dne 24. 9. 2015, </a:t>
            </a:r>
            <a:r>
              <a:rPr lang="cs-CZ" dirty="0" err="1"/>
              <a:t>sp</a:t>
            </a:r>
            <a:r>
              <a:rPr lang="cs-CZ" dirty="0"/>
              <a:t>. zn. 25 </a:t>
            </a:r>
            <a:r>
              <a:rPr lang="cs-CZ" dirty="0" err="1"/>
              <a:t>Cdo</a:t>
            </a:r>
            <a:r>
              <a:rPr lang="cs-CZ" dirty="0"/>
              <a:t> 1463/2014, část občanskoprávní a obchodní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42937" y="1857364"/>
            <a:ext cx="6466051" cy="3875892"/>
          </a:xfrm>
        </p:spPr>
        <p:txBody>
          <a:bodyPr/>
          <a:lstStyle/>
          <a:p>
            <a:r>
              <a:rPr lang="cs-CZ" dirty="0" smtClean="0"/>
              <a:t>Pojištění odpovědnosti z provozu vozidla</a:t>
            </a:r>
          </a:p>
          <a:p>
            <a:r>
              <a:rPr lang="cs-CZ" dirty="0" smtClean="0"/>
              <a:t>Promlčení nároku na pojistné plnění (náhrada za ztrátu na výdělku a náhrada za ztrátu na zisku z podnikání)</a:t>
            </a:r>
          </a:p>
          <a:p>
            <a:r>
              <a:rPr lang="cs-CZ" dirty="0" smtClean="0"/>
              <a:t>Stanovení pojistné události – pojistné podmínky, pojistná smlouva či zvl. </a:t>
            </a:r>
            <a:r>
              <a:rPr lang="cs-CZ" dirty="0"/>
              <a:t>p</a:t>
            </a:r>
            <a:r>
              <a:rPr lang="cs-CZ" dirty="0" smtClean="0"/>
              <a:t>rávní předpis</a:t>
            </a:r>
          </a:p>
          <a:p>
            <a:r>
              <a:rPr lang="cs-CZ" dirty="0" smtClean="0"/>
              <a:t>Pokud je pojistná událost vymezena obecně ….  zahrnuje pojistná událost nejen událost, která vedla ke vzniku škody, ale i vznik škody samotné a nemůže být zásadně totožná s dopravní nehodou  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Nárok má charakter opětujícího se plnění, které se v občanskoprávních vztazích promlčuje jako celek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85720" y="714356"/>
            <a:ext cx="1643074" cy="2210588"/>
          </a:xfrm>
        </p:spPr>
        <p:txBody>
          <a:bodyPr/>
          <a:lstStyle/>
          <a:p>
            <a:r>
              <a:rPr lang="cs-CZ" dirty="0" smtClean="0"/>
              <a:t>JUDIKATURA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6658327"/>
      </p:ext>
    </p:extLst>
  </p:cSld>
  <p:clrMapOvr>
    <a:masterClrMapping/>
  </p:clrMapOvr>
</p:sld>
</file>

<file path=ppt/theme/theme1.xml><?xml version="1.0" encoding="utf-8"?>
<a:theme xmlns:a="http://schemas.openxmlformats.org/drawingml/2006/main" name="Šablona prezentace_finální">
  <a:themeElements>
    <a:clrScheme name="čap MB_finální">
      <a:dk1>
        <a:srgbClr val="FFFFFF"/>
      </a:dk1>
      <a:lt1>
        <a:srgbClr val="FFFFFF"/>
      </a:lt1>
      <a:dk2>
        <a:srgbClr val="C00000"/>
      </a:dk2>
      <a:lt2>
        <a:srgbClr val="264067"/>
      </a:lt2>
      <a:accent1>
        <a:srgbClr val="C2D0E8"/>
      </a:accent1>
      <a:accent2>
        <a:srgbClr val="99B8CF"/>
      </a:accent2>
      <a:accent3>
        <a:srgbClr val="4C7EA3"/>
      </a:accent3>
      <a:accent4>
        <a:srgbClr val="264067"/>
      </a:accent4>
      <a:accent5>
        <a:srgbClr val="000000"/>
      </a:accent5>
      <a:accent6>
        <a:srgbClr val="264067"/>
      </a:accent6>
      <a:hlink>
        <a:srgbClr val="FFFFFF"/>
      </a:hlink>
      <a:folHlink>
        <a:srgbClr val="FFFFFF"/>
      </a:folHlink>
    </a:clrScheme>
    <a:fontScheme name="finální_šablon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noFill/>
        </a:ln>
        <a:effectLst>
          <a:glow rad="63500">
            <a:schemeClr val="accent2">
              <a:satMod val="175000"/>
              <a:alpha val="40000"/>
            </a:schemeClr>
          </a:glow>
        </a:effectLst>
      </a:spPr>
      <a:bodyPr vert="vert270" wrap="square">
        <a:spAutoFit/>
      </a:bodyPr>
      <a:lstStyle>
        <a:defPPr algn="r">
          <a:defRPr cap="all" dirty="0" smtClean="0">
            <a:solidFill>
              <a:srgbClr val="264067"/>
            </a:solidFill>
            <a:latin typeface="Arial Narrow" pitchFamily="34" charset="0"/>
            <a:ea typeface="Arial Unicode MS" pitchFamily="34" charset="-128"/>
            <a:cs typeface="Arial Unicode MS" pitchFamily="34" charset="-128"/>
          </a:defRPr>
        </a:defPPr>
      </a:lstStyle>
      <a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a:style>
    </a:spDef>
  </a:objectDefaults>
  <a:extraClrSchemeLst>
    <a:extraClrScheme>
      <a:clrScheme name="CAP_sablona_PPT_cz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 prezentace_finální</Template>
  <TotalTime>272</TotalTime>
  <Words>769</Words>
  <Application>Microsoft Office PowerPoint</Application>
  <PresentationFormat>Předvádění na obrazovce (4:3)</PresentationFormat>
  <Paragraphs>150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Šablona prezentace_finální</vt:lpstr>
      <vt:lpstr>Prezentace aplikace PowerPoint</vt:lpstr>
      <vt:lpstr>Právní úprava</vt:lpstr>
      <vt:lpstr>Právní úprava povinnosti nahradit újmu</vt:lpstr>
      <vt:lpstr>Právní úprava povinnosti nahradit újmu</vt:lpstr>
      <vt:lpstr>Právní úprava povinnosti nahradit újmu</vt:lpstr>
      <vt:lpstr>Právní úprava povinnosti nahradit újmu</vt:lpstr>
      <vt:lpstr>JUDIKATURA</vt:lpstr>
      <vt:lpstr>JUDIKATURA</vt:lpstr>
      <vt:lpstr>JUDIKATURA</vt:lpstr>
      <vt:lpstr>JUDIKATURA</vt:lpstr>
      <vt:lpstr>JUDIKATURA</vt:lpstr>
      <vt:lpstr>JUDIKATURA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marcela.kotyrova</dc:creator>
  <cp:lastModifiedBy>Jandová Lucie</cp:lastModifiedBy>
  <cp:revision>24</cp:revision>
  <dcterms:created xsi:type="dcterms:W3CDTF">2012-08-03T09:27:57Z</dcterms:created>
  <dcterms:modified xsi:type="dcterms:W3CDTF">2016-06-15T07:49:33Z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opis">
    <vt:lpwstr>Šablona PPT prezentace v čj</vt:lpwstr>
  </property>
  <property fmtid="{D5CDD505-2E9C-101B-9397-08002B2CF9AE}" pid="3" name="Obsah">
    <vt:lpwstr>Šablona PPT prezentace CZ.</vt:lpwstr>
  </property>
  <property fmtid="{D5CDD505-2E9C-101B-9397-08002B2CF9AE}" pid="4" name="Druh dokumentu">
    <vt:lpwstr>3</vt:lpwstr>
  </property>
  <property fmtid="{D5CDD505-2E9C-101B-9397-08002B2CF9AE}" pid="5" name="ContentType">
    <vt:lpwstr>Dokument</vt:lpwstr>
  </property>
  <property fmtid="{D5CDD505-2E9C-101B-9397-08002B2CF9AE}" pid="6" name="Termín jednání">
    <vt:lpwstr/>
  </property>
</Properties>
</file>