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bookmarkIdSeed="3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611" r:id="rId2"/>
    <p:sldId id="604" r:id="rId3"/>
    <p:sldId id="602" r:id="rId4"/>
    <p:sldId id="603" r:id="rId5"/>
    <p:sldId id="612" r:id="rId6"/>
    <p:sldId id="613" r:id="rId7"/>
    <p:sldId id="615" r:id="rId8"/>
    <p:sldId id="607" r:id="rId9"/>
  </p:sldIdLst>
  <p:sldSz cx="9144000" cy="6858000" type="screen4x3"/>
  <p:notesSz cx="6797675" cy="9926638"/>
  <p:custDataLst>
    <p:tags r:id="rId12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66458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32916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99374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65832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332290" algn="l" defTabSz="932916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98748" algn="l" defTabSz="932916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65206" algn="l" defTabSz="932916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731664" algn="l" defTabSz="932916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028">
          <p15:clr>
            <a:srgbClr val="A4A3A4"/>
          </p15:clr>
        </p15:guide>
        <p15:guide id="3" orient="horz" pos="268">
          <p15:clr>
            <a:srgbClr val="A4A3A4"/>
          </p15:clr>
        </p15:guide>
        <p15:guide id="4" pos="2955">
          <p15:clr>
            <a:srgbClr val="A4A3A4"/>
          </p15:clr>
        </p15:guide>
        <p15:guide id="5" orient="horz" pos="3613">
          <p15:clr>
            <a:srgbClr val="A4A3A4"/>
          </p15:clr>
        </p15:guide>
        <p15:guide id="6" orient="horz" pos="322">
          <p15:clr>
            <a:srgbClr val="A4A3A4"/>
          </p15:clr>
        </p15:guide>
        <p15:guide id="7" orient="horz" pos="1287">
          <p15:clr>
            <a:srgbClr val="A4A3A4"/>
          </p15:clr>
        </p15:guide>
        <p15:guide id="8" pos="5468">
          <p15:clr>
            <a:srgbClr val="A4A3A4"/>
          </p15:clr>
        </p15:guide>
        <p15:guide id="9" pos="316">
          <p15:clr>
            <a:srgbClr val="A4A3A4"/>
          </p15:clr>
        </p15:guide>
        <p15:guide id="10" pos="28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0">
          <p15:clr>
            <a:srgbClr val="A4A3A4"/>
          </p15:clr>
        </p15:guide>
        <p15:guide id="2" pos="3128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2814"/>
    <a:srgbClr val="004178"/>
    <a:srgbClr val="003C78"/>
    <a:srgbClr val="008000"/>
    <a:srgbClr val="000000"/>
    <a:srgbClr val="002960"/>
    <a:srgbClr val="EAEAEA"/>
    <a:srgbClr val="EF46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2017" autoAdjust="0"/>
    <p:restoredTop sz="81194" autoAdjust="0"/>
  </p:normalViewPr>
  <p:slideViewPr>
    <p:cSldViewPr snapToGrid="0" snapToObjects="1">
      <p:cViewPr varScale="1">
        <p:scale>
          <a:sx n="116" d="100"/>
          <a:sy n="116" d="100"/>
        </p:scale>
        <p:origin x="1086" y="108"/>
      </p:cViewPr>
      <p:guideLst>
        <p:guide orient="horz"/>
        <p:guide pos="5028"/>
        <p:guide orient="horz" pos="268"/>
        <p:guide pos="2955"/>
        <p:guide orient="horz" pos="3613"/>
        <p:guide orient="horz" pos="322"/>
        <p:guide orient="horz" pos="1287"/>
        <p:guide pos="5468"/>
        <p:guide pos="316"/>
        <p:guide pos="28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 snapToObjects="1">
      <p:cViewPr varScale="1">
        <p:scale>
          <a:sx n="72" d="100"/>
          <a:sy n="72" d="100"/>
        </p:scale>
        <p:origin x="-4080" y="-120"/>
      </p:cViewPr>
      <p:guideLst>
        <p:guide orient="horz" pos="2140"/>
        <p:guide pos="3128"/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732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>
            <a:lvl1pPr algn="l" defTabSz="919163">
              <a:defRPr sz="1200">
                <a:latin typeface="Times New Roman" pitchFamily="18" charset="0"/>
              </a:defRPr>
            </a:lvl1pPr>
          </a:lstStyle>
          <a:p>
            <a:endParaRPr lang="en-US" altLang="cs-CZ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945" y="1"/>
            <a:ext cx="294573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>
            <a:lvl1pPr algn="r" defTabSz="919163">
              <a:defRPr sz="1200">
                <a:latin typeface="Times New Roman" pitchFamily="18" charset="0"/>
              </a:defRPr>
            </a:lvl1pPr>
          </a:lstStyle>
          <a:p>
            <a:fld id="{4B173E4A-9082-4873-94F3-B4880A51F6C9}" type="datetime1">
              <a:rPr lang="en-US" altLang="cs-CZ"/>
              <a:pPr/>
              <a:t>6/11/2018</a:t>
            </a:fld>
            <a:endParaRPr lang="en-US" altLang="cs-CZ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307"/>
            <a:ext cx="2945732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42" tIns="45921" rIns="91842" bIns="45921" numCol="1" anchor="b" anchorCtr="0" compatLnSpc="1">
            <a:prstTxWarp prst="textNoShape">
              <a:avLst/>
            </a:prstTxWarp>
          </a:bodyPr>
          <a:lstStyle>
            <a:lvl1pPr algn="l" defTabSz="919163">
              <a:defRPr sz="1200">
                <a:latin typeface="Times New Roman" pitchFamily="18" charset="0"/>
              </a:defRPr>
            </a:lvl1pPr>
          </a:lstStyle>
          <a:p>
            <a:endParaRPr lang="en-US" altLang="cs-CZ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945" y="9430307"/>
            <a:ext cx="294573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42" tIns="45921" rIns="91842" bIns="45921" numCol="1" anchor="b" anchorCtr="0" compatLnSpc="1">
            <a:prstTxWarp prst="textNoShape">
              <a:avLst/>
            </a:prstTxWarp>
          </a:bodyPr>
          <a:lstStyle>
            <a:lvl1pPr algn="r" defTabSz="919163">
              <a:defRPr sz="1200">
                <a:latin typeface="Times New Roman" pitchFamily="18" charset="0"/>
              </a:defRPr>
            </a:lvl1pPr>
          </a:lstStyle>
          <a:p>
            <a:fld id="{DB920940-9A53-49D0-A6AF-23A3A897D5A7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30522495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5900" y="414338"/>
            <a:ext cx="6448425" cy="483711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34883" y="5588288"/>
            <a:ext cx="5791497" cy="221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cs-CZ" smtClean="0"/>
              <a:t>Click to edit Master text styles</a:t>
            </a:r>
          </a:p>
        </p:txBody>
      </p:sp>
      <p:sp>
        <p:nvSpPr>
          <p:cNvPr id="5127" name="pg num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51192" y="9544920"/>
            <a:ext cx="540032" cy="184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19163">
              <a:defRPr sz="1200"/>
            </a:lvl1pPr>
          </a:lstStyle>
          <a:p>
            <a:fld id="{9F4F3A6C-902E-44D0-BDF6-DDFE9D2D8673}" type="slidenum">
              <a:rPr lang="en-US" altLang="cs-CZ"/>
              <a:pPr/>
              <a:t>‹#›</a:t>
            </a:fld>
            <a:endParaRPr lang="en-US" altLang="cs-CZ"/>
          </a:p>
        </p:txBody>
      </p:sp>
      <p:sp>
        <p:nvSpPr>
          <p:cNvPr id="5137" name="McK Separator" hidden="1"/>
          <p:cNvSpPr>
            <a:spLocks noChangeShapeType="1"/>
          </p:cNvSpPr>
          <p:nvPr/>
        </p:nvSpPr>
        <p:spPr bwMode="auto">
          <a:xfrm>
            <a:off x="814939" y="1505232"/>
            <a:ext cx="519822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703813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lnSpc>
        <a:spcPct val="90000"/>
      </a:lnSpc>
      <a:spcBef>
        <a:spcPct val="3000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194357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388715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583072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77743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332290" algn="l" defTabSz="93291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98748" algn="l" defTabSz="93291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65206" algn="l" defTabSz="93291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31664" algn="l" defTabSz="93291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text 9"/>
          <p:cNvSpPr>
            <a:spLocks noGrp="1"/>
          </p:cNvSpPr>
          <p:nvPr>
            <p:ph type="body" sz="quarter" idx="10" hasCustomPrompt="1"/>
          </p:nvPr>
        </p:nvSpPr>
        <p:spPr>
          <a:xfrm>
            <a:off x="504589" y="1551787"/>
            <a:ext cx="1845322" cy="792639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Draft</a:t>
            </a:r>
            <a:endParaRPr lang="cs-CZ" dirty="0"/>
          </a:p>
        </p:txBody>
      </p:sp>
      <p:sp>
        <p:nvSpPr>
          <p:cNvPr id="11" name="Zástupný symbol pro text 9"/>
          <p:cNvSpPr>
            <a:spLocks noGrp="1"/>
          </p:cNvSpPr>
          <p:nvPr>
            <p:ph type="body" sz="quarter" idx="11" hasCustomPrompt="1"/>
          </p:nvPr>
        </p:nvSpPr>
        <p:spPr>
          <a:xfrm>
            <a:off x="504588" y="2607820"/>
            <a:ext cx="3940706" cy="3739988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lang="cs-CZ" sz="3900" smtClean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cs-CZ" dirty="0" smtClean="0"/>
              <a:t>Nadpis</a:t>
            </a:r>
          </a:p>
        </p:txBody>
      </p:sp>
      <p:sp>
        <p:nvSpPr>
          <p:cNvPr id="13" name="Zástupný symbol pro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4700004" y="2607821"/>
            <a:ext cx="3940706" cy="1837655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lang="cs-CZ" sz="2500" smtClean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cs-CZ" dirty="0" smtClean="0"/>
              <a:t>Podnadpis</a:t>
            </a:r>
          </a:p>
        </p:txBody>
      </p:sp>
      <p:sp>
        <p:nvSpPr>
          <p:cNvPr id="14" name="Zástupný symbol pro text 9"/>
          <p:cNvSpPr>
            <a:spLocks noGrp="1"/>
          </p:cNvSpPr>
          <p:nvPr>
            <p:ph type="body" sz="quarter" idx="13" hasCustomPrompt="1"/>
          </p:nvPr>
        </p:nvSpPr>
        <p:spPr>
          <a:xfrm>
            <a:off x="4700004" y="4705614"/>
            <a:ext cx="3940706" cy="782573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lang="cs-CZ" sz="1800" smtClean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cs-CZ" dirty="0" smtClean="0"/>
              <a:t>Kde </a:t>
            </a:r>
          </a:p>
          <a:p>
            <a:pPr lvl="0"/>
            <a:r>
              <a:rPr lang="cs-CZ" dirty="0" smtClean="0"/>
              <a:t>Kdy</a:t>
            </a:r>
          </a:p>
        </p:txBody>
      </p:sp>
      <p:sp>
        <p:nvSpPr>
          <p:cNvPr id="15" name="Zástupný symbol pro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4700004" y="5749241"/>
            <a:ext cx="3940706" cy="598569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lang="cs-CZ" sz="1800" smtClean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cs-CZ" dirty="0" smtClean="0"/>
              <a:t>Kdo</a:t>
            </a:r>
          </a:p>
        </p:txBody>
      </p:sp>
      <p:pic>
        <p:nvPicPr>
          <p:cNvPr id="3074" name="Picture 2" descr="G:\04_ostatni\CORPORATE IDENTITY\ČAP\AA_LOGA\CZ\PNG_RGB\CAP_Barevne_Logo_3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8344" y="173251"/>
            <a:ext cx="3263900" cy="1011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0216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 bez pod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text 9"/>
          <p:cNvSpPr>
            <a:spLocks noGrp="1"/>
          </p:cNvSpPr>
          <p:nvPr>
            <p:ph type="body" sz="quarter" idx="10" hasCustomPrompt="1"/>
          </p:nvPr>
        </p:nvSpPr>
        <p:spPr>
          <a:xfrm>
            <a:off x="504589" y="1551787"/>
            <a:ext cx="1845322" cy="792639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1800" b="1">
                <a:solidFill>
                  <a:srgbClr val="E62814"/>
                </a:solidFill>
              </a:defRPr>
            </a:lvl1pPr>
          </a:lstStyle>
          <a:p>
            <a:pPr lvl="0"/>
            <a:r>
              <a:rPr lang="cs-CZ" dirty="0" smtClean="0"/>
              <a:t>Draft</a:t>
            </a:r>
            <a:endParaRPr lang="cs-CZ" dirty="0"/>
          </a:p>
        </p:txBody>
      </p:sp>
      <p:sp>
        <p:nvSpPr>
          <p:cNvPr id="11" name="Zástupný symbol pro text 9"/>
          <p:cNvSpPr>
            <a:spLocks noGrp="1"/>
          </p:cNvSpPr>
          <p:nvPr>
            <p:ph type="body" sz="quarter" idx="11" hasCustomPrompt="1"/>
          </p:nvPr>
        </p:nvSpPr>
        <p:spPr>
          <a:xfrm>
            <a:off x="504590" y="2607820"/>
            <a:ext cx="8131473" cy="1836740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lang="cs-CZ" sz="3900" smtClean="0">
                <a:solidFill>
                  <a:srgbClr val="E62814"/>
                </a:solidFill>
                <a:latin typeface="+mj-lt"/>
              </a:defRPr>
            </a:lvl1pPr>
          </a:lstStyle>
          <a:p>
            <a:pPr lvl="0"/>
            <a:r>
              <a:rPr lang="cs-CZ" dirty="0" smtClean="0"/>
              <a:t>Nadpis bez podnadpisu</a:t>
            </a:r>
          </a:p>
        </p:txBody>
      </p:sp>
      <p:sp>
        <p:nvSpPr>
          <p:cNvPr id="14" name="Zástupný symbol pro text 9"/>
          <p:cNvSpPr>
            <a:spLocks noGrp="1"/>
          </p:cNvSpPr>
          <p:nvPr>
            <p:ph type="body" sz="quarter" idx="13" hasCustomPrompt="1"/>
          </p:nvPr>
        </p:nvSpPr>
        <p:spPr>
          <a:xfrm>
            <a:off x="4700004" y="4705614"/>
            <a:ext cx="3940706" cy="782573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lang="cs-CZ" sz="1800" smtClean="0">
                <a:solidFill>
                  <a:srgbClr val="004178"/>
                </a:solidFill>
                <a:latin typeface="+mj-lt"/>
              </a:defRPr>
            </a:lvl1pPr>
          </a:lstStyle>
          <a:p>
            <a:pPr lvl="0"/>
            <a:r>
              <a:rPr lang="cs-CZ" dirty="0" smtClean="0"/>
              <a:t>Kde </a:t>
            </a:r>
          </a:p>
          <a:p>
            <a:pPr lvl="0"/>
            <a:r>
              <a:rPr lang="cs-CZ" dirty="0" smtClean="0"/>
              <a:t>Kdy</a:t>
            </a:r>
          </a:p>
        </p:txBody>
      </p:sp>
      <p:sp>
        <p:nvSpPr>
          <p:cNvPr id="15" name="Zástupný symbol pro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4700004" y="5749241"/>
            <a:ext cx="3940706" cy="598569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lang="cs-CZ" sz="1800" smtClean="0">
                <a:solidFill>
                  <a:srgbClr val="004178"/>
                </a:solidFill>
                <a:latin typeface="+mj-lt"/>
              </a:defRPr>
            </a:lvl1pPr>
          </a:lstStyle>
          <a:p>
            <a:pPr lvl="0"/>
            <a:r>
              <a:rPr lang="cs-CZ" dirty="0" smtClean="0"/>
              <a:t>Kdo</a:t>
            </a:r>
          </a:p>
        </p:txBody>
      </p:sp>
      <p:pic>
        <p:nvPicPr>
          <p:cNvPr id="7" name="Picture 2" descr="G:\04_ostatni\CORPORATE IDENTITY\ČAP\AA_LOGA\CZ\PNG_RGB\CAP_Barevne_Logo_3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8344" y="173251"/>
            <a:ext cx="3263900" cy="1011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65240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v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 userDrawn="1"/>
        </p:nvSpPr>
        <p:spPr>
          <a:xfrm>
            <a:off x="7843456" y="6128993"/>
            <a:ext cx="792606" cy="218816"/>
          </a:xfrm>
          <a:prstGeom prst="rect">
            <a:avLst/>
          </a:prstGeom>
          <a:noFill/>
        </p:spPr>
        <p:txBody>
          <a:bodyPr wrap="square" lIns="64298" tIns="32148" rIns="64298" bIns="32148" rtlCol="0" anchor="b">
            <a:spAutoFit/>
          </a:bodyPr>
          <a:lstStyle/>
          <a:p>
            <a:pPr algn="r" defTabSz="768033" fontAlgn="auto">
              <a:spcBef>
                <a:spcPts val="0"/>
              </a:spcBef>
              <a:spcAft>
                <a:spcPts val="0"/>
              </a:spcAft>
              <a:defRPr/>
            </a:pPr>
            <a:fld id="{7F7FD4EA-12DA-C949-AB74-52763B5A4E2F}" type="slidenum">
              <a:rPr lang="cs-CZ" sz="1000" b="1" smtClean="0">
                <a:solidFill>
                  <a:srgbClr val="004178"/>
                </a:solidFill>
                <a:latin typeface="Arial" panose="020B0604020202020204"/>
              </a:rPr>
              <a:pPr algn="r" defTabSz="768033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cs-CZ" sz="1000" b="1" dirty="0" smtClean="0">
              <a:solidFill>
                <a:srgbClr val="004178"/>
              </a:solidFill>
              <a:latin typeface="Arial" panose="020B0604020202020204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504590" y="504611"/>
            <a:ext cx="7084339" cy="79263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rgbClr val="E62814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Nadpis.</a:t>
            </a:r>
            <a:endParaRPr lang="cs-CZ" dirty="0"/>
          </a:p>
        </p:txBody>
      </p:sp>
      <p:sp>
        <p:nvSpPr>
          <p:cNvPr id="9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504590" y="5742725"/>
            <a:ext cx="7084339" cy="605085"/>
          </a:xfrm>
          <a:prstGeom prst="rect">
            <a:avLst/>
          </a:prstGeom>
        </p:spPr>
        <p:txBody>
          <a:bodyPr lIns="64298" tIns="32148" rIns="64298" bIns="32148" anchor="b"/>
          <a:lstStyle>
            <a:lvl1pPr marL="0" indent="0">
              <a:buNone/>
              <a:defRPr sz="1000" b="1">
                <a:solidFill>
                  <a:srgbClr val="004178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* Poznámka</a:t>
            </a:r>
            <a:endParaRPr lang="cs-CZ" dirty="0"/>
          </a:p>
        </p:txBody>
      </p:sp>
      <p:sp>
        <p:nvSpPr>
          <p:cNvPr id="10" name="Zástupný symbol pro text 4"/>
          <p:cNvSpPr>
            <a:spLocks noGrp="1"/>
          </p:cNvSpPr>
          <p:nvPr>
            <p:ph type="body" sz="quarter" idx="12" hasCustomPrompt="1"/>
          </p:nvPr>
        </p:nvSpPr>
        <p:spPr>
          <a:xfrm>
            <a:off x="504590" y="1551786"/>
            <a:ext cx="8210785" cy="3936400"/>
          </a:xfrm>
          <a:prstGeom prst="rect">
            <a:avLst/>
          </a:prstGeom>
        </p:spPr>
        <p:txBody>
          <a:bodyPr lIns="0" tIns="0" rIns="0" bIns="0" anchor="t"/>
          <a:lstStyle>
            <a:lvl1pPr marL="241115" indent="-241115">
              <a:lnSpc>
                <a:spcPct val="100000"/>
              </a:lnSpc>
              <a:spcBef>
                <a:spcPts val="600"/>
              </a:spcBef>
              <a:buFont typeface=".AppleSystemUIFont" charset="-120"/>
              <a:buChar char="–"/>
              <a:defRPr sz="1400" b="0" baseline="0">
                <a:solidFill>
                  <a:srgbClr val="004178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sz="1400" b="0" dirty="0" smtClean="0"/>
              <a:t>Text</a:t>
            </a:r>
            <a:endParaRPr lang="cs-CZ" dirty="0"/>
          </a:p>
        </p:txBody>
      </p:sp>
      <p:pic>
        <p:nvPicPr>
          <p:cNvPr id="11" name="Picture 2" descr="G:\04_ostatni\CORPORATE IDENTITY\ČAP\AA_LOGA\CZ\PNG_RGB\CAP_Barevne_Logo_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9423" y="280957"/>
            <a:ext cx="1078461" cy="700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6699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vý snímek s delším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 userDrawn="1"/>
        </p:nvSpPr>
        <p:spPr>
          <a:xfrm>
            <a:off x="7843456" y="6128993"/>
            <a:ext cx="792606" cy="218816"/>
          </a:xfrm>
          <a:prstGeom prst="rect">
            <a:avLst/>
          </a:prstGeom>
          <a:noFill/>
        </p:spPr>
        <p:txBody>
          <a:bodyPr wrap="square" lIns="64298" tIns="32148" rIns="64298" bIns="32148" rtlCol="0" anchor="b">
            <a:spAutoFit/>
          </a:bodyPr>
          <a:lstStyle/>
          <a:p>
            <a:pPr algn="r" defTabSz="768033" fontAlgn="auto">
              <a:spcBef>
                <a:spcPts val="0"/>
              </a:spcBef>
              <a:spcAft>
                <a:spcPts val="0"/>
              </a:spcAft>
              <a:defRPr/>
            </a:pPr>
            <a:fld id="{7F7FD4EA-12DA-C949-AB74-52763B5A4E2F}" type="slidenum">
              <a:rPr lang="cs-CZ" sz="1000" b="1" smtClean="0">
                <a:solidFill>
                  <a:srgbClr val="004178"/>
                </a:solidFill>
                <a:latin typeface="Arial" panose="020B0604020202020204"/>
              </a:rPr>
              <a:pPr algn="r" defTabSz="768033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cs-CZ" sz="1000" b="1" dirty="0" smtClean="0">
              <a:solidFill>
                <a:srgbClr val="004178"/>
              </a:solidFill>
              <a:latin typeface="Arial" panose="020B0604020202020204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504590" y="504610"/>
            <a:ext cx="7084339" cy="1324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rgbClr val="E62814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Několika</a:t>
            </a:r>
          </a:p>
          <a:p>
            <a:pPr lvl="0"/>
            <a:r>
              <a:rPr lang="cs-CZ" dirty="0" smtClean="0"/>
              <a:t>řádkový</a:t>
            </a:r>
          </a:p>
          <a:p>
            <a:pPr lvl="0"/>
            <a:r>
              <a:rPr lang="cs-CZ" dirty="0" smtClean="0"/>
              <a:t>nadpis.</a:t>
            </a:r>
            <a:endParaRPr lang="cs-CZ" dirty="0"/>
          </a:p>
        </p:txBody>
      </p:sp>
      <p:sp>
        <p:nvSpPr>
          <p:cNvPr id="9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504590" y="5742725"/>
            <a:ext cx="7084339" cy="605085"/>
          </a:xfrm>
          <a:prstGeom prst="rect">
            <a:avLst/>
          </a:prstGeom>
        </p:spPr>
        <p:txBody>
          <a:bodyPr lIns="64298" tIns="32148" rIns="64298" bIns="32148" anchor="b"/>
          <a:lstStyle>
            <a:lvl1pPr marL="0" indent="0">
              <a:buNone/>
              <a:defRPr sz="1000" b="1">
                <a:solidFill>
                  <a:srgbClr val="004178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* Poznámka</a:t>
            </a:r>
            <a:endParaRPr lang="cs-CZ" dirty="0"/>
          </a:p>
        </p:txBody>
      </p:sp>
      <p:sp>
        <p:nvSpPr>
          <p:cNvPr id="10" name="Zástupný symbol pro text 4"/>
          <p:cNvSpPr>
            <a:spLocks noGrp="1"/>
          </p:cNvSpPr>
          <p:nvPr>
            <p:ph type="body" sz="quarter" idx="12" hasCustomPrompt="1"/>
          </p:nvPr>
        </p:nvSpPr>
        <p:spPr>
          <a:xfrm>
            <a:off x="504590" y="2037030"/>
            <a:ext cx="8131472" cy="3451157"/>
          </a:xfrm>
          <a:prstGeom prst="rect">
            <a:avLst/>
          </a:prstGeom>
        </p:spPr>
        <p:txBody>
          <a:bodyPr lIns="0" tIns="0" rIns="0" bIns="0" anchor="t"/>
          <a:lstStyle>
            <a:lvl1pPr marL="241115" indent="-241115">
              <a:lnSpc>
                <a:spcPct val="100000"/>
              </a:lnSpc>
              <a:spcBef>
                <a:spcPts val="600"/>
              </a:spcBef>
              <a:buFont typeface=".AppleSystemUIFont" charset="-120"/>
              <a:buChar char="–"/>
              <a:defRPr sz="1400" b="0" baseline="0">
                <a:solidFill>
                  <a:srgbClr val="004178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sz="1400" b="0" dirty="0" smtClean="0"/>
              <a:t>Text</a:t>
            </a:r>
            <a:endParaRPr lang="cs-CZ" dirty="0"/>
          </a:p>
        </p:txBody>
      </p:sp>
      <p:pic>
        <p:nvPicPr>
          <p:cNvPr id="7" name="Picture 2" descr="G:\04_ostatni\CORPORATE IDENTITY\ČAP\AA_LOGA\CZ\PNG_RGB\CAP_Barevne_Logo_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9423" y="280957"/>
            <a:ext cx="1078461" cy="700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97930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vý snímek, odráž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 userDrawn="1"/>
        </p:nvSpPr>
        <p:spPr>
          <a:xfrm>
            <a:off x="7843456" y="6128993"/>
            <a:ext cx="792606" cy="218816"/>
          </a:xfrm>
          <a:prstGeom prst="rect">
            <a:avLst/>
          </a:prstGeom>
          <a:noFill/>
        </p:spPr>
        <p:txBody>
          <a:bodyPr wrap="square" lIns="64298" tIns="32148" rIns="64298" bIns="32148" rtlCol="0" anchor="b">
            <a:spAutoFit/>
          </a:bodyPr>
          <a:lstStyle/>
          <a:p>
            <a:pPr algn="r" defTabSz="768033" fontAlgn="auto">
              <a:spcBef>
                <a:spcPts val="0"/>
              </a:spcBef>
              <a:spcAft>
                <a:spcPts val="0"/>
              </a:spcAft>
              <a:defRPr/>
            </a:pPr>
            <a:fld id="{7F7FD4EA-12DA-C949-AB74-52763B5A4E2F}" type="slidenum">
              <a:rPr lang="cs-CZ" sz="1000" b="1" smtClean="0">
                <a:solidFill>
                  <a:srgbClr val="004178"/>
                </a:solidFill>
                <a:latin typeface="Arial" panose="020B0604020202020204"/>
              </a:rPr>
              <a:pPr algn="r" defTabSz="768033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cs-CZ" sz="1000" b="1" dirty="0" smtClean="0">
              <a:solidFill>
                <a:srgbClr val="004178"/>
              </a:solidFill>
              <a:latin typeface="Arial" panose="020B0604020202020204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504590" y="504611"/>
            <a:ext cx="7084339" cy="792639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2400" b="1">
                <a:solidFill>
                  <a:srgbClr val="E62814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Nadpis.</a:t>
            </a:r>
            <a:endParaRPr lang="cs-CZ" dirty="0"/>
          </a:p>
        </p:txBody>
      </p:sp>
      <p:sp>
        <p:nvSpPr>
          <p:cNvPr id="9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504590" y="5742725"/>
            <a:ext cx="7084339" cy="605085"/>
          </a:xfrm>
          <a:prstGeom prst="rect">
            <a:avLst/>
          </a:prstGeom>
        </p:spPr>
        <p:txBody>
          <a:bodyPr lIns="64298" tIns="32148" rIns="64298" bIns="32148" anchor="b"/>
          <a:lstStyle>
            <a:lvl1pPr marL="0" indent="0">
              <a:buNone/>
              <a:defRPr sz="1000" b="1">
                <a:solidFill>
                  <a:srgbClr val="004178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* Poznámka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504590" y="1551786"/>
            <a:ext cx="7084339" cy="3936400"/>
          </a:xfrm>
          <a:prstGeom prst="rect">
            <a:avLst/>
          </a:prstGeom>
        </p:spPr>
        <p:txBody>
          <a:bodyPr lIns="0" tIns="0" rIns="0" bIns="0"/>
          <a:lstStyle>
            <a:lvl1pPr marL="228578" indent="-228578">
              <a:buFont typeface=".AppleSystemUIFont" charset="-120"/>
              <a:buChar char="–"/>
              <a:defRPr sz="1400">
                <a:solidFill>
                  <a:srgbClr val="004178"/>
                </a:solidFill>
              </a:defRPr>
            </a:lvl1pPr>
            <a:lvl2pPr marL="685732" indent="-228578">
              <a:buFont typeface="Courier New" panose="02070309020205020404" pitchFamily="49" charset="0"/>
              <a:buChar char="o"/>
              <a:defRPr sz="1400">
                <a:solidFill>
                  <a:srgbClr val="004178"/>
                </a:solidFill>
              </a:defRPr>
            </a:lvl2pPr>
            <a:lvl3pPr marL="1142886" indent="-228578">
              <a:buFont typeface="Wingdings" panose="05000000000000000000" pitchFamily="2" charset="2"/>
              <a:buChar char="§"/>
              <a:defRPr sz="1400">
                <a:solidFill>
                  <a:srgbClr val="004178"/>
                </a:solidFill>
              </a:defRPr>
            </a:lvl3pPr>
            <a:lvl4pPr marL="1600041" indent="-228578">
              <a:buFont typeface="Arial" panose="020B0604020202020204" pitchFamily="34" charset="0"/>
              <a:buChar char="•"/>
              <a:defRPr sz="1400">
                <a:solidFill>
                  <a:srgbClr val="004178"/>
                </a:solidFill>
              </a:defRPr>
            </a:lvl4pPr>
            <a:lvl5pPr marL="2057196" indent="-228578">
              <a:buFont typeface=".AppleSystemUIFont" charset="-120"/>
              <a:buChar char="–"/>
              <a:defRPr sz="1400">
                <a:solidFill>
                  <a:srgbClr val="004178"/>
                </a:solidFill>
              </a:defRPr>
            </a:lvl5pPr>
          </a:lstStyle>
          <a:p>
            <a:pPr lvl="0"/>
            <a:r>
              <a:rPr lang="cs-CZ" dirty="0" smtClean="0"/>
              <a:t>Po kliknutí můžete upravovat styly textu v předloze.</a:t>
            </a:r>
          </a:p>
          <a:p>
            <a:pPr lvl="1"/>
            <a:r>
              <a:rPr lang="cs-CZ" dirty="0" smtClean="0"/>
              <a:t>Druhá úroveň.</a:t>
            </a:r>
          </a:p>
          <a:p>
            <a:pPr lvl="2"/>
            <a:r>
              <a:rPr lang="cs-CZ" dirty="0" smtClean="0"/>
              <a:t>Třetí úroveň.</a:t>
            </a:r>
          </a:p>
          <a:p>
            <a:pPr lvl="3"/>
            <a:r>
              <a:rPr lang="cs-CZ" dirty="0" smtClean="0"/>
              <a:t>Čtvrtá úroveň.</a:t>
            </a:r>
          </a:p>
          <a:p>
            <a:pPr lvl="4"/>
            <a:r>
              <a:rPr lang="cs-CZ" dirty="0" smtClean="0"/>
              <a:t>Pátá úroveň.</a:t>
            </a:r>
            <a:endParaRPr lang="cs-CZ" dirty="0"/>
          </a:p>
        </p:txBody>
      </p:sp>
      <p:pic>
        <p:nvPicPr>
          <p:cNvPr id="7" name="Picture 2" descr="G:\04_ostatni\CORPORATE IDENTITY\ČAP\AA_LOGA\CZ\PNG_RGB\CAP_Barevne_Logo_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9423" y="280957"/>
            <a:ext cx="1078461" cy="700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8130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grafie s nadpisem 2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 userDrawn="1"/>
        </p:nvSpPr>
        <p:spPr>
          <a:xfrm>
            <a:off x="7843456" y="6128993"/>
            <a:ext cx="792606" cy="218816"/>
          </a:xfrm>
          <a:prstGeom prst="rect">
            <a:avLst/>
          </a:prstGeom>
          <a:noFill/>
        </p:spPr>
        <p:txBody>
          <a:bodyPr wrap="square" lIns="64298" tIns="32148" rIns="64298" bIns="32148" rtlCol="0" anchor="b">
            <a:spAutoFit/>
          </a:bodyPr>
          <a:lstStyle/>
          <a:p>
            <a:pPr algn="r" defTabSz="768033" fontAlgn="auto">
              <a:spcBef>
                <a:spcPts val="0"/>
              </a:spcBef>
              <a:spcAft>
                <a:spcPts val="0"/>
              </a:spcAft>
              <a:defRPr/>
            </a:pPr>
            <a:fld id="{7F7FD4EA-12DA-C949-AB74-52763B5A4E2F}" type="slidenum">
              <a:rPr lang="cs-CZ" sz="1000" b="1" smtClean="0">
                <a:solidFill>
                  <a:srgbClr val="004178"/>
                </a:solidFill>
                <a:latin typeface="Arial" panose="020B0604020202020204"/>
              </a:rPr>
              <a:pPr algn="r" defTabSz="768033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cs-CZ" sz="1000" b="1" dirty="0" smtClean="0">
              <a:solidFill>
                <a:srgbClr val="004178"/>
              </a:solidFill>
              <a:latin typeface="Arial" panose="020B0604020202020204"/>
            </a:endParaRPr>
          </a:p>
        </p:txBody>
      </p:sp>
      <p:sp>
        <p:nvSpPr>
          <p:cNvPr id="7" name="Zástupný symbol pro text 4"/>
          <p:cNvSpPr>
            <a:spLocks noGrp="1"/>
          </p:cNvSpPr>
          <p:nvPr>
            <p:ph type="body" sz="quarter" idx="12" hasCustomPrompt="1"/>
          </p:nvPr>
        </p:nvSpPr>
        <p:spPr>
          <a:xfrm>
            <a:off x="510171" y="1557369"/>
            <a:ext cx="3940706" cy="787056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1400" b="1" baseline="0">
                <a:solidFill>
                  <a:srgbClr val="004178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Nadpis 1.</a:t>
            </a:r>
            <a:endParaRPr lang="cs-CZ" dirty="0"/>
          </a:p>
        </p:txBody>
      </p:sp>
      <p:sp>
        <p:nvSpPr>
          <p:cNvPr id="8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504590" y="504611"/>
            <a:ext cx="7084339" cy="792639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Nadpis.</a:t>
            </a:r>
            <a:endParaRPr lang="cs-CZ" dirty="0"/>
          </a:p>
        </p:txBody>
      </p:sp>
      <p:sp>
        <p:nvSpPr>
          <p:cNvPr id="9" name="Zástupný symbol pro text 4"/>
          <p:cNvSpPr>
            <a:spLocks noGrp="1"/>
          </p:cNvSpPr>
          <p:nvPr>
            <p:ph type="body" sz="quarter" idx="13" hasCustomPrompt="1"/>
          </p:nvPr>
        </p:nvSpPr>
        <p:spPr>
          <a:xfrm>
            <a:off x="4700938" y="1557369"/>
            <a:ext cx="3940706" cy="787056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1400" b="1" baseline="0">
                <a:solidFill>
                  <a:srgbClr val="004178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Nadpis 2.</a:t>
            </a:r>
            <a:endParaRPr lang="cs-CZ" dirty="0"/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4" hasCustomPrompt="1"/>
          </p:nvPr>
        </p:nvSpPr>
        <p:spPr>
          <a:xfrm>
            <a:off x="504589" y="2600080"/>
            <a:ext cx="3940706" cy="2888107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1400" b="1" baseline="0">
                <a:solidFill>
                  <a:srgbClr val="004178"/>
                </a:solidFill>
              </a:defRPr>
            </a:lvl1pPr>
          </a:lstStyle>
          <a:p>
            <a:r>
              <a:rPr lang="cs-CZ" dirty="0" smtClean="0"/>
              <a:t>Místo pro fotku, graf</a:t>
            </a:r>
            <a:endParaRPr lang="cs-CZ" dirty="0"/>
          </a:p>
        </p:txBody>
      </p:sp>
      <p:sp>
        <p:nvSpPr>
          <p:cNvPr id="10" name="Zástupný symbol pro obrázek 3"/>
          <p:cNvSpPr>
            <a:spLocks noGrp="1"/>
          </p:cNvSpPr>
          <p:nvPr>
            <p:ph type="pic" sz="quarter" idx="15" hasCustomPrompt="1"/>
          </p:nvPr>
        </p:nvSpPr>
        <p:spPr>
          <a:xfrm>
            <a:off x="4700938" y="2600080"/>
            <a:ext cx="3940706" cy="2888107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1400" b="1" baseline="0">
                <a:solidFill>
                  <a:srgbClr val="004178"/>
                </a:solidFill>
              </a:defRPr>
            </a:lvl1pPr>
          </a:lstStyle>
          <a:p>
            <a:r>
              <a:rPr lang="cs-CZ" dirty="0" smtClean="0"/>
              <a:t>Místo pro fotku, graf</a:t>
            </a:r>
            <a:endParaRPr lang="cs-CZ" dirty="0"/>
          </a:p>
        </p:txBody>
      </p:sp>
      <p:sp>
        <p:nvSpPr>
          <p:cNvPr id="11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504590" y="5742725"/>
            <a:ext cx="7084339" cy="605085"/>
          </a:xfrm>
          <a:prstGeom prst="rect">
            <a:avLst/>
          </a:prstGeom>
        </p:spPr>
        <p:txBody>
          <a:bodyPr lIns="64298" tIns="32148" rIns="64298" bIns="32148" anchor="b"/>
          <a:lstStyle>
            <a:lvl1pPr marL="0" indent="0">
              <a:buNone/>
              <a:defRPr sz="1000" b="1">
                <a:solidFill>
                  <a:srgbClr val="004178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* Poznámka</a:t>
            </a:r>
            <a:endParaRPr lang="cs-CZ" dirty="0"/>
          </a:p>
        </p:txBody>
      </p:sp>
      <p:pic>
        <p:nvPicPr>
          <p:cNvPr id="12" name="Picture 2" descr="G:\04_ostatni\CORPORATE IDENTITY\ČAP\AA_LOGA\CZ\PNG_RGB\CAP_Barevne_Logo_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9423" y="280957"/>
            <a:ext cx="1078461" cy="700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0388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grafie s nadpisem 1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 userDrawn="1"/>
        </p:nvSpPr>
        <p:spPr>
          <a:xfrm>
            <a:off x="7843456" y="6128993"/>
            <a:ext cx="792606" cy="218816"/>
          </a:xfrm>
          <a:prstGeom prst="rect">
            <a:avLst/>
          </a:prstGeom>
          <a:noFill/>
        </p:spPr>
        <p:txBody>
          <a:bodyPr wrap="square" lIns="64298" tIns="32148" rIns="64298" bIns="32148" rtlCol="0" anchor="b">
            <a:spAutoFit/>
          </a:bodyPr>
          <a:lstStyle/>
          <a:p>
            <a:pPr algn="r" defTabSz="768033" fontAlgn="auto">
              <a:spcBef>
                <a:spcPts val="0"/>
              </a:spcBef>
              <a:spcAft>
                <a:spcPts val="0"/>
              </a:spcAft>
              <a:defRPr/>
            </a:pPr>
            <a:fld id="{7F7FD4EA-12DA-C949-AB74-52763B5A4E2F}" type="slidenum">
              <a:rPr lang="cs-CZ" sz="1000" b="1" smtClean="0">
                <a:solidFill>
                  <a:srgbClr val="004178"/>
                </a:solidFill>
                <a:latin typeface="Arial" panose="020B0604020202020204"/>
              </a:rPr>
              <a:pPr algn="r" defTabSz="768033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cs-CZ" sz="1000" b="1" dirty="0" smtClean="0">
              <a:solidFill>
                <a:srgbClr val="004178"/>
              </a:solidFill>
              <a:latin typeface="Arial" panose="020B0604020202020204"/>
            </a:endParaRPr>
          </a:p>
        </p:txBody>
      </p:sp>
      <p:sp>
        <p:nvSpPr>
          <p:cNvPr id="7" name="Zástupný symbol pro text 4"/>
          <p:cNvSpPr>
            <a:spLocks noGrp="1"/>
          </p:cNvSpPr>
          <p:nvPr>
            <p:ph type="body" sz="quarter" idx="12" hasCustomPrompt="1"/>
          </p:nvPr>
        </p:nvSpPr>
        <p:spPr>
          <a:xfrm>
            <a:off x="504589" y="1557369"/>
            <a:ext cx="3940706" cy="787056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1400" b="1" baseline="0">
                <a:solidFill>
                  <a:srgbClr val="004178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Nadpis 1</a:t>
            </a:r>
            <a:endParaRPr lang="cs-CZ" dirty="0"/>
          </a:p>
        </p:txBody>
      </p:sp>
      <p:sp>
        <p:nvSpPr>
          <p:cNvPr id="8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504590" y="504611"/>
            <a:ext cx="7084339" cy="792639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Nadpis.</a:t>
            </a:r>
            <a:endParaRPr lang="cs-CZ" dirty="0"/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4" hasCustomPrompt="1"/>
          </p:nvPr>
        </p:nvSpPr>
        <p:spPr>
          <a:xfrm>
            <a:off x="504590" y="2600080"/>
            <a:ext cx="8131473" cy="2888107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1400" b="1" baseline="0">
                <a:solidFill>
                  <a:srgbClr val="004178"/>
                </a:solidFill>
              </a:defRPr>
            </a:lvl1pPr>
          </a:lstStyle>
          <a:p>
            <a:r>
              <a:rPr lang="cs-CZ" dirty="0" smtClean="0"/>
              <a:t>Místo pro fotku, graf</a:t>
            </a:r>
            <a:endParaRPr lang="cs-CZ" dirty="0"/>
          </a:p>
        </p:txBody>
      </p:sp>
      <p:sp>
        <p:nvSpPr>
          <p:cNvPr id="11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504590" y="5742725"/>
            <a:ext cx="7084339" cy="605085"/>
          </a:xfrm>
          <a:prstGeom prst="rect">
            <a:avLst/>
          </a:prstGeom>
        </p:spPr>
        <p:txBody>
          <a:bodyPr lIns="64298" tIns="32148" rIns="64298" bIns="32148" anchor="b"/>
          <a:lstStyle>
            <a:lvl1pPr marL="0" indent="0">
              <a:buNone/>
              <a:defRPr sz="1000" b="1">
                <a:solidFill>
                  <a:srgbClr val="004178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smtClean="0"/>
              <a:t>* Poznámka</a:t>
            </a:r>
            <a:endParaRPr lang="cs-CZ" dirty="0"/>
          </a:p>
        </p:txBody>
      </p:sp>
      <p:pic>
        <p:nvPicPr>
          <p:cNvPr id="9" name="Picture 2" descr="G:\04_ostatni\CORPORATE IDENTITY\ČAP\AA_LOGA\CZ\PNG_RGB\CAP_Barevne_Logo_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9423" y="280957"/>
            <a:ext cx="1078461" cy="700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2731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grafie 1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 userDrawn="1"/>
        </p:nvSpPr>
        <p:spPr>
          <a:xfrm>
            <a:off x="7843456" y="6128993"/>
            <a:ext cx="792606" cy="218816"/>
          </a:xfrm>
          <a:prstGeom prst="rect">
            <a:avLst/>
          </a:prstGeom>
          <a:noFill/>
        </p:spPr>
        <p:txBody>
          <a:bodyPr wrap="square" lIns="64298" tIns="32148" rIns="64298" bIns="32148" rtlCol="0" anchor="b">
            <a:spAutoFit/>
          </a:bodyPr>
          <a:lstStyle/>
          <a:p>
            <a:pPr algn="r" defTabSz="768033" fontAlgn="auto">
              <a:spcBef>
                <a:spcPts val="0"/>
              </a:spcBef>
              <a:spcAft>
                <a:spcPts val="0"/>
              </a:spcAft>
              <a:defRPr/>
            </a:pPr>
            <a:fld id="{7F7FD4EA-12DA-C949-AB74-52763B5A4E2F}" type="slidenum">
              <a:rPr lang="cs-CZ" sz="1000" b="1" smtClean="0">
                <a:solidFill>
                  <a:srgbClr val="004178"/>
                </a:solidFill>
                <a:latin typeface="Arial" panose="020B0604020202020204"/>
              </a:rPr>
              <a:pPr algn="r" defTabSz="768033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cs-CZ" sz="1000" b="1" dirty="0" smtClean="0">
              <a:solidFill>
                <a:srgbClr val="004178"/>
              </a:solidFill>
              <a:latin typeface="Arial" panose="020B0604020202020204"/>
            </a:endParaRPr>
          </a:p>
        </p:txBody>
      </p:sp>
      <p:sp>
        <p:nvSpPr>
          <p:cNvPr id="8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504590" y="504611"/>
            <a:ext cx="7084339" cy="792639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Nadpis.</a:t>
            </a:r>
            <a:endParaRPr lang="cs-CZ" dirty="0"/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4" hasCustomPrompt="1"/>
          </p:nvPr>
        </p:nvSpPr>
        <p:spPr>
          <a:xfrm>
            <a:off x="504590" y="1551786"/>
            <a:ext cx="8131473" cy="3936400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1400" b="1" baseline="0">
                <a:solidFill>
                  <a:srgbClr val="004178"/>
                </a:solidFill>
              </a:defRPr>
            </a:lvl1pPr>
          </a:lstStyle>
          <a:p>
            <a:r>
              <a:rPr lang="cs-CZ" dirty="0" smtClean="0"/>
              <a:t>Místo pro fotku, graf</a:t>
            </a:r>
            <a:endParaRPr lang="cs-CZ" dirty="0"/>
          </a:p>
        </p:txBody>
      </p:sp>
      <p:sp>
        <p:nvSpPr>
          <p:cNvPr id="11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504590" y="5742725"/>
            <a:ext cx="7084339" cy="605085"/>
          </a:xfrm>
          <a:prstGeom prst="rect">
            <a:avLst/>
          </a:prstGeom>
        </p:spPr>
        <p:txBody>
          <a:bodyPr lIns="64298" tIns="32148" rIns="64298" bIns="32148" anchor="b"/>
          <a:lstStyle>
            <a:lvl1pPr marL="0" indent="0">
              <a:buNone/>
              <a:defRPr sz="1000" b="1">
                <a:solidFill>
                  <a:srgbClr val="004178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smtClean="0"/>
              <a:t>* Poznámka</a:t>
            </a:r>
            <a:endParaRPr lang="cs-CZ" dirty="0"/>
          </a:p>
        </p:txBody>
      </p:sp>
      <p:pic>
        <p:nvPicPr>
          <p:cNvPr id="7" name="Picture 2" descr="G:\04_ostatni\CORPORATE IDENTITY\ČAP\AA_LOGA\CZ\PNG_RGB\CAP_Barevne_Logo_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9423" y="280957"/>
            <a:ext cx="1078461" cy="700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45341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 userDrawn="1"/>
        </p:nvSpPr>
        <p:spPr>
          <a:xfrm>
            <a:off x="7843456" y="6128993"/>
            <a:ext cx="792606" cy="218816"/>
          </a:xfrm>
          <a:prstGeom prst="rect">
            <a:avLst/>
          </a:prstGeom>
          <a:noFill/>
        </p:spPr>
        <p:txBody>
          <a:bodyPr wrap="square" lIns="64298" tIns="32148" rIns="64298" bIns="32148" rtlCol="0" anchor="b">
            <a:spAutoFit/>
          </a:bodyPr>
          <a:lstStyle/>
          <a:p>
            <a:pPr algn="r" defTabSz="768033" fontAlgn="auto">
              <a:spcBef>
                <a:spcPts val="0"/>
              </a:spcBef>
              <a:spcAft>
                <a:spcPts val="0"/>
              </a:spcAft>
              <a:defRPr/>
            </a:pPr>
            <a:fld id="{7F7FD4EA-12DA-C949-AB74-52763B5A4E2F}" type="slidenum">
              <a:rPr lang="cs-CZ" sz="1000" b="1" smtClean="0">
                <a:solidFill>
                  <a:srgbClr val="004178"/>
                </a:solidFill>
                <a:latin typeface="Arial" panose="020B0604020202020204"/>
              </a:rPr>
              <a:pPr algn="r" defTabSz="768033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cs-CZ" sz="1000" b="1" dirty="0" smtClean="0">
              <a:solidFill>
                <a:srgbClr val="004178"/>
              </a:solidFill>
              <a:latin typeface="Arial" panose="020B0604020202020204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504590" y="504611"/>
            <a:ext cx="7084339" cy="792639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2400" b="1">
                <a:solidFill>
                  <a:srgbClr val="E62814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Agenda.</a:t>
            </a:r>
            <a:endParaRPr lang="cs-CZ" dirty="0"/>
          </a:p>
        </p:txBody>
      </p:sp>
      <p:sp>
        <p:nvSpPr>
          <p:cNvPr id="7" name="Zástupný symbol pro text 4"/>
          <p:cNvSpPr>
            <a:spLocks noGrp="1"/>
          </p:cNvSpPr>
          <p:nvPr>
            <p:ph type="body" sz="quarter" idx="12" hasCustomPrompt="1"/>
          </p:nvPr>
        </p:nvSpPr>
        <p:spPr>
          <a:xfrm>
            <a:off x="504590" y="2600080"/>
            <a:ext cx="7084339" cy="2888107"/>
          </a:xfrm>
          <a:prstGeom prst="rect">
            <a:avLst/>
          </a:prstGeom>
        </p:spPr>
        <p:txBody>
          <a:bodyPr lIns="64298" tIns="32148" rIns="64298" bIns="32148"/>
          <a:lstStyle>
            <a:lvl1pPr marL="361673" indent="-361673">
              <a:lnSpc>
                <a:spcPct val="100000"/>
              </a:lnSpc>
              <a:spcBef>
                <a:spcPts val="0"/>
              </a:spcBef>
              <a:buAutoNum type="arabicPeriod"/>
              <a:defRPr sz="2400" b="1" baseline="0">
                <a:solidFill>
                  <a:srgbClr val="004178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Nadpis 1</a:t>
            </a:r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Nadpis 2</a:t>
            </a:r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Nadpis 3</a:t>
            </a:r>
            <a:endParaRPr lang="cs-CZ" dirty="0"/>
          </a:p>
        </p:txBody>
      </p:sp>
      <p:pic>
        <p:nvPicPr>
          <p:cNvPr id="8" name="Picture 2" descr="G:\04_ostatni\CORPORATE IDENTITY\ČAP\AA_LOGA\CZ\PNG_RGB\CAP_Barevne_Logo_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9423" y="280957"/>
            <a:ext cx="1078461" cy="700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18197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702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1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1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2" indent="-228578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1" indent="-228578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6" indent="-228578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50" indent="-228578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6" indent="-228578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60" indent="-228578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0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0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3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8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2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6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452" userDrawn="1">
          <p15:clr>
            <a:srgbClr val="F26B43"/>
          </p15:clr>
        </p15:guide>
        <p15:guide id="2" pos="1167" userDrawn="1">
          <p15:clr>
            <a:srgbClr val="F26B43"/>
          </p15:clr>
        </p15:guide>
        <p15:guide id="3" pos="1395" userDrawn="1">
          <p15:clr>
            <a:srgbClr val="F26B43"/>
          </p15:clr>
        </p15:guide>
        <p15:guide id="4" pos="2105" userDrawn="1">
          <p15:clr>
            <a:srgbClr val="F26B43"/>
          </p15:clr>
        </p15:guide>
        <p15:guide id="5" pos="2329" userDrawn="1">
          <p15:clr>
            <a:srgbClr val="F26B43"/>
          </p15:clr>
        </p15:guide>
        <p15:guide id="6" pos="3039" userDrawn="1">
          <p15:clr>
            <a:srgbClr val="F26B43"/>
          </p15:clr>
        </p15:guide>
        <p15:guide id="7" pos="3267" userDrawn="1">
          <p15:clr>
            <a:srgbClr val="F26B43"/>
          </p15:clr>
        </p15:guide>
        <p15:guide id="8" pos="3982" userDrawn="1">
          <p15:clr>
            <a:srgbClr val="F26B43"/>
          </p15:clr>
        </p15:guide>
        <p15:guide id="9" pos="4211" userDrawn="1">
          <p15:clr>
            <a:srgbClr val="F26B43"/>
          </p15:clr>
        </p15:guide>
        <p15:guide id="10" pos="4921" userDrawn="1">
          <p15:clr>
            <a:srgbClr val="F26B43"/>
          </p15:clr>
        </p15:guide>
        <p15:guide id="11" pos="5149" userDrawn="1">
          <p15:clr>
            <a:srgbClr val="F26B43"/>
          </p15:clr>
        </p15:guide>
        <p15:guide id="12" pos="5859" userDrawn="1">
          <p15:clr>
            <a:srgbClr val="F26B43"/>
          </p15:clr>
        </p15:guide>
        <p15:guide id="13" pos="6088" userDrawn="1">
          <p15:clr>
            <a:srgbClr val="F26B43"/>
          </p15:clr>
        </p15:guide>
        <p15:guide id="14" pos="7736" userDrawn="1">
          <p15:clr>
            <a:srgbClr val="F26B43"/>
          </p15:clr>
        </p15:guide>
        <p15:guide id="15" pos="7026" userDrawn="1">
          <p15:clr>
            <a:srgbClr val="F26B43"/>
          </p15:clr>
        </p15:guide>
        <p15:guide id="16" pos="6798" userDrawn="1">
          <p15:clr>
            <a:srgbClr val="F26B43"/>
          </p15:clr>
        </p15:guide>
        <p15:guide id="17" orient="horz" pos="452" userDrawn="1">
          <p15:clr>
            <a:srgbClr val="F26B43"/>
          </p15:clr>
        </p15:guide>
        <p15:guide id="18" orient="horz" pos="1162" userDrawn="1">
          <p15:clr>
            <a:srgbClr val="F26B43"/>
          </p15:clr>
        </p15:guide>
        <p15:guide id="19" orient="horz" pos="1390" userDrawn="1">
          <p15:clr>
            <a:srgbClr val="F26B43"/>
          </p15:clr>
        </p15:guide>
        <p15:guide id="20" orient="horz" pos="2100" userDrawn="1">
          <p15:clr>
            <a:srgbClr val="F26B43"/>
          </p15:clr>
        </p15:guide>
        <p15:guide id="21" orient="horz" pos="2329" userDrawn="1">
          <p15:clr>
            <a:srgbClr val="F26B43"/>
          </p15:clr>
        </p15:guide>
        <p15:guide id="22" orient="horz" pos="3044" userDrawn="1">
          <p15:clr>
            <a:srgbClr val="F26B43"/>
          </p15:clr>
        </p15:guide>
        <p15:guide id="23" orient="horz" pos="3267" userDrawn="1">
          <p15:clr>
            <a:srgbClr val="F26B43"/>
          </p15:clr>
        </p15:guide>
        <p15:guide id="24" orient="horz" pos="3982" userDrawn="1">
          <p15:clr>
            <a:srgbClr val="F26B43"/>
          </p15:clr>
        </p15:guide>
        <p15:guide id="25" orient="horz" pos="4201" userDrawn="1">
          <p15:clr>
            <a:srgbClr val="F26B43"/>
          </p15:clr>
        </p15:guide>
        <p15:guide id="26" orient="horz" pos="4916" userDrawn="1">
          <p15:clr>
            <a:srgbClr val="F26B43"/>
          </p15:clr>
        </p15:guide>
        <p15:guide id="27" orient="horz" pos="5144" userDrawn="1">
          <p15:clr>
            <a:srgbClr val="F26B43"/>
          </p15:clr>
        </p15:guide>
        <p15:guide id="28" orient="horz" pos="568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jindrich.janda@ceskapojistovna.cz" TargetMode="External"/><Relationship Id="rId2" Type="http://schemas.openxmlformats.org/officeDocument/2006/relationships/hyperlink" Target="mailto:jindrich.janda@generali.co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dirty="0" smtClean="0"/>
              <a:t>Aktuální legislativní vývoj  pojišťovnictví v ČR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 smtClean="0"/>
              <a:t>Porada právníků SLASPO 2018</a:t>
            </a:r>
          </a:p>
          <a:p>
            <a:r>
              <a:rPr lang="cs-CZ" dirty="0" smtClean="0"/>
              <a:t>Častá – </a:t>
            </a:r>
            <a:r>
              <a:rPr lang="cs-CZ" dirty="0" err="1" smtClean="0"/>
              <a:t>Papiernička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 smtClean="0"/>
              <a:t>Jindřich Janda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7184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 smtClean="0"/>
              <a:t>Implementace IDD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2"/>
          </p:nvPr>
        </p:nvSpPr>
        <p:spPr>
          <a:xfrm>
            <a:off x="388620" y="1844040"/>
            <a:ext cx="7200309" cy="4030980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Návrh zákona o distribuci pojištění a zajištění </a:t>
            </a:r>
          </a:p>
          <a:p>
            <a:pPr marL="0" indent="0">
              <a:buNone/>
            </a:pPr>
            <a:r>
              <a:rPr lang="cs-CZ" dirty="0" smtClean="0"/>
              <a:t>(ZDPZ,ST 48) a změnový zákon (ST49)</a:t>
            </a:r>
          </a:p>
          <a:p>
            <a:pPr marL="0" indent="0">
              <a:buNone/>
            </a:pPr>
            <a:endParaRPr lang="cs-CZ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1800" dirty="0" smtClean="0"/>
              <a:t>Oba zákony byly schváleny PSP ČR, čeká se na Senát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1800" dirty="0" smtClean="0"/>
              <a:t>ČAP pozměňovací návrhy- flotilová pojištění, </a:t>
            </a:r>
          </a:p>
          <a:p>
            <a:pPr marL="2952733" lvl="6" indent="-342900"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rgbClr val="004178"/>
                </a:solidFill>
              </a:rPr>
              <a:t>doplňkový PZ  </a:t>
            </a:r>
          </a:p>
          <a:p>
            <a:pPr marL="2952733" lvl="6" indent="-342900">
              <a:buFont typeface="Wingdings" panose="05000000000000000000" pitchFamily="2" charset="2"/>
              <a:buChar char="§"/>
            </a:pPr>
            <a:r>
              <a:rPr lang="cs-CZ" b="1" dirty="0" err="1">
                <a:solidFill>
                  <a:srgbClr val="004178"/>
                </a:solidFill>
              </a:rPr>
              <a:t>neregistrace</a:t>
            </a:r>
            <a:r>
              <a:rPr lang="cs-CZ" b="1" dirty="0">
                <a:solidFill>
                  <a:srgbClr val="004178"/>
                </a:solidFill>
              </a:rPr>
              <a:t> pojišťovny jako zprostředkovatele</a:t>
            </a:r>
          </a:p>
          <a:p>
            <a:pPr marL="2952733" lvl="6" indent="-342900"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rgbClr val="004178"/>
                </a:solidFill>
              </a:rPr>
              <a:t>vhodnější úprava rady a doporučení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1800" dirty="0" smtClean="0"/>
              <a:t> </a:t>
            </a:r>
            <a:r>
              <a:rPr lang="cs-CZ" sz="1800" dirty="0" err="1" smtClean="0"/>
              <a:t>NErozšíření</a:t>
            </a:r>
            <a:r>
              <a:rPr lang="cs-CZ" sz="1800" dirty="0" smtClean="0"/>
              <a:t> kompetence FA na neživotní pojištění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cs-CZ" sz="18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1800" dirty="0" smtClean="0"/>
              <a:t>Účinnost předpokládáme k 1.12.2018 </a:t>
            </a:r>
          </a:p>
        </p:txBody>
      </p:sp>
    </p:spTree>
    <p:extLst>
      <p:ext uri="{BB962C8B-B14F-4D97-AF65-F5344CB8AC3E}">
        <p14:creationId xmlns:p14="http://schemas.microsoft.com/office/powerpoint/2010/main" val="3760705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 smtClean="0"/>
              <a:t>Adaptace GDPR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dirty="0" smtClean="0"/>
              <a:t>Zpracování osobních údajů o zdravotním stavu – právní základ čl. 9 odst. 2, </a:t>
            </a:r>
            <a:r>
              <a:rPr lang="cs-CZ" dirty="0" err="1" smtClean="0"/>
              <a:t>písm</a:t>
            </a:r>
            <a:r>
              <a:rPr lang="cs-CZ" dirty="0" smtClean="0"/>
              <a:t> f) GDPR, ne odst. 4 jako SR !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2"/>
          </p:nvPr>
        </p:nvSpPr>
        <p:spPr>
          <a:xfrm>
            <a:off x="504590" y="1432561"/>
            <a:ext cx="8131472" cy="80772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400" b="1" dirty="0" smtClean="0"/>
              <a:t>Návrh zákona o zpracování osobních údajů (ST 138) a změnový zákon (ST 139)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sz="2400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1" dirty="0" smtClean="0"/>
              <a:t>Oba zákony teprve 1. čtení v PSP ČR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1" dirty="0" smtClean="0"/>
              <a:t>Výjimky pro novináře a vědce, snížení pokut pro samosprávu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1" dirty="0" smtClean="0"/>
              <a:t>Omezení trestání UOOU při nápravě hříšníka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1" dirty="0" smtClean="0"/>
              <a:t>ČAP usilovala o zapracování specifické úpravy zpracování údajů o zdravotním stavu a související novelu OZ – odmítnuto předkladatelem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1" dirty="0" smtClean="0"/>
              <a:t>Nakonec pouze zmínka - zpracování údajů o zdravotním stavu v důvodové zprávě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1" dirty="0" smtClean="0"/>
              <a:t>Souhlas je třeba dle NOZ i GDPR před uzavřením smlouvy, dále nastupuje právní základ čl. 9 odst. 2, </a:t>
            </a:r>
            <a:r>
              <a:rPr lang="cs-CZ" sz="1800" b="1" dirty="0" err="1" smtClean="0"/>
              <a:t>písm</a:t>
            </a:r>
            <a:r>
              <a:rPr lang="cs-CZ" sz="1800" b="1" dirty="0" smtClean="0"/>
              <a:t> f) GDPR 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sz="1800" b="1" dirty="0"/>
          </a:p>
        </p:txBody>
      </p:sp>
    </p:spTree>
    <p:extLst>
      <p:ext uri="{BB962C8B-B14F-4D97-AF65-F5344CB8AC3E}">
        <p14:creationId xmlns:p14="http://schemas.microsoft.com/office/powerpoint/2010/main" val="2326809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 smtClean="0"/>
              <a:t>Pojištění cestovních kanceláří (CK)pro případ úpadku 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400" b="1" dirty="0" smtClean="0"/>
              <a:t>Transpoziční novela </a:t>
            </a:r>
            <a:r>
              <a:rPr lang="cs-CZ" sz="2400" b="1" dirty="0"/>
              <a:t>zákona č. 159/1999 Sb. o některých podmínkách podnikání v cestovním ruchu </a:t>
            </a:r>
            <a:r>
              <a:rPr lang="cs-CZ" sz="2400" b="1" dirty="0" smtClean="0"/>
              <a:t>(ST 12)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1" dirty="0" smtClean="0"/>
              <a:t>zákonem zřízen Garanční fond CK ke krytí oprávněných nároků zákazníků cestovní kanceláře v úpadku, jdoucí nad sjednaný pojistný limit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1" dirty="0" smtClean="0"/>
              <a:t>Roční příspěvek CK (0,1% plánovaného či ročního obratu ) až do 50 </a:t>
            </a:r>
            <a:r>
              <a:rPr lang="cs-CZ" sz="1800" b="1" dirty="0" err="1" smtClean="0"/>
              <a:t>mio</a:t>
            </a:r>
            <a:r>
              <a:rPr lang="cs-CZ" sz="1800" b="1" dirty="0" smtClean="0"/>
              <a:t> CZK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1" dirty="0" smtClean="0"/>
              <a:t>Správu GF bude zajišťovat Státní fond rozvoje bydlení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1" dirty="0" smtClean="0"/>
              <a:t>GF přispěje k odstranění sporů pojišťoven s klienty o výši pojistného plnění (negativní rozhodnutí ÚS)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1" dirty="0" smtClean="0"/>
              <a:t>Od 1.7.2018</a:t>
            </a:r>
          </a:p>
        </p:txBody>
      </p:sp>
    </p:spTree>
    <p:extLst>
      <p:ext uri="{BB962C8B-B14F-4D97-AF65-F5344CB8AC3E}">
        <p14:creationId xmlns:p14="http://schemas.microsoft.com/office/powerpoint/2010/main" val="3298386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 smtClean="0"/>
              <a:t>Novela zák. č. 168/1999 Sb. – úhradová povinnost 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cs-CZ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1" dirty="0" smtClean="0"/>
              <a:t>Opětovné </a:t>
            </a:r>
            <a:r>
              <a:rPr lang="cs-CZ" sz="1800" b="1" dirty="0"/>
              <a:t>zavedení příspěvku </a:t>
            </a:r>
            <a:r>
              <a:rPr lang="cs-CZ" sz="1800" b="1" dirty="0" smtClean="0"/>
              <a:t>nepojištěných do GF ČKP za provozování nepojištěného vozidla s účinností od 1.1.2018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1" dirty="0" smtClean="0"/>
              <a:t>Zápis v registru=provozování vozidla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1" dirty="0" smtClean="0"/>
              <a:t>Omezení </a:t>
            </a:r>
            <a:r>
              <a:rPr lang="cs-CZ" sz="1800" b="1" dirty="0"/>
              <a:t>výše regresů </a:t>
            </a:r>
            <a:r>
              <a:rPr lang="cs-CZ" sz="1800" b="1" dirty="0" smtClean="0"/>
              <a:t>na 300 000,- Kč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1" dirty="0" smtClean="0"/>
              <a:t>Mírnější forma vymáhání, denní sazby vyhláškou MF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1" dirty="0" smtClean="0"/>
              <a:t>Převedení prostředků GF do FZŠ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1" dirty="0" smtClean="0"/>
              <a:t>výroční zpráva Komise FZŠ ověřená auditorem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1" dirty="0" smtClean="0"/>
              <a:t>Inkaso od počátku roku dosahuje cca 5 </a:t>
            </a:r>
            <a:r>
              <a:rPr lang="cs-CZ" sz="1800" b="1" dirty="0" err="1" smtClean="0"/>
              <a:t>mio</a:t>
            </a:r>
            <a:r>
              <a:rPr lang="cs-CZ" sz="1800" b="1" dirty="0" smtClean="0"/>
              <a:t> Kč  </a:t>
            </a:r>
            <a:endParaRPr lang="cs-CZ" sz="1800" b="1" dirty="0"/>
          </a:p>
        </p:txBody>
      </p:sp>
    </p:spTree>
    <p:extLst>
      <p:ext uri="{BB962C8B-B14F-4D97-AF65-F5344CB8AC3E}">
        <p14:creationId xmlns:p14="http://schemas.microsoft.com/office/powerpoint/2010/main" val="3983209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 smtClean="0"/>
              <a:t>Další předpisy či věcné záměry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cs-CZ" b="1" dirty="0" smtClean="0"/>
              <a:t>Kodex spotřebitelův- záměr</a:t>
            </a:r>
          </a:p>
          <a:p>
            <a:r>
              <a:rPr lang="cs-CZ" dirty="0" smtClean="0"/>
              <a:t> komplexní hmotněprávní ochrana spotřebitele- vytržení částí z NOZ a Z o ochraně spotřebitele</a:t>
            </a:r>
          </a:p>
          <a:p>
            <a:r>
              <a:rPr lang="cs-CZ" dirty="0"/>
              <a:t>o</a:t>
            </a:r>
            <a:r>
              <a:rPr lang="cs-CZ" dirty="0" smtClean="0"/>
              <a:t>mezení smluv po telefonu</a:t>
            </a:r>
          </a:p>
          <a:p>
            <a:endParaRPr lang="cs-CZ" dirty="0"/>
          </a:p>
          <a:p>
            <a:r>
              <a:rPr lang="cs-CZ" b="1" dirty="0" smtClean="0"/>
              <a:t>Zákon o hromadných  žalobách- záměr</a:t>
            </a:r>
          </a:p>
          <a:p>
            <a:r>
              <a:rPr lang="cs-CZ" dirty="0" smtClean="0"/>
              <a:t>americký </a:t>
            </a:r>
            <a:r>
              <a:rPr lang="cs-CZ" dirty="0" smtClean="0"/>
              <a:t>vzor- </a:t>
            </a:r>
            <a:r>
              <a:rPr lang="cs-CZ" dirty="0" err="1" smtClean="0"/>
              <a:t>opt</a:t>
            </a:r>
            <a:r>
              <a:rPr lang="cs-CZ" dirty="0" smtClean="0"/>
              <a:t> </a:t>
            </a:r>
            <a:r>
              <a:rPr lang="cs-CZ" dirty="0" err="1" smtClean="0"/>
              <a:t>out</a:t>
            </a:r>
            <a:r>
              <a:rPr lang="cs-CZ" dirty="0" smtClean="0"/>
              <a:t>, finanční služby </a:t>
            </a:r>
            <a:r>
              <a:rPr lang="cs-CZ" dirty="0" err="1" smtClean="0"/>
              <a:t>opt</a:t>
            </a:r>
            <a:r>
              <a:rPr lang="cs-CZ" dirty="0" smtClean="0"/>
              <a:t> in</a:t>
            </a:r>
          </a:p>
          <a:p>
            <a:r>
              <a:rPr lang="cs-CZ" dirty="0"/>
              <a:t>m</a:t>
            </a:r>
            <a:r>
              <a:rPr lang="cs-CZ" dirty="0" smtClean="0"/>
              <a:t>alá ochrana před </a:t>
            </a:r>
            <a:r>
              <a:rPr lang="cs-CZ" dirty="0" smtClean="0"/>
              <a:t>zneužíváním advokáty</a:t>
            </a:r>
            <a:endParaRPr lang="cs-CZ" dirty="0" smtClean="0"/>
          </a:p>
          <a:p>
            <a:r>
              <a:rPr lang="cs-CZ" dirty="0"/>
              <a:t>r</a:t>
            </a:r>
            <a:r>
              <a:rPr lang="cs-CZ" dirty="0" smtClean="0"/>
              <a:t>etroaktivně na staré nároky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 smtClean="0"/>
              <a:t>Zákon o </a:t>
            </a:r>
            <a:r>
              <a:rPr lang="cs-CZ" b="1" dirty="0" smtClean="0"/>
              <a:t>soudních znalcích, znaleckých kancelářích a znaleckých ústavech, zákon o soudních tlumočnících a soudních překladatelích- v parlamentu</a:t>
            </a:r>
          </a:p>
          <a:p>
            <a:pPr marL="0" indent="0">
              <a:buFont typeface=".AppleSystemUIFont" charset="-120"/>
              <a:buNone/>
            </a:pPr>
            <a:r>
              <a:rPr lang="cs-CZ" dirty="0"/>
              <a:t>- zkoušky, vzdělávání, povinné pojištění, možnost vyškrtnutí a kárné postihy, zvýšení odměn</a:t>
            </a:r>
          </a:p>
          <a:p>
            <a:pPr marL="0" indent="0">
              <a:buFont typeface=".AppleSystemUIFont" charset="-120"/>
              <a:buNone/>
            </a:pPr>
            <a:r>
              <a:rPr lang="cs-CZ" dirty="0" smtClean="0"/>
              <a:t>- poprvé </a:t>
            </a:r>
            <a:r>
              <a:rPr lang="cs-CZ" dirty="0"/>
              <a:t>od roku 1963 výrazná změna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 smtClean="0"/>
              <a:t>Zákony s povinnými </a:t>
            </a:r>
            <a:r>
              <a:rPr lang="cs-CZ" b="1" dirty="0" smtClean="0"/>
              <a:t>pojištěními - </a:t>
            </a:r>
            <a:r>
              <a:rPr lang="cs-CZ" b="1" dirty="0" err="1" smtClean="0"/>
              <a:t>záměr+aktuální</a:t>
            </a:r>
            <a:r>
              <a:rPr lang="cs-CZ" b="1" dirty="0" smtClean="0"/>
              <a:t> praxe</a:t>
            </a:r>
          </a:p>
          <a:p>
            <a:pPr>
              <a:buFontTx/>
              <a:buChar char="-"/>
            </a:pPr>
            <a:r>
              <a:rPr lang="cs-CZ" dirty="0"/>
              <a:t>v</a:t>
            </a:r>
            <a:r>
              <a:rPr lang="cs-CZ" dirty="0" smtClean="0"/>
              <a:t>ždy </a:t>
            </a:r>
            <a:r>
              <a:rPr lang="cs-CZ" dirty="0" smtClean="0"/>
              <a:t>stanovit bližší podrobnosti samotného pojištění, vždy umožnit </a:t>
            </a:r>
            <a:r>
              <a:rPr lang="cs-CZ" dirty="0" smtClean="0"/>
              <a:t>výpověď </a:t>
            </a:r>
            <a:r>
              <a:rPr lang="cs-CZ" dirty="0" smtClean="0"/>
              <a:t>pojistitele</a:t>
            </a:r>
          </a:p>
          <a:p>
            <a:pPr>
              <a:buFontTx/>
              <a:buChar char="-"/>
            </a:pPr>
            <a:r>
              <a:rPr lang="cs-CZ" dirty="0"/>
              <a:t>i</a:t>
            </a:r>
            <a:r>
              <a:rPr lang="cs-CZ" dirty="0" smtClean="0"/>
              <a:t>dea </a:t>
            </a:r>
            <a:r>
              <a:rPr lang="cs-CZ" dirty="0" smtClean="0"/>
              <a:t>mít zastřešující zákon asi opadla</a:t>
            </a:r>
          </a:p>
          <a:p>
            <a:pPr>
              <a:buFontTx/>
              <a:buChar char="-"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0491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 smtClean="0"/>
              <a:t>Další předpisy a záměry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cs-CZ" b="1" dirty="0" smtClean="0"/>
              <a:t>Nový civilní řád soudní- záměr</a:t>
            </a:r>
          </a:p>
          <a:p>
            <a:r>
              <a:rPr lang="cs-CZ" dirty="0"/>
              <a:t>p</a:t>
            </a:r>
            <a:r>
              <a:rPr lang="cs-CZ" dirty="0" smtClean="0"/>
              <a:t>ouze pro sporné řízení</a:t>
            </a:r>
          </a:p>
          <a:p>
            <a:r>
              <a:rPr lang="cs-CZ" dirty="0" smtClean="0"/>
              <a:t>d</a:t>
            </a:r>
            <a:r>
              <a:rPr lang="cs-CZ" dirty="0" smtClean="0"/>
              <a:t>ovolání </a:t>
            </a:r>
            <a:r>
              <a:rPr lang="cs-CZ" dirty="0" smtClean="0"/>
              <a:t>jako řádný opravní prostředek</a:t>
            </a:r>
          </a:p>
          <a:p>
            <a:r>
              <a:rPr lang="cs-CZ" dirty="0"/>
              <a:t>a</a:t>
            </a:r>
            <a:r>
              <a:rPr lang="cs-CZ" dirty="0" smtClean="0"/>
              <a:t>dvokátní </a:t>
            </a:r>
            <a:r>
              <a:rPr lang="cs-CZ" dirty="0" smtClean="0"/>
              <a:t>proces nad 50 000 CZK</a:t>
            </a:r>
          </a:p>
          <a:p>
            <a:r>
              <a:rPr lang="cs-CZ" dirty="0"/>
              <a:t>p</a:t>
            </a:r>
            <a:r>
              <a:rPr lang="cs-CZ" dirty="0" smtClean="0"/>
              <a:t>okuty </a:t>
            </a:r>
            <a:r>
              <a:rPr lang="cs-CZ" dirty="0" smtClean="0"/>
              <a:t>za lhaní strany</a:t>
            </a:r>
          </a:p>
          <a:p>
            <a:endParaRPr lang="cs-CZ" dirty="0" smtClean="0"/>
          </a:p>
          <a:p>
            <a:pPr>
              <a:buFontTx/>
              <a:buChar char="-"/>
            </a:pPr>
            <a:r>
              <a:rPr lang="cs-CZ" b="1" dirty="0"/>
              <a:t>Zákon o realitním zprostředkování- </a:t>
            </a:r>
            <a:r>
              <a:rPr lang="cs-CZ" b="1" dirty="0" err="1"/>
              <a:t>meziresort</a:t>
            </a:r>
            <a:endParaRPr lang="cs-CZ" b="1" dirty="0"/>
          </a:p>
          <a:p>
            <a:pPr>
              <a:buFontTx/>
              <a:buChar char="-"/>
            </a:pPr>
            <a:r>
              <a:rPr lang="cs-CZ" dirty="0"/>
              <a:t>p</a:t>
            </a:r>
            <a:r>
              <a:rPr lang="cs-CZ" dirty="0" smtClean="0"/>
              <a:t>ovinné </a:t>
            </a:r>
            <a:r>
              <a:rPr lang="cs-CZ" dirty="0"/>
              <a:t>pojištění, licence, zkoušky </a:t>
            </a:r>
            <a:r>
              <a:rPr lang="cs-CZ" dirty="0" smtClean="0"/>
              <a:t>a praxe zprostředkovatele</a:t>
            </a:r>
          </a:p>
          <a:p>
            <a:pPr>
              <a:buFontTx/>
              <a:buChar char="-"/>
            </a:pPr>
            <a:r>
              <a:rPr lang="cs-CZ" dirty="0"/>
              <a:t>v</a:t>
            </a:r>
            <a:r>
              <a:rPr lang="cs-CZ" dirty="0" smtClean="0"/>
              <a:t>ychází </a:t>
            </a:r>
            <a:r>
              <a:rPr lang="cs-CZ" dirty="0" smtClean="0"/>
              <a:t>z koncepce zákonů o </a:t>
            </a:r>
            <a:r>
              <a:rPr lang="cs-CZ" dirty="0" err="1" smtClean="0"/>
              <a:t>fin</a:t>
            </a:r>
            <a:r>
              <a:rPr lang="cs-CZ" dirty="0" smtClean="0"/>
              <a:t>. službách a jejich zprostředkování 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r>
              <a:rPr lang="cs-CZ" b="1" dirty="0" smtClean="0"/>
              <a:t>Finanční ombudsman ČAP</a:t>
            </a:r>
          </a:p>
          <a:p>
            <a:pPr>
              <a:buFontTx/>
              <a:buChar char="-"/>
            </a:pPr>
            <a:r>
              <a:rPr lang="cs-CZ" dirty="0" smtClean="0"/>
              <a:t>žádost o registraci jako ADR subjekt</a:t>
            </a:r>
          </a:p>
          <a:p>
            <a:pPr>
              <a:buFontTx/>
              <a:buChar char="-"/>
            </a:pPr>
            <a:r>
              <a:rPr lang="cs-CZ" dirty="0"/>
              <a:t>p</a:t>
            </a:r>
            <a:r>
              <a:rPr lang="cs-CZ" dirty="0" smtClean="0"/>
              <a:t>rávní </a:t>
            </a:r>
            <a:r>
              <a:rPr lang="cs-CZ" dirty="0" smtClean="0"/>
              <a:t>forma-  ústav, nikoli součást ČAP</a:t>
            </a:r>
          </a:p>
          <a:p>
            <a:pPr>
              <a:buFontTx/>
              <a:buChar char="-"/>
            </a:pPr>
            <a:r>
              <a:rPr lang="cs-CZ" dirty="0"/>
              <a:t>m</a:t>
            </a:r>
            <a:r>
              <a:rPr lang="cs-CZ" dirty="0" smtClean="0"/>
              <a:t>ediace </a:t>
            </a:r>
            <a:r>
              <a:rPr lang="cs-CZ" dirty="0" smtClean="0"/>
              <a:t>pro </a:t>
            </a:r>
            <a:r>
              <a:rPr lang="cs-CZ" dirty="0" smtClean="0"/>
              <a:t>NŽP, v ŽP zůstává pravomoc FA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1549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cs-CZ" dirty="0" smtClean="0"/>
              <a:t>  Děkuji za Vaši pozornost </a:t>
            </a:r>
            <a:r>
              <a:rPr lang="cs-CZ" dirty="0" smtClean="0"/>
              <a:t>!!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13" name="Zástupný symbol pro text 3"/>
          <p:cNvSpPr>
            <a:spLocks noGrp="1"/>
          </p:cNvSpPr>
          <p:nvPr>
            <p:ph type="body" sz="quarter" idx="12"/>
          </p:nvPr>
        </p:nvSpPr>
        <p:spPr>
          <a:xfrm>
            <a:off x="504590" y="2108886"/>
            <a:ext cx="8210785" cy="3379300"/>
          </a:xfrm>
        </p:spPr>
        <p:txBody>
          <a:bodyPr/>
          <a:lstStyle/>
          <a:p>
            <a:endParaRPr lang="cs-CZ" sz="1000" dirty="0" smtClean="0"/>
          </a:p>
          <a:p>
            <a:endParaRPr lang="cs-CZ" sz="1000" dirty="0"/>
          </a:p>
          <a:p>
            <a:r>
              <a:rPr lang="en-US" sz="1000" dirty="0" smtClean="0"/>
              <a:t>Jindřich </a:t>
            </a:r>
            <a:r>
              <a:rPr lang="en-US" sz="1000" dirty="0"/>
              <a:t>Janda</a:t>
            </a:r>
            <a:endParaRPr lang="cs-CZ" sz="1000" dirty="0"/>
          </a:p>
          <a:p>
            <a:r>
              <a:rPr lang="en-US" sz="1000" dirty="0" err="1"/>
              <a:t>Ředitel</a:t>
            </a:r>
            <a:r>
              <a:rPr lang="en-US" sz="1000" dirty="0"/>
              <a:t> </a:t>
            </a:r>
            <a:r>
              <a:rPr lang="en-US" sz="1000" dirty="0" err="1"/>
              <a:t>právního</a:t>
            </a:r>
            <a:r>
              <a:rPr lang="en-US" sz="1000" dirty="0"/>
              <a:t> </a:t>
            </a:r>
            <a:r>
              <a:rPr lang="en-US" sz="1000" dirty="0" err="1" smtClean="0"/>
              <a:t>oddělení</a:t>
            </a:r>
            <a:endParaRPr lang="cs-CZ" sz="1000" dirty="0"/>
          </a:p>
          <a:p>
            <a:r>
              <a:rPr lang="it-IT" sz="1000" dirty="0"/>
              <a:t>Generali Pojišťovna a.s.</a:t>
            </a:r>
            <a:endParaRPr lang="cs-CZ" sz="1000" dirty="0"/>
          </a:p>
          <a:p>
            <a:r>
              <a:rPr lang="it-IT" sz="1000" dirty="0"/>
              <a:t>Česká pojišťovna a.s.</a:t>
            </a:r>
            <a:endParaRPr lang="cs-CZ" sz="1000" dirty="0"/>
          </a:p>
          <a:p>
            <a:r>
              <a:rPr lang="it-IT" sz="1000" dirty="0" smtClean="0"/>
              <a:t>M</a:t>
            </a:r>
            <a:r>
              <a:rPr lang="it-IT" sz="1000" dirty="0"/>
              <a:t>. + 420 724 621 </a:t>
            </a:r>
            <a:r>
              <a:rPr lang="it-IT" sz="1000" dirty="0" smtClean="0"/>
              <a:t>173</a:t>
            </a:r>
            <a:endParaRPr lang="cs-CZ" sz="1000" dirty="0" smtClean="0"/>
          </a:p>
          <a:p>
            <a:r>
              <a:rPr lang="it-IT" sz="1000" dirty="0"/>
              <a:t>T. + 420 224 557 137</a:t>
            </a:r>
            <a:endParaRPr lang="cs-CZ" sz="1000" dirty="0"/>
          </a:p>
          <a:p>
            <a:endParaRPr lang="cs-CZ" sz="1000" dirty="0"/>
          </a:p>
          <a:p>
            <a:r>
              <a:rPr lang="en-US" sz="1000" u="sng" dirty="0">
                <a:hlinkClick r:id="rId2"/>
              </a:rPr>
              <a:t>jindrich.janda@generali.com</a:t>
            </a:r>
            <a:endParaRPr lang="cs-CZ" sz="1000" dirty="0"/>
          </a:p>
          <a:p>
            <a:r>
              <a:rPr lang="en-US" sz="1000" u="sng" dirty="0">
                <a:hlinkClick r:id="rId3"/>
              </a:rPr>
              <a:t>jindrich.janda@ceskapojistovna.cz</a:t>
            </a:r>
            <a:endParaRPr lang="cs-CZ" sz="1000" dirty="0"/>
          </a:p>
          <a:p>
            <a:r>
              <a:rPr lang="en-US" sz="1000" dirty="0"/>
              <a:t> </a:t>
            </a:r>
            <a:endParaRPr lang="cs-CZ" sz="1000" dirty="0"/>
          </a:p>
          <a:p>
            <a:endParaRPr lang="cs-CZ" dirty="0"/>
          </a:p>
        </p:txBody>
      </p:sp>
      <p:pic>
        <p:nvPicPr>
          <p:cNvPr id="17" name="obrázek 1" descr="cid:image006.png@01CFB57E.085CCD0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5849" y="4382332"/>
            <a:ext cx="2820670" cy="6470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781142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&gt;&lt;version val=&quot;17220&quot;/&gt;&lt;partner val=&quot;536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eweekdayFirstOfWeek val=&quot;2&quot;/&gt;&lt;m_mruColor&gt;&lt;m_vecMRU length=&quot;0&quot;/&gt;&lt;/m_mruColor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.&lt;/m_chDecimalSymbol&gt;&lt;m_nGroupingDigits val=&quot;3&quot;/&gt;&lt;m_chGroupingSymbol&gt;,&lt;/m_chGroupingSymbol&gt;&lt;/m_precDefault&gt;&lt;/CDefaultPrec&gt;&lt;/root&gt;"/>
  <p:tag name="THINKCELLUNDODONOTDELETE" val="1007"/>
</p:tagLst>
</file>

<file path=ppt/theme/theme1.xml><?xml version="1.0" encoding="utf-8"?>
<a:theme xmlns:a="http://schemas.openxmlformats.org/drawingml/2006/main" name="SLASPO_ 2017">
  <a:themeElements>
    <a:clrScheme name="ČAP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32F25"/>
      </a:accent1>
      <a:accent2>
        <a:srgbClr val="004679"/>
      </a:accent2>
      <a:accent3>
        <a:srgbClr val="25B0E6"/>
      </a:accent3>
      <a:accent4>
        <a:srgbClr val="0FB14B"/>
      </a:accent4>
      <a:accent5>
        <a:srgbClr val="F58220"/>
      </a:accent5>
      <a:accent6>
        <a:srgbClr val="FED300"/>
      </a:accent6>
      <a:hlink>
        <a:srgbClr val="E32F25"/>
      </a:hlink>
      <a:folHlink>
        <a:srgbClr val="00467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D0D0D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CBCBC"/>
      </a:accent6>
      <a:hlink>
        <a:srgbClr val="909090"/>
      </a:hlink>
      <a:folHlink>
        <a:srgbClr val="0000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SLASPO_ 2017</Template>
  <TotalTime>497</TotalTime>
  <Words>575</Words>
  <Application>Microsoft Office PowerPoint</Application>
  <PresentationFormat>Předvádění na obrazovce (4:3)</PresentationFormat>
  <Paragraphs>90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.AppleSystemUIFont</vt:lpstr>
      <vt:lpstr>Arial</vt:lpstr>
      <vt:lpstr>Courier New</vt:lpstr>
      <vt:lpstr>Times New Roman</vt:lpstr>
      <vt:lpstr>Wingdings</vt:lpstr>
      <vt:lpstr>SLASPO_ 2017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Hlaváčková Zuzana</dc:creator>
  <dc:description>Version 1.1</dc:description>
  <cp:lastModifiedBy>Janda Jindřich</cp:lastModifiedBy>
  <cp:revision>25</cp:revision>
  <cp:lastPrinted>2018-06-11T15:07:01Z</cp:lastPrinted>
  <dcterms:created xsi:type="dcterms:W3CDTF">2017-06-12T09:58:07Z</dcterms:created>
  <dcterms:modified xsi:type="dcterms:W3CDTF">2018-06-11T15:38:42Z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niversal Objects">
    <vt:bool>true</vt:bool>
  </property>
  <property fmtid="{D5CDD505-2E9C-101B-9397-08002B2CF9AE}" pid="3" name="McKPaperSize">
    <vt:lpwstr>A4</vt:lpwstr>
  </property>
  <property fmtid="{D5CDD505-2E9C-101B-9397-08002B2CF9AE}" pid="4" name="NotesPageLayout">
    <vt:lpwstr>Message</vt:lpwstr>
  </property>
  <property fmtid="{D5CDD505-2E9C-101B-9397-08002B2CF9AE}" pid="5" name="Event">
    <vt:lpwstr>Discussion document</vt:lpwstr>
  </property>
  <property fmtid="{D5CDD505-2E9C-101B-9397-08002B2CF9AE}" pid="6" name="Delivery Date">
    <vt:lpwstr>October 21, 2008</vt:lpwstr>
  </property>
  <property fmtid="{D5CDD505-2E9C-101B-9397-08002B2CF9AE}" pid="7" name="Title">
    <vt:lpwstr>Czech Profit Pool Outlook at Financial Crises</vt:lpwstr>
  </property>
  <property fmtid="{D5CDD505-2E9C-101B-9397-08002B2CF9AE}" pid="8" name="Final">
    <vt:bool>true</vt:bool>
  </property>
  <property fmtid="{D5CDD505-2E9C-101B-9397-08002B2CF9AE}" pid="9" name="DocID">
    <vt:lpwstr>PRA-CFK021-20081014-19662P1E</vt:lpwstr>
  </property>
  <property fmtid="{D5CDD505-2E9C-101B-9397-08002B2CF9AE}" pid="10" name="DocIDinTitle">
    <vt:bool>true</vt:bool>
  </property>
  <property fmtid="{D5CDD505-2E9C-101B-9397-08002B2CF9AE}" pid="11" name="DocIDinSlide">
    <vt:bool>true</vt:bool>
  </property>
  <property fmtid="{D5CDD505-2E9C-101B-9397-08002B2CF9AE}" pid="12" name="DocIDPosition">
    <vt:i4>0</vt:i4>
  </property>
</Properties>
</file>