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305" r:id="rId4"/>
    <p:sldId id="309" r:id="rId5"/>
    <p:sldId id="300" r:id="rId6"/>
    <p:sldId id="325" r:id="rId7"/>
    <p:sldId id="303" r:id="rId8"/>
    <p:sldId id="310" r:id="rId9"/>
    <p:sldId id="308" r:id="rId10"/>
    <p:sldId id="312" r:id="rId11"/>
    <p:sldId id="313" r:id="rId12"/>
    <p:sldId id="299" r:id="rId13"/>
    <p:sldId id="273" r:id="rId14"/>
  </p:sldIdLst>
  <p:sldSz cx="9144000" cy="6858000" type="screen4x3"/>
  <p:notesSz cx="6797675" cy="9926638"/>
  <p:defaultTextStyle>
    <a:defPPr>
      <a:defRPr lang="sk-S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B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94660"/>
  </p:normalViewPr>
  <p:slideViewPr>
    <p:cSldViewPr>
      <p:cViewPr varScale="1">
        <p:scale>
          <a:sx n="103" d="100"/>
          <a:sy n="103" d="100"/>
        </p:scale>
        <p:origin x="20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k-SK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1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1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38E84E3-3294-4B11-8031-E5B76A968BC1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028917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k-SK"/>
          </a:p>
        </p:txBody>
      </p:sp>
      <p:sp>
        <p:nvSpPr>
          <p:cNvPr id="696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96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6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k-SK"/>
          </a:p>
        </p:txBody>
      </p:sp>
      <p:sp>
        <p:nvSpPr>
          <p:cNvPr id="696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9DC0C48-59BE-434E-BF27-71EFFCCB70FA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972850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244B4D-E879-434E-9448-1BE39CE2C55C}" type="slidenum">
              <a:rPr lang="sk-SK"/>
              <a:pPr/>
              <a:t>1</a:t>
            </a:fld>
            <a:endParaRPr lang="sk-SK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39967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 predlohy nadpisov.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dirty="0" smtClean="0"/>
              <a:t>Druhá úroveň</a:t>
            </a:r>
          </a:p>
          <a:p>
            <a:pPr lvl="2"/>
            <a:r>
              <a:rPr lang="sk-SK" dirty="0" smtClean="0"/>
              <a:t>Tretia úroveň</a:t>
            </a:r>
          </a:p>
          <a:p>
            <a:pPr lvl="3"/>
            <a:r>
              <a:rPr lang="sk-SK" dirty="0" smtClean="0"/>
              <a:t>Štvrtá úroveň</a:t>
            </a:r>
          </a:p>
          <a:p>
            <a:pPr lvl="4"/>
            <a:r>
              <a:rPr lang="sk-SK" dirty="0" smtClean="0"/>
              <a:t>Piata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1750"/>
            <a:ext cx="45466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r>
              <a:rPr lang="sk-SK" smtClean="0"/>
              <a:t>Modra, 11. – 12. 5. 2010</a:t>
            </a:r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ft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1524000"/>
            <a:ext cx="8077200" cy="3352800"/>
          </a:xfrm>
        </p:spPr>
        <p:txBody>
          <a:bodyPr/>
          <a:lstStyle/>
          <a:p>
            <a:r>
              <a:rPr lang="sk-SK" sz="6600" b="1" dirty="0" smtClean="0">
                <a:solidFill>
                  <a:srgbClr val="0070C0"/>
                </a:solidFill>
              </a:rPr>
              <a:t>SLASPO</a:t>
            </a:r>
            <a:br>
              <a:rPr lang="sk-SK" sz="6600" b="1" dirty="0" smtClean="0">
                <a:solidFill>
                  <a:srgbClr val="0070C0"/>
                </a:solidFill>
              </a:rPr>
            </a:br>
            <a:r>
              <a:rPr lang="sk-SK" sz="4000" b="1" dirty="0" smtClean="0">
                <a:solidFill>
                  <a:srgbClr val="0070C0"/>
                </a:solidFill>
              </a:rPr>
              <a:t>legislatíva v oblasti poistenia</a:t>
            </a:r>
            <a:endParaRPr lang="sk-SK" sz="6600" b="1" dirty="0">
              <a:solidFill>
                <a:srgbClr val="0070C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95963" y="5661025"/>
            <a:ext cx="3176587" cy="431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k-SK" sz="1000" b="1" dirty="0">
                <a:solidFill>
                  <a:srgbClr val="143B6E"/>
                </a:solidFill>
                <a:latin typeface="Arial Narrow" pitchFamily="34" charset="0"/>
              </a:rPr>
              <a:t>	</a:t>
            </a:r>
            <a:r>
              <a:rPr lang="sk-SK" sz="1600" b="1" dirty="0">
                <a:solidFill>
                  <a:srgbClr val="0070C0"/>
                </a:solidFill>
                <a:latin typeface="Arial Narrow" pitchFamily="34" charset="0"/>
              </a:rPr>
              <a:t>JUDr. Dušan </a:t>
            </a:r>
            <a:r>
              <a:rPr lang="sk-SK" sz="1600" b="1" dirty="0" err="1">
                <a:solidFill>
                  <a:srgbClr val="0070C0"/>
                </a:solidFill>
                <a:latin typeface="Arial Narrow" pitchFamily="34" charset="0"/>
              </a:rPr>
              <a:t>Katonák</a:t>
            </a:r>
            <a:endParaRPr lang="en-US" sz="1600" b="1" dirty="0">
              <a:solidFill>
                <a:srgbClr val="0070C0"/>
              </a:solidFill>
              <a:latin typeface="Arial Narrow" pitchFamily="34" charset="0"/>
            </a:endParaRPr>
          </a:p>
          <a:p>
            <a:pPr>
              <a:lnSpc>
                <a:spcPct val="80000"/>
              </a:lnSpc>
            </a:pPr>
            <a:r>
              <a:rPr lang="sk-SK" sz="900" dirty="0">
                <a:solidFill>
                  <a:srgbClr val="143B6E"/>
                </a:solidFill>
                <a:latin typeface="Arial Narrow" pitchFamily="34" charset="0"/>
              </a:rPr>
              <a:t>                                                                                 	</a:t>
            </a:r>
            <a:endParaRPr lang="sk-SK" sz="300" b="1" dirty="0">
              <a:latin typeface="Arial Narrow" pitchFamily="34" charset="0"/>
            </a:endParaRP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dirty="0" smtClean="0"/>
              <a:t>Bratislava, 28. 10. 2014</a:t>
            </a:r>
            <a:endParaRPr lang="sk-SK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1124744"/>
            <a:ext cx="8569325" cy="5400599"/>
          </a:xfrm>
          <a:noFill/>
          <a:ln/>
        </p:spPr>
        <p:txBody>
          <a:bodyPr/>
          <a:lstStyle/>
          <a:p>
            <a:pPr algn="ctr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/>
              <a:t>	</a:t>
            </a:r>
            <a:endParaRPr lang="sk-SK" sz="2000" b="1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ITA má ambíciu uzavrieť v Rade tento rok – 5-ty kompromis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transpozičný termín – 24 mesiacov od prijatia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p</a:t>
            </a:r>
            <a:r>
              <a:rPr lang="sk-SK" sz="1800" b="1" dirty="0" smtClean="0">
                <a:solidFill>
                  <a:srgbClr val="0070C0"/>
                </a:solidFill>
              </a:rPr>
              <a:t>rechodné obdobie – 36 mesiacov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žiadne pripomienky z trhu – návrh OK ?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endParaRPr lang="sk-SK" sz="1800" b="1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Char char="Ø"/>
            </a:pPr>
            <a:r>
              <a:rPr lang="sk-SK" b="1" dirty="0" smtClean="0">
                <a:solidFill>
                  <a:srgbClr val="0070C0"/>
                </a:solidFill>
              </a:rPr>
              <a:t>PRIPS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nariadenie </a:t>
            </a:r>
            <a:r>
              <a:rPr lang="sk-SK" sz="1800" dirty="0" smtClean="0">
                <a:solidFill>
                  <a:srgbClr val="0070C0"/>
                </a:solidFill>
              </a:rPr>
              <a:t>- ešte nie je dohoda s parlamentom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o</a:t>
            </a:r>
            <a:r>
              <a:rPr lang="sk-SK" sz="1800" b="1" dirty="0" smtClean="0">
                <a:solidFill>
                  <a:srgbClr val="0070C0"/>
                </a:solidFill>
              </a:rPr>
              <a:t>bsahuje </a:t>
            </a:r>
            <a:r>
              <a:rPr lang="sk-SK" sz="1800" dirty="0" smtClean="0">
                <a:solidFill>
                  <a:srgbClr val="0070C0"/>
                </a:solidFill>
              </a:rPr>
              <a:t>–</a:t>
            </a:r>
            <a:r>
              <a:rPr lang="sk-SK" sz="1800" b="1" dirty="0" smtClean="0">
                <a:solidFill>
                  <a:srgbClr val="0070C0"/>
                </a:solidFill>
              </a:rPr>
              <a:t> </a:t>
            </a:r>
            <a:r>
              <a:rPr lang="sk-SK" sz="1800" dirty="0" smtClean="0">
                <a:solidFill>
                  <a:srgbClr val="0070C0"/>
                </a:solidFill>
              </a:rPr>
              <a:t>formát a obsah dokumentu s kľúčovými informáciami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cieľ </a:t>
            </a:r>
            <a:r>
              <a:rPr lang="sk-SK" sz="1800" dirty="0" smtClean="0">
                <a:solidFill>
                  <a:srgbClr val="0070C0"/>
                </a:solidFill>
              </a:rPr>
              <a:t>– umožniť </a:t>
            </a:r>
            <a:r>
              <a:rPr lang="sk-SK" sz="1800" u="sng" dirty="0" smtClean="0">
                <a:solidFill>
                  <a:srgbClr val="0070C0"/>
                </a:solidFill>
              </a:rPr>
              <a:t>pochopiť</a:t>
            </a:r>
            <a:r>
              <a:rPr lang="sk-SK" sz="1800" dirty="0" smtClean="0">
                <a:solidFill>
                  <a:srgbClr val="0070C0"/>
                </a:solidFill>
              </a:rPr>
              <a:t> a </a:t>
            </a:r>
            <a:r>
              <a:rPr lang="sk-SK" sz="1800" u="sng" dirty="0" smtClean="0">
                <a:solidFill>
                  <a:srgbClr val="0070C0"/>
                </a:solidFill>
              </a:rPr>
              <a:t>porovnať</a:t>
            </a:r>
            <a:r>
              <a:rPr lang="sk-SK" sz="1800" dirty="0" smtClean="0">
                <a:solidFill>
                  <a:srgbClr val="0070C0"/>
                </a:solidFill>
              </a:rPr>
              <a:t> </a:t>
            </a:r>
            <a:r>
              <a:rPr lang="sk-SK" sz="1800" u="sng" dirty="0" smtClean="0">
                <a:solidFill>
                  <a:srgbClr val="0070C0"/>
                </a:solidFill>
              </a:rPr>
              <a:t>vlastnosti</a:t>
            </a:r>
            <a:r>
              <a:rPr lang="sk-SK" sz="1800" dirty="0" smtClean="0">
                <a:solidFill>
                  <a:srgbClr val="0070C0"/>
                </a:solidFill>
              </a:rPr>
              <a:t> a </a:t>
            </a:r>
            <a:r>
              <a:rPr lang="sk-SK" sz="1800" u="sng" dirty="0" smtClean="0">
                <a:solidFill>
                  <a:srgbClr val="0070C0"/>
                </a:solidFill>
              </a:rPr>
              <a:t>riziká</a:t>
            </a:r>
            <a:r>
              <a:rPr lang="sk-SK" sz="1800" dirty="0" smtClean="0">
                <a:solidFill>
                  <a:srgbClr val="0070C0"/>
                </a:solidFill>
              </a:rPr>
              <a:t> produktu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akého produktu ? </a:t>
            </a:r>
          </a:p>
          <a:p>
            <a:pPr marL="457200" lvl="1" indent="0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None/>
            </a:pPr>
            <a:r>
              <a:rPr lang="sk-SK" sz="1800" dirty="0" smtClean="0">
                <a:solidFill>
                  <a:srgbClr val="0070C0"/>
                </a:solidFill>
              </a:rPr>
              <a:t>a) </a:t>
            </a:r>
            <a:r>
              <a:rPr lang="sk-SK" sz="1800" u="sng" dirty="0" smtClean="0">
                <a:solidFill>
                  <a:srgbClr val="0070C0"/>
                </a:solidFill>
              </a:rPr>
              <a:t>Štrukturalizovaný </a:t>
            </a:r>
            <a:r>
              <a:rPr lang="sk-SK" sz="1800" u="sng" dirty="0" err="1" smtClean="0">
                <a:solidFill>
                  <a:srgbClr val="0070C0"/>
                </a:solidFill>
              </a:rPr>
              <a:t>retailový</a:t>
            </a:r>
            <a:r>
              <a:rPr lang="sk-SK" sz="1800" u="sng" dirty="0" smtClean="0">
                <a:solidFill>
                  <a:srgbClr val="0070C0"/>
                </a:solidFill>
              </a:rPr>
              <a:t> investičný produkt </a:t>
            </a:r>
            <a:r>
              <a:rPr lang="sk-SK" sz="1800" dirty="0" smtClean="0">
                <a:solidFill>
                  <a:srgbClr val="0070C0"/>
                </a:solidFill>
              </a:rPr>
              <a:t>– splatná suma podlieha výkyvom z dôvodu expozície voči referenčným hodnotám alebo závisí od výkonnosti aktív, ktoré nekupuje priamo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Char char="Ø"/>
            </a:pPr>
            <a:endParaRPr lang="sk-SK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77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77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77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77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778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1000"/>
                                        <p:tgtEl>
                                          <p:spTgt spid="778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1000"/>
                                        <p:tgtEl>
                                          <p:spTgt spid="778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1000"/>
                                        <p:tgtEl>
                                          <p:spTgt spid="778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1000"/>
                                        <p:tgtEl>
                                          <p:spTgt spid="778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1000"/>
                                        <p:tgtEl>
                                          <p:spTgt spid="778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1000"/>
                                        <p:tgtEl>
                                          <p:spTgt spid="778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980728"/>
            <a:ext cx="8569325" cy="5401022"/>
          </a:xfrm>
          <a:noFill/>
          <a:ln/>
        </p:spPr>
        <p:txBody>
          <a:bodyPr/>
          <a:lstStyle/>
          <a:p>
            <a:pPr algn="ctr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/>
              <a:t>	</a:t>
            </a:r>
            <a:endParaRPr lang="sk-SK" sz="2000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800" dirty="0" smtClean="0">
                <a:solidFill>
                  <a:srgbClr val="0070C0"/>
                </a:solidFill>
              </a:rPr>
              <a:t>b) </a:t>
            </a:r>
            <a:r>
              <a:rPr lang="sk-SK" sz="1800" u="sng" dirty="0" smtClean="0">
                <a:solidFill>
                  <a:srgbClr val="0070C0"/>
                </a:solidFill>
              </a:rPr>
              <a:t>Investičný produkt založený na poistení </a:t>
            </a:r>
            <a:r>
              <a:rPr lang="sk-SK" sz="1800" dirty="0" smtClean="0">
                <a:solidFill>
                  <a:srgbClr val="0070C0"/>
                </a:solidFill>
              </a:rPr>
              <a:t>– hodnota pri splatnosti alebo </a:t>
            </a:r>
            <a:r>
              <a:rPr lang="sk-SK" sz="1800" dirty="0" err="1" smtClean="0">
                <a:solidFill>
                  <a:srgbClr val="0070C0"/>
                </a:solidFill>
              </a:rPr>
              <a:t>odkupná</a:t>
            </a:r>
            <a:r>
              <a:rPr lang="sk-SK" sz="1800" dirty="0" smtClean="0">
                <a:solidFill>
                  <a:srgbClr val="0070C0"/>
                </a:solidFill>
              </a:rPr>
              <a:t> hodnota je čiastočne alebo úplne vystavená trhovým výkyvom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výnimky</a:t>
            </a:r>
            <a:r>
              <a:rPr lang="sk-SK" sz="1800" dirty="0" smtClean="0">
                <a:solidFill>
                  <a:srgbClr val="0070C0"/>
                </a:solidFill>
              </a:rPr>
              <a:t> – dôchodkové produkty 2. aj 3. pilier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forma dokumentu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max. rozsah 3 strany A4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ľahko čitateľný – čitateľná veľkosť písma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jasný, zrozumiteľný, stručný – pochopiteľný štýl textu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Obsah dokumentu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u="sng" dirty="0" smtClean="0">
                <a:solidFill>
                  <a:srgbClr val="0070C0"/>
                </a:solidFill>
              </a:rPr>
              <a:t>„Dokument s kľúčovými informáciami“ </a:t>
            </a:r>
            <a:r>
              <a:rPr lang="sk-SK" sz="1800" dirty="0" smtClean="0">
                <a:solidFill>
                  <a:srgbClr val="0070C0"/>
                </a:solidFill>
              </a:rPr>
              <a:t>– 1strana vpravo hore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u="sng" dirty="0" smtClean="0">
                <a:solidFill>
                  <a:srgbClr val="0070C0"/>
                </a:solidFill>
              </a:rPr>
              <a:t>„O aký produkt ide?“ </a:t>
            </a:r>
            <a:r>
              <a:rPr lang="sk-SK" sz="1800" dirty="0" smtClean="0">
                <a:solidFill>
                  <a:srgbClr val="0070C0"/>
                </a:solidFill>
              </a:rPr>
              <a:t>– typ produktu, opis typu cieľového investora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u="sng" dirty="0" smtClean="0">
                <a:solidFill>
                  <a:srgbClr val="0070C0"/>
                </a:solidFill>
              </a:rPr>
              <a:t>„Aké sú riziká?“ </a:t>
            </a:r>
            <a:r>
              <a:rPr lang="sk-SK" sz="1800" dirty="0" smtClean="0">
                <a:solidFill>
                  <a:srgbClr val="0070C0"/>
                </a:solidFill>
              </a:rPr>
              <a:t>– opisné vysvetlenie rizík, max. možná strata, primerané scenáre výkonnosti a ich predpoklady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u="sng" dirty="0" smtClean="0">
                <a:solidFill>
                  <a:srgbClr val="0070C0"/>
                </a:solidFill>
              </a:rPr>
              <a:t>„Čo, ak nebudem môcť vyplácať?“ </a:t>
            </a:r>
            <a:r>
              <a:rPr lang="sk-SK" sz="1800" dirty="0" smtClean="0">
                <a:solidFill>
                  <a:srgbClr val="0070C0"/>
                </a:solidFill>
              </a:rPr>
              <a:t>– tvorca produktu nie investor, garančné schémy </a:t>
            </a:r>
            <a:endParaRPr lang="sk-SK" sz="1800" dirty="0">
              <a:solidFill>
                <a:srgbClr val="0070C0"/>
              </a:solidFill>
            </a:endParaRPr>
          </a:p>
          <a:p>
            <a:pPr marL="457200" lvl="1" indent="0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None/>
            </a:pPr>
            <a:r>
              <a:rPr lang="sk-SK" sz="1600" b="1" dirty="0"/>
              <a:t>	</a:t>
            </a:r>
          </a:p>
          <a:p>
            <a:pPr marL="457200" lvl="1" indent="0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None/>
            </a:pPr>
            <a:r>
              <a:rPr lang="sk-SK" sz="2000" b="1" dirty="0" smtClean="0"/>
              <a:t> </a:t>
            </a:r>
            <a:endParaRPr lang="en-GB" sz="2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9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98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9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98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98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98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798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98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98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98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798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798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798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798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798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798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798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798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798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798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798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798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7987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7987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7987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7987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7987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7987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6" name="Rectangle 4"/>
          <p:cNvSpPr>
            <a:spLocks noGrp="1" noChangeArrowheads="1"/>
          </p:cNvSpPr>
          <p:nvPr>
            <p:ph idx="1"/>
          </p:nvPr>
        </p:nvSpPr>
        <p:spPr>
          <a:xfrm>
            <a:off x="250825" y="1196751"/>
            <a:ext cx="8569325" cy="4968553"/>
          </a:xfrm>
          <a:noFill/>
          <a:ln/>
        </p:spPr>
        <p:txBody>
          <a:bodyPr/>
          <a:lstStyle/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u="sng" dirty="0" smtClean="0">
                <a:solidFill>
                  <a:srgbClr val="0070C0"/>
                </a:solidFill>
              </a:rPr>
              <a:t>„Aké sú náklady“ </a:t>
            </a:r>
            <a:r>
              <a:rPr lang="sk-SK" sz="1800" dirty="0" smtClean="0">
                <a:solidFill>
                  <a:srgbClr val="0070C0"/>
                </a:solidFill>
              </a:rPr>
              <a:t>– všetky náklady aj na distribúciu a dopad na výnosnosť investície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u="sng" dirty="0" smtClean="0">
                <a:solidFill>
                  <a:srgbClr val="0070C0"/>
                </a:solidFill>
              </a:rPr>
              <a:t>„Ako dlho by som mal produkt držať?“ – </a:t>
            </a:r>
            <a:r>
              <a:rPr lang="sk-SK" sz="1800" dirty="0" smtClean="0">
                <a:solidFill>
                  <a:srgbClr val="0070C0"/>
                </a:solidFill>
              </a:rPr>
              <a:t>či je možné odstúpenie, podmienky výpovede, odporúčaná doba držby produktu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u="sng" dirty="0" smtClean="0">
                <a:solidFill>
                  <a:srgbClr val="0070C0"/>
                </a:solidFill>
              </a:rPr>
              <a:t>„Ako sa môžem sťažovať“</a:t>
            </a:r>
            <a:r>
              <a:rPr lang="sk-SK" sz="1800" dirty="0" smtClean="0">
                <a:solidFill>
                  <a:srgbClr val="0070C0"/>
                </a:solidFill>
              </a:rPr>
              <a:t> – ako a komu sa môže sťažovať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u="sng" dirty="0" smtClean="0">
                <a:solidFill>
                  <a:srgbClr val="0070C0"/>
                </a:solidFill>
              </a:rPr>
              <a:t>„Ďalšie relevantné informácie“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endParaRPr lang="sk-SK" sz="1800" b="1" dirty="0" smtClean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v</a:t>
            </a:r>
            <a:r>
              <a:rPr lang="sk-SK" sz="1800" b="1" dirty="0" smtClean="0">
                <a:solidFill>
                  <a:srgbClr val="0070C0"/>
                </a:solidFill>
              </a:rPr>
              <a:t>ýrazné zapojenie EIOPA do dohľadu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monitoruje trh investičných poistných produktov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>
                <a:solidFill>
                  <a:srgbClr val="0070C0"/>
                </a:solidFill>
              </a:rPr>
              <a:t>z</a:t>
            </a:r>
            <a:r>
              <a:rPr lang="sk-SK" sz="1800" dirty="0" smtClean="0">
                <a:solidFill>
                  <a:srgbClr val="0070C0"/>
                </a:solidFill>
              </a:rPr>
              <a:t>a určitých okolností môže dočasne zakázať alebo </a:t>
            </a:r>
            <a:r>
              <a:rPr lang="sk-SK" sz="1800" dirty="0">
                <a:solidFill>
                  <a:srgbClr val="0070C0"/>
                </a:solidFill>
              </a:rPr>
              <a:t>obmedziť predaj investičných poistných </a:t>
            </a:r>
            <a:r>
              <a:rPr lang="sk-SK" sz="1800" dirty="0" smtClean="0">
                <a:solidFill>
                  <a:srgbClr val="0070C0"/>
                </a:solidFill>
              </a:rPr>
              <a:t>produktov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sankcie – </a:t>
            </a:r>
            <a:r>
              <a:rPr lang="sk-SK" sz="1800" dirty="0" smtClean="0">
                <a:solidFill>
                  <a:srgbClr val="0070C0"/>
                </a:solidFill>
              </a:rPr>
              <a:t>rovnako ako pri IMD 2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Pripomienky trhu ?</a:t>
            </a:r>
            <a:endParaRPr lang="sk-SK" sz="1800" b="1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>
                <a:solidFill>
                  <a:srgbClr val="0070C0"/>
                </a:solidFill>
              </a:rPr>
              <a:t>	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  <a:endParaRPr lang="sk-SK" sz="16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593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5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5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5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5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593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593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1000"/>
                                        <p:tgtEl>
                                          <p:spTgt spid="593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1000"/>
                                        <p:tgtEl>
                                          <p:spTgt spid="593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1000"/>
                                        <p:tgtEl>
                                          <p:spTgt spid="593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565400"/>
            <a:ext cx="8229600" cy="1143000"/>
          </a:xfrm>
        </p:spPr>
        <p:txBody>
          <a:bodyPr/>
          <a:lstStyle/>
          <a:p>
            <a:r>
              <a:rPr lang="sk-SK" sz="4000" b="1" dirty="0">
                <a:solidFill>
                  <a:srgbClr val="0070C0"/>
                </a:solidFill>
                <a:latin typeface="Arial Narrow" pitchFamily="34" charset="0"/>
              </a:rPr>
              <a:t>ĎAKUJEM ZA POZORNOSŤ</a:t>
            </a:r>
            <a: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  <a:t/>
            </a:r>
            <a:br>
              <a:rPr lang="sk-SK" sz="3600" b="1" dirty="0">
                <a:solidFill>
                  <a:srgbClr val="0070C0"/>
                </a:solidFill>
                <a:latin typeface="Arial Narrow" pitchFamily="34" charset="0"/>
              </a:rPr>
            </a:br>
            <a:r>
              <a:rPr lang="sk-SK" sz="1200" b="1" dirty="0">
                <a:solidFill>
                  <a:srgbClr val="0070C0"/>
                </a:solidFill>
                <a:latin typeface="Arial Narrow" pitchFamily="34" charset="0"/>
              </a:rPr>
              <a:t/>
            </a:r>
            <a:br>
              <a:rPr lang="sk-SK" sz="1200" b="1" dirty="0">
                <a:solidFill>
                  <a:srgbClr val="0070C0"/>
                </a:solidFill>
                <a:latin typeface="Arial Narrow" pitchFamily="34" charset="0"/>
              </a:rPr>
            </a:br>
            <a:r>
              <a:rPr lang="sk-SK" sz="2400" b="1" dirty="0">
                <a:solidFill>
                  <a:srgbClr val="0070C0"/>
                </a:solidFill>
                <a:latin typeface="Arial Narrow" pitchFamily="34" charset="0"/>
              </a:rPr>
              <a:t>e-mail: </a:t>
            </a:r>
            <a:r>
              <a:rPr lang="sk-SK" sz="2400" b="1" dirty="0" err="1">
                <a:solidFill>
                  <a:srgbClr val="0070C0"/>
                </a:solidFill>
                <a:latin typeface="Arial Narrow" pitchFamily="34" charset="0"/>
              </a:rPr>
              <a:t>dusan.katonak@mfsr.sk</a:t>
            </a:r>
            <a:endParaRPr lang="sk-SK" sz="2400" b="1" dirty="0">
              <a:solidFill>
                <a:srgbClr val="0070C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981075"/>
            <a:ext cx="8301038" cy="733413"/>
          </a:xfrm>
        </p:spPr>
        <p:txBody>
          <a:bodyPr/>
          <a:lstStyle/>
          <a:p>
            <a:r>
              <a:rPr lang="sk-SK" sz="4000" b="1" dirty="0" smtClean="0">
                <a:solidFill>
                  <a:srgbClr val="0070C0"/>
                </a:solidFill>
              </a:rPr>
              <a:t> legislatívne prostredie   </a:t>
            </a:r>
            <a:endParaRPr lang="en-GB" sz="4000" b="1" dirty="0">
              <a:solidFill>
                <a:srgbClr val="0070C0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714488"/>
            <a:ext cx="8610600" cy="4786345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Char char="Ø"/>
            </a:pPr>
            <a:endParaRPr lang="sk-SK" sz="2800" b="1" dirty="0" smtClean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Char char="Ø"/>
            </a:pPr>
            <a:r>
              <a:rPr lang="sk-SK" sz="2800" b="1" dirty="0" smtClean="0">
                <a:solidFill>
                  <a:srgbClr val="0070C0"/>
                </a:solidFill>
              </a:rPr>
              <a:t>domáce aktivity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000" b="1" dirty="0" smtClean="0">
                <a:solidFill>
                  <a:srgbClr val="0070C0"/>
                </a:solidFill>
              </a:rPr>
              <a:t>Nový zákon o poisťovníctve (O.Z., PZP)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000" b="1" dirty="0" smtClean="0">
                <a:solidFill>
                  <a:srgbClr val="0070C0"/>
                </a:solidFill>
              </a:rPr>
              <a:t>Novela zákona 186/2008 Z. z.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Char char="Ø"/>
            </a:pPr>
            <a:r>
              <a:rPr lang="sk-SK" sz="2800" b="1" dirty="0">
                <a:solidFill>
                  <a:srgbClr val="0070C0"/>
                </a:solidFill>
              </a:rPr>
              <a:t>i</a:t>
            </a:r>
            <a:r>
              <a:rPr lang="sk-SK" sz="2800" b="1" dirty="0" smtClean="0">
                <a:solidFill>
                  <a:srgbClr val="0070C0"/>
                </a:solidFill>
              </a:rPr>
              <a:t>niciatívy EÚ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000" b="1" dirty="0" smtClean="0">
                <a:solidFill>
                  <a:srgbClr val="0070C0"/>
                </a:solidFill>
              </a:rPr>
              <a:t>Nariadenie k S II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000" b="1" dirty="0" smtClean="0">
                <a:solidFill>
                  <a:srgbClr val="0070C0"/>
                </a:solidFill>
              </a:rPr>
              <a:t>PRIPS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000" b="1" dirty="0" smtClean="0">
                <a:solidFill>
                  <a:srgbClr val="0070C0"/>
                </a:solidFill>
              </a:rPr>
              <a:t>IMD 2</a:t>
            </a:r>
            <a:endParaRPr lang="sk-SK" sz="2000" b="1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Char char="Ø"/>
            </a:pPr>
            <a:endParaRPr lang="sk-SK" sz="2000" b="1" dirty="0" smtClean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>
                <a:solidFill>
                  <a:srgbClr val="0070C0"/>
                </a:solidFill>
              </a:rPr>
              <a:t>	</a:t>
            </a:r>
            <a:endParaRPr lang="en-GB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25538"/>
            <a:ext cx="8229600" cy="509587"/>
          </a:xfrm>
        </p:spPr>
        <p:txBody>
          <a:bodyPr/>
          <a:lstStyle/>
          <a:p>
            <a:r>
              <a:rPr lang="sk-SK" sz="2800" b="1" dirty="0">
                <a:solidFill>
                  <a:srgbClr val="0070C0"/>
                </a:solidFill>
              </a:rPr>
              <a:t>Časový harmonogram </a:t>
            </a:r>
            <a:r>
              <a:rPr lang="sk-SK" sz="2800" b="1" dirty="0" smtClean="0">
                <a:solidFill>
                  <a:srgbClr val="0070C0"/>
                </a:solidFill>
              </a:rPr>
              <a:t>prijatia nového zákona</a:t>
            </a:r>
            <a:endParaRPr lang="sk-SK" sz="2800" b="1" dirty="0">
              <a:solidFill>
                <a:srgbClr val="0070C0"/>
              </a:solidFill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628775"/>
            <a:ext cx="8569325" cy="4752975"/>
          </a:xfrm>
        </p:spPr>
        <p:txBody>
          <a:bodyPr/>
          <a:lstStyle/>
          <a:p>
            <a:pPr algn="ctr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400" b="1" dirty="0"/>
              <a:t>	</a:t>
            </a:r>
            <a:endParaRPr lang="sk-SK" sz="2400" b="1" dirty="0">
              <a:solidFill>
                <a:srgbClr val="0070C0"/>
              </a:solidFill>
            </a:endParaRPr>
          </a:p>
          <a:p>
            <a:pPr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400" b="1" dirty="0">
                <a:solidFill>
                  <a:srgbClr val="0070C0"/>
                </a:solidFill>
              </a:rPr>
              <a:t>	</a:t>
            </a:r>
            <a:r>
              <a:rPr lang="sk-SK" sz="2400" b="1" dirty="0" smtClean="0">
                <a:solidFill>
                  <a:srgbClr val="0070C0"/>
                </a:solidFill>
              </a:rPr>
              <a:t>21</a:t>
            </a:r>
            <a:r>
              <a:rPr lang="sk-SK" sz="2400" b="1" dirty="0">
                <a:solidFill>
                  <a:srgbClr val="0070C0"/>
                </a:solidFill>
              </a:rPr>
              <a:t>. </a:t>
            </a:r>
            <a:r>
              <a:rPr lang="sk-SK" sz="2400" b="1" dirty="0" smtClean="0">
                <a:solidFill>
                  <a:srgbClr val="0070C0"/>
                </a:solidFill>
              </a:rPr>
              <a:t>10. 2014 – schválené v LRV </a:t>
            </a: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400" dirty="0">
                <a:solidFill>
                  <a:srgbClr val="0070C0"/>
                </a:solidFill>
              </a:rPr>
              <a:t>	</a:t>
            </a:r>
            <a:r>
              <a:rPr lang="sk-SK" sz="2400" dirty="0" smtClean="0">
                <a:solidFill>
                  <a:srgbClr val="0070C0"/>
                </a:solidFill>
              </a:rPr>
              <a:t> </a:t>
            </a:r>
            <a:r>
              <a:rPr lang="sk-SK" sz="2400" b="1" dirty="0" smtClean="0">
                <a:solidFill>
                  <a:srgbClr val="0070C0"/>
                </a:solidFill>
              </a:rPr>
              <a:t>5.  11. 2014 – rokovanie vlády SR</a:t>
            </a: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400" b="1" dirty="0">
                <a:solidFill>
                  <a:srgbClr val="0070C0"/>
                </a:solidFill>
              </a:rPr>
              <a:t> </a:t>
            </a:r>
            <a:r>
              <a:rPr lang="sk-SK" sz="2400" b="1" dirty="0" smtClean="0">
                <a:solidFill>
                  <a:srgbClr val="0070C0"/>
                </a:solidFill>
              </a:rPr>
              <a:t>        7. 11. 2014 – predloženie do NR SR</a:t>
            </a: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400" b="1" dirty="0">
                <a:solidFill>
                  <a:srgbClr val="0070C0"/>
                </a:solidFill>
              </a:rPr>
              <a:t> </a:t>
            </a:r>
            <a:r>
              <a:rPr lang="sk-SK" sz="2400" b="1" dirty="0" smtClean="0">
                <a:solidFill>
                  <a:srgbClr val="0070C0"/>
                </a:solidFill>
              </a:rPr>
              <a:t>       1.   4.  2015 -  schvaľovacie procesy</a:t>
            </a: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400" b="1" dirty="0" smtClean="0">
                <a:solidFill>
                  <a:srgbClr val="0070C0"/>
                </a:solidFill>
              </a:rPr>
              <a:t>        1.   1.  2016 – spustenie režimu S II</a:t>
            </a:r>
            <a:endParaRPr lang="sk-SK" sz="2400" b="1" dirty="0">
              <a:solidFill>
                <a:srgbClr val="0070C0"/>
              </a:solidFill>
            </a:endParaRPr>
          </a:p>
          <a:p>
            <a:pPr>
              <a:lnSpc>
                <a:spcPct val="7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400" b="1" dirty="0">
                <a:solidFill>
                  <a:srgbClr val="0070C0"/>
                </a:solidFill>
              </a:rPr>
              <a:t>	</a:t>
            </a:r>
            <a:r>
              <a:rPr lang="sk-SK" sz="2000" dirty="0">
                <a:solidFill>
                  <a:srgbClr val="0070C0"/>
                </a:solidFill>
              </a:rPr>
              <a:t>	</a:t>
            </a:r>
            <a:endParaRPr lang="sk-SK" sz="1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052513"/>
            <a:ext cx="8229600" cy="509587"/>
          </a:xfrm>
        </p:spPr>
        <p:txBody>
          <a:bodyPr/>
          <a:lstStyle/>
          <a:p>
            <a:r>
              <a:rPr lang="sk-SK" sz="2800" b="1" dirty="0" smtClean="0">
                <a:solidFill>
                  <a:srgbClr val="0070C0"/>
                </a:solidFill>
              </a:rPr>
              <a:t>Domáce aktivity</a:t>
            </a:r>
            <a:endParaRPr lang="sk-SK" sz="2800" b="1" dirty="0">
              <a:solidFill>
                <a:srgbClr val="0070C0"/>
              </a:solidFill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Char char="Ø"/>
            </a:pPr>
            <a:r>
              <a:rPr lang="sk-SK" sz="2400" b="1" dirty="0" smtClean="0">
                <a:solidFill>
                  <a:srgbClr val="0070C0"/>
                </a:solidFill>
              </a:rPr>
              <a:t>Novela zákona 186/2008 Z. z.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400" b="1" dirty="0" smtClean="0">
                <a:solidFill>
                  <a:srgbClr val="0070C0"/>
                </a:solidFill>
              </a:rPr>
              <a:t>Prečo novela zákona ?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000" b="1" u="sng" dirty="0" smtClean="0">
                <a:solidFill>
                  <a:srgbClr val="0070C0"/>
                </a:solidFill>
              </a:rPr>
              <a:t>Časový rámec – </a:t>
            </a:r>
            <a:r>
              <a:rPr lang="sk-SK" sz="2000" dirty="0" smtClean="0">
                <a:solidFill>
                  <a:srgbClr val="0070C0"/>
                </a:solidFill>
              </a:rPr>
              <a:t>omeškanie oproti pôvodnému plánu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2000" dirty="0" smtClean="0">
                <a:solidFill>
                  <a:srgbClr val="0070C0"/>
                </a:solidFill>
              </a:rPr>
              <a:t>po ukončený implementácie S II  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2000" dirty="0" smtClean="0">
                <a:solidFill>
                  <a:srgbClr val="0070C0"/>
                </a:solidFill>
              </a:rPr>
              <a:t>schválenie textu IMD 2 v WP Rady EÚ 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2000" dirty="0">
                <a:solidFill>
                  <a:srgbClr val="0070C0"/>
                </a:solidFill>
              </a:rPr>
              <a:t>ď</a:t>
            </a:r>
            <a:r>
              <a:rPr lang="sk-SK" sz="2000" dirty="0" smtClean="0">
                <a:solidFill>
                  <a:srgbClr val="0070C0"/>
                </a:solidFill>
              </a:rPr>
              <a:t>alšie kolo rokovaní k zaslaným pripomienkam 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2000" dirty="0" smtClean="0">
                <a:solidFill>
                  <a:srgbClr val="0070C0"/>
                </a:solidFill>
              </a:rPr>
              <a:t>následne oficiálny legislatívny proces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endParaRPr lang="sk-SK" sz="2000" dirty="0" smtClean="0">
              <a:solidFill>
                <a:schemeClr val="bg1">
                  <a:lumMod val="95000"/>
                </a:schemeClr>
              </a:solidFill>
            </a:endParaRP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dirty="0" smtClean="0">
                <a:solidFill>
                  <a:srgbClr val="0070C0"/>
                </a:solidFill>
              </a:rPr>
              <a:t>    </a:t>
            </a:r>
            <a:endParaRPr lang="en-GB" sz="1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052513"/>
            <a:ext cx="8229600" cy="509587"/>
          </a:xfrm>
        </p:spPr>
        <p:txBody>
          <a:bodyPr/>
          <a:lstStyle/>
          <a:p>
            <a:r>
              <a:rPr lang="sk-SK" sz="2800" b="1" dirty="0">
                <a:solidFill>
                  <a:srgbClr val="0070C0"/>
                </a:solidFill>
              </a:rPr>
              <a:t>Domáce aktivity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000" b="1" u="sng" dirty="0" smtClean="0">
                <a:solidFill>
                  <a:srgbClr val="0070C0"/>
                </a:solidFill>
              </a:rPr>
              <a:t>Navrhovaný obsah zmien 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2000" b="1" dirty="0" smtClean="0">
                <a:solidFill>
                  <a:srgbClr val="0070C0"/>
                </a:solidFill>
              </a:rPr>
              <a:t>register</a:t>
            </a:r>
            <a:r>
              <a:rPr lang="sk-SK" sz="2000" dirty="0" smtClean="0">
                <a:solidFill>
                  <a:srgbClr val="0070C0"/>
                </a:solidFill>
              </a:rPr>
              <a:t> – čo evidovať, čo zverejňovať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2000" b="1" dirty="0" smtClean="0">
                <a:solidFill>
                  <a:srgbClr val="0070C0"/>
                </a:solidFill>
              </a:rPr>
              <a:t>kvalifikačné požiadavky na jednotlivé stupne </a:t>
            </a:r>
            <a:r>
              <a:rPr lang="sk-SK" sz="2000" dirty="0" smtClean="0">
                <a:solidFill>
                  <a:srgbClr val="0070C0"/>
                </a:solidFill>
              </a:rPr>
              <a:t>– zjednodušenie systému, vyšší dôraz na OFV a skúšky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2000" b="1" dirty="0" smtClean="0">
                <a:solidFill>
                  <a:srgbClr val="0070C0"/>
                </a:solidFill>
              </a:rPr>
              <a:t>zmena fungovania OFV </a:t>
            </a:r>
            <a:r>
              <a:rPr lang="sk-SK" sz="2000" dirty="0" smtClean="0">
                <a:solidFill>
                  <a:srgbClr val="0070C0"/>
                </a:solidFill>
              </a:rPr>
              <a:t>– podobný systém ako skúšky, dohľad nad subjektami, elektronická evidencia absolventov</a:t>
            </a:r>
          </a:p>
          <a:p>
            <a:pPr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2000" b="1" dirty="0" smtClean="0">
                <a:solidFill>
                  <a:srgbClr val="0070C0"/>
                </a:solidFill>
              </a:rPr>
              <a:t>rôzne iné oblasti </a:t>
            </a:r>
            <a:r>
              <a:rPr lang="sk-SK" sz="2000" dirty="0" smtClean="0">
                <a:solidFill>
                  <a:srgbClr val="0070C0"/>
                </a:solidFill>
              </a:rPr>
              <a:t>– (zúženie konfliktu záujmov, registrácia subjektov</a:t>
            </a:r>
            <a:r>
              <a:rPr lang="sk-SK" sz="2000" smtClean="0">
                <a:solidFill>
                  <a:srgbClr val="0070C0"/>
                </a:solidFill>
              </a:rPr>
              <a:t>, </a:t>
            </a:r>
            <a:r>
              <a:rPr lang="sk-SK" sz="2000" smtClean="0">
                <a:solidFill>
                  <a:srgbClr val="0070C0"/>
                </a:solidFill>
              </a:rPr>
              <a:t>pokuta)</a:t>
            </a:r>
            <a:endParaRPr lang="sk-SK" sz="20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None/>
            </a:pPr>
            <a:endParaRPr lang="sk-SK" sz="2000" b="1" u="sng" dirty="0">
              <a:solidFill>
                <a:srgbClr val="0070C0"/>
              </a:solidFill>
            </a:endParaRPr>
          </a:p>
          <a:p>
            <a:pPr marL="0" indent="0">
              <a:lnSpc>
                <a:spcPct val="150000"/>
              </a:lnSpc>
              <a:spcBef>
                <a:spcPct val="30000"/>
              </a:spcBef>
              <a:spcAft>
                <a:spcPct val="30000"/>
              </a:spcAft>
              <a:buNone/>
            </a:pPr>
            <a:endParaRPr lang="sk-SK" sz="1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913" y="1124744"/>
            <a:ext cx="8229600" cy="432048"/>
          </a:xfrm>
        </p:spPr>
        <p:txBody>
          <a:bodyPr/>
          <a:lstStyle/>
          <a:p>
            <a:r>
              <a:rPr lang="sk-SK" sz="2800" b="1" dirty="0">
                <a:solidFill>
                  <a:srgbClr val="0070C0"/>
                </a:solidFill>
              </a:rPr>
              <a:t>iniciatívy EÚ</a:t>
            </a:r>
            <a:br>
              <a:rPr lang="sk-SK" sz="2800" b="1" dirty="0">
                <a:solidFill>
                  <a:srgbClr val="0070C0"/>
                </a:solidFill>
              </a:rPr>
            </a:br>
            <a:endParaRPr lang="sk-SK" sz="2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4974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endParaRPr lang="sk-SK" sz="1800" b="1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sk-SK" sz="2800" b="1" dirty="0" smtClean="0">
                <a:solidFill>
                  <a:srgbClr val="0070C0"/>
                </a:solidFill>
              </a:rPr>
              <a:t>Nariadenie k S II </a:t>
            </a:r>
            <a:r>
              <a:rPr lang="sk-SK" sz="1800" b="1" dirty="0" smtClean="0">
                <a:solidFill>
                  <a:srgbClr val="0070C0"/>
                </a:solidFill>
              </a:rPr>
              <a:t>– kľúčový dokument pri aplikácií S II</a:t>
            </a:r>
          </a:p>
          <a:p>
            <a:pPr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Definície </a:t>
            </a:r>
          </a:p>
          <a:p>
            <a:pPr>
              <a:buFontTx/>
              <a:buChar char="-"/>
            </a:pPr>
            <a:r>
              <a:rPr lang="sk-SK" sz="1800" dirty="0" err="1" smtClean="0">
                <a:solidFill>
                  <a:srgbClr val="0070C0"/>
                </a:solidFill>
              </a:rPr>
              <a:t>Valuation</a:t>
            </a:r>
            <a:r>
              <a:rPr lang="sk-SK" sz="1800" dirty="0" smtClean="0">
                <a:solidFill>
                  <a:srgbClr val="0070C0"/>
                </a:solidFill>
              </a:rPr>
              <a:t> of </a:t>
            </a:r>
            <a:r>
              <a:rPr lang="sk-SK" sz="1800" dirty="0" err="1" smtClean="0">
                <a:solidFill>
                  <a:srgbClr val="0070C0"/>
                </a:solidFill>
              </a:rPr>
              <a:t>assets</a:t>
            </a:r>
            <a:r>
              <a:rPr lang="sk-SK" sz="1800" dirty="0" smtClean="0">
                <a:solidFill>
                  <a:srgbClr val="0070C0"/>
                </a:solidFill>
              </a:rPr>
              <a:t> and </a:t>
            </a:r>
            <a:r>
              <a:rPr lang="sk-SK" sz="1800" dirty="0" err="1" smtClean="0">
                <a:solidFill>
                  <a:srgbClr val="0070C0"/>
                </a:solidFill>
              </a:rPr>
              <a:t>liabilities</a:t>
            </a:r>
            <a:endParaRPr lang="sk-SK" sz="1800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sk-SK" sz="1800" dirty="0" err="1" smtClean="0">
                <a:solidFill>
                  <a:srgbClr val="0070C0"/>
                </a:solidFill>
              </a:rPr>
              <a:t>Own</a:t>
            </a:r>
            <a:r>
              <a:rPr lang="sk-SK" sz="1800" dirty="0" smtClean="0">
                <a:solidFill>
                  <a:srgbClr val="0070C0"/>
                </a:solidFill>
              </a:rPr>
              <a:t> </a:t>
            </a:r>
            <a:r>
              <a:rPr lang="sk-SK" sz="1800" dirty="0" err="1" smtClean="0">
                <a:solidFill>
                  <a:srgbClr val="0070C0"/>
                </a:solidFill>
              </a:rPr>
              <a:t>funds</a:t>
            </a:r>
            <a:endParaRPr lang="sk-SK" sz="1800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SCR</a:t>
            </a:r>
          </a:p>
          <a:p>
            <a:pPr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MCR</a:t>
            </a:r>
          </a:p>
          <a:p>
            <a:pPr>
              <a:buFontTx/>
              <a:buChar char="-"/>
            </a:pPr>
            <a:r>
              <a:rPr lang="sk-SK" sz="1800" dirty="0" err="1" smtClean="0">
                <a:solidFill>
                  <a:srgbClr val="0070C0"/>
                </a:solidFill>
              </a:rPr>
              <a:t>Governance</a:t>
            </a:r>
            <a:endParaRPr lang="sk-SK" sz="1800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Reporting and public </a:t>
            </a:r>
            <a:r>
              <a:rPr lang="sk-SK" sz="1800" dirty="0" err="1" smtClean="0">
                <a:solidFill>
                  <a:srgbClr val="0070C0"/>
                </a:solidFill>
              </a:rPr>
              <a:t>disclosure</a:t>
            </a:r>
            <a:endParaRPr lang="sk-SK" sz="1800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SPV</a:t>
            </a:r>
          </a:p>
          <a:p>
            <a:pPr>
              <a:buFontTx/>
              <a:buChar char="-"/>
            </a:pPr>
            <a:r>
              <a:rPr lang="sk-SK" sz="1800" dirty="0" err="1" smtClean="0">
                <a:solidFill>
                  <a:srgbClr val="0070C0"/>
                </a:solidFill>
              </a:rPr>
              <a:t>Insurance</a:t>
            </a:r>
            <a:r>
              <a:rPr lang="sk-SK" sz="1800" dirty="0" smtClean="0">
                <a:solidFill>
                  <a:srgbClr val="0070C0"/>
                </a:solidFill>
              </a:rPr>
              <a:t> </a:t>
            </a:r>
            <a:r>
              <a:rPr lang="sk-SK" sz="1800" dirty="0" err="1" smtClean="0">
                <a:solidFill>
                  <a:srgbClr val="0070C0"/>
                </a:solidFill>
              </a:rPr>
              <a:t>groups</a:t>
            </a:r>
            <a:endParaRPr lang="sk-SK" sz="1800" dirty="0" smtClean="0">
              <a:solidFill>
                <a:srgbClr val="0070C0"/>
              </a:solidFill>
            </a:endParaRPr>
          </a:p>
          <a:p>
            <a:pPr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Ekvivalencia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Nariadenie predložené na posúdenie – ČŠ</a:t>
            </a:r>
            <a:r>
              <a:rPr lang="sk-SK" sz="1600" dirty="0" smtClean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r>
              <a:rPr lang="sk-SK" sz="1800" dirty="0" smtClean="0">
                <a:solidFill>
                  <a:srgbClr val="0070C0"/>
                </a:solidFill>
              </a:rPr>
              <a:t>-     zjednodušená schvaľovacia procedúra - 2 + 1 mesiac na posúdenie</a:t>
            </a:r>
          </a:p>
          <a:p>
            <a:pPr>
              <a:lnSpc>
                <a:spcPct val="150000"/>
              </a:lnSpc>
              <a:buNone/>
            </a:pPr>
            <a:r>
              <a:rPr lang="sk-SK" sz="1600" dirty="0" smtClean="0">
                <a:solidFill>
                  <a:srgbClr val="0070C0"/>
                </a:solidFill>
              </a:rPr>
              <a:t> </a:t>
            </a:r>
          </a:p>
          <a:p>
            <a:pPr>
              <a:buFontTx/>
              <a:buChar char="-"/>
            </a:pPr>
            <a:endParaRPr lang="sk-SK" sz="1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4" name="Rectangle 6"/>
          <p:cNvSpPr>
            <a:spLocks noGrp="1" noChangeArrowheads="1"/>
          </p:cNvSpPr>
          <p:nvPr>
            <p:ph idx="1"/>
          </p:nvPr>
        </p:nvSpPr>
        <p:spPr>
          <a:xfrm>
            <a:off x="395288" y="1700809"/>
            <a:ext cx="8569325" cy="4392487"/>
          </a:xfrm>
          <a:noFill/>
          <a:ln/>
        </p:spPr>
        <p:txBody>
          <a:bodyPr/>
          <a:lstStyle/>
          <a:p>
            <a:pPr>
              <a:spcBef>
                <a:spcPct val="30000"/>
              </a:spcBef>
              <a:spcAft>
                <a:spcPct val="30000"/>
              </a:spcAft>
              <a:buFont typeface="Wingdings" panose="05000000000000000000" pitchFamily="2" charset="2"/>
              <a:buChar char="Ø"/>
            </a:pPr>
            <a:r>
              <a:rPr lang="sk-SK" sz="2800" b="1" dirty="0" smtClean="0">
                <a:solidFill>
                  <a:srgbClr val="0070C0"/>
                </a:solidFill>
              </a:rPr>
              <a:t>IMD 2 </a:t>
            </a:r>
            <a:r>
              <a:rPr lang="sk-SK" sz="1800" dirty="0" smtClean="0">
                <a:solidFill>
                  <a:srgbClr val="0070C0"/>
                </a:solidFill>
              </a:rPr>
              <a:t> 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IDD</a:t>
            </a:r>
            <a:r>
              <a:rPr lang="sk-SK" sz="1800" dirty="0" smtClean="0">
                <a:solidFill>
                  <a:srgbClr val="0070C0"/>
                </a:solidFill>
              </a:rPr>
              <a:t> – </a:t>
            </a:r>
            <a:r>
              <a:rPr lang="sk-SK" sz="1800" dirty="0" err="1" smtClean="0">
                <a:solidFill>
                  <a:srgbClr val="0070C0"/>
                </a:solidFill>
              </a:rPr>
              <a:t>Insurance</a:t>
            </a:r>
            <a:r>
              <a:rPr lang="sk-SK" sz="1800" dirty="0" smtClean="0">
                <a:solidFill>
                  <a:srgbClr val="0070C0"/>
                </a:solidFill>
              </a:rPr>
              <a:t> </a:t>
            </a:r>
            <a:r>
              <a:rPr lang="sk-SK" sz="1800" dirty="0" err="1" smtClean="0">
                <a:solidFill>
                  <a:srgbClr val="0070C0"/>
                </a:solidFill>
              </a:rPr>
              <a:t>Distribution</a:t>
            </a:r>
            <a:r>
              <a:rPr lang="sk-SK" sz="1800" dirty="0" smtClean="0">
                <a:solidFill>
                  <a:srgbClr val="0070C0"/>
                </a:solidFill>
              </a:rPr>
              <a:t> </a:t>
            </a:r>
            <a:r>
              <a:rPr lang="sk-SK" sz="1800" dirty="0" err="1" smtClean="0">
                <a:solidFill>
                  <a:srgbClr val="0070C0"/>
                </a:solidFill>
              </a:rPr>
              <a:t>Directive</a:t>
            </a:r>
            <a:r>
              <a:rPr lang="sk-SK" sz="1800" dirty="0" smtClean="0">
                <a:solidFill>
                  <a:srgbClr val="0070C0"/>
                </a:solidFill>
              </a:rPr>
              <a:t> – smernica sa vzťahuje aj na poisťovne (kvalifikačné požiadavky pre manažment)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minimálna harmonizácia </a:t>
            </a:r>
            <a:r>
              <a:rPr lang="sk-SK" sz="1800" dirty="0" smtClean="0">
                <a:solidFill>
                  <a:srgbClr val="0070C0"/>
                </a:solidFill>
              </a:rPr>
              <a:t>– cca. 80 strán</a:t>
            </a:r>
            <a:endParaRPr lang="sk-SK" sz="1800" b="1" dirty="0" smtClean="0">
              <a:solidFill>
                <a:srgbClr val="0070C0"/>
              </a:solidFill>
            </a:endParaRPr>
          </a:p>
          <a:p>
            <a:pPr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p</a:t>
            </a:r>
            <a:r>
              <a:rPr lang="sk-SK" sz="1800" b="1" dirty="0" smtClean="0">
                <a:solidFill>
                  <a:srgbClr val="0070C0"/>
                </a:solidFill>
              </a:rPr>
              <a:t>ríloha smernice </a:t>
            </a:r>
            <a:r>
              <a:rPr lang="sk-SK" sz="1800" dirty="0" smtClean="0">
                <a:solidFill>
                  <a:srgbClr val="0070C0"/>
                </a:solidFill>
              </a:rPr>
              <a:t>– zoznam oblastí, ktoré musia ovládať – </a:t>
            </a:r>
            <a:r>
              <a:rPr lang="sk-SK" sz="1800" dirty="0" err="1" smtClean="0">
                <a:solidFill>
                  <a:srgbClr val="0070C0"/>
                </a:solidFill>
              </a:rPr>
              <a:t>Life</a:t>
            </a:r>
            <a:r>
              <a:rPr lang="sk-SK" sz="1800" dirty="0" smtClean="0">
                <a:solidFill>
                  <a:srgbClr val="0070C0"/>
                </a:solidFill>
              </a:rPr>
              <a:t>, </a:t>
            </a:r>
            <a:r>
              <a:rPr lang="sk-SK" sz="1800" dirty="0" err="1" smtClean="0">
                <a:solidFill>
                  <a:srgbClr val="0070C0"/>
                </a:solidFill>
              </a:rPr>
              <a:t>non</a:t>
            </a:r>
            <a:r>
              <a:rPr lang="sk-SK" sz="1800" dirty="0" smtClean="0">
                <a:solidFill>
                  <a:srgbClr val="0070C0"/>
                </a:solidFill>
              </a:rPr>
              <a:t> </a:t>
            </a:r>
            <a:r>
              <a:rPr lang="sk-SK" sz="1800" dirty="0" err="1" smtClean="0">
                <a:solidFill>
                  <a:srgbClr val="0070C0"/>
                </a:solidFill>
              </a:rPr>
              <a:t>life</a:t>
            </a:r>
            <a:r>
              <a:rPr lang="sk-SK" sz="1800" dirty="0" smtClean="0">
                <a:solidFill>
                  <a:srgbClr val="0070C0"/>
                </a:solidFill>
              </a:rPr>
              <a:t>, IBIP</a:t>
            </a:r>
            <a:endParaRPr lang="sk-SK" sz="1800" b="1" dirty="0" smtClean="0">
              <a:solidFill>
                <a:srgbClr val="0070C0"/>
              </a:solidFill>
            </a:endParaRPr>
          </a:p>
          <a:p>
            <a:pPr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>
                <a:solidFill>
                  <a:srgbClr val="0070C0"/>
                </a:solidFill>
              </a:rPr>
              <a:t>p</a:t>
            </a:r>
            <a:r>
              <a:rPr lang="sk-SK" sz="1800" b="1" dirty="0" smtClean="0">
                <a:solidFill>
                  <a:srgbClr val="0070C0"/>
                </a:solidFill>
              </a:rPr>
              <a:t>ožiadavka na kontinuálne vzdelávanie </a:t>
            </a:r>
            <a:r>
              <a:rPr lang="sk-SK" sz="1800" dirty="0" smtClean="0">
                <a:solidFill>
                  <a:srgbClr val="0070C0"/>
                </a:solidFill>
              </a:rPr>
              <a:t>– vzdelávací program alebo skúška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informačné povinnosti </a:t>
            </a:r>
          </a:p>
          <a:p>
            <a:pPr marL="0" indent="0">
              <a:spcBef>
                <a:spcPct val="30000"/>
              </a:spcBef>
              <a:spcAft>
                <a:spcPct val="30000"/>
              </a:spcAft>
              <a:buNone/>
            </a:pPr>
            <a:r>
              <a:rPr lang="sk-SK" sz="1800" dirty="0" smtClean="0">
                <a:solidFill>
                  <a:srgbClr val="0070C0"/>
                </a:solidFill>
              </a:rPr>
              <a:t>-   sprostredkovateľ – povahu/druh odmeňovania - </a:t>
            </a:r>
            <a:r>
              <a:rPr lang="sk-SK" sz="1800" dirty="0" err="1" smtClean="0">
                <a:solidFill>
                  <a:srgbClr val="0070C0"/>
                </a:solidFill>
              </a:rPr>
              <a:t>fee</a:t>
            </a:r>
            <a:r>
              <a:rPr lang="sk-SK" sz="1800" dirty="0" smtClean="0">
                <a:solidFill>
                  <a:srgbClr val="0070C0"/>
                </a:solidFill>
              </a:rPr>
              <a:t>/</a:t>
            </a:r>
            <a:r>
              <a:rPr lang="sk-SK" sz="1800" dirty="0" err="1" smtClean="0">
                <a:solidFill>
                  <a:srgbClr val="0070C0"/>
                </a:solidFill>
              </a:rPr>
              <a:t>commission</a:t>
            </a:r>
            <a:r>
              <a:rPr lang="sk-SK" sz="1800" dirty="0" smtClean="0">
                <a:solidFill>
                  <a:srgbClr val="0070C0"/>
                </a:solidFill>
              </a:rPr>
              <a:t>/kombinácia</a:t>
            </a:r>
          </a:p>
          <a:p>
            <a:pPr marL="0" indent="0">
              <a:spcBef>
                <a:spcPct val="30000"/>
              </a:spcBef>
              <a:spcAft>
                <a:spcPct val="30000"/>
              </a:spcAft>
              <a:buNone/>
            </a:pPr>
            <a:r>
              <a:rPr lang="sk-SK" sz="1800" dirty="0" smtClean="0">
                <a:solidFill>
                  <a:srgbClr val="0070C0"/>
                </a:solidFill>
              </a:rPr>
              <a:t>-   poisťovňa - </a:t>
            </a:r>
            <a:r>
              <a:rPr lang="sk-SK" sz="1800" dirty="0">
                <a:solidFill>
                  <a:srgbClr val="0070C0"/>
                </a:solidFill>
              </a:rPr>
              <a:t>povahu/druh odmeňovania </a:t>
            </a:r>
            <a:r>
              <a:rPr lang="sk-SK" sz="1800" dirty="0" smtClean="0">
                <a:solidFill>
                  <a:srgbClr val="0070C0"/>
                </a:solidFill>
              </a:rPr>
              <a:t>zamestnancov v súvislosti so zmluvou </a:t>
            </a:r>
          </a:p>
          <a:p>
            <a:pPr marL="0" indent="0">
              <a:spcBef>
                <a:spcPct val="30000"/>
              </a:spcBef>
              <a:spcAft>
                <a:spcPct val="30000"/>
              </a:spcAft>
              <a:buNone/>
            </a:pPr>
            <a:r>
              <a:rPr lang="sk-SK" sz="1800" dirty="0" smtClean="0">
                <a:solidFill>
                  <a:srgbClr val="0070C0"/>
                </a:solidFill>
              </a:rPr>
              <a:t>                     - zverejniť akékoľvek iné platby ako poistné (následné poplatky) </a:t>
            </a:r>
            <a:endParaRPr lang="sk-SK" sz="1800" dirty="0">
              <a:solidFill>
                <a:srgbClr val="0070C0"/>
              </a:solidFill>
            </a:endParaRPr>
          </a:p>
          <a:p>
            <a:pPr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b="1" dirty="0">
                <a:solidFill>
                  <a:srgbClr val="0070C0"/>
                </a:solidFill>
              </a:rPr>
              <a:t>	</a:t>
            </a:r>
            <a:endParaRPr lang="en-GB" sz="1600" dirty="0">
              <a:solidFill>
                <a:srgbClr val="0070C0"/>
              </a:solidFill>
            </a:endParaRPr>
          </a:p>
        </p:txBody>
      </p:sp>
      <p:sp>
        <p:nvSpPr>
          <p:cNvPr id="63495" name="Rectangle 7"/>
          <p:cNvSpPr>
            <a:spLocks noChangeArrowheads="1"/>
          </p:cNvSpPr>
          <p:nvPr/>
        </p:nvSpPr>
        <p:spPr bwMode="auto">
          <a:xfrm>
            <a:off x="395288" y="1125539"/>
            <a:ext cx="8208962" cy="575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2800" b="1" dirty="0">
                <a:solidFill>
                  <a:srgbClr val="0070C0"/>
                </a:solidFill>
              </a:rPr>
              <a:t>iniciatívy EÚ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34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34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34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34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34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34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34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34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34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634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908721"/>
            <a:ext cx="8569325" cy="5688631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1800" b="1" dirty="0" smtClean="0">
                <a:solidFill>
                  <a:srgbClr val="0070C0"/>
                </a:solidFill>
              </a:rPr>
              <a:t>ČŠ má výslovnú možnosť zakázať provízie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1800" b="1" dirty="0" err="1" smtClean="0">
                <a:solidFill>
                  <a:srgbClr val="0070C0"/>
                </a:solidFill>
              </a:rPr>
              <a:t>Cross-selling</a:t>
            </a:r>
            <a:r>
              <a:rPr lang="sk-SK" sz="1800" b="1" dirty="0" smtClean="0">
                <a:solidFill>
                  <a:srgbClr val="0070C0"/>
                </a:solidFill>
              </a:rPr>
              <a:t> 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informácia, či je možné kúpiť komponenty jednotlivo 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popísanie jednotlivých komponentov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náklady a poplatky tiež jednotlivo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EIOPA môže vydať usmernenie 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r>
              <a:rPr lang="sk-SK" sz="1800" b="1" dirty="0">
                <a:solidFill>
                  <a:srgbClr val="0070C0"/>
                </a:solidFill>
              </a:rPr>
              <a:t>p</a:t>
            </a:r>
            <a:r>
              <a:rPr lang="sk-SK" sz="1800" b="1" dirty="0" smtClean="0">
                <a:solidFill>
                  <a:srgbClr val="0070C0"/>
                </a:solidFill>
              </a:rPr>
              <a:t>roces tvorby produktov – </a:t>
            </a:r>
            <a:r>
              <a:rPr lang="sk-SK" sz="1800" dirty="0" smtClean="0">
                <a:solidFill>
                  <a:srgbClr val="0070C0"/>
                </a:solidFill>
              </a:rPr>
              <a:t>predpokladaný level 2</a:t>
            </a:r>
            <a:endParaRPr lang="sk-SK" sz="1800" b="1" dirty="0" smtClean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vytvorenie, prevádzkovanie a prehodnocovanie procesu na schválenie produktov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nutnosť identifikovať „</a:t>
            </a:r>
            <a:r>
              <a:rPr lang="sk-SK" sz="1800" dirty="0" err="1" smtClean="0">
                <a:solidFill>
                  <a:srgbClr val="0070C0"/>
                </a:solidFill>
              </a:rPr>
              <a:t>target</a:t>
            </a:r>
            <a:r>
              <a:rPr lang="sk-SK" sz="1800" dirty="0" smtClean="0">
                <a:solidFill>
                  <a:srgbClr val="0070C0"/>
                </a:solidFill>
              </a:rPr>
              <a:t> </a:t>
            </a:r>
            <a:r>
              <a:rPr lang="sk-SK" sz="1800" dirty="0" err="1" smtClean="0">
                <a:solidFill>
                  <a:srgbClr val="0070C0"/>
                </a:solidFill>
              </a:rPr>
              <a:t>market</a:t>
            </a:r>
            <a:r>
              <a:rPr lang="sk-SK" sz="1800" dirty="0" smtClean="0">
                <a:solidFill>
                  <a:srgbClr val="0070C0"/>
                </a:solidFill>
              </a:rPr>
              <a:t> of </a:t>
            </a:r>
            <a:r>
              <a:rPr lang="sk-SK" sz="1800" dirty="0" err="1" smtClean="0">
                <a:solidFill>
                  <a:srgbClr val="0070C0"/>
                </a:solidFill>
              </a:rPr>
              <a:t>customers</a:t>
            </a:r>
            <a:r>
              <a:rPr lang="sk-SK" sz="1800" dirty="0" smtClean="0">
                <a:solidFill>
                  <a:srgbClr val="0070C0"/>
                </a:solidFill>
              </a:rPr>
              <a:t>“ 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zhodnotiť všetky relevantné riziká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súlad distribučnej stratégie s </a:t>
            </a:r>
            <a:r>
              <a:rPr lang="sk-SK" sz="1800" dirty="0">
                <a:solidFill>
                  <a:srgbClr val="0070C0"/>
                </a:solidFill>
              </a:rPr>
              <a:t>„</a:t>
            </a:r>
            <a:r>
              <a:rPr lang="sk-SK" sz="1800" dirty="0" err="1">
                <a:solidFill>
                  <a:srgbClr val="0070C0"/>
                </a:solidFill>
              </a:rPr>
              <a:t>target</a:t>
            </a:r>
            <a:r>
              <a:rPr lang="sk-SK" sz="1800" dirty="0">
                <a:solidFill>
                  <a:srgbClr val="0070C0"/>
                </a:solidFill>
              </a:rPr>
              <a:t> </a:t>
            </a:r>
            <a:r>
              <a:rPr lang="sk-SK" sz="1800" dirty="0" err="1">
                <a:solidFill>
                  <a:srgbClr val="0070C0"/>
                </a:solidFill>
              </a:rPr>
              <a:t>market</a:t>
            </a:r>
            <a:r>
              <a:rPr lang="sk-SK" sz="1800" dirty="0">
                <a:solidFill>
                  <a:srgbClr val="0070C0"/>
                </a:solidFill>
              </a:rPr>
              <a:t> of </a:t>
            </a:r>
            <a:r>
              <a:rPr lang="sk-SK" sz="1800" dirty="0" err="1">
                <a:solidFill>
                  <a:srgbClr val="0070C0"/>
                </a:solidFill>
              </a:rPr>
              <a:t>customers</a:t>
            </a:r>
            <a:r>
              <a:rPr lang="sk-SK" sz="1800" dirty="0">
                <a:solidFill>
                  <a:srgbClr val="0070C0"/>
                </a:solidFill>
              </a:rPr>
              <a:t>“ </a:t>
            </a:r>
            <a:r>
              <a:rPr lang="sk-SK" sz="1800" dirty="0" smtClean="0">
                <a:solidFill>
                  <a:srgbClr val="0070C0"/>
                </a:solidFill>
              </a:rPr>
              <a:t>– aby bol produkt predávaný len určenej skupine 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>
                <a:solidFill>
                  <a:srgbClr val="0070C0"/>
                </a:solidFill>
              </a:rPr>
              <a:t>s</a:t>
            </a:r>
            <a:r>
              <a:rPr lang="sk-SK" sz="1800" dirty="0" smtClean="0">
                <a:solidFill>
                  <a:srgbClr val="0070C0"/>
                </a:solidFill>
              </a:rPr>
              <a:t>prístupniť všetky potrebné informácie o produkte a </a:t>
            </a:r>
            <a:r>
              <a:rPr lang="sk-SK" sz="1800" dirty="0" err="1" smtClean="0">
                <a:solidFill>
                  <a:srgbClr val="0070C0"/>
                </a:solidFill>
              </a:rPr>
              <a:t>target</a:t>
            </a:r>
            <a:r>
              <a:rPr lang="sk-SK" sz="1800" dirty="0" smtClean="0">
                <a:solidFill>
                  <a:srgbClr val="0070C0"/>
                </a:solidFill>
              </a:rPr>
              <a:t> </a:t>
            </a:r>
            <a:r>
              <a:rPr lang="sk-SK" sz="1800" dirty="0" err="1">
                <a:solidFill>
                  <a:srgbClr val="0070C0"/>
                </a:solidFill>
              </a:rPr>
              <a:t>market</a:t>
            </a:r>
            <a:r>
              <a:rPr lang="sk-SK" sz="1800" dirty="0">
                <a:solidFill>
                  <a:srgbClr val="0070C0"/>
                </a:solidFill>
              </a:rPr>
              <a:t> </a:t>
            </a:r>
            <a:r>
              <a:rPr lang="sk-SK" sz="1800" dirty="0" smtClean="0">
                <a:solidFill>
                  <a:srgbClr val="0070C0"/>
                </a:solidFill>
              </a:rPr>
              <a:t> </a:t>
            </a: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endParaRPr lang="sk-SK" sz="1800" b="1" dirty="0" smtClean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endParaRPr lang="sk-SK" sz="1800" b="1" dirty="0" smtClean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endParaRPr lang="sk-SK" sz="1800" b="1" dirty="0">
              <a:solidFill>
                <a:srgbClr val="0070C0"/>
              </a:solidFill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1600" b="1" dirty="0">
                <a:solidFill>
                  <a:srgbClr val="0070C0"/>
                </a:solidFill>
              </a:rPr>
              <a:t>	</a:t>
            </a:r>
            <a:endParaRPr lang="sk-SK" sz="1600" dirty="0" smtClean="0">
              <a:solidFill>
                <a:srgbClr val="0070C0"/>
              </a:solidFill>
            </a:endParaRPr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395288" y="908721"/>
            <a:ext cx="820896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spcBef>
                <a:spcPct val="30000"/>
              </a:spcBef>
              <a:spcAft>
                <a:spcPct val="30000"/>
              </a:spcAft>
            </a:pPr>
            <a:endParaRPr lang="sk-SK" sz="24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3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37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37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37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37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37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37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37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37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37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373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373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373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idx="1"/>
          </p:nvPr>
        </p:nvSpPr>
        <p:spPr>
          <a:xfrm>
            <a:off x="0" y="908720"/>
            <a:ext cx="8569325" cy="5544616"/>
          </a:xfrm>
          <a:noFill/>
          <a:ln/>
        </p:spPr>
        <p:txBody>
          <a:bodyPr/>
          <a:lstStyle/>
          <a:p>
            <a:pPr algn="ctr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None/>
            </a:pPr>
            <a:r>
              <a:rPr lang="sk-SK" sz="2000" b="1" dirty="0"/>
              <a:t>	</a:t>
            </a:r>
            <a:endParaRPr lang="sk-SK" sz="2000" b="1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Špeciálna kapitola pre investičné produkty </a:t>
            </a:r>
            <a:endParaRPr lang="sk-SK" sz="1800" b="1" dirty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aplikovať </a:t>
            </a:r>
            <a:r>
              <a:rPr lang="sk-SK" sz="1800" b="1" dirty="0" err="1" smtClean="0">
                <a:solidFill>
                  <a:srgbClr val="0070C0"/>
                </a:solidFill>
              </a:rPr>
              <a:t>MiFiD</a:t>
            </a:r>
            <a:r>
              <a:rPr lang="sk-SK" sz="1800" b="1" dirty="0" smtClean="0">
                <a:solidFill>
                  <a:srgbClr val="0070C0"/>
                </a:solidFill>
              </a:rPr>
              <a:t> 2 ?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konflikt záujmov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rozšírené informačné povinnosti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b="1" dirty="0" smtClean="0">
                <a:solidFill>
                  <a:srgbClr val="0070C0"/>
                </a:solidFill>
              </a:rPr>
              <a:t> </a:t>
            </a:r>
            <a:r>
              <a:rPr lang="sk-SK" sz="1800" dirty="0" smtClean="0">
                <a:solidFill>
                  <a:srgbClr val="0070C0"/>
                </a:solidFill>
              </a:rPr>
              <a:t>povaha a výška odmeny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aký majú dopad celkové náklady na výnosnosť investície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>
                <a:solidFill>
                  <a:srgbClr val="0070C0"/>
                </a:solidFill>
              </a:rPr>
              <a:t>i</a:t>
            </a:r>
            <a:r>
              <a:rPr lang="sk-SK" sz="1800" dirty="0" smtClean="0">
                <a:solidFill>
                  <a:srgbClr val="0070C0"/>
                </a:solidFill>
              </a:rPr>
              <a:t>nformácie poskytované počas celej doby investície, min. ročne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</a:pPr>
            <a:r>
              <a:rPr lang="sk-SK" sz="1800" b="1" dirty="0" smtClean="0">
                <a:solidFill>
                  <a:srgbClr val="0070C0"/>
                </a:solidFill>
              </a:rPr>
              <a:t>sankcie 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publikovanie udelených sankcií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>
                <a:solidFill>
                  <a:srgbClr val="0070C0"/>
                </a:solidFill>
              </a:rPr>
              <a:t>k</a:t>
            </a:r>
            <a:r>
              <a:rPr lang="sk-SK" sz="1800" dirty="0" smtClean="0">
                <a:solidFill>
                  <a:srgbClr val="0070C0"/>
                </a:solidFill>
              </a:rPr>
              <a:t>to porušil, povaha porušenia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NBS môže výnimočne obmedziť – vôbec alebo bez uvedenia subjektu</a:t>
            </a: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r>
              <a:rPr lang="sk-SK" sz="1800" dirty="0" smtClean="0">
                <a:solidFill>
                  <a:srgbClr val="0070C0"/>
                </a:solidFill>
              </a:rPr>
              <a:t>pokuty PO – 5 mil. eur alebo 3% z ročného obratu  + 2-násobok zisku</a:t>
            </a:r>
          </a:p>
          <a:p>
            <a:pPr marL="457200" lvl="1" indent="0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None/>
            </a:pPr>
            <a:r>
              <a:rPr lang="sk-SK" sz="1800" dirty="0">
                <a:solidFill>
                  <a:srgbClr val="0070C0"/>
                </a:solidFill>
              </a:rPr>
              <a:t> </a:t>
            </a:r>
            <a:r>
              <a:rPr lang="sk-SK" sz="1800" dirty="0" smtClean="0">
                <a:solidFill>
                  <a:srgbClr val="0070C0"/>
                </a:solidFill>
              </a:rPr>
              <a:t>                FO – 700 000 eur </a:t>
            </a:r>
            <a:r>
              <a:rPr lang="sk-SK" sz="1800" dirty="0">
                <a:solidFill>
                  <a:srgbClr val="0070C0"/>
                </a:solidFill>
              </a:rPr>
              <a:t>+ 2-násobok zisku</a:t>
            </a:r>
            <a:endParaRPr lang="sk-SK" sz="1800" dirty="0" smtClean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endParaRPr lang="sk-SK" sz="1600" dirty="0" smtClean="0">
              <a:solidFill>
                <a:srgbClr val="0070C0"/>
              </a:solidFill>
            </a:endParaRPr>
          </a:p>
          <a:p>
            <a:pPr lvl="1">
              <a:lnSpc>
                <a:spcPct val="80000"/>
              </a:lnSpc>
              <a:spcBef>
                <a:spcPct val="30000"/>
              </a:spcBef>
              <a:spcAft>
                <a:spcPct val="30000"/>
              </a:spcAft>
              <a:buFontTx/>
              <a:buChar char="-"/>
            </a:pPr>
            <a:endParaRPr lang="sk-SK" sz="1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686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686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686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686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686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686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686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1000"/>
                                        <p:tgtEl>
                                          <p:spTgt spid="686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00"/>
                                        <p:tgtEl>
                                          <p:spTgt spid="686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" dur="1000"/>
                                        <p:tgtEl>
                                          <p:spTgt spid="686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" dur="1000"/>
                                        <p:tgtEl>
                                          <p:spTgt spid="686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1000"/>
                                        <p:tgtEl>
                                          <p:spTgt spid="686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1000"/>
                                        <p:tgtEl>
                                          <p:spTgt spid="686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2" dur="1000"/>
                                        <p:tgtEl>
                                          <p:spTgt spid="686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4717</TotalTime>
  <Words>453</Words>
  <Application>Microsoft Office PowerPoint</Application>
  <PresentationFormat>Prezentácia na obrazovke (4:3)</PresentationFormat>
  <Paragraphs>135</Paragraphs>
  <Slides>13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7" baseType="lpstr">
      <vt:lpstr>Arial</vt:lpstr>
      <vt:lpstr>Arial Narrow</vt:lpstr>
      <vt:lpstr>Wingdings</vt:lpstr>
      <vt:lpstr>Výchozí návrh</vt:lpstr>
      <vt:lpstr>SLASPO legislatíva v oblasti poistenia</vt:lpstr>
      <vt:lpstr> legislatívne prostredie   </vt:lpstr>
      <vt:lpstr>Časový harmonogram prijatia nového zákona</vt:lpstr>
      <vt:lpstr>Domáce aktivity</vt:lpstr>
      <vt:lpstr>Domáce aktivity</vt:lpstr>
      <vt:lpstr>iniciatívy EÚ 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ĎAKUJEM ZA POZORNOSŤ  e-mail: dusan.katonak@mfsr.sk</vt:lpstr>
    </vt:vector>
  </TitlesOfParts>
  <Company>retro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werto</dc:creator>
  <cp:lastModifiedBy>Katonak Dusan</cp:lastModifiedBy>
  <cp:revision>382</cp:revision>
  <cp:lastPrinted>2014-10-27T11:03:00Z</cp:lastPrinted>
  <dcterms:created xsi:type="dcterms:W3CDTF">2006-09-13T19:22:57Z</dcterms:created>
  <dcterms:modified xsi:type="dcterms:W3CDTF">2014-10-27T13:45:19Z</dcterms:modified>
</cp:coreProperties>
</file>