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3" r:id="rId3"/>
  </p:sldMasterIdLst>
  <p:notesMasterIdLst>
    <p:notesMasterId r:id="rId32"/>
  </p:notesMasterIdLst>
  <p:sldIdLst>
    <p:sldId id="258" r:id="rId4"/>
    <p:sldId id="257" r:id="rId5"/>
    <p:sldId id="264" r:id="rId6"/>
    <p:sldId id="265" r:id="rId7"/>
    <p:sldId id="267" r:id="rId8"/>
    <p:sldId id="268" r:id="rId9"/>
    <p:sldId id="269" r:id="rId10"/>
    <p:sldId id="270" r:id="rId11"/>
    <p:sldId id="271" r:id="rId12"/>
    <p:sldId id="272" r:id="rId13"/>
    <p:sldId id="275" r:id="rId14"/>
    <p:sldId id="288" r:id="rId15"/>
    <p:sldId id="273" r:id="rId16"/>
    <p:sldId id="274" r:id="rId17"/>
    <p:sldId id="284" r:id="rId18"/>
    <p:sldId id="277" r:id="rId19"/>
    <p:sldId id="282" r:id="rId20"/>
    <p:sldId id="278" r:id="rId21"/>
    <p:sldId id="279" r:id="rId22"/>
    <p:sldId id="289" r:id="rId23"/>
    <p:sldId id="281" r:id="rId24"/>
    <p:sldId id="285" r:id="rId25"/>
    <p:sldId id="290" r:id="rId26"/>
    <p:sldId id="291" r:id="rId27"/>
    <p:sldId id="293" r:id="rId28"/>
    <p:sldId id="287" r:id="rId29"/>
    <p:sldId id="280" r:id="rId30"/>
    <p:sldId id="262" r:id="rId3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5257"/>
    <a:srgbClr val="6B7175"/>
    <a:srgbClr val="181847"/>
    <a:srgbClr val="9D1C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41" autoAdjust="0"/>
    <p:restoredTop sz="71737" autoAdjust="0"/>
  </p:normalViewPr>
  <p:slideViewPr>
    <p:cSldViewPr snapToGrid="0">
      <p:cViewPr varScale="1">
        <p:scale>
          <a:sx n="118" d="100"/>
          <a:sy n="118" d="100"/>
        </p:scale>
        <p:origin x="-151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7CF50E7B-F686-4446-BA2A-B3427E093FCA}" type="datetimeFigureOut">
              <a:rPr lang="sk-SK"/>
              <a:pPr>
                <a:defRPr/>
              </a:pPr>
              <a:t>16. 6. 2014</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k-SK" noProof="0" smtClean="0"/>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sk-SK" noProof="0" smtClean="0"/>
              <a:t>Kliknite sem a upravte štýly predlohy textu.</a:t>
            </a:r>
          </a:p>
          <a:p>
            <a:pPr lvl="1"/>
            <a:r>
              <a:rPr lang="sk-SK" noProof="0" smtClean="0"/>
              <a:t>Druhá úroveň</a:t>
            </a:r>
          </a:p>
          <a:p>
            <a:pPr lvl="2"/>
            <a:r>
              <a:rPr lang="sk-SK" noProof="0" smtClean="0"/>
              <a:t>Tretia úroveň</a:t>
            </a:r>
          </a:p>
          <a:p>
            <a:pPr lvl="3"/>
            <a:r>
              <a:rPr lang="sk-SK" noProof="0" smtClean="0"/>
              <a:t>Štvrtá úroveň</a:t>
            </a:r>
          </a:p>
          <a:p>
            <a:pPr lvl="4"/>
            <a:r>
              <a:rPr lang="sk-SK" noProof="0" smtClean="0"/>
              <a:t>Piata úroveň</a:t>
            </a:r>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3ACE3C5-E0EE-4B5A-A77C-A6F9A3E34F0E}" type="slidenum">
              <a:rPr lang="sk-SK"/>
              <a:pPr>
                <a:defRPr/>
              </a:pPr>
              <a:t>‹#›</a:t>
            </a:fld>
            <a:endParaRPr lang="sk-SK"/>
          </a:p>
        </p:txBody>
      </p:sp>
    </p:spTree>
    <p:extLst>
      <p:ext uri="{BB962C8B-B14F-4D97-AF65-F5344CB8AC3E}">
        <p14:creationId xmlns:p14="http://schemas.microsoft.com/office/powerpoint/2010/main" val="29890530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pPr marL="171450" indent="-171450">
              <a:buFontTx/>
              <a:buChar char="-"/>
            </a:pPr>
            <a:r>
              <a:rPr lang="sk-SK" baseline="0" dirty="0" smtClean="0"/>
              <a:t>Predstavenie prednášajúcich a kancelárie.</a:t>
            </a:r>
          </a:p>
          <a:p>
            <a:pPr marL="171450" indent="-171450">
              <a:buFontTx/>
              <a:buChar char="-"/>
            </a:pPr>
            <a:endParaRPr lang="sk-SK" baseline="0" dirty="0" smtClean="0"/>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baseline="0" dirty="0" smtClean="0"/>
              <a:t>Prečo téma Informačné povinnosti v súvislosti s poistnou zmluvou? –  Pri plnení tejto informačnej povinnosti dochádza k prvému kontaktu medzi poisťovňou a jej budúcim klientom, preto musí byť táto povinnosť splnená bezchybne. Zabráni sa tak vzniku prípadných nedorozumení a sporov, ktoré sa klient určite bude snažiť využiť vo svoj prospech. Výsledkom týchto sporov môže byť povinnosť poisťovateľa poskytnúť poistné plnenie aj v situáciách, v ktorých by pri splnení svojich povinností, nemuselo dôjsť k poskytnutiu poistného plnenia – napr. pri zlej formulácií otázok dotazníka poistenia.</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baseline="0" dirty="0" smtClean="0"/>
              <a:t>Kvalitné splnenie tejto povinnosti má teda prevenčný charakter (a prevencia je vždy lacnejšia ako sankcie za porušenie). Preukázateľné splnenie povinností má za následok, že protistrana nebude môcť využiť argument, že jej neboli podané zákonné informácie tvoriace vlastne základ poistnej zmluvy.</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a:t>
            </a:fld>
            <a:endParaRPr lang="sk-SK"/>
          </a:p>
        </p:txBody>
      </p:sp>
    </p:spTree>
    <p:extLst>
      <p:ext uri="{BB962C8B-B14F-4D97-AF65-F5344CB8AC3E}">
        <p14:creationId xmlns:p14="http://schemas.microsoft.com/office/powerpoint/2010/main" val="7237552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10</a:t>
            </a:fld>
            <a:endParaRPr lang="sk-SK"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r>
              <a:rPr lang="sk-SK" dirty="0" smtClean="0"/>
              <a:t>- Údaje sa poskytujú v písomnej forme,</a:t>
            </a:r>
            <a:r>
              <a:rPr lang="sk-SK" baseline="0" dirty="0" smtClean="0"/>
              <a:t> no nemusí byť dodržaná listinná podoba.</a:t>
            </a:r>
            <a:endParaRPr lang="sk-SK" dirty="0" smtClean="0"/>
          </a:p>
          <a:p>
            <a:r>
              <a:rPr lang="sk-SK" dirty="0" smtClean="0"/>
              <a:t>- § 49a OZ: Právny úkon je neplatný, ak ho konajúca osoba urobila v omyle vychádzajúcom zo skutočnosti, ktorá je pre jeho uskutočnenie rozhodujúca, a osoba, ktorej bol právny úkon určený, tento omyl vyvolala alebo o ňom musela vedieť. Právny úkon je takisto neplatný, ak omyl táto osoba vyvolala úmyselne.</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11</a:t>
            </a:fld>
            <a:endParaRPr lang="sk-SK"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r>
              <a:rPr lang="sk-SK" dirty="0" smtClean="0"/>
              <a:t>- Rozhodnutie (z 13.06.2013) sa vzťahuje k S</a:t>
            </a:r>
            <a:r>
              <a:rPr lang="pt-BR" dirty="0" smtClean="0"/>
              <a:t>mernic</a:t>
            </a:r>
            <a:r>
              <a:rPr lang="sk-SK" dirty="0" smtClean="0"/>
              <a:t>i</a:t>
            </a:r>
            <a:r>
              <a:rPr lang="pt-BR" dirty="0" smtClean="0"/>
              <a:t> EP a Rady 2002/83/ES o životnom poistení</a:t>
            </a:r>
            <a:r>
              <a:rPr lang="sk-SK" dirty="0" smtClean="0"/>
              <a:t>.</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12</a:t>
            </a:fld>
            <a:endParaRPr lang="sk-SK"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Hlavným</a:t>
            </a:r>
            <a:r>
              <a:rPr lang="sk-SK" baseline="0" dirty="0" smtClean="0"/>
              <a:t> účelom tejto povinnosti je teda odpoveď na otázku, či poisťovateľ vôbec uzavrie so záujemcom o poistenie poistnú zmluvu, a ak áno, </a:t>
            </a:r>
            <a:r>
              <a:rPr lang="sk-SK" u="sng" baseline="0" dirty="0" smtClean="0"/>
              <a:t>na akú poistnú sumu</a:t>
            </a:r>
            <a:r>
              <a:rPr lang="sk-SK" baseline="0" dirty="0" smtClean="0"/>
              <a:t> – pri správnej aplikácii (presnej formulácií otázok dotazníka) sa poisťovateľ vyhne možnosti </a:t>
            </a:r>
            <a:r>
              <a:rPr lang="sk-SK" baseline="0" dirty="0" err="1" smtClean="0"/>
              <a:t>podpoistenia</a:t>
            </a:r>
            <a:r>
              <a:rPr lang="sk-SK" baseline="0" dirty="0" smtClean="0"/>
              <a:t> alebo </a:t>
            </a:r>
            <a:r>
              <a:rPr lang="sk-SK" baseline="0" dirty="0" err="1" smtClean="0"/>
              <a:t>nadpoistenia</a:t>
            </a:r>
            <a:r>
              <a:rPr lang="sk-SK" baseline="0" dirty="0" smtClean="0"/>
              <a:t> predmetu poistenia.</a:t>
            </a:r>
          </a:p>
          <a:p>
            <a:pPr marL="0" indent="0">
              <a:buFontTx/>
              <a:buNone/>
            </a:pPr>
            <a:endParaRPr lang="sk-SK" dirty="0" smtClean="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13</a:t>
            </a:fld>
            <a:endParaRPr lang="sk-SK"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Striktne sa vyžaduje písomná</a:t>
            </a:r>
            <a:r>
              <a:rPr lang="sk-SK" baseline="0" dirty="0" smtClean="0"/>
              <a:t> forma právneho úkonu, akékoľvek ústne podané informácie sú irelevantné (svedecké výpovede zamestnancov poisťovateľ, resp. sprostredkovateľov sú teda vylúčené, čo potvrdzujú aj viaceré rozhodnutia súdov).</a:t>
            </a:r>
          </a:p>
          <a:p>
            <a:pPr marL="171450" indent="-171450">
              <a:buFontTx/>
              <a:buChar char="-"/>
            </a:pPr>
            <a:r>
              <a:rPr lang="sk-SK" baseline="0" dirty="0" smtClean="0"/>
              <a:t>Formou dotazníka (potrebné je vyplniť údaje a odpovedať na otázky), najčastejšie ako súčasť poistnej zmluvy (alebo aj pred uzavretím poistnej zmluvy – napr. u poistenia podnikateľov, tu až na základe odpovedí vypracuje poisťovateľ návrh poistnej zmluvy).</a:t>
            </a:r>
          </a:p>
          <a:p>
            <a:pPr marL="171450" indent="-171450">
              <a:buFontTx/>
              <a:buChar char="-"/>
            </a:pPr>
            <a:r>
              <a:rPr lang="sk-SK" baseline="0" dirty="0" smtClean="0"/>
              <a:t>Prax poisťovateľov je taká (v záujme zvýšenia počtu obchodov), že po vyplnení dotazníka sa uzavrie poistná zmluva a až následne po natypovaní do </a:t>
            </a:r>
            <a:r>
              <a:rPr lang="sk-SK" baseline="0" dirty="0" err="1" smtClean="0"/>
              <a:t>inf</a:t>
            </a:r>
            <a:r>
              <a:rPr lang="sk-SK" baseline="0" dirty="0" smtClean="0"/>
              <a:t>. systému poisťovateľa sa zistí jej „nevýhodnosť“ pre poisťovateľa, potom sa poisťovateľ snaží poistnú zmluvu zmeniť dohodou s klientom alebo ju vypovedať – takýto postup môže byť predmetom kontroly NBS.</a:t>
            </a:r>
          </a:p>
          <a:p>
            <a:pPr marL="171450" indent="-171450">
              <a:buFontTx/>
              <a:buChar char="-"/>
            </a:pPr>
            <a:r>
              <a:rPr lang="sk-SK" baseline="0" dirty="0" smtClean="0"/>
              <a:t>Nepravdivosť a neúplnosť odpovedí preukazuje poisťovateľ.</a:t>
            </a:r>
          </a:p>
          <a:p>
            <a:pPr marL="171450" indent="-171450">
              <a:buFontTx/>
              <a:buChar char="-"/>
            </a:pPr>
            <a:r>
              <a:rPr lang="sk-SK" baseline="0" dirty="0" smtClean="0"/>
              <a:t>Odporúčame o tejto povinnosti záujemcu o poistenie, resp. poisteného, explicitne informovať.</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14</a:t>
            </a:fld>
            <a:endParaRPr lang="sk-SK"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baseline="0" dirty="0" smtClean="0"/>
              <a:t>Základná požiadavka – vedomosť o poskytnutí nesprávnych informácií; nevyžaduje sa aj vôľová zložka, čiže nie je potrebné dokazovať úmysel alebo nedbanlivosť konajúcej osoby.</a:t>
            </a:r>
          </a:p>
          <a:p>
            <a:pPr marL="171450" indent="-171450">
              <a:buFontTx/>
              <a:buChar char="-"/>
            </a:pPr>
            <a:r>
              <a:rPr lang="sk-SK" baseline="0" dirty="0" smtClean="0"/>
              <a:t>Ad a) zníženie (§ 798 OZ) - vzťahuje sa len na situácie, ak by poisťovateľ aj pri poskytnutí správnych informácií uzavrel poistnú zmluvu,</a:t>
            </a:r>
          </a:p>
          <a:p>
            <a:pPr marL="628650" lvl="1" indent="-171450">
              <a:buFontTx/>
              <a:buChar char="-"/>
            </a:pPr>
            <a:r>
              <a:rPr lang="sk-SK" baseline="0" dirty="0" smtClean="0"/>
              <a:t>primeranosť zníženia plnenia	- v závislosti od okolností prípadu,</a:t>
            </a:r>
          </a:p>
          <a:p>
            <a:pPr marL="2914650" lvl="6" indent="-171450">
              <a:buFontTx/>
              <a:buChar char="-"/>
            </a:pPr>
            <a:r>
              <a:rPr lang="sk-SK" baseline="0" dirty="0" smtClean="0"/>
              <a:t>priama úmera medzi rozdielom vo výške poistného (zaplateného a nesprávne určeného) a poskytnutým poistným plnením. </a:t>
            </a:r>
          </a:p>
          <a:p>
            <a:pPr marL="171450" indent="-171450">
              <a:buFontTx/>
              <a:buChar char="-"/>
            </a:pPr>
            <a:r>
              <a:rPr lang="sk-SK" baseline="0" dirty="0" smtClean="0"/>
              <a:t>Ad b) odstúpenie (§ 802 ods. 1 OZ) – podmienka: o nesprávnosti informácií sa poisťovateľ musí dozvedieť pred vznikom poistnej udalosti, ináč by mal odmietnuť poistné plnenie podľa bodu c),</a:t>
            </a:r>
          </a:p>
          <a:p>
            <a:pPr marL="2000250" lvl="4" indent="-171450">
              <a:buFontTx/>
              <a:buChar char="-"/>
            </a:pPr>
            <a:r>
              <a:rPr lang="sk-SK" baseline="0" dirty="0" smtClean="0"/>
              <a:t>prekluzívna subjektívna lehota tri mesiace na odstúpenie,</a:t>
            </a:r>
          </a:p>
          <a:p>
            <a:pPr marL="2000250" lvl="4" indent="-171450">
              <a:buFontTx/>
              <a:buChar char="-"/>
            </a:pPr>
            <a:r>
              <a:rPr lang="sk-SK" baseline="0" dirty="0" smtClean="0"/>
              <a:t>účinky ex </a:t>
            </a:r>
            <a:r>
              <a:rPr lang="sk-SK" baseline="0" dirty="0" err="1" smtClean="0"/>
              <a:t>tunc</a:t>
            </a:r>
            <a:r>
              <a:rPr lang="sk-SK" baseline="0" dirty="0" smtClean="0"/>
              <a:t> (od začiatku). </a:t>
            </a:r>
          </a:p>
          <a:p>
            <a:pPr marL="171450" indent="-171450">
              <a:buFontTx/>
              <a:buChar char="-"/>
            </a:pPr>
            <a:r>
              <a:rPr lang="sk-SK" baseline="0" dirty="0" smtClean="0"/>
              <a:t>Ad c) odmietnutie (§ 802 ods. 2 OZ) – podmienka: - o nesprávnosti informácií sa poisťovateľ dozvedel po vzniku poistnej udalosti,</a:t>
            </a:r>
          </a:p>
          <a:p>
            <a:pPr marL="2914650" lvl="6" indent="-171450">
              <a:buFontTx/>
              <a:buChar char="-"/>
            </a:pPr>
            <a:r>
              <a:rPr lang="sk-SK" baseline="0" dirty="0" smtClean="0"/>
              <a:t>vyžaduje sa podstatný omyl, pre ktorý by poisťovateľ poistnú zmluvu neuzavrel (pri nepodstatnom omyle len zníženie poistného plnenia),</a:t>
            </a:r>
          </a:p>
          <a:p>
            <a:pPr marL="2914650" lvl="6" indent="-171450">
              <a:buFontTx/>
              <a:buChar char="-"/>
            </a:pPr>
            <a:r>
              <a:rPr lang="sk-SK" baseline="0" dirty="0" smtClean="0"/>
              <a:t>poisťovateľ má nárok na už zaplatené poistné.</a:t>
            </a:r>
          </a:p>
          <a:p>
            <a:pPr marL="171450" indent="-171450">
              <a:buFontTx/>
              <a:buChar char="-"/>
            </a:pPr>
            <a:r>
              <a:rPr lang="sk-SK" baseline="0" dirty="0" smtClean="0"/>
              <a:t>Ad d) poisťovateľ môže náhradu škody (pre porušenie § 420 OZ alebo § 373 </a:t>
            </a:r>
            <a:r>
              <a:rPr lang="sk-SK" baseline="0" dirty="0" err="1" smtClean="0"/>
              <a:t>ObZ</a:t>
            </a:r>
            <a:r>
              <a:rPr lang="sk-SK" baseline="0" dirty="0" smtClean="0"/>
              <a:t>) požadovať popri nárokoch podľa bodov a) až c). </a:t>
            </a:r>
          </a:p>
          <a:p>
            <a:pPr marL="171450" indent="-171450">
              <a:buFontTx/>
              <a:buChar char="-"/>
            </a:pPr>
            <a:endParaRPr lang="sk-SK" baseline="0" dirty="0" smtClean="0"/>
          </a:p>
          <a:p>
            <a:pPr marL="171450" indent="-171450">
              <a:buFontTx/>
              <a:buChar char="-"/>
            </a:pPr>
            <a:endParaRPr lang="sk-SK" baseline="0" dirty="0" smtClean="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15</a:t>
            </a:fld>
            <a:endParaRPr lang="sk-SK"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r>
              <a:rPr lang="sk-SK" dirty="0" smtClean="0"/>
              <a:t>Uvedené rozhodnutie plne podporuje možnosť odmietnutia plnenia poisťovateľa podľa § 802 ods. 2 Občianskeho zákonníka v prípade porušenia povinnosti pravdivo a úplne odpovedať na otázky poisťovateľa.</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16</a:t>
            </a:fld>
            <a:endParaRPr lang="sk-SK">
              <a:solidFill>
                <a:prstClr val="black"/>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Poisťovateľ je v podstate oprávnený vypytovať sa na čokoľvek,</a:t>
            </a:r>
            <a:r>
              <a:rPr lang="sk-SK" baseline="0" dirty="0" smtClean="0"/>
              <a:t> čo súvisí s dojednávaným poistením, túto možnosť by mal v čo najširšej miere využiť.</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baseline="0" dirty="0" smtClean="0"/>
              <a:t>Akákoľvek nejasnosť, nejednoznačnosť a nezrozumiteľnosť formulovaných otázok dotazníka je na ťarchu poisťovateľa – nepriamo potvrdené napr. aj rozsudkom OS KE I </a:t>
            </a:r>
            <a:r>
              <a:rPr lang="sk-SK" baseline="0" dirty="0" err="1" smtClean="0"/>
              <a:t>sp</a:t>
            </a:r>
            <a:r>
              <a:rPr lang="sk-SK" baseline="0" dirty="0" smtClean="0"/>
              <a:t>. zn. 39C/183/2007 (potvrdený KS KE 5Co/358/2009), ktorý vyslovil záver, že nezrozumiteľnosť všeobecných poistných podmienok (ktoré obdobne ako znenie dotazníka tvorí poisťovateľ – profesionál) je na ťarchu poisťovateľa.</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baseline="0" dirty="0" smtClean="0"/>
              <a:t>Vzťahuje sa </a:t>
            </a:r>
            <a:r>
              <a:rPr lang="sk-SK" baseline="0" smtClean="0"/>
              <a:t>v podstate </a:t>
            </a:r>
            <a:r>
              <a:rPr lang="sk-SK" baseline="0" dirty="0" smtClean="0"/>
              <a:t>len na spotrebiteľa.</a:t>
            </a:r>
            <a:endParaRPr lang="sk-SK" dirty="0" smtClean="0"/>
          </a:p>
          <a:p>
            <a:pPr marL="171450" indent="-171450">
              <a:buFontTx/>
              <a:buChar char="-"/>
            </a:pPr>
            <a:endParaRPr lang="sk-SK" baseline="0" dirty="0" smtClean="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17</a:t>
            </a:fld>
            <a:endParaRPr lang="sk-SK">
              <a:solidFill>
                <a:prstClr val="black"/>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 37 ods. 3 zákona č. 8/2008 Z. z. o poisťovníctve.</a:t>
            </a:r>
          </a:p>
          <a:p>
            <a:pPr marL="171450" indent="-171450">
              <a:buFontTx/>
              <a:buChar char="-"/>
            </a:pPr>
            <a:r>
              <a:rPr lang="sk-SK" dirty="0" smtClean="0"/>
              <a:t>Vyžaduje</a:t>
            </a:r>
            <a:r>
              <a:rPr lang="sk-SK" baseline="0" dirty="0" smtClean="0"/>
              <a:t> sa písomná forma.</a:t>
            </a:r>
          </a:p>
          <a:p>
            <a:pPr marL="171450" indent="-171450">
              <a:buFontTx/>
              <a:buChar char="-"/>
            </a:pPr>
            <a:endParaRPr lang="sk-SK" dirty="0" smtClean="0"/>
          </a:p>
          <a:p>
            <a:pPr marL="171450" indent="-171450">
              <a:buFontTx/>
              <a:buChar char="-"/>
            </a:pPr>
            <a:r>
              <a:rPr lang="sk-SK" sz="1200" kern="1200" dirty="0" smtClean="0">
                <a:solidFill>
                  <a:schemeClr val="tx1"/>
                </a:solidFill>
                <a:effectLst/>
                <a:latin typeface="+mn-lt"/>
                <a:ea typeface="+mn-ea"/>
                <a:cs typeface="+mn-cs"/>
              </a:rPr>
              <a:t>Formulár nie je súčasťou poistnej zmluvy, zväčša je priložený do obalu návrhu poistnej zmluvy</a:t>
            </a:r>
            <a:r>
              <a:rPr lang="sk-SK" sz="1200" kern="1200" baseline="0" dirty="0" smtClean="0">
                <a:solidFill>
                  <a:schemeClr val="tx1"/>
                </a:solidFill>
                <a:effectLst/>
                <a:latin typeface="+mn-lt"/>
                <a:ea typeface="+mn-ea"/>
                <a:cs typeface="+mn-cs"/>
              </a:rPr>
              <a:t>. </a:t>
            </a:r>
            <a:r>
              <a:rPr lang="sk-SK" sz="1200" kern="1200" dirty="0" smtClean="0">
                <a:solidFill>
                  <a:schemeClr val="tx1"/>
                </a:solidFill>
                <a:effectLst/>
                <a:latin typeface="+mn-lt"/>
                <a:ea typeface="+mn-ea"/>
                <a:cs typeface="+mn-cs"/>
              </a:rPr>
              <a:t>Niektorý poisťovatelia ho klientovi nedávajú podpísať</a:t>
            </a:r>
            <a:r>
              <a:rPr lang="sk-SK" sz="1200" kern="1200" baseline="0" dirty="0" smtClean="0">
                <a:solidFill>
                  <a:schemeClr val="tx1"/>
                </a:solidFill>
                <a:effectLst/>
                <a:latin typeface="+mn-lt"/>
                <a:ea typeface="+mn-ea"/>
                <a:cs typeface="+mn-cs"/>
              </a:rPr>
              <a:t>, situáciu </a:t>
            </a:r>
            <a:r>
              <a:rPr lang="sk-SK" sz="1200" kern="1200" dirty="0" smtClean="0">
                <a:solidFill>
                  <a:schemeClr val="tx1"/>
                </a:solidFill>
                <a:effectLst/>
                <a:latin typeface="+mn-lt"/>
                <a:ea typeface="+mn-ea"/>
                <a:cs typeface="+mn-cs"/>
              </a:rPr>
              <a:t>riešia tak, že klient až podpisom poistnej</a:t>
            </a:r>
            <a:r>
              <a:rPr lang="sk-SK" sz="1200" kern="1200" baseline="0" dirty="0" smtClean="0">
                <a:solidFill>
                  <a:schemeClr val="tx1"/>
                </a:solidFill>
                <a:effectLst/>
                <a:latin typeface="+mn-lt"/>
                <a:ea typeface="+mn-ea"/>
                <a:cs typeface="+mn-cs"/>
              </a:rPr>
              <a:t> zmluvy</a:t>
            </a:r>
            <a:r>
              <a:rPr lang="sk-SK" sz="1200" kern="1200" dirty="0" smtClean="0">
                <a:solidFill>
                  <a:schemeClr val="tx1"/>
                </a:solidFill>
                <a:effectLst/>
                <a:latin typeface="+mn-lt"/>
                <a:ea typeface="+mn-ea"/>
                <a:cs typeface="+mn-cs"/>
              </a:rPr>
              <a:t> potvrdí, že bol oboznámený s formulárom. Z dôvodu jednoznačného</a:t>
            </a:r>
            <a:r>
              <a:rPr lang="sk-SK" sz="1200" kern="1200" baseline="0" dirty="0" smtClean="0">
                <a:solidFill>
                  <a:schemeClr val="tx1"/>
                </a:solidFill>
                <a:effectLst/>
                <a:latin typeface="+mn-lt"/>
                <a:ea typeface="+mn-ea"/>
                <a:cs typeface="+mn-cs"/>
              </a:rPr>
              <a:t> vylúčenia pochybností  alebo sporov o oboznámení sa záujemcu o poistenie s obsahom formulára,</a:t>
            </a:r>
            <a:r>
              <a:rPr lang="sk-SK" sz="1200" kern="1200" dirty="0" smtClean="0">
                <a:solidFill>
                  <a:schemeClr val="tx1"/>
                </a:solidFill>
                <a:effectLst/>
                <a:latin typeface="+mn-lt"/>
                <a:ea typeface="+mn-ea"/>
                <a:cs typeface="+mn-cs"/>
              </a:rPr>
              <a:t> by formulár</a:t>
            </a:r>
            <a:r>
              <a:rPr lang="sk-SK" sz="1200" kern="1200" baseline="0" dirty="0" smtClean="0">
                <a:solidFill>
                  <a:schemeClr val="tx1"/>
                </a:solidFill>
                <a:effectLst/>
                <a:latin typeface="+mn-lt"/>
                <a:ea typeface="+mn-ea"/>
                <a:cs typeface="+mn-cs"/>
              </a:rPr>
              <a:t> </a:t>
            </a:r>
            <a:r>
              <a:rPr lang="sk-SK" sz="1200" kern="1200" dirty="0" smtClean="0">
                <a:solidFill>
                  <a:schemeClr val="tx1"/>
                </a:solidFill>
                <a:effectLst/>
                <a:latin typeface="+mn-lt"/>
                <a:ea typeface="+mn-ea"/>
                <a:cs typeface="+mn-cs"/>
              </a:rPr>
              <a:t>mal byť </a:t>
            </a:r>
            <a:r>
              <a:rPr lang="sk-SK" sz="1200" kern="1200" baseline="0" dirty="0" smtClean="0">
                <a:solidFill>
                  <a:schemeClr val="tx1"/>
                </a:solidFill>
                <a:effectLst/>
                <a:latin typeface="+mn-lt"/>
                <a:ea typeface="+mn-ea"/>
                <a:cs typeface="+mn-cs"/>
              </a:rPr>
              <a:t>podpísaný záujemcom.</a:t>
            </a:r>
            <a:endParaRPr lang="sk-SK" sz="1200" kern="1200" dirty="0" smtClean="0">
              <a:solidFill>
                <a:schemeClr val="tx1"/>
              </a:solidFill>
              <a:effectLst/>
              <a:latin typeface="+mn-lt"/>
              <a:ea typeface="+mn-ea"/>
              <a:cs typeface="+mn-cs"/>
            </a:endParaRP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18</a:t>
            </a:fld>
            <a:endParaRPr lang="sk-SK">
              <a:solidFill>
                <a:prstClr val="black"/>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19</a:t>
            </a:fld>
            <a:endParaRPr lang="sk-SK">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r>
              <a:rPr lang="sk-SK" dirty="0" smtClean="0"/>
              <a:t>- Základom informačných povinností je vytvoriť dôveru medzi</a:t>
            </a:r>
            <a:r>
              <a:rPr lang="sk-SK" baseline="0" dirty="0" smtClean="0"/>
              <a:t> poisťovateľom a záujemcom o poistenie.</a:t>
            </a:r>
            <a:endParaRPr lang="sk-SK" dirty="0" smtClean="0"/>
          </a:p>
          <a:p>
            <a:r>
              <a:rPr lang="sk-SK" dirty="0" smtClean="0"/>
              <a:t>- </a:t>
            </a:r>
            <a:r>
              <a:rPr lang="sk-SK" dirty="0" err="1" smtClean="0"/>
              <a:t>Jack</a:t>
            </a:r>
            <a:r>
              <a:rPr lang="sk-SK" dirty="0" smtClean="0"/>
              <a:t> </a:t>
            </a:r>
            <a:r>
              <a:rPr lang="sk-SK" dirty="0" err="1" smtClean="0"/>
              <a:t>Trout</a:t>
            </a:r>
            <a:r>
              <a:rPr lang="sk-SK" dirty="0" smtClean="0"/>
              <a:t>,</a:t>
            </a:r>
            <a:r>
              <a:rPr lang="sk-SK" baseline="0" dirty="0" smtClean="0"/>
              <a:t> </a:t>
            </a:r>
            <a:r>
              <a:rPr lang="sk-SK" dirty="0" smtClean="0"/>
              <a:t>zakladateľ „marketing </a:t>
            </a:r>
            <a:r>
              <a:rPr lang="sk-SK" dirty="0" err="1" smtClean="0"/>
              <a:t>warfare</a:t>
            </a:r>
            <a:r>
              <a:rPr lang="sk-SK" dirty="0" smtClean="0"/>
              <a:t> </a:t>
            </a:r>
            <a:r>
              <a:rPr lang="sk-SK" dirty="0" err="1" smtClean="0"/>
              <a:t>theory</a:t>
            </a:r>
            <a:r>
              <a:rPr lang="sk-SK" dirty="0" smtClean="0"/>
              <a:t>“ (teória,</a:t>
            </a:r>
            <a:r>
              <a:rPr lang="sk-SK" baseline="0" dirty="0" smtClean="0"/>
              <a:t> ktorá aplikuje vojenské stratégie v biznise</a:t>
            </a:r>
            <a:r>
              <a:rPr lang="sk-SK" dirty="0" smtClean="0"/>
              <a:t>).</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2</a:t>
            </a:fld>
            <a:endParaRPr lang="sk-SK"/>
          </a:p>
        </p:txBody>
      </p:sp>
    </p:spTree>
    <p:extLst>
      <p:ext uri="{BB962C8B-B14F-4D97-AF65-F5344CB8AC3E}">
        <p14:creationId xmlns:p14="http://schemas.microsoft.com/office/powerpoint/2010/main" val="42584034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20</a:t>
            </a:fld>
            <a:endParaRPr lang="sk-SK">
              <a:solidFill>
                <a:prstClr val="black"/>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i="0" baseline="0" dirty="0" smtClean="0"/>
              <a:t> § 4 zákona č. 266/2005 Z. z. o ochrane spotrebiteľa pri finančných službách na diaľku</a:t>
            </a:r>
          </a:p>
          <a:p>
            <a:pPr marL="171450" indent="-171450">
              <a:buFontTx/>
              <a:buChar char="-"/>
            </a:pPr>
            <a:r>
              <a:rPr lang="sk-SK" i="0" baseline="0" dirty="0" smtClean="0"/>
              <a:t>Vzťahuje sa iba na spotrebiteľa (fyzická osoba, ktorej sa výlučne na osobnú spotrebu poskytujú finančné služby na základe zmluvy na diaľku a ktorá pri jej uzavieraní a plnení nekoná v rámci svojho zamestnania, povolania alebo podnikania).</a:t>
            </a:r>
            <a:endParaRPr lang="sk-SK" i="0" dirty="0" smtClean="0"/>
          </a:p>
          <a:p>
            <a:pPr marL="171450" indent="-171450">
              <a:buFontTx/>
              <a:buChar char="-"/>
            </a:pPr>
            <a:r>
              <a:rPr lang="sk-SK" i="1" dirty="0" err="1" smtClean="0"/>
              <a:t>Lex</a:t>
            </a:r>
            <a:r>
              <a:rPr lang="sk-SK" i="1" dirty="0" smtClean="0"/>
              <a:t> </a:t>
            </a:r>
            <a:r>
              <a:rPr lang="sk-SK" i="1" dirty="0" err="1" smtClean="0"/>
              <a:t>specialis</a:t>
            </a:r>
            <a:r>
              <a:rPr lang="sk-SK" baseline="0" dirty="0" smtClean="0"/>
              <a:t> k zákonu č. 102/2014 </a:t>
            </a:r>
            <a:r>
              <a:rPr lang="sk-SK" baseline="0" dirty="0" err="1" smtClean="0"/>
              <a:t>Z.z</a:t>
            </a:r>
            <a:r>
              <a:rPr lang="sk-SK" baseline="0" dirty="0" smtClean="0"/>
              <a:t>. o ochrane spotrebiteľa pri predaji tovaru alebo poskytovaní služieb na základe zmluvy uzavretej na diaľku alebo zmluvy uzavretej mimo prevádzkových priestorov predávajúceho.</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sz="1200" kern="1200" dirty="0" smtClean="0">
                <a:solidFill>
                  <a:schemeClr val="tx1"/>
                </a:solidFill>
                <a:effectLst/>
                <a:latin typeface="+mn-lt"/>
                <a:ea typeface="+mn-ea"/>
                <a:cs typeface="+mn-cs"/>
              </a:rPr>
              <a:t>Odporúčame, pri uzatváraní</a:t>
            </a:r>
            <a:r>
              <a:rPr lang="sk-SK" sz="1200" kern="1200" baseline="0" dirty="0" smtClean="0">
                <a:solidFill>
                  <a:schemeClr val="tx1"/>
                </a:solidFill>
                <a:effectLst/>
                <a:latin typeface="+mn-lt"/>
                <a:ea typeface="+mn-ea"/>
                <a:cs typeface="+mn-cs"/>
              </a:rPr>
              <a:t> poistnej zmluvy prostredníctvom internetu, aby formulár podľa zákona o poisťovníctve a poskytnutie informácií podľa tohto zákona o ochrane spotrebiteľa pri finančných službách na diaľku bolo ako samostatný „</a:t>
            </a:r>
            <a:r>
              <a:rPr lang="sk-SK" sz="1200" kern="1200" baseline="0" dirty="0" err="1" smtClean="0">
                <a:solidFill>
                  <a:schemeClr val="tx1"/>
                </a:solidFill>
                <a:effectLst/>
                <a:latin typeface="+mn-lt"/>
                <a:ea typeface="+mn-ea"/>
                <a:cs typeface="+mn-cs"/>
              </a:rPr>
              <a:t>odklik</a:t>
            </a:r>
            <a:r>
              <a:rPr lang="sk-SK" sz="1200" kern="1200" baseline="0" dirty="0" smtClean="0">
                <a:solidFill>
                  <a:schemeClr val="tx1"/>
                </a:solidFill>
                <a:effectLst/>
                <a:latin typeface="+mn-lt"/>
                <a:ea typeface="+mn-ea"/>
                <a:cs typeface="+mn-cs"/>
              </a:rPr>
              <a:t>“</a:t>
            </a:r>
            <a:r>
              <a:rPr lang="sk-SK" sz="1200" kern="1200" dirty="0" smtClean="0">
                <a:solidFill>
                  <a:schemeClr val="tx1"/>
                </a:solidFill>
                <a:effectLst/>
                <a:latin typeface="+mn-lt"/>
                <a:ea typeface="+mn-ea"/>
                <a:cs typeface="+mn-cs"/>
              </a:rPr>
              <a:t> (explicitný dôkaz), </a:t>
            </a:r>
            <a:r>
              <a:rPr lang="sk-SK" sz="1200" kern="1200" baseline="0" dirty="0" smtClean="0">
                <a:solidFill>
                  <a:schemeClr val="tx1"/>
                </a:solidFill>
                <a:effectLst/>
                <a:latin typeface="+mn-lt"/>
                <a:ea typeface="+mn-ea"/>
                <a:cs typeface="+mn-cs"/>
              </a:rPr>
              <a:t>a aby sa ich text nachádzal v blízkosti tohto </a:t>
            </a:r>
            <a:r>
              <a:rPr lang="sk-SK" sz="1200" kern="1200" baseline="0" dirty="0" err="1" smtClean="0">
                <a:solidFill>
                  <a:schemeClr val="tx1"/>
                </a:solidFill>
                <a:effectLst/>
                <a:latin typeface="+mn-lt"/>
                <a:ea typeface="+mn-ea"/>
                <a:cs typeface="+mn-cs"/>
              </a:rPr>
              <a:t>odkliku</a:t>
            </a:r>
            <a:r>
              <a:rPr lang="sk-SK" sz="1200" kern="1200" baseline="0" dirty="0" smtClean="0">
                <a:solidFill>
                  <a:schemeClr val="tx1"/>
                </a:solidFill>
                <a:effectLst/>
                <a:latin typeface="+mn-lt"/>
                <a:ea typeface="+mn-ea"/>
                <a:cs typeface="+mn-cs"/>
              </a:rPr>
              <a:t>.</a:t>
            </a:r>
          </a:p>
          <a:p>
            <a:pPr marL="171450" marR="0" indent="-171450" algn="l" defTabSz="914400" rtl="0" eaLnBrk="0" fontAlgn="base" latinLnBrk="0" hangingPunct="0">
              <a:lnSpc>
                <a:spcPct val="100000"/>
              </a:lnSpc>
              <a:spcBef>
                <a:spcPct val="30000"/>
              </a:spcBef>
              <a:spcAft>
                <a:spcPct val="0"/>
              </a:spcAft>
              <a:buClrTx/>
              <a:buSzTx/>
              <a:buFontTx/>
              <a:buChar char="-"/>
              <a:tabLst/>
              <a:defRPr/>
            </a:pPr>
            <a:r>
              <a:rPr lang="sk-SK" sz="1200" kern="1200" baseline="0" dirty="0" smtClean="0">
                <a:solidFill>
                  <a:schemeClr val="tx1"/>
                </a:solidFill>
                <a:effectLst/>
                <a:latin typeface="+mn-lt"/>
                <a:ea typeface="+mn-ea"/>
                <a:cs typeface="+mn-cs"/>
              </a:rPr>
              <a:t>Tieto zmluvy sú zväčša uzavreté zaplatením poistného, podľa nášho názoru nestačí, aby napr. text poskytovanej informácie oznamoval, že zaplatením bol záujemca o poistenie informovaný podľa tohto zákona. </a:t>
            </a:r>
            <a:endParaRPr lang="sk-SK" dirty="0" smtClean="0"/>
          </a:p>
          <a:p>
            <a:pPr marL="0" indent="0">
              <a:buFontTx/>
              <a:buNone/>
            </a:pPr>
            <a:endParaRPr lang="sk-SK" baseline="0" dirty="0" smtClean="0"/>
          </a:p>
          <a:p>
            <a:pPr marL="0" indent="0">
              <a:buFontTx/>
              <a:buNone/>
            </a:pP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21</a:t>
            </a:fld>
            <a:endParaRPr lang="sk-SK">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0" indent="0">
              <a:buFontTx/>
              <a:buNone/>
            </a:pPr>
            <a:endParaRPr lang="sk-SK" baseline="0" dirty="0" smtClean="0"/>
          </a:p>
          <a:p>
            <a:pPr marL="0" indent="0">
              <a:buFontTx/>
              <a:buNone/>
            </a:pP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22</a:t>
            </a:fld>
            <a:endParaRPr lang="sk-SK">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0" indent="0">
              <a:buFontTx/>
              <a:buNone/>
            </a:pPr>
            <a:endParaRPr lang="sk-SK" baseline="0" dirty="0" smtClean="0"/>
          </a:p>
          <a:p>
            <a:pPr marL="0" indent="0">
              <a:buFontTx/>
              <a:buNone/>
            </a:pP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23</a:t>
            </a:fld>
            <a:endParaRPr lang="sk-SK">
              <a:solidFill>
                <a:prstClr val="black"/>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0" indent="0">
              <a:buFontTx/>
              <a:buNone/>
            </a:pPr>
            <a:endParaRPr lang="sk-SK" baseline="0" dirty="0" smtClean="0"/>
          </a:p>
          <a:p>
            <a:pPr marL="0" indent="0">
              <a:buFontTx/>
              <a:buNone/>
            </a:pP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24</a:t>
            </a:fld>
            <a:endParaRPr lang="sk-SK">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0" indent="0">
              <a:buFontTx/>
              <a:buNone/>
            </a:pPr>
            <a:r>
              <a:rPr lang="sk-SK" baseline="0" dirty="0" smtClean="0"/>
              <a:t>Ad e) Systémy náhrad a garančné fondy stanovené zákonmi – fond ochrany vkladov (zákon o ochrane vkladov) a garančný fond investícií (zákon o cenných papieroch a investičných službách). </a:t>
            </a:r>
          </a:p>
          <a:p>
            <a:pPr marL="0" indent="0">
              <a:buFontTx/>
              <a:buNone/>
            </a:pP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25</a:t>
            </a:fld>
            <a:endParaRPr lang="sk-SK">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0" indent="0">
              <a:buFontTx/>
              <a:buNone/>
            </a:pPr>
            <a:r>
              <a:rPr lang="sk-SK" dirty="0" smtClean="0"/>
              <a:t>Táto povinnosť je zrejme pozostatkom z obdobia,</a:t>
            </a:r>
            <a:r>
              <a:rPr lang="sk-SK" baseline="0" dirty="0" smtClean="0"/>
              <a:t> keď poistné podmienky boli schvaľované dozorným orgánom (Úrad pre finančný trh).</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26</a:t>
            </a:fld>
            <a:endParaRPr lang="sk-SK">
              <a:solidFill>
                <a:prstClr val="black"/>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solidFill>
                  <a:prstClr val="black"/>
                </a:solidFill>
              </a:rPr>
              <a:pPr>
                <a:defRPr/>
              </a:pPr>
              <a:t>27</a:t>
            </a:fld>
            <a:endParaRPr lang="sk-SK">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pPr marL="171450" indent="-171450">
              <a:buFontTx/>
              <a:buChar char="-"/>
            </a:pPr>
            <a:r>
              <a:rPr lang="sk-SK" dirty="0" smtClean="0"/>
              <a:t>Vystúpenie</a:t>
            </a:r>
            <a:r>
              <a:rPr lang="sk-SK" baseline="0" dirty="0" smtClean="0"/>
              <a:t> sa sústreďuje predovšetkým na informačné povinnosti účastníkov poistnej zmluvy pri jej uzavieraní, čiže ide o predzmluvnú informačnú povinnosť.</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3</a:t>
            </a:fld>
            <a:endParaRPr lang="sk-SK"/>
          </a:p>
        </p:txBody>
      </p:sp>
    </p:spTree>
    <p:extLst>
      <p:ext uri="{BB962C8B-B14F-4D97-AF65-F5344CB8AC3E}">
        <p14:creationId xmlns:p14="http://schemas.microsoft.com/office/powerpoint/2010/main" val="1184797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Roztrieštenosť legislatívnej úpravy informačných povinnosti súvisiacich s poistnou zmluvou.</a:t>
            </a:r>
          </a:p>
          <a:p>
            <a:pPr marL="171450" indent="-171450">
              <a:buFontTx/>
              <a:buChar char="-"/>
            </a:pPr>
            <a:endParaRPr lang="sk-SK" dirty="0" smtClean="0"/>
          </a:p>
          <a:p>
            <a:pPr marL="171450" indent="-171450">
              <a:buFontTx/>
              <a:buChar char="-"/>
            </a:pPr>
            <a:r>
              <a:rPr lang="sk-SK" dirty="0" smtClean="0"/>
              <a:t>Duplicita niektorých povinností.</a:t>
            </a:r>
          </a:p>
          <a:p>
            <a:endParaRPr lang="sk-SK" dirty="0" smtClean="0"/>
          </a:p>
          <a:p>
            <a:r>
              <a:rPr lang="sk-SK" dirty="0" smtClean="0"/>
              <a:t>Na</a:t>
            </a:r>
            <a:r>
              <a:rPr lang="sk-SK" baseline="0" dirty="0" smtClean="0"/>
              <a:t> informačné povinnosti sa </a:t>
            </a:r>
            <a:r>
              <a:rPr lang="sk-SK" u="sng" baseline="0" dirty="0" smtClean="0"/>
              <a:t>nevzťahuje</a:t>
            </a:r>
            <a:r>
              <a:rPr lang="sk-SK" baseline="0" dirty="0" smtClean="0"/>
              <a:t>:</a:t>
            </a:r>
          </a:p>
          <a:p>
            <a:pPr marL="228600" indent="-228600">
              <a:buFontTx/>
              <a:buAutoNum type="alphaLcParenR"/>
            </a:pPr>
            <a:r>
              <a:rPr lang="sk-SK" b="1" baseline="0" dirty="0" smtClean="0"/>
              <a:t>z</a:t>
            </a:r>
            <a:r>
              <a:rPr lang="sk-SK" b="1" dirty="0" smtClean="0"/>
              <a:t>ákon č. 102/2014 </a:t>
            </a:r>
            <a:r>
              <a:rPr lang="sk-SK" b="1" dirty="0" err="1" smtClean="0"/>
              <a:t>Z.z</a:t>
            </a:r>
            <a:r>
              <a:rPr lang="sk-SK" b="1" dirty="0" smtClean="0"/>
              <a:t>. o ochrane spotrebiteľa pri predaji tovaru alebo poskytovaní služieb na základe zmluvy uzavretej na diaľku alebo zmluvy uzavretej mimo prevádzkových priestorov predávajúceho</a:t>
            </a:r>
            <a:r>
              <a:rPr lang="sk-SK" dirty="0" smtClean="0"/>
              <a:t>,</a:t>
            </a:r>
            <a:r>
              <a:rPr lang="sk-SK" baseline="0" dirty="0" smtClean="0"/>
              <a:t> ktorý v § 2 ods. 2 písm. c) vylučuje z predmetu zákona zmluvy, ktorých predmetom je poskytovanie finančných služieb – aj poisťovacích (odkaz na zákon č. 266/2005 </a:t>
            </a:r>
            <a:r>
              <a:rPr lang="sk-SK" baseline="0" dirty="0" err="1" smtClean="0"/>
              <a:t>Z.z</a:t>
            </a:r>
            <a:r>
              <a:rPr lang="sk-SK" baseline="0" dirty="0" smtClean="0"/>
              <a:t>. o ochrane spotrebiteľa pri finančných službách na diaľku – vymedzenie pojmov, čo je finančná služba – „služba poskytovaná poisťovňou, poisťovňou z iného členského štátu, zahraničnou poisťovňou alebo ich pobočkami“),</a:t>
            </a:r>
          </a:p>
          <a:p>
            <a:pPr marL="0" indent="0">
              <a:buFontTx/>
              <a:buNone/>
            </a:pPr>
            <a:r>
              <a:rPr lang="sk-SK" baseline="0" dirty="0" smtClean="0"/>
              <a:t>     - zákon č. 266/2005 </a:t>
            </a:r>
            <a:r>
              <a:rPr lang="sk-SK" baseline="0" dirty="0" err="1" smtClean="0"/>
              <a:t>Z.z</a:t>
            </a:r>
            <a:r>
              <a:rPr lang="sk-SK" baseline="0" dirty="0" smtClean="0"/>
              <a:t>. o ochrane spotrebiteľa pri finančných službách na diaľku je teda </a:t>
            </a:r>
            <a:r>
              <a:rPr lang="sk-SK" i="1" baseline="0" dirty="0" err="1" smtClean="0"/>
              <a:t>lex</a:t>
            </a:r>
            <a:r>
              <a:rPr lang="sk-SK" i="1" baseline="0" dirty="0" smtClean="0"/>
              <a:t> </a:t>
            </a:r>
            <a:r>
              <a:rPr lang="sk-SK" i="1" baseline="0" dirty="0" err="1" smtClean="0"/>
              <a:t>specialis</a:t>
            </a:r>
            <a:r>
              <a:rPr lang="sk-SK" i="1" baseline="0" dirty="0" smtClean="0"/>
              <a:t> </a:t>
            </a:r>
            <a:r>
              <a:rPr lang="sk-SK" i="0" baseline="0" dirty="0" smtClean="0"/>
              <a:t>vo vzťahu k zákonu č. 102/2014 </a:t>
            </a:r>
            <a:r>
              <a:rPr lang="sk-SK" i="0" baseline="0" dirty="0" err="1" smtClean="0"/>
              <a:t>Z.z</a:t>
            </a:r>
            <a:r>
              <a:rPr lang="sk-SK" i="0" baseline="0" dirty="0" smtClean="0"/>
              <a:t>.</a:t>
            </a:r>
          </a:p>
          <a:p>
            <a:pPr marL="0" indent="0">
              <a:buFontTx/>
              <a:buNone/>
            </a:pPr>
            <a:r>
              <a:rPr lang="sk-SK" b="1" i="0" baseline="0" dirty="0" smtClean="0"/>
              <a:t>b)  zákon č. 250/2007 </a:t>
            </a:r>
            <a:r>
              <a:rPr lang="sk-SK" b="1" i="0" baseline="0" dirty="0" err="1" smtClean="0"/>
              <a:t>Z.z</a:t>
            </a:r>
            <a:r>
              <a:rPr lang="sk-SK" b="1" i="0" baseline="0" dirty="0" smtClean="0"/>
              <a:t>. o ochrane spotrebiteľa</a:t>
            </a:r>
            <a:r>
              <a:rPr lang="sk-SK" b="0" i="0" baseline="0" dirty="0" smtClean="0"/>
              <a:t>, konkrétne ustanovenie § 10a Informačné povinnosti (doplnené do zákona zákonom č. 102/2014 – účinnosť v tejto časti od 13.06.2014), ktoré v odseku 3 určuje, že u</a:t>
            </a:r>
            <a:r>
              <a:rPr lang="sk-SK" baseline="0" dirty="0" smtClean="0"/>
              <a:t>stanovenia odseku 1 (oznamované skutočnosti) sa nepoužijú, ak pre predávajúceho (osoba, ktorá pri uzatváraní a plnení spotrebiteľskej zmluvy koná v rámci predmetu svojej podnikateľskej činnosti alebo povolania, alebo osoba konajúca v jej mene alebo na jej účet) vyplýva z osobitného predpisu (Občiansky zákonník, Zákon o poisťovníctve, Zákon o ochrane spotrebiteľa pri finančných službách na diaľku) povinnosť poskytnúť informácie spotrebiteľovi pred uzavretím zmluvy. </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4</a:t>
            </a:fld>
            <a:endParaRPr lang="sk-SK"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Informácie sa</a:t>
            </a:r>
            <a:r>
              <a:rPr lang="sk-SK" baseline="0" dirty="0" smtClean="0"/>
              <a:t> poskytujú každému záujemcovi o poistenie (spotrebiteľ/</a:t>
            </a:r>
            <a:r>
              <a:rPr lang="sk-SK" baseline="0" dirty="0" err="1" smtClean="0"/>
              <a:t>nespotrebiteľ</a:t>
            </a:r>
            <a:r>
              <a:rPr lang="sk-SK" baseline="0" dirty="0" smtClean="0"/>
              <a:t>).</a:t>
            </a:r>
            <a:endParaRPr lang="sk-SK" dirty="0" smtClean="0"/>
          </a:p>
          <a:p>
            <a:pPr marL="171450" indent="-171450">
              <a:buFontTx/>
              <a:buChar char="-"/>
            </a:pPr>
            <a:r>
              <a:rPr lang="sk-SK" strike="noStrike" dirty="0" smtClean="0"/>
              <a:t>P</a:t>
            </a:r>
            <a:r>
              <a:rPr lang="sk-SK" strike="noStrike" baseline="0" dirty="0" smtClean="0"/>
              <a:t>oskytnutie týchto informácií záujemcovi (resp. neskôr poistníkovi) musí (pri spore) preukázať poisťovateľ, preto v prípade uzavretia poistnej zmluvy, odporúčame, aby poistná zmluva obsahovala napr. samostatnú kolónku (ktorá sa bude zaškrtávať) s vyhlásením záujemcu o tom, že bol oboznámený s týmito údajmi, alebo, aby takéto vyhlásenie bolo potvrdené samostatným podpisom. Dôležité je, </a:t>
            </a:r>
            <a:r>
              <a:rPr lang="sk-SK" u="sng" strike="noStrike" baseline="0" dirty="0" smtClean="0"/>
              <a:t>aby záujemca o poistenie vykonal určitý úkon, a tak prejavil to, že mu skutočne boli poisťovateľom poskytnuté zákonom určené údaje</a:t>
            </a:r>
            <a:r>
              <a:rPr lang="sk-SK" strike="noStrike" baseline="0" dirty="0" smtClean="0"/>
              <a:t>. </a:t>
            </a:r>
          </a:p>
          <a:p>
            <a:pPr marL="171450" indent="-171450">
              <a:buFontTx/>
              <a:buChar char="-"/>
            </a:pPr>
            <a:r>
              <a:rPr lang="sk-SK" baseline="0" dirty="0" smtClean="0"/>
              <a:t>Smernica je v súčasnosti nahradzovaná Smernicou Európskeho parlamentu a Rady 2009/138/ES (Solventnosť II).</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5</a:t>
            </a:fld>
            <a:endParaRPr lang="sk-SK"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Tieto údaje - poisťovateľa sú častokrát</a:t>
            </a:r>
            <a:r>
              <a:rPr lang="sk-SK" baseline="0" dirty="0" smtClean="0"/>
              <a:t> </a:t>
            </a:r>
            <a:r>
              <a:rPr lang="sk-SK" dirty="0" smtClean="0"/>
              <a:t>uvedené</a:t>
            </a:r>
            <a:r>
              <a:rPr lang="sk-SK" baseline="0" dirty="0" smtClean="0"/>
              <a:t> </a:t>
            </a:r>
            <a:r>
              <a:rPr lang="sk-SK" dirty="0" smtClean="0"/>
              <a:t>v znení návrhu poistnej zmluvy,</a:t>
            </a:r>
          </a:p>
          <a:p>
            <a:pPr marL="0" indent="0">
              <a:buFontTx/>
              <a:buNone/>
            </a:pPr>
            <a:r>
              <a:rPr lang="sk-SK" dirty="0" smtClean="0"/>
              <a:t>	 - sú totožné</a:t>
            </a:r>
            <a:r>
              <a:rPr lang="sk-SK" baseline="0" dirty="0" smtClean="0"/>
              <a:t> s údajmi podľa formulára o podmienkach uzavretia poistnej zmluvy,</a:t>
            </a:r>
          </a:p>
          <a:p>
            <a:pPr marL="0" indent="0">
              <a:buFontTx/>
              <a:buNone/>
            </a:pPr>
            <a:r>
              <a:rPr lang="sk-SK" baseline="0" dirty="0" smtClean="0"/>
              <a:t>	 - nezabúdať na ich aktualizáciu pri každej zmene.</a:t>
            </a:r>
          </a:p>
          <a:p>
            <a:pPr marL="0" indent="0">
              <a:buFontTx/>
              <a:buNone/>
            </a:pPr>
            <a:endParaRPr lang="sk-SK" baseline="0" dirty="0" smtClean="0"/>
          </a:p>
          <a:p>
            <a:pPr marL="171450" indent="-171450">
              <a:buFontTx/>
              <a:buChar char="-"/>
            </a:pPr>
            <a:r>
              <a:rPr lang="sk-SK" baseline="0" dirty="0" smtClean="0"/>
              <a:t>Povinnosti podľa </a:t>
            </a:r>
            <a:r>
              <a:rPr lang="sk-SK" u="sng" baseline="0" dirty="0" smtClean="0"/>
              <a:t>Obchodného zákonníka</a:t>
            </a:r>
            <a:r>
              <a:rPr lang="sk-SK" baseline="0" dirty="0" smtClean="0"/>
              <a:t>:</a:t>
            </a:r>
          </a:p>
          <a:p>
            <a:pPr marL="171450" indent="-171450">
              <a:buFontTx/>
              <a:buChar char="-"/>
            </a:pPr>
            <a:r>
              <a:rPr lang="sk-SK" baseline="0" dirty="0" smtClean="0"/>
              <a:t>Spoločnosti túto povinnosť často porušujú.</a:t>
            </a:r>
          </a:p>
          <a:p>
            <a:pPr marL="171450" indent="-171450">
              <a:buFontTx/>
              <a:buChar char="-"/>
            </a:pPr>
            <a:r>
              <a:rPr lang="sk-SK" baseline="0" dirty="0" smtClean="0"/>
              <a:t>Vzťahuje sa na listinnú, ale aj na elektronickú formu dokumentov.</a:t>
            </a:r>
          </a:p>
          <a:p>
            <a:pPr marL="171450" indent="-171450">
              <a:buFontTx/>
              <a:buChar char="-"/>
            </a:pPr>
            <a:r>
              <a:rPr lang="sk-SK" baseline="0" dirty="0" smtClean="0"/>
              <a:t>Obchodnými listami sa rozumejú ponuky produktov a služieb podnikateľa – čiže aj písomnosti informačného charakteru, ktoré sú hoci i do určitej miery záväzné. Odporúčame tieto údaje v súvislosťou s informačnými povinnosťami poisťovateľa uvádzať všade, i keď príslušné zákony ustanovujúce informačné povinnosti poisťovateľa tieto údaje explicitne nevyžadujú oznamovať - okrem zákona č. 266/2005 Z. z. o ochrane spotrebiteľa pri finančných službách na diaľku, ktorý ustanovuje povinnosť oznámiť aj niektoré z týchto údajov.</a:t>
            </a:r>
          </a:p>
          <a:p>
            <a:pPr marL="171450" indent="-171450">
              <a:buFontTx/>
              <a:buChar char="-"/>
            </a:pPr>
            <a:endParaRPr lang="sk-SK" baseline="0" dirty="0" smtClean="0"/>
          </a:p>
          <a:p>
            <a:pPr marL="171450" indent="-171450">
              <a:buFontTx/>
              <a:buChar char="-"/>
            </a:pPr>
            <a:r>
              <a:rPr lang="sk-SK" baseline="0" dirty="0" smtClean="0"/>
              <a:t>Sankcia za nesplnenie: pokuta vo výške 3 310 EUR (podľa § 11 ods. 1 písm. c) zákona č. 530/2003 </a:t>
            </a:r>
            <a:r>
              <a:rPr lang="sk-SK" baseline="0" dirty="0" err="1" smtClean="0"/>
              <a:t>Z.z</a:t>
            </a:r>
            <a:r>
              <a:rPr lang="sk-SK" baseline="0" dirty="0" smtClean="0"/>
              <a:t>. o obchodnom registri). </a:t>
            </a:r>
          </a:p>
          <a:p>
            <a:pPr marL="171450" indent="-171450">
              <a:buFontTx/>
              <a:buChar char="-"/>
            </a:pPr>
            <a:endParaRPr lang="sk-SK" baseline="0" dirty="0" smtClean="0"/>
          </a:p>
          <a:p>
            <a:pPr marL="171450" indent="-171450">
              <a:buFontTx/>
              <a:buChar char="-"/>
            </a:pPr>
            <a:r>
              <a:rPr lang="sk-SK" dirty="0" smtClean="0"/>
              <a:t>§ 3a </a:t>
            </a:r>
            <a:r>
              <a:rPr lang="sk-SK" dirty="0" err="1" smtClean="0"/>
              <a:t>ObZ</a:t>
            </a:r>
            <a:r>
              <a:rPr lang="sk-SK" dirty="0" smtClean="0"/>
              <a:t>:	(1) Každý podnikateľ je povinný na svojich obchodných listoch a objednávkach vyhotovených v písomnej alebo elektronickej forme (ďalej len "obchodné dokumenty") uvádzať obchodné meno, sídlo alebo miesto podnikania, právnu formu právnickej osoby a identifikačné číslo, ak je pridelené. Podnikatelia zapísaní v obchodnom registri alebo v inej evidencii podnikateľov uvádzajú aj označenie registra, ktorý podnikateľa zapísal, a číslo zápisu. Ak podnikateľ na svojich obchodných dokumentoch uvádza výšku základného imania, musí uviesť aj rozsah jeho splatenia.</a:t>
            </a:r>
          </a:p>
          <a:p>
            <a:pPr marL="0" indent="0">
              <a:buFontTx/>
              <a:buNone/>
            </a:pPr>
            <a:r>
              <a:rPr lang="sk-SK" dirty="0" smtClean="0"/>
              <a:t>	(2) Údaje podľa odseku 1 je podnikateľ povinný uvádzať aj v písomnom úradnom styku.</a:t>
            </a:r>
          </a:p>
          <a:p>
            <a:pPr marL="0" indent="0">
              <a:buFontTx/>
              <a:buNone/>
            </a:pPr>
            <a:r>
              <a:rPr lang="sk-SK" dirty="0" smtClean="0"/>
              <a:t>	(3) Údaje podľa odseku 1 je podnikateľ povinný uvádzať aj na svojom webovom sídle, ak ho má zriadené.</a:t>
            </a:r>
          </a:p>
          <a:p>
            <a:pPr marL="0" indent="0">
              <a:buFontTx/>
              <a:buNone/>
            </a:pPr>
            <a:r>
              <a:rPr lang="sk-SK" dirty="0" smtClean="0"/>
              <a:t>-  § 21 </a:t>
            </a:r>
            <a:r>
              <a:rPr lang="sk-SK" dirty="0" err="1" smtClean="0"/>
              <a:t>ObZ</a:t>
            </a:r>
            <a:r>
              <a:rPr lang="sk-SK" dirty="0" smtClean="0"/>
              <a:t>:</a:t>
            </a:r>
            <a:r>
              <a:rPr lang="sk-SK" baseline="0" dirty="0" smtClean="0"/>
              <a:t>  </a:t>
            </a:r>
            <a:r>
              <a:rPr lang="sk-SK" dirty="0" smtClean="0"/>
              <a:t>(7) Na obchodných dokumentoch týkajúcich sa podniku zahraničnej osoby alebo jeho organizačnej zložky je zahraničná osoba povinná okrem údajov podľa § 3a uvádzať aj údaj o zápise podniku alebo organizačnej zložky podniku do obchodného registra. Tento údaj je zahraničná osoba povinná uvádzať aj na svojom webovom sídle, ak ho má zriadené.</a:t>
            </a:r>
          </a:p>
          <a:p>
            <a:pPr marL="0" indent="0">
              <a:buFontTx/>
              <a:buNone/>
            </a:pPr>
            <a:r>
              <a:rPr lang="sk-SK" dirty="0" smtClean="0"/>
              <a:t> 	(8) Na obchodných dokumentoch týkajúcich sa podniku zahraničnej osoby alebo jeho organizačnej zložky sa uvádza označenie zahraničného obchodného registra alebo inej evidencie, do ktorej sa zahraničná osoba zapisuje, a údaj o zápise zahraničnej osoby do tohto registra alebo do inej evidencie, ak právo štátu, ktorým sa zahraničná osoba spravuje, povinnosť zápisu do obchodného registra alebo do inej evidencie ukladá.</a:t>
            </a:r>
          </a:p>
          <a:p>
            <a:pPr marL="0" indent="0">
              <a:buFontTx/>
              <a:buNone/>
            </a:pPr>
            <a:r>
              <a:rPr lang="sk-SK" dirty="0" smtClean="0"/>
              <a:t> 	(9) Údaje podľa odsekov 7 a 8 je zahraničná osoba povinná uvádzať aj v písomnom úradnom styku, ak sa týka podniku alebo organizačnej zložky podniku.</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6</a:t>
            </a:fld>
            <a:endParaRPr lang="sk-SK"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Vzťahuje</a:t>
            </a:r>
            <a:r>
              <a:rPr lang="sk-SK" baseline="0" dirty="0" smtClean="0"/>
              <a:t> sa len na poistenie osôb.</a:t>
            </a:r>
            <a:endParaRPr lang="sk-SK" dirty="0" smtClean="0"/>
          </a:p>
          <a:p>
            <a:pPr marL="171450" indent="-171450">
              <a:buFontTx/>
              <a:buChar char="-"/>
            </a:pPr>
            <a:r>
              <a:rPr lang="sk-SK" dirty="0" smtClean="0"/>
              <a:t>Niektoré poskytované údaje</a:t>
            </a:r>
            <a:r>
              <a:rPr lang="sk-SK" baseline="0" dirty="0" smtClean="0"/>
              <a:t> sú zároveň aj obligatórnou náležitosťou poistnej zmluvy.</a:t>
            </a:r>
          </a:p>
          <a:p>
            <a:pPr marL="0" indent="0">
              <a:buFontTx/>
              <a:buNone/>
            </a:pPr>
            <a:endParaRPr lang="sk-SK" baseline="0" dirty="0" smtClean="0"/>
          </a:p>
          <a:p>
            <a:pPr marL="171450" indent="-171450">
              <a:buFontTx/>
              <a:buChar char="-"/>
            </a:pPr>
            <a:r>
              <a:rPr lang="sk-SK" baseline="0" dirty="0" smtClean="0"/>
              <a:t>Ad b) ide o poistnú dobu ohraničenú vznikom a zánikom poistnej zmluvy; poistná doba môže byť rozdelená na poistné obdobia – informovať o tom záujemcu.</a:t>
            </a:r>
          </a:p>
          <a:p>
            <a:pPr marL="171450" indent="-171450">
              <a:buFontTx/>
              <a:buChar char="-"/>
            </a:pPr>
            <a:r>
              <a:rPr lang="sk-SK" baseline="0" dirty="0" smtClean="0"/>
              <a:t>Ad c) potrebné informovať o všetkých spôsoboch zániku poistnej zmluvy – podľa poistnej zmluvy, poistných podmienok a Občianskeho zákonníka.</a:t>
            </a:r>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7</a:t>
            </a:fld>
            <a:endParaRPr lang="sk-SK"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Ad e) vychádza sa zo</a:t>
            </a:r>
            <a:r>
              <a:rPr lang="sk-SK" baseline="0" dirty="0" smtClean="0"/>
              <a:t> </a:t>
            </a:r>
            <a:r>
              <a:rPr lang="sk-SK" dirty="0" smtClean="0"/>
              <a:t>zhodnotenia rezerv alebo investovaných prostriedkov. Potreba určitosti</a:t>
            </a:r>
            <a:r>
              <a:rPr lang="sk-SK" baseline="0" dirty="0" smtClean="0"/>
              <a:t> takého vymedzenia.</a:t>
            </a:r>
            <a:endParaRPr lang="sk-SK" dirty="0" smtClean="0"/>
          </a:p>
          <a:p>
            <a:pPr marL="171450" indent="-171450">
              <a:buFontTx/>
              <a:buChar char="-"/>
            </a:pPr>
            <a:r>
              <a:rPr lang="sk-SK" dirty="0" smtClean="0"/>
              <a:t>Ad g) osobitne pre hlavné</a:t>
            </a:r>
            <a:r>
              <a:rPr lang="sk-SK" baseline="0" dirty="0" smtClean="0"/>
              <a:t> plnenie a vedľajšie plnenia, o ktoré prejavil budúci poistník záujem.</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8</a:t>
            </a:fld>
            <a:endParaRPr lang="sk-SK"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normAutofit/>
          </a:bodyPr>
          <a:lstStyle/>
          <a:p>
            <a:pPr marL="171450" indent="-171450">
              <a:buFontTx/>
              <a:buChar char="-"/>
            </a:pPr>
            <a:r>
              <a:rPr lang="sk-SK" dirty="0" smtClean="0"/>
              <a:t>Ad h) a i) určenie</a:t>
            </a:r>
            <a:r>
              <a:rPr lang="sk-SK" baseline="0" dirty="0" smtClean="0"/>
              <a:t> fondov, do ktorého sú prostriedky ukladané a určenie charakteru aktivít v tomto fonde - rozdielne riziko.</a:t>
            </a:r>
          </a:p>
          <a:p>
            <a:pPr marL="171450" indent="-171450">
              <a:buFontTx/>
              <a:buChar char="-"/>
            </a:pPr>
            <a:r>
              <a:rPr lang="sk-SK" baseline="0" dirty="0" smtClean="0"/>
              <a:t>Ad j) dopĺňa bod c) o spôsob výkonu tohto práva (zánik poistnej zmluvy odstúpením).</a:t>
            </a:r>
          </a:p>
          <a:p>
            <a:pPr marL="171450" indent="-171450">
              <a:buFontTx/>
              <a:buChar char="-"/>
            </a:pPr>
            <a:r>
              <a:rPr lang="sk-SK" baseline="0" dirty="0" smtClean="0"/>
              <a:t>Ad l) odporúčame informovať záujemcu o poistenie aj o možnosť podať podanie NBS podľa zákona č. 747/2004 </a:t>
            </a:r>
            <a:r>
              <a:rPr lang="sk-SK" baseline="0" dirty="0" err="1" smtClean="0"/>
              <a:t>Z.z</a:t>
            </a:r>
            <a:r>
              <a:rPr lang="sk-SK" baseline="0" dirty="0" smtClean="0"/>
              <a:t>. o dohľade nad finančným trhom (§ 1 ods. 3 písm. c) súvisiace s poskytovaním finančných služieb.</a:t>
            </a:r>
            <a:endParaRPr lang="sk-SK" dirty="0"/>
          </a:p>
        </p:txBody>
      </p:sp>
      <p:sp>
        <p:nvSpPr>
          <p:cNvPr id="4" name="Zástupný symbol čísla snímky 3"/>
          <p:cNvSpPr>
            <a:spLocks noGrp="1"/>
          </p:cNvSpPr>
          <p:nvPr>
            <p:ph type="sldNum" sz="quarter" idx="10"/>
          </p:nvPr>
        </p:nvSpPr>
        <p:spPr/>
        <p:txBody>
          <a:bodyPr/>
          <a:lstStyle/>
          <a:p>
            <a:pPr>
              <a:defRPr/>
            </a:pPr>
            <a:fld id="{D3ACE3C5-E0EE-4B5A-A77C-A6F9A3E34F0E}" type="slidenum">
              <a:rPr lang="sk-SK" smtClean="0"/>
              <a:pPr>
                <a:defRPr/>
              </a:pPr>
              <a:t>9</a:t>
            </a:fld>
            <a:endParaRPr lang="sk-SK"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F4CBC2B-3BA8-4E62-9877-6CDE87BDE333}"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FF3C53-8D57-43D0-AC77-74E0170F955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F740DB-EC74-4498-B157-4B73D81B4509}"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4BBFF9-EB83-4603-A7E3-26AAD43F55E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3EAD7A-046F-4063-9653-6924694F3E39}"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A33150-3C50-45A4-AF1B-9FDBA0D42A6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AE85B57-4BF3-46C1-B42E-18A9C7254F42}"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2B4B70-7CE6-42C9-A3E4-91319614586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5963E4-6FA3-4EBE-9522-1AF20D5ED8F0}"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A0E6C2-E729-4E0B-947F-7593303BCD3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8907A6C-42B8-4FA6-94AF-A877D87FA009}"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20A6F6B-1792-4A39-8260-FA42B251C5B2}"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54FCF07-FE29-46AC-B6E6-7993C2FF7C54}"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6A3D589-7466-48F8-AAEA-C177ED47C9B0}"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DD83036-8848-4006-8E3D-F3E50946A815}" type="datetimeFigureOut">
              <a:rPr lang="en-US"/>
              <a:pPr>
                <a:defRPr/>
              </a:pPr>
              <a:t>6/16/2014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65F1857-D910-4999-8B0E-23CF9258524D}"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87EA86B-517D-4BDA-8BCF-E26D6C717ED5}" type="datetimeFigureOut">
              <a:rPr lang="en-US"/>
              <a:pPr>
                <a:defRPr/>
              </a:pPr>
              <a:t>6/16/2014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32E636D-4FF6-41B3-968E-A362A48BA75F}"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0AAAE16-AB38-46F3-9792-A7FF92CC71C8}" type="datetimeFigureOut">
              <a:rPr lang="en-US"/>
              <a:pPr>
                <a:defRPr/>
              </a:pPr>
              <a:t>6/16/2014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366434-6152-4FF8-AD45-3679A9949EEC}"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C00565C-FA9B-4B90-BA8C-E70ED3160B8D}"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221387E-015D-4EC7-892C-45B74F12B8B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7C28A8-CC11-4F6F-BD26-56DA568EA877}"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F52BAB-8BF1-4DC9-A075-C0F8BFC7C48B}"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BEC80BB-3E79-4655-91D9-287C61D8092A}"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BDE4A2-9C5A-49EE-868B-AA6BCE6551D9}"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462E6A-D6E7-458F-BBFF-D63F0D91BB3A}"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5F790B-5249-47C5-9E04-28943FFAA985}"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91E62C-36C1-498C-AF6A-7133BA19328E}"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E93848-C8AD-4F7C-84CC-18B615FC9A0D}"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F4CBC2B-3BA8-4E62-9877-6CDE87BDE333}"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61FF3C53-8D57-43D0-AC77-74E0170F955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28367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7C28A8-CC11-4F6F-BD26-56DA568EA877}"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5F52BAB-8BF1-4DC9-A075-C0F8BFC7C48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47878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655C4A4-09A5-41CA-9DAD-2BE9A219CE78}"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F62F5712-BC3B-4916-AF7E-EA8CB492AF24}"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3881081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A5EE773-24CF-45E4-AB59-2AC3F51189B6}" type="datetimeFigureOut">
              <a:rPr lang="en-US">
                <a:solidFill>
                  <a:prstClr val="black">
                    <a:tint val="75000"/>
                  </a:prstClr>
                </a:solidFill>
              </a:rPr>
              <a:pPr>
                <a:defRPr/>
              </a:pPr>
              <a:t>6/16/2014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FB93AED1-8B16-4054-BFC7-CF22F8B09A4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155400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11C88F5-5964-4F94-98ED-59B6779980E3}" type="datetimeFigureOut">
              <a:rPr lang="en-US">
                <a:solidFill>
                  <a:prstClr val="black">
                    <a:tint val="75000"/>
                  </a:prstClr>
                </a:solidFill>
              </a:rPr>
              <a:pPr>
                <a:defRPr/>
              </a:pPr>
              <a:t>6/16/2014</a:t>
            </a:fld>
            <a:endParaRPr 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C53A0220-1654-4717-801E-19D9A216AFA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820913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5FD4124-EFB3-4984-9DA4-965317E883CB}" type="datetimeFigureOut">
              <a:rPr lang="en-US">
                <a:solidFill>
                  <a:prstClr val="black">
                    <a:tint val="75000"/>
                  </a:prstClr>
                </a:solidFill>
              </a:rPr>
              <a:pPr>
                <a:defRPr/>
              </a:pPr>
              <a:t>6/16/2014</a:t>
            </a:fld>
            <a:endParaRPr 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009ACAFD-8AAB-4CA4-B754-FAD75B2D6A2B}"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555553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44E128-C5EF-445D-A374-C06A8A8A3D9D}" type="datetimeFigureOut">
              <a:rPr lang="en-US">
                <a:solidFill>
                  <a:prstClr val="black">
                    <a:tint val="75000"/>
                  </a:prstClr>
                </a:solidFill>
              </a:rPr>
              <a:pPr>
                <a:defRPr/>
              </a:pPr>
              <a:t>6/16/2014</a:t>
            </a:fld>
            <a:endParaRPr 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97116F0D-2BF3-480C-BC60-C340F76106F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61217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655C4A4-09A5-41CA-9DAD-2BE9A219CE78}" type="datetimeFigureOut">
              <a:rPr lang="en-US"/>
              <a:pPr>
                <a:defRPr/>
              </a:pPr>
              <a:t>6/16/2014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2F5712-BC3B-4916-AF7E-EA8CB492AF24}"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E522E7E-6421-4EBE-B656-F254A35C52C1}" type="datetimeFigureOut">
              <a:rPr lang="en-US">
                <a:solidFill>
                  <a:prstClr val="black">
                    <a:tint val="75000"/>
                  </a:prstClr>
                </a:solidFill>
              </a:rPr>
              <a:pPr>
                <a:defRPr/>
              </a:pPr>
              <a:t>6/16/2014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E59CCD3-5F54-4E5B-A140-8497BF70EF6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7930603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CE7831-B487-4616-B7AB-961A498FEDE8}" type="datetimeFigureOut">
              <a:rPr lang="en-US">
                <a:solidFill>
                  <a:prstClr val="black">
                    <a:tint val="75000"/>
                  </a:prstClr>
                </a:solidFill>
              </a:rPr>
              <a:pPr>
                <a:defRPr/>
              </a:pPr>
              <a:t>6/16/2014</a:t>
            </a:fld>
            <a:endParaRPr 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267B8817-C7DE-41A7-B1EC-95427A4F388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2900762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BF740DB-EC74-4498-B157-4B73D81B4509}"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474BBFF9-EB83-4603-A7E3-26AAD43F55EF}"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896904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A3EAD7A-046F-4063-9653-6924694F3E39}"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0A33150-3C50-45A4-AF1B-9FDBA0D42A6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2673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A5EE773-24CF-45E4-AB59-2AC3F51189B6}"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B93AED1-8B16-4054-BFC7-CF22F8B09A4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11C88F5-5964-4F94-98ED-59B6779980E3}" type="datetimeFigureOut">
              <a:rPr lang="en-US"/>
              <a:pPr>
                <a:defRPr/>
              </a:pPr>
              <a:t>6/16/2014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53A0220-1654-4717-801E-19D9A216AF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5FD4124-EFB3-4984-9DA4-965317E883CB}" type="datetimeFigureOut">
              <a:rPr lang="en-US"/>
              <a:pPr>
                <a:defRPr/>
              </a:pPr>
              <a:t>6/16/2014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09ACAFD-8AAB-4CA4-B754-FAD75B2D6A2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44E128-C5EF-445D-A374-C06A8A8A3D9D}" type="datetimeFigureOut">
              <a:rPr lang="en-US"/>
              <a:pPr>
                <a:defRPr/>
              </a:pPr>
              <a:t>6/16/2014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7116F0D-2BF3-480C-BC60-C340F76106F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E522E7E-6421-4EBE-B656-F254A35C52C1}"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E59CCD3-5F54-4E5B-A140-8497BF70EF6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6CE7831-B487-4616-B7AB-961A498FEDE8}" type="datetimeFigureOut">
              <a:rPr lang="en-US"/>
              <a:pPr>
                <a:defRPr/>
              </a:pPr>
              <a:t>6/16/2014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7B8817-C7DE-41A7-B1EC-95427A4F388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sk-SK"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sk-SK" smtClean="0"/>
              <a:t>Click to edit Master text styles</a:t>
            </a:r>
          </a:p>
          <a:p>
            <a:pPr lvl="1"/>
            <a:r>
              <a:rPr lang="en-US" altLang="sk-SK" smtClean="0"/>
              <a:t>Second level</a:t>
            </a:r>
          </a:p>
          <a:p>
            <a:pPr lvl="2"/>
            <a:r>
              <a:rPr lang="en-US" altLang="sk-SK" smtClean="0"/>
              <a:t>Third level</a:t>
            </a:r>
          </a:p>
          <a:p>
            <a:pPr lvl="3"/>
            <a:r>
              <a:rPr lang="en-US" altLang="sk-SK" smtClean="0"/>
              <a:t>Fourth level</a:t>
            </a:r>
          </a:p>
          <a:p>
            <a:pPr lvl="4"/>
            <a:r>
              <a:rPr lang="en-US" altLang="sk-SK"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7912A70-A41F-4154-8F7D-B7A929AC9024}" type="datetimeFigureOut">
              <a:rPr lang="en-US"/>
              <a:pPr>
                <a:defRPr/>
              </a:pPr>
              <a:t>6/16/2014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3409501-7122-452F-8D86-C5CFC1CD3E0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sk-SK"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sk-SK" smtClean="0"/>
              <a:t>Click to edit Master text styles</a:t>
            </a:r>
          </a:p>
          <a:p>
            <a:pPr lvl="1"/>
            <a:r>
              <a:rPr lang="en-US" altLang="sk-SK" smtClean="0"/>
              <a:t>Second level</a:t>
            </a:r>
          </a:p>
          <a:p>
            <a:pPr lvl="2"/>
            <a:r>
              <a:rPr lang="en-US" altLang="sk-SK" smtClean="0"/>
              <a:t>Third level</a:t>
            </a:r>
          </a:p>
          <a:p>
            <a:pPr lvl="3"/>
            <a:r>
              <a:rPr lang="en-US" altLang="sk-SK" smtClean="0"/>
              <a:t>Fourth level</a:t>
            </a:r>
          </a:p>
          <a:p>
            <a:pPr lvl="4"/>
            <a:r>
              <a:rPr lang="en-US" altLang="sk-SK"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black">
                    <a:tint val="75000"/>
                  </a:prstClr>
                </a:solidFill>
                <a:latin typeface="+mn-lt"/>
              </a:defRPr>
            </a:lvl1pPr>
          </a:lstStyle>
          <a:p>
            <a:pPr>
              <a:defRPr/>
            </a:pPr>
            <a:fld id="{B7BEA12E-7774-4D09-B1D1-7338428D0AF6}" type="datetimeFigureOut">
              <a:rPr lang="en-US"/>
              <a:pPr>
                <a:defRPr/>
              </a:pPr>
              <a:t>6/16/2014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black">
                    <a:tint val="75000"/>
                  </a:prstClr>
                </a:solidFill>
                <a:latin typeface="+mn-lt"/>
              </a:defRPr>
            </a:lvl1pPr>
          </a:lstStyle>
          <a:p>
            <a:pPr>
              <a:defRPr/>
            </a:pPr>
            <a:fld id="{9A18D412-B988-4E38-AAB3-F09E626C5E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sk-SK"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sk-SK" smtClean="0"/>
              <a:t>Click to edit Master text styles</a:t>
            </a:r>
          </a:p>
          <a:p>
            <a:pPr lvl="1"/>
            <a:r>
              <a:rPr lang="en-US" altLang="sk-SK" smtClean="0"/>
              <a:t>Second level</a:t>
            </a:r>
          </a:p>
          <a:p>
            <a:pPr lvl="2"/>
            <a:r>
              <a:rPr lang="en-US" altLang="sk-SK" smtClean="0"/>
              <a:t>Third level</a:t>
            </a:r>
          </a:p>
          <a:p>
            <a:pPr lvl="3"/>
            <a:r>
              <a:rPr lang="en-US" altLang="sk-SK" smtClean="0"/>
              <a:t>Fourth level</a:t>
            </a:r>
          </a:p>
          <a:p>
            <a:pPr lvl="4"/>
            <a:r>
              <a:rPr lang="en-US" altLang="sk-SK"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7912A70-A41F-4154-8F7D-B7A929AC9024}" type="datetimeFigureOut">
              <a:rPr lang="en-US">
                <a:solidFill>
                  <a:prstClr val="black">
                    <a:tint val="75000"/>
                  </a:prstClr>
                </a:solidFill>
              </a:rPr>
              <a:pPr>
                <a:defRPr/>
              </a:pPr>
              <a:t>6/16/2014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3409501-7122-452F-8D86-C5CFC1CD3E0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34567130"/>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3074" name="Title 1"/>
          <p:cNvSpPr txBox="1">
            <a:spLocks/>
          </p:cNvSpPr>
          <p:nvPr/>
        </p:nvSpPr>
        <p:spPr bwMode="auto">
          <a:xfrm>
            <a:off x="862013" y="4519613"/>
            <a:ext cx="7367587" cy="1455737"/>
          </a:xfrm>
          <a:prstGeom prst="rect">
            <a:avLst/>
          </a:prstGeom>
          <a:noFill/>
          <a:ln w="9525">
            <a:noFill/>
            <a:miter lim="800000"/>
            <a:headEnd/>
            <a:tailEnd/>
          </a:ln>
        </p:spPr>
        <p:txBody>
          <a:bodyPr anchor="ctr"/>
          <a:lstStyle/>
          <a:p>
            <a:pPr algn="just"/>
            <a:endParaRPr lang="sk-SK" altLang="sk-SK" sz="2000" dirty="0" smtClean="0">
              <a:solidFill>
                <a:srgbClr val="9D1C1F"/>
              </a:solidFill>
              <a:latin typeface="Times New Roman" pitchFamily="18" charset="0"/>
              <a:cs typeface="Times New Roman" pitchFamily="18" charset="0"/>
            </a:endParaRPr>
          </a:p>
          <a:p>
            <a:pPr algn="just"/>
            <a:endParaRPr lang="sk-SK" altLang="sk-SK" sz="2000" dirty="0" smtClean="0">
              <a:solidFill>
                <a:srgbClr val="9D1C1F"/>
              </a:solidFill>
              <a:latin typeface="Times New Roman" pitchFamily="18" charset="0"/>
              <a:cs typeface="Times New Roman" pitchFamily="18" charset="0"/>
            </a:endParaRPr>
          </a:p>
          <a:p>
            <a:pPr algn="ctr"/>
            <a:r>
              <a:rPr lang="sk-SK" altLang="sk-SK" sz="2000" dirty="0" smtClean="0">
                <a:solidFill>
                  <a:srgbClr val="9D1C1F"/>
                </a:solidFill>
                <a:latin typeface="Times New Roman" pitchFamily="18" charset="0"/>
                <a:cs typeface="Times New Roman" pitchFamily="18" charset="0"/>
              </a:rPr>
              <a:t>Porada </a:t>
            </a:r>
            <a:r>
              <a:rPr lang="sk-SK" altLang="sk-SK" sz="2000" dirty="0">
                <a:solidFill>
                  <a:srgbClr val="9D1C1F"/>
                </a:solidFill>
                <a:latin typeface="Times New Roman" pitchFamily="18" charset="0"/>
                <a:cs typeface="Times New Roman" pitchFamily="18" charset="0"/>
              </a:rPr>
              <a:t>právnikov organizovaná Slovenskou asociáciou </a:t>
            </a:r>
            <a:r>
              <a:rPr lang="sk-SK" altLang="sk-SK" sz="2000" dirty="0" smtClean="0">
                <a:solidFill>
                  <a:srgbClr val="9D1C1F"/>
                </a:solidFill>
                <a:latin typeface="Times New Roman" pitchFamily="18" charset="0"/>
                <a:cs typeface="Times New Roman" pitchFamily="18" charset="0"/>
              </a:rPr>
              <a:t>poisťovní</a:t>
            </a:r>
          </a:p>
          <a:p>
            <a:pPr algn="ctr"/>
            <a:r>
              <a:rPr lang="sk-SK" altLang="sk-SK" sz="2000" dirty="0" smtClean="0">
                <a:solidFill>
                  <a:srgbClr val="9D1C1F"/>
                </a:solidFill>
                <a:latin typeface="Times New Roman" pitchFamily="18" charset="0"/>
                <a:cs typeface="Times New Roman" pitchFamily="18" charset="0"/>
              </a:rPr>
              <a:t>17</a:t>
            </a:r>
            <a:r>
              <a:rPr lang="sk-SK" altLang="sk-SK" sz="2000" dirty="0">
                <a:solidFill>
                  <a:srgbClr val="9D1C1F"/>
                </a:solidFill>
                <a:latin typeface="Times New Roman" pitchFamily="18" charset="0"/>
                <a:cs typeface="Times New Roman" pitchFamily="18" charset="0"/>
              </a:rPr>
              <a:t>. </a:t>
            </a:r>
            <a:r>
              <a:rPr lang="sk-SK" altLang="sk-SK" sz="2000" dirty="0" smtClean="0">
                <a:solidFill>
                  <a:srgbClr val="9D1C1F"/>
                </a:solidFill>
                <a:latin typeface="Times New Roman" pitchFamily="18" charset="0"/>
                <a:cs typeface="Times New Roman" pitchFamily="18" charset="0"/>
              </a:rPr>
              <a:t>– </a:t>
            </a:r>
            <a:r>
              <a:rPr lang="sk-SK" altLang="sk-SK" sz="2000" dirty="0">
                <a:solidFill>
                  <a:srgbClr val="9D1C1F"/>
                </a:solidFill>
                <a:latin typeface="Times New Roman" pitchFamily="18" charset="0"/>
                <a:cs typeface="Times New Roman" pitchFamily="18" charset="0"/>
              </a:rPr>
              <a:t>18. </a:t>
            </a:r>
            <a:r>
              <a:rPr lang="sk-SK" altLang="sk-SK" sz="2000" dirty="0" smtClean="0">
                <a:solidFill>
                  <a:srgbClr val="9D1C1F"/>
                </a:solidFill>
                <a:latin typeface="Times New Roman" pitchFamily="18" charset="0"/>
                <a:cs typeface="Times New Roman" pitchFamily="18" charset="0"/>
              </a:rPr>
              <a:t>jún 2014</a:t>
            </a:r>
          </a:p>
          <a:p>
            <a:pPr algn="ctr"/>
            <a:r>
              <a:rPr lang="sk-SK" altLang="sk-SK" sz="2000" dirty="0" smtClean="0">
                <a:solidFill>
                  <a:srgbClr val="9D1C1F"/>
                </a:solidFill>
                <a:latin typeface="Times New Roman" pitchFamily="18" charset="0"/>
                <a:cs typeface="Times New Roman" pitchFamily="18" charset="0"/>
              </a:rPr>
              <a:t>Účelové </a:t>
            </a:r>
            <a:r>
              <a:rPr lang="sk-SK" altLang="sk-SK" sz="2000" dirty="0">
                <a:solidFill>
                  <a:srgbClr val="9D1C1F"/>
                </a:solidFill>
                <a:latin typeface="Times New Roman" pitchFamily="18" charset="0"/>
                <a:cs typeface="Times New Roman" pitchFamily="18" charset="0"/>
              </a:rPr>
              <a:t>zariadenia </a:t>
            </a:r>
            <a:r>
              <a:rPr lang="sk-SK" altLang="sk-SK" sz="2000" dirty="0" smtClean="0">
                <a:solidFill>
                  <a:srgbClr val="9D1C1F"/>
                </a:solidFill>
                <a:latin typeface="Times New Roman" pitchFamily="18" charset="0"/>
                <a:cs typeface="Times New Roman" pitchFamily="18" charset="0"/>
              </a:rPr>
              <a:t>Kancelárie </a:t>
            </a:r>
            <a:r>
              <a:rPr lang="sk-SK" altLang="sk-SK" sz="2000" dirty="0">
                <a:solidFill>
                  <a:srgbClr val="9D1C1F"/>
                </a:solidFill>
                <a:latin typeface="Times New Roman" pitchFamily="18" charset="0"/>
                <a:cs typeface="Times New Roman" pitchFamily="18" charset="0"/>
              </a:rPr>
              <a:t>NR SR Častá - Papiernička</a:t>
            </a:r>
            <a:endParaRPr lang="en-US" altLang="sk-SK" sz="2000" dirty="0">
              <a:solidFill>
                <a:srgbClr val="9D1C1F"/>
              </a:solidFill>
              <a:latin typeface="Times New Roman" pitchFamily="18" charset="0"/>
              <a:cs typeface="Times New Roman" pitchFamily="18" charset="0"/>
            </a:endParaRPr>
          </a:p>
        </p:txBody>
      </p:sp>
      <p:sp>
        <p:nvSpPr>
          <p:cNvPr id="5" name="Nadpis 4"/>
          <p:cNvSpPr>
            <a:spLocks noGrp="1"/>
          </p:cNvSpPr>
          <p:nvPr>
            <p:ph type="ctrTitle"/>
          </p:nvPr>
        </p:nvSpPr>
        <p:spPr>
          <a:xfrm>
            <a:off x="638175" y="2924175"/>
            <a:ext cx="7777163" cy="1423988"/>
          </a:xfrm>
        </p:spPr>
        <p:txBody>
          <a:bodyPr>
            <a:noAutofit/>
          </a:bodyPr>
          <a:lstStyle/>
          <a:p>
            <a:pPr>
              <a:defRPr/>
            </a:pPr>
            <a:r>
              <a:rPr lang="sk-SK" sz="4800" dirty="0" smtClean="0">
                <a:latin typeface="Times New Roman" pitchFamily="18" charset="0"/>
                <a:cs typeface="Times New Roman" pitchFamily="18" charset="0"/>
              </a:rPr>
              <a:t>Informačné povinnosti v súvislosti s poistnou zmluvou</a:t>
            </a:r>
            <a:endParaRPr lang="sk-SK" sz="4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marL="342000" indent="-342000" algn="just" eaLnBrk="1" hangingPunct="1">
              <a:spcBef>
                <a:spcPct val="20000"/>
              </a:spcBef>
              <a:buFont typeface="+mj-lt"/>
              <a:buAutoNum type="alphaLcParenR" startAt="13"/>
              <a:defRPr/>
            </a:pPr>
            <a:r>
              <a:rPr lang="sk-SK" sz="2000" b="1" dirty="0" smtClean="0">
                <a:latin typeface="Times New Roman" pitchFamily="18" charset="0"/>
                <a:cs typeface="Times New Roman" pitchFamily="18" charset="0"/>
              </a:rPr>
              <a:t>určenie rozhodného práva</a:t>
            </a:r>
          </a:p>
          <a:p>
            <a:pPr algn="just" eaLnBrk="1" hangingPunct="1">
              <a:spcBef>
                <a:spcPct val="20000"/>
              </a:spcBef>
              <a:buFontTx/>
              <a:buChar char="-"/>
              <a:defRPr/>
            </a:pPr>
            <a:r>
              <a:rPr lang="sk-SK" sz="2000" dirty="0" smtClean="0">
                <a:latin typeface="Times New Roman" pitchFamily="18" charset="0"/>
                <a:cs typeface="Times New Roman" pitchFamily="18" charset="0"/>
              </a:rPr>
              <a:t> platí pre prípady, keď zmluvné strany nemajú možnosť zvoliť si rozhodné právo, alebo, keď zmluvné strany majú možnosť zvoliť si rozhodné právo a rozhodné právo navrhuje poisťovateľ</a:t>
            </a:r>
            <a:endParaRPr lang="en-US" sz="2000" dirty="0" smtClean="0">
              <a:latin typeface="Times New Roman" pitchFamily="18" charset="0"/>
              <a:cs typeface="Times New Roman" pitchFamily="18" charset="0"/>
            </a:endParaRPr>
          </a:p>
          <a:p>
            <a:pPr algn="just" eaLnBrk="1" hangingPunct="1">
              <a:spcBef>
                <a:spcPct val="20000"/>
              </a:spcBef>
              <a:buFontTx/>
              <a:buChar char="-"/>
              <a:defRPr/>
            </a:pPr>
            <a:endParaRPr lang="en-US" sz="2000" dirty="0" smtClean="0">
              <a:latin typeface="Times New Roman" pitchFamily="18" charset="0"/>
              <a:cs typeface="Times New Roman" pitchFamily="18" charset="0"/>
            </a:endParaRPr>
          </a:p>
          <a:p>
            <a:pPr algn="just" eaLnBrk="1" hangingPunct="1">
              <a:spcBef>
                <a:spcPct val="20000"/>
              </a:spcBef>
              <a:defRPr/>
            </a:pPr>
            <a:r>
              <a:rPr lang="en-US" sz="2000" u="sng" dirty="0" smtClean="0">
                <a:latin typeface="Times New Roman" pitchFamily="18" charset="0"/>
                <a:cs typeface="Times New Roman" pitchFamily="18" charset="0"/>
              </a:rPr>
              <a:t>Po</a:t>
            </a:r>
            <a:r>
              <a:rPr lang="sk-SK" sz="2000" u="sng" dirty="0" smtClean="0">
                <a:latin typeface="Times New Roman" pitchFamily="18" charset="0"/>
                <a:cs typeface="Times New Roman" pitchFamily="18" charset="0"/>
              </a:rPr>
              <a:t>čas</a:t>
            </a:r>
            <a:r>
              <a:rPr lang="sk-SK" sz="2000" dirty="0" smtClean="0">
                <a:latin typeface="Times New Roman" pitchFamily="18" charset="0"/>
                <a:cs typeface="Times New Roman" pitchFamily="18" charset="0"/>
              </a:rPr>
              <a:t> trvania poistnej zmluvy poisťovateľ poskytuje poistníkovi (teda osobe, ktorá uzavrela poistnú zmluvu s poisťovateľom) informácie o zmene:</a:t>
            </a:r>
          </a:p>
          <a:p>
            <a:pPr algn="just" eaLnBrk="1" hangingPunct="1">
              <a:spcBef>
                <a:spcPct val="20000"/>
              </a:spcBef>
              <a:buFontTx/>
              <a:buChar char="-"/>
              <a:defRPr/>
            </a:pPr>
            <a:r>
              <a:rPr lang="sk-SK" sz="2000" dirty="0" smtClean="0">
                <a:latin typeface="Times New Roman" pitchFamily="18" charset="0"/>
                <a:cs typeface="Times New Roman" pitchFamily="18" charset="0"/>
              </a:rPr>
              <a:t> identifikačných údajov poisťovateľa (obchodné meno, právna forma sídlo, adresu pobočky)</a:t>
            </a:r>
          </a:p>
          <a:p>
            <a:pPr algn="just" eaLnBrk="1" hangingPunct="1">
              <a:spcBef>
                <a:spcPct val="20000"/>
              </a:spcBef>
              <a:buFontTx/>
              <a:buChar char="-"/>
              <a:defRPr/>
            </a:pPr>
            <a:r>
              <a:rPr lang="sk-SK" sz="2000" dirty="0" smtClean="0">
                <a:latin typeface="Times New Roman" pitchFamily="18" charset="0"/>
                <a:cs typeface="Times New Roman" pitchFamily="18" charset="0"/>
              </a:rPr>
              <a:t> obsahu poistnej zmluvy podľa vyššie uvedených písm. a) až i)</a:t>
            </a:r>
          </a:p>
          <a:p>
            <a:pPr algn="just" eaLnBrk="1" hangingPunct="1">
              <a:spcBef>
                <a:spcPct val="20000"/>
              </a:spcBef>
              <a:buFontTx/>
              <a:buChar char="-"/>
              <a:defRPr/>
            </a:pPr>
            <a:r>
              <a:rPr lang="sk-SK" sz="2000" dirty="0" smtClean="0">
                <a:latin typeface="Times New Roman" pitchFamily="18" charset="0"/>
                <a:cs typeface="Times New Roman" pitchFamily="18" charset="0"/>
              </a:rPr>
              <a:t> stavu bonusov (podielov na výnosoch) za každý rok</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marL="342000" indent="-342000" algn="just" eaLnBrk="1" hangingPunct="1">
              <a:spcBef>
                <a:spcPct val="20000"/>
              </a:spcBef>
              <a:defRPr/>
            </a:pPr>
            <a:r>
              <a:rPr lang="sk-SK" sz="2000" dirty="0" smtClean="0">
                <a:latin typeface="Times New Roman" pitchFamily="18" charset="0"/>
                <a:cs typeface="Times New Roman" pitchFamily="18" charset="0"/>
              </a:rPr>
              <a:t>Všetky údaje sa poskytujú:</a:t>
            </a:r>
          </a:p>
          <a:p>
            <a:pPr algn="just" eaLnBrk="1" hangingPunct="1">
              <a:spcBef>
                <a:spcPct val="20000"/>
              </a:spcBef>
              <a:buFontTx/>
              <a:buChar char="-"/>
              <a:defRPr/>
            </a:pPr>
            <a:r>
              <a:rPr lang="sk-SK" sz="2000" b="1" dirty="0" smtClean="0">
                <a:latin typeface="Times New Roman" pitchFamily="18" charset="0"/>
                <a:cs typeface="Times New Roman" pitchFamily="18" charset="0"/>
              </a:rPr>
              <a:t> v</a:t>
            </a:r>
            <a:r>
              <a:rPr lang="sk-SK" sz="2000" dirty="0" smtClean="0">
                <a:latin typeface="Times New Roman" pitchFamily="18" charset="0"/>
                <a:cs typeface="Times New Roman" pitchFamily="18" charset="0"/>
              </a:rPr>
              <a:t> </a:t>
            </a:r>
            <a:r>
              <a:rPr lang="sk-SK" sz="2000" b="1" dirty="0" smtClean="0">
                <a:latin typeface="Times New Roman" pitchFamily="18" charset="0"/>
                <a:cs typeface="Times New Roman" pitchFamily="18" charset="0"/>
              </a:rPr>
              <a:t>písomnej forme</a:t>
            </a:r>
          </a:p>
          <a:p>
            <a:pPr algn="just" eaLnBrk="1" hangingPunct="1">
              <a:spcBef>
                <a:spcPct val="20000"/>
              </a:spcBef>
              <a:buFontTx/>
              <a:buChar char="-"/>
              <a:defRPr/>
            </a:pPr>
            <a:r>
              <a:rPr lang="sk-SK" sz="2000" b="1" dirty="0" smtClean="0">
                <a:latin typeface="Times New Roman" pitchFamily="18" charset="0"/>
                <a:cs typeface="Times New Roman" pitchFamily="18" charset="0"/>
              </a:rPr>
              <a:t> v slovenskom jazyku</a:t>
            </a:r>
            <a:r>
              <a:rPr lang="sk-SK" sz="2000" dirty="0" smtClean="0">
                <a:latin typeface="Times New Roman" pitchFamily="18" charset="0"/>
                <a:cs typeface="Times New Roman" pitchFamily="18" charset="0"/>
              </a:rPr>
              <a:t> alebo na žiadosť záujemcu aj v ním zvolenom jazyku, alebo v jazyku štátu rozhodného práva (ak tu je možnosť zvoliť si rozhodné právo); poskytnutie údajov v inom jazyku je pre poisťovateľa dobrovoľné </a:t>
            </a:r>
          </a:p>
          <a:p>
            <a:pPr algn="just" eaLnBrk="1" hangingPunct="1">
              <a:spcBef>
                <a:spcPct val="20000"/>
              </a:spcBef>
              <a:buFontTx/>
              <a:buChar char="-"/>
              <a:defRPr/>
            </a:pPr>
            <a:endParaRPr lang="sk-SK" sz="2000" dirty="0" smtClean="0">
              <a:latin typeface="Times New Roman" pitchFamily="18" charset="0"/>
              <a:cs typeface="Times New Roman" pitchFamily="18" charset="0"/>
            </a:endParaRPr>
          </a:p>
          <a:p>
            <a:pPr algn="just" eaLnBrk="1" hangingPunct="1">
              <a:spcBef>
                <a:spcPct val="20000"/>
              </a:spcBef>
              <a:defRPr/>
            </a:pPr>
            <a:r>
              <a:rPr lang="sk-SK" sz="2000" dirty="0" smtClean="0">
                <a:latin typeface="Times New Roman" pitchFamily="18" charset="0"/>
                <a:cs typeface="Times New Roman" pitchFamily="18" charset="0"/>
              </a:rPr>
              <a:t>Sankcia za nesplnenie informačných povinností:</a:t>
            </a:r>
          </a:p>
          <a:p>
            <a:pPr algn="just" eaLnBrk="1" hangingPunct="1">
              <a:spcBef>
                <a:spcPct val="20000"/>
              </a:spcBef>
              <a:buFontTx/>
              <a:buChar char="-"/>
              <a:defRPr/>
            </a:pPr>
            <a:r>
              <a:rPr lang="sk-SK" sz="2000" dirty="0" smtClean="0">
                <a:latin typeface="Times New Roman" pitchFamily="18" charset="0"/>
                <a:cs typeface="Times New Roman" pitchFamily="18" charset="0"/>
              </a:rPr>
              <a:t> náhrada škody za porušenie všeobecnej zodpovednosti za škodu</a:t>
            </a:r>
          </a:p>
          <a:p>
            <a:pPr algn="just" eaLnBrk="1" hangingPunct="1">
              <a:spcBef>
                <a:spcPct val="20000"/>
              </a:spcBef>
              <a:buFontTx/>
              <a:buChar char="-"/>
              <a:defRPr/>
            </a:pPr>
            <a:r>
              <a:rPr lang="sk-SK" sz="2000" dirty="0" smtClean="0">
                <a:latin typeface="Times New Roman" pitchFamily="18" charset="0"/>
                <a:cs typeface="Times New Roman" pitchFamily="18" charset="0"/>
              </a:rPr>
              <a:t> sankcie NBS</a:t>
            </a:r>
          </a:p>
          <a:p>
            <a:pPr algn="just" eaLnBrk="1" hangingPunct="1">
              <a:spcBef>
                <a:spcPct val="20000"/>
              </a:spcBef>
              <a:buFontTx/>
              <a:buChar char="-"/>
              <a:defRPr/>
            </a:pPr>
            <a:r>
              <a:rPr lang="sk-SK" sz="2000" dirty="0">
                <a:latin typeface="Times New Roman" pitchFamily="18" charset="0"/>
                <a:cs typeface="Times New Roman" pitchFamily="18" charset="0"/>
              </a:rPr>
              <a:t> </a:t>
            </a:r>
            <a:r>
              <a:rPr lang="sk-SK" sz="2000" dirty="0" smtClean="0">
                <a:latin typeface="Times New Roman" pitchFamily="18" charset="0"/>
                <a:cs typeface="Times New Roman" pitchFamily="18" charset="0"/>
              </a:rPr>
              <a:t>do úvahy prichádza aj relatívna neplatnosť právneho úkonu podľa</a:t>
            </a:r>
          </a:p>
          <a:p>
            <a:pPr algn="just" eaLnBrk="1" hangingPunct="1">
              <a:spcBef>
                <a:spcPct val="20000"/>
              </a:spcBef>
              <a:defRPr/>
            </a:pPr>
            <a:r>
              <a:rPr lang="sk-SK" sz="2000" dirty="0" smtClean="0">
                <a:latin typeface="Times New Roman" pitchFamily="18" charset="0"/>
                <a:cs typeface="Times New Roman" pitchFamily="18" charset="0"/>
              </a:rPr>
              <a:t>§ 49a Občianskeho zákonníka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eaLnBrk="1" hangingPunct="1">
              <a:spcBef>
                <a:spcPct val="20000"/>
              </a:spcBef>
              <a:defRPr/>
            </a:pPr>
            <a:r>
              <a:rPr lang="sk-SK" sz="2000" dirty="0" smtClean="0">
                <a:latin typeface="Times New Roman" pitchFamily="18" charset="0"/>
                <a:cs typeface="Times New Roman" pitchFamily="18" charset="0"/>
              </a:rPr>
              <a:t>Rozsudok Súdu Európskeho združenia voľného obchodu vo veci </a:t>
            </a:r>
            <a:r>
              <a:rPr lang="sk-SK" sz="2000" b="1" dirty="0" smtClean="0">
                <a:latin typeface="Times New Roman" pitchFamily="18" charset="0"/>
                <a:cs typeface="Times New Roman" pitchFamily="18" charset="0"/>
              </a:rPr>
              <a:t>E-11/12</a:t>
            </a:r>
            <a:r>
              <a:rPr lang="sk-SK" sz="2000"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Beatrix</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Susanne</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Koch</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Lothar</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Hummel</a:t>
            </a:r>
            <a:r>
              <a:rPr lang="sk-SK" sz="2000" b="1" dirty="0" smtClean="0">
                <a:latin typeface="Times New Roman" pitchFamily="18" charset="0"/>
                <a:cs typeface="Times New Roman" pitchFamily="18" charset="0"/>
              </a:rPr>
              <a:t> a </a:t>
            </a:r>
            <a:r>
              <a:rPr lang="sk-SK" sz="2000" b="1" dirty="0" err="1" smtClean="0">
                <a:latin typeface="Times New Roman" pitchFamily="18" charset="0"/>
                <a:cs typeface="Times New Roman" pitchFamily="18" charset="0"/>
              </a:rPr>
              <a:t>Stefan</a:t>
            </a:r>
            <a:r>
              <a:rPr lang="sk-SK" sz="2000" b="1" dirty="0" smtClean="0">
                <a:latin typeface="Times New Roman" pitchFamily="18" charset="0"/>
                <a:cs typeface="Times New Roman" pitchFamily="18" charset="0"/>
              </a:rPr>
              <a:t> Müller </a:t>
            </a:r>
            <a:r>
              <a:rPr lang="sk-SK" sz="2000" dirty="0" smtClean="0">
                <a:latin typeface="Times New Roman" pitchFamily="18" charset="0"/>
                <a:cs typeface="Times New Roman" pitchFamily="18" charset="0"/>
              </a:rPr>
              <a:t>proti</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Swiss</a:t>
            </a:r>
            <a:r>
              <a:rPr lang="sk-SK" sz="2000" b="1" dirty="0" smtClean="0">
                <a:latin typeface="Times New Roman" pitchFamily="18" charset="0"/>
                <a:cs typeface="Times New Roman" pitchFamily="18" charset="0"/>
              </a:rPr>
              <a:t> </a:t>
            </a:r>
            <a:r>
              <a:rPr lang="sk-SK" sz="2000" b="1" dirty="0" err="1" smtClean="0">
                <a:latin typeface="Times New Roman" pitchFamily="18" charset="0"/>
                <a:cs typeface="Times New Roman" pitchFamily="18" charset="0"/>
              </a:rPr>
              <a:t>Life</a:t>
            </a:r>
            <a:r>
              <a:rPr lang="sk-SK" sz="2000" b="1" dirty="0" smtClean="0">
                <a:latin typeface="Times New Roman" pitchFamily="18" charset="0"/>
                <a:cs typeface="Times New Roman" pitchFamily="18" charset="0"/>
              </a:rPr>
              <a:t> (Lichtenštajnsko) AG:</a:t>
            </a:r>
          </a:p>
          <a:p>
            <a:pPr algn="just" eaLnBrk="1" hangingPunct="1">
              <a:spcBef>
                <a:spcPct val="20000"/>
              </a:spcBef>
              <a:defRPr/>
            </a:pPr>
            <a:r>
              <a:rPr lang="sk-SK" sz="2000" b="1" i="1" dirty="0">
                <a:latin typeface="Times New Roman" pitchFamily="18" charset="0"/>
                <a:cs typeface="Times New Roman" pitchFamily="18" charset="0"/>
              </a:rPr>
              <a:t>n</a:t>
            </a:r>
            <a:r>
              <a:rPr lang="sk-SK" sz="2000" b="1" i="1" dirty="0" smtClean="0">
                <a:latin typeface="Times New Roman" pitchFamily="18" charset="0"/>
                <a:cs typeface="Times New Roman" pitchFamily="18" charset="0"/>
              </a:rPr>
              <a:t>evyžaduje sa, </a:t>
            </a:r>
            <a:r>
              <a:rPr lang="sk-SK" sz="2000" b="1" i="1" dirty="0">
                <a:latin typeface="Times New Roman" pitchFamily="18" charset="0"/>
                <a:cs typeface="Times New Roman" pitchFamily="18" charset="0"/>
              </a:rPr>
              <a:t>aby poisťovňa poskytovala poradenstvo poistencovi pred uzavretím poistnej </a:t>
            </a:r>
            <a:r>
              <a:rPr lang="sk-SK" sz="2000" b="1" i="1" dirty="0" smtClean="0">
                <a:latin typeface="Times New Roman" pitchFamily="18" charset="0"/>
                <a:cs typeface="Times New Roman" pitchFamily="18" charset="0"/>
              </a:rPr>
              <a:t>zmluvy</a:t>
            </a:r>
          </a:p>
          <a:p>
            <a:pPr algn="just" eaLnBrk="1" hangingPunct="1">
              <a:spcBef>
                <a:spcPct val="20000"/>
              </a:spcBef>
              <a:defRPr/>
            </a:pPr>
            <a:endParaRPr lang="sk-SK" sz="2000" b="1" i="1" dirty="0">
              <a:latin typeface="Times New Roman" pitchFamily="18" charset="0"/>
              <a:cs typeface="Times New Roman" pitchFamily="18" charset="0"/>
            </a:endParaRPr>
          </a:p>
          <a:p>
            <a:pPr algn="just" eaLnBrk="1" hangingPunct="1">
              <a:spcBef>
                <a:spcPct val="20000"/>
              </a:spcBef>
              <a:defRPr/>
            </a:pPr>
            <a:r>
              <a:rPr lang="sk-SK" sz="2000" b="1" i="1" dirty="0" smtClean="0">
                <a:latin typeface="Times New Roman" pitchFamily="18" charset="0"/>
                <a:cs typeface="Times New Roman" pitchFamily="18" charset="0"/>
              </a:rPr>
              <a:t>- </a:t>
            </a:r>
            <a:r>
              <a:rPr lang="sk-SK" sz="2000" dirty="0">
                <a:latin typeface="Times New Roman" pitchFamily="18" charset="0"/>
                <a:cs typeface="Times New Roman" pitchFamily="18" charset="0"/>
              </a:rPr>
              <a:t>z</a:t>
            </a:r>
            <a:r>
              <a:rPr lang="sk-SK" sz="2000" dirty="0" smtClean="0">
                <a:latin typeface="Times New Roman" pitchFamily="18" charset="0"/>
                <a:cs typeface="Times New Roman" pitchFamily="18" charset="0"/>
              </a:rPr>
              <a:t> rozhodnutia vyplýva, že poisťovateľ, pri splnení si svojej informačnej povinnosti, nie je ďalej povinný poskytnúť záujemcovi o poistenie aj poradenstvo ohľadom poskytovaných informácií</a:t>
            </a:r>
          </a:p>
          <a:p>
            <a:pPr marL="342900" indent="-342900" algn="just" eaLnBrk="1" hangingPunct="1">
              <a:spcBef>
                <a:spcPct val="20000"/>
              </a:spcBef>
              <a:buFontTx/>
              <a:buChar char="-"/>
              <a:defRPr/>
            </a:pPr>
            <a:endParaRPr lang="sk-SK" sz="20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043817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marL="342000" indent="-342000" algn="just" eaLnBrk="1" hangingPunct="1">
              <a:spcBef>
                <a:spcPct val="20000"/>
              </a:spcBef>
              <a:defRPr/>
            </a:pPr>
            <a:r>
              <a:rPr lang="sk-SK" sz="2000" b="1" u="sng" dirty="0" smtClean="0">
                <a:latin typeface="Times New Roman" pitchFamily="18" charset="0"/>
                <a:cs typeface="Times New Roman" pitchFamily="18" charset="0"/>
              </a:rPr>
              <a:t>Informačná povinnosť záujemcu o poistenie</a:t>
            </a:r>
            <a:endParaRPr lang="sk-SK" sz="2000" b="1" dirty="0" smtClean="0">
              <a:latin typeface="Times New Roman" pitchFamily="18" charset="0"/>
              <a:cs typeface="Times New Roman" pitchFamily="18" charset="0"/>
            </a:endParaRPr>
          </a:p>
          <a:p>
            <a:pPr marL="342000" indent="-342000" algn="just" eaLnBrk="1" hangingPunct="1">
              <a:spcBef>
                <a:spcPct val="20000"/>
              </a:spcBef>
              <a:defRPr/>
            </a:pPr>
            <a:r>
              <a:rPr lang="sk-SK" sz="2000" dirty="0" smtClean="0">
                <a:latin typeface="Times New Roman" pitchFamily="18" charset="0"/>
                <a:cs typeface="Times New Roman" pitchFamily="18" charset="0"/>
              </a:rPr>
              <a:t>(§ 793 Občianskeho zákonníka) </a:t>
            </a: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účelom je zabezpečiť, aby</a:t>
            </a:r>
            <a:r>
              <a:rPr lang="en-US" sz="2000" dirty="0" smtClean="0">
                <a:latin typeface="Times New Roman" pitchFamily="18" charset="0"/>
                <a:cs typeface="Times New Roman" pitchFamily="18" charset="0"/>
              </a:rPr>
              <a:t> </a:t>
            </a:r>
            <a:r>
              <a:rPr lang="sk-SK" sz="2000" dirty="0" smtClean="0">
                <a:latin typeface="Times New Roman" pitchFamily="18" charset="0"/>
                <a:cs typeface="Times New Roman" pitchFamily="18" charset="0"/>
              </a:rPr>
              <a:t>poisťovateľ mal dostatok informácií o miere rizika, ktoré má prijať a stanoviť tak výšku poistnej sumy a poistného</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informačná povinnosť </a:t>
            </a:r>
            <a:r>
              <a:rPr lang="sk-SK" sz="2000" b="1" dirty="0" smtClean="0">
                <a:latin typeface="Times New Roman" pitchFamily="18" charset="0"/>
                <a:cs typeface="Times New Roman" pitchFamily="18" charset="0"/>
              </a:rPr>
              <a:t>pred</a:t>
            </a:r>
            <a:r>
              <a:rPr lang="sk-SK" sz="2000" dirty="0" smtClean="0">
                <a:latin typeface="Times New Roman" pitchFamily="18" charset="0"/>
                <a:cs typeface="Times New Roman" pitchFamily="18" charset="0"/>
              </a:rPr>
              <a:t> uzavretím poistnej zmluvy, ako aj </a:t>
            </a:r>
            <a:r>
              <a:rPr lang="sk-SK" sz="2000" b="1" dirty="0" smtClean="0">
                <a:latin typeface="Times New Roman" pitchFamily="18" charset="0"/>
                <a:cs typeface="Times New Roman" pitchFamily="18" charset="0"/>
              </a:rPr>
              <a:t>počas</a:t>
            </a:r>
            <a:r>
              <a:rPr lang="sk-SK" sz="2000" dirty="0" smtClean="0">
                <a:latin typeface="Times New Roman" pitchFamily="18" charset="0"/>
                <a:cs typeface="Times New Roman" pitchFamily="18" charset="0"/>
              </a:rPr>
              <a:t> jej trvania (predovšetkým zmena miery rizika alebo pri poistení majetku, zmena hodnoty poistenej veci a z toho vyplývajúce podpoistenie/</a:t>
            </a:r>
            <a:r>
              <a:rPr lang="sk-SK" sz="2000" dirty="0" err="1" smtClean="0">
                <a:latin typeface="Times New Roman" pitchFamily="18" charset="0"/>
                <a:cs typeface="Times New Roman" pitchFamily="18" charset="0"/>
              </a:rPr>
              <a:t>nadpoistenie</a:t>
            </a:r>
            <a:r>
              <a:rPr lang="sk-SK" sz="2000" dirty="0" smtClean="0">
                <a:latin typeface="Times New Roman" pitchFamily="18" charset="0"/>
                <a:cs typeface="Times New Roman" pitchFamily="18" charset="0"/>
              </a:rPr>
              <a:t>)</a:t>
            </a:r>
          </a:p>
          <a:p>
            <a:pPr algn="just" eaLnBrk="1" hangingPunct="1">
              <a:spcBef>
                <a:spcPct val="20000"/>
              </a:spcBef>
              <a:buFontTx/>
              <a:buChar char="-"/>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vzťahuje sa (okrem budúceho poistníka) aj na osobu poisteného, ktorý nie je poistníkom </a:t>
            </a:r>
          </a:p>
          <a:p>
            <a:pPr algn="just" eaLnBrk="1" hangingPunct="1">
              <a:spcBef>
                <a:spcPct val="20000"/>
              </a:spcBef>
              <a:defRPr/>
            </a:pPr>
            <a:endParaRPr lang="sk-SK"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eaLnBrk="1" hangingPunct="1">
              <a:spcBef>
                <a:spcPct val="20000"/>
              </a:spcBef>
              <a:defRPr/>
            </a:pPr>
            <a:r>
              <a:rPr lang="sk-SK" sz="2000" b="1" dirty="0">
                <a:latin typeface="Times New Roman" pitchFamily="18" charset="0"/>
                <a:cs typeface="Times New Roman" pitchFamily="18" charset="0"/>
              </a:rPr>
              <a:t>Z</a:t>
            </a:r>
            <a:r>
              <a:rPr lang="sk-SK" sz="2000" b="1" dirty="0" smtClean="0">
                <a:latin typeface="Times New Roman" pitchFamily="18" charset="0"/>
                <a:cs typeface="Times New Roman" pitchFamily="18" charset="0"/>
              </a:rPr>
              <a:t>áujemca o poistenie je povinný pravdivo a úplne odpovedať na všetky písomné otázky poistiteľa týkajúce sa dojednávaného poistenia, to platí aj pri zmene poistenia</a:t>
            </a:r>
          </a:p>
          <a:p>
            <a:pPr algn="just" eaLnBrk="1" hangingPunct="1">
              <a:spcBef>
                <a:spcPct val="20000"/>
              </a:spcBef>
              <a:buFontTx/>
              <a:buChar char="-"/>
              <a:defRPr/>
            </a:pPr>
            <a:endParaRPr lang="sk-SK" sz="2000" b="1" dirty="0" smtClean="0">
              <a:latin typeface="Times New Roman" pitchFamily="18" charset="0"/>
              <a:cs typeface="Times New Roman" pitchFamily="18" charset="0"/>
            </a:endParaRPr>
          </a:p>
          <a:p>
            <a:pPr algn="just" eaLnBrk="1" hangingPunct="1">
              <a:spcBef>
                <a:spcPct val="20000"/>
              </a:spcBef>
              <a:buFontTx/>
              <a:buChar char="-"/>
              <a:defRPr/>
            </a:pPr>
            <a:r>
              <a:rPr lang="sk-SK" sz="2000" b="1" dirty="0" smtClean="0">
                <a:latin typeface="Times New Roman" pitchFamily="18" charset="0"/>
                <a:cs typeface="Times New Roman" pitchFamily="18" charset="0"/>
              </a:rPr>
              <a:t> </a:t>
            </a:r>
            <a:r>
              <a:rPr lang="sk-SK" sz="2000" dirty="0" smtClean="0">
                <a:latin typeface="Times New Roman" pitchFamily="18" charset="0"/>
                <a:cs typeface="Times New Roman" pitchFamily="18" charset="0"/>
              </a:rPr>
              <a:t>otázky poisťovateľa majú smerovať k zisteniu skutočností podstatných pre uzavretie poistnej zmluvy, ktoré sú záujemcovi o poistenie známe a poisťovateľ nemá inú možnosť ako tieto skutočnosti zistiť</a:t>
            </a:r>
          </a:p>
          <a:p>
            <a:pPr algn="just" eaLnBrk="1" hangingPunct="1">
              <a:spcBef>
                <a:spcPct val="20000"/>
              </a:spcBef>
              <a:buFontTx/>
              <a:buChar char="-"/>
              <a:defRPr/>
            </a:pPr>
            <a:endParaRPr lang="sk-SK" sz="2000" dirty="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zodpovednosť za formuláciu otázok má poisťovateľ</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a:latin typeface="Times New Roman" pitchFamily="18" charset="0"/>
                <a:cs typeface="Times New Roman" pitchFamily="18" charset="0"/>
              </a:rPr>
              <a:t> </a:t>
            </a:r>
            <a:r>
              <a:rPr lang="sk-SK" sz="2000" dirty="0" smtClean="0">
                <a:latin typeface="Times New Roman" pitchFamily="18" charset="0"/>
                <a:cs typeface="Times New Roman" pitchFamily="18" charset="0"/>
              </a:rPr>
              <a:t>vyžaduje </a:t>
            </a:r>
            <a:r>
              <a:rPr lang="sk-SK" sz="2000" dirty="0">
                <a:latin typeface="Times New Roman" pitchFamily="18" charset="0"/>
                <a:cs typeface="Times New Roman" pitchFamily="18" charset="0"/>
              </a:rPr>
              <a:t>sa vysoká „presnosť“ formulácie otázok, akákoľvek nejednoznačnosť môže mať za následok, že poisťovateľ nebude mať nárok na sankciu za porušenie tejto povinnosti</a:t>
            </a:r>
          </a:p>
          <a:p>
            <a:pPr algn="just" eaLnBrk="1" hangingPunct="1">
              <a:spcBef>
                <a:spcPct val="20000"/>
              </a:spcBef>
              <a:buFontTx/>
              <a:buChar char="-"/>
              <a:defRPr/>
            </a:pPr>
            <a:endParaRPr lang="sk-SK" sz="2000" dirty="0" smtClean="0">
              <a:latin typeface="Times New Roman" pitchFamily="18" charset="0"/>
              <a:cs typeface="Times New Roman" pitchFamily="18" charset="0"/>
            </a:endParaRP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r>
              <a:rPr lang="sk-SK" sz="2000" dirty="0" smtClean="0">
                <a:latin typeface="Times New Roman" pitchFamily="18" charset="0"/>
                <a:cs typeface="Times New Roman" pitchFamily="18" charset="0"/>
              </a:rPr>
              <a:t>Sankcie </a:t>
            </a:r>
            <a:r>
              <a:rPr lang="sk-SK" sz="2000" dirty="0">
                <a:latin typeface="Times New Roman" pitchFamily="18" charset="0"/>
                <a:cs typeface="Times New Roman" pitchFamily="18" charset="0"/>
              </a:rPr>
              <a:t>za </a:t>
            </a:r>
            <a:r>
              <a:rPr lang="sk-SK" sz="2000" i="1" dirty="0">
                <a:latin typeface="Times New Roman" pitchFamily="18" charset="0"/>
                <a:cs typeface="Times New Roman" pitchFamily="18" charset="0"/>
              </a:rPr>
              <a:t>vedomé</a:t>
            </a:r>
            <a:r>
              <a:rPr lang="sk-SK" sz="2000" dirty="0">
                <a:latin typeface="Times New Roman" pitchFamily="18" charset="0"/>
                <a:cs typeface="Times New Roman" pitchFamily="18" charset="0"/>
              </a:rPr>
              <a:t> poskytnutie nepravdivých a neúplných informácií:</a:t>
            </a:r>
          </a:p>
          <a:p>
            <a:pPr algn="just" eaLnBrk="1" hangingPunct="1">
              <a:spcBef>
                <a:spcPct val="20000"/>
              </a:spcBef>
              <a:defRPr/>
            </a:pPr>
            <a:r>
              <a:rPr lang="sk-SK" sz="2000" b="1" dirty="0" smtClean="0">
                <a:latin typeface="Times New Roman" pitchFamily="18" charset="0"/>
                <a:cs typeface="Times New Roman" pitchFamily="18" charset="0"/>
              </a:rPr>
              <a:t>a) primerané zníženie </a:t>
            </a:r>
            <a:r>
              <a:rPr lang="sk-SK" sz="2000" b="1" dirty="0">
                <a:latin typeface="Times New Roman" pitchFamily="18" charset="0"/>
                <a:cs typeface="Times New Roman" pitchFamily="18" charset="0"/>
              </a:rPr>
              <a:t>poistného </a:t>
            </a:r>
            <a:r>
              <a:rPr lang="sk-SK" sz="2000" b="1" dirty="0" smtClean="0">
                <a:latin typeface="Times New Roman" pitchFamily="18" charset="0"/>
                <a:cs typeface="Times New Roman" pitchFamily="18" charset="0"/>
              </a:rPr>
              <a:t>plnenia</a:t>
            </a:r>
            <a:endParaRPr lang="sk-SK" sz="2000" dirty="0" smtClean="0">
              <a:latin typeface="Times New Roman" pitchFamily="18" charset="0"/>
              <a:cs typeface="Times New Roman" pitchFamily="18" charset="0"/>
            </a:endParaRPr>
          </a:p>
          <a:p>
            <a:pPr algn="just" eaLnBrk="1" hangingPunct="1">
              <a:spcBef>
                <a:spcPct val="20000"/>
              </a:spcBef>
              <a:defRPr/>
            </a:pPr>
            <a:r>
              <a:rPr lang="sk-SK" sz="2000" dirty="0" smtClean="0">
                <a:latin typeface="Times New Roman" pitchFamily="18" charset="0"/>
                <a:cs typeface="Times New Roman" pitchFamily="18" charset="0"/>
              </a:rPr>
              <a:t>- ak poisťovateľ na základe odpovedí určil nižšie poistné (podpoistenie)</a:t>
            </a:r>
          </a:p>
          <a:p>
            <a:pPr algn="just" eaLnBrk="1" hangingPunct="1">
              <a:spcBef>
                <a:spcPct val="20000"/>
              </a:spcBef>
              <a:defRPr/>
            </a:pPr>
            <a:r>
              <a:rPr lang="sk-SK" sz="2000" dirty="0" smtClean="0">
                <a:latin typeface="Times New Roman" pitchFamily="18" charset="0"/>
                <a:cs typeface="Times New Roman" pitchFamily="18" charset="0"/>
              </a:rPr>
              <a:t>- </a:t>
            </a:r>
            <a:r>
              <a:rPr lang="sk-SK" sz="2000" dirty="0">
                <a:latin typeface="Times New Roman" pitchFamily="18" charset="0"/>
                <a:cs typeface="Times New Roman" pitchFamily="18" charset="0"/>
              </a:rPr>
              <a:t>d</a:t>
            </a:r>
            <a:r>
              <a:rPr lang="sk-SK" sz="2000" dirty="0" smtClean="0">
                <a:latin typeface="Times New Roman" pitchFamily="18" charset="0"/>
                <a:cs typeface="Times New Roman" pitchFamily="18" charset="0"/>
              </a:rPr>
              <a:t>o vzniku poistnej udalosti je možné zmeniť poistnú zmluvu</a:t>
            </a:r>
          </a:p>
          <a:p>
            <a:pPr algn="just" eaLnBrk="1" hangingPunct="1">
              <a:spcBef>
                <a:spcPct val="20000"/>
              </a:spcBef>
              <a:defRPr/>
            </a:pPr>
            <a:r>
              <a:rPr lang="sk-SK" sz="2000" b="1" dirty="0" smtClean="0">
                <a:latin typeface="Times New Roman" pitchFamily="18" charset="0"/>
                <a:cs typeface="Times New Roman" pitchFamily="18" charset="0"/>
              </a:rPr>
              <a:t>b) odstúpenie </a:t>
            </a:r>
            <a:r>
              <a:rPr lang="sk-SK" sz="2000" b="1" dirty="0">
                <a:latin typeface="Times New Roman" pitchFamily="18" charset="0"/>
                <a:cs typeface="Times New Roman" pitchFamily="18" charset="0"/>
              </a:rPr>
              <a:t>od poistnej </a:t>
            </a:r>
            <a:r>
              <a:rPr lang="sk-SK" sz="2000" b="1" dirty="0" smtClean="0">
                <a:latin typeface="Times New Roman" pitchFamily="18" charset="0"/>
                <a:cs typeface="Times New Roman" pitchFamily="18" charset="0"/>
              </a:rPr>
              <a:t>zmluvy</a:t>
            </a:r>
            <a:endParaRPr lang="sk-SK" sz="2000" dirty="0">
              <a:latin typeface="Times New Roman" pitchFamily="18" charset="0"/>
              <a:cs typeface="Times New Roman" pitchFamily="18" charset="0"/>
            </a:endParaRPr>
          </a:p>
          <a:p>
            <a:pPr algn="just" eaLnBrk="1" hangingPunct="1">
              <a:spcBef>
                <a:spcPct val="20000"/>
              </a:spcBef>
              <a:defRPr/>
            </a:pPr>
            <a:r>
              <a:rPr lang="sk-SK" sz="2000" dirty="0" smtClean="0">
                <a:latin typeface="Times New Roman" pitchFamily="18" charset="0"/>
                <a:cs typeface="Times New Roman" pitchFamily="18" charset="0"/>
              </a:rPr>
              <a:t>- ak </a:t>
            </a:r>
            <a:r>
              <a:rPr lang="sk-SK" sz="2000" dirty="0">
                <a:latin typeface="Times New Roman" pitchFamily="18" charset="0"/>
                <a:cs typeface="Times New Roman" pitchFamily="18" charset="0"/>
              </a:rPr>
              <a:t>by </a:t>
            </a:r>
            <a:r>
              <a:rPr lang="sk-SK" sz="2000" dirty="0" smtClean="0">
                <a:latin typeface="Times New Roman" pitchFamily="18" charset="0"/>
                <a:cs typeface="Times New Roman" pitchFamily="18" charset="0"/>
              </a:rPr>
              <a:t>poisťovateľ poistnú zmluvu neuzavrel</a:t>
            </a:r>
          </a:p>
          <a:p>
            <a:pPr algn="just" eaLnBrk="1" hangingPunct="1">
              <a:spcBef>
                <a:spcPct val="20000"/>
              </a:spcBef>
              <a:defRPr/>
            </a:pPr>
            <a:r>
              <a:rPr lang="sk-SK" sz="2000" dirty="0" smtClean="0">
                <a:latin typeface="Times New Roman" pitchFamily="18" charset="0"/>
                <a:cs typeface="Times New Roman" pitchFamily="18" charset="0"/>
              </a:rPr>
              <a:t>- účinné len ak sa poisťovateľ o nesprávnosti informácií dozvedel pred vznikom poistnej udalosti</a:t>
            </a:r>
          </a:p>
          <a:p>
            <a:pPr algn="just" eaLnBrk="1" hangingPunct="1">
              <a:spcBef>
                <a:spcPct val="20000"/>
              </a:spcBef>
              <a:defRPr/>
            </a:pPr>
            <a:r>
              <a:rPr lang="sk-SK" sz="2000" b="1" dirty="0" smtClean="0">
                <a:latin typeface="Times New Roman" pitchFamily="18" charset="0"/>
                <a:cs typeface="Times New Roman" pitchFamily="18" charset="0"/>
              </a:rPr>
              <a:t>c) odmietnutie </a:t>
            </a:r>
            <a:r>
              <a:rPr lang="sk-SK" sz="2000" b="1" dirty="0">
                <a:latin typeface="Times New Roman" pitchFamily="18" charset="0"/>
                <a:cs typeface="Times New Roman" pitchFamily="18" charset="0"/>
              </a:rPr>
              <a:t>poistného plnenia </a:t>
            </a:r>
            <a:r>
              <a:rPr lang="sk-SK" sz="2000" dirty="0">
                <a:latin typeface="Times New Roman" pitchFamily="18" charset="0"/>
                <a:cs typeface="Times New Roman" pitchFamily="18" charset="0"/>
              </a:rPr>
              <a:t>po vzniku poistnej udalosti (príčinou ktorej bola skutočnosť, ktorú pre porušenie povinnosti záujemcu nemohol poisťovateľ zistiť a ktorá bola pre poistenie </a:t>
            </a:r>
            <a:r>
              <a:rPr lang="sk-SK" sz="2000" dirty="0" smtClean="0">
                <a:latin typeface="Times New Roman" pitchFamily="18" charset="0"/>
                <a:cs typeface="Times New Roman" pitchFamily="18" charset="0"/>
              </a:rPr>
              <a:t>podstatná)</a:t>
            </a:r>
          </a:p>
          <a:p>
            <a:pPr algn="just" eaLnBrk="1" hangingPunct="1">
              <a:spcBef>
                <a:spcPct val="20000"/>
              </a:spcBef>
              <a:defRPr/>
            </a:pPr>
            <a:r>
              <a:rPr lang="sk-SK" sz="2000" b="1" dirty="0" smtClean="0">
                <a:latin typeface="Times New Roman" pitchFamily="18" charset="0"/>
                <a:cs typeface="Times New Roman" pitchFamily="18" charset="0"/>
              </a:rPr>
              <a:t>d)</a:t>
            </a:r>
            <a:r>
              <a:rPr lang="sk-SK" sz="2000" dirty="0" smtClean="0">
                <a:latin typeface="Times New Roman" pitchFamily="18" charset="0"/>
                <a:cs typeface="Times New Roman" pitchFamily="18" charset="0"/>
              </a:rPr>
              <a:t> </a:t>
            </a:r>
            <a:r>
              <a:rPr lang="sk-SK" sz="2000" b="1" dirty="0" smtClean="0">
                <a:latin typeface="Times New Roman" pitchFamily="18" charset="0"/>
                <a:cs typeface="Times New Roman" pitchFamily="18" charset="0"/>
              </a:rPr>
              <a:t>náhrada škody</a:t>
            </a:r>
          </a:p>
          <a:p>
            <a:pPr algn="just" eaLnBrk="1" hangingPunct="1">
              <a:spcBef>
                <a:spcPct val="20000"/>
              </a:spcBef>
              <a:defRPr/>
            </a:pPr>
            <a:r>
              <a:rPr lang="sk-SK" sz="2000" dirty="0" smtClean="0">
                <a:latin typeface="Times New Roman" pitchFamily="18" charset="0"/>
                <a:cs typeface="Times New Roman" pitchFamily="18" charset="0"/>
              </a:rPr>
              <a:t>- len ak poisťovateľovi poskytnutím nesprávnych údajov vznikne škoda</a:t>
            </a:r>
          </a:p>
        </p:txBody>
      </p:sp>
      <p:sp>
        <p:nvSpPr>
          <p:cNvPr id="8" name="Obdĺžnik 7"/>
          <p:cNvSpPr/>
          <p:nvPr/>
        </p:nvSpPr>
        <p:spPr>
          <a:xfrm>
            <a:off x="1220400" y="1655999"/>
            <a:ext cx="7527600" cy="4532150"/>
          </a:xfrm>
          <a:prstGeom prst="rect">
            <a:avLst/>
          </a:prstGeom>
        </p:spPr>
        <p:txBody>
          <a:bodyPr>
            <a:noAutofit/>
          </a:bodyPr>
          <a:lstStyle/>
          <a:p>
            <a:pPr algn="just" eaLnBrk="1" hangingPunct="1">
              <a:spcBef>
                <a:spcPct val="20000"/>
              </a:spcBef>
              <a:defRPr/>
            </a:pPr>
            <a:r>
              <a:rPr lang="sk-SK" sz="2000" b="1" dirty="0" smtClean="0">
                <a:latin typeface="Times New Roman" pitchFamily="18" charset="0"/>
                <a:cs typeface="Times New Roman" pitchFamily="18" charset="0"/>
              </a:rPr>
              <a:t> </a:t>
            </a:r>
            <a:endParaRPr lang="sk-SK" sz="2000" dirty="0" smtClean="0">
              <a:latin typeface="Times New Roman" pitchFamily="18" charset="0"/>
              <a:cs typeface="Times New Roman" pitchFamily="18" charset="0"/>
            </a:endParaRP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5443950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cs typeface="Times New Roman" pitchFamily="18" charset="0"/>
              </a:rPr>
              <a:t>Rozsudok Najvyššieho súdu SR, </a:t>
            </a:r>
            <a:r>
              <a:rPr lang="sk-SK" sz="2000" dirty="0" err="1" smtClean="0">
                <a:solidFill>
                  <a:prstClr val="black"/>
                </a:solidFill>
                <a:latin typeface="Times New Roman" pitchFamily="18" charset="0"/>
                <a:cs typeface="Times New Roman" pitchFamily="18" charset="0"/>
              </a:rPr>
              <a:t>sp</a:t>
            </a:r>
            <a:r>
              <a:rPr lang="sk-SK" sz="2000" dirty="0" smtClean="0">
                <a:solidFill>
                  <a:prstClr val="black"/>
                </a:solidFill>
                <a:latin typeface="Times New Roman" pitchFamily="18" charset="0"/>
                <a:cs typeface="Times New Roman" pitchFamily="18" charset="0"/>
              </a:rPr>
              <a:t>. zn. </a:t>
            </a:r>
            <a:r>
              <a:rPr lang="sk-SK" sz="2000" b="1" dirty="0" smtClean="0">
                <a:solidFill>
                  <a:prstClr val="black"/>
                </a:solidFill>
                <a:latin typeface="Times New Roman" pitchFamily="18" charset="0"/>
                <a:cs typeface="Times New Roman" pitchFamily="18" charset="0"/>
              </a:rPr>
              <a:t>3Cdo/45/2003:</a:t>
            </a:r>
          </a:p>
          <a:p>
            <a:pPr algn="just">
              <a:spcBef>
                <a:spcPct val="20000"/>
              </a:spcBef>
              <a:defRPr/>
            </a:pPr>
            <a:r>
              <a:rPr lang="sk-SK" sz="2000" b="1" i="1" dirty="0">
                <a:solidFill>
                  <a:prstClr val="black"/>
                </a:solidFill>
                <a:latin typeface="Times New Roman" pitchFamily="18" charset="0"/>
                <a:cs typeface="Times New Roman" pitchFamily="18" charset="0"/>
              </a:rPr>
              <a:t>o</a:t>
            </a:r>
            <a:r>
              <a:rPr lang="sk-SK" sz="2000" b="1" i="1" dirty="0" smtClean="0">
                <a:solidFill>
                  <a:prstClr val="black"/>
                </a:solidFill>
                <a:latin typeface="Times New Roman" pitchFamily="18" charset="0"/>
                <a:cs typeface="Times New Roman" pitchFamily="18" charset="0"/>
              </a:rPr>
              <a:t>dmietnuť </a:t>
            </a:r>
            <a:r>
              <a:rPr lang="sk-SK" sz="2000" b="1" i="1" dirty="0">
                <a:solidFill>
                  <a:prstClr val="black"/>
                </a:solidFill>
                <a:latin typeface="Times New Roman" pitchFamily="18" charset="0"/>
                <a:cs typeface="Times New Roman" pitchFamily="18" charset="0"/>
              </a:rPr>
              <a:t>poistné plnenie v rámci právneho vzťahu poistenia fyzickej osoby pre prípad jej smrti v zmysle § 802 ods. 2 Občianskeho zákonníka je poistiteľ oprávnený len vtedy, ak sa dozvie až po smrti poistenej fyzickej osoby, že príčinou jej smrti je ochorenie, ktoré poistiteľ nemohol zistiť pri dojednávaní poistenia len preto, že poisťovaná osoba pri uzavieraní poistnej zmluvy uviedla vedome nepravdivé alebo neúplné odpovede; zároveň musí ísť o ochorenie, ktoré pre uzavretie poistnej zmluvy bolo </a:t>
            </a:r>
            <a:r>
              <a:rPr lang="sk-SK" sz="2000" b="1" i="1" dirty="0" smtClean="0">
                <a:solidFill>
                  <a:prstClr val="black"/>
                </a:solidFill>
                <a:latin typeface="Times New Roman" pitchFamily="18" charset="0"/>
                <a:cs typeface="Times New Roman" pitchFamily="18" charset="0"/>
              </a:rPr>
              <a:t>podstatné</a:t>
            </a:r>
          </a:p>
        </p:txBody>
      </p:sp>
    </p:spTree>
    <p:extLst>
      <p:ext uri="{BB962C8B-B14F-4D97-AF65-F5344CB8AC3E}">
        <p14:creationId xmlns:p14="http://schemas.microsoft.com/office/powerpoint/2010/main" val="6459031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64575"/>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cs typeface="Times New Roman" pitchFamily="18" charset="0"/>
              </a:rPr>
              <a:t>Rozsudok Okresného súdu Nové mesto nad Váhom, </a:t>
            </a:r>
            <a:r>
              <a:rPr lang="sk-SK" sz="2000" dirty="0" err="1" smtClean="0">
                <a:solidFill>
                  <a:prstClr val="black"/>
                </a:solidFill>
                <a:latin typeface="Times New Roman" pitchFamily="18" charset="0"/>
                <a:cs typeface="Times New Roman" pitchFamily="18" charset="0"/>
              </a:rPr>
              <a:t>sp</a:t>
            </a:r>
            <a:r>
              <a:rPr lang="sk-SK" sz="2000" dirty="0" smtClean="0">
                <a:solidFill>
                  <a:prstClr val="black"/>
                </a:solidFill>
                <a:latin typeface="Times New Roman" pitchFamily="18" charset="0"/>
                <a:cs typeface="Times New Roman" pitchFamily="18" charset="0"/>
              </a:rPr>
              <a:t>. zn.</a:t>
            </a:r>
            <a:r>
              <a:rPr lang="sk-SK" sz="2000" b="1" dirty="0" smtClean="0">
                <a:solidFill>
                  <a:prstClr val="black"/>
                </a:solidFill>
                <a:latin typeface="Times New Roman" pitchFamily="18" charset="0"/>
                <a:cs typeface="Times New Roman" pitchFamily="18" charset="0"/>
              </a:rPr>
              <a:t> 6C/476/2008:</a:t>
            </a:r>
          </a:p>
          <a:p>
            <a:pPr algn="just">
              <a:spcBef>
                <a:spcPct val="20000"/>
              </a:spcBef>
              <a:defRPr/>
            </a:pPr>
            <a:r>
              <a:rPr lang="sk-SK" sz="2000" b="1" i="1" dirty="0" smtClean="0">
                <a:solidFill>
                  <a:prstClr val="black"/>
                </a:solidFill>
                <a:latin typeface="Times New Roman" pitchFamily="18" charset="0"/>
                <a:cs typeface="Times New Roman" pitchFamily="18" charset="0"/>
              </a:rPr>
              <a:t>požiadavka poisťovateľa, aby stanovenie poistnej sumy bolo na zodpovednosti spotrebiteľa je neprijateľnou zmluvnou podmienkou</a:t>
            </a:r>
          </a:p>
          <a:p>
            <a:pPr algn="just">
              <a:spcBef>
                <a:spcPct val="20000"/>
              </a:spcBef>
              <a:defRPr/>
            </a:pPr>
            <a:endParaRPr lang="sk-SK" sz="2000" b="1" i="1" dirty="0" smtClean="0">
              <a:solidFill>
                <a:prstClr val="black"/>
              </a:solidFill>
              <a:latin typeface="Times New Roman" pitchFamily="18" charset="0"/>
              <a:cs typeface="Times New Roman" pitchFamily="18" charset="0"/>
            </a:endParaRPr>
          </a:p>
          <a:p>
            <a:pPr algn="just">
              <a:spcBef>
                <a:spcPct val="20000"/>
              </a:spcBef>
              <a:buFontTx/>
              <a:buChar char="-"/>
              <a:defRPr/>
            </a:pPr>
            <a:r>
              <a:rPr lang="sk-SK" sz="2000" b="1" dirty="0" smtClean="0">
                <a:solidFill>
                  <a:prstClr val="black"/>
                </a:solidFill>
                <a:latin typeface="Times New Roman" pitchFamily="18" charset="0"/>
                <a:cs typeface="Times New Roman" pitchFamily="18" charset="0"/>
              </a:rPr>
              <a:t> </a:t>
            </a:r>
            <a:r>
              <a:rPr lang="sk-SK" sz="2000" dirty="0" smtClean="0">
                <a:solidFill>
                  <a:prstClr val="black"/>
                </a:solidFill>
                <a:latin typeface="Times New Roman" pitchFamily="18" charset="0"/>
                <a:cs typeface="Times New Roman" pitchFamily="18" charset="0"/>
              </a:rPr>
              <a:t>z rozhodnutia vyplýva, že osobou zodpovednou za stanovenie poistnej sumy a teda analogicky aj ostatných podmienok poistného vzťahu je poisťovateľ, on je v </a:t>
            </a:r>
            <a:r>
              <a:rPr lang="sk-SK" sz="2000" dirty="0">
                <a:solidFill>
                  <a:prstClr val="black"/>
                </a:solidFill>
                <a:latin typeface="Times New Roman" pitchFamily="18" charset="0"/>
                <a:cs typeface="Times New Roman" pitchFamily="18" charset="0"/>
              </a:rPr>
              <a:t>poistnom vzťahu </a:t>
            </a:r>
            <a:r>
              <a:rPr lang="sk-SK" sz="2000" dirty="0" smtClean="0">
                <a:solidFill>
                  <a:prstClr val="black"/>
                </a:solidFill>
                <a:latin typeface="Times New Roman" pitchFamily="18" charset="0"/>
                <a:cs typeface="Times New Roman" pitchFamily="18" charset="0"/>
              </a:rPr>
              <a:t>profesionálom </a:t>
            </a:r>
            <a:r>
              <a:rPr lang="sk-SK" sz="2000" dirty="0">
                <a:solidFill>
                  <a:prstClr val="black"/>
                </a:solidFill>
                <a:latin typeface="Times New Roman" pitchFamily="18" charset="0"/>
                <a:cs typeface="Times New Roman" pitchFamily="18" charset="0"/>
              </a:rPr>
              <a:t>(odborníkom so </a:t>
            </a:r>
            <a:r>
              <a:rPr lang="sk-SK" sz="2000" dirty="0" smtClean="0">
                <a:solidFill>
                  <a:prstClr val="black"/>
                </a:solidFill>
                <a:latin typeface="Times New Roman" pitchFamily="18" charset="0"/>
                <a:cs typeface="Times New Roman" pitchFamily="18" charset="0"/>
              </a:rPr>
              <a:t>skúsenosťami a príslušným aparátom) a teda poisťovateľ si musí zabezpečiť podklady pre vlastné rozhodnutie uzavrieť/neuzavrieť poistnú zmluvu (vrátane následného stanovenia poistných podmienok)</a:t>
            </a:r>
          </a:p>
          <a:p>
            <a:pPr algn="just">
              <a:spcBef>
                <a:spcPct val="20000"/>
              </a:spcBef>
              <a:defRPr/>
            </a:pPr>
            <a:r>
              <a:rPr lang="sk-SK" sz="2000" dirty="0" smtClean="0">
                <a:solidFill>
                  <a:prstClr val="black"/>
                </a:solidFill>
                <a:latin typeface="Times New Roman" pitchFamily="18" charset="0"/>
                <a:cs typeface="Times New Roman" pitchFamily="18" charset="0"/>
              </a:rPr>
              <a:t>- poisťovateľ je tak </a:t>
            </a:r>
            <a:r>
              <a:rPr lang="sk-SK" sz="2000" u="sng" dirty="0" smtClean="0">
                <a:solidFill>
                  <a:prstClr val="black"/>
                </a:solidFill>
                <a:latin typeface="Times New Roman" pitchFamily="18" charset="0"/>
                <a:cs typeface="Times New Roman" pitchFamily="18" charset="0"/>
              </a:rPr>
              <a:t>zodpovedný aj za formuláciu otázok</a:t>
            </a:r>
            <a:r>
              <a:rPr lang="sk-SK" sz="2000" dirty="0" smtClean="0">
                <a:solidFill>
                  <a:prstClr val="black"/>
                </a:solidFill>
                <a:latin typeface="Times New Roman" pitchFamily="18" charset="0"/>
                <a:cs typeface="Times New Roman" pitchFamily="18" charset="0"/>
              </a:rPr>
              <a:t> týkajúcich sa dojednávaného poistenia, na ktoré musí záujemca o poistenie pravdivo a úplne odpovedať</a:t>
            </a:r>
            <a:endParaRPr lang="sk-SK" sz="2000" b="1"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798407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zákona o poisťovníctve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cs typeface="Times New Roman" pitchFamily="18" charset="0"/>
              </a:rPr>
              <a:t>Záujemca o poistenie musí byť pred </a:t>
            </a:r>
            <a:r>
              <a:rPr lang="sk-SK" sz="2000" dirty="0">
                <a:solidFill>
                  <a:prstClr val="black"/>
                </a:solidFill>
                <a:latin typeface="Times New Roman" pitchFamily="18" charset="0"/>
                <a:cs typeface="Times New Roman" pitchFamily="18" charset="0"/>
              </a:rPr>
              <a:t>uzavretím poistnej zmluvy </a:t>
            </a:r>
            <a:r>
              <a:rPr lang="sk-SK" sz="2000" b="1" u="sng" dirty="0" smtClean="0">
                <a:solidFill>
                  <a:prstClr val="black"/>
                </a:solidFill>
                <a:latin typeface="Times New Roman" pitchFamily="18" charset="0"/>
                <a:cs typeface="Times New Roman" pitchFamily="18" charset="0"/>
              </a:rPr>
              <a:t>písomne</a:t>
            </a:r>
            <a:r>
              <a:rPr lang="sk-SK" sz="2000" dirty="0" smtClean="0">
                <a:solidFill>
                  <a:prstClr val="black"/>
                </a:solidFill>
                <a:latin typeface="Times New Roman" pitchFamily="18" charset="0"/>
                <a:cs typeface="Times New Roman" pitchFamily="18" charset="0"/>
              </a:rPr>
              <a:t> </a:t>
            </a:r>
            <a:r>
              <a:rPr lang="sk-SK" sz="2000" b="1" dirty="0">
                <a:solidFill>
                  <a:prstClr val="black"/>
                </a:solidFill>
                <a:latin typeface="Times New Roman" pitchFamily="18" charset="0"/>
                <a:cs typeface="Times New Roman" pitchFamily="18" charset="0"/>
              </a:rPr>
              <a:t>oboznámený s dôležitými zmluvnými podmienkami</a:t>
            </a:r>
            <a:r>
              <a:rPr lang="sk-SK" sz="2000" dirty="0">
                <a:solidFill>
                  <a:prstClr val="black"/>
                </a:solidFill>
                <a:latin typeface="Times New Roman" pitchFamily="18" charset="0"/>
                <a:cs typeface="Times New Roman" pitchFamily="18" charset="0"/>
              </a:rPr>
              <a:t> </a:t>
            </a:r>
            <a:r>
              <a:rPr lang="sk-SK" sz="2000" dirty="0" smtClean="0">
                <a:solidFill>
                  <a:prstClr val="black"/>
                </a:solidFill>
                <a:latin typeface="Times New Roman" pitchFamily="18" charset="0"/>
                <a:cs typeface="Times New Roman" pitchFamily="18" charset="0"/>
              </a:rPr>
              <a:t>dojednávanej </a:t>
            </a:r>
            <a:r>
              <a:rPr lang="sk-SK" sz="2000" dirty="0">
                <a:solidFill>
                  <a:prstClr val="black"/>
                </a:solidFill>
                <a:latin typeface="Times New Roman" pitchFamily="18" charset="0"/>
                <a:cs typeface="Times New Roman" pitchFamily="18" charset="0"/>
              </a:rPr>
              <a:t>poistnej </a:t>
            </a:r>
            <a:r>
              <a:rPr lang="sk-SK" sz="2000" dirty="0" smtClean="0">
                <a:solidFill>
                  <a:prstClr val="black"/>
                </a:solidFill>
                <a:latin typeface="Times New Roman" pitchFamily="18" charset="0"/>
                <a:cs typeface="Times New Roman" pitchFamily="18" charset="0"/>
              </a:rPr>
              <a:t>zmluvy, a to prostredníctvom formulára, ktorého vzor ustanovila Národná banka Slovenska </a:t>
            </a:r>
            <a:r>
              <a:rPr lang="sk-SK" sz="2000" b="1" dirty="0" smtClean="0">
                <a:solidFill>
                  <a:prstClr val="black"/>
                </a:solidFill>
                <a:latin typeface="Times New Roman" pitchFamily="18" charset="0"/>
                <a:cs typeface="Times New Roman" pitchFamily="18" charset="0"/>
              </a:rPr>
              <a:t>Opatrením č. 4/2010:</a:t>
            </a:r>
          </a:p>
          <a:p>
            <a:pPr algn="just">
              <a:spcBef>
                <a:spcPct val="20000"/>
              </a:spcBef>
              <a:buFontTx/>
              <a:buChar char="-"/>
              <a:defRPr/>
            </a:pPr>
            <a:r>
              <a:rPr lang="sk-SK" sz="2000" dirty="0" smtClean="0">
                <a:solidFill>
                  <a:prstClr val="black"/>
                </a:solidFill>
                <a:latin typeface="Times New Roman" pitchFamily="18" charset="0"/>
                <a:cs typeface="Times New Roman" pitchFamily="18" charset="0"/>
              </a:rPr>
              <a:t> určuje </a:t>
            </a:r>
            <a:r>
              <a:rPr lang="sk-SK" sz="2000" u="sng" dirty="0" smtClean="0">
                <a:solidFill>
                  <a:prstClr val="black"/>
                </a:solidFill>
                <a:latin typeface="Times New Roman" pitchFamily="18" charset="0"/>
                <a:cs typeface="Times New Roman" pitchFamily="18" charset="0"/>
              </a:rPr>
              <a:t>širší rozsah</a:t>
            </a:r>
            <a:r>
              <a:rPr lang="sk-SK" sz="2000" dirty="0" smtClean="0">
                <a:solidFill>
                  <a:prstClr val="black"/>
                </a:solidFill>
                <a:latin typeface="Times New Roman" pitchFamily="18" charset="0"/>
                <a:cs typeface="Times New Roman" pitchFamily="18" charset="0"/>
              </a:rPr>
              <a:t> poskytovaných informácií ako Občiansky zákonník</a:t>
            </a:r>
          </a:p>
          <a:p>
            <a:pPr algn="just">
              <a:spcBef>
                <a:spcPct val="20000"/>
              </a:spcBef>
              <a:buFontTx/>
              <a:buChar char="-"/>
              <a:defRPr/>
            </a:pPr>
            <a:r>
              <a:rPr lang="sk-SK" sz="2000" dirty="0" smtClean="0">
                <a:solidFill>
                  <a:prstClr val="black"/>
                </a:solidFill>
                <a:latin typeface="Times New Roman" pitchFamily="18" charset="0"/>
                <a:cs typeface="Times New Roman" pitchFamily="18" charset="0"/>
              </a:rPr>
              <a:t> vzťahuje sa na všetky druhy poistných zmlúv (Občiansky zákonník upravuje prevažne len poistenie osôb)</a:t>
            </a:r>
          </a:p>
          <a:p>
            <a:pPr algn="just">
              <a:spcBef>
                <a:spcPct val="20000"/>
              </a:spcBef>
              <a:defRPr/>
            </a:pPr>
            <a:r>
              <a:rPr lang="sk-SK" sz="2000" dirty="0" smtClean="0">
                <a:solidFill>
                  <a:prstClr val="black"/>
                </a:solidFill>
                <a:latin typeface="Times New Roman" pitchFamily="18" charset="0"/>
                <a:cs typeface="Times New Roman" pitchFamily="18" charset="0"/>
              </a:rPr>
              <a:t>- obsahuje </a:t>
            </a:r>
            <a:r>
              <a:rPr lang="sk-SK" sz="2000" dirty="0">
                <a:solidFill>
                  <a:prstClr val="black"/>
                </a:solidFill>
                <a:latin typeface="Times New Roman" pitchFamily="18" charset="0"/>
                <a:cs typeface="Times New Roman" pitchFamily="18" charset="0"/>
              </a:rPr>
              <a:t>3 časti: informácie o </a:t>
            </a:r>
            <a:r>
              <a:rPr lang="sk-SK" sz="2000" dirty="0" smtClean="0">
                <a:solidFill>
                  <a:prstClr val="black"/>
                </a:solidFill>
                <a:latin typeface="Times New Roman" pitchFamily="18" charset="0"/>
                <a:cs typeface="Times New Roman" pitchFamily="18" charset="0"/>
              </a:rPr>
              <a:t>poisťovateľovi, </a:t>
            </a:r>
            <a:r>
              <a:rPr lang="sk-SK" sz="2000" dirty="0">
                <a:solidFill>
                  <a:prstClr val="black"/>
                </a:solidFill>
                <a:latin typeface="Times New Roman" pitchFamily="18" charset="0"/>
                <a:cs typeface="Times New Roman" pitchFamily="18" charset="0"/>
              </a:rPr>
              <a:t>charakteristika poistnej zmluvy a upozornenie poistníka</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defRPr/>
            </a:pPr>
            <a:r>
              <a:rPr lang="sk-SK" sz="2000" dirty="0" smtClean="0">
                <a:latin typeface="Times New Roman" pitchFamily="18" charset="0"/>
                <a:cs typeface="Times New Roman" pitchFamily="18" charset="0"/>
              </a:rPr>
              <a:t>Sankcia </a:t>
            </a:r>
            <a:r>
              <a:rPr lang="sk-SK" sz="2000" dirty="0">
                <a:latin typeface="Times New Roman" pitchFamily="18" charset="0"/>
                <a:cs typeface="Times New Roman" pitchFamily="18" charset="0"/>
              </a:rPr>
              <a:t>za nesplnenie informačných povinností:</a:t>
            </a:r>
          </a:p>
          <a:p>
            <a:pPr algn="just" eaLnBrk="1" hangingPunct="1">
              <a:spcBef>
                <a:spcPct val="20000"/>
              </a:spcBef>
              <a:buFontTx/>
              <a:buChar char="-"/>
              <a:defRPr/>
            </a:pPr>
            <a:r>
              <a:rPr lang="sk-SK" sz="2000" dirty="0">
                <a:latin typeface="Times New Roman" pitchFamily="18" charset="0"/>
                <a:cs typeface="Times New Roman" pitchFamily="18" charset="0"/>
              </a:rPr>
              <a:t> náhrada </a:t>
            </a:r>
            <a:r>
              <a:rPr lang="sk-SK" sz="2000" dirty="0" smtClean="0">
                <a:latin typeface="Times New Roman" pitchFamily="18" charset="0"/>
                <a:cs typeface="Times New Roman" pitchFamily="18" charset="0"/>
              </a:rPr>
              <a:t>škody</a:t>
            </a:r>
            <a:endParaRPr lang="sk-SK" sz="2000" dirty="0">
              <a:latin typeface="Times New Roman" pitchFamily="18" charset="0"/>
              <a:cs typeface="Times New Roman" pitchFamily="18" charset="0"/>
            </a:endParaRPr>
          </a:p>
          <a:p>
            <a:pPr algn="just" eaLnBrk="1" hangingPunct="1">
              <a:spcBef>
                <a:spcPct val="20000"/>
              </a:spcBef>
              <a:buFontTx/>
              <a:buChar char="-"/>
              <a:defRPr/>
            </a:pPr>
            <a:r>
              <a:rPr lang="sk-SK" sz="2000" dirty="0">
                <a:latin typeface="Times New Roman" pitchFamily="18" charset="0"/>
                <a:cs typeface="Times New Roman" pitchFamily="18" charset="0"/>
              </a:rPr>
              <a:t> sankcie </a:t>
            </a:r>
            <a:r>
              <a:rPr lang="sk-SK" sz="2000" dirty="0" smtClean="0">
                <a:latin typeface="Times New Roman" pitchFamily="18" charset="0"/>
                <a:cs typeface="Times New Roman" pitchFamily="18" charset="0"/>
              </a:rPr>
              <a:t>NBS</a:t>
            </a:r>
            <a:endParaRPr lang="sk-SK" sz="2000" dirty="0">
              <a:latin typeface="Times New Roman" pitchFamily="18" charset="0"/>
              <a:cs typeface="Times New Roman" pitchFamily="18" charset="0"/>
            </a:endParaRPr>
          </a:p>
        </p:txBody>
      </p:sp>
    </p:spTree>
    <p:extLst>
      <p:ext uri="{BB962C8B-B14F-4D97-AF65-F5344CB8AC3E}">
        <p14:creationId xmlns:p14="http://schemas.microsoft.com/office/powerpoint/2010/main" val="26732749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zákona o poisťovníctve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cs typeface="Times New Roman" pitchFamily="18" charset="0"/>
              </a:rPr>
              <a:t>Rozdiel v rozsahu poskytovaných informácií podľa opatrenia NBS:</a:t>
            </a:r>
          </a:p>
          <a:p>
            <a:pPr marL="342900" indent="-342900" algn="just">
              <a:spcBef>
                <a:spcPct val="20000"/>
              </a:spcBef>
              <a:buFontTx/>
              <a:buChar char="-"/>
              <a:defRPr/>
            </a:pPr>
            <a:r>
              <a:rPr lang="sk-SK" sz="2000" dirty="0" smtClean="0">
                <a:solidFill>
                  <a:prstClr val="black"/>
                </a:solidFill>
                <a:latin typeface="Times New Roman" pitchFamily="18" charset="0"/>
                <a:cs typeface="Times New Roman" pitchFamily="18" charset="0"/>
              </a:rPr>
              <a:t>názov poistenia</a:t>
            </a:r>
          </a:p>
          <a:p>
            <a:pPr marL="342900" indent="-342900" algn="just">
              <a:spcBef>
                <a:spcPct val="20000"/>
              </a:spcBef>
              <a:buFontTx/>
              <a:buChar char="-"/>
              <a:defRPr/>
            </a:pPr>
            <a:r>
              <a:rPr lang="sk-SK" sz="2000" dirty="0" smtClean="0">
                <a:solidFill>
                  <a:prstClr val="black"/>
                </a:solidFill>
                <a:latin typeface="Times New Roman" pitchFamily="18" charset="0"/>
                <a:cs typeface="Times New Roman" pitchFamily="18" charset="0"/>
              </a:rPr>
              <a:t>opis poistenia (rozsah poistných rizík, ďalšie výhody daného poistenia, výluky z poistenia)</a:t>
            </a:r>
          </a:p>
          <a:p>
            <a:pPr marL="342900" indent="-342900" algn="just">
              <a:spcBef>
                <a:spcPct val="20000"/>
              </a:spcBef>
              <a:buFontTx/>
              <a:buChar char="-"/>
              <a:defRPr/>
            </a:pPr>
            <a:r>
              <a:rPr lang="sk-SK" sz="2000" dirty="0" smtClean="0">
                <a:solidFill>
                  <a:prstClr val="black"/>
                </a:solidFill>
                <a:latin typeface="Times New Roman" pitchFamily="18" charset="0"/>
                <a:cs typeface="Times New Roman" pitchFamily="18" charset="0"/>
              </a:rPr>
              <a:t>informácia o dôsledkoch nezaplatenia poistného (napr. zánik poistnej zmluvy, povinnosť zaplatiť poistné aj po zániku poistnej zmluvy, možnosť vykonania redukcie poistenia, vyplatenie odbytného atď.)</a:t>
            </a:r>
          </a:p>
          <a:p>
            <a:pPr marL="342900" indent="-342900" algn="just">
              <a:spcBef>
                <a:spcPct val="20000"/>
              </a:spcBef>
              <a:buFontTx/>
              <a:buChar char="-"/>
              <a:defRPr/>
            </a:pPr>
            <a:r>
              <a:rPr lang="sk-SK" sz="2000" dirty="0" smtClean="0">
                <a:solidFill>
                  <a:prstClr val="black"/>
                </a:solidFill>
                <a:latin typeface="Times New Roman" pitchFamily="18" charset="0"/>
                <a:cs typeface="Times New Roman" pitchFamily="18" charset="0"/>
              </a:rPr>
              <a:t>doplnkové služby a poplatky s nimi spojené (ak sa účtujú, resp. ak sa doplnkové služby ponúkajú)</a:t>
            </a:r>
          </a:p>
          <a:p>
            <a:pPr marL="342900" indent="-342900" algn="just">
              <a:spcBef>
                <a:spcPct val="20000"/>
              </a:spcBef>
              <a:buFontTx/>
              <a:buChar char="-"/>
              <a:defRPr/>
            </a:pPr>
            <a:r>
              <a:rPr lang="sk-SK" sz="2000" dirty="0">
                <a:solidFill>
                  <a:prstClr val="black"/>
                </a:solidFill>
                <a:latin typeface="Times New Roman" pitchFamily="18" charset="0"/>
                <a:cs typeface="Times New Roman" pitchFamily="18" charset="0"/>
              </a:rPr>
              <a:t>u</a:t>
            </a:r>
            <a:r>
              <a:rPr lang="sk-SK" sz="2000" dirty="0" smtClean="0">
                <a:solidFill>
                  <a:prstClr val="black"/>
                </a:solidFill>
                <a:latin typeface="Times New Roman" pitchFamily="18" charset="0"/>
                <a:cs typeface="Times New Roman" pitchFamily="18" charset="0"/>
              </a:rPr>
              <a:t>pozornenie na možnosti poisťovateľa vykonávať zmeny poistnej zmluvy bez súhlasu poistníka (napr. zmena výšky poistného)</a:t>
            </a:r>
          </a:p>
          <a:p>
            <a:pPr algn="just">
              <a:spcBef>
                <a:spcPct val="20000"/>
              </a:spcBef>
              <a:defRPr/>
            </a:pPr>
            <a:endParaRPr lang="sk-SK" sz="20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234295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098"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endParaRPr lang="sk-SK" altLang="sk-SK" sz="2800" dirty="0">
              <a:solidFill>
                <a:srgbClr val="9D1C1F"/>
              </a:solidFill>
              <a:latin typeface="Times New Roman" pitchFamily="18" charset="0"/>
              <a:cs typeface="Times New Roman" pitchFamily="18" charset="0"/>
            </a:endParaRPr>
          </a:p>
        </p:txBody>
      </p:sp>
      <p:sp>
        <p:nvSpPr>
          <p:cNvPr id="4099" name="Title 1"/>
          <p:cNvSpPr txBox="1">
            <a:spLocks/>
          </p:cNvSpPr>
          <p:nvPr/>
        </p:nvSpPr>
        <p:spPr bwMode="auto">
          <a:xfrm>
            <a:off x="1647825" y="2892425"/>
            <a:ext cx="6645275" cy="1806575"/>
          </a:xfrm>
          <a:prstGeom prst="rect">
            <a:avLst/>
          </a:prstGeom>
          <a:noFill/>
          <a:ln w="9525">
            <a:noFill/>
            <a:miter lim="800000"/>
            <a:headEnd/>
            <a:tailEnd/>
          </a:ln>
        </p:spPr>
        <p:txBody>
          <a:bodyPr/>
          <a:lstStyle/>
          <a:p>
            <a:pPr algn="ctr"/>
            <a:r>
              <a:rPr lang="sk-SK" altLang="sk-SK" sz="2400" dirty="0" smtClean="0">
                <a:latin typeface="Times New Roman" pitchFamily="18" charset="0"/>
                <a:cs typeface="Times New Roman" pitchFamily="18" charset="0"/>
              </a:rPr>
              <a:t>„Nedôverujte </a:t>
            </a:r>
            <a:r>
              <a:rPr lang="sk-SK" altLang="sk-SK" sz="2400" dirty="0">
                <a:latin typeface="Times New Roman" pitchFamily="18" charset="0"/>
                <a:cs typeface="Times New Roman" pitchFamily="18" charset="0"/>
              </a:rPr>
              <a:t>tým, ktorým nerozumiete.“</a:t>
            </a:r>
          </a:p>
          <a:p>
            <a:pPr algn="ctr"/>
            <a:endParaRPr lang="sk-SK" altLang="sk-SK" sz="2400" dirty="0">
              <a:latin typeface="Times New Roman" pitchFamily="18" charset="0"/>
              <a:cs typeface="Times New Roman" pitchFamily="18" charset="0"/>
            </a:endParaRPr>
          </a:p>
          <a:p>
            <a:pPr algn="ctr"/>
            <a:r>
              <a:rPr lang="sk-SK" altLang="sk-SK" sz="2400" dirty="0">
                <a:latin typeface="Times New Roman" pitchFamily="18" charset="0"/>
                <a:cs typeface="Times New Roman" pitchFamily="18" charset="0"/>
              </a:rPr>
              <a:t>Jack Trout </a:t>
            </a:r>
            <a:endParaRPr lang="en-US" altLang="sk-SK" sz="2400" dirty="0">
              <a:latin typeface="Times New Roman" pitchFamily="18" charset="0"/>
              <a:cs typeface="Times New Roman" pitchFamily="18" charset="0"/>
            </a:endParaRPr>
          </a:p>
        </p:txBody>
      </p:sp>
      <p:sp>
        <p:nvSpPr>
          <p:cNvPr id="4100"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zákona o poisťovníctve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cs typeface="Times New Roman" pitchFamily="18" charset="0"/>
              </a:rPr>
              <a:t>Rozdiel v rozsahu poskytovaných informácií podľa opatrenia NBS:</a:t>
            </a:r>
          </a:p>
          <a:p>
            <a:pPr marL="342900" indent="-342900" algn="just">
              <a:spcBef>
                <a:spcPct val="20000"/>
              </a:spcBef>
              <a:buFontTx/>
              <a:buChar char="-"/>
              <a:defRPr/>
            </a:pPr>
            <a:r>
              <a:rPr lang="sk-SK" sz="2000" dirty="0">
                <a:solidFill>
                  <a:prstClr val="black"/>
                </a:solidFill>
                <a:latin typeface="Times New Roman" pitchFamily="18" charset="0"/>
                <a:cs typeface="Times New Roman" pitchFamily="18" charset="0"/>
              </a:rPr>
              <a:t>p</a:t>
            </a:r>
            <a:r>
              <a:rPr lang="sk-SK" sz="2000" dirty="0" smtClean="0">
                <a:solidFill>
                  <a:prstClr val="black"/>
                </a:solidFill>
                <a:latin typeface="Times New Roman" pitchFamily="18" charset="0"/>
                <a:cs typeface="Times New Roman" pitchFamily="18" charset="0"/>
              </a:rPr>
              <a:t>odmienky odstúpenia alebo vypovedania poistnej zmluvy (Občiansky zákonník obsahuje povinnosť informovať len o možnostiach a podmienkach odstúpenia od poistnej zmluvy) </a:t>
            </a:r>
          </a:p>
          <a:p>
            <a:pPr marL="342900" indent="-342900" algn="just">
              <a:spcBef>
                <a:spcPct val="20000"/>
              </a:spcBef>
              <a:buFontTx/>
              <a:buChar char="-"/>
              <a:defRPr/>
            </a:pPr>
            <a:r>
              <a:rPr lang="sk-SK" sz="2000" dirty="0" smtClean="0">
                <a:solidFill>
                  <a:prstClr val="black"/>
                </a:solidFill>
                <a:latin typeface="Times New Roman" pitchFamily="18" charset="0"/>
                <a:cs typeface="Times New Roman" pitchFamily="18" charset="0"/>
              </a:rPr>
              <a:t>doplňujúce informácie o investičnom poistení (napr. informácie o riziku, dôsledkoch predčasného zániku poistenia, poplatkoch, atď.)</a:t>
            </a:r>
          </a:p>
          <a:p>
            <a:pPr marL="342900" indent="-342900" algn="just">
              <a:spcBef>
                <a:spcPct val="20000"/>
              </a:spcBef>
              <a:buFontTx/>
              <a:buChar char="-"/>
              <a:defRPr/>
            </a:pPr>
            <a:r>
              <a:rPr lang="sk-SK" sz="2000" dirty="0">
                <a:solidFill>
                  <a:prstClr val="black"/>
                </a:solidFill>
                <a:latin typeface="Times New Roman" pitchFamily="18" charset="0"/>
                <a:cs typeface="Times New Roman" pitchFamily="18" charset="0"/>
              </a:rPr>
              <a:t>ď</a:t>
            </a:r>
            <a:r>
              <a:rPr lang="sk-SK" sz="2000" dirty="0" smtClean="0">
                <a:solidFill>
                  <a:prstClr val="black"/>
                </a:solidFill>
                <a:latin typeface="Times New Roman" pitchFamily="18" charset="0"/>
                <a:cs typeface="Times New Roman" pitchFamily="18" charset="0"/>
              </a:rPr>
              <a:t>alšie podmienky uzavretia poistnej zmluvy (ktoré poisťovateľ uzná za vhodné)</a:t>
            </a:r>
          </a:p>
          <a:p>
            <a:pPr marL="342900" indent="-342900" algn="just">
              <a:spcBef>
                <a:spcPct val="20000"/>
              </a:spcBef>
              <a:buFontTx/>
              <a:buChar char="-"/>
              <a:defRPr/>
            </a:pPr>
            <a:r>
              <a:rPr lang="sk-SK" sz="2000" dirty="0">
                <a:solidFill>
                  <a:prstClr val="black"/>
                </a:solidFill>
                <a:latin typeface="Times New Roman" pitchFamily="18" charset="0"/>
                <a:cs typeface="Times New Roman" pitchFamily="18" charset="0"/>
              </a:rPr>
              <a:t>u</a:t>
            </a:r>
            <a:r>
              <a:rPr lang="sk-SK" sz="2000" dirty="0" smtClean="0">
                <a:solidFill>
                  <a:prstClr val="black"/>
                </a:solidFill>
                <a:latin typeface="Times New Roman" pitchFamily="18" charset="0"/>
                <a:cs typeface="Times New Roman" pitchFamily="18" charset="0"/>
              </a:rPr>
              <a:t>pozornenie poistníka o neúplnosti výpočtu práv a povinností z poistnej zmluvy a o tom, že tieto informácie nenahrádzajú informačné povinnosti ustanovené inými predpismi (Občiansky zákonník, Zákon </a:t>
            </a:r>
            <a:r>
              <a:rPr lang="sk-SK" sz="2000" dirty="0">
                <a:solidFill>
                  <a:prstClr val="black"/>
                </a:solidFill>
                <a:latin typeface="Times New Roman" pitchFamily="18" charset="0"/>
                <a:cs typeface="Times New Roman" pitchFamily="18" charset="0"/>
              </a:rPr>
              <a:t>o ochrane spotrebiteľa pri finančných službách na </a:t>
            </a:r>
            <a:r>
              <a:rPr lang="sk-SK" sz="2000" dirty="0" smtClean="0">
                <a:solidFill>
                  <a:prstClr val="black"/>
                </a:solidFill>
                <a:latin typeface="Times New Roman" pitchFamily="18" charset="0"/>
                <a:cs typeface="Times New Roman" pitchFamily="18" charset="0"/>
              </a:rPr>
              <a:t>diaľku)</a:t>
            </a:r>
          </a:p>
          <a:p>
            <a:pPr marL="342900" indent="-342900" algn="just">
              <a:spcBef>
                <a:spcPct val="20000"/>
              </a:spcBef>
              <a:buFontTx/>
              <a:buChar char="-"/>
              <a:defRPr/>
            </a:pPr>
            <a:endParaRPr lang="sk-SK" sz="20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762863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 povinnosti podľa zákona o ochrane spotrebiteľa pri fin. službách na diaľku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ea typeface="Times New Roman"/>
                <a:cs typeface="Times New Roman" pitchFamily="18" charset="0"/>
              </a:rPr>
              <a:t>Zákon sa vzťahuje </a:t>
            </a:r>
            <a:r>
              <a:rPr lang="sk-SK" sz="2000" b="1" dirty="0" smtClean="0">
                <a:solidFill>
                  <a:prstClr val="black"/>
                </a:solidFill>
                <a:latin typeface="Times New Roman" pitchFamily="18" charset="0"/>
                <a:ea typeface="Times New Roman"/>
                <a:cs typeface="Times New Roman" pitchFamily="18" charset="0"/>
              </a:rPr>
              <a:t>iba na poskytovanie </a:t>
            </a:r>
            <a:r>
              <a:rPr lang="sk-SK" sz="2000" b="1" dirty="0">
                <a:solidFill>
                  <a:prstClr val="black"/>
                </a:solidFill>
                <a:latin typeface="Times New Roman" pitchFamily="18" charset="0"/>
                <a:ea typeface="Times New Roman"/>
                <a:cs typeface="Times New Roman" pitchFamily="18" charset="0"/>
              </a:rPr>
              <a:t>finančných </a:t>
            </a:r>
            <a:r>
              <a:rPr lang="sk-SK" sz="2000" b="1" dirty="0" smtClean="0">
                <a:solidFill>
                  <a:prstClr val="black"/>
                </a:solidFill>
                <a:latin typeface="Times New Roman" pitchFamily="18" charset="0"/>
                <a:ea typeface="Times New Roman"/>
                <a:cs typeface="Times New Roman" pitchFamily="18" charset="0"/>
              </a:rPr>
              <a:t>služieb - poistenia </a:t>
            </a:r>
            <a:r>
              <a:rPr lang="sk-SK" sz="2000" b="1" dirty="0">
                <a:solidFill>
                  <a:prstClr val="black"/>
                </a:solidFill>
                <a:latin typeface="Times New Roman" pitchFamily="18" charset="0"/>
                <a:ea typeface="Times New Roman"/>
                <a:cs typeface="Times New Roman" pitchFamily="18" charset="0"/>
              </a:rPr>
              <a:t>dodávateľom spotrebiteľovi bez ich súčasnej fyzickej prítomnosti výlučne prostredníctvom prostriedku diaľkovej komunikácie</a:t>
            </a:r>
          </a:p>
          <a:p>
            <a:pPr algn="just">
              <a:spcBef>
                <a:spcPct val="20000"/>
              </a:spcBef>
              <a:defRPr/>
            </a:pPr>
            <a:r>
              <a:rPr lang="sk-SK" sz="2000" dirty="0" smtClean="0">
                <a:solidFill>
                  <a:prstClr val="black"/>
                </a:solidFill>
                <a:latin typeface="Times New Roman" pitchFamily="18" charset="0"/>
                <a:ea typeface="Times New Roman"/>
                <a:cs typeface="Times New Roman" pitchFamily="18" charset="0"/>
              </a:rPr>
              <a:t>- týmto zákonom nie je dotknutá povinnosť poisťovateľa poskytnúť záujemcovi informácie podľa osobitných zákonov (Občiansky zákonník, Zákon o poisťovníctve)</a:t>
            </a:r>
          </a:p>
          <a:p>
            <a:pPr algn="just">
              <a:spcBef>
                <a:spcPct val="20000"/>
              </a:spcBef>
              <a:defRPr/>
            </a:pPr>
            <a:r>
              <a:rPr lang="sk-SK" sz="2000" dirty="0" smtClean="0">
                <a:solidFill>
                  <a:srgbClr val="000000"/>
                </a:solidFill>
                <a:latin typeface="Times New Roman"/>
                <a:ea typeface="Times New Roman"/>
              </a:rPr>
              <a:t>- transpozícia smernice EP a Rady 2002/65/ES o </a:t>
            </a:r>
            <a:r>
              <a:rPr lang="sk-SK" sz="2000" dirty="0">
                <a:solidFill>
                  <a:srgbClr val="000000"/>
                </a:solidFill>
                <a:latin typeface="Times New Roman"/>
                <a:ea typeface="Times New Roman"/>
              </a:rPr>
              <a:t>poskytovaní finančných služieb spotrebiteľom na diaľku a </a:t>
            </a:r>
            <a:r>
              <a:rPr lang="sk-SK" sz="2000" dirty="0" smtClean="0">
                <a:solidFill>
                  <a:srgbClr val="000000"/>
                </a:solidFill>
                <a:latin typeface="Times New Roman"/>
                <a:ea typeface="Times New Roman"/>
              </a:rPr>
              <a:t>2005/29/ES o </a:t>
            </a:r>
            <a:r>
              <a:rPr lang="sk-SK" sz="2000" dirty="0">
                <a:solidFill>
                  <a:srgbClr val="000000"/>
                </a:solidFill>
                <a:latin typeface="Times New Roman"/>
                <a:ea typeface="Times New Roman"/>
              </a:rPr>
              <a:t>nekalých obchodných praktikách podnikateľov voči spotrebiteľom na vnútornom </a:t>
            </a:r>
            <a:r>
              <a:rPr lang="sk-SK" sz="2000" dirty="0" smtClean="0">
                <a:solidFill>
                  <a:srgbClr val="000000"/>
                </a:solidFill>
                <a:latin typeface="Times New Roman"/>
                <a:ea typeface="Times New Roman"/>
              </a:rPr>
              <a:t>trhu</a:t>
            </a:r>
          </a:p>
          <a:p>
            <a:pPr algn="just">
              <a:spcBef>
                <a:spcPct val="20000"/>
              </a:spcBef>
              <a:defRPr/>
            </a:pPr>
            <a:r>
              <a:rPr lang="sk-SK" sz="2000" dirty="0" smtClean="0">
                <a:solidFill>
                  <a:srgbClr val="000000"/>
                </a:solidFill>
                <a:latin typeface="Times New Roman"/>
                <a:ea typeface="Times New Roman"/>
              </a:rPr>
              <a:t>- </a:t>
            </a:r>
            <a:r>
              <a:rPr lang="sk-SK" sz="2000" dirty="0">
                <a:solidFill>
                  <a:srgbClr val="000000"/>
                </a:solidFill>
                <a:latin typeface="Times New Roman"/>
                <a:ea typeface="Times New Roman"/>
              </a:rPr>
              <a:t>i</a:t>
            </a:r>
            <a:r>
              <a:rPr lang="sk-SK" sz="2000" dirty="0" smtClean="0">
                <a:solidFill>
                  <a:srgbClr val="000000"/>
                </a:solidFill>
                <a:latin typeface="Times New Roman"/>
                <a:ea typeface="Times New Roman"/>
              </a:rPr>
              <a:t>nformácie musia byť poskytnuté zreteľným a zrozumiteľným spôsobom </a:t>
            </a:r>
          </a:p>
        </p:txBody>
      </p:sp>
    </p:spTree>
    <p:extLst>
      <p:ext uri="{BB962C8B-B14F-4D97-AF65-F5344CB8AC3E}">
        <p14:creationId xmlns:p14="http://schemas.microsoft.com/office/powerpoint/2010/main" val="32297767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 povinnosti podľa zákona o ochrane spotrebiteľa pri fin. službách na diaľku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dirty="0" smtClean="0">
                <a:solidFill>
                  <a:prstClr val="black"/>
                </a:solidFill>
                <a:latin typeface="Times New Roman" pitchFamily="18" charset="0"/>
                <a:ea typeface="Times New Roman"/>
                <a:cs typeface="Times New Roman" pitchFamily="18" charset="0"/>
              </a:rPr>
              <a:t>Poisťovateľ je povinný poskytnúť informácie o:</a:t>
            </a:r>
          </a:p>
          <a:p>
            <a:pPr algn="just">
              <a:spcBef>
                <a:spcPct val="20000"/>
              </a:spcBef>
              <a:defRPr/>
            </a:pPr>
            <a:r>
              <a:rPr lang="sk-SK" sz="2000" b="1" dirty="0" smtClean="0">
                <a:solidFill>
                  <a:prstClr val="black"/>
                </a:solidFill>
                <a:latin typeface="Times New Roman" pitchFamily="18" charset="0"/>
                <a:ea typeface="Times New Roman"/>
                <a:cs typeface="Times New Roman" pitchFamily="18" charset="0"/>
              </a:rPr>
              <a:t>a) poisťovateľovi:</a:t>
            </a:r>
          </a:p>
          <a:p>
            <a:pPr algn="just">
              <a:spcBef>
                <a:spcPct val="20000"/>
              </a:spcBef>
              <a:defRPr/>
            </a:pPr>
            <a:r>
              <a:rPr lang="sk-SK" sz="2000" dirty="0" smtClean="0">
                <a:solidFill>
                  <a:prstClr val="black"/>
                </a:solidFill>
                <a:latin typeface="Times New Roman" pitchFamily="18" charset="0"/>
                <a:ea typeface="Times New Roman"/>
                <a:cs typeface="Times New Roman" pitchFamily="18" charset="0"/>
              </a:rPr>
              <a:t>(rozdiely oproti Občianskemu zákonníku a Zákonu o poisťovníctve)</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ďalších kontaktných adresách poisťovateľa (napr. sídla pobočiek, e-mailové adresy)</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predmete podnikania/činnosti (len poisťovacia činnosť)</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identifikačnom čísle poisťovateľa a označení registra/zoznamu, v ktorom je poisťovateľ vedený</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identifikačných údajoch jeho zástupcu (napr. organizačná zložka alebo pobočka zahraničnej poisťovne)</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identifikačných údajoch sprostredkovateľa poistenia</a:t>
            </a:r>
          </a:p>
          <a:p>
            <a:pPr marL="800100" lvl="1" indent="-342900" algn="just">
              <a:spcBef>
                <a:spcPct val="20000"/>
              </a:spcBef>
              <a:buFont typeface="Arial" panose="020B0604020202020204" pitchFamily="34" charset="0"/>
              <a:buChar char="•"/>
              <a:defRPr/>
            </a:pPr>
            <a:r>
              <a:rPr lang="sk-SK" sz="2000" i="1" dirty="0" smtClean="0">
                <a:solidFill>
                  <a:prstClr val="black"/>
                </a:solidFill>
                <a:latin typeface="Times New Roman" pitchFamily="18" charset="0"/>
                <a:ea typeface="Times New Roman"/>
                <a:cs typeface="Times New Roman" pitchFamily="18" charset="0"/>
              </a:rPr>
              <a:t>orgáne, ktorý vykonáva dozor nad poisťovateľom (NBS)</a:t>
            </a:r>
            <a:endParaRPr lang="sk-SK" sz="2000" b="1" dirty="0" smtClean="0">
              <a:solidFill>
                <a:srgbClr val="000000"/>
              </a:solidFill>
              <a:latin typeface="Times New Roman"/>
              <a:ea typeface="Times New Roman"/>
            </a:endParaRPr>
          </a:p>
        </p:txBody>
      </p:sp>
    </p:spTree>
    <p:extLst>
      <p:ext uri="{BB962C8B-B14F-4D97-AF65-F5344CB8AC3E}">
        <p14:creationId xmlns:p14="http://schemas.microsoft.com/office/powerpoint/2010/main" val="42476301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 povinnosti podľa zákona o ochrane spotrebiteľa pri fin. službách na diaľku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b="1" dirty="0" smtClean="0">
                <a:solidFill>
                  <a:srgbClr val="000000"/>
                </a:solidFill>
                <a:latin typeface="Times New Roman"/>
                <a:ea typeface="Times New Roman"/>
              </a:rPr>
              <a:t>b) finančnej službe</a:t>
            </a:r>
          </a:p>
          <a:p>
            <a:pPr algn="just">
              <a:spcBef>
                <a:spcPct val="20000"/>
              </a:spcBef>
              <a:defRPr/>
            </a:pPr>
            <a:r>
              <a:rPr lang="sk-SK" sz="2000" dirty="0">
                <a:solidFill>
                  <a:srgbClr val="000000"/>
                </a:solidFill>
                <a:latin typeface="Times New Roman"/>
                <a:ea typeface="Times New Roman"/>
              </a:rPr>
              <a:t>(rozdiely oproti Občianskemu zákonníku a Zákonu o poisťovníctve)</a:t>
            </a:r>
            <a:endParaRPr lang="sk-SK" sz="2000" dirty="0" smtClean="0">
              <a:solidFill>
                <a:srgbClr val="000000"/>
              </a:solidFill>
              <a:latin typeface="Times New Roman"/>
              <a:ea typeface="Times New Roman"/>
            </a:endParaRP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dobe záväznosti ponuky</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nákladoch súvisiacich s použitím prostriedkov diaľkovej komunikácie</a:t>
            </a:r>
            <a:endParaRPr lang="sk-SK" sz="2000" dirty="0" smtClean="0">
              <a:latin typeface="Times New Roman"/>
              <a:ea typeface="Times New Roman"/>
            </a:endParaRPr>
          </a:p>
          <a:p>
            <a:pPr algn="just">
              <a:spcBef>
                <a:spcPct val="20000"/>
              </a:spcBef>
              <a:defRPr/>
            </a:pPr>
            <a:endParaRPr lang="sk-SK" sz="2000" b="1" dirty="0" smtClean="0">
              <a:solidFill>
                <a:srgbClr val="000000"/>
              </a:solidFill>
              <a:latin typeface="Times New Roman"/>
              <a:ea typeface="Times New Roman"/>
            </a:endParaRPr>
          </a:p>
        </p:txBody>
      </p:sp>
    </p:spTree>
    <p:extLst>
      <p:ext uri="{BB962C8B-B14F-4D97-AF65-F5344CB8AC3E}">
        <p14:creationId xmlns:p14="http://schemas.microsoft.com/office/powerpoint/2010/main" val="42328408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 povinnosti podľa zákona o ochrane spotrebiteľa pri fin. službách na diaľku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b="1" dirty="0" smtClean="0">
                <a:solidFill>
                  <a:srgbClr val="000000"/>
                </a:solidFill>
                <a:latin typeface="Times New Roman"/>
                <a:ea typeface="Times New Roman"/>
              </a:rPr>
              <a:t>c) zmluve na diaľku</a:t>
            </a:r>
          </a:p>
          <a:p>
            <a:pPr algn="just">
              <a:spcBef>
                <a:spcPct val="20000"/>
              </a:spcBef>
              <a:defRPr/>
            </a:pPr>
            <a:r>
              <a:rPr lang="sk-SK" sz="2000" dirty="0" smtClean="0">
                <a:solidFill>
                  <a:srgbClr val="000000"/>
                </a:solidFill>
                <a:latin typeface="Times New Roman"/>
                <a:ea typeface="Times New Roman"/>
              </a:rPr>
              <a:t>- záujemca musí byť informovaný o:</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práve na odstúpenie od poistnej zmluvy a podmienkach odstúpenia</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minimálnej dobe platnosti poistnej zmluvy, na základe ktorej je poistenie poskytované trvalo alebo opakovane (ak sa také zmluvy uzavierajú)</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možnosti predčasného alebo jednostranného ukončenia poistnej zmluvy (vrátane sankcií, ak sa uplatňujú)</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postupe odstúpenia a adrese na prijímanie oznámení o odstúpení</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právnom poriadku štátu poisťovateľa ako predkladateľa ponuky</a:t>
            </a:r>
          </a:p>
          <a:p>
            <a:pPr marL="800100" lvl="1" indent="-342900" algn="just">
              <a:spcBef>
                <a:spcPct val="20000"/>
              </a:spcBef>
              <a:buFont typeface="Arial" panose="020B0604020202020204" pitchFamily="34" charset="0"/>
              <a:buChar char="•"/>
              <a:defRPr/>
            </a:pPr>
            <a:r>
              <a:rPr lang="sk-SK" sz="2000" i="1" dirty="0" smtClean="0">
                <a:latin typeface="Times New Roman"/>
                <a:ea typeface="Times New Roman"/>
              </a:rPr>
              <a:t>voľbe rozhodného práva a súdu, a o komunikačnom jazyku</a:t>
            </a:r>
          </a:p>
          <a:p>
            <a:pPr marL="800100" lvl="1" indent="-342900" algn="just">
              <a:spcBef>
                <a:spcPct val="20000"/>
              </a:spcBef>
              <a:buFont typeface="Arial" panose="020B0604020202020204" pitchFamily="34" charset="0"/>
              <a:buChar char="•"/>
              <a:defRPr/>
            </a:pPr>
            <a:endParaRPr lang="sk-SK" sz="2000" i="1" dirty="0" smtClean="0">
              <a:solidFill>
                <a:srgbClr val="000000"/>
              </a:solidFill>
              <a:latin typeface="Times New Roman"/>
              <a:ea typeface="Times New Roman"/>
            </a:endParaRPr>
          </a:p>
          <a:p>
            <a:pPr algn="just">
              <a:spcBef>
                <a:spcPct val="20000"/>
              </a:spcBef>
              <a:defRPr/>
            </a:pPr>
            <a:endParaRPr lang="sk-SK" sz="2000" dirty="0" smtClean="0">
              <a:solidFill>
                <a:srgbClr val="000000"/>
              </a:solidFill>
              <a:latin typeface="Times New Roman"/>
              <a:ea typeface="Times New Roman"/>
            </a:endParaRPr>
          </a:p>
        </p:txBody>
      </p:sp>
    </p:spTree>
    <p:extLst>
      <p:ext uri="{BB962C8B-B14F-4D97-AF65-F5344CB8AC3E}">
        <p14:creationId xmlns:p14="http://schemas.microsoft.com/office/powerpoint/2010/main" val="36761931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 povinnosti podľa zákona o ochrane spotrebiteľa pri fin. službách na diaľku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r>
              <a:rPr lang="sk-SK" sz="2000" b="1" dirty="0" smtClean="0">
                <a:solidFill>
                  <a:srgbClr val="000000"/>
                </a:solidFill>
                <a:latin typeface="Times New Roman"/>
                <a:ea typeface="Times New Roman"/>
              </a:rPr>
              <a:t>d</a:t>
            </a:r>
            <a:r>
              <a:rPr lang="sk-SK" sz="2000" b="1" dirty="0">
                <a:solidFill>
                  <a:srgbClr val="000000"/>
                </a:solidFill>
                <a:latin typeface="Times New Roman"/>
                <a:ea typeface="Times New Roman"/>
              </a:rPr>
              <a:t>) spôsobe vybavovania reklamácií a sťažností alebo o možnosti mimosúdneho vybavenia </a:t>
            </a:r>
            <a:r>
              <a:rPr lang="sk-SK" sz="2000" b="1" dirty="0" smtClean="0">
                <a:solidFill>
                  <a:srgbClr val="000000"/>
                </a:solidFill>
                <a:latin typeface="Times New Roman"/>
                <a:ea typeface="Times New Roman"/>
              </a:rPr>
              <a:t>sťažností</a:t>
            </a:r>
          </a:p>
          <a:p>
            <a:pPr algn="just">
              <a:spcBef>
                <a:spcPct val="20000"/>
              </a:spcBef>
              <a:defRPr/>
            </a:pPr>
            <a:r>
              <a:rPr lang="sk-SK" sz="2000" dirty="0" smtClean="0">
                <a:solidFill>
                  <a:srgbClr val="000000"/>
                </a:solidFill>
                <a:latin typeface="Times New Roman"/>
                <a:ea typeface="Times New Roman"/>
              </a:rPr>
              <a:t>- záujemcovi sa musia poskytnúť informácie o spôsobe a forme podania sťažnosti, o lehote na vybavenie, ako aj o prípadných ďalších podmienkach jej podania, resp. vybavenia</a:t>
            </a:r>
          </a:p>
          <a:p>
            <a:pPr algn="just">
              <a:spcBef>
                <a:spcPct val="20000"/>
              </a:spcBef>
              <a:defRPr/>
            </a:pPr>
            <a:endParaRPr lang="sk-SK" sz="2000" dirty="0" smtClean="0">
              <a:solidFill>
                <a:srgbClr val="000000"/>
              </a:solidFill>
              <a:latin typeface="Times New Roman"/>
              <a:ea typeface="Times New Roman"/>
            </a:endParaRPr>
          </a:p>
          <a:p>
            <a:pPr algn="just">
              <a:spcBef>
                <a:spcPct val="20000"/>
              </a:spcBef>
              <a:defRPr/>
            </a:pPr>
            <a:r>
              <a:rPr lang="sk-SK" sz="2000" b="1" dirty="0" smtClean="0">
                <a:solidFill>
                  <a:srgbClr val="000000"/>
                </a:solidFill>
                <a:latin typeface="Times New Roman"/>
                <a:ea typeface="Times New Roman"/>
              </a:rPr>
              <a:t>e) existencii iných garančných fondov a systémov náhrad ako tých, ktoré sú stanovené zákonmi</a:t>
            </a:r>
          </a:p>
          <a:p>
            <a:pPr algn="just">
              <a:spcBef>
                <a:spcPct val="20000"/>
              </a:spcBef>
              <a:defRPr/>
            </a:pPr>
            <a:r>
              <a:rPr lang="sk-SK" sz="2000" dirty="0" smtClean="0">
                <a:solidFill>
                  <a:srgbClr val="000000"/>
                </a:solidFill>
                <a:latin typeface="Times New Roman"/>
                <a:ea typeface="Times New Roman"/>
              </a:rPr>
              <a:t>- v súčasnosti takéto fondy/systémy nie sú zavedené</a:t>
            </a:r>
          </a:p>
        </p:txBody>
      </p:sp>
    </p:spTree>
    <p:extLst>
      <p:ext uri="{BB962C8B-B14F-4D97-AF65-F5344CB8AC3E}">
        <p14:creationId xmlns:p14="http://schemas.microsoft.com/office/powerpoint/2010/main" val="20073513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zákona o dohľade nad finančným trhom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r>
              <a:rPr lang="sk-SK" sz="2000" dirty="0">
                <a:latin typeface="Times New Roman" pitchFamily="18" charset="0"/>
                <a:cs typeface="Times New Roman" pitchFamily="18" charset="0"/>
              </a:rPr>
              <a:t>§ 37 ods. 2 písm. f) zákona č. 747/2004 Z. z. o dohľade nad </a:t>
            </a:r>
            <a:r>
              <a:rPr lang="sk-SK" sz="2000" dirty="0" smtClean="0">
                <a:latin typeface="Times New Roman" pitchFamily="18" charset="0"/>
                <a:cs typeface="Times New Roman" pitchFamily="18" charset="0"/>
              </a:rPr>
              <a:t>fin. </a:t>
            </a:r>
            <a:r>
              <a:rPr lang="sk-SK" sz="2000" dirty="0">
                <a:latin typeface="Times New Roman" pitchFamily="18" charset="0"/>
                <a:cs typeface="Times New Roman" pitchFamily="18" charset="0"/>
              </a:rPr>
              <a:t>trhom: </a:t>
            </a:r>
          </a:p>
          <a:p>
            <a:pPr algn="just" eaLnBrk="1" hangingPunct="1">
              <a:spcBef>
                <a:spcPct val="20000"/>
              </a:spcBef>
              <a:defRPr/>
            </a:pPr>
            <a:r>
              <a:rPr lang="sk-SK" sz="2000" b="1" i="1" dirty="0" smtClean="0">
                <a:latin typeface="Times New Roman" pitchFamily="18" charset="0"/>
                <a:cs typeface="Times New Roman" pitchFamily="18" charset="0"/>
              </a:rPr>
              <a:t>Národná </a:t>
            </a:r>
            <a:r>
              <a:rPr lang="sk-SK" sz="2000" b="1" i="1" dirty="0">
                <a:latin typeface="Times New Roman" pitchFamily="18" charset="0"/>
                <a:cs typeface="Times New Roman" pitchFamily="18" charset="0"/>
              </a:rPr>
              <a:t>banka Slovenska na svojej internetovej stránke alebo vo svojom vestníku tiež oznámi miesto, na ktorom budú verejne prístupné na </a:t>
            </a:r>
            <a:r>
              <a:rPr lang="sk-SK" sz="2000" b="1" i="1" dirty="0" smtClean="0">
                <a:latin typeface="Times New Roman" pitchFamily="18" charset="0"/>
                <a:cs typeface="Times New Roman" pitchFamily="18" charset="0"/>
              </a:rPr>
              <a:t>nahliadnutie:</a:t>
            </a:r>
            <a:endParaRPr lang="sk-SK" sz="2000" b="1" i="1" dirty="0">
              <a:latin typeface="Times New Roman" pitchFamily="18" charset="0"/>
              <a:cs typeface="Times New Roman" pitchFamily="18" charset="0"/>
            </a:endParaRPr>
          </a:p>
          <a:p>
            <a:pPr algn="just" eaLnBrk="1" hangingPunct="1">
              <a:spcBef>
                <a:spcPct val="20000"/>
              </a:spcBef>
              <a:defRPr/>
            </a:pPr>
            <a:r>
              <a:rPr lang="sk-SK" sz="2000" b="1" i="1" dirty="0">
                <a:latin typeface="Times New Roman" pitchFamily="18" charset="0"/>
                <a:cs typeface="Times New Roman" pitchFamily="18" charset="0"/>
              </a:rPr>
              <a:t>f) všeobecné poistné podmienky a osobitné poistné podmienky poisťovní</a:t>
            </a:r>
            <a:r>
              <a:rPr lang="sk-SK" sz="2000" b="1" i="1" dirty="0" smtClean="0">
                <a:latin typeface="Times New Roman" pitchFamily="18" charset="0"/>
                <a:cs typeface="Times New Roman" pitchFamily="18" charset="0"/>
              </a:rPr>
              <a:t>,</a:t>
            </a:r>
          </a:p>
          <a:p>
            <a:pPr algn="just" eaLnBrk="1" hangingPunct="1">
              <a:spcBef>
                <a:spcPct val="20000"/>
              </a:spcBef>
              <a:defRPr/>
            </a:pPr>
            <a:r>
              <a:rPr lang="sk-SK" sz="2000" dirty="0" smtClean="0">
                <a:latin typeface="Times New Roman" pitchFamily="18" charset="0"/>
                <a:cs typeface="Times New Roman" pitchFamily="18" charset="0"/>
              </a:rPr>
              <a:t>- NBS vedie takýto zoznam </a:t>
            </a:r>
            <a:r>
              <a:rPr lang="sk-SK" sz="2000" u="sng" dirty="0" smtClean="0">
                <a:latin typeface="Times New Roman" pitchFamily="18" charset="0"/>
                <a:cs typeface="Times New Roman" pitchFamily="18" charset="0"/>
              </a:rPr>
              <a:t>len pre niektorých poisťovateľov</a:t>
            </a:r>
            <a:r>
              <a:rPr lang="sk-SK" sz="2000" dirty="0" smtClean="0">
                <a:latin typeface="Times New Roman" pitchFamily="18" charset="0"/>
                <a:cs typeface="Times New Roman" pitchFamily="18" charset="0"/>
              </a:rPr>
              <a:t> </a:t>
            </a:r>
          </a:p>
          <a:p>
            <a:pPr algn="just" eaLnBrk="1" hangingPunct="1">
              <a:spcBef>
                <a:spcPct val="20000"/>
              </a:spcBef>
              <a:defRPr/>
            </a:pPr>
            <a:r>
              <a:rPr lang="sk-SK" sz="2000" dirty="0" smtClean="0">
                <a:latin typeface="Times New Roman" pitchFamily="18" charset="0"/>
                <a:cs typeface="Times New Roman" pitchFamily="18" charset="0"/>
              </a:rPr>
              <a:t>- väčšinou sa tieto podmienky nenachádzajú na internetových stránkach poisťovateľov, ale sú prístupné len k nahliadnutiu na požiadanie</a:t>
            </a:r>
          </a:p>
          <a:p>
            <a:pPr algn="just" eaLnBrk="1" hangingPunct="1">
              <a:spcBef>
                <a:spcPct val="20000"/>
              </a:spcBef>
              <a:defRPr/>
            </a:pPr>
            <a:r>
              <a:rPr lang="sk-SK" sz="2000" dirty="0" smtClean="0">
                <a:latin typeface="Times New Roman" pitchFamily="18" charset="0"/>
                <a:cs typeface="Times New Roman" pitchFamily="18" charset="0"/>
              </a:rPr>
              <a:t>- takáto úprava je nedostatočná; </a:t>
            </a:r>
            <a:r>
              <a:rPr lang="sk-SK" sz="2000" b="1" dirty="0" smtClean="0">
                <a:latin typeface="Times New Roman" pitchFamily="18" charset="0"/>
                <a:cs typeface="Times New Roman" pitchFamily="18" charset="0"/>
              </a:rPr>
              <a:t>poisťovatelia by mali iniciatívne zverejňovať poistné podmienky </a:t>
            </a:r>
            <a:r>
              <a:rPr lang="sk-SK" sz="2000" dirty="0" smtClean="0">
                <a:latin typeface="Times New Roman" pitchFamily="18" charset="0"/>
                <a:cs typeface="Times New Roman" pitchFamily="18" charset="0"/>
              </a:rPr>
              <a:t>(predovšetkým tie, ktoré sa týkajú spotrebiteľa)</a:t>
            </a:r>
            <a:r>
              <a:rPr lang="sk-SK" sz="2000" b="1" dirty="0" smtClean="0">
                <a:latin typeface="Times New Roman" pitchFamily="18" charset="0"/>
                <a:cs typeface="Times New Roman" pitchFamily="18" charset="0"/>
              </a:rPr>
              <a:t> na svojich internetových stránkach</a:t>
            </a:r>
            <a:r>
              <a:rPr lang="sk-SK" sz="2000" dirty="0" smtClean="0">
                <a:latin typeface="Times New Roman" pitchFamily="18" charset="0"/>
                <a:cs typeface="Times New Roman" pitchFamily="18" charset="0"/>
              </a:rPr>
              <a:t>, v prípadnom spore by tak protistrana nemohla argumentovať, že sa s poistnými podmienkami (súčasť poistnej zmluvy) nemohla vopred oboznámiť</a:t>
            </a:r>
            <a:endParaRPr lang="sk-SK" sz="2000" dirty="0">
              <a:latin typeface="Times New Roman" pitchFamily="18" charset="0"/>
              <a:cs typeface="Times New Roman" pitchFamily="18" charset="0"/>
            </a:endParaRPr>
          </a:p>
        </p:txBody>
      </p:sp>
      <p:sp>
        <p:nvSpPr>
          <p:cNvPr id="8" name="Obdĺžnik 7"/>
          <p:cNvSpPr/>
          <p:nvPr/>
        </p:nvSpPr>
        <p:spPr>
          <a:xfrm>
            <a:off x="1220400" y="1655999"/>
            <a:ext cx="7527600" cy="4532150"/>
          </a:xfrm>
          <a:prstGeom prst="rect">
            <a:avLst/>
          </a:prstGeom>
        </p:spPr>
        <p:txBody>
          <a:bodyPr>
            <a:noAutofit/>
          </a:bodyPr>
          <a:lstStyle/>
          <a:p>
            <a:pPr algn="just">
              <a:spcBef>
                <a:spcPct val="20000"/>
              </a:spcBef>
              <a:defRPr/>
            </a:pPr>
            <a:endParaRPr lang="sk-SK" sz="2000" b="1" dirty="0" smtClean="0">
              <a:solidFill>
                <a:srgbClr val="000000"/>
              </a:solidFill>
              <a:latin typeface="Times New Roman"/>
              <a:ea typeface="Times New Roman"/>
            </a:endParaRPr>
          </a:p>
        </p:txBody>
      </p:sp>
    </p:spTree>
    <p:extLst>
      <p:ext uri="{BB962C8B-B14F-4D97-AF65-F5344CB8AC3E}">
        <p14:creationId xmlns:p14="http://schemas.microsoft.com/office/powerpoint/2010/main" val="29089822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532400"/>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856400"/>
          </a:xfrm>
          <a:prstGeom prst="rect">
            <a:avLst/>
          </a:prstGeom>
        </p:spPr>
        <p:txBody>
          <a:bodyPr anchor="ctr">
            <a:noAutofit/>
          </a:bodyPr>
          <a:lstStyle/>
          <a:p>
            <a:pPr algn="ctr">
              <a:spcBef>
                <a:spcPct val="20000"/>
              </a:spcBef>
              <a:defRPr/>
            </a:pPr>
            <a:r>
              <a:rPr lang="sk-SK" sz="2400" dirty="0" smtClean="0">
                <a:solidFill>
                  <a:prstClr val="black"/>
                </a:solidFill>
                <a:latin typeface="Times New Roman" pitchFamily="18" charset="0"/>
                <a:cs typeface="Times New Roman" pitchFamily="18" charset="0"/>
              </a:rPr>
              <a:t>Ďakujeme za pozornosť</a:t>
            </a:r>
          </a:p>
          <a:p>
            <a:pPr marL="342900" indent="-342900" algn="just">
              <a:spcBef>
                <a:spcPct val="20000"/>
              </a:spcBef>
              <a:buFontTx/>
              <a:buChar char="-"/>
              <a:defRPr/>
            </a:pPr>
            <a:endParaRPr lang="sk-SK" sz="20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4308030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5842" name="Title 1"/>
          <p:cNvSpPr>
            <a:spLocks noGrp="1"/>
          </p:cNvSpPr>
          <p:nvPr>
            <p:ph type="ctrTitle"/>
          </p:nvPr>
        </p:nvSpPr>
        <p:spPr>
          <a:xfrm>
            <a:off x="2066925" y="2491740"/>
            <a:ext cx="5094288" cy="3237548"/>
          </a:xfrm>
        </p:spPr>
        <p:txBody>
          <a:bodyPr/>
          <a:lstStyle/>
          <a:p>
            <a:pPr eaLnBrk="1" hangingPunct="1"/>
            <a:r>
              <a:rPr lang="en-US" altLang="sk-SK" sz="2000" dirty="0" smtClean="0">
                <a:latin typeface="Times New Roman" pitchFamily="18" charset="0"/>
                <a:cs typeface="Times New Roman" pitchFamily="18" charset="0"/>
              </a:rPr>
              <a:t>CLS Čavojský &amp; Partners, s.r.o.</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Zochova 6-8, 811 03 Bratislava</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T</a:t>
            </a:r>
            <a:r>
              <a:rPr lang="sk-SK" altLang="sk-SK" sz="2000" dirty="0" smtClean="0">
                <a:latin typeface="Times New Roman" pitchFamily="18" charset="0"/>
                <a:cs typeface="Times New Roman" pitchFamily="18" charset="0"/>
              </a:rPr>
              <a:t>el.</a:t>
            </a:r>
            <a:r>
              <a:rPr lang="en-US" altLang="sk-SK" sz="2000" dirty="0" smtClean="0">
                <a:latin typeface="Times New Roman" pitchFamily="18" charset="0"/>
                <a:cs typeface="Times New Roman" pitchFamily="18" charset="0"/>
              </a:rPr>
              <a:t>: +421 2 55 643 365</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F</a:t>
            </a:r>
            <a:r>
              <a:rPr lang="sk-SK" altLang="sk-SK" sz="2000" dirty="0" err="1" smtClean="0">
                <a:latin typeface="Times New Roman" pitchFamily="18" charset="0"/>
                <a:cs typeface="Times New Roman" pitchFamily="18" charset="0"/>
              </a:rPr>
              <a:t>ax</a:t>
            </a:r>
            <a:r>
              <a:rPr lang="en-US" altLang="sk-SK" sz="2000" dirty="0" smtClean="0">
                <a:latin typeface="Times New Roman" pitchFamily="18" charset="0"/>
                <a:cs typeface="Times New Roman" pitchFamily="18" charset="0"/>
              </a:rPr>
              <a:t>: +421 2 55 643 361</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office@clscp.sk</a:t>
            </a:r>
            <a:r>
              <a:rPr lang="sk-SK" altLang="sk-SK" sz="2000" dirty="0" smtClean="0">
                <a:latin typeface="Times New Roman" pitchFamily="18" charset="0"/>
                <a:cs typeface="Times New Roman" pitchFamily="18" charset="0"/>
              </a:rPr>
              <a:t/>
            </a:r>
            <a:br>
              <a:rPr lang="sk-SK"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
            </a:r>
            <a:br>
              <a:rPr lang="en-US" altLang="sk-SK" sz="2000" dirty="0" smtClean="0">
                <a:latin typeface="Times New Roman" pitchFamily="18" charset="0"/>
                <a:cs typeface="Times New Roman" pitchFamily="18" charset="0"/>
              </a:rPr>
            </a:br>
            <a:r>
              <a:rPr lang="en-US" altLang="sk-SK" sz="2000" dirty="0" smtClean="0">
                <a:latin typeface="Times New Roman" pitchFamily="18" charset="0"/>
                <a:cs typeface="Times New Roman" pitchFamily="18" charset="0"/>
              </a:rPr>
              <a:t>www.clscp.sk</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5122"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a:solidFill>
                  <a:srgbClr val="9D1C1F"/>
                </a:solidFill>
                <a:latin typeface="Times New Roman" pitchFamily="18" charset="0"/>
                <a:cs typeface="Times New Roman" pitchFamily="18" charset="0"/>
              </a:rPr>
              <a:t>Obsah vystúpenia</a:t>
            </a:r>
            <a:endParaRPr lang="en-US" altLang="sk-SK" sz="2800" dirty="0">
              <a:solidFill>
                <a:srgbClr val="9D1C1F"/>
              </a:solidFill>
              <a:latin typeface="Times New Roman" pitchFamily="18" charset="0"/>
              <a:cs typeface="Times New Roman" pitchFamily="18" charset="0"/>
            </a:endParaRPr>
          </a:p>
        </p:txBody>
      </p:sp>
      <p:sp>
        <p:nvSpPr>
          <p:cNvPr id="5" name="Title 1"/>
          <p:cNvSpPr txBox="1">
            <a:spLocks/>
          </p:cNvSpPr>
          <p:nvPr/>
        </p:nvSpPr>
        <p:spPr>
          <a:xfrm>
            <a:off x="1066800" y="1503364"/>
            <a:ext cx="7439025" cy="4833642"/>
          </a:xfrm>
          <a:prstGeom prst="rect">
            <a:avLst/>
          </a:prstGeom>
          <a:noFill/>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fontAlgn="auto">
              <a:spcBef>
                <a:spcPct val="20000"/>
              </a:spcBef>
              <a:spcAft>
                <a:spcPts val="0"/>
              </a:spcAft>
              <a:buFont typeface="Wingdings" pitchFamily="2" charset="2"/>
              <a:buChar char="ü"/>
              <a:defRPr/>
            </a:pPr>
            <a:r>
              <a:rPr lang="sk-SK" sz="2400" kern="1500" dirty="0" smtClean="0">
                <a:latin typeface="Times New Roman" pitchFamily="18" charset="0"/>
                <a:cs typeface="Times New Roman" pitchFamily="18" charset="0"/>
              </a:rPr>
              <a:t> Právne predpisy upravujúce informačné povinnosti účastníkov poistného vzťahu </a:t>
            </a:r>
          </a:p>
          <a:p>
            <a:pPr algn="just" fontAlgn="auto">
              <a:spcBef>
                <a:spcPct val="20000"/>
              </a:spcBef>
              <a:spcAft>
                <a:spcPts val="0"/>
              </a:spcAft>
              <a:defRPr/>
            </a:pPr>
            <a:endParaRPr lang="sk-SK" sz="2400" kern="1500" dirty="0" smtClean="0">
              <a:latin typeface="Times New Roman" pitchFamily="18" charset="0"/>
              <a:cs typeface="Times New Roman" pitchFamily="18" charset="0"/>
            </a:endParaRPr>
          </a:p>
          <a:p>
            <a:pPr algn="just" fontAlgn="auto">
              <a:spcBef>
                <a:spcPct val="20000"/>
              </a:spcBef>
              <a:spcAft>
                <a:spcPts val="0"/>
              </a:spcAft>
              <a:buFont typeface="Wingdings" pitchFamily="2" charset="2"/>
              <a:buChar char="ü"/>
              <a:defRPr/>
            </a:pPr>
            <a:r>
              <a:rPr lang="sk-SK" sz="2400" kern="1500" dirty="0" smtClean="0">
                <a:latin typeface="Times New Roman" pitchFamily="18" charset="0"/>
                <a:cs typeface="Times New Roman" pitchFamily="18" charset="0"/>
              </a:rPr>
              <a:t> Rozsah informačných povinností</a:t>
            </a:r>
          </a:p>
          <a:p>
            <a:pPr algn="just" fontAlgn="auto">
              <a:spcBef>
                <a:spcPct val="20000"/>
              </a:spcBef>
              <a:spcAft>
                <a:spcPts val="0"/>
              </a:spcAft>
              <a:defRPr/>
            </a:pPr>
            <a:endParaRPr lang="sk-SK" sz="2400" kern="1500" dirty="0" smtClean="0">
              <a:latin typeface="Times New Roman" pitchFamily="18" charset="0"/>
              <a:cs typeface="Times New Roman" pitchFamily="18" charset="0"/>
            </a:endParaRPr>
          </a:p>
          <a:p>
            <a:pPr algn="just" fontAlgn="auto">
              <a:spcBef>
                <a:spcPct val="20000"/>
              </a:spcBef>
              <a:spcAft>
                <a:spcPts val="0"/>
              </a:spcAft>
              <a:buFont typeface="Wingdings" pitchFamily="2" charset="2"/>
              <a:buChar char="ü"/>
              <a:defRPr/>
            </a:pPr>
            <a:r>
              <a:rPr lang="sk-SK" sz="2400" kern="1500" dirty="0" smtClean="0">
                <a:latin typeface="Times New Roman" pitchFamily="18" charset="0"/>
                <a:cs typeface="Times New Roman" pitchFamily="18" charset="0"/>
              </a:rPr>
              <a:t> Spôsob a forma poskytovania informácií</a:t>
            </a:r>
          </a:p>
          <a:p>
            <a:pPr algn="just" fontAlgn="auto">
              <a:spcBef>
                <a:spcPct val="20000"/>
              </a:spcBef>
              <a:spcAft>
                <a:spcPts val="0"/>
              </a:spcAft>
              <a:defRPr/>
            </a:pPr>
            <a:endParaRPr lang="sk-SK" sz="2400" kern="1500" dirty="0" smtClean="0">
              <a:latin typeface="Times New Roman" pitchFamily="18" charset="0"/>
              <a:cs typeface="Times New Roman" pitchFamily="18" charset="0"/>
            </a:endParaRPr>
          </a:p>
          <a:p>
            <a:pPr algn="just" fontAlgn="auto">
              <a:spcBef>
                <a:spcPct val="20000"/>
              </a:spcBef>
              <a:spcAft>
                <a:spcPts val="0"/>
              </a:spcAft>
              <a:buFont typeface="Wingdings" pitchFamily="2" charset="2"/>
              <a:buChar char="ü"/>
              <a:defRPr/>
            </a:pPr>
            <a:r>
              <a:rPr lang="sk-SK" sz="2400" kern="1500" dirty="0" smtClean="0">
                <a:latin typeface="Times New Roman" pitchFamily="18" charset="0"/>
                <a:cs typeface="Times New Roman" pitchFamily="18" charset="0"/>
              </a:rPr>
              <a:t> Dôležité rozhodnutia súdov vo veci plnenia informačných povinností </a:t>
            </a:r>
          </a:p>
          <a:p>
            <a:pPr algn="just" fontAlgn="auto">
              <a:spcBef>
                <a:spcPct val="20000"/>
              </a:spcBef>
              <a:spcAft>
                <a:spcPts val="0"/>
              </a:spcAft>
              <a:buFont typeface="Wingdings" pitchFamily="2" charset="2"/>
              <a:buChar char="ü"/>
              <a:defRPr/>
            </a:pPr>
            <a:endParaRPr lang="sk-SK" sz="2400" kern="1500" dirty="0">
              <a:latin typeface="Times New Roman" pitchFamily="18" charset="0"/>
              <a:cs typeface="Times New Roman" pitchFamily="18" charset="0"/>
            </a:endParaRPr>
          </a:p>
          <a:p>
            <a:pPr algn="just" fontAlgn="auto">
              <a:spcBef>
                <a:spcPct val="20000"/>
              </a:spcBef>
              <a:spcAft>
                <a:spcPts val="0"/>
              </a:spcAft>
              <a:buFont typeface="Wingdings" pitchFamily="2" charset="2"/>
              <a:buChar char="ü"/>
              <a:defRPr/>
            </a:pPr>
            <a:r>
              <a:rPr lang="sk-SK" sz="2400" kern="1500" dirty="0" smtClean="0">
                <a:latin typeface="Times New Roman" pitchFamily="18" charset="0"/>
                <a:cs typeface="Times New Roman" pitchFamily="18" charset="0"/>
              </a:rPr>
              <a:t> Poukázanie na nedostatky a možnosti zlepšenia </a:t>
            </a:r>
          </a:p>
          <a:p>
            <a:pPr algn="just" fontAlgn="auto">
              <a:spcBef>
                <a:spcPct val="20000"/>
              </a:spcBef>
              <a:spcAft>
                <a:spcPts val="0"/>
              </a:spcAft>
              <a:buFont typeface="Wingdings" pitchFamily="2" charset="2"/>
              <a:buChar char="ü"/>
              <a:defRPr/>
            </a:pPr>
            <a:endParaRPr lang="sk-SK" sz="2400" kern="1500" dirty="0" smtClean="0">
              <a:latin typeface="Times New Roman" pitchFamily="18" charset="0"/>
              <a:cs typeface="Times New Roman" pitchFamily="18" charset="0"/>
            </a:endParaRPr>
          </a:p>
          <a:p>
            <a:pPr algn="just" fontAlgn="auto">
              <a:spcBef>
                <a:spcPct val="20000"/>
              </a:spcBef>
              <a:spcAft>
                <a:spcPts val="0"/>
              </a:spcAft>
              <a:buFont typeface="Wingdings" pitchFamily="2" charset="2"/>
              <a:buChar char="ü"/>
              <a:defRPr/>
            </a:pPr>
            <a:endParaRPr lang="sk-SK" sz="2400" kern="1500" dirty="0" smtClean="0">
              <a:latin typeface="Times New Roman" pitchFamily="18" charset="0"/>
              <a:cs typeface="Times New Roman" pitchFamily="18" charset="0"/>
            </a:endParaRPr>
          </a:p>
          <a:p>
            <a:pPr algn="just" fontAlgn="auto">
              <a:spcBef>
                <a:spcPct val="20000"/>
              </a:spcBef>
              <a:spcAft>
                <a:spcPts val="0"/>
              </a:spcAft>
              <a:defRPr/>
            </a:pPr>
            <a:endParaRPr lang="sk-SK" sz="2400" kern="1500" dirty="0" smtClean="0">
              <a:latin typeface="Times New Roman" pitchFamily="18" charset="0"/>
              <a:cs typeface="Times New Roman" pitchFamily="18" charset="0"/>
            </a:endParaRPr>
          </a:p>
        </p:txBody>
      </p:sp>
      <p:sp>
        <p:nvSpPr>
          <p:cNvPr id="5124" name="Title 1"/>
          <p:cNvSpPr txBox="1">
            <a:spLocks/>
          </p:cNvSpPr>
          <p:nvPr/>
        </p:nvSpPr>
        <p:spPr bwMode="auto">
          <a:xfrm>
            <a:off x="8393113"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a:p>
            <a:endParaRPr lang="en-US" altLang="sk-SK" sz="1200" dirty="0">
              <a:solidFill>
                <a:srgbClr val="6B7175"/>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a:solidFill>
                  <a:srgbClr val="9D1C1F"/>
                </a:solidFill>
                <a:latin typeface="Times New Roman" pitchFamily="18" charset="0"/>
                <a:cs typeface="Times New Roman" pitchFamily="18" charset="0"/>
              </a:rPr>
              <a:t>Právne predpisy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202400" y="1656000"/>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buFont typeface="Arial" charset="0"/>
              <a:buChar char="•"/>
              <a:defRPr/>
            </a:pPr>
            <a:r>
              <a:rPr lang="sk-SK" sz="2000" b="1" dirty="0" smtClean="0">
                <a:latin typeface="Times New Roman" pitchFamily="18" charset="0"/>
                <a:cs typeface="Times New Roman" pitchFamily="18" charset="0"/>
              </a:rPr>
              <a:t> § 792a </a:t>
            </a:r>
            <a:r>
              <a:rPr lang="sk-SK" sz="2000" dirty="0" smtClean="0">
                <a:latin typeface="Times New Roman" pitchFamily="18" charset="0"/>
                <a:cs typeface="Times New Roman" pitchFamily="18" charset="0"/>
              </a:rPr>
              <a:t>a</a:t>
            </a:r>
            <a:r>
              <a:rPr lang="sk-SK" sz="2000" b="1" dirty="0" smtClean="0">
                <a:latin typeface="Times New Roman" pitchFamily="18" charset="0"/>
                <a:cs typeface="Times New Roman" pitchFamily="18" charset="0"/>
              </a:rPr>
              <a:t> 793 </a:t>
            </a:r>
            <a:r>
              <a:rPr lang="sk-SK" sz="2000" dirty="0" smtClean="0">
                <a:latin typeface="Times New Roman" pitchFamily="18" charset="0"/>
                <a:cs typeface="Times New Roman" pitchFamily="18" charset="0"/>
              </a:rPr>
              <a:t>zákona č. 40/1964 Zb. </a:t>
            </a:r>
            <a:r>
              <a:rPr lang="sk-SK" sz="2000" b="1" dirty="0" smtClean="0">
                <a:latin typeface="Times New Roman" pitchFamily="18" charset="0"/>
                <a:cs typeface="Times New Roman" pitchFamily="18" charset="0"/>
              </a:rPr>
              <a:t>Občianskeho zákonníka </a:t>
            </a:r>
            <a:endParaRPr lang="sk-SK" sz="2000" dirty="0" smtClean="0">
              <a:latin typeface="Times New Roman" pitchFamily="18" charset="0"/>
              <a:cs typeface="Times New Roman" pitchFamily="18" charset="0"/>
            </a:endParaRPr>
          </a:p>
          <a:p>
            <a:pPr algn="just" eaLnBrk="1" hangingPunct="1">
              <a:spcBef>
                <a:spcPct val="20000"/>
              </a:spcBef>
              <a:defRPr/>
            </a:pPr>
            <a:endParaRPr lang="sk-SK" sz="2000" b="1" dirty="0" smtClean="0">
              <a:latin typeface="Times New Roman" pitchFamily="18" charset="0"/>
              <a:cs typeface="Times New Roman" pitchFamily="18" charset="0"/>
            </a:endParaRPr>
          </a:p>
          <a:p>
            <a:pPr algn="just" eaLnBrk="1" hangingPunct="1">
              <a:spcBef>
                <a:spcPct val="20000"/>
              </a:spcBef>
              <a:buFont typeface="Arial" charset="0"/>
              <a:buChar char="•"/>
              <a:defRPr/>
            </a:pPr>
            <a:r>
              <a:rPr lang="sk-SK" sz="2000" b="1" dirty="0" smtClean="0">
                <a:latin typeface="Times New Roman" pitchFamily="18" charset="0"/>
                <a:cs typeface="Times New Roman" pitchFamily="18" charset="0"/>
              </a:rPr>
              <a:t> § 37 ods. 3 </a:t>
            </a:r>
            <a:r>
              <a:rPr lang="sk-SK" sz="2000" dirty="0" smtClean="0">
                <a:latin typeface="Times New Roman" pitchFamily="18" charset="0"/>
                <a:cs typeface="Times New Roman" pitchFamily="18" charset="0"/>
              </a:rPr>
              <a:t>zákona č. 8/2008 Z. z. </a:t>
            </a:r>
            <a:r>
              <a:rPr lang="sk-SK" sz="2000" b="1" dirty="0" smtClean="0">
                <a:latin typeface="Times New Roman" pitchFamily="18" charset="0"/>
                <a:cs typeface="Times New Roman" pitchFamily="18" charset="0"/>
              </a:rPr>
              <a:t>o poisťovníctve </a:t>
            </a:r>
            <a:r>
              <a:rPr lang="sk-SK" sz="2000" dirty="0" smtClean="0">
                <a:latin typeface="Times New Roman" pitchFamily="18" charset="0"/>
                <a:cs typeface="Times New Roman" pitchFamily="18" charset="0"/>
              </a:rPr>
              <a:t>a súvisiace </a:t>
            </a:r>
            <a:r>
              <a:rPr lang="sk-SK" sz="2000" b="1" dirty="0" smtClean="0">
                <a:latin typeface="Times New Roman" pitchFamily="18" charset="0"/>
                <a:cs typeface="Times New Roman" pitchFamily="18" charset="0"/>
              </a:rPr>
              <a:t>opatrenie Národnej banky Slovenska č. 4/2010</a:t>
            </a:r>
            <a:r>
              <a:rPr lang="sk-SK" sz="2000" dirty="0" smtClean="0">
                <a:latin typeface="Times New Roman" pitchFamily="18" charset="0"/>
                <a:cs typeface="Times New Roman" pitchFamily="18" charset="0"/>
              </a:rPr>
              <a:t>, ktorým sa ustanovuje vzor formulára o podmienkach uzavretia poistnej zmluvy</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 typeface="Arial" charset="0"/>
              <a:buChar char="•"/>
              <a:defRPr/>
            </a:pPr>
            <a:r>
              <a:rPr lang="sk-SK" sz="2000" b="1" dirty="0">
                <a:latin typeface="Times New Roman" pitchFamily="18" charset="0"/>
                <a:cs typeface="Times New Roman" pitchFamily="18" charset="0"/>
              </a:rPr>
              <a:t> </a:t>
            </a:r>
            <a:r>
              <a:rPr lang="sk-SK" sz="2000" b="1" dirty="0" smtClean="0">
                <a:latin typeface="Times New Roman" pitchFamily="18" charset="0"/>
                <a:cs typeface="Times New Roman" pitchFamily="18" charset="0"/>
              </a:rPr>
              <a:t>§ 4 </a:t>
            </a:r>
            <a:r>
              <a:rPr lang="sk-SK" sz="2000" dirty="0" smtClean="0">
                <a:latin typeface="Times New Roman" pitchFamily="18" charset="0"/>
                <a:cs typeface="Times New Roman" pitchFamily="18" charset="0"/>
              </a:rPr>
              <a:t>zákona č. 266/2005 Z. z. </a:t>
            </a:r>
            <a:r>
              <a:rPr lang="sk-SK" sz="2000" b="1" dirty="0" smtClean="0">
                <a:latin typeface="Times New Roman" pitchFamily="18" charset="0"/>
                <a:cs typeface="Times New Roman" pitchFamily="18" charset="0"/>
              </a:rPr>
              <a:t>o ochrane spotrebiteľa pri finančných službách na diaľku</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 typeface="Arial" charset="0"/>
              <a:buChar char="•"/>
              <a:defRPr/>
            </a:pPr>
            <a:r>
              <a:rPr lang="sk-SK" sz="2000" b="1" dirty="0" smtClean="0">
                <a:latin typeface="Times New Roman" pitchFamily="18" charset="0"/>
                <a:cs typeface="Times New Roman" pitchFamily="18" charset="0"/>
              </a:rPr>
              <a:t> </a:t>
            </a:r>
            <a:r>
              <a:rPr lang="sk-SK" sz="2000" b="1" dirty="0">
                <a:latin typeface="Times New Roman" pitchFamily="18" charset="0"/>
                <a:cs typeface="Times New Roman" pitchFamily="18" charset="0"/>
              </a:rPr>
              <a:t>§ 37 ods. 2 písm. f) </a:t>
            </a:r>
            <a:r>
              <a:rPr lang="sk-SK" sz="2000" dirty="0">
                <a:latin typeface="Times New Roman" pitchFamily="18" charset="0"/>
                <a:cs typeface="Times New Roman" pitchFamily="18" charset="0"/>
              </a:rPr>
              <a:t>zákona č. 747/2004 Z. z. </a:t>
            </a:r>
            <a:r>
              <a:rPr lang="sk-SK" sz="2000" b="1" dirty="0">
                <a:latin typeface="Times New Roman" pitchFamily="18" charset="0"/>
                <a:cs typeface="Times New Roman" pitchFamily="18" charset="0"/>
              </a:rPr>
              <a:t>o dohľade nad finančným </a:t>
            </a:r>
            <a:r>
              <a:rPr lang="sk-SK" sz="2000" b="1" dirty="0" smtClean="0">
                <a:latin typeface="Times New Roman" pitchFamily="18" charset="0"/>
                <a:cs typeface="Times New Roman" pitchFamily="18" charset="0"/>
              </a:rPr>
              <a:t>trhom</a:t>
            </a:r>
            <a:endParaRPr lang="en-US" sz="2000" dirty="0" smtClean="0">
              <a:latin typeface="Times New Roman" pitchFamily="18" charset="0"/>
              <a:cs typeface="Times New Roman" pitchFamily="18" charset="0"/>
            </a:endParaRPr>
          </a:p>
          <a:p>
            <a:pPr algn="just" eaLnBrk="1" hangingPunct="1">
              <a:spcBef>
                <a:spcPct val="20000"/>
              </a:spcBef>
              <a:defRPr/>
            </a:pPr>
            <a:endParaRPr lang="sk-SK" sz="2000" b="1" dirty="0" smtClean="0">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r>
              <a:rPr lang="sk-SK" sz="2000" b="1" u="sng" dirty="0" smtClean="0">
                <a:latin typeface="Times New Roman" pitchFamily="18" charset="0"/>
                <a:cs typeface="Times New Roman" pitchFamily="18" charset="0"/>
              </a:rPr>
              <a:t>Informačné povinnosti poisťovateľa</a:t>
            </a:r>
            <a:r>
              <a:rPr lang="sk-SK" sz="2000" b="1" dirty="0" smtClean="0">
                <a:latin typeface="Times New Roman" pitchFamily="18" charset="0"/>
                <a:cs typeface="Times New Roman" pitchFamily="18" charset="0"/>
              </a:rPr>
              <a:t> </a:t>
            </a:r>
            <a:r>
              <a:rPr lang="sk-SK" sz="2000" dirty="0" smtClean="0">
                <a:latin typeface="Times New Roman" pitchFamily="18" charset="0"/>
                <a:cs typeface="Times New Roman" pitchFamily="18" charset="0"/>
              </a:rPr>
              <a:t>(§ 792a Občianskeho zákonníka)</a:t>
            </a:r>
          </a:p>
          <a:p>
            <a:pPr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účelom je zabezpečiť, aby osoba, ktorá uzatvára poistnú zmluvu s poisťovateľom, mala dostatok relevantných informácií pre výber poistného produktu a poisťovateľa</a:t>
            </a:r>
          </a:p>
          <a:p>
            <a:pPr algn="just" eaLnBrk="1" hangingPunct="1">
              <a:spcBef>
                <a:spcPct val="20000"/>
              </a:spcBef>
              <a:buFontTx/>
              <a:buChar char="-"/>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zavedená smernicou EP a Rady 2002/83/ES o životnom poistení (požiadavka, aby „spotrebiteľ dostal jasné a presné informácie o základných charakteristikách jemu navrhovaných produktov“)</a:t>
            </a:r>
          </a:p>
          <a:p>
            <a:pPr algn="just" eaLnBrk="1" hangingPunct="1">
              <a:spcBef>
                <a:spcPct val="20000"/>
              </a:spcBef>
              <a:buFontTx/>
              <a:buChar char="-"/>
              <a:defRPr/>
            </a:pPr>
            <a:endParaRPr lang="sk-SK" sz="2000" dirty="0" smtClean="0">
              <a:latin typeface="Times New Roman" pitchFamily="18" charset="0"/>
              <a:cs typeface="Times New Roman" pitchFamily="18" charset="0"/>
            </a:endParaRPr>
          </a:p>
          <a:p>
            <a:pPr algn="just" eaLnBrk="1" hangingPunct="1">
              <a:spcBef>
                <a:spcPct val="20000"/>
              </a:spcBef>
              <a:buFontTx/>
              <a:buChar char="-"/>
              <a:defRPr/>
            </a:pPr>
            <a:r>
              <a:rPr lang="sk-SK" sz="2000" dirty="0" smtClean="0">
                <a:latin typeface="Times New Roman" pitchFamily="18" charset="0"/>
                <a:cs typeface="Times New Roman" pitchFamily="18" charset="0"/>
              </a:rPr>
              <a:t> informačné povinnosti </a:t>
            </a:r>
            <a:r>
              <a:rPr lang="sk-SK" sz="2000" b="1" dirty="0" smtClean="0">
                <a:latin typeface="Times New Roman" pitchFamily="18" charset="0"/>
                <a:cs typeface="Times New Roman" pitchFamily="18" charset="0"/>
              </a:rPr>
              <a:t>pred</a:t>
            </a:r>
            <a:r>
              <a:rPr lang="sk-SK" sz="2000" dirty="0" smtClean="0">
                <a:latin typeface="Times New Roman" pitchFamily="18" charset="0"/>
                <a:cs typeface="Times New Roman" pitchFamily="18" charset="0"/>
              </a:rPr>
              <a:t> uzavretím poistnej zmluvy a </a:t>
            </a:r>
            <a:r>
              <a:rPr lang="sk-SK" sz="2000" b="1" dirty="0" smtClean="0">
                <a:latin typeface="Times New Roman" pitchFamily="18" charset="0"/>
                <a:cs typeface="Times New Roman" pitchFamily="18" charset="0"/>
              </a:rPr>
              <a:t>počas </a:t>
            </a:r>
            <a:r>
              <a:rPr lang="sk-SK" sz="2000" dirty="0" smtClean="0">
                <a:latin typeface="Times New Roman" pitchFamily="18" charset="0"/>
                <a:cs typeface="Times New Roman" pitchFamily="18" charset="0"/>
              </a:rPr>
              <a:t>jej trvania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8"/>
            <a:ext cx="7527600" cy="4693287"/>
          </a:xfrm>
          <a:prstGeom prst="rect">
            <a:avLst/>
          </a:prstGeom>
        </p:spPr>
        <p:txBody>
          <a:bodyPr>
            <a:noAutofit/>
          </a:bodyPr>
          <a:lstStyle/>
          <a:p>
            <a:pPr algn="just" eaLnBrk="1" hangingPunct="1">
              <a:spcBef>
                <a:spcPct val="20000"/>
              </a:spcBef>
              <a:defRPr/>
            </a:pPr>
            <a:r>
              <a:rPr lang="sk-SK" sz="2000" dirty="0" smtClean="0">
                <a:latin typeface="Times New Roman" pitchFamily="18" charset="0"/>
                <a:cs typeface="Times New Roman" pitchFamily="18" charset="0"/>
              </a:rPr>
              <a:t>Poisťovateľ </a:t>
            </a:r>
            <a:r>
              <a:rPr lang="sk-SK" sz="2000" u="sng" dirty="0" smtClean="0">
                <a:latin typeface="Times New Roman" pitchFamily="18" charset="0"/>
                <a:cs typeface="Times New Roman" pitchFamily="18" charset="0"/>
              </a:rPr>
              <a:t>pred</a:t>
            </a:r>
            <a:r>
              <a:rPr lang="sk-SK" sz="2000" dirty="0" smtClean="0">
                <a:latin typeface="Times New Roman" pitchFamily="18" charset="0"/>
                <a:cs typeface="Times New Roman" pitchFamily="18" charset="0"/>
              </a:rPr>
              <a:t> uzavretím poistnej zmluvy poskytne záujemcovi o poistenie </a:t>
            </a:r>
            <a:r>
              <a:rPr lang="sk-SK" sz="2000" i="1" dirty="0" smtClean="0">
                <a:latin typeface="Times New Roman" pitchFamily="18" charset="0"/>
                <a:cs typeface="Times New Roman" pitchFamily="18" charset="0"/>
              </a:rPr>
              <a:t>najmä</a:t>
            </a:r>
            <a:r>
              <a:rPr lang="sk-SK" sz="2000" dirty="0" smtClean="0">
                <a:latin typeface="Times New Roman" pitchFamily="18" charset="0"/>
                <a:cs typeface="Times New Roman" pitchFamily="18" charset="0"/>
              </a:rPr>
              <a:t> tieto údaje:</a:t>
            </a:r>
          </a:p>
          <a:p>
            <a:pPr marL="342000" indent="-342000" algn="just" eaLnBrk="1" hangingPunct="1">
              <a:spcBef>
                <a:spcPct val="20000"/>
              </a:spcBef>
              <a:buAutoNum type="alphaLcParenR"/>
              <a:defRPr/>
            </a:pPr>
            <a:r>
              <a:rPr lang="sk-SK" sz="2000" dirty="0" smtClean="0">
                <a:latin typeface="Times New Roman" pitchFamily="18" charset="0"/>
                <a:cs typeface="Times New Roman" pitchFamily="18" charset="0"/>
              </a:rPr>
              <a:t>obchodné meno poisťovateľa a jeho právnu formu</a:t>
            </a:r>
          </a:p>
          <a:p>
            <a:pPr marL="342000" indent="-342000" algn="just" eaLnBrk="1" hangingPunct="1">
              <a:spcBef>
                <a:spcPct val="20000"/>
              </a:spcBef>
              <a:buAutoNum type="alphaLcParenR"/>
              <a:defRPr/>
            </a:pPr>
            <a:r>
              <a:rPr lang="sk-SK" sz="2000" dirty="0" smtClean="0">
                <a:latin typeface="Times New Roman" pitchFamily="18" charset="0"/>
                <a:cs typeface="Times New Roman" pitchFamily="18" charset="0"/>
              </a:rPr>
              <a:t>názov štátu, kde sa nachádza sídlo, resp. pobočka poisťovateľa</a:t>
            </a:r>
          </a:p>
          <a:p>
            <a:pPr marL="342000" indent="-342000" algn="just" eaLnBrk="1" hangingPunct="1">
              <a:spcBef>
                <a:spcPct val="20000"/>
              </a:spcBef>
              <a:buAutoNum type="alphaLcParenR"/>
              <a:defRPr/>
            </a:pPr>
            <a:r>
              <a:rPr lang="sk-SK" sz="2000" dirty="0" smtClean="0">
                <a:latin typeface="Times New Roman" pitchFamily="18" charset="0"/>
                <a:cs typeface="Times New Roman" pitchFamily="18" charset="0"/>
              </a:rPr>
              <a:t>sídlo poisťovateľa a adresu umiestnenia jeho pobočky</a:t>
            </a:r>
          </a:p>
          <a:p>
            <a:pPr indent="-457200" algn="just" eaLnBrk="1" hangingPunct="1">
              <a:spcBef>
                <a:spcPct val="20000"/>
              </a:spcBef>
              <a:buFontTx/>
              <a:buChar char="-"/>
              <a:defRPr/>
            </a:pPr>
            <a:endParaRPr lang="sk-SK" sz="2000" dirty="0" smtClean="0">
              <a:latin typeface="Times New Roman" pitchFamily="18" charset="0"/>
              <a:cs typeface="Times New Roman" pitchFamily="18" charset="0"/>
            </a:endParaRPr>
          </a:p>
          <a:p>
            <a:pPr indent="-457200" algn="just" eaLnBrk="1" hangingPunct="1">
              <a:spcBef>
                <a:spcPct val="20000"/>
              </a:spcBef>
              <a:defRPr/>
            </a:pPr>
            <a:r>
              <a:rPr lang="sk-SK" sz="2000" dirty="0" smtClean="0">
                <a:latin typeface="Times New Roman" pitchFamily="18" charset="0"/>
                <a:cs typeface="Times New Roman" pitchFamily="18" charset="0"/>
              </a:rPr>
              <a:t>- tieto údaje sú dôležité najmä pre presnú identifikáciu materskej spoločnosti zahraničného poisťovateľa </a:t>
            </a:r>
          </a:p>
          <a:p>
            <a:pPr indent="-457200" algn="just" eaLnBrk="1" hangingPunct="1">
              <a:spcBef>
                <a:spcPct val="20000"/>
              </a:spcBef>
              <a:buFontTx/>
              <a:buChar char="-"/>
              <a:defRPr/>
            </a:pPr>
            <a:endParaRPr lang="sk-SK" sz="2000" dirty="0" smtClean="0">
              <a:latin typeface="Times New Roman" pitchFamily="18" charset="0"/>
              <a:cs typeface="Times New Roman" pitchFamily="18" charset="0"/>
            </a:endParaRPr>
          </a:p>
          <a:p>
            <a:pPr indent="-457200" algn="just" eaLnBrk="1" hangingPunct="1">
              <a:spcBef>
                <a:spcPct val="20000"/>
              </a:spcBef>
              <a:defRPr/>
            </a:pPr>
            <a:r>
              <a:rPr lang="sk-SK" sz="2000" dirty="0" smtClean="0">
                <a:latin typeface="Times New Roman" pitchFamily="18" charset="0"/>
                <a:cs typeface="Times New Roman" pitchFamily="18" charset="0"/>
              </a:rPr>
              <a:t>- netreba zabúdať na povinnosť podnikateľa uvádzať na obchodných listoch aj ďalšie údaje vyžadované podľa </a:t>
            </a:r>
            <a:r>
              <a:rPr lang="sk-SK" sz="2000" b="1" dirty="0" smtClean="0">
                <a:latin typeface="Times New Roman" pitchFamily="18" charset="0"/>
                <a:cs typeface="Times New Roman" pitchFamily="18" charset="0"/>
              </a:rPr>
              <a:t>§ 3a </a:t>
            </a:r>
            <a:r>
              <a:rPr lang="sk-SK" sz="2000" dirty="0" smtClean="0">
                <a:latin typeface="Times New Roman" pitchFamily="18" charset="0"/>
                <a:cs typeface="Times New Roman" pitchFamily="18" charset="0"/>
              </a:rPr>
              <a:t>a </a:t>
            </a:r>
            <a:r>
              <a:rPr lang="sk-SK" sz="2000" b="1" dirty="0" smtClean="0">
                <a:latin typeface="Times New Roman" pitchFamily="18" charset="0"/>
                <a:cs typeface="Times New Roman" pitchFamily="18" charset="0"/>
              </a:rPr>
              <a:t>§ 21 ods. 7 až 9 (zahraničná osoba) Obchodného zákonníka</a:t>
            </a:r>
            <a:r>
              <a:rPr lang="sk-SK" sz="2000" dirty="0" smtClean="0">
                <a:latin typeface="Times New Roman" pitchFamily="18" charset="0"/>
                <a:cs typeface="Times New Roman" pitchFamily="18" charset="0"/>
              </a:rPr>
              <a:t> (identifikačné číslo podnikateľa, identifikácia zápisu v príslušnom registri a rozsah splatenia základného imania, ak sa uvádza)</a:t>
            </a:r>
          </a:p>
          <a:p>
            <a:pPr indent="-457200" algn="just" eaLnBrk="1" hangingPunct="1">
              <a:spcBef>
                <a:spcPct val="20000"/>
              </a:spcBef>
              <a:defRPr/>
            </a:pPr>
            <a:endParaRPr lang="sk-SK"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algn="just" eaLnBrk="1" hangingPunct="1">
              <a:spcBef>
                <a:spcPct val="20000"/>
              </a:spcBef>
              <a:defRPr/>
            </a:pPr>
            <a:r>
              <a:rPr lang="sk-SK" sz="2000" dirty="0" smtClean="0">
                <a:latin typeface="Times New Roman" pitchFamily="18" charset="0"/>
                <a:cs typeface="Times New Roman" pitchFamily="18" charset="0"/>
              </a:rPr>
              <a:t>Poisťovateľ </a:t>
            </a:r>
            <a:r>
              <a:rPr lang="sk-SK" sz="2000" u="sng" dirty="0" smtClean="0">
                <a:latin typeface="Times New Roman" pitchFamily="18" charset="0"/>
                <a:cs typeface="Times New Roman" pitchFamily="18" charset="0"/>
              </a:rPr>
              <a:t>pred</a:t>
            </a:r>
            <a:r>
              <a:rPr lang="sk-SK" sz="2000" dirty="0" smtClean="0">
                <a:latin typeface="Times New Roman" pitchFamily="18" charset="0"/>
                <a:cs typeface="Times New Roman" pitchFamily="18" charset="0"/>
              </a:rPr>
              <a:t> uzavretím poistnej zmluvy poskytne záujemcovi o </a:t>
            </a:r>
            <a:r>
              <a:rPr lang="sk-SK" sz="2000" b="1" i="1" u="sng" dirty="0" smtClean="0">
                <a:latin typeface="Times New Roman" pitchFamily="18" charset="0"/>
                <a:cs typeface="Times New Roman" pitchFamily="18" charset="0"/>
              </a:rPr>
              <a:t>poistenie osôb</a:t>
            </a:r>
            <a:r>
              <a:rPr lang="sk-SK" sz="2000" dirty="0" smtClean="0">
                <a:latin typeface="Times New Roman" pitchFamily="18" charset="0"/>
                <a:cs typeface="Times New Roman" pitchFamily="18" charset="0"/>
              </a:rPr>
              <a:t> aj ďalšie údaje:</a:t>
            </a:r>
          </a:p>
          <a:p>
            <a:pPr marL="342900" indent="-342900" algn="just" eaLnBrk="1" hangingPunct="1">
              <a:spcBef>
                <a:spcPct val="20000"/>
              </a:spcBef>
              <a:buAutoNum type="alphaLcParenR"/>
              <a:defRPr/>
            </a:pPr>
            <a:r>
              <a:rPr lang="sk-SK" sz="2000" b="1" dirty="0" smtClean="0">
                <a:latin typeface="Times New Roman" pitchFamily="18" charset="0"/>
                <a:cs typeface="Times New Roman" pitchFamily="18" charset="0"/>
              </a:rPr>
              <a:t>obsah všetkých poistných plnení</a:t>
            </a:r>
          </a:p>
          <a:p>
            <a:pPr algn="just" eaLnBrk="1" hangingPunct="1">
              <a:spcBef>
                <a:spcPct val="20000"/>
              </a:spcBef>
              <a:defRPr/>
            </a:pPr>
            <a:r>
              <a:rPr lang="sk-SK" sz="2000" dirty="0" smtClean="0">
                <a:latin typeface="Times New Roman" pitchFamily="18" charset="0"/>
                <a:cs typeface="Times New Roman" pitchFamily="18" charset="0"/>
              </a:rPr>
              <a:t>- informácia o všetkých plneniach, na ktoré má záujemca (poistený) nárok v prípade vzniku poistnej udalosti, predovšetkým však presné určenie výšky poistnej sumy, alebo spôsobu jej určenia a výluk z poistenia</a:t>
            </a:r>
          </a:p>
          <a:p>
            <a:pPr marL="342900" indent="-3429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2"/>
              <a:defRPr/>
            </a:pPr>
            <a:r>
              <a:rPr lang="sk-SK" sz="2000" b="1" dirty="0" smtClean="0">
                <a:latin typeface="Times New Roman" pitchFamily="18" charset="0"/>
                <a:cs typeface="Times New Roman" pitchFamily="18" charset="0"/>
              </a:rPr>
              <a:t>dobu trvania poistnej zmluvy</a:t>
            </a:r>
          </a:p>
          <a:p>
            <a:pPr marL="342000" indent="-342000" algn="just" eaLnBrk="1" hangingPunct="1">
              <a:spcBef>
                <a:spcPct val="20000"/>
              </a:spcBef>
              <a:defRPr/>
            </a:pPr>
            <a:r>
              <a:rPr lang="sk-SK" sz="2000" dirty="0" smtClean="0">
                <a:latin typeface="Times New Roman" pitchFamily="18" charset="0"/>
                <a:cs typeface="Times New Roman" pitchFamily="18" charset="0"/>
              </a:rPr>
              <a:t>- určitá/neurčitá; určovaná zväčša záujemcom o poistenie</a:t>
            </a: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3"/>
              <a:defRPr/>
            </a:pPr>
            <a:r>
              <a:rPr lang="sk-SK" sz="2000" b="1" dirty="0" smtClean="0">
                <a:latin typeface="Times New Roman" pitchFamily="18" charset="0"/>
                <a:cs typeface="Times New Roman" pitchFamily="18" charset="0"/>
              </a:rPr>
              <a:t>spôsob zániku poistnej zmluvy</a:t>
            </a:r>
          </a:p>
          <a:p>
            <a:pPr marL="342900" indent="-342900" algn="just" eaLnBrk="1" hangingPunct="1">
              <a:spcBef>
                <a:spcPct val="20000"/>
              </a:spcBef>
              <a:defRPr/>
            </a:pPr>
            <a:r>
              <a:rPr lang="sk-SK" sz="2000" dirty="0" smtClean="0">
                <a:latin typeface="Times New Roman" pitchFamily="18" charset="0"/>
                <a:cs typeface="Times New Roman" pitchFamily="18" charset="0"/>
              </a:rPr>
              <a:t>-  informácia o zákonných ako aj zmluvných dôvodoch</a:t>
            </a:r>
          </a:p>
          <a:p>
            <a:pPr marL="342900" indent="-342900" algn="just" eaLnBrk="1" hangingPunct="1">
              <a:spcBef>
                <a:spcPct val="20000"/>
              </a:spcBef>
              <a:defRPr/>
            </a:pPr>
            <a:endParaRPr lang="sk-SK" sz="2000" dirty="0" smtClean="0">
              <a:latin typeface="Times New Roman" pitchFamily="18" charset="0"/>
              <a:cs typeface="Times New Roman" pitchFamily="18" charset="0"/>
            </a:endParaRPr>
          </a:p>
          <a:p>
            <a:pPr marL="342900" indent="-342900" algn="just" eaLnBrk="1" hangingPunct="1">
              <a:spcBef>
                <a:spcPct val="20000"/>
              </a:spcBef>
              <a:buAutoNum type="alphaLcParenR" startAt="3"/>
              <a:defRPr/>
            </a:pPr>
            <a:endParaRPr lang="sk-SK" dirty="0" smtClean="0">
              <a:latin typeface="Times New Roman" pitchFamily="18" charset="0"/>
              <a:cs typeface="Times New Roman" pitchFamily="18" charset="0"/>
            </a:endParaRPr>
          </a:p>
          <a:p>
            <a:pPr marL="342900" indent="-342900" algn="just" eaLnBrk="1" hangingPunct="1">
              <a:spcBef>
                <a:spcPct val="20000"/>
              </a:spcBef>
              <a:buAutoNum type="alphaLcParenR" startAt="3"/>
              <a:defRPr/>
            </a:pPr>
            <a:endParaRPr lang="sk-SK"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marL="342000" indent="-342000" algn="just" eaLnBrk="1" hangingPunct="1">
              <a:spcBef>
                <a:spcPct val="20000"/>
              </a:spcBef>
              <a:buFont typeface="+mj-lt"/>
              <a:buAutoNum type="alphaLcParenR" startAt="4"/>
              <a:defRPr/>
            </a:pPr>
            <a:r>
              <a:rPr lang="sk-SK" sz="2000" b="1" dirty="0" smtClean="0">
                <a:latin typeface="Times New Roman" pitchFamily="18" charset="0"/>
                <a:cs typeface="Times New Roman" pitchFamily="18" charset="0"/>
              </a:rPr>
              <a:t>spôsob platenia poistného a jeho splatnosť</a:t>
            </a:r>
          </a:p>
          <a:p>
            <a:pPr marL="342000" indent="-342000" algn="just" eaLnBrk="1" hangingPunct="1">
              <a:spcBef>
                <a:spcPct val="20000"/>
              </a:spcBef>
              <a:defRPr/>
            </a:pPr>
            <a:r>
              <a:rPr lang="sk-SK" sz="2000" dirty="0" smtClean="0">
                <a:latin typeface="Times New Roman" pitchFamily="18" charset="0"/>
                <a:cs typeface="Times New Roman" pitchFamily="18" charset="0"/>
              </a:rPr>
              <a:t>- jednorazové alebo bežné poistné</a:t>
            </a: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5"/>
              <a:defRPr/>
            </a:pPr>
            <a:r>
              <a:rPr lang="sk-SK" sz="2000" b="1" dirty="0" smtClean="0">
                <a:latin typeface="Times New Roman" pitchFamily="18" charset="0"/>
                <a:cs typeface="Times New Roman" pitchFamily="18" charset="0"/>
              </a:rPr>
              <a:t>spôsob výpočtu a rozdelenia bonusov </a:t>
            </a:r>
            <a:r>
              <a:rPr lang="sk-SK" sz="2000" dirty="0" smtClean="0">
                <a:latin typeface="Times New Roman" pitchFamily="18" charset="0"/>
                <a:cs typeface="Times New Roman" pitchFamily="18" charset="0"/>
              </a:rPr>
              <a:t>(podielu na výnosoch)</a:t>
            </a:r>
          </a:p>
          <a:p>
            <a:pPr marL="342000" indent="-342000" algn="just" eaLnBrk="1" hangingPunct="1">
              <a:spcBef>
                <a:spcPct val="20000"/>
              </a:spcBef>
              <a:defRPr/>
            </a:pPr>
            <a:r>
              <a:rPr lang="sk-SK" sz="2000" dirty="0" smtClean="0">
                <a:latin typeface="Times New Roman" pitchFamily="18" charset="0"/>
                <a:cs typeface="Times New Roman" pitchFamily="18" charset="0"/>
              </a:rPr>
              <a:t>-</a:t>
            </a:r>
            <a:r>
              <a:rPr lang="sk-SK" sz="2000" b="1" dirty="0" smtClean="0">
                <a:latin typeface="Times New Roman" pitchFamily="18" charset="0"/>
                <a:cs typeface="Times New Roman" pitchFamily="18" charset="0"/>
              </a:rPr>
              <a:t> </a:t>
            </a:r>
            <a:r>
              <a:rPr lang="sk-SK" sz="2000" dirty="0" smtClean="0">
                <a:latin typeface="Times New Roman" pitchFamily="18" charset="0"/>
                <a:cs typeface="Times New Roman" pitchFamily="18" charset="0"/>
              </a:rPr>
              <a:t>určenie, ktoré podiely na výnosoch poisťovateľa sú nárokovateľné</a:t>
            </a:r>
          </a:p>
          <a:p>
            <a:pPr marL="342000" indent="-3420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6"/>
              <a:defRPr/>
            </a:pPr>
            <a:r>
              <a:rPr lang="sk-SK" sz="2000" b="1" dirty="0" smtClean="0">
                <a:latin typeface="Times New Roman" pitchFamily="18" charset="0"/>
                <a:cs typeface="Times New Roman" pitchFamily="18" charset="0"/>
              </a:rPr>
              <a:t>spôsob stanovenia odkupnej hodnoty</a:t>
            </a:r>
          </a:p>
          <a:p>
            <a:pPr algn="just" eaLnBrk="1" hangingPunct="1">
              <a:spcBef>
                <a:spcPct val="20000"/>
              </a:spcBef>
              <a:defRPr/>
            </a:pPr>
            <a:r>
              <a:rPr lang="sk-SK" sz="2000" dirty="0" smtClean="0">
                <a:latin typeface="Times New Roman" pitchFamily="18" charset="0"/>
                <a:cs typeface="Times New Roman" pitchFamily="18" charset="0"/>
              </a:rPr>
              <a:t>-</a:t>
            </a:r>
            <a:r>
              <a:rPr lang="sk-SK" sz="2000" b="1" dirty="0" smtClean="0">
                <a:latin typeface="Times New Roman" pitchFamily="18" charset="0"/>
                <a:cs typeface="Times New Roman" pitchFamily="18" charset="0"/>
              </a:rPr>
              <a:t> </a:t>
            </a:r>
            <a:r>
              <a:rPr lang="sk-SK" sz="2000" dirty="0" smtClean="0">
                <a:latin typeface="Times New Roman" pitchFamily="18" charset="0"/>
                <a:cs typeface="Times New Roman" pitchFamily="18" charset="0"/>
              </a:rPr>
              <a:t>určenie spôsobu stanovenia výšky odkupnej hodnoty poistenia pri predčasnom zrušení poistnej zmluvy o životnom poistení</a:t>
            </a:r>
          </a:p>
          <a:p>
            <a:pPr marL="342000" indent="-342000" algn="just" eaLnBrk="1" hangingPunct="1">
              <a:spcBef>
                <a:spcPct val="20000"/>
              </a:spcBef>
              <a:defRPr/>
            </a:pPr>
            <a:endParaRPr lang="sk-SK" sz="2000" b="1"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7"/>
              <a:defRPr/>
            </a:pPr>
            <a:r>
              <a:rPr lang="sk-SK" sz="2000" b="1" dirty="0" smtClean="0">
                <a:latin typeface="Times New Roman" pitchFamily="18" charset="0"/>
                <a:cs typeface="Times New Roman" pitchFamily="18" charset="0"/>
              </a:rPr>
              <a:t>výšku poistného za každé poistné plnenie</a:t>
            </a:r>
          </a:p>
          <a:p>
            <a:pPr marL="342900" indent="-342900" algn="just" eaLnBrk="1" hangingPunct="1">
              <a:spcBef>
                <a:spcPct val="20000"/>
              </a:spcBef>
              <a:defRPr/>
            </a:pPr>
            <a:r>
              <a:rPr lang="sk-SK" sz="2000" dirty="0" smtClean="0">
                <a:latin typeface="Times New Roman" pitchFamily="18" charset="0"/>
                <a:cs typeface="Times New Roman" pitchFamily="18" charset="0"/>
              </a:rPr>
              <a:t>- len, ak poistné plnenie pozostáva z viacerých častí</a:t>
            </a:r>
          </a:p>
          <a:p>
            <a:pPr marL="342900" indent="-342900" algn="just" eaLnBrk="1" hangingPunct="1">
              <a:spcBef>
                <a:spcPct val="20000"/>
              </a:spcBef>
              <a:defRPr/>
            </a:pPr>
            <a:r>
              <a:rPr lang="sk-SK" sz="2000" dirty="0" smtClean="0">
                <a:latin typeface="Times New Roman" pitchFamily="18" charset="0"/>
                <a:cs typeface="Times New Roman" pitchFamily="18" charset="0"/>
              </a:rPr>
              <a:t>  </a:t>
            </a:r>
            <a:endParaRPr lang="sk-SK" dirty="0" smtClean="0">
              <a:latin typeface="Times New Roman" pitchFamily="18" charset="0"/>
              <a:cs typeface="Times New Roman" pitchFamily="18" charset="0"/>
            </a:endParaRPr>
          </a:p>
          <a:p>
            <a:pPr marL="342900" indent="-342900" algn="just" eaLnBrk="1" hangingPunct="1">
              <a:spcBef>
                <a:spcPct val="20000"/>
              </a:spcBef>
              <a:buAutoNum type="alphaLcParenR" startAt="6"/>
              <a:defRPr/>
            </a:pPr>
            <a:endParaRPr lang="sk-SK"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6146" name="Title 1"/>
          <p:cNvSpPr txBox="1">
            <a:spLocks/>
          </p:cNvSpPr>
          <p:nvPr/>
        </p:nvSpPr>
        <p:spPr bwMode="auto">
          <a:xfrm>
            <a:off x="1066800" y="846138"/>
            <a:ext cx="6400800" cy="514350"/>
          </a:xfrm>
          <a:prstGeom prst="rect">
            <a:avLst/>
          </a:prstGeom>
          <a:noFill/>
          <a:ln w="9525">
            <a:noFill/>
            <a:miter lim="800000"/>
            <a:headEnd/>
            <a:tailEnd/>
          </a:ln>
        </p:spPr>
        <p:txBody>
          <a:bodyPr anchor="ctr"/>
          <a:lstStyle/>
          <a:p>
            <a:r>
              <a:rPr lang="sk-SK" altLang="sk-SK" sz="2800" dirty="0" smtClean="0">
                <a:solidFill>
                  <a:srgbClr val="9D1C1F"/>
                </a:solidFill>
                <a:latin typeface="Times New Roman" pitchFamily="18" charset="0"/>
                <a:cs typeface="Times New Roman" pitchFamily="18" charset="0"/>
              </a:rPr>
              <a:t>Informačné povinnosti podľa Občianskeho zákonníka </a:t>
            </a:r>
            <a:endParaRPr lang="en-US" altLang="sk-SK" sz="2800" dirty="0">
              <a:solidFill>
                <a:srgbClr val="9D1C1F"/>
              </a:solidFill>
              <a:latin typeface="Times New Roman" pitchFamily="18" charset="0"/>
              <a:cs typeface="Times New Roman" pitchFamily="18" charset="0"/>
            </a:endParaRPr>
          </a:p>
        </p:txBody>
      </p:sp>
      <p:sp>
        <p:nvSpPr>
          <p:cNvPr id="6147" name="Title 1"/>
          <p:cNvSpPr txBox="1">
            <a:spLocks/>
          </p:cNvSpPr>
          <p:nvPr/>
        </p:nvSpPr>
        <p:spPr bwMode="auto">
          <a:xfrm>
            <a:off x="1066800" y="15033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ct val="20000"/>
              </a:spcBef>
              <a:defRPr/>
            </a:pPr>
            <a:endParaRPr lang="sk-SK" sz="2000" b="1" dirty="0" smtClean="0">
              <a:solidFill>
                <a:srgbClr val="485257"/>
              </a:solidFill>
              <a:latin typeface="Times New Roman" pitchFamily="18" charset="0"/>
              <a:cs typeface="Times New Roman" pitchFamily="18" charset="0"/>
            </a:endParaRPr>
          </a:p>
        </p:txBody>
      </p:sp>
      <p:sp>
        <p:nvSpPr>
          <p:cNvPr id="6148" name="Title 1"/>
          <p:cNvSpPr txBox="1">
            <a:spLocks/>
          </p:cNvSpPr>
          <p:nvPr/>
        </p:nvSpPr>
        <p:spPr bwMode="auto">
          <a:xfrm>
            <a:off x="8382000" y="6172200"/>
            <a:ext cx="425450" cy="538163"/>
          </a:xfrm>
          <a:prstGeom prst="rect">
            <a:avLst/>
          </a:prstGeom>
          <a:noFill/>
          <a:ln w="9525">
            <a:noFill/>
            <a:miter lim="800000"/>
            <a:headEnd/>
            <a:tailEnd/>
          </a:ln>
        </p:spPr>
        <p:txBody>
          <a:bodyPr anchor="ctr"/>
          <a:lstStyle/>
          <a:p>
            <a:endParaRPr lang="sk-SK" altLang="sk-SK" sz="1200" dirty="0">
              <a:solidFill>
                <a:srgbClr val="6B7175"/>
              </a:solidFill>
              <a:latin typeface="Times New Roman" pitchFamily="18" charset="0"/>
              <a:cs typeface="Times New Roman" pitchFamily="18" charset="0"/>
            </a:endParaRPr>
          </a:p>
        </p:txBody>
      </p:sp>
      <p:sp>
        <p:nvSpPr>
          <p:cNvPr id="6" name="Title 1"/>
          <p:cNvSpPr txBox="1">
            <a:spLocks/>
          </p:cNvSpPr>
          <p:nvPr/>
        </p:nvSpPr>
        <p:spPr bwMode="auto">
          <a:xfrm>
            <a:off x="1219200" y="1655763"/>
            <a:ext cx="7527925" cy="4854575"/>
          </a:xfrm>
          <a:prstGeom prst="rect">
            <a:avLst/>
          </a:prstGeom>
          <a:noFill/>
          <a:ln>
            <a:noFill/>
          </a:ln>
          <a:extLst/>
        </p:spPr>
        <p:txBody>
          <a:bodyPr/>
          <a:lstStyle>
            <a:lvl1pPr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1" hangingPunct="1">
              <a:spcBef>
                <a:spcPct val="20000"/>
              </a:spcBef>
              <a:defRPr/>
            </a:pPr>
            <a:r>
              <a:rPr lang="sk-SK" sz="2000" dirty="0" smtClean="0">
                <a:solidFill>
                  <a:srgbClr val="485257"/>
                </a:solidFill>
                <a:latin typeface="Times New Roman" pitchFamily="18" charset="0"/>
                <a:cs typeface="Times New Roman" pitchFamily="18" charset="0"/>
              </a:rPr>
              <a:t> </a:t>
            </a:r>
          </a:p>
        </p:txBody>
      </p:sp>
      <p:sp>
        <p:nvSpPr>
          <p:cNvPr id="8" name="Obdĺžnik 7"/>
          <p:cNvSpPr/>
          <p:nvPr/>
        </p:nvSpPr>
        <p:spPr>
          <a:xfrm>
            <a:off x="1220400" y="1655999"/>
            <a:ext cx="7527600" cy="4532150"/>
          </a:xfrm>
          <a:prstGeom prst="rect">
            <a:avLst/>
          </a:prstGeom>
        </p:spPr>
        <p:txBody>
          <a:bodyPr>
            <a:noAutofit/>
          </a:bodyPr>
          <a:lstStyle/>
          <a:p>
            <a:pPr marL="342000" indent="-342000" algn="just" eaLnBrk="1" hangingPunct="1">
              <a:spcBef>
                <a:spcPct val="20000"/>
              </a:spcBef>
              <a:buFont typeface="+mj-lt"/>
              <a:buAutoNum type="alphaLcParenR" startAt="8"/>
              <a:defRPr/>
            </a:pPr>
            <a:r>
              <a:rPr lang="sk-SK" sz="2000" b="1" dirty="0" smtClean="0">
                <a:latin typeface="Times New Roman" pitchFamily="18" charset="0"/>
                <a:cs typeface="Times New Roman" pitchFamily="18" charset="0"/>
              </a:rPr>
              <a:t>určenie investičných podielov a i) označenie druhu príslušných aktivít</a:t>
            </a:r>
          </a:p>
          <a:p>
            <a:pPr algn="just" eaLnBrk="1" hangingPunct="1">
              <a:spcBef>
                <a:spcPct val="20000"/>
              </a:spcBef>
              <a:buFontTx/>
              <a:buChar char="-"/>
              <a:defRPr/>
            </a:pPr>
            <a:r>
              <a:rPr lang="sk-SK" sz="2000" dirty="0" smtClean="0">
                <a:latin typeface="Times New Roman" pitchFamily="18" charset="0"/>
                <a:cs typeface="Times New Roman" pitchFamily="18" charset="0"/>
              </a:rPr>
              <a:t> informovanie záujemcu o výhodách/nevýhodách kapitálového, resp. investičného životného poistenia vrátane učenia spôsobu investovania</a:t>
            </a:r>
          </a:p>
          <a:p>
            <a:pPr indent="-342000" algn="just" eaLnBrk="1" hangingPunct="1">
              <a:spcBef>
                <a:spcPct val="20000"/>
              </a:spcBef>
              <a:defRPr/>
            </a:pPr>
            <a:endParaRPr lang="sk-SK" sz="2000" dirty="0" smtClean="0">
              <a:latin typeface="Times New Roman" pitchFamily="18" charset="0"/>
              <a:cs typeface="Times New Roman" pitchFamily="18" charset="0"/>
            </a:endParaRPr>
          </a:p>
          <a:p>
            <a:pPr algn="just" eaLnBrk="1" hangingPunct="1">
              <a:spcBef>
                <a:spcPct val="20000"/>
              </a:spcBef>
              <a:defRPr/>
            </a:pPr>
            <a:r>
              <a:rPr lang="sk-SK" sz="2000" b="1" dirty="0" smtClean="0">
                <a:latin typeface="Times New Roman" pitchFamily="18" charset="0"/>
                <a:cs typeface="Times New Roman" pitchFamily="18" charset="0"/>
              </a:rPr>
              <a:t>j)   poučenie o práve odstúpiť od poistnej zmluvy</a:t>
            </a:r>
          </a:p>
          <a:p>
            <a:pPr marL="342900" indent="-342900" algn="just" eaLnBrk="1" hangingPunct="1">
              <a:spcBef>
                <a:spcPct val="20000"/>
              </a:spcBef>
              <a:defRPr/>
            </a:pPr>
            <a:r>
              <a:rPr lang="sk-SK" sz="2000" dirty="0" smtClean="0">
                <a:latin typeface="Times New Roman" pitchFamily="18" charset="0"/>
                <a:cs typeface="Times New Roman" pitchFamily="18" charset="0"/>
              </a:rPr>
              <a:t>- určenie spôsobu, formy, lehoty a osoby, ktorej sa odstúpenie doručuje</a:t>
            </a:r>
          </a:p>
          <a:p>
            <a:pPr marL="342900" indent="-3429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11"/>
              <a:defRPr/>
            </a:pPr>
            <a:r>
              <a:rPr lang="sk-SK" sz="2000" b="1" dirty="0" smtClean="0">
                <a:latin typeface="Times New Roman" pitchFamily="18" charset="0"/>
                <a:cs typeface="Times New Roman" pitchFamily="18" charset="0"/>
              </a:rPr>
              <a:t>informácie o daňových povinnostiach</a:t>
            </a:r>
          </a:p>
          <a:p>
            <a:pPr marL="342900" indent="-342900" algn="just" eaLnBrk="1" hangingPunct="1">
              <a:spcBef>
                <a:spcPct val="20000"/>
              </a:spcBef>
              <a:defRPr/>
            </a:pPr>
            <a:r>
              <a:rPr lang="sk-SK" sz="2000" dirty="0" smtClean="0">
                <a:latin typeface="Times New Roman" pitchFamily="18" charset="0"/>
                <a:cs typeface="Times New Roman" pitchFamily="18" charset="0"/>
              </a:rPr>
              <a:t>- určenie, aký daňový režimu sa vzťahuje na konkrétny poistný produkt</a:t>
            </a:r>
          </a:p>
          <a:p>
            <a:pPr marL="342900" indent="-342900" algn="just" eaLnBrk="1" hangingPunct="1">
              <a:spcBef>
                <a:spcPct val="20000"/>
              </a:spcBef>
              <a:defRPr/>
            </a:pPr>
            <a:endParaRPr lang="sk-SK" sz="2000" dirty="0" smtClean="0">
              <a:latin typeface="Times New Roman" pitchFamily="18" charset="0"/>
              <a:cs typeface="Times New Roman" pitchFamily="18" charset="0"/>
            </a:endParaRPr>
          </a:p>
          <a:p>
            <a:pPr marL="342000" indent="-342000" algn="just" eaLnBrk="1" hangingPunct="1">
              <a:spcBef>
                <a:spcPct val="20000"/>
              </a:spcBef>
              <a:buFont typeface="+mj-lt"/>
              <a:buAutoNum type="alphaLcParenR" startAt="12"/>
              <a:defRPr/>
            </a:pPr>
            <a:r>
              <a:rPr lang="sk-SK" sz="2000" b="1" dirty="0" smtClean="0">
                <a:latin typeface="Times New Roman" pitchFamily="18" charset="0"/>
                <a:cs typeface="Times New Roman" pitchFamily="18" charset="0"/>
              </a:rPr>
              <a:t>spôsob vybavovania sťažností</a:t>
            </a:r>
          </a:p>
          <a:p>
            <a:pPr marL="342000" indent="-342000" algn="just" eaLnBrk="1" hangingPunct="1">
              <a:spcBef>
                <a:spcPct val="20000"/>
              </a:spcBef>
              <a:defRPr/>
            </a:pPr>
            <a:r>
              <a:rPr lang="sk-SK" sz="2000" dirty="0" smtClean="0">
                <a:latin typeface="Times New Roman" pitchFamily="18" charset="0"/>
                <a:cs typeface="Times New Roman" pitchFamily="18" charset="0"/>
              </a:rPr>
              <a:t>- určenie osoby sťažovateľa, formy sťažnosti a lehoty na jej vybavenie </a:t>
            </a:r>
          </a:p>
          <a:p>
            <a:pPr marL="342900" indent="-342900" algn="just" eaLnBrk="1" hangingPunct="1">
              <a:spcBef>
                <a:spcPct val="20000"/>
              </a:spcBef>
              <a:defRPr/>
            </a:pPr>
            <a:endParaRPr lang="sk-SK" sz="2000" dirty="0" smtClean="0">
              <a:latin typeface="Times New Roman" pitchFamily="18" charset="0"/>
              <a:cs typeface="Times New Roman" pitchFamily="18" charset="0"/>
            </a:endParaRPr>
          </a:p>
          <a:p>
            <a:pPr marL="342900" indent="-342900" algn="just" eaLnBrk="1" hangingPunct="1">
              <a:spcBef>
                <a:spcPct val="20000"/>
              </a:spcBef>
              <a:buAutoNum type="alphaLcParenR"/>
              <a:defRPr/>
            </a:pPr>
            <a:endParaRPr lang="sk-SK" dirty="0" smtClean="0">
              <a:latin typeface="Times New Roman" pitchFamily="18" charset="0"/>
              <a:cs typeface="Times New Roman" pitchFamily="18" charset="0"/>
            </a:endParaRPr>
          </a:p>
          <a:p>
            <a:pPr marL="342900" indent="-342900" algn="just" eaLnBrk="1" hangingPunct="1">
              <a:spcBef>
                <a:spcPct val="20000"/>
              </a:spcBef>
              <a:buAutoNum type="alphaLcParenR"/>
              <a:defRPr/>
            </a:pPr>
            <a:endParaRPr lang="sk-SK"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a:normAutofit/>
      </a:bodyPr>
      <a:lstStyle>
        <a:defPPr algn="just" fontAlgn="auto">
          <a:spcBef>
            <a:spcPct val="20000"/>
          </a:spcBef>
          <a:spcAft>
            <a:spcPts val="0"/>
          </a:spcAft>
          <a:buFont typeface="Wingdings" pitchFamily="2" charset="2"/>
          <a:buChar char="ü"/>
          <a:defRPr sz="2400" kern="1500" dirty="0" smtClean="0">
            <a:solidFill>
              <a:srgbClr val="485257"/>
            </a:solidFill>
            <a:latin typeface="Times New Roman" pitchFamily="18" charset="0"/>
            <a:cs typeface="Times New Roman" pitchFamily="18" charset="0"/>
          </a:defRPr>
        </a:defPPr>
      </a:lstStyle>
    </a:tx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a:normAutofit/>
      </a:bodyPr>
      <a:lstStyle>
        <a:defPPr algn="just" fontAlgn="auto">
          <a:spcBef>
            <a:spcPct val="20000"/>
          </a:spcBef>
          <a:spcAft>
            <a:spcPts val="0"/>
          </a:spcAft>
          <a:buFont typeface="Wingdings" pitchFamily="2" charset="2"/>
          <a:buChar char="ü"/>
          <a:defRPr sz="2400" kern="1500" dirty="0" smtClean="0">
            <a:solidFill>
              <a:srgbClr val="485257"/>
            </a:solidFill>
            <a:latin typeface="Times New Roman" pitchFamily="18" charset="0"/>
            <a:cs typeface="Times New Roman" pitchFamily="18" charset="0"/>
          </a:defRPr>
        </a:defPPr>
      </a:lstStyle>
    </a:txDef>
  </a:objectDefaults>
  <a:extraClrSchemeLst/>
</a:theme>
</file>

<file path=ppt/theme/theme4.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4820</TotalTime>
  <Words>3837</Words>
  <Application>Microsoft Office PowerPoint</Application>
  <PresentationFormat>Prezentácia na obrazovke (4:3)</PresentationFormat>
  <Paragraphs>336</Paragraphs>
  <Slides>28</Slides>
  <Notes>27</Notes>
  <HiddenSlides>0</HiddenSlides>
  <MMClips>0</MMClips>
  <ScaleCrop>false</ScaleCrop>
  <HeadingPairs>
    <vt:vector size="4" baseType="variant">
      <vt:variant>
        <vt:lpstr>Motív</vt:lpstr>
      </vt:variant>
      <vt:variant>
        <vt:i4>3</vt:i4>
      </vt:variant>
      <vt:variant>
        <vt:lpstr>Nadpisy snímok</vt:lpstr>
      </vt:variant>
      <vt:variant>
        <vt:i4>28</vt:i4>
      </vt:variant>
    </vt:vector>
  </HeadingPairs>
  <TitlesOfParts>
    <vt:vector size="31" baseType="lpstr">
      <vt:lpstr>Office Theme</vt:lpstr>
      <vt:lpstr>1_Office Theme</vt:lpstr>
      <vt:lpstr>2_Office Theme</vt:lpstr>
      <vt:lpstr>Informačné povinnosti v súvislosti s poistnou zmluvou</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CLS Čavojský &amp; Partners, s.r.o. Zochova 6-8, 811 03 Bratislava  Tel.: +421 2 55 643 365 Fax: +421 2 55 643 361  office@clscp.sk  www.clscp.sk</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Informačné povinnosti v súvislosti s poistnou zmluvou</dc:title>
  <cp:lastModifiedBy>Miroslav Vaško</cp:lastModifiedBy>
  <cp:revision>469</cp:revision>
  <dcterms:created xsi:type="dcterms:W3CDTF">2012-07-25T04:47:10Z</dcterms:created>
  <dcterms:modified xsi:type="dcterms:W3CDTF">2014-06-16T17:13:08Z</dcterms:modified>
</cp:coreProperties>
</file>