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256" r:id="rId2"/>
    <p:sldId id="260" r:id="rId3"/>
    <p:sldId id="271" r:id="rId4"/>
    <p:sldId id="269" r:id="rId5"/>
    <p:sldId id="261" r:id="rId6"/>
    <p:sldId id="270" r:id="rId7"/>
    <p:sldId id="262" r:id="rId8"/>
    <p:sldId id="273" r:id="rId9"/>
    <p:sldId id="272" r:id="rId10"/>
    <p:sldId id="263" r:id="rId11"/>
    <p:sldId id="264" r:id="rId12"/>
    <p:sldId id="265" r:id="rId13"/>
    <p:sldId id="268" r:id="rId14"/>
    <p:sldId id="257" r:id="rId15"/>
    <p:sldId id="258" r:id="rId16"/>
    <p:sldId id="259" r:id="rId17"/>
    <p:sldId id="274" r:id="rId18"/>
  </p:sldIdLst>
  <p:sldSz cx="9144000" cy="6858000" type="screen4x3"/>
  <p:notesSz cx="6797675" cy="9928225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88" autoAdjust="0"/>
    <p:restoredTop sz="94574" autoAdjust="0"/>
  </p:normalViewPr>
  <p:slideViewPr>
    <p:cSldViewPr>
      <p:cViewPr varScale="1">
        <p:scale>
          <a:sx n="70" d="100"/>
          <a:sy n="70" d="100"/>
        </p:scale>
        <p:origin x="1386" y="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2" d="100"/>
          <a:sy n="52" d="100"/>
        </p:scale>
        <p:origin x="-2716" y="-7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Prezentacia%20TEDx\Grafy%20prezentacia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Prezentacia%20TEDx\Grafy%20prezentacia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G:\Prezentacia%20TEDx\Grafy%20prezentaci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'Graf 8'!$B$1</c:f>
              <c:strCache>
                <c:ptCount val="1"/>
                <c:pt idx="0">
                  <c:v>M 201</c:v>
                </c:pt>
              </c:strCache>
            </c:strRef>
          </c:tx>
          <c:spPr>
            <a:solidFill>
              <a:schemeClr val="accent1">
                <a:lumMod val="60000"/>
                <a:lumOff val="40000"/>
              </a:schemeClr>
            </a:solidFill>
          </c:spPr>
          <c:invertIfNegative val="0"/>
          <c:cat>
            <c:strRef>
              <c:f>'Graf 8'!$A$107:$A$207</c:f>
              <c:strCach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100+</c:v>
                </c:pt>
              </c:strCache>
            </c:strRef>
          </c:cat>
          <c:val>
            <c:numRef>
              <c:f>'Graf 8'!$B$107:$B$207</c:f>
              <c:numCache>
                <c:formatCode>General</c:formatCode>
                <c:ptCount val="101"/>
                <c:pt idx="0">
                  <c:v>-28.334000000000003</c:v>
                </c:pt>
                <c:pt idx="1">
                  <c:v>-28.536999999999999</c:v>
                </c:pt>
                <c:pt idx="2">
                  <c:v>-29.184000000000001</c:v>
                </c:pt>
                <c:pt idx="3">
                  <c:v>-31.366</c:v>
                </c:pt>
                <c:pt idx="4">
                  <c:v>-29.417000000000005</c:v>
                </c:pt>
                <c:pt idx="5">
                  <c:v>-30.873000000000001</c:v>
                </c:pt>
                <c:pt idx="6">
                  <c:v>-29.334000000000003</c:v>
                </c:pt>
                <c:pt idx="7">
                  <c:v>-27.925999999999991</c:v>
                </c:pt>
                <c:pt idx="8">
                  <c:v>-27.736000000000001</c:v>
                </c:pt>
                <c:pt idx="9">
                  <c:v>-28.061</c:v>
                </c:pt>
                <c:pt idx="10">
                  <c:v>-27.736999999999995</c:v>
                </c:pt>
                <c:pt idx="11">
                  <c:v>-26.527000000000001</c:v>
                </c:pt>
                <c:pt idx="12">
                  <c:v>-26.007000000000001</c:v>
                </c:pt>
                <c:pt idx="13">
                  <c:v>-26.652000000000001</c:v>
                </c:pt>
                <c:pt idx="14">
                  <c:v>-28.225999999999996</c:v>
                </c:pt>
                <c:pt idx="15">
                  <c:v>-28.497999999999998</c:v>
                </c:pt>
                <c:pt idx="16">
                  <c:v>-29.173999999999999</c:v>
                </c:pt>
                <c:pt idx="17">
                  <c:v>-30.099</c:v>
                </c:pt>
                <c:pt idx="18">
                  <c:v>-30.795000000000002</c:v>
                </c:pt>
                <c:pt idx="19">
                  <c:v>-31.206</c:v>
                </c:pt>
                <c:pt idx="20">
                  <c:v>-33.473000000000006</c:v>
                </c:pt>
                <c:pt idx="21">
                  <c:v>-37.095000000000006</c:v>
                </c:pt>
                <c:pt idx="22">
                  <c:v>-37.543000000000006</c:v>
                </c:pt>
                <c:pt idx="23">
                  <c:v>-39.222000000000008</c:v>
                </c:pt>
                <c:pt idx="24">
                  <c:v>-40.175000000000004</c:v>
                </c:pt>
                <c:pt idx="25">
                  <c:v>-39.882999999999996</c:v>
                </c:pt>
                <c:pt idx="26">
                  <c:v>-41.176000000000002</c:v>
                </c:pt>
                <c:pt idx="27">
                  <c:v>-41.497</c:v>
                </c:pt>
                <c:pt idx="28">
                  <c:v>-42.882999999999996</c:v>
                </c:pt>
                <c:pt idx="29">
                  <c:v>-44.501000000000005</c:v>
                </c:pt>
                <c:pt idx="30">
                  <c:v>-44.53</c:v>
                </c:pt>
                <c:pt idx="31">
                  <c:v>-44.841999999999999</c:v>
                </c:pt>
                <c:pt idx="32">
                  <c:v>-45.333000000000006</c:v>
                </c:pt>
                <c:pt idx="33">
                  <c:v>-44.998000000000005</c:v>
                </c:pt>
                <c:pt idx="34">
                  <c:v>-45.945</c:v>
                </c:pt>
                <c:pt idx="35">
                  <c:v>-47.785000000000004</c:v>
                </c:pt>
                <c:pt idx="36">
                  <c:v>-47.478000000000002</c:v>
                </c:pt>
                <c:pt idx="37">
                  <c:v>-47.480999999999995</c:v>
                </c:pt>
                <c:pt idx="38">
                  <c:v>-47.346999999999994</c:v>
                </c:pt>
                <c:pt idx="39">
                  <c:v>-45.843999999999994</c:v>
                </c:pt>
                <c:pt idx="40">
                  <c:v>-46.001000000000005</c:v>
                </c:pt>
                <c:pt idx="41">
                  <c:v>-43.168000000000006</c:v>
                </c:pt>
                <c:pt idx="42">
                  <c:v>-40.603000000000002</c:v>
                </c:pt>
                <c:pt idx="43">
                  <c:v>-38.338000000000001</c:v>
                </c:pt>
                <c:pt idx="44">
                  <c:v>-37.116</c:v>
                </c:pt>
                <c:pt idx="45">
                  <c:v>-36.388999999999996</c:v>
                </c:pt>
                <c:pt idx="46">
                  <c:v>-34.381999999999998</c:v>
                </c:pt>
                <c:pt idx="47">
                  <c:v>-34.724000000000011</c:v>
                </c:pt>
                <c:pt idx="48">
                  <c:v>-35.586999999999996</c:v>
                </c:pt>
                <c:pt idx="49">
                  <c:v>-36.620000000000005</c:v>
                </c:pt>
                <c:pt idx="50">
                  <c:v>-37.878</c:v>
                </c:pt>
                <c:pt idx="51">
                  <c:v>-37.309000000000005</c:v>
                </c:pt>
                <c:pt idx="52">
                  <c:v>-35.606000000000002</c:v>
                </c:pt>
                <c:pt idx="53">
                  <c:v>-36.413999999999994</c:v>
                </c:pt>
                <c:pt idx="54">
                  <c:v>-36.370999999999995</c:v>
                </c:pt>
                <c:pt idx="55">
                  <c:v>-35.743000000000002</c:v>
                </c:pt>
                <c:pt idx="56">
                  <c:v>-36.700000000000003</c:v>
                </c:pt>
                <c:pt idx="57">
                  <c:v>-37.393000000000001</c:v>
                </c:pt>
                <c:pt idx="58">
                  <c:v>-37.262000000000008</c:v>
                </c:pt>
                <c:pt idx="59">
                  <c:v>-36.733000000000011</c:v>
                </c:pt>
                <c:pt idx="60">
                  <c:v>-35.57</c:v>
                </c:pt>
                <c:pt idx="61">
                  <c:v>-34.58</c:v>
                </c:pt>
                <c:pt idx="62">
                  <c:v>-33.82</c:v>
                </c:pt>
                <c:pt idx="63">
                  <c:v>-32.516999999999996</c:v>
                </c:pt>
                <c:pt idx="64">
                  <c:v>-30.189</c:v>
                </c:pt>
                <c:pt idx="65">
                  <c:v>-26.960999999999995</c:v>
                </c:pt>
                <c:pt idx="66">
                  <c:v>-25.852</c:v>
                </c:pt>
                <c:pt idx="67">
                  <c:v>-23.84</c:v>
                </c:pt>
                <c:pt idx="68">
                  <c:v>-19.785999999999998</c:v>
                </c:pt>
                <c:pt idx="69">
                  <c:v>-17.545999999999996</c:v>
                </c:pt>
                <c:pt idx="70">
                  <c:v>-17.533999999999999</c:v>
                </c:pt>
                <c:pt idx="71">
                  <c:v>-15.904</c:v>
                </c:pt>
                <c:pt idx="72">
                  <c:v>-15.047999999999998</c:v>
                </c:pt>
                <c:pt idx="73">
                  <c:v>-14.417</c:v>
                </c:pt>
                <c:pt idx="74">
                  <c:v>-13.537000000000001</c:v>
                </c:pt>
                <c:pt idx="75">
                  <c:v>-11.754</c:v>
                </c:pt>
                <c:pt idx="76">
                  <c:v>-10.558</c:v>
                </c:pt>
                <c:pt idx="77">
                  <c:v>-9.6079999999999988</c:v>
                </c:pt>
                <c:pt idx="78">
                  <c:v>-8.8440000000000012</c:v>
                </c:pt>
                <c:pt idx="79">
                  <c:v>-8.3350000000000026</c:v>
                </c:pt>
                <c:pt idx="80">
                  <c:v>-7.6279999999999992</c:v>
                </c:pt>
                <c:pt idx="81">
                  <c:v>-6.94</c:v>
                </c:pt>
                <c:pt idx="82">
                  <c:v>-6.4239999999999995</c:v>
                </c:pt>
                <c:pt idx="83">
                  <c:v>-5.6279999999999992</c:v>
                </c:pt>
                <c:pt idx="84">
                  <c:v>-4.863999999999999</c:v>
                </c:pt>
                <c:pt idx="85">
                  <c:v>-4.1579999999999995</c:v>
                </c:pt>
                <c:pt idx="86">
                  <c:v>-3.3319999999999994</c:v>
                </c:pt>
                <c:pt idx="87">
                  <c:v>-2.7280000000000002</c:v>
                </c:pt>
                <c:pt idx="88">
                  <c:v>-2.2170000000000001</c:v>
                </c:pt>
                <c:pt idx="89">
                  <c:v>-1.6970000000000001</c:v>
                </c:pt>
                <c:pt idx="90">
                  <c:v>-1.4309999999999998</c:v>
                </c:pt>
                <c:pt idx="91">
                  <c:v>-1.1439999999999997</c:v>
                </c:pt>
                <c:pt idx="92">
                  <c:v>-0.95300000000000007</c:v>
                </c:pt>
                <c:pt idx="93">
                  <c:v>-0.62600000000000011</c:v>
                </c:pt>
                <c:pt idx="94">
                  <c:v>-0.39500000000000007</c:v>
                </c:pt>
                <c:pt idx="95">
                  <c:v>-0.30700000000000005</c:v>
                </c:pt>
                <c:pt idx="96">
                  <c:v>-0.12200000000000001</c:v>
                </c:pt>
                <c:pt idx="97">
                  <c:v>-0.10299999999999998</c:v>
                </c:pt>
                <c:pt idx="98">
                  <c:v>-8.0000000000000016E-2</c:v>
                </c:pt>
                <c:pt idx="99">
                  <c:v>-7.7000000000000013E-2</c:v>
                </c:pt>
                <c:pt idx="100">
                  <c:v>-0.21700000000000003</c:v>
                </c:pt>
              </c:numCache>
            </c:numRef>
          </c:val>
        </c:ser>
        <c:ser>
          <c:idx val="1"/>
          <c:order val="1"/>
          <c:tx>
            <c:strRef>
              <c:f>'Graf 8'!$C$1</c:f>
              <c:strCache>
                <c:ptCount val="1"/>
                <c:pt idx="0">
                  <c:v>Ž 2014</c:v>
                </c:pt>
              </c:strCache>
            </c:strRef>
          </c:tx>
          <c:spPr>
            <a:solidFill>
              <a:schemeClr val="accent2">
                <a:lumMod val="60000"/>
                <a:lumOff val="40000"/>
              </a:schemeClr>
            </a:solidFill>
          </c:spPr>
          <c:invertIfNegative val="0"/>
          <c:cat>
            <c:strRef>
              <c:f>'Graf 8'!$A$107:$A$207</c:f>
              <c:strCache>
                <c:ptCount val="101"/>
                <c:pt idx="0">
                  <c:v>0</c:v>
                </c:pt>
                <c:pt idx="1">
                  <c:v>1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5</c:v>
                </c:pt>
                <c:pt idx="6">
                  <c:v>6</c:v>
                </c:pt>
                <c:pt idx="7">
                  <c:v>7</c:v>
                </c:pt>
                <c:pt idx="8">
                  <c:v>8</c:v>
                </c:pt>
                <c:pt idx="9">
                  <c:v>9</c:v>
                </c:pt>
                <c:pt idx="10">
                  <c:v>10</c:v>
                </c:pt>
                <c:pt idx="11">
                  <c:v>11</c:v>
                </c:pt>
                <c:pt idx="12">
                  <c:v>12</c:v>
                </c:pt>
                <c:pt idx="13">
                  <c:v>13</c:v>
                </c:pt>
                <c:pt idx="14">
                  <c:v>14</c:v>
                </c:pt>
                <c:pt idx="15">
                  <c:v>15</c:v>
                </c:pt>
                <c:pt idx="16">
                  <c:v>16</c:v>
                </c:pt>
                <c:pt idx="17">
                  <c:v>17</c:v>
                </c:pt>
                <c:pt idx="18">
                  <c:v>18</c:v>
                </c:pt>
                <c:pt idx="19">
                  <c:v>19</c:v>
                </c:pt>
                <c:pt idx="20">
                  <c:v>20</c:v>
                </c:pt>
                <c:pt idx="21">
                  <c:v>21</c:v>
                </c:pt>
                <c:pt idx="22">
                  <c:v>22</c:v>
                </c:pt>
                <c:pt idx="23">
                  <c:v>23</c:v>
                </c:pt>
                <c:pt idx="24">
                  <c:v>24</c:v>
                </c:pt>
                <c:pt idx="25">
                  <c:v>25</c:v>
                </c:pt>
                <c:pt idx="26">
                  <c:v>26</c:v>
                </c:pt>
                <c:pt idx="27">
                  <c:v>27</c:v>
                </c:pt>
                <c:pt idx="28">
                  <c:v>28</c:v>
                </c:pt>
                <c:pt idx="29">
                  <c:v>29</c:v>
                </c:pt>
                <c:pt idx="30">
                  <c:v>30</c:v>
                </c:pt>
                <c:pt idx="31">
                  <c:v>31</c:v>
                </c:pt>
                <c:pt idx="32">
                  <c:v>32</c:v>
                </c:pt>
                <c:pt idx="33">
                  <c:v>33</c:v>
                </c:pt>
                <c:pt idx="34">
                  <c:v>34</c:v>
                </c:pt>
                <c:pt idx="35">
                  <c:v>35</c:v>
                </c:pt>
                <c:pt idx="36">
                  <c:v>36</c:v>
                </c:pt>
                <c:pt idx="37">
                  <c:v>37</c:v>
                </c:pt>
                <c:pt idx="38">
                  <c:v>38</c:v>
                </c:pt>
                <c:pt idx="39">
                  <c:v>39</c:v>
                </c:pt>
                <c:pt idx="40">
                  <c:v>40</c:v>
                </c:pt>
                <c:pt idx="41">
                  <c:v>41</c:v>
                </c:pt>
                <c:pt idx="42">
                  <c:v>42</c:v>
                </c:pt>
                <c:pt idx="43">
                  <c:v>43</c:v>
                </c:pt>
                <c:pt idx="44">
                  <c:v>44</c:v>
                </c:pt>
                <c:pt idx="45">
                  <c:v>45</c:v>
                </c:pt>
                <c:pt idx="46">
                  <c:v>46</c:v>
                </c:pt>
                <c:pt idx="47">
                  <c:v>47</c:v>
                </c:pt>
                <c:pt idx="48">
                  <c:v>48</c:v>
                </c:pt>
                <c:pt idx="49">
                  <c:v>49</c:v>
                </c:pt>
                <c:pt idx="50">
                  <c:v>50</c:v>
                </c:pt>
                <c:pt idx="51">
                  <c:v>51</c:v>
                </c:pt>
                <c:pt idx="52">
                  <c:v>52</c:v>
                </c:pt>
                <c:pt idx="53">
                  <c:v>53</c:v>
                </c:pt>
                <c:pt idx="54">
                  <c:v>54</c:v>
                </c:pt>
                <c:pt idx="55">
                  <c:v>55</c:v>
                </c:pt>
                <c:pt idx="56">
                  <c:v>56</c:v>
                </c:pt>
                <c:pt idx="57">
                  <c:v>57</c:v>
                </c:pt>
                <c:pt idx="58">
                  <c:v>58</c:v>
                </c:pt>
                <c:pt idx="59">
                  <c:v>59</c:v>
                </c:pt>
                <c:pt idx="60">
                  <c:v>60</c:v>
                </c:pt>
                <c:pt idx="61">
                  <c:v>61</c:v>
                </c:pt>
                <c:pt idx="62">
                  <c:v>62</c:v>
                </c:pt>
                <c:pt idx="63">
                  <c:v>63</c:v>
                </c:pt>
                <c:pt idx="64">
                  <c:v>64</c:v>
                </c:pt>
                <c:pt idx="65">
                  <c:v>65</c:v>
                </c:pt>
                <c:pt idx="66">
                  <c:v>66</c:v>
                </c:pt>
                <c:pt idx="67">
                  <c:v>67</c:v>
                </c:pt>
                <c:pt idx="68">
                  <c:v>68</c:v>
                </c:pt>
                <c:pt idx="69">
                  <c:v>69</c:v>
                </c:pt>
                <c:pt idx="70">
                  <c:v>70</c:v>
                </c:pt>
                <c:pt idx="71">
                  <c:v>71</c:v>
                </c:pt>
                <c:pt idx="72">
                  <c:v>72</c:v>
                </c:pt>
                <c:pt idx="73">
                  <c:v>73</c:v>
                </c:pt>
                <c:pt idx="74">
                  <c:v>74</c:v>
                </c:pt>
                <c:pt idx="75">
                  <c:v>75</c:v>
                </c:pt>
                <c:pt idx="76">
                  <c:v>76</c:v>
                </c:pt>
                <c:pt idx="77">
                  <c:v>77</c:v>
                </c:pt>
                <c:pt idx="78">
                  <c:v>78</c:v>
                </c:pt>
                <c:pt idx="79">
                  <c:v>79</c:v>
                </c:pt>
                <c:pt idx="80">
                  <c:v>80</c:v>
                </c:pt>
                <c:pt idx="81">
                  <c:v>81</c:v>
                </c:pt>
                <c:pt idx="82">
                  <c:v>82</c:v>
                </c:pt>
                <c:pt idx="83">
                  <c:v>83</c:v>
                </c:pt>
                <c:pt idx="84">
                  <c:v>84</c:v>
                </c:pt>
                <c:pt idx="85">
                  <c:v>85</c:v>
                </c:pt>
                <c:pt idx="86">
                  <c:v>86</c:v>
                </c:pt>
                <c:pt idx="87">
                  <c:v>87</c:v>
                </c:pt>
                <c:pt idx="88">
                  <c:v>88</c:v>
                </c:pt>
                <c:pt idx="89">
                  <c:v>89</c:v>
                </c:pt>
                <c:pt idx="90">
                  <c:v>90</c:v>
                </c:pt>
                <c:pt idx="91">
                  <c:v>91</c:v>
                </c:pt>
                <c:pt idx="92">
                  <c:v>92</c:v>
                </c:pt>
                <c:pt idx="93">
                  <c:v>93</c:v>
                </c:pt>
                <c:pt idx="94">
                  <c:v>94</c:v>
                </c:pt>
                <c:pt idx="95">
                  <c:v>95</c:v>
                </c:pt>
                <c:pt idx="96">
                  <c:v>96</c:v>
                </c:pt>
                <c:pt idx="97">
                  <c:v>97</c:v>
                </c:pt>
                <c:pt idx="98">
                  <c:v>98</c:v>
                </c:pt>
                <c:pt idx="99">
                  <c:v>99</c:v>
                </c:pt>
                <c:pt idx="100">
                  <c:v>100+</c:v>
                </c:pt>
              </c:strCache>
            </c:strRef>
          </c:cat>
          <c:val>
            <c:numRef>
              <c:f>'Graf 8'!$C$107:$C$207</c:f>
              <c:numCache>
                <c:formatCode>General</c:formatCode>
                <c:ptCount val="101"/>
                <c:pt idx="0">
                  <c:v>27.178999999999995</c:v>
                </c:pt>
                <c:pt idx="1">
                  <c:v>27.21</c:v>
                </c:pt>
                <c:pt idx="2">
                  <c:v>27.391999999999999</c:v>
                </c:pt>
                <c:pt idx="3">
                  <c:v>29.998999999999995</c:v>
                </c:pt>
                <c:pt idx="4">
                  <c:v>28.655999999999999</c:v>
                </c:pt>
                <c:pt idx="5">
                  <c:v>28.981000000000002</c:v>
                </c:pt>
                <c:pt idx="6">
                  <c:v>27.747999999999998</c:v>
                </c:pt>
                <c:pt idx="7">
                  <c:v>26.533999999999999</c:v>
                </c:pt>
                <c:pt idx="8">
                  <c:v>26.199000000000005</c:v>
                </c:pt>
                <c:pt idx="9">
                  <c:v>26.440999999999995</c:v>
                </c:pt>
                <c:pt idx="10">
                  <c:v>26.254000000000001</c:v>
                </c:pt>
                <c:pt idx="11">
                  <c:v>25.129000000000001</c:v>
                </c:pt>
                <c:pt idx="12">
                  <c:v>24.85</c:v>
                </c:pt>
                <c:pt idx="13">
                  <c:v>24.888999999999996</c:v>
                </c:pt>
                <c:pt idx="14">
                  <c:v>26.803000000000001</c:v>
                </c:pt>
                <c:pt idx="15">
                  <c:v>27.439999999999998</c:v>
                </c:pt>
                <c:pt idx="16">
                  <c:v>27.650000000000002</c:v>
                </c:pt>
                <c:pt idx="17">
                  <c:v>28.452999999999996</c:v>
                </c:pt>
                <c:pt idx="18">
                  <c:v>28.89</c:v>
                </c:pt>
                <c:pt idx="19">
                  <c:v>29.784999999999997</c:v>
                </c:pt>
                <c:pt idx="20">
                  <c:v>32.326000000000001</c:v>
                </c:pt>
                <c:pt idx="21">
                  <c:v>35.254000000000005</c:v>
                </c:pt>
                <c:pt idx="22">
                  <c:v>36.013999999999996</c:v>
                </c:pt>
                <c:pt idx="23">
                  <c:v>37.830999999999996</c:v>
                </c:pt>
                <c:pt idx="24">
                  <c:v>38.311999999999998</c:v>
                </c:pt>
                <c:pt idx="25">
                  <c:v>38.582000000000001</c:v>
                </c:pt>
                <c:pt idx="26">
                  <c:v>39.751000000000005</c:v>
                </c:pt>
                <c:pt idx="27">
                  <c:v>40.24</c:v>
                </c:pt>
                <c:pt idx="28">
                  <c:v>41.152000000000001</c:v>
                </c:pt>
                <c:pt idx="29">
                  <c:v>42.519000000000005</c:v>
                </c:pt>
                <c:pt idx="30">
                  <c:v>42.552</c:v>
                </c:pt>
                <c:pt idx="31">
                  <c:v>42.573</c:v>
                </c:pt>
                <c:pt idx="32">
                  <c:v>42.380999999999993</c:v>
                </c:pt>
                <c:pt idx="33">
                  <c:v>42.896000000000001</c:v>
                </c:pt>
                <c:pt idx="34">
                  <c:v>42.949000000000005</c:v>
                </c:pt>
                <c:pt idx="35">
                  <c:v>45.497</c:v>
                </c:pt>
                <c:pt idx="36">
                  <c:v>45.046000000000006</c:v>
                </c:pt>
                <c:pt idx="37">
                  <c:v>44.578000000000003</c:v>
                </c:pt>
                <c:pt idx="38">
                  <c:v>44.391000000000005</c:v>
                </c:pt>
                <c:pt idx="39">
                  <c:v>43.868000000000002</c:v>
                </c:pt>
                <c:pt idx="40">
                  <c:v>43.624000000000002</c:v>
                </c:pt>
                <c:pt idx="41">
                  <c:v>41.762000000000008</c:v>
                </c:pt>
                <c:pt idx="42">
                  <c:v>39.376999999999995</c:v>
                </c:pt>
                <c:pt idx="43">
                  <c:v>37.101000000000006</c:v>
                </c:pt>
                <c:pt idx="44">
                  <c:v>36.036000000000001</c:v>
                </c:pt>
                <c:pt idx="45">
                  <c:v>35.493000000000002</c:v>
                </c:pt>
                <c:pt idx="46">
                  <c:v>33.980000000000004</c:v>
                </c:pt>
                <c:pt idx="47">
                  <c:v>34.238000000000007</c:v>
                </c:pt>
                <c:pt idx="48">
                  <c:v>35.759</c:v>
                </c:pt>
                <c:pt idx="49">
                  <c:v>36.867000000000004</c:v>
                </c:pt>
                <c:pt idx="50">
                  <c:v>38.062000000000005</c:v>
                </c:pt>
                <c:pt idx="51">
                  <c:v>37.472000000000001</c:v>
                </c:pt>
                <c:pt idx="52">
                  <c:v>36.125000000000007</c:v>
                </c:pt>
                <c:pt idx="53">
                  <c:v>37.556000000000004</c:v>
                </c:pt>
                <c:pt idx="54">
                  <c:v>37.322000000000003</c:v>
                </c:pt>
                <c:pt idx="55">
                  <c:v>36.731000000000002</c:v>
                </c:pt>
                <c:pt idx="56">
                  <c:v>38.525000000000006</c:v>
                </c:pt>
                <c:pt idx="57">
                  <c:v>39.613</c:v>
                </c:pt>
                <c:pt idx="58">
                  <c:v>40.861000000000004</c:v>
                </c:pt>
                <c:pt idx="59">
                  <c:v>40.457999999999998</c:v>
                </c:pt>
                <c:pt idx="60">
                  <c:v>39.299000000000014</c:v>
                </c:pt>
                <c:pt idx="61">
                  <c:v>38.603000000000002</c:v>
                </c:pt>
                <c:pt idx="62">
                  <c:v>38.757000000000005</c:v>
                </c:pt>
                <c:pt idx="63">
                  <c:v>37.978000000000002</c:v>
                </c:pt>
                <c:pt idx="64">
                  <c:v>35.943999999999996</c:v>
                </c:pt>
                <c:pt idx="65">
                  <c:v>32.856999999999999</c:v>
                </c:pt>
                <c:pt idx="66">
                  <c:v>31.937000000000001</c:v>
                </c:pt>
                <c:pt idx="67">
                  <c:v>30.603999999999999</c:v>
                </c:pt>
                <c:pt idx="68">
                  <c:v>26.236000000000001</c:v>
                </c:pt>
                <c:pt idx="69">
                  <c:v>24.338999999999999</c:v>
                </c:pt>
                <c:pt idx="70">
                  <c:v>25.175999999999995</c:v>
                </c:pt>
                <c:pt idx="71">
                  <c:v>23.135000000000005</c:v>
                </c:pt>
                <c:pt idx="72">
                  <c:v>22.800999999999995</c:v>
                </c:pt>
                <c:pt idx="73">
                  <c:v>22.251000000000001</c:v>
                </c:pt>
                <c:pt idx="74">
                  <c:v>21.513999999999999</c:v>
                </c:pt>
                <c:pt idx="75">
                  <c:v>19.861000000000001</c:v>
                </c:pt>
                <c:pt idx="76">
                  <c:v>18.513999999999999</c:v>
                </c:pt>
                <c:pt idx="77">
                  <c:v>17.254999999999999</c:v>
                </c:pt>
                <c:pt idx="78">
                  <c:v>16.413</c:v>
                </c:pt>
                <c:pt idx="79">
                  <c:v>16.003</c:v>
                </c:pt>
                <c:pt idx="80">
                  <c:v>14.801</c:v>
                </c:pt>
                <c:pt idx="81">
                  <c:v>14.092000000000002</c:v>
                </c:pt>
                <c:pt idx="82">
                  <c:v>13.744999999999999</c:v>
                </c:pt>
                <c:pt idx="83">
                  <c:v>12.421000000000001</c:v>
                </c:pt>
                <c:pt idx="84">
                  <c:v>11.183</c:v>
                </c:pt>
                <c:pt idx="85">
                  <c:v>9.6660000000000004</c:v>
                </c:pt>
                <c:pt idx="86">
                  <c:v>8.2950000000000017</c:v>
                </c:pt>
                <c:pt idx="87">
                  <c:v>7.0990000000000002</c:v>
                </c:pt>
                <c:pt idx="88">
                  <c:v>5.968</c:v>
                </c:pt>
                <c:pt idx="89">
                  <c:v>4.9109999999999996</c:v>
                </c:pt>
                <c:pt idx="90">
                  <c:v>4.0750000000000002</c:v>
                </c:pt>
                <c:pt idx="91">
                  <c:v>3.3309999999999995</c:v>
                </c:pt>
                <c:pt idx="92">
                  <c:v>2.524</c:v>
                </c:pt>
                <c:pt idx="93">
                  <c:v>1.9059999999999995</c:v>
                </c:pt>
                <c:pt idx="94">
                  <c:v>1.1499999999999997</c:v>
                </c:pt>
                <c:pt idx="95">
                  <c:v>0.84800000000000009</c:v>
                </c:pt>
                <c:pt idx="96">
                  <c:v>0.32700000000000007</c:v>
                </c:pt>
                <c:pt idx="97">
                  <c:v>0.24700000000000003</c:v>
                </c:pt>
                <c:pt idx="98">
                  <c:v>0.20700000000000002</c:v>
                </c:pt>
                <c:pt idx="99">
                  <c:v>0.16800000000000004</c:v>
                </c:pt>
                <c:pt idx="100">
                  <c:v>0.4240000000000001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0"/>
        <c:overlap val="100"/>
        <c:axId val="137082504"/>
        <c:axId val="137081720"/>
      </c:barChart>
      <c:catAx>
        <c:axId val="137082504"/>
        <c:scaling>
          <c:orientation val="minMax"/>
        </c:scaling>
        <c:delete val="0"/>
        <c:axPos val="l"/>
        <c:majorGridlines/>
        <c:numFmt formatCode="000\ 00" sourceLinked="0"/>
        <c:majorTickMark val="cross"/>
        <c:minorTickMark val="none"/>
        <c:tickLblPos val="low"/>
        <c:spPr>
          <a:ln w="12700">
            <a:solidFill>
              <a:schemeClr val="tx2"/>
            </a:solidFill>
          </a:ln>
        </c:spPr>
        <c:crossAx val="137081720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137081720"/>
        <c:scaling>
          <c:orientation val="minMax"/>
          <c:max val="50"/>
          <c:min val="-50"/>
        </c:scaling>
        <c:delete val="0"/>
        <c:axPos val="b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Počet osôb (v tis.)</a:t>
                </a:r>
              </a:p>
            </c:rich>
          </c:tx>
          <c:layout/>
          <c:overlay val="0"/>
        </c:title>
        <c:numFmt formatCode="0;0" sourceLinked="0"/>
        <c:majorTickMark val="out"/>
        <c:minorTickMark val="none"/>
        <c:tickLblPos val="nextTo"/>
        <c:crossAx val="137082504"/>
        <c:crosses val="autoZero"/>
        <c:crossBetween val="midCat"/>
        <c:majorUnit val="10"/>
      </c:valAx>
      <c:spPr>
        <a:solidFill>
          <a:schemeClr val="bg1"/>
        </a:solidFill>
      </c:spPr>
    </c:plotArea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>
      <a:solidFill>
        <a:schemeClr val="tx2"/>
      </a:solidFill>
    </a:ln>
  </c:spPr>
  <c:txPr>
    <a:bodyPr/>
    <a:lstStyle/>
    <a:p>
      <a:pPr>
        <a:defRPr sz="1800">
          <a:latin typeface="Arial" pitchFamily="34" charset="0"/>
          <a:cs typeface="Arial" pitchFamily="34" charset="0"/>
        </a:defRPr>
      </a:pPr>
      <a:endParaRPr lang="sk-SK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1821000000000002"/>
          <c:y val="0.10831462962962966"/>
          <c:w val="0.74226319444444444"/>
          <c:h val="0.75668129629629721"/>
        </c:manualLayout>
      </c:layout>
      <c:lineChart>
        <c:grouping val="standard"/>
        <c:varyColors val="0"/>
        <c:ser>
          <c:idx val="0"/>
          <c:order val="0"/>
          <c:tx>
            <c:strRef>
              <c:f>'Graf 1'!$B$1</c:f>
              <c:strCache>
                <c:ptCount val="1"/>
                <c:pt idx="0">
                  <c:v>Počet narodených detí</c:v>
                </c:pt>
              </c:strCache>
            </c:strRef>
          </c:tx>
          <c:spPr>
            <a:ln w="38100">
              <a:solidFill>
                <a:schemeClr val="tx2"/>
              </a:solidFill>
            </a:ln>
          </c:spPr>
          <c:marker>
            <c:symbol val="none"/>
          </c:marker>
          <c:cat>
            <c:numRef>
              <c:f>'Graf 1'!$A$2:$A$132</c:f>
              <c:numCache>
                <c:formatCode>General</c:formatCode>
                <c:ptCount val="131"/>
                <c:pt idx="0">
                  <c:v>1920</c:v>
                </c:pt>
                <c:pt idx="1">
                  <c:v>1921</c:v>
                </c:pt>
                <c:pt idx="2">
                  <c:v>1922</c:v>
                </c:pt>
                <c:pt idx="3">
                  <c:v>1923</c:v>
                </c:pt>
                <c:pt idx="4">
                  <c:v>1924</c:v>
                </c:pt>
                <c:pt idx="5">
                  <c:v>1925</c:v>
                </c:pt>
                <c:pt idx="6">
                  <c:v>1926</c:v>
                </c:pt>
                <c:pt idx="7">
                  <c:v>1927</c:v>
                </c:pt>
                <c:pt idx="8">
                  <c:v>1928</c:v>
                </c:pt>
                <c:pt idx="9">
                  <c:v>1929</c:v>
                </c:pt>
                <c:pt idx="10">
                  <c:v>1930</c:v>
                </c:pt>
                <c:pt idx="11">
                  <c:v>1931</c:v>
                </c:pt>
                <c:pt idx="12">
                  <c:v>1932</c:v>
                </c:pt>
                <c:pt idx="13">
                  <c:v>1933</c:v>
                </c:pt>
                <c:pt idx="14">
                  <c:v>1934</c:v>
                </c:pt>
                <c:pt idx="15">
                  <c:v>1935</c:v>
                </c:pt>
                <c:pt idx="16">
                  <c:v>1936</c:v>
                </c:pt>
                <c:pt idx="17">
                  <c:v>1937</c:v>
                </c:pt>
                <c:pt idx="18">
                  <c:v>1938</c:v>
                </c:pt>
                <c:pt idx="19">
                  <c:v>1939</c:v>
                </c:pt>
                <c:pt idx="20">
                  <c:v>1940</c:v>
                </c:pt>
                <c:pt idx="21">
                  <c:v>1941</c:v>
                </c:pt>
                <c:pt idx="22">
                  <c:v>1942</c:v>
                </c:pt>
                <c:pt idx="23">
                  <c:v>1943</c:v>
                </c:pt>
                <c:pt idx="24">
                  <c:v>1944</c:v>
                </c:pt>
                <c:pt idx="25">
                  <c:v>1945</c:v>
                </c:pt>
                <c:pt idx="26">
                  <c:v>1946</c:v>
                </c:pt>
                <c:pt idx="27">
                  <c:v>1947</c:v>
                </c:pt>
                <c:pt idx="28">
                  <c:v>1948</c:v>
                </c:pt>
                <c:pt idx="29">
                  <c:v>1949</c:v>
                </c:pt>
                <c:pt idx="30">
                  <c:v>1950</c:v>
                </c:pt>
                <c:pt idx="31">
                  <c:v>1951</c:v>
                </c:pt>
                <c:pt idx="32">
                  <c:v>1952</c:v>
                </c:pt>
                <c:pt idx="33">
                  <c:v>1953</c:v>
                </c:pt>
                <c:pt idx="34">
                  <c:v>1954</c:v>
                </c:pt>
                <c:pt idx="35">
                  <c:v>1955</c:v>
                </c:pt>
                <c:pt idx="36">
                  <c:v>1956</c:v>
                </c:pt>
                <c:pt idx="37">
                  <c:v>1957</c:v>
                </c:pt>
                <c:pt idx="38">
                  <c:v>1958</c:v>
                </c:pt>
                <c:pt idx="39">
                  <c:v>1959</c:v>
                </c:pt>
                <c:pt idx="40">
                  <c:v>1960</c:v>
                </c:pt>
                <c:pt idx="41">
                  <c:v>1961</c:v>
                </c:pt>
                <c:pt idx="42">
                  <c:v>1962</c:v>
                </c:pt>
                <c:pt idx="43">
                  <c:v>1963</c:v>
                </c:pt>
                <c:pt idx="44">
                  <c:v>1964</c:v>
                </c:pt>
                <c:pt idx="45">
                  <c:v>1965</c:v>
                </c:pt>
                <c:pt idx="46">
                  <c:v>1966</c:v>
                </c:pt>
                <c:pt idx="47">
                  <c:v>1967</c:v>
                </c:pt>
                <c:pt idx="48">
                  <c:v>1968</c:v>
                </c:pt>
                <c:pt idx="49">
                  <c:v>1969</c:v>
                </c:pt>
                <c:pt idx="50">
                  <c:v>1970</c:v>
                </c:pt>
                <c:pt idx="51">
                  <c:v>1971</c:v>
                </c:pt>
                <c:pt idx="52">
                  <c:v>1972</c:v>
                </c:pt>
                <c:pt idx="53">
                  <c:v>1973</c:v>
                </c:pt>
                <c:pt idx="54">
                  <c:v>1974</c:v>
                </c:pt>
                <c:pt idx="55">
                  <c:v>1975</c:v>
                </c:pt>
                <c:pt idx="56">
                  <c:v>1976</c:v>
                </c:pt>
                <c:pt idx="57">
                  <c:v>1977</c:v>
                </c:pt>
                <c:pt idx="58">
                  <c:v>1978</c:v>
                </c:pt>
                <c:pt idx="59">
                  <c:v>1979</c:v>
                </c:pt>
                <c:pt idx="60">
                  <c:v>1980</c:v>
                </c:pt>
                <c:pt idx="61">
                  <c:v>1981</c:v>
                </c:pt>
                <c:pt idx="62">
                  <c:v>1982</c:v>
                </c:pt>
                <c:pt idx="63">
                  <c:v>1983</c:v>
                </c:pt>
                <c:pt idx="64">
                  <c:v>1984</c:v>
                </c:pt>
                <c:pt idx="65">
                  <c:v>1985</c:v>
                </c:pt>
                <c:pt idx="66">
                  <c:v>1986</c:v>
                </c:pt>
                <c:pt idx="67">
                  <c:v>1987</c:v>
                </c:pt>
                <c:pt idx="68">
                  <c:v>1988</c:v>
                </c:pt>
                <c:pt idx="69">
                  <c:v>1989</c:v>
                </c:pt>
                <c:pt idx="70">
                  <c:v>1990</c:v>
                </c:pt>
                <c:pt idx="71">
                  <c:v>1991</c:v>
                </c:pt>
                <c:pt idx="72">
                  <c:v>1992</c:v>
                </c:pt>
                <c:pt idx="73">
                  <c:v>1993</c:v>
                </c:pt>
                <c:pt idx="74">
                  <c:v>1994</c:v>
                </c:pt>
                <c:pt idx="75">
                  <c:v>1995</c:v>
                </c:pt>
                <c:pt idx="76">
                  <c:v>1996</c:v>
                </c:pt>
                <c:pt idx="77">
                  <c:v>1997</c:v>
                </c:pt>
                <c:pt idx="78">
                  <c:v>1998</c:v>
                </c:pt>
                <c:pt idx="79">
                  <c:v>1999</c:v>
                </c:pt>
                <c:pt idx="80">
                  <c:v>2000</c:v>
                </c:pt>
                <c:pt idx="81">
                  <c:v>2001</c:v>
                </c:pt>
                <c:pt idx="82">
                  <c:v>2002</c:v>
                </c:pt>
                <c:pt idx="83">
                  <c:v>2003</c:v>
                </c:pt>
                <c:pt idx="84">
                  <c:v>2004</c:v>
                </c:pt>
                <c:pt idx="85">
                  <c:v>2005</c:v>
                </c:pt>
                <c:pt idx="86">
                  <c:v>2006</c:v>
                </c:pt>
                <c:pt idx="87">
                  <c:v>2007</c:v>
                </c:pt>
                <c:pt idx="88">
                  <c:v>2008</c:v>
                </c:pt>
                <c:pt idx="89">
                  <c:v>2009</c:v>
                </c:pt>
                <c:pt idx="90">
                  <c:v>2010</c:v>
                </c:pt>
                <c:pt idx="91">
                  <c:v>2011</c:v>
                </c:pt>
                <c:pt idx="92">
                  <c:v>2012</c:v>
                </c:pt>
                <c:pt idx="93">
                  <c:v>2013</c:v>
                </c:pt>
                <c:pt idx="94">
                  <c:v>2014</c:v>
                </c:pt>
                <c:pt idx="95">
                  <c:v>2015</c:v>
                </c:pt>
                <c:pt idx="96">
                  <c:v>2016</c:v>
                </c:pt>
                <c:pt idx="97">
                  <c:v>2017</c:v>
                </c:pt>
                <c:pt idx="98">
                  <c:v>2018</c:v>
                </c:pt>
                <c:pt idx="99">
                  <c:v>2019</c:v>
                </c:pt>
                <c:pt idx="100">
                  <c:v>2020</c:v>
                </c:pt>
                <c:pt idx="101">
                  <c:v>2021</c:v>
                </c:pt>
                <c:pt idx="102">
                  <c:v>2022</c:v>
                </c:pt>
                <c:pt idx="103">
                  <c:v>2023</c:v>
                </c:pt>
                <c:pt idx="104">
                  <c:v>2024</c:v>
                </c:pt>
                <c:pt idx="105">
                  <c:v>2025</c:v>
                </c:pt>
                <c:pt idx="106">
                  <c:v>2026</c:v>
                </c:pt>
                <c:pt idx="107">
                  <c:v>2027</c:v>
                </c:pt>
                <c:pt idx="108">
                  <c:v>2028</c:v>
                </c:pt>
                <c:pt idx="109">
                  <c:v>2029</c:v>
                </c:pt>
                <c:pt idx="110">
                  <c:v>2030</c:v>
                </c:pt>
                <c:pt idx="111">
                  <c:v>2031</c:v>
                </c:pt>
                <c:pt idx="112">
                  <c:v>2032</c:v>
                </c:pt>
                <c:pt idx="113">
                  <c:v>2033</c:v>
                </c:pt>
                <c:pt idx="114">
                  <c:v>2034</c:v>
                </c:pt>
                <c:pt idx="115">
                  <c:v>2035</c:v>
                </c:pt>
                <c:pt idx="116">
                  <c:v>2036</c:v>
                </c:pt>
                <c:pt idx="117">
                  <c:v>2037</c:v>
                </c:pt>
                <c:pt idx="118">
                  <c:v>2038</c:v>
                </c:pt>
                <c:pt idx="119">
                  <c:v>2039</c:v>
                </c:pt>
                <c:pt idx="120">
                  <c:v>2040</c:v>
                </c:pt>
                <c:pt idx="121">
                  <c:v>2041</c:v>
                </c:pt>
                <c:pt idx="122">
                  <c:v>2042</c:v>
                </c:pt>
                <c:pt idx="123">
                  <c:v>2043</c:v>
                </c:pt>
                <c:pt idx="124">
                  <c:v>2044</c:v>
                </c:pt>
                <c:pt idx="125">
                  <c:v>2045</c:v>
                </c:pt>
                <c:pt idx="126">
                  <c:v>2046</c:v>
                </c:pt>
                <c:pt idx="127">
                  <c:v>2047</c:v>
                </c:pt>
                <c:pt idx="128">
                  <c:v>2048</c:v>
                </c:pt>
                <c:pt idx="129">
                  <c:v>2049</c:v>
                </c:pt>
                <c:pt idx="130">
                  <c:v>2050</c:v>
                </c:pt>
              </c:numCache>
            </c:numRef>
          </c:cat>
          <c:val>
            <c:numRef>
              <c:f>'Graf 1'!$B$2:$B$132</c:f>
              <c:numCache>
                <c:formatCode>0</c:formatCode>
                <c:ptCount val="131"/>
                <c:pt idx="0">
                  <c:v>97.679999999999993</c:v>
                </c:pt>
                <c:pt idx="1">
                  <c:v>114.94700000000002</c:v>
                </c:pt>
                <c:pt idx="2">
                  <c:v>111.059</c:v>
                </c:pt>
                <c:pt idx="3">
                  <c:v>111.07</c:v>
                </c:pt>
                <c:pt idx="4">
                  <c:v>106.062</c:v>
                </c:pt>
                <c:pt idx="5">
                  <c:v>102.867</c:v>
                </c:pt>
                <c:pt idx="6">
                  <c:v>103.955</c:v>
                </c:pt>
                <c:pt idx="7">
                  <c:v>99.891000000000005</c:v>
                </c:pt>
                <c:pt idx="8">
                  <c:v>99.672999999999988</c:v>
                </c:pt>
                <c:pt idx="9">
                  <c:v>95.387</c:v>
                </c:pt>
                <c:pt idx="10">
                  <c:v>96.897999999999996</c:v>
                </c:pt>
                <c:pt idx="11">
                  <c:v>93.308999999999983</c:v>
                </c:pt>
                <c:pt idx="12">
                  <c:v>93.14</c:v>
                </c:pt>
                <c:pt idx="13">
                  <c:v>84.974999999999994</c:v>
                </c:pt>
                <c:pt idx="14">
                  <c:v>83.492999999999995</c:v>
                </c:pt>
                <c:pt idx="15">
                  <c:v>82.381999999999991</c:v>
                </c:pt>
                <c:pt idx="16">
                  <c:v>80.923000000000002</c:v>
                </c:pt>
                <c:pt idx="17">
                  <c:v>79.861999999999995</c:v>
                </c:pt>
                <c:pt idx="18">
                  <c:v>80.8</c:v>
                </c:pt>
                <c:pt idx="19">
                  <c:v>81.2</c:v>
                </c:pt>
                <c:pt idx="20">
                  <c:v>85.3</c:v>
                </c:pt>
                <c:pt idx="21">
                  <c:v>85.7</c:v>
                </c:pt>
                <c:pt idx="22">
                  <c:v>87.2</c:v>
                </c:pt>
                <c:pt idx="23">
                  <c:v>87.7</c:v>
                </c:pt>
                <c:pt idx="24">
                  <c:v>91.6</c:v>
                </c:pt>
                <c:pt idx="25">
                  <c:v>81.88</c:v>
                </c:pt>
                <c:pt idx="26">
                  <c:v>82.203999999999994</c:v>
                </c:pt>
                <c:pt idx="27">
                  <c:v>87.658999999999992</c:v>
                </c:pt>
                <c:pt idx="28">
                  <c:v>91.188999999999979</c:v>
                </c:pt>
                <c:pt idx="29">
                  <c:v>91.052999999999983</c:v>
                </c:pt>
                <c:pt idx="30">
                  <c:v>99.721000000000004</c:v>
                </c:pt>
                <c:pt idx="31">
                  <c:v>100.663</c:v>
                </c:pt>
                <c:pt idx="32">
                  <c:v>100.824</c:v>
                </c:pt>
                <c:pt idx="33">
                  <c:v>99.123999999999981</c:v>
                </c:pt>
                <c:pt idx="34">
                  <c:v>98.31</c:v>
                </c:pt>
                <c:pt idx="35">
                  <c:v>99.304999999999993</c:v>
                </c:pt>
                <c:pt idx="36">
                  <c:v>99.467000000000013</c:v>
                </c:pt>
                <c:pt idx="37">
                  <c:v>97.311000000000007</c:v>
                </c:pt>
                <c:pt idx="38">
                  <c:v>93.271999999999991</c:v>
                </c:pt>
                <c:pt idx="39">
                  <c:v>87.991000000000014</c:v>
                </c:pt>
                <c:pt idx="40">
                  <c:v>88.412000000000006</c:v>
                </c:pt>
                <c:pt idx="41">
                  <c:v>87.35899999999998</c:v>
                </c:pt>
                <c:pt idx="42">
                  <c:v>83.899000000000001</c:v>
                </c:pt>
                <c:pt idx="43">
                  <c:v>87.157999999999987</c:v>
                </c:pt>
                <c:pt idx="44">
                  <c:v>86.877999999999986</c:v>
                </c:pt>
                <c:pt idx="45">
                  <c:v>84.257000000000005</c:v>
                </c:pt>
                <c:pt idx="46">
                  <c:v>81.453000000000003</c:v>
                </c:pt>
                <c:pt idx="47">
                  <c:v>77.537000000000006</c:v>
                </c:pt>
                <c:pt idx="48">
                  <c:v>76.36999999999999</c:v>
                </c:pt>
                <c:pt idx="49">
                  <c:v>79.769000000000005</c:v>
                </c:pt>
                <c:pt idx="50">
                  <c:v>80.665999999999983</c:v>
                </c:pt>
                <c:pt idx="51">
                  <c:v>83.062000000000012</c:v>
                </c:pt>
                <c:pt idx="52">
                  <c:v>87.793999999999997</c:v>
                </c:pt>
                <c:pt idx="53">
                  <c:v>92.953000000000003</c:v>
                </c:pt>
                <c:pt idx="54">
                  <c:v>97.584999999999994</c:v>
                </c:pt>
                <c:pt idx="55">
                  <c:v>97.649000000000001</c:v>
                </c:pt>
                <c:pt idx="56">
                  <c:v>99.813999999999993</c:v>
                </c:pt>
                <c:pt idx="57">
                  <c:v>99.533000000000001</c:v>
                </c:pt>
                <c:pt idx="58">
                  <c:v>100.193</c:v>
                </c:pt>
                <c:pt idx="59">
                  <c:v>100.24000000000001</c:v>
                </c:pt>
                <c:pt idx="60">
                  <c:v>95.1</c:v>
                </c:pt>
                <c:pt idx="61">
                  <c:v>93.29</c:v>
                </c:pt>
                <c:pt idx="62">
                  <c:v>92.617999999999995</c:v>
                </c:pt>
                <c:pt idx="63">
                  <c:v>92.052999999999983</c:v>
                </c:pt>
                <c:pt idx="64">
                  <c:v>90.843000000000004</c:v>
                </c:pt>
                <c:pt idx="65">
                  <c:v>90.154999999999987</c:v>
                </c:pt>
                <c:pt idx="66">
                  <c:v>87.137999999999991</c:v>
                </c:pt>
                <c:pt idx="67">
                  <c:v>84.006</c:v>
                </c:pt>
                <c:pt idx="68">
                  <c:v>83.242000000000004</c:v>
                </c:pt>
                <c:pt idx="69">
                  <c:v>80.116</c:v>
                </c:pt>
                <c:pt idx="70">
                  <c:v>79.989000000000004</c:v>
                </c:pt>
                <c:pt idx="71">
                  <c:v>78.569000000000003</c:v>
                </c:pt>
                <c:pt idx="72">
                  <c:v>74.64</c:v>
                </c:pt>
                <c:pt idx="73">
                  <c:v>73.256</c:v>
                </c:pt>
                <c:pt idx="74">
                  <c:v>66.36999999999999</c:v>
                </c:pt>
                <c:pt idx="75">
                  <c:v>61.427</c:v>
                </c:pt>
                <c:pt idx="76">
                  <c:v>60.123000000000012</c:v>
                </c:pt>
                <c:pt idx="77">
                  <c:v>59.111000000000004</c:v>
                </c:pt>
                <c:pt idx="78">
                  <c:v>57.582000000000001</c:v>
                </c:pt>
                <c:pt idx="79">
                  <c:v>56.223000000000013</c:v>
                </c:pt>
                <c:pt idx="80">
                  <c:v>55.150999999999996</c:v>
                </c:pt>
                <c:pt idx="81">
                  <c:v>51.136000000000003</c:v>
                </c:pt>
                <c:pt idx="82">
                  <c:v>50.840999999999994</c:v>
                </c:pt>
                <c:pt idx="83">
                  <c:v>51.713000000000001</c:v>
                </c:pt>
                <c:pt idx="84">
                  <c:v>53.747</c:v>
                </c:pt>
                <c:pt idx="85">
                  <c:v>54.43</c:v>
                </c:pt>
                <c:pt idx="86">
                  <c:v>53.903999999999996</c:v>
                </c:pt>
                <c:pt idx="87">
                  <c:v>54.424000000000007</c:v>
                </c:pt>
                <c:pt idx="88">
                  <c:v>57.36</c:v>
                </c:pt>
                <c:pt idx="89">
                  <c:v>61.217000000000006</c:v>
                </c:pt>
                <c:pt idx="90">
                  <c:v>60.41</c:v>
                </c:pt>
                <c:pt idx="91">
                  <c:v>60.812999999999995</c:v>
                </c:pt>
                <c:pt idx="92">
                  <c:v>60.908000000000001</c:v>
                </c:pt>
                <c:pt idx="93">
                  <c:v>60.489000000000004</c:v>
                </c:pt>
                <c:pt idx="94">
                  <c:v>59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'Graf 1'!$C$1</c:f>
              <c:strCache>
                <c:ptCount val="1"/>
                <c:pt idx="0">
                  <c:v>Počet narodených detí - PROGNÓZA</c:v>
                </c:pt>
              </c:strCache>
            </c:strRef>
          </c:tx>
          <c:spPr>
            <a:ln w="38100">
              <a:solidFill>
                <a:schemeClr val="tx2"/>
              </a:solidFill>
              <a:prstDash val="dash"/>
            </a:ln>
          </c:spPr>
          <c:marker>
            <c:symbol val="none"/>
          </c:marker>
          <c:cat>
            <c:numRef>
              <c:f>'Graf 1'!$A$2:$A$132</c:f>
              <c:numCache>
                <c:formatCode>General</c:formatCode>
                <c:ptCount val="131"/>
                <c:pt idx="0">
                  <c:v>1920</c:v>
                </c:pt>
                <c:pt idx="1">
                  <c:v>1921</c:v>
                </c:pt>
                <c:pt idx="2">
                  <c:v>1922</c:v>
                </c:pt>
                <c:pt idx="3">
                  <c:v>1923</c:v>
                </c:pt>
                <c:pt idx="4">
                  <c:v>1924</c:v>
                </c:pt>
                <c:pt idx="5">
                  <c:v>1925</c:v>
                </c:pt>
                <c:pt idx="6">
                  <c:v>1926</c:v>
                </c:pt>
                <c:pt idx="7">
                  <c:v>1927</c:v>
                </c:pt>
                <c:pt idx="8">
                  <c:v>1928</c:v>
                </c:pt>
                <c:pt idx="9">
                  <c:v>1929</c:v>
                </c:pt>
                <c:pt idx="10">
                  <c:v>1930</c:v>
                </c:pt>
                <c:pt idx="11">
                  <c:v>1931</c:v>
                </c:pt>
                <c:pt idx="12">
                  <c:v>1932</c:v>
                </c:pt>
                <c:pt idx="13">
                  <c:v>1933</c:v>
                </c:pt>
                <c:pt idx="14">
                  <c:v>1934</c:v>
                </c:pt>
                <c:pt idx="15">
                  <c:v>1935</c:v>
                </c:pt>
                <c:pt idx="16">
                  <c:v>1936</c:v>
                </c:pt>
                <c:pt idx="17">
                  <c:v>1937</c:v>
                </c:pt>
                <c:pt idx="18">
                  <c:v>1938</c:v>
                </c:pt>
                <c:pt idx="19">
                  <c:v>1939</c:v>
                </c:pt>
                <c:pt idx="20">
                  <c:v>1940</c:v>
                </c:pt>
                <c:pt idx="21">
                  <c:v>1941</c:v>
                </c:pt>
                <c:pt idx="22">
                  <c:v>1942</c:v>
                </c:pt>
                <c:pt idx="23">
                  <c:v>1943</c:v>
                </c:pt>
                <c:pt idx="24">
                  <c:v>1944</c:v>
                </c:pt>
                <c:pt idx="25">
                  <c:v>1945</c:v>
                </c:pt>
                <c:pt idx="26">
                  <c:v>1946</c:v>
                </c:pt>
                <c:pt idx="27">
                  <c:v>1947</c:v>
                </c:pt>
                <c:pt idx="28">
                  <c:v>1948</c:v>
                </c:pt>
                <c:pt idx="29">
                  <c:v>1949</c:v>
                </c:pt>
                <c:pt idx="30">
                  <c:v>1950</c:v>
                </c:pt>
                <c:pt idx="31">
                  <c:v>1951</c:v>
                </c:pt>
                <c:pt idx="32">
                  <c:v>1952</c:v>
                </c:pt>
                <c:pt idx="33">
                  <c:v>1953</c:v>
                </c:pt>
                <c:pt idx="34">
                  <c:v>1954</c:v>
                </c:pt>
                <c:pt idx="35">
                  <c:v>1955</c:v>
                </c:pt>
                <c:pt idx="36">
                  <c:v>1956</c:v>
                </c:pt>
                <c:pt idx="37">
                  <c:v>1957</c:v>
                </c:pt>
                <c:pt idx="38">
                  <c:v>1958</c:v>
                </c:pt>
                <c:pt idx="39">
                  <c:v>1959</c:v>
                </c:pt>
                <c:pt idx="40">
                  <c:v>1960</c:v>
                </c:pt>
                <c:pt idx="41">
                  <c:v>1961</c:v>
                </c:pt>
                <c:pt idx="42">
                  <c:v>1962</c:v>
                </c:pt>
                <c:pt idx="43">
                  <c:v>1963</c:v>
                </c:pt>
                <c:pt idx="44">
                  <c:v>1964</c:v>
                </c:pt>
                <c:pt idx="45">
                  <c:v>1965</c:v>
                </c:pt>
                <c:pt idx="46">
                  <c:v>1966</c:v>
                </c:pt>
                <c:pt idx="47">
                  <c:v>1967</c:v>
                </c:pt>
                <c:pt idx="48">
                  <c:v>1968</c:v>
                </c:pt>
                <c:pt idx="49">
                  <c:v>1969</c:v>
                </c:pt>
                <c:pt idx="50">
                  <c:v>1970</c:v>
                </c:pt>
                <c:pt idx="51">
                  <c:v>1971</c:v>
                </c:pt>
                <c:pt idx="52">
                  <c:v>1972</c:v>
                </c:pt>
                <c:pt idx="53">
                  <c:v>1973</c:v>
                </c:pt>
                <c:pt idx="54">
                  <c:v>1974</c:v>
                </c:pt>
                <c:pt idx="55">
                  <c:v>1975</c:v>
                </c:pt>
                <c:pt idx="56">
                  <c:v>1976</c:v>
                </c:pt>
                <c:pt idx="57">
                  <c:v>1977</c:v>
                </c:pt>
                <c:pt idx="58">
                  <c:v>1978</c:v>
                </c:pt>
                <c:pt idx="59">
                  <c:v>1979</c:v>
                </c:pt>
                <c:pt idx="60">
                  <c:v>1980</c:v>
                </c:pt>
                <c:pt idx="61">
                  <c:v>1981</c:v>
                </c:pt>
                <c:pt idx="62">
                  <c:v>1982</c:v>
                </c:pt>
                <c:pt idx="63">
                  <c:v>1983</c:v>
                </c:pt>
                <c:pt idx="64">
                  <c:v>1984</c:v>
                </c:pt>
                <c:pt idx="65">
                  <c:v>1985</c:v>
                </c:pt>
                <c:pt idx="66">
                  <c:v>1986</c:v>
                </c:pt>
                <c:pt idx="67">
                  <c:v>1987</c:v>
                </c:pt>
                <c:pt idx="68">
                  <c:v>1988</c:v>
                </c:pt>
                <c:pt idx="69">
                  <c:v>1989</c:v>
                </c:pt>
                <c:pt idx="70">
                  <c:v>1990</c:v>
                </c:pt>
                <c:pt idx="71">
                  <c:v>1991</c:v>
                </c:pt>
                <c:pt idx="72">
                  <c:v>1992</c:v>
                </c:pt>
                <c:pt idx="73">
                  <c:v>1993</c:v>
                </c:pt>
                <c:pt idx="74">
                  <c:v>1994</c:v>
                </c:pt>
                <c:pt idx="75">
                  <c:v>1995</c:v>
                </c:pt>
                <c:pt idx="76">
                  <c:v>1996</c:v>
                </c:pt>
                <c:pt idx="77">
                  <c:v>1997</c:v>
                </c:pt>
                <c:pt idx="78">
                  <c:v>1998</c:v>
                </c:pt>
                <c:pt idx="79">
                  <c:v>1999</c:v>
                </c:pt>
                <c:pt idx="80">
                  <c:v>2000</c:v>
                </c:pt>
                <c:pt idx="81">
                  <c:v>2001</c:v>
                </c:pt>
                <c:pt idx="82">
                  <c:v>2002</c:v>
                </c:pt>
                <c:pt idx="83">
                  <c:v>2003</c:v>
                </c:pt>
                <c:pt idx="84">
                  <c:v>2004</c:v>
                </c:pt>
                <c:pt idx="85">
                  <c:v>2005</c:v>
                </c:pt>
                <c:pt idx="86">
                  <c:v>2006</c:v>
                </c:pt>
                <c:pt idx="87">
                  <c:v>2007</c:v>
                </c:pt>
                <c:pt idx="88">
                  <c:v>2008</c:v>
                </c:pt>
                <c:pt idx="89">
                  <c:v>2009</c:v>
                </c:pt>
                <c:pt idx="90">
                  <c:v>2010</c:v>
                </c:pt>
                <c:pt idx="91">
                  <c:v>2011</c:v>
                </c:pt>
                <c:pt idx="92">
                  <c:v>2012</c:v>
                </c:pt>
                <c:pt idx="93">
                  <c:v>2013</c:v>
                </c:pt>
                <c:pt idx="94">
                  <c:v>2014</c:v>
                </c:pt>
                <c:pt idx="95">
                  <c:v>2015</c:v>
                </c:pt>
                <c:pt idx="96">
                  <c:v>2016</c:v>
                </c:pt>
                <c:pt idx="97">
                  <c:v>2017</c:v>
                </c:pt>
                <c:pt idx="98">
                  <c:v>2018</c:v>
                </c:pt>
                <c:pt idx="99">
                  <c:v>2019</c:v>
                </c:pt>
                <c:pt idx="100">
                  <c:v>2020</c:v>
                </c:pt>
                <c:pt idx="101">
                  <c:v>2021</c:v>
                </c:pt>
                <c:pt idx="102">
                  <c:v>2022</c:v>
                </c:pt>
                <c:pt idx="103">
                  <c:v>2023</c:v>
                </c:pt>
                <c:pt idx="104">
                  <c:v>2024</c:v>
                </c:pt>
                <c:pt idx="105">
                  <c:v>2025</c:v>
                </c:pt>
                <c:pt idx="106">
                  <c:v>2026</c:v>
                </c:pt>
                <c:pt idx="107">
                  <c:v>2027</c:v>
                </c:pt>
                <c:pt idx="108">
                  <c:v>2028</c:v>
                </c:pt>
                <c:pt idx="109">
                  <c:v>2029</c:v>
                </c:pt>
                <c:pt idx="110">
                  <c:v>2030</c:v>
                </c:pt>
                <c:pt idx="111">
                  <c:v>2031</c:v>
                </c:pt>
                <c:pt idx="112">
                  <c:v>2032</c:v>
                </c:pt>
                <c:pt idx="113">
                  <c:v>2033</c:v>
                </c:pt>
                <c:pt idx="114">
                  <c:v>2034</c:v>
                </c:pt>
                <c:pt idx="115">
                  <c:v>2035</c:v>
                </c:pt>
                <c:pt idx="116">
                  <c:v>2036</c:v>
                </c:pt>
                <c:pt idx="117">
                  <c:v>2037</c:v>
                </c:pt>
                <c:pt idx="118">
                  <c:v>2038</c:v>
                </c:pt>
                <c:pt idx="119">
                  <c:v>2039</c:v>
                </c:pt>
                <c:pt idx="120">
                  <c:v>2040</c:v>
                </c:pt>
                <c:pt idx="121">
                  <c:v>2041</c:v>
                </c:pt>
                <c:pt idx="122">
                  <c:v>2042</c:v>
                </c:pt>
                <c:pt idx="123">
                  <c:v>2043</c:v>
                </c:pt>
                <c:pt idx="124">
                  <c:v>2044</c:v>
                </c:pt>
                <c:pt idx="125">
                  <c:v>2045</c:v>
                </c:pt>
                <c:pt idx="126">
                  <c:v>2046</c:v>
                </c:pt>
                <c:pt idx="127">
                  <c:v>2047</c:v>
                </c:pt>
                <c:pt idx="128">
                  <c:v>2048</c:v>
                </c:pt>
                <c:pt idx="129">
                  <c:v>2049</c:v>
                </c:pt>
                <c:pt idx="130">
                  <c:v>2050</c:v>
                </c:pt>
              </c:numCache>
            </c:numRef>
          </c:cat>
          <c:val>
            <c:numRef>
              <c:f>'Graf 1'!$C$2:$C$132</c:f>
              <c:numCache>
                <c:formatCode>General</c:formatCode>
                <c:ptCount val="131"/>
                <c:pt idx="94" formatCode="0">
                  <c:v>59</c:v>
                </c:pt>
                <c:pt idx="95" formatCode="0">
                  <c:v>58.929000000000002</c:v>
                </c:pt>
                <c:pt idx="96" formatCode="0">
                  <c:v>58.452999999999996</c:v>
                </c:pt>
                <c:pt idx="97" formatCode="0">
                  <c:v>57.967000000000006</c:v>
                </c:pt>
                <c:pt idx="98" formatCode="0">
                  <c:v>57.04</c:v>
                </c:pt>
                <c:pt idx="99" formatCode="0">
                  <c:v>55.989000000000004</c:v>
                </c:pt>
                <c:pt idx="100" formatCode="0">
                  <c:v>54.986000000000004</c:v>
                </c:pt>
                <c:pt idx="101" formatCode="0">
                  <c:v>53.923000000000002</c:v>
                </c:pt>
                <c:pt idx="102" formatCode="0">
                  <c:v>52.823</c:v>
                </c:pt>
                <c:pt idx="103" formatCode="0">
                  <c:v>51.746000000000002</c:v>
                </c:pt>
                <c:pt idx="104" formatCode="0">
                  <c:v>50.687000000000005</c:v>
                </c:pt>
                <c:pt idx="105" formatCode="0">
                  <c:v>49.661000000000001</c:v>
                </c:pt>
                <c:pt idx="106" formatCode="0">
                  <c:v>48.702000000000005</c:v>
                </c:pt>
                <c:pt idx="107" formatCode="0">
                  <c:v>47.825000000000003</c:v>
                </c:pt>
                <c:pt idx="108" formatCode="0">
                  <c:v>47.044000000000004</c:v>
                </c:pt>
                <c:pt idx="109" formatCode="0">
                  <c:v>46.376999999999995</c:v>
                </c:pt>
                <c:pt idx="110" formatCode="0">
                  <c:v>45.858999999999995</c:v>
                </c:pt>
                <c:pt idx="111" formatCode="0">
                  <c:v>45.481999999999999</c:v>
                </c:pt>
                <c:pt idx="112" formatCode="0">
                  <c:v>45.24</c:v>
                </c:pt>
                <c:pt idx="113" formatCode="0">
                  <c:v>45.132000000000005</c:v>
                </c:pt>
                <c:pt idx="114" formatCode="0">
                  <c:v>45.13</c:v>
                </c:pt>
                <c:pt idx="115" formatCode="0">
                  <c:v>45.232000000000006</c:v>
                </c:pt>
                <c:pt idx="116" formatCode="0">
                  <c:v>45.440999999999995</c:v>
                </c:pt>
                <c:pt idx="117" formatCode="0">
                  <c:v>45.732000000000006</c:v>
                </c:pt>
                <c:pt idx="118" formatCode="0">
                  <c:v>46.075000000000003</c:v>
                </c:pt>
                <c:pt idx="119" formatCode="0">
                  <c:v>46.42</c:v>
                </c:pt>
                <c:pt idx="120" formatCode="0">
                  <c:v>46.747</c:v>
                </c:pt>
                <c:pt idx="121" formatCode="0">
                  <c:v>47.034000000000006</c:v>
                </c:pt>
                <c:pt idx="122" formatCode="0">
                  <c:v>47.269000000000013</c:v>
                </c:pt>
                <c:pt idx="123" formatCode="0">
                  <c:v>47.434000000000005</c:v>
                </c:pt>
                <c:pt idx="124" formatCode="0">
                  <c:v>47.499000000000002</c:v>
                </c:pt>
                <c:pt idx="125" formatCode="0">
                  <c:v>47.47</c:v>
                </c:pt>
                <c:pt idx="126" formatCode="0">
                  <c:v>47.339999999999996</c:v>
                </c:pt>
                <c:pt idx="127" formatCode="0">
                  <c:v>47.131</c:v>
                </c:pt>
                <c:pt idx="128" formatCode="0">
                  <c:v>46.839999999999996</c:v>
                </c:pt>
                <c:pt idx="129" formatCode="0">
                  <c:v>46.49</c:v>
                </c:pt>
                <c:pt idx="130" formatCode="0">
                  <c:v>46.079000000000001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957704"/>
        <c:axId val="134956136"/>
      </c:lineChart>
      <c:lineChart>
        <c:grouping val="standard"/>
        <c:varyColors val="0"/>
        <c:ser>
          <c:idx val="2"/>
          <c:order val="2"/>
          <c:tx>
            <c:strRef>
              <c:f>'Graf 1'!$D$1</c:f>
              <c:strCache>
                <c:ptCount val="1"/>
                <c:pt idx="0">
                  <c:v>Počet žien v reprodukčnom veku</c:v>
                </c:pt>
              </c:strCache>
            </c:strRef>
          </c:tx>
          <c:spPr>
            <a:ln w="38100"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'Graf 1'!$A$2:$A$132</c:f>
              <c:numCache>
                <c:formatCode>General</c:formatCode>
                <c:ptCount val="131"/>
                <c:pt idx="0">
                  <c:v>1920</c:v>
                </c:pt>
                <c:pt idx="1">
                  <c:v>1921</c:v>
                </c:pt>
                <c:pt idx="2">
                  <c:v>1922</c:v>
                </c:pt>
                <c:pt idx="3">
                  <c:v>1923</c:v>
                </c:pt>
                <c:pt idx="4">
                  <c:v>1924</c:v>
                </c:pt>
                <c:pt idx="5">
                  <c:v>1925</c:v>
                </c:pt>
                <c:pt idx="6">
                  <c:v>1926</c:v>
                </c:pt>
                <c:pt idx="7">
                  <c:v>1927</c:v>
                </c:pt>
                <c:pt idx="8">
                  <c:v>1928</c:v>
                </c:pt>
                <c:pt idx="9">
                  <c:v>1929</c:v>
                </c:pt>
                <c:pt idx="10">
                  <c:v>1930</c:v>
                </c:pt>
                <c:pt idx="11">
                  <c:v>1931</c:v>
                </c:pt>
                <c:pt idx="12">
                  <c:v>1932</c:v>
                </c:pt>
                <c:pt idx="13">
                  <c:v>1933</c:v>
                </c:pt>
                <c:pt idx="14">
                  <c:v>1934</c:v>
                </c:pt>
                <c:pt idx="15">
                  <c:v>1935</c:v>
                </c:pt>
                <c:pt idx="16">
                  <c:v>1936</c:v>
                </c:pt>
                <c:pt idx="17">
                  <c:v>1937</c:v>
                </c:pt>
                <c:pt idx="18">
                  <c:v>1938</c:v>
                </c:pt>
                <c:pt idx="19">
                  <c:v>1939</c:v>
                </c:pt>
                <c:pt idx="20">
                  <c:v>1940</c:v>
                </c:pt>
                <c:pt idx="21">
                  <c:v>1941</c:v>
                </c:pt>
                <c:pt idx="22">
                  <c:v>1942</c:v>
                </c:pt>
                <c:pt idx="23">
                  <c:v>1943</c:v>
                </c:pt>
                <c:pt idx="24">
                  <c:v>1944</c:v>
                </c:pt>
                <c:pt idx="25">
                  <c:v>1945</c:v>
                </c:pt>
                <c:pt idx="26">
                  <c:v>1946</c:v>
                </c:pt>
                <c:pt idx="27">
                  <c:v>1947</c:v>
                </c:pt>
                <c:pt idx="28">
                  <c:v>1948</c:v>
                </c:pt>
                <c:pt idx="29">
                  <c:v>1949</c:v>
                </c:pt>
                <c:pt idx="30">
                  <c:v>1950</c:v>
                </c:pt>
                <c:pt idx="31">
                  <c:v>1951</c:v>
                </c:pt>
                <c:pt idx="32">
                  <c:v>1952</c:v>
                </c:pt>
                <c:pt idx="33">
                  <c:v>1953</c:v>
                </c:pt>
                <c:pt idx="34">
                  <c:v>1954</c:v>
                </c:pt>
                <c:pt idx="35">
                  <c:v>1955</c:v>
                </c:pt>
                <c:pt idx="36">
                  <c:v>1956</c:v>
                </c:pt>
                <c:pt idx="37">
                  <c:v>1957</c:v>
                </c:pt>
                <c:pt idx="38">
                  <c:v>1958</c:v>
                </c:pt>
                <c:pt idx="39">
                  <c:v>1959</c:v>
                </c:pt>
                <c:pt idx="40">
                  <c:v>1960</c:v>
                </c:pt>
                <c:pt idx="41">
                  <c:v>1961</c:v>
                </c:pt>
                <c:pt idx="42">
                  <c:v>1962</c:v>
                </c:pt>
                <c:pt idx="43">
                  <c:v>1963</c:v>
                </c:pt>
                <c:pt idx="44">
                  <c:v>1964</c:v>
                </c:pt>
                <c:pt idx="45">
                  <c:v>1965</c:v>
                </c:pt>
                <c:pt idx="46">
                  <c:v>1966</c:v>
                </c:pt>
                <c:pt idx="47">
                  <c:v>1967</c:v>
                </c:pt>
                <c:pt idx="48">
                  <c:v>1968</c:v>
                </c:pt>
                <c:pt idx="49">
                  <c:v>1969</c:v>
                </c:pt>
                <c:pt idx="50">
                  <c:v>1970</c:v>
                </c:pt>
                <c:pt idx="51">
                  <c:v>1971</c:v>
                </c:pt>
                <c:pt idx="52">
                  <c:v>1972</c:v>
                </c:pt>
                <c:pt idx="53">
                  <c:v>1973</c:v>
                </c:pt>
                <c:pt idx="54">
                  <c:v>1974</c:v>
                </c:pt>
                <c:pt idx="55">
                  <c:v>1975</c:v>
                </c:pt>
                <c:pt idx="56">
                  <c:v>1976</c:v>
                </c:pt>
                <c:pt idx="57">
                  <c:v>1977</c:v>
                </c:pt>
                <c:pt idx="58">
                  <c:v>1978</c:v>
                </c:pt>
                <c:pt idx="59">
                  <c:v>1979</c:v>
                </c:pt>
                <c:pt idx="60">
                  <c:v>1980</c:v>
                </c:pt>
                <c:pt idx="61">
                  <c:v>1981</c:v>
                </c:pt>
                <c:pt idx="62">
                  <c:v>1982</c:v>
                </c:pt>
                <c:pt idx="63">
                  <c:v>1983</c:v>
                </c:pt>
                <c:pt idx="64">
                  <c:v>1984</c:v>
                </c:pt>
                <c:pt idx="65">
                  <c:v>1985</c:v>
                </c:pt>
                <c:pt idx="66">
                  <c:v>1986</c:v>
                </c:pt>
                <c:pt idx="67">
                  <c:v>1987</c:v>
                </c:pt>
                <c:pt idx="68">
                  <c:v>1988</c:v>
                </c:pt>
                <c:pt idx="69">
                  <c:v>1989</c:v>
                </c:pt>
                <c:pt idx="70">
                  <c:v>1990</c:v>
                </c:pt>
                <c:pt idx="71">
                  <c:v>1991</c:v>
                </c:pt>
                <c:pt idx="72">
                  <c:v>1992</c:v>
                </c:pt>
                <c:pt idx="73">
                  <c:v>1993</c:v>
                </c:pt>
                <c:pt idx="74">
                  <c:v>1994</c:v>
                </c:pt>
                <c:pt idx="75">
                  <c:v>1995</c:v>
                </c:pt>
                <c:pt idx="76">
                  <c:v>1996</c:v>
                </c:pt>
                <c:pt idx="77">
                  <c:v>1997</c:v>
                </c:pt>
                <c:pt idx="78">
                  <c:v>1998</c:v>
                </c:pt>
                <c:pt idx="79">
                  <c:v>1999</c:v>
                </c:pt>
                <c:pt idx="80">
                  <c:v>2000</c:v>
                </c:pt>
                <c:pt idx="81">
                  <c:v>2001</c:v>
                </c:pt>
                <c:pt idx="82">
                  <c:v>2002</c:v>
                </c:pt>
                <c:pt idx="83">
                  <c:v>2003</c:v>
                </c:pt>
                <c:pt idx="84">
                  <c:v>2004</c:v>
                </c:pt>
                <c:pt idx="85">
                  <c:v>2005</c:v>
                </c:pt>
                <c:pt idx="86">
                  <c:v>2006</c:v>
                </c:pt>
                <c:pt idx="87">
                  <c:v>2007</c:v>
                </c:pt>
                <c:pt idx="88">
                  <c:v>2008</c:v>
                </c:pt>
                <c:pt idx="89">
                  <c:v>2009</c:v>
                </c:pt>
                <c:pt idx="90">
                  <c:v>2010</c:v>
                </c:pt>
                <c:pt idx="91">
                  <c:v>2011</c:v>
                </c:pt>
                <c:pt idx="92">
                  <c:v>2012</c:v>
                </c:pt>
                <c:pt idx="93">
                  <c:v>2013</c:v>
                </c:pt>
                <c:pt idx="94">
                  <c:v>2014</c:v>
                </c:pt>
                <c:pt idx="95">
                  <c:v>2015</c:v>
                </c:pt>
                <c:pt idx="96">
                  <c:v>2016</c:v>
                </c:pt>
                <c:pt idx="97">
                  <c:v>2017</c:v>
                </c:pt>
                <c:pt idx="98">
                  <c:v>2018</c:v>
                </c:pt>
                <c:pt idx="99">
                  <c:v>2019</c:v>
                </c:pt>
                <c:pt idx="100">
                  <c:v>2020</c:v>
                </c:pt>
                <c:pt idx="101">
                  <c:v>2021</c:v>
                </c:pt>
                <c:pt idx="102">
                  <c:v>2022</c:v>
                </c:pt>
                <c:pt idx="103">
                  <c:v>2023</c:v>
                </c:pt>
                <c:pt idx="104">
                  <c:v>2024</c:v>
                </c:pt>
                <c:pt idx="105">
                  <c:v>2025</c:v>
                </c:pt>
                <c:pt idx="106">
                  <c:v>2026</c:v>
                </c:pt>
                <c:pt idx="107">
                  <c:v>2027</c:v>
                </c:pt>
                <c:pt idx="108">
                  <c:v>2028</c:v>
                </c:pt>
                <c:pt idx="109">
                  <c:v>2029</c:v>
                </c:pt>
                <c:pt idx="110">
                  <c:v>2030</c:v>
                </c:pt>
                <c:pt idx="111">
                  <c:v>2031</c:v>
                </c:pt>
                <c:pt idx="112">
                  <c:v>2032</c:v>
                </c:pt>
                <c:pt idx="113">
                  <c:v>2033</c:v>
                </c:pt>
                <c:pt idx="114">
                  <c:v>2034</c:v>
                </c:pt>
                <c:pt idx="115">
                  <c:v>2035</c:v>
                </c:pt>
                <c:pt idx="116">
                  <c:v>2036</c:v>
                </c:pt>
                <c:pt idx="117">
                  <c:v>2037</c:v>
                </c:pt>
                <c:pt idx="118">
                  <c:v>2038</c:v>
                </c:pt>
                <c:pt idx="119">
                  <c:v>2039</c:v>
                </c:pt>
                <c:pt idx="120">
                  <c:v>2040</c:v>
                </c:pt>
                <c:pt idx="121">
                  <c:v>2041</c:v>
                </c:pt>
                <c:pt idx="122">
                  <c:v>2042</c:v>
                </c:pt>
                <c:pt idx="123">
                  <c:v>2043</c:v>
                </c:pt>
                <c:pt idx="124">
                  <c:v>2044</c:v>
                </c:pt>
                <c:pt idx="125">
                  <c:v>2045</c:v>
                </c:pt>
                <c:pt idx="126">
                  <c:v>2046</c:v>
                </c:pt>
                <c:pt idx="127">
                  <c:v>2047</c:v>
                </c:pt>
                <c:pt idx="128">
                  <c:v>2048</c:v>
                </c:pt>
                <c:pt idx="129">
                  <c:v>2049</c:v>
                </c:pt>
                <c:pt idx="130">
                  <c:v>2050</c:v>
                </c:pt>
              </c:numCache>
            </c:numRef>
          </c:cat>
          <c:val>
            <c:numRef>
              <c:f>'Graf 1'!$D$2:$D$132</c:f>
              <c:numCache>
                <c:formatCode>0</c:formatCode>
                <c:ptCount val="131"/>
                <c:pt idx="0">
                  <c:v>776.41</c:v>
                </c:pt>
                <c:pt idx="1">
                  <c:v>780.42699999999991</c:v>
                </c:pt>
                <c:pt idx="2">
                  <c:v>792.85099999999989</c:v>
                </c:pt>
                <c:pt idx="3">
                  <c:v>806.93099999999993</c:v>
                </c:pt>
                <c:pt idx="4">
                  <c:v>819.60599999999999</c:v>
                </c:pt>
                <c:pt idx="5">
                  <c:v>830.05899999999997</c:v>
                </c:pt>
                <c:pt idx="6">
                  <c:v>840.58699999999999</c:v>
                </c:pt>
                <c:pt idx="7">
                  <c:v>851.01300000000003</c:v>
                </c:pt>
                <c:pt idx="8">
                  <c:v>861.83699999999988</c:v>
                </c:pt>
                <c:pt idx="9">
                  <c:v>873.47199999999998</c:v>
                </c:pt>
                <c:pt idx="10">
                  <c:v>879.62</c:v>
                </c:pt>
                <c:pt idx="11">
                  <c:v>878.56699999999989</c:v>
                </c:pt>
                <c:pt idx="12">
                  <c:v>875.65</c:v>
                </c:pt>
                <c:pt idx="13">
                  <c:v>872.21500000000003</c:v>
                </c:pt>
                <c:pt idx="14">
                  <c:v>877.12699999999984</c:v>
                </c:pt>
                <c:pt idx="15">
                  <c:v>890.48900000000003</c:v>
                </c:pt>
                <c:pt idx="16">
                  <c:v>906.59299999999996</c:v>
                </c:pt>
                <c:pt idx="17">
                  <c:v>925.77599999999995</c:v>
                </c:pt>
                <c:pt idx="25">
                  <c:v>933.65099999999984</c:v>
                </c:pt>
                <c:pt idx="26">
                  <c:v>917.096</c:v>
                </c:pt>
                <c:pt idx="27">
                  <c:v>919.97199999999998</c:v>
                </c:pt>
                <c:pt idx="28">
                  <c:v>929.27300000000014</c:v>
                </c:pt>
                <c:pt idx="29">
                  <c:v>923.93999999999994</c:v>
                </c:pt>
                <c:pt idx="30">
                  <c:v>920.31299999999987</c:v>
                </c:pt>
                <c:pt idx="31">
                  <c:v>922.76</c:v>
                </c:pt>
                <c:pt idx="32">
                  <c:v>925.43399999999997</c:v>
                </c:pt>
                <c:pt idx="33">
                  <c:v>925.23</c:v>
                </c:pt>
                <c:pt idx="34">
                  <c:v>929.07500000000005</c:v>
                </c:pt>
                <c:pt idx="35">
                  <c:v>934.02599999999984</c:v>
                </c:pt>
                <c:pt idx="36">
                  <c:v>938.34299999999985</c:v>
                </c:pt>
                <c:pt idx="37">
                  <c:v>941.85399999999993</c:v>
                </c:pt>
                <c:pt idx="38">
                  <c:v>944.90499999999997</c:v>
                </c:pt>
                <c:pt idx="39">
                  <c:v>946.38599999999997</c:v>
                </c:pt>
                <c:pt idx="40">
                  <c:v>949.47699999999998</c:v>
                </c:pt>
                <c:pt idx="41">
                  <c:v>975.62900000000002</c:v>
                </c:pt>
                <c:pt idx="42">
                  <c:v>983.26699999999994</c:v>
                </c:pt>
                <c:pt idx="43">
                  <c:v>993.39599999999996</c:v>
                </c:pt>
                <c:pt idx="44">
                  <c:v>1003.755</c:v>
                </c:pt>
                <c:pt idx="45">
                  <c:v>1020.242</c:v>
                </c:pt>
                <c:pt idx="46">
                  <c:v>1046.085</c:v>
                </c:pt>
                <c:pt idx="47">
                  <c:v>1075.6379999999999</c:v>
                </c:pt>
                <c:pt idx="48">
                  <c:v>1104.9360000000001</c:v>
                </c:pt>
                <c:pt idx="49">
                  <c:v>1128.348</c:v>
                </c:pt>
                <c:pt idx="50">
                  <c:v>1139.357</c:v>
                </c:pt>
                <c:pt idx="51">
                  <c:v>1148.066</c:v>
                </c:pt>
                <c:pt idx="52">
                  <c:v>1158.8799999999999</c:v>
                </c:pt>
                <c:pt idx="53">
                  <c:v>1168.7839999999999</c:v>
                </c:pt>
                <c:pt idx="54">
                  <c:v>1178.29</c:v>
                </c:pt>
                <c:pt idx="55">
                  <c:v>1187.1859999999999</c:v>
                </c:pt>
                <c:pt idx="56">
                  <c:v>1196.6599999999999</c:v>
                </c:pt>
                <c:pt idx="57">
                  <c:v>1205.7139999999999</c:v>
                </c:pt>
                <c:pt idx="58">
                  <c:v>1214.7080000000001</c:v>
                </c:pt>
                <c:pt idx="59">
                  <c:v>1223.1099999999999</c:v>
                </c:pt>
                <c:pt idx="60">
                  <c:v>1230.8009999999999</c:v>
                </c:pt>
                <c:pt idx="61">
                  <c:v>1236.087</c:v>
                </c:pt>
                <c:pt idx="62">
                  <c:v>1240.9010000000001</c:v>
                </c:pt>
                <c:pt idx="63">
                  <c:v>1245.8909999999998</c:v>
                </c:pt>
                <c:pt idx="64">
                  <c:v>1253.0919999999999</c:v>
                </c:pt>
                <c:pt idx="65">
                  <c:v>1261.1779999999999</c:v>
                </c:pt>
                <c:pt idx="66">
                  <c:v>1270.6689999999999</c:v>
                </c:pt>
                <c:pt idx="67">
                  <c:v>1282.7760000000001</c:v>
                </c:pt>
                <c:pt idx="68">
                  <c:v>1296.6989999999998</c:v>
                </c:pt>
                <c:pt idx="69">
                  <c:v>1312.1309999999999</c:v>
                </c:pt>
                <c:pt idx="70">
                  <c:v>1327.8829999999998</c:v>
                </c:pt>
                <c:pt idx="71">
                  <c:v>1338.47</c:v>
                </c:pt>
                <c:pt idx="72">
                  <c:v>1343.607</c:v>
                </c:pt>
                <c:pt idx="73">
                  <c:v>1359.96</c:v>
                </c:pt>
                <c:pt idx="74">
                  <c:v>1390.3809999999999</c:v>
                </c:pt>
                <c:pt idx="75">
                  <c:v>1407.11</c:v>
                </c:pt>
                <c:pt idx="76">
                  <c:v>1421.35</c:v>
                </c:pt>
                <c:pt idx="77">
                  <c:v>1431.6559999999999</c:v>
                </c:pt>
                <c:pt idx="78">
                  <c:v>1439.3119999999999</c:v>
                </c:pt>
                <c:pt idx="79">
                  <c:v>1445.4660000000001</c:v>
                </c:pt>
                <c:pt idx="80">
                  <c:v>1450.0450000000001</c:v>
                </c:pt>
                <c:pt idx="81">
                  <c:v>1445.5839999999998</c:v>
                </c:pt>
                <c:pt idx="82">
                  <c:v>1443.6589999999999</c:v>
                </c:pt>
                <c:pt idx="83">
                  <c:v>1441.6689999999999</c:v>
                </c:pt>
                <c:pt idx="84">
                  <c:v>1438.9649999999999</c:v>
                </c:pt>
                <c:pt idx="85">
                  <c:v>1434.6829999999998</c:v>
                </c:pt>
                <c:pt idx="86">
                  <c:v>1429.4190000000001</c:v>
                </c:pt>
                <c:pt idx="87">
                  <c:v>1424.3989999999999</c:v>
                </c:pt>
                <c:pt idx="88">
                  <c:v>1419.567</c:v>
                </c:pt>
                <c:pt idx="89">
                  <c:v>1414.6369999999999</c:v>
                </c:pt>
                <c:pt idx="90">
                  <c:v>1407.8129999999999</c:v>
                </c:pt>
                <c:pt idx="91">
                  <c:v>1373.7874999999999</c:v>
                </c:pt>
                <c:pt idx="92">
                  <c:v>1364.52</c:v>
                </c:pt>
                <c:pt idx="93">
                  <c:v>1353.6085</c:v>
                </c:pt>
                <c:pt idx="94">
                  <c:v>1341.4760000000001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'Graf 1'!$E$1</c:f>
              <c:strCache>
                <c:ptCount val="1"/>
                <c:pt idx="0">
                  <c:v>Počet žien v reprodukčnom veku - PROGNÓZA</c:v>
                </c:pt>
              </c:strCache>
            </c:strRef>
          </c:tx>
          <c:spPr>
            <a:ln w="38100">
              <a:solidFill>
                <a:schemeClr val="accent2"/>
              </a:solidFill>
              <a:prstDash val="dash"/>
            </a:ln>
          </c:spPr>
          <c:marker>
            <c:symbol val="none"/>
          </c:marker>
          <c:cat>
            <c:numRef>
              <c:f>'Graf 1'!$A$2:$A$132</c:f>
              <c:numCache>
                <c:formatCode>General</c:formatCode>
                <c:ptCount val="131"/>
                <c:pt idx="0">
                  <c:v>1920</c:v>
                </c:pt>
                <c:pt idx="1">
                  <c:v>1921</c:v>
                </c:pt>
                <c:pt idx="2">
                  <c:v>1922</c:v>
                </c:pt>
                <c:pt idx="3">
                  <c:v>1923</c:v>
                </c:pt>
                <c:pt idx="4">
                  <c:v>1924</c:v>
                </c:pt>
                <c:pt idx="5">
                  <c:v>1925</c:v>
                </c:pt>
                <c:pt idx="6">
                  <c:v>1926</c:v>
                </c:pt>
                <c:pt idx="7">
                  <c:v>1927</c:v>
                </c:pt>
                <c:pt idx="8">
                  <c:v>1928</c:v>
                </c:pt>
                <c:pt idx="9">
                  <c:v>1929</c:v>
                </c:pt>
                <c:pt idx="10">
                  <c:v>1930</c:v>
                </c:pt>
                <c:pt idx="11">
                  <c:v>1931</c:v>
                </c:pt>
                <c:pt idx="12">
                  <c:v>1932</c:v>
                </c:pt>
                <c:pt idx="13">
                  <c:v>1933</c:v>
                </c:pt>
                <c:pt idx="14">
                  <c:v>1934</c:v>
                </c:pt>
                <c:pt idx="15">
                  <c:v>1935</c:v>
                </c:pt>
                <c:pt idx="16">
                  <c:v>1936</c:v>
                </c:pt>
                <c:pt idx="17">
                  <c:v>1937</c:v>
                </c:pt>
                <c:pt idx="18">
                  <c:v>1938</c:v>
                </c:pt>
                <c:pt idx="19">
                  <c:v>1939</c:v>
                </c:pt>
                <c:pt idx="20">
                  <c:v>1940</c:v>
                </c:pt>
                <c:pt idx="21">
                  <c:v>1941</c:v>
                </c:pt>
                <c:pt idx="22">
                  <c:v>1942</c:v>
                </c:pt>
                <c:pt idx="23">
                  <c:v>1943</c:v>
                </c:pt>
                <c:pt idx="24">
                  <c:v>1944</c:v>
                </c:pt>
                <c:pt idx="25">
                  <c:v>1945</c:v>
                </c:pt>
                <c:pt idx="26">
                  <c:v>1946</c:v>
                </c:pt>
                <c:pt idx="27">
                  <c:v>1947</c:v>
                </c:pt>
                <c:pt idx="28">
                  <c:v>1948</c:v>
                </c:pt>
                <c:pt idx="29">
                  <c:v>1949</c:v>
                </c:pt>
                <c:pt idx="30">
                  <c:v>1950</c:v>
                </c:pt>
                <c:pt idx="31">
                  <c:v>1951</c:v>
                </c:pt>
                <c:pt idx="32">
                  <c:v>1952</c:v>
                </c:pt>
                <c:pt idx="33">
                  <c:v>1953</c:v>
                </c:pt>
                <c:pt idx="34">
                  <c:v>1954</c:v>
                </c:pt>
                <c:pt idx="35">
                  <c:v>1955</c:v>
                </c:pt>
                <c:pt idx="36">
                  <c:v>1956</c:v>
                </c:pt>
                <c:pt idx="37">
                  <c:v>1957</c:v>
                </c:pt>
                <c:pt idx="38">
                  <c:v>1958</c:v>
                </c:pt>
                <c:pt idx="39">
                  <c:v>1959</c:v>
                </c:pt>
                <c:pt idx="40">
                  <c:v>1960</c:v>
                </c:pt>
                <c:pt idx="41">
                  <c:v>1961</c:v>
                </c:pt>
                <c:pt idx="42">
                  <c:v>1962</c:v>
                </c:pt>
                <c:pt idx="43">
                  <c:v>1963</c:v>
                </c:pt>
                <c:pt idx="44">
                  <c:v>1964</c:v>
                </c:pt>
                <c:pt idx="45">
                  <c:v>1965</c:v>
                </c:pt>
                <c:pt idx="46">
                  <c:v>1966</c:v>
                </c:pt>
                <c:pt idx="47">
                  <c:v>1967</c:v>
                </c:pt>
                <c:pt idx="48">
                  <c:v>1968</c:v>
                </c:pt>
                <c:pt idx="49">
                  <c:v>1969</c:v>
                </c:pt>
                <c:pt idx="50">
                  <c:v>1970</c:v>
                </c:pt>
                <c:pt idx="51">
                  <c:v>1971</c:v>
                </c:pt>
                <c:pt idx="52">
                  <c:v>1972</c:v>
                </c:pt>
                <c:pt idx="53">
                  <c:v>1973</c:v>
                </c:pt>
                <c:pt idx="54">
                  <c:v>1974</c:v>
                </c:pt>
                <c:pt idx="55">
                  <c:v>1975</c:v>
                </c:pt>
                <c:pt idx="56">
                  <c:v>1976</c:v>
                </c:pt>
                <c:pt idx="57">
                  <c:v>1977</c:v>
                </c:pt>
                <c:pt idx="58">
                  <c:v>1978</c:v>
                </c:pt>
                <c:pt idx="59">
                  <c:v>1979</c:v>
                </c:pt>
                <c:pt idx="60">
                  <c:v>1980</c:v>
                </c:pt>
                <c:pt idx="61">
                  <c:v>1981</c:v>
                </c:pt>
                <c:pt idx="62">
                  <c:v>1982</c:v>
                </c:pt>
                <c:pt idx="63">
                  <c:v>1983</c:v>
                </c:pt>
                <c:pt idx="64">
                  <c:v>1984</c:v>
                </c:pt>
                <c:pt idx="65">
                  <c:v>1985</c:v>
                </c:pt>
                <c:pt idx="66">
                  <c:v>1986</c:v>
                </c:pt>
                <c:pt idx="67">
                  <c:v>1987</c:v>
                </c:pt>
                <c:pt idx="68">
                  <c:v>1988</c:v>
                </c:pt>
                <c:pt idx="69">
                  <c:v>1989</c:v>
                </c:pt>
                <c:pt idx="70">
                  <c:v>1990</c:v>
                </c:pt>
                <c:pt idx="71">
                  <c:v>1991</c:v>
                </c:pt>
                <c:pt idx="72">
                  <c:v>1992</c:v>
                </c:pt>
                <c:pt idx="73">
                  <c:v>1993</c:v>
                </c:pt>
                <c:pt idx="74">
                  <c:v>1994</c:v>
                </c:pt>
                <c:pt idx="75">
                  <c:v>1995</c:v>
                </c:pt>
                <c:pt idx="76">
                  <c:v>1996</c:v>
                </c:pt>
                <c:pt idx="77">
                  <c:v>1997</c:v>
                </c:pt>
                <c:pt idx="78">
                  <c:v>1998</c:v>
                </c:pt>
                <c:pt idx="79">
                  <c:v>1999</c:v>
                </c:pt>
                <c:pt idx="80">
                  <c:v>2000</c:v>
                </c:pt>
                <c:pt idx="81">
                  <c:v>2001</c:v>
                </c:pt>
                <c:pt idx="82">
                  <c:v>2002</c:v>
                </c:pt>
                <c:pt idx="83">
                  <c:v>2003</c:v>
                </c:pt>
                <c:pt idx="84">
                  <c:v>2004</c:v>
                </c:pt>
                <c:pt idx="85">
                  <c:v>2005</c:v>
                </c:pt>
                <c:pt idx="86">
                  <c:v>2006</c:v>
                </c:pt>
                <c:pt idx="87">
                  <c:v>2007</c:v>
                </c:pt>
                <c:pt idx="88">
                  <c:v>2008</c:v>
                </c:pt>
                <c:pt idx="89">
                  <c:v>2009</c:v>
                </c:pt>
                <c:pt idx="90">
                  <c:v>2010</c:v>
                </c:pt>
                <c:pt idx="91">
                  <c:v>2011</c:v>
                </c:pt>
                <c:pt idx="92">
                  <c:v>2012</c:v>
                </c:pt>
                <c:pt idx="93">
                  <c:v>2013</c:v>
                </c:pt>
                <c:pt idx="94">
                  <c:v>2014</c:v>
                </c:pt>
                <c:pt idx="95">
                  <c:v>2015</c:v>
                </c:pt>
                <c:pt idx="96">
                  <c:v>2016</c:v>
                </c:pt>
                <c:pt idx="97">
                  <c:v>2017</c:v>
                </c:pt>
                <c:pt idx="98">
                  <c:v>2018</c:v>
                </c:pt>
                <c:pt idx="99">
                  <c:v>2019</c:v>
                </c:pt>
                <c:pt idx="100">
                  <c:v>2020</c:v>
                </c:pt>
                <c:pt idx="101">
                  <c:v>2021</c:v>
                </c:pt>
                <c:pt idx="102">
                  <c:v>2022</c:v>
                </c:pt>
                <c:pt idx="103">
                  <c:v>2023</c:v>
                </c:pt>
                <c:pt idx="104">
                  <c:v>2024</c:v>
                </c:pt>
                <c:pt idx="105">
                  <c:v>2025</c:v>
                </c:pt>
                <c:pt idx="106">
                  <c:v>2026</c:v>
                </c:pt>
                <c:pt idx="107">
                  <c:v>2027</c:v>
                </c:pt>
                <c:pt idx="108">
                  <c:v>2028</c:v>
                </c:pt>
                <c:pt idx="109">
                  <c:v>2029</c:v>
                </c:pt>
                <c:pt idx="110">
                  <c:v>2030</c:v>
                </c:pt>
                <c:pt idx="111">
                  <c:v>2031</c:v>
                </c:pt>
                <c:pt idx="112">
                  <c:v>2032</c:v>
                </c:pt>
                <c:pt idx="113">
                  <c:v>2033</c:v>
                </c:pt>
                <c:pt idx="114">
                  <c:v>2034</c:v>
                </c:pt>
                <c:pt idx="115">
                  <c:v>2035</c:v>
                </c:pt>
                <c:pt idx="116">
                  <c:v>2036</c:v>
                </c:pt>
                <c:pt idx="117">
                  <c:v>2037</c:v>
                </c:pt>
                <c:pt idx="118">
                  <c:v>2038</c:v>
                </c:pt>
                <c:pt idx="119">
                  <c:v>2039</c:v>
                </c:pt>
                <c:pt idx="120">
                  <c:v>2040</c:v>
                </c:pt>
                <c:pt idx="121">
                  <c:v>2041</c:v>
                </c:pt>
                <c:pt idx="122">
                  <c:v>2042</c:v>
                </c:pt>
                <c:pt idx="123">
                  <c:v>2043</c:v>
                </c:pt>
                <c:pt idx="124">
                  <c:v>2044</c:v>
                </c:pt>
                <c:pt idx="125">
                  <c:v>2045</c:v>
                </c:pt>
                <c:pt idx="126">
                  <c:v>2046</c:v>
                </c:pt>
                <c:pt idx="127">
                  <c:v>2047</c:v>
                </c:pt>
                <c:pt idx="128">
                  <c:v>2048</c:v>
                </c:pt>
                <c:pt idx="129">
                  <c:v>2049</c:v>
                </c:pt>
                <c:pt idx="130">
                  <c:v>2050</c:v>
                </c:pt>
              </c:numCache>
            </c:numRef>
          </c:cat>
          <c:val>
            <c:numRef>
              <c:f>'Graf 1'!$E$2:$E$132</c:f>
              <c:numCache>
                <c:formatCode>General</c:formatCode>
                <c:ptCount val="131"/>
                <c:pt idx="94" formatCode="0">
                  <c:v>1341</c:v>
                </c:pt>
                <c:pt idx="95" formatCode="0">
                  <c:v>1328.8019999999999</c:v>
                </c:pt>
                <c:pt idx="96" formatCode="0">
                  <c:v>1318.056</c:v>
                </c:pt>
                <c:pt idx="97" formatCode="0">
                  <c:v>1309.1629999999998</c:v>
                </c:pt>
                <c:pt idx="98" formatCode="0">
                  <c:v>1301.0650000000001</c:v>
                </c:pt>
                <c:pt idx="99" formatCode="0">
                  <c:v>1292.8719999999998</c:v>
                </c:pt>
                <c:pt idx="100" formatCode="0">
                  <c:v>1284.7260000000001</c:v>
                </c:pt>
                <c:pt idx="101" formatCode="0">
                  <c:v>1275.5419999999999</c:v>
                </c:pt>
                <c:pt idx="102" formatCode="0">
                  <c:v>1264.56</c:v>
                </c:pt>
                <c:pt idx="103" formatCode="0">
                  <c:v>1252.625</c:v>
                </c:pt>
                <c:pt idx="104" formatCode="0">
                  <c:v>1240.002</c:v>
                </c:pt>
                <c:pt idx="105" formatCode="0">
                  <c:v>1226.8639999999998</c:v>
                </c:pt>
                <c:pt idx="106" formatCode="0">
                  <c:v>1214.521</c:v>
                </c:pt>
                <c:pt idx="107" formatCode="0">
                  <c:v>1201.704</c:v>
                </c:pt>
                <c:pt idx="108" formatCode="0">
                  <c:v>1188.2939999999999</c:v>
                </c:pt>
                <c:pt idx="109" formatCode="0">
                  <c:v>1174.1819999999998</c:v>
                </c:pt>
                <c:pt idx="110" formatCode="0">
                  <c:v>1162.4260000000002</c:v>
                </c:pt>
                <c:pt idx="111" formatCode="0">
                  <c:v>1150.6409999999998</c:v>
                </c:pt>
                <c:pt idx="112" formatCode="0">
                  <c:v>1138.962</c:v>
                </c:pt>
                <c:pt idx="113" formatCode="0">
                  <c:v>1126.806</c:v>
                </c:pt>
                <c:pt idx="114" formatCode="0">
                  <c:v>1114.0719999999999</c:v>
                </c:pt>
                <c:pt idx="115" formatCode="0">
                  <c:v>1100.9270000000001</c:v>
                </c:pt>
                <c:pt idx="116" formatCode="0">
                  <c:v>1088.711</c:v>
                </c:pt>
                <c:pt idx="117" formatCode="0">
                  <c:v>1076.8429999999998</c:v>
                </c:pt>
                <c:pt idx="118" formatCode="0">
                  <c:v>1064.943</c:v>
                </c:pt>
                <c:pt idx="119" formatCode="0">
                  <c:v>1053.6129999999998</c:v>
                </c:pt>
                <c:pt idx="120" formatCode="0">
                  <c:v>1042.0150000000001</c:v>
                </c:pt>
                <c:pt idx="121" formatCode="0">
                  <c:v>1030.3389999999999</c:v>
                </c:pt>
                <c:pt idx="122" formatCode="0">
                  <c:v>1019.886</c:v>
                </c:pt>
                <c:pt idx="123" formatCode="0">
                  <c:v>1009.66</c:v>
                </c:pt>
                <c:pt idx="124" formatCode="0">
                  <c:v>1001.8489999999999</c:v>
                </c:pt>
                <c:pt idx="125" formatCode="0">
                  <c:v>996.12400000000002</c:v>
                </c:pt>
                <c:pt idx="126" formatCode="0">
                  <c:v>990.99199999999996</c:v>
                </c:pt>
                <c:pt idx="127" formatCode="0">
                  <c:v>985.97500000000002</c:v>
                </c:pt>
                <c:pt idx="128" formatCode="0">
                  <c:v>981.62400000000002</c:v>
                </c:pt>
                <c:pt idx="129" formatCode="0">
                  <c:v>977.29700000000003</c:v>
                </c:pt>
                <c:pt idx="130" formatCode="0">
                  <c:v>973.54499999999996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4956528"/>
        <c:axId val="134956920"/>
      </c:lineChart>
      <c:catAx>
        <c:axId val="13495770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sk-SK"/>
          </a:p>
        </c:txPr>
        <c:crossAx val="134956136"/>
        <c:crosses val="autoZero"/>
        <c:auto val="1"/>
        <c:lblAlgn val="ctr"/>
        <c:lblOffset val="100"/>
        <c:tickLblSkip val="10"/>
        <c:tickMarkSkip val="10"/>
        <c:noMultiLvlLbl val="0"/>
      </c:catAx>
      <c:valAx>
        <c:axId val="134956136"/>
        <c:scaling>
          <c:orientation val="minMax"/>
          <c:max val="120"/>
          <c:min val="40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Počet detí (v tis.)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34957704"/>
        <c:crosses val="autoZero"/>
        <c:crossBetween val="between"/>
      </c:valAx>
      <c:valAx>
        <c:axId val="134956920"/>
        <c:scaling>
          <c:orientation val="minMax"/>
        </c:scaling>
        <c:delete val="0"/>
        <c:axPos val="r"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Počet žien (v tis.)</a:t>
                </a:r>
              </a:p>
            </c:rich>
          </c:tx>
          <c:layout/>
          <c:overlay val="0"/>
        </c:title>
        <c:numFmt formatCode="0" sourceLinked="1"/>
        <c:majorTickMark val="out"/>
        <c:minorTickMark val="none"/>
        <c:tickLblPos val="nextTo"/>
        <c:crossAx val="134956528"/>
        <c:crosses val="max"/>
        <c:crossBetween val="between"/>
      </c:valAx>
      <c:catAx>
        <c:axId val="13495652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one"/>
        <c:crossAx val="134956920"/>
        <c:crosses val="autoZero"/>
        <c:auto val="1"/>
        <c:lblAlgn val="ctr"/>
        <c:lblOffset val="100"/>
        <c:noMultiLvlLbl val="0"/>
      </c:catAx>
      <c:spPr>
        <a:solidFill>
          <a:schemeClr val="bg1"/>
        </a:solidFill>
      </c:spPr>
    </c:plotArea>
    <c:legend>
      <c:legendPos val="r"/>
      <c:legendEntry>
        <c:idx val="1"/>
        <c:delete val="1"/>
      </c:legendEntry>
      <c:legendEntry>
        <c:idx val="3"/>
        <c:delete val="1"/>
      </c:legendEntry>
      <c:layout>
        <c:manualLayout>
          <c:xMode val="edge"/>
          <c:yMode val="edge"/>
          <c:x val="2.4436944444444452E-2"/>
          <c:y val="1.8359259259259325E-3"/>
          <c:w val="0.96497972222222261"/>
          <c:h val="9.7404814814814819E-2"/>
        </c:manualLayout>
      </c:layout>
      <c:overlay val="0"/>
    </c:legend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>
      <a:solidFill>
        <a:schemeClr val="tx2"/>
      </a:solidFill>
    </a:ln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sk-SK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sk-SK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10744760101010102"/>
          <c:y val="3.540722222222225E-2"/>
          <c:w val="0.86687171717171785"/>
          <c:h val="0.80755132417133246"/>
        </c:manualLayout>
      </c:layout>
      <c:lineChart>
        <c:grouping val="standard"/>
        <c:varyColors val="0"/>
        <c:ser>
          <c:idx val="0"/>
          <c:order val="0"/>
          <c:tx>
            <c:strRef>
              <c:f>'Graf 6'!$B$1</c:f>
              <c:strCache>
                <c:ptCount val="1"/>
                <c:pt idx="0">
                  <c:v>Muži</c:v>
                </c:pt>
              </c:strCache>
            </c:strRef>
          </c:tx>
          <c:spPr>
            <a:ln w="38100">
              <a:solidFill>
                <a:schemeClr val="tx2"/>
              </a:solidFill>
            </a:ln>
          </c:spPr>
          <c:marker>
            <c:symbol val="none"/>
          </c:marker>
          <c:cat>
            <c:numRef>
              <c:f>'Graf 6'!$A$2:$A$72</c:f>
              <c:numCache>
                <c:formatCode>General</c:formatCode>
                <c:ptCount val="71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  <c:pt idx="44">
                  <c:v>2024</c:v>
                </c:pt>
                <c:pt idx="45">
                  <c:v>2025</c:v>
                </c:pt>
                <c:pt idx="46">
                  <c:v>2026</c:v>
                </c:pt>
                <c:pt idx="47">
                  <c:v>2027</c:v>
                </c:pt>
                <c:pt idx="48">
                  <c:v>2028</c:v>
                </c:pt>
                <c:pt idx="49">
                  <c:v>2029</c:v>
                </c:pt>
                <c:pt idx="50">
                  <c:v>2030</c:v>
                </c:pt>
                <c:pt idx="51">
                  <c:v>2031</c:v>
                </c:pt>
                <c:pt idx="52">
                  <c:v>2032</c:v>
                </c:pt>
                <c:pt idx="53">
                  <c:v>2033</c:v>
                </c:pt>
                <c:pt idx="54">
                  <c:v>2034</c:v>
                </c:pt>
                <c:pt idx="55">
                  <c:v>2035</c:v>
                </c:pt>
                <c:pt idx="56">
                  <c:v>2036</c:v>
                </c:pt>
                <c:pt idx="57">
                  <c:v>2037</c:v>
                </c:pt>
                <c:pt idx="58">
                  <c:v>2038</c:v>
                </c:pt>
                <c:pt idx="59">
                  <c:v>2039</c:v>
                </c:pt>
                <c:pt idx="60">
                  <c:v>2040</c:v>
                </c:pt>
                <c:pt idx="61">
                  <c:v>2041</c:v>
                </c:pt>
                <c:pt idx="62">
                  <c:v>2042</c:v>
                </c:pt>
                <c:pt idx="63">
                  <c:v>2043</c:v>
                </c:pt>
                <c:pt idx="64">
                  <c:v>2044</c:v>
                </c:pt>
                <c:pt idx="65">
                  <c:v>2045</c:v>
                </c:pt>
                <c:pt idx="66">
                  <c:v>2046</c:v>
                </c:pt>
                <c:pt idx="67">
                  <c:v>2047</c:v>
                </c:pt>
                <c:pt idx="68">
                  <c:v>2048</c:v>
                </c:pt>
                <c:pt idx="69">
                  <c:v>2049</c:v>
                </c:pt>
                <c:pt idx="70">
                  <c:v>2050</c:v>
                </c:pt>
              </c:numCache>
            </c:numRef>
          </c:cat>
          <c:val>
            <c:numRef>
              <c:f>'Graf 6'!$B$2:$B$72</c:f>
              <c:numCache>
                <c:formatCode>0.00</c:formatCode>
                <c:ptCount val="71"/>
                <c:pt idx="0">
                  <c:v>13.98</c:v>
                </c:pt>
                <c:pt idx="1">
                  <c:v>14.219999999999999</c:v>
                </c:pt>
                <c:pt idx="2">
                  <c:v>14.09</c:v>
                </c:pt>
                <c:pt idx="3">
                  <c:v>13.84</c:v>
                </c:pt>
                <c:pt idx="4">
                  <c:v>14.01</c:v>
                </c:pt>
                <c:pt idx="5">
                  <c:v>14</c:v>
                </c:pt>
                <c:pt idx="6">
                  <c:v>13.850000000000001</c:v>
                </c:pt>
                <c:pt idx="7">
                  <c:v>14.07</c:v>
                </c:pt>
                <c:pt idx="8">
                  <c:v>13.950000000000001</c:v>
                </c:pt>
                <c:pt idx="9">
                  <c:v>13.9</c:v>
                </c:pt>
                <c:pt idx="10">
                  <c:v>13.850000000000001</c:v>
                </c:pt>
                <c:pt idx="11">
                  <c:v>13.81</c:v>
                </c:pt>
                <c:pt idx="12">
                  <c:v>14.51</c:v>
                </c:pt>
                <c:pt idx="13">
                  <c:v>14.729999999999999</c:v>
                </c:pt>
                <c:pt idx="14">
                  <c:v>14.46</c:v>
                </c:pt>
                <c:pt idx="15">
                  <c:v>14.38</c:v>
                </c:pt>
                <c:pt idx="16">
                  <c:v>14.58</c:v>
                </c:pt>
                <c:pt idx="17">
                  <c:v>14.67</c:v>
                </c:pt>
                <c:pt idx="18">
                  <c:v>14.51</c:v>
                </c:pt>
                <c:pt idx="19">
                  <c:v>14.61</c:v>
                </c:pt>
                <c:pt idx="20">
                  <c:v>14.67</c:v>
                </c:pt>
                <c:pt idx="21">
                  <c:v>14.719999999999999</c:v>
                </c:pt>
                <c:pt idx="22">
                  <c:v>14.99</c:v>
                </c:pt>
                <c:pt idx="23">
                  <c:v>15.01</c:v>
                </c:pt>
                <c:pt idx="24">
                  <c:v>15.15</c:v>
                </c:pt>
                <c:pt idx="25">
                  <c:v>15.06</c:v>
                </c:pt>
                <c:pt idx="26">
                  <c:v>15.219999999999999</c:v>
                </c:pt>
                <c:pt idx="27">
                  <c:v>15.239999999999998</c:v>
                </c:pt>
                <c:pt idx="28">
                  <c:v>15.66</c:v>
                </c:pt>
                <c:pt idx="29">
                  <c:v>15.729999999999999</c:v>
                </c:pt>
                <c:pt idx="30">
                  <c:v>15.75</c:v>
                </c:pt>
                <c:pt idx="31">
                  <c:v>16.260000000000002</c:v>
                </c:pt>
                <c:pt idx="32">
                  <c:v>16.439999999999998</c:v>
                </c:pt>
                <c:pt idx="33">
                  <c:v>16.57</c:v>
                </c:pt>
              </c:numCache>
            </c:numRef>
          </c:val>
          <c:smooth val="0"/>
        </c:ser>
        <c:ser>
          <c:idx val="1"/>
          <c:order val="1"/>
          <c:tx>
            <c:strRef>
              <c:f>'Graf 6'!$C$1</c:f>
              <c:strCache>
                <c:ptCount val="1"/>
                <c:pt idx="0">
                  <c:v>Ženy</c:v>
                </c:pt>
              </c:strCache>
            </c:strRef>
          </c:tx>
          <c:spPr>
            <a:ln w="38100">
              <a:solidFill>
                <a:schemeClr val="accent2"/>
              </a:solidFill>
            </a:ln>
          </c:spPr>
          <c:marker>
            <c:symbol val="none"/>
          </c:marker>
          <c:cat>
            <c:numRef>
              <c:f>'Graf 6'!$A$2:$A$72</c:f>
              <c:numCache>
                <c:formatCode>General</c:formatCode>
                <c:ptCount val="71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  <c:pt idx="44">
                  <c:v>2024</c:v>
                </c:pt>
                <c:pt idx="45">
                  <c:v>2025</c:v>
                </c:pt>
                <c:pt idx="46">
                  <c:v>2026</c:v>
                </c:pt>
                <c:pt idx="47">
                  <c:v>2027</c:v>
                </c:pt>
                <c:pt idx="48">
                  <c:v>2028</c:v>
                </c:pt>
                <c:pt idx="49">
                  <c:v>2029</c:v>
                </c:pt>
                <c:pt idx="50">
                  <c:v>2030</c:v>
                </c:pt>
                <c:pt idx="51">
                  <c:v>2031</c:v>
                </c:pt>
                <c:pt idx="52">
                  <c:v>2032</c:v>
                </c:pt>
                <c:pt idx="53">
                  <c:v>2033</c:v>
                </c:pt>
                <c:pt idx="54">
                  <c:v>2034</c:v>
                </c:pt>
                <c:pt idx="55">
                  <c:v>2035</c:v>
                </c:pt>
                <c:pt idx="56">
                  <c:v>2036</c:v>
                </c:pt>
                <c:pt idx="57">
                  <c:v>2037</c:v>
                </c:pt>
                <c:pt idx="58">
                  <c:v>2038</c:v>
                </c:pt>
                <c:pt idx="59">
                  <c:v>2039</c:v>
                </c:pt>
                <c:pt idx="60">
                  <c:v>2040</c:v>
                </c:pt>
                <c:pt idx="61">
                  <c:v>2041</c:v>
                </c:pt>
                <c:pt idx="62">
                  <c:v>2042</c:v>
                </c:pt>
                <c:pt idx="63">
                  <c:v>2043</c:v>
                </c:pt>
                <c:pt idx="64">
                  <c:v>2044</c:v>
                </c:pt>
                <c:pt idx="65">
                  <c:v>2045</c:v>
                </c:pt>
                <c:pt idx="66">
                  <c:v>2046</c:v>
                </c:pt>
                <c:pt idx="67">
                  <c:v>2047</c:v>
                </c:pt>
                <c:pt idx="68">
                  <c:v>2048</c:v>
                </c:pt>
                <c:pt idx="69">
                  <c:v>2049</c:v>
                </c:pt>
                <c:pt idx="70">
                  <c:v>2050</c:v>
                </c:pt>
              </c:numCache>
            </c:numRef>
          </c:cat>
          <c:val>
            <c:numRef>
              <c:f>'Graf 6'!$C$2:$C$72</c:f>
              <c:numCache>
                <c:formatCode>0.00</c:formatCode>
                <c:ptCount val="71"/>
                <c:pt idx="0">
                  <c:v>17.399999999999999</c:v>
                </c:pt>
                <c:pt idx="1">
                  <c:v>17.68</c:v>
                </c:pt>
                <c:pt idx="2">
                  <c:v>17.559999999999999</c:v>
                </c:pt>
                <c:pt idx="3">
                  <c:v>17.47</c:v>
                </c:pt>
                <c:pt idx="4">
                  <c:v>17.739999999999995</c:v>
                </c:pt>
                <c:pt idx="5">
                  <c:v>17.649999999999999</c:v>
                </c:pt>
                <c:pt idx="6">
                  <c:v>17.649999999999999</c:v>
                </c:pt>
                <c:pt idx="7">
                  <c:v>17.87</c:v>
                </c:pt>
                <c:pt idx="8">
                  <c:v>17.989999999999991</c:v>
                </c:pt>
                <c:pt idx="9">
                  <c:v>17.93</c:v>
                </c:pt>
                <c:pt idx="10">
                  <c:v>18</c:v>
                </c:pt>
                <c:pt idx="11">
                  <c:v>17.939999999999998</c:v>
                </c:pt>
                <c:pt idx="12">
                  <c:v>18.66</c:v>
                </c:pt>
                <c:pt idx="13">
                  <c:v>18.84</c:v>
                </c:pt>
                <c:pt idx="14">
                  <c:v>18.53</c:v>
                </c:pt>
                <c:pt idx="15">
                  <c:v>18.38</c:v>
                </c:pt>
                <c:pt idx="16">
                  <c:v>18.739999999999995</c:v>
                </c:pt>
                <c:pt idx="17">
                  <c:v>18.73</c:v>
                </c:pt>
                <c:pt idx="18">
                  <c:v>18.64</c:v>
                </c:pt>
                <c:pt idx="19">
                  <c:v>18.84</c:v>
                </c:pt>
                <c:pt idx="20">
                  <c:v>18.760000000000002</c:v>
                </c:pt>
                <c:pt idx="21">
                  <c:v>19.03</c:v>
                </c:pt>
                <c:pt idx="22">
                  <c:v>19.23</c:v>
                </c:pt>
                <c:pt idx="23">
                  <c:v>19.190000000000001</c:v>
                </c:pt>
                <c:pt idx="24">
                  <c:v>19.350000000000001</c:v>
                </c:pt>
                <c:pt idx="25">
                  <c:v>19.34</c:v>
                </c:pt>
                <c:pt idx="26">
                  <c:v>19.510000000000005</c:v>
                </c:pt>
                <c:pt idx="27">
                  <c:v>19.55</c:v>
                </c:pt>
                <c:pt idx="28">
                  <c:v>19.939999999999998</c:v>
                </c:pt>
                <c:pt idx="29">
                  <c:v>20.010000000000005</c:v>
                </c:pt>
                <c:pt idx="30">
                  <c:v>19.939999999999998</c:v>
                </c:pt>
                <c:pt idx="31">
                  <c:v>20.439999999999998</c:v>
                </c:pt>
                <c:pt idx="32">
                  <c:v>20.420000000000002</c:v>
                </c:pt>
                <c:pt idx="33">
                  <c:v>20.68</c:v>
                </c:pt>
              </c:numCache>
            </c:numRef>
          </c:val>
          <c:smooth val="0"/>
        </c:ser>
        <c:ser>
          <c:idx val="2"/>
          <c:order val="2"/>
          <c:tx>
            <c:strRef>
              <c:f>'Graf 6'!$D$1</c:f>
              <c:strCache>
                <c:ptCount val="1"/>
              </c:strCache>
            </c:strRef>
          </c:tx>
          <c:spPr>
            <a:ln w="38100">
              <a:solidFill>
                <a:schemeClr val="tx2"/>
              </a:solidFill>
              <a:prstDash val="lgDash"/>
            </a:ln>
          </c:spPr>
          <c:marker>
            <c:symbol val="none"/>
          </c:marker>
          <c:cat>
            <c:numRef>
              <c:f>'Graf 6'!$A$2:$A$72</c:f>
              <c:numCache>
                <c:formatCode>General</c:formatCode>
                <c:ptCount val="71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  <c:pt idx="44">
                  <c:v>2024</c:v>
                </c:pt>
                <c:pt idx="45">
                  <c:v>2025</c:v>
                </c:pt>
                <c:pt idx="46">
                  <c:v>2026</c:v>
                </c:pt>
                <c:pt idx="47">
                  <c:v>2027</c:v>
                </c:pt>
                <c:pt idx="48">
                  <c:v>2028</c:v>
                </c:pt>
                <c:pt idx="49">
                  <c:v>2029</c:v>
                </c:pt>
                <c:pt idx="50">
                  <c:v>2030</c:v>
                </c:pt>
                <c:pt idx="51">
                  <c:v>2031</c:v>
                </c:pt>
                <c:pt idx="52">
                  <c:v>2032</c:v>
                </c:pt>
                <c:pt idx="53">
                  <c:v>2033</c:v>
                </c:pt>
                <c:pt idx="54">
                  <c:v>2034</c:v>
                </c:pt>
                <c:pt idx="55">
                  <c:v>2035</c:v>
                </c:pt>
                <c:pt idx="56">
                  <c:v>2036</c:v>
                </c:pt>
                <c:pt idx="57">
                  <c:v>2037</c:v>
                </c:pt>
                <c:pt idx="58">
                  <c:v>2038</c:v>
                </c:pt>
                <c:pt idx="59">
                  <c:v>2039</c:v>
                </c:pt>
                <c:pt idx="60">
                  <c:v>2040</c:v>
                </c:pt>
                <c:pt idx="61">
                  <c:v>2041</c:v>
                </c:pt>
                <c:pt idx="62">
                  <c:v>2042</c:v>
                </c:pt>
                <c:pt idx="63">
                  <c:v>2043</c:v>
                </c:pt>
                <c:pt idx="64">
                  <c:v>2044</c:v>
                </c:pt>
                <c:pt idx="65">
                  <c:v>2045</c:v>
                </c:pt>
                <c:pt idx="66">
                  <c:v>2046</c:v>
                </c:pt>
                <c:pt idx="67">
                  <c:v>2047</c:v>
                </c:pt>
                <c:pt idx="68">
                  <c:v>2048</c:v>
                </c:pt>
                <c:pt idx="69">
                  <c:v>2049</c:v>
                </c:pt>
                <c:pt idx="70">
                  <c:v>2050</c:v>
                </c:pt>
              </c:numCache>
            </c:numRef>
          </c:cat>
          <c:val>
            <c:numRef>
              <c:f>'Graf 6'!$D$2:$D$72</c:f>
              <c:numCache>
                <c:formatCode>General</c:formatCode>
                <c:ptCount val="71"/>
                <c:pt idx="33" formatCode="0.00">
                  <c:v>16.57</c:v>
                </c:pt>
                <c:pt idx="34" formatCode="0.00">
                  <c:v>16.624757944116954</c:v>
                </c:pt>
                <c:pt idx="35" formatCode="0.00">
                  <c:v>16.756985285273892</c:v>
                </c:pt>
                <c:pt idx="36" formatCode="0.00">
                  <c:v>16.895890892966655</c:v>
                </c:pt>
                <c:pt idx="37" formatCode="0.00">
                  <c:v>17.037559205484836</c:v>
                </c:pt>
                <c:pt idx="38" formatCode="0.00">
                  <c:v>17.184758182885442</c:v>
                </c:pt>
                <c:pt idx="39" formatCode="0.00">
                  <c:v>17.334828742807279</c:v>
                </c:pt>
                <c:pt idx="40" formatCode="0.00">
                  <c:v>17.487094120361071</c:v>
                </c:pt>
                <c:pt idx="41" formatCode="0.00">
                  <c:v>17.641551834018969</c:v>
                </c:pt>
                <c:pt idx="42" formatCode="0.00">
                  <c:v>17.798195327002897</c:v>
                </c:pt>
                <c:pt idx="43" formatCode="0.00">
                  <c:v>17.956294932144811</c:v>
                </c:pt>
                <c:pt idx="44" formatCode="0.00">
                  <c:v>18.115815613057176</c:v>
                </c:pt>
                <c:pt idx="45" formatCode="0.00">
                  <c:v>18.278911550999052</c:v>
                </c:pt>
                <c:pt idx="46" formatCode="0.00">
                  <c:v>18.444118538156701</c:v>
                </c:pt>
                <c:pt idx="47" formatCode="0.00">
                  <c:v>18.6136326219826</c:v>
                </c:pt>
                <c:pt idx="48" formatCode="0.00">
                  <c:v>18.785217928888976</c:v>
                </c:pt>
                <c:pt idx="49" formatCode="0.00">
                  <c:v>18.964858608560615</c:v>
                </c:pt>
                <c:pt idx="50" formatCode="0.00">
                  <c:v>19.147303408223667</c:v>
                </c:pt>
                <c:pt idx="51" formatCode="0.00">
                  <c:v>19.33249018731404</c:v>
                </c:pt>
                <c:pt idx="52" formatCode="0.00">
                  <c:v>19.516498634489434</c:v>
                </c:pt>
                <c:pt idx="53" formatCode="0.00">
                  <c:v>19.709998187874834</c:v>
                </c:pt>
                <c:pt idx="54" formatCode="0.00">
                  <c:v>19.905219417725359</c:v>
                </c:pt>
                <c:pt idx="55" formatCode="0.00">
                  <c:v>20.102021076322938</c:v>
                </c:pt>
                <c:pt idx="56" formatCode="0.00">
                  <c:v>20.300245093011956</c:v>
                </c:pt>
                <c:pt idx="57" formatCode="0.00">
                  <c:v>20.498932496942349</c:v>
                </c:pt>
                <c:pt idx="58" formatCode="0.00">
                  <c:v>20.69866959723586</c:v>
                </c:pt>
                <c:pt idx="59" formatCode="0.00">
                  <c:v>20.898459943010707</c:v>
                </c:pt>
                <c:pt idx="60" formatCode="0.00">
                  <c:v>21.095726038045683</c:v>
                </c:pt>
                <c:pt idx="61" formatCode="0.00">
                  <c:v>21.283218570473181</c:v>
                </c:pt>
                <c:pt idx="62" formatCode="0.00">
                  <c:v>21.470116650319429</c:v>
                </c:pt>
                <c:pt idx="63" formatCode="0.00">
                  <c:v>21.64845295950882</c:v>
                </c:pt>
                <c:pt idx="64" formatCode="0.00">
                  <c:v>21.827347297644554</c:v>
                </c:pt>
                <c:pt idx="65" formatCode="0.00">
                  <c:v>21.995853349980631</c:v>
                </c:pt>
                <c:pt idx="66" formatCode="0.00">
                  <c:v>22.165307772533868</c:v>
                </c:pt>
                <c:pt idx="67" formatCode="0.00">
                  <c:v>22.32343426859185</c:v>
                </c:pt>
                <c:pt idx="68" formatCode="0.00">
                  <c:v>22.479947538286744</c:v>
                </c:pt>
                <c:pt idx="69" formatCode="0.00">
                  <c:v>22.627313918172966</c:v>
                </c:pt>
                <c:pt idx="70" formatCode="0.00">
                  <c:v>22.765604686650537</c:v>
                </c:pt>
              </c:numCache>
            </c:numRef>
          </c:val>
          <c:smooth val="0"/>
        </c:ser>
        <c:ser>
          <c:idx val="3"/>
          <c:order val="3"/>
          <c:tx>
            <c:strRef>
              <c:f>'Graf 6'!$E$1</c:f>
              <c:strCache>
                <c:ptCount val="1"/>
              </c:strCache>
            </c:strRef>
          </c:tx>
          <c:spPr>
            <a:ln w="38100">
              <a:solidFill>
                <a:schemeClr val="accent2"/>
              </a:solidFill>
              <a:prstDash val="dash"/>
            </a:ln>
          </c:spPr>
          <c:marker>
            <c:symbol val="none"/>
          </c:marker>
          <c:cat>
            <c:numRef>
              <c:f>'Graf 6'!$A$2:$A$72</c:f>
              <c:numCache>
                <c:formatCode>General</c:formatCode>
                <c:ptCount val="71"/>
                <c:pt idx="0">
                  <c:v>1980</c:v>
                </c:pt>
                <c:pt idx="1">
                  <c:v>1981</c:v>
                </c:pt>
                <c:pt idx="2">
                  <c:v>1982</c:v>
                </c:pt>
                <c:pt idx="3">
                  <c:v>1983</c:v>
                </c:pt>
                <c:pt idx="4">
                  <c:v>1984</c:v>
                </c:pt>
                <c:pt idx="5">
                  <c:v>1985</c:v>
                </c:pt>
                <c:pt idx="6">
                  <c:v>1986</c:v>
                </c:pt>
                <c:pt idx="7">
                  <c:v>1987</c:v>
                </c:pt>
                <c:pt idx="8">
                  <c:v>1988</c:v>
                </c:pt>
                <c:pt idx="9">
                  <c:v>1989</c:v>
                </c:pt>
                <c:pt idx="10">
                  <c:v>1990</c:v>
                </c:pt>
                <c:pt idx="11">
                  <c:v>1991</c:v>
                </c:pt>
                <c:pt idx="12">
                  <c:v>1992</c:v>
                </c:pt>
                <c:pt idx="13">
                  <c:v>1993</c:v>
                </c:pt>
                <c:pt idx="14">
                  <c:v>1994</c:v>
                </c:pt>
                <c:pt idx="15">
                  <c:v>1995</c:v>
                </c:pt>
                <c:pt idx="16">
                  <c:v>1996</c:v>
                </c:pt>
                <c:pt idx="17">
                  <c:v>1997</c:v>
                </c:pt>
                <c:pt idx="18">
                  <c:v>1998</c:v>
                </c:pt>
                <c:pt idx="19">
                  <c:v>1999</c:v>
                </c:pt>
                <c:pt idx="20">
                  <c:v>2000</c:v>
                </c:pt>
                <c:pt idx="21">
                  <c:v>2001</c:v>
                </c:pt>
                <c:pt idx="22">
                  <c:v>2002</c:v>
                </c:pt>
                <c:pt idx="23">
                  <c:v>2003</c:v>
                </c:pt>
                <c:pt idx="24">
                  <c:v>2004</c:v>
                </c:pt>
                <c:pt idx="25">
                  <c:v>2005</c:v>
                </c:pt>
                <c:pt idx="26">
                  <c:v>2006</c:v>
                </c:pt>
                <c:pt idx="27">
                  <c:v>2007</c:v>
                </c:pt>
                <c:pt idx="28">
                  <c:v>2008</c:v>
                </c:pt>
                <c:pt idx="29">
                  <c:v>2009</c:v>
                </c:pt>
                <c:pt idx="30">
                  <c:v>2010</c:v>
                </c:pt>
                <c:pt idx="31">
                  <c:v>2011</c:v>
                </c:pt>
                <c:pt idx="32">
                  <c:v>2012</c:v>
                </c:pt>
                <c:pt idx="33">
                  <c:v>2013</c:v>
                </c:pt>
                <c:pt idx="34">
                  <c:v>2014</c:v>
                </c:pt>
                <c:pt idx="35">
                  <c:v>2015</c:v>
                </c:pt>
                <c:pt idx="36">
                  <c:v>2016</c:v>
                </c:pt>
                <c:pt idx="37">
                  <c:v>2017</c:v>
                </c:pt>
                <c:pt idx="38">
                  <c:v>2018</c:v>
                </c:pt>
                <c:pt idx="39">
                  <c:v>2019</c:v>
                </c:pt>
                <c:pt idx="40">
                  <c:v>2020</c:v>
                </c:pt>
                <c:pt idx="41">
                  <c:v>2021</c:v>
                </c:pt>
                <c:pt idx="42">
                  <c:v>2022</c:v>
                </c:pt>
                <c:pt idx="43">
                  <c:v>2023</c:v>
                </c:pt>
                <c:pt idx="44">
                  <c:v>2024</c:v>
                </c:pt>
                <c:pt idx="45">
                  <c:v>2025</c:v>
                </c:pt>
                <c:pt idx="46">
                  <c:v>2026</c:v>
                </c:pt>
                <c:pt idx="47">
                  <c:v>2027</c:v>
                </c:pt>
                <c:pt idx="48">
                  <c:v>2028</c:v>
                </c:pt>
                <c:pt idx="49">
                  <c:v>2029</c:v>
                </c:pt>
                <c:pt idx="50">
                  <c:v>2030</c:v>
                </c:pt>
                <c:pt idx="51">
                  <c:v>2031</c:v>
                </c:pt>
                <c:pt idx="52">
                  <c:v>2032</c:v>
                </c:pt>
                <c:pt idx="53">
                  <c:v>2033</c:v>
                </c:pt>
                <c:pt idx="54">
                  <c:v>2034</c:v>
                </c:pt>
                <c:pt idx="55">
                  <c:v>2035</c:v>
                </c:pt>
                <c:pt idx="56">
                  <c:v>2036</c:v>
                </c:pt>
                <c:pt idx="57">
                  <c:v>2037</c:v>
                </c:pt>
                <c:pt idx="58">
                  <c:v>2038</c:v>
                </c:pt>
                <c:pt idx="59">
                  <c:v>2039</c:v>
                </c:pt>
                <c:pt idx="60">
                  <c:v>2040</c:v>
                </c:pt>
                <c:pt idx="61">
                  <c:v>2041</c:v>
                </c:pt>
                <c:pt idx="62">
                  <c:v>2042</c:v>
                </c:pt>
                <c:pt idx="63">
                  <c:v>2043</c:v>
                </c:pt>
                <c:pt idx="64">
                  <c:v>2044</c:v>
                </c:pt>
                <c:pt idx="65">
                  <c:v>2045</c:v>
                </c:pt>
                <c:pt idx="66">
                  <c:v>2046</c:v>
                </c:pt>
                <c:pt idx="67">
                  <c:v>2047</c:v>
                </c:pt>
                <c:pt idx="68">
                  <c:v>2048</c:v>
                </c:pt>
                <c:pt idx="69">
                  <c:v>2049</c:v>
                </c:pt>
                <c:pt idx="70">
                  <c:v>2050</c:v>
                </c:pt>
              </c:numCache>
            </c:numRef>
          </c:cat>
          <c:val>
            <c:numRef>
              <c:f>'Graf 6'!$E$2:$E$72</c:f>
              <c:numCache>
                <c:formatCode>General</c:formatCode>
                <c:ptCount val="71"/>
                <c:pt idx="33" formatCode="0.00">
                  <c:v>20.68</c:v>
                </c:pt>
                <c:pt idx="34" formatCode="0.00">
                  <c:v>20.761874444596256</c:v>
                </c:pt>
                <c:pt idx="35" formatCode="0.00">
                  <c:v>20.876647621350841</c:v>
                </c:pt>
                <c:pt idx="36" formatCode="0.00">
                  <c:v>20.992968777705464</c:v>
                </c:pt>
                <c:pt idx="37" formatCode="0.00">
                  <c:v>21.110862503797275</c:v>
                </c:pt>
                <c:pt idx="38" formatCode="0.00">
                  <c:v>21.230353147665614</c:v>
                </c:pt>
                <c:pt idx="39" formatCode="0.00">
                  <c:v>21.358639913111116</c:v>
                </c:pt>
                <c:pt idx="40" formatCode="0.00">
                  <c:v>21.488771854612729</c:v>
                </c:pt>
                <c:pt idx="41" formatCode="0.00">
                  <c:v>21.620776195170176</c:v>
                </c:pt>
                <c:pt idx="42" formatCode="0.00">
                  <c:v>21.754679250295336</c:v>
                </c:pt>
                <c:pt idx="43" formatCode="0.00">
                  <c:v>21.890506224145383</c:v>
                </c:pt>
                <c:pt idx="44" formatCode="0.00">
                  <c:v>22.035992701719799</c:v>
                </c:pt>
                <c:pt idx="45" formatCode="0.00">
                  <c:v>22.183675511065026</c:v>
                </c:pt>
                <c:pt idx="46" formatCode="0.00">
                  <c:v>22.333578435441993</c:v>
                </c:pt>
                <c:pt idx="47" formatCode="0.00">
                  <c:v>22.485722494164836</c:v>
                </c:pt>
                <c:pt idx="48" formatCode="0.00">
                  <c:v>22.64831481279883</c:v>
                </c:pt>
                <c:pt idx="49" formatCode="0.00">
                  <c:v>22.813426322283451</c:v>
                </c:pt>
                <c:pt idx="50" formatCode="0.00">
                  <c:v>22.981067954592461</c:v>
                </c:pt>
                <c:pt idx="51" formatCode="0.00">
                  <c:v>23.151244492888338</c:v>
                </c:pt>
                <c:pt idx="52" formatCode="0.00">
                  <c:v>23.323953661821413</c:v>
                </c:pt>
                <c:pt idx="53" formatCode="0.00">
                  <c:v>23.490363904948989</c:v>
                </c:pt>
                <c:pt idx="54" formatCode="0.00">
                  <c:v>23.659034071525262</c:v>
                </c:pt>
                <c:pt idx="55" formatCode="0.00">
                  <c:v>23.820889019947252</c:v>
                </c:pt>
                <c:pt idx="56" formatCode="0.00">
                  <c:v>23.975567931620034</c:v>
                </c:pt>
                <c:pt idx="57" formatCode="0.00">
                  <c:v>24.131979022228265</c:v>
                </c:pt>
                <c:pt idx="58" formatCode="0.00">
                  <c:v>24.280737193421086</c:v>
                </c:pt>
                <c:pt idx="59" formatCode="0.00">
                  <c:v>24.430956587981726</c:v>
                </c:pt>
                <c:pt idx="60" formatCode="0.00">
                  <c:v>24.573073645060987</c:v>
                </c:pt>
                <c:pt idx="61" formatCode="0.00">
                  <c:v>24.71639081986633</c:v>
                </c:pt>
                <c:pt idx="62" formatCode="0.00">
                  <c:v>24.851192054652145</c:v>
                </c:pt>
                <c:pt idx="63" formatCode="0.00">
                  <c:v>24.986948762518196</c:v>
                </c:pt>
                <c:pt idx="64" formatCode="0.00">
                  <c:v>25.123609100569098</c:v>
                </c:pt>
                <c:pt idx="65" formatCode="0.00">
                  <c:v>25.251266652147354</c:v>
                </c:pt>
                <c:pt idx="66" formatCode="0.00">
                  <c:v>25.379602318748439</c:v>
                </c:pt>
                <c:pt idx="67" formatCode="0.00">
                  <c:v>25.498619297149155</c:v>
                </c:pt>
                <c:pt idx="68" formatCode="0.00">
                  <c:v>25.618117854459044</c:v>
                </c:pt>
                <c:pt idx="69" formatCode="0.00">
                  <c:v>25.738045568816805</c:v>
                </c:pt>
                <c:pt idx="70" formatCode="0.00">
                  <c:v>25.858345696578297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138638784"/>
        <c:axId val="138639176"/>
      </c:lineChart>
      <c:catAx>
        <c:axId val="138638784"/>
        <c:scaling>
          <c:orientation val="minMax"/>
        </c:scaling>
        <c:delete val="0"/>
        <c:axPos val="b"/>
        <c:majorGridlines/>
        <c:numFmt formatCode="General" sourceLinked="1"/>
        <c:majorTickMark val="out"/>
        <c:minorTickMark val="none"/>
        <c:tickLblPos val="nextTo"/>
        <c:txPr>
          <a:bodyPr rot="-5400000" vert="horz"/>
          <a:lstStyle/>
          <a:p>
            <a:pPr>
              <a:defRPr/>
            </a:pPr>
            <a:endParaRPr lang="sk-SK"/>
          </a:p>
        </c:txPr>
        <c:crossAx val="138639176"/>
        <c:crosses val="autoZero"/>
        <c:auto val="1"/>
        <c:lblAlgn val="ctr"/>
        <c:lblOffset val="100"/>
        <c:tickLblSkip val="5"/>
        <c:tickMarkSkip val="5"/>
        <c:noMultiLvlLbl val="0"/>
      </c:catAx>
      <c:valAx>
        <c:axId val="138639176"/>
        <c:scaling>
          <c:orientation val="minMax"/>
          <c:max val="26"/>
          <c:min val="13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Počet rokov</a:t>
                </a:r>
              </a:p>
            </c:rich>
          </c:tx>
          <c:layout>
            <c:manualLayout>
              <c:xMode val="edge"/>
              <c:yMode val="edge"/>
              <c:x val="6.8952020202020271E-3"/>
              <c:y val="0.32199037037037076"/>
            </c:manualLayout>
          </c:layout>
          <c:overlay val="0"/>
        </c:title>
        <c:numFmt formatCode="0" sourceLinked="0"/>
        <c:majorTickMark val="out"/>
        <c:minorTickMark val="none"/>
        <c:tickLblPos val="nextTo"/>
        <c:crossAx val="138638784"/>
        <c:crosses val="autoZero"/>
        <c:crossBetween val="midCat"/>
        <c:majorUnit val="1"/>
      </c:valAx>
      <c:spPr>
        <a:solidFill>
          <a:prstClr val="white"/>
        </a:solidFill>
      </c:spPr>
    </c:plotArea>
    <c:legend>
      <c:legendPos val="r"/>
      <c:legendEntry>
        <c:idx val="2"/>
        <c:delete val="1"/>
      </c:legendEntry>
      <c:legendEntry>
        <c:idx val="3"/>
        <c:delete val="1"/>
      </c:legendEntry>
      <c:layout>
        <c:manualLayout>
          <c:xMode val="edge"/>
          <c:yMode val="edge"/>
          <c:x val="0.80915517676767679"/>
          <c:y val="0.58274333333333361"/>
          <c:w val="0.1122715909090909"/>
          <c:h val="0.12186777777777778"/>
        </c:manualLayout>
      </c:layout>
      <c:overlay val="0"/>
      <c:spPr>
        <a:solidFill>
          <a:schemeClr val="accent1">
            <a:lumMod val="20000"/>
            <a:lumOff val="80000"/>
          </a:schemeClr>
        </a:solidFill>
        <a:ln>
          <a:solidFill>
            <a:schemeClr val="tx2"/>
          </a:solidFill>
        </a:ln>
      </c:spPr>
    </c:legend>
    <c:plotVisOnly val="1"/>
    <c:dispBlanksAs val="gap"/>
    <c:showDLblsOverMax val="0"/>
  </c:chart>
  <c:spPr>
    <a:solidFill>
      <a:schemeClr val="accent1">
        <a:lumMod val="20000"/>
        <a:lumOff val="80000"/>
      </a:schemeClr>
    </a:solidFill>
    <a:ln>
      <a:solidFill>
        <a:schemeClr val="tx2"/>
      </a:solidFill>
    </a:ln>
  </c:spPr>
  <c:txPr>
    <a:bodyPr/>
    <a:lstStyle/>
    <a:p>
      <a:pPr>
        <a:defRPr sz="1800">
          <a:latin typeface="Arial" panose="020B0604020202020204" pitchFamily="34" charset="0"/>
          <a:cs typeface="Arial" panose="020B0604020202020204" pitchFamily="34" charset="0"/>
        </a:defRPr>
      </a:pPr>
      <a:endParaRPr lang="sk-SK"/>
    </a:p>
  </c:txPr>
  <c:externalData r:id="rId1">
    <c:autoUpdate val="0"/>
  </c:externalData>
  <c:userShapes r:id="rId2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0.12628</cdr:x>
      <cdr:y>0.12396</cdr:y>
    </cdr:from>
    <cdr:to>
      <cdr:x>0.71258</cdr:x>
      <cdr:y>0.19517</cdr:y>
    </cdr:to>
    <cdr:sp macro="" textlink="">
      <cdr:nvSpPr>
        <cdr:cNvPr id="2" name="BlokTextu 1"/>
        <cdr:cNvSpPr txBox="1"/>
      </cdr:nvSpPr>
      <cdr:spPr>
        <a:xfrm xmlns:a="http://schemas.openxmlformats.org/drawingml/2006/main">
          <a:off x="1000132" y="642942"/>
          <a:ext cx="4643470" cy="369332"/>
        </a:xfrm>
        <a:prstGeom xmlns:a="http://schemas.openxmlformats.org/drawingml/2006/main" prst="rect">
          <a:avLst/>
        </a:prstGeom>
        <a:solidFill xmlns:a="http://schemas.openxmlformats.org/drawingml/2006/main">
          <a:srgbClr val="4F81BD">
            <a:lumMod val="20000"/>
            <a:lumOff val="80000"/>
          </a:srgbClr>
        </a:solidFill>
        <a:ln xmlns:a="http://schemas.openxmlformats.org/drawingml/2006/main">
          <a:solidFill>
            <a:srgbClr val="1F497D"/>
          </a:solidFill>
        </a:ln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sk-SK"/>
          </a:defPPr>
          <a:lvl1pPr marL="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1pPr>
          <a:lvl2pPr marL="457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2pPr>
          <a:lvl3pPr marL="914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3pPr>
          <a:lvl4pPr marL="1371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4pPr>
          <a:lvl5pPr marL="18288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5pPr>
          <a:lvl6pPr marL="22860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6pPr>
          <a:lvl7pPr marL="27432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7pPr>
          <a:lvl8pPr marL="32004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8pPr>
          <a:lvl9pPr marL="3657600" algn="l" defTabSz="914400" rtl="0" eaLnBrk="1" latinLnBrk="0" hangingPunct="1">
            <a:defRPr sz="1800" kern="1200">
              <a:solidFill>
                <a:sysClr val="windowText" lastClr="000000"/>
              </a:solidFill>
              <a:latin typeface="Calibri"/>
            </a:defRPr>
          </a:lvl9pPr>
        </a:lstStyle>
        <a:p xmlns:a="http://schemas.openxmlformats.org/drawingml/2006/main">
          <a:pPr algn="ctr"/>
          <a:r>
            <a:rPr lang="sk-SK" b="1" dirty="0" smtClean="0">
              <a:latin typeface="Arial" panose="020B0604020202020204" pitchFamily="34" charset="0"/>
              <a:cs typeface="Arial" panose="020B0604020202020204" pitchFamily="34" charset="0"/>
            </a:rPr>
            <a:t>Stredná dĺžka života vo veku 65 rokov</a:t>
          </a:r>
          <a:endParaRPr lang="sk-SK" b="1" dirty="0">
            <a:latin typeface="Arial" panose="020B0604020202020204" pitchFamily="34" charset="0"/>
            <a:cs typeface="Arial" panose="020B0604020202020204" pitchFamily="34" charset="0"/>
          </a:endParaRP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470212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sk-SK" sz="1000" b="1" dirty="0" smtClean="0"/>
              <a:t>Očakávaný demografický vývoj na Slovensku        </a:t>
            </a:r>
          </a:p>
          <a:p>
            <a:r>
              <a:rPr lang="sk-SK" sz="1000" dirty="0" smtClean="0"/>
              <a:t>Branislav </a:t>
            </a:r>
            <a:r>
              <a:rPr lang="sk-SK" sz="1000" dirty="0" err="1" smtClean="0"/>
              <a:t>Šprocha</a:t>
            </a:r>
            <a:endParaRPr lang="sk-SK" sz="1000" dirty="0" smtClean="0"/>
          </a:p>
          <a:p>
            <a:endParaRPr lang="sk-SK" dirty="0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sk-SK" sz="1000" dirty="0" smtClean="0"/>
              <a:t>SLASPO fórum  18. 11. 2015</a:t>
            </a:r>
            <a:endParaRPr lang="sk-SK" sz="1000" dirty="0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AF4593-E57A-43DE-AB75-36DB737ED7F6}" type="slidenum">
              <a:rPr lang="sk-SK" sz="1000" smtClean="0"/>
              <a:t>‹#›</a:t>
            </a:fld>
            <a:endParaRPr lang="sk-SK" sz="1000" dirty="0"/>
          </a:p>
        </p:txBody>
      </p:sp>
    </p:spTree>
    <p:extLst>
      <p:ext uri="{BB962C8B-B14F-4D97-AF65-F5344CB8AC3E}">
        <p14:creationId xmlns:p14="http://schemas.microsoft.com/office/powerpoint/2010/main" val="4005610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2C9BF4-59C2-4B80-9826-8E3671102A2D}" type="datetimeFigureOut">
              <a:rPr lang="sk-SK" smtClean="0"/>
              <a:t>17. 11. 2015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658281-6A9A-42A2-BFFC-5B73FA9012C0}" type="slidenum">
              <a:rPr lang="sk-SK" smtClean="0"/>
              <a:t>‹#›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8030651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0658281-6A9A-42A2-BFFC-5B73FA9012C0}" type="slidenum">
              <a:rPr lang="sk-SK" smtClean="0"/>
              <a:t>1</a:t>
            </a:fld>
            <a:endParaRPr lang="sk-SK"/>
          </a:p>
        </p:txBody>
      </p:sp>
    </p:spTree>
    <p:extLst>
      <p:ext uri="{BB962C8B-B14F-4D97-AF65-F5344CB8AC3E}">
        <p14:creationId xmlns:p14="http://schemas.microsoft.com/office/powerpoint/2010/main" val="78310621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6CD3-4540-4D05-8B05-F4C045B0A28B}" type="datetimeFigureOut">
              <a:rPr lang="sk-SK" smtClean="0"/>
              <a:pPr/>
              <a:t>17. 11. 2015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8ED3-B710-41B2-9ECC-B1C5B722EF3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6CD3-4540-4D05-8B05-F4C045B0A28B}" type="datetimeFigureOut">
              <a:rPr lang="sk-SK" smtClean="0"/>
              <a:pPr/>
              <a:t>17. 11. 2015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8ED3-B710-41B2-9ECC-B1C5B722EF3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6CD3-4540-4D05-8B05-F4C045B0A28B}" type="datetimeFigureOut">
              <a:rPr lang="sk-SK" smtClean="0"/>
              <a:pPr/>
              <a:t>17. 11. 2015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8ED3-B710-41B2-9ECC-B1C5B722EF3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6CD3-4540-4D05-8B05-F4C045B0A28B}" type="datetimeFigureOut">
              <a:rPr lang="sk-SK" smtClean="0"/>
              <a:pPr/>
              <a:t>17. 11. 2015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8ED3-B710-41B2-9ECC-B1C5B722EF3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6CD3-4540-4D05-8B05-F4C045B0A28B}" type="datetimeFigureOut">
              <a:rPr lang="sk-SK" smtClean="0"/>
              <a:pPr/>
              <a:t>17. 11. 2015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8ED3-B710-41B2-9ECC-B1C5B722EF3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6CD3-4540-4D05-8B05-F4C045B0A28B}" type="datetimeFigureOut">
              <a:rPr lang="sk-SK" smtClean="0"/>
              <a:pPr/>
              <a:t>17. 11. 2015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8ED3-B710-41B2-9ECC-B1C5B722EF3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6CD3-4540-4D05-8B05-F4C045B0A28B}" type="datetimeFigureOut">
              <a:rPr lang="sk-SK" smtClean="0"/>
              <a:pPr/>
              <a:t>17. 11. 2015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8ED3-B710-41B2-9ECC-B1C5B722EF3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6CD3-4540-4D05-8B05-F4C045B0A28B}" type="datetimeFigureOut">
              <a:rPr lang="sk-SK" smtClean="0"/>
              <a:pPr/>
              <a:t>17. 11. 2015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8ED3-B710-41B2-9ECC-B1C5B722EF3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6CD3-4540-4D05-8B05-F4C045B0A28B}" type="datetimeFigureOut">
              <a:rPr lang="sk-SK" smtClean="0"/>
              <a:pPr/>
              <a:t>17. 11. 2015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8ED3-B710-41B2-9ECC-B1C5B722EF3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6CD3-4540-4D05-8B05-F4C045B0A28B}" type="datetimeFigureOut">
              <a:rPr lang="sk-SK" smtClean="0"/>
              <a:pPr/>
              <a:t>17. 11. 2015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8ED3-B710-41B2-9ECC-B1C5B722EF3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166CD3-4540-4D05-8B05-F4C045B0A28B}" type="datetimeFigureOut">
              <a:rPr lang="sk-SK" smtClean="0"/>
              <a:pPr/>
              <a:t>17. 11. 2015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958ED3-B710-41B2-9ECC-B1C5B722EF38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166CD3-4540-4D05-8B05-F4C045B0A28B}" type="datetimeFigureOut">
              <a:rPr lang="sk-SK" smtClean="0"/>
              <a:pPr/>
              <a:t>17. 11. 2015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958ED3-B710-41B2-9ECC-B1C5B722EF38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42910" y="1857364"/>
            <a:ext cx="7929618" cy="1470025"/>
          </a:xfrm>
        </p:spPr>
        <p:txBody>
          <a:bodyPr>
            <a:normAutofit fontScale="90000"/>
          </a:bodyPr>
          <a:lstStyle/>
          <a:p>
            <a:r>
              <a:rPr lang="sk-SK" b="1" dirty="0" smtClean="0"/>
              <a:t>(</a:t>
            </a:r>
            <a:r>
              <a:rPr lang="sk-SK" b="1" i="1" dirty="0" smtClean="0"/>
              <a:t>Očakávaný</a:t>
            </a:r>
            <a:r>
              <a:rPr lang="sk-SK" b="1" dirty="0" smtClean="0"/>
              <a:t>) Demografický vývoj na Slovensku...</a:t>
            </a:r>
            <a:br>
              <a:rPr lang="sk-SK" b="1" dirty="0" smtClean="0"/>
            </a:br>
            <a:r>
              <a:rPr lang="sk-SK" b="1" i="1" dirty="0" smtClean="0"/>
              <a:t>a jeho možné dopady na trh práce a dôchodkový systém</a:t>
            </a:r>
            <a:endParaRPr lang="sk-SK" b="1" i="1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642910" y="4429132"/>
            <a:ext cx="8001056" cy="1752600"/>
          </a:xfrm>
        </p:spPr>
        <p:txBody>
          <a:bodyPr>
            <a:normAutofit/>
          </a:bodyPr>
          <a:lstStyle/>
          <a:p>
            <a:r>
              <a:rPr lang="sk-SK" b="1" cap="all" dirty="0" smtClean="0">
                <a:solidFill>
                  <a:schemeClr val="tx2"/>
                </a:solidFill>
              </a:rPr>
              <a:t>Branislav </a:t>
            </a:r>
            <a:r>
              <a:rPr lang="sk-SK" b="1" cap="all" dirty="0" err="1" smtClean="0">
                <a:solidFill>
                  <a:schemeClr val="tx2"/>
                </a:solidFill>
              </a:rPr>
              <a:t>Šprocha</a:t>
            </a:r>
            <a:endParaRPr lang="sk-SK" b="1" cap="all" dirty="0" smtClean="0">
              <a:solidFill>
                <a:schemeClr val="tx2"/>
              </a:solidFill>
            </a:endParaRPr>
          </a:p>
          <a:p>
            <a:r>
              <a:rPr lang="sk-SK" sz="2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INFOSTAT – Výskumné demografické centrum</a:t>
            </a:r>
          </a:p>
          <a:p>
            <a:r>
              <a:rPr lang="sk-SK" sz="2200" dirty="0" smtClean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Prognostický ústav SAV</a:t>
            </a:r>
            <a:endParaRPr lang="sk-SK" sz="22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BlokTextu 3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</a:t>
            </a:r>
            <a:endParaRPr lang="sk-SK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200000">
            <a:off x="1611288" y="-182584"/>
            <a:ext cx="6138863" cy="7218363"/>
          </a:xfrm>
          <a:prstGeom prst="rect">
            <a:avLst/>
          </a:prstGeom>
          <a:noFill/>
          <a:ln w="9525">
            <a:solidFill>
              <a:schemeClr val="tx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BlokTextu 3"/>
          <p:cNvSpPr txBox="1"/>
          <p:nvPr/>
        </p:nvSpPr>
        <p:spPr>
          <a:xfrm>
            <a:off x="1835696" y="133147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MUŽI</a:t>
            </a:r>
            <a:endParaRPr lang="sk-SK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BlokTextu 7"/>
          <p:cNvSpPr txBox="1"/>
          <p:nvPr/>
        </p:nvSpPr>
        <p:spPr>
          <a:xfrm>
            <a:off x="6948264" y="1331476"/>
            <a:ext cx="14401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ŽENY</a:t>
            </a:r>
            <a:endParaRPr lang="sk-SK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Bublina v tvare zaobleného obdĺžnika 6"/>
          <p:cNvSpPr/>
          <p:nvPr/>
        </p:nvSpPr>
        <p:spPr>
          <a:xfrm>
            <a:off x="1691680" y="4936425"/>
            <a:ext cx="936104" cy="432048"/>
          </a:xfrm>
          <a:prstGeom prst="wedgeRoundRectCallout">
            <a:avLst>
              <a:gd name="adj1" fmla="val 61093"/>
              <a:gd name="adj2" fmla="val -128662"/>
              <a:gd name="adj3" fmla="val 16667"/>
            </a:avLst>
          </a:prstGeom>
          <a:solidFill>
            <a:schemeClr val="bg1"/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tx1"/>
                </a:solidFill>
              </a:rPr>
              <a:t>2014</a:t>
            </a:r>
            <a:endParaRPr lang="sk-SK" b="1" dirty="0">
              <a:solidFill>
                <a:schemeClr val="tx1"/>
              </a:solidFill>
            </a:endParaRPr>
          </a:p>
        </p:txBody>
      </p:sp>
      <p:sp>
        <p:nvSpPr>
          <p:cNvPr id="12" name="Bublina v tvare zaobleného obdĺžnika 11"/>
          <p:cNvSpPr/>
          <p:nvPr/>
        </p:nvSpPr>
        <p:spPr>
          <a:xfrm>
            <a:off x="6712206" y="5013176"/>
            <a:ext cx="936104" cy="432048"/>
          </a:xfrm>
          <a:prstGeom prst="wedgeRoundRectCallout">
            <a:avLst>
              <a:gd name="adj1" fmla="val -70216"/>
              <a:gd name="adj2" fmla="val -121724"/>
              <a:gd name="adj3" fmla="val 16667"/>
            </a:avLst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tx1"/>
                </a:solidFill>
              </a:rPr>
              <a:t>2014</a:t>
            </a:r>
            <a:endParaRPr lang="sk-SK" b="1" dirty="0">
              <a:solidFill>
                <a:schemeClr val="tx1"/>
              </a:solidFill>
            </a:endParaRPr>
          </a:p>
        </p:txBody>
      </p:sp>
      <p:sp>
        <p:nvSpPr>
          <p:cNvPr id="13" name="Bublina v tvare zaobleného obdĺžnika 12"/>
          <p:cNvSpPr/>
          <p:nvPr/>
        </p:nvSpPr>
        <p:spPr>
          <a:xfrm>
            <a:off x="3053394" y="620688"/>
            <a:ext cx="936104" cy="432048"/>
          </a:xfrm>
          <a:prstGeom prst="wedgeRoundRectCallout">
            <a:avLst>
              <a:gd name="adj1" fmla="val -18974"/>
              <a:gd name="adj2" fmla="val 162781"/>
              <a:gd name="adj3" fmla="val 16667"/>
            </a:avLst>
          </a:prstGeom>
          <a:solidFill>
            <a:schemeClr val="accent1">
              <a:lumMod val="40000"/>
              <a:lumOff val="60000"/>
            </a:schemeClr>
          </a:solidFill>
          <a:ln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tx1"/>
                </a:solidFill>
              </a:rPr>
              <a:t>2050</a:t>
            </a:r>
            <a:endParaRPr lang="sk-SK" b="1" dirty="0">
              <a:solidFill>
                <a:schemeClr val="tx1"/>
              </a:solidFill>
            </a:endParaRPr>
          </a:p>
        </p:txBody>
      </p:sp>
      <p:sp>
        <p:nvSpPr>
          <p:cNvPr id="14" name="Bublina v tvare zaobleného obdĺžnika 13"/>
          <p:cNvSpPr/>
          <p:nvPr/>
        </p:nvSpPr>
        <p:spPr>
          <a:xfrm>
            <a:off x="5776102" y="589330"/>
            <a:ext cx="936104" cy="432048"/>
          </a:xfrm>
          <a:prstGeom prst="wedgeRoundRectCallout">
            <a:avLst>
              <a:gd name="adj1" fmla="val -10967"/>
              <a:gd name="adj2" fmla="val 103797"/>
              <a:gd name="adj3" fmla="val 16667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sk-SK" b="1" dirty="0" smtClean="0">
                <a:solidFill>
                  <a:schemeClr val="tx1"/>
                </a:solidFill>
              </a:rPr>
              <a:t>2050</a:t>
            </a:r>
            <a:endParaRPr lang="sk-SK" b="1" dirty="0">
              <a:solidFill>
                <a:schemeClr val="tx1"/>
              </a:solidFill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10" name="BlokTextu 9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2015, 18. november 2015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1408478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60" y="725488"/>
            <a:ext cx="3975100" cy="541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01356" y="725488"/>
            <a:ext cx="3975100" cy="541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BlokTextu 3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2015, 18. november 2015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4121434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6425" y="546100"/>
            <a:ext cx="7931150" cy="57737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3" name="Rovná spojovacia šípka 2"/>
          <p:cNvCxnSpPr/>
          <p:nvPr/>
        </p:nvCxnSpPr>
        <p:spPr>
          <a:xfrm flipH="1">
            <a:off x="5508104" y="3861048"/>
            <a:ext cx="1728192" cy="0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Rovná spojovacia šípka 5"/>
          <p:cNvCxnSpPr/>
          <p:nvPr/>
        </p:nvCxnSpPr>
        <p:spPr>
          <a:xfrm flipH="1">
            <a:off x="6732240" y="2060848"/>
            <a:ext cx="504056" cy="0"/>
          </a:xfrm>
          <a:prstGeom prst="straightConnector1">
            <a:avLst/>
          </a:prstGeom>
          <a:ln w="38100">
            <a:solidFill>
              <a:schemeClr val="accent2">
                <a:lumMod val="60000"/>
                <a:lumOff val="4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bdĺžnik 6"/>
          <p:cNvSpPr/>
          <p:nvPr/>
        </p:nvSpPr>
        <p:spPr>
          <a:xfrm>
            <a:off x="3851920" y="2708920"/>
            <a:ext cx="1512168" cy="2520280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8" name="Obdĺžnik 7"/>
          <p:cNvSpPr/>
          <p:nvPr/>
        </p:nvSpPr>
        <p:spPr>
          <a:xfrm>
            <a:off x="1691680" y="4221088"/>
            <a:ext cx="1944216" cy="1152128"/>
          </a:xfrm>
          <a:prstGeom prst="rect">
            <a:avLst/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sk-SK"/>
          </a:p>
        </p:txBody>
      </p:sp>
      <p:sp>
        <p:nvSpPr>
          <p:cNvPr id="9" name="BlokTextu 8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10" name="BlokTextu 9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2015, 18. november 2015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2835366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571472" y="2285992"/>
            <a:ext cx="8229600" cy="580926"/>
          </a:xfrm>
        </p:spPr>
        <p:txBody>
          <a:bodyPr>
            <a:noAutofit/>
          </a:bodyPr>
          <a:lstStyle/>
          <a:p>
            <a:r>
              <a:rPr lang="sk-SK" b="1" dirty="0" smtClean="0">
                <a:solidFill>
                  <a:schemeClr val="tx2"/>
                </a:solidFill>
              </a:rPr>
              <a:t>Trh práce a populačné starnutie</a:t>
            </a:r>
            <a:endParaRPr lang="sk-SK" b="1" dirty="0">
              <a:solidFill>
                <a:schemeClr val="tx2"/>
              </a:solidFill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2015, 18. november 2015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369245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5" name="BlokTextu 4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2015, 18. november 2015</a:t>
            </a:r>
            <a:endParaRPr lang="sk-SK" b="1" dirty="0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453792" y="548680"/>
            <a:ext cx="8229600" cy="580926"/>
          </a:xfrm>
        </p:spPr>
        <p:txBody>
          <a:bodyPr>
            <a:normAutofit fontScale="90000"/>
          </a:bodyPr>
          <a:lstStyle/>
          <a:p>
            <a:pPr algn="l"/>
            <a:r>
              <a:rPr lang="sk-SK" sz="3200" dirty="0" smtClean="0"/>
              <a:t>Očakávaný vývoj počtu a priemerného veku pracovných síl na Slovensku do roku 2035</a:t>
            </a:r>
            <a:endParaRPr lang="sk-SK" sz="32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5" y="1845264"/>
            <a:ext cx="4423730" cy="39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0" y="1845264"/>
            <a:ext cx="4423730" cy="3924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59595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251520" y="548680"/>
            <a:ext cx="8712968" cy="580926"/>
          </a:xfrm>
        </p:spPr>
        <p:txBody>
          <a:bodyPr>
            <a:normAutofit fontScale="90000"/>
          </a:bodyPr>
          <a:lstStyle/>
          <a:p>
            <a:pPr algn="l"/>
            <a:r>
              <a:rPr lang="sk-SK" sz="3200" dirty="0" smtClean="0"/>
              <a:t>Očakávaný vývoj počtu a podielu seniorov na Slovensku do roku 2050</a:t>
            </a:r>
            <a:endParaRPr lang="sk-SK" sz="32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1665264"/>
            <a:ext cx="4353178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8" y="1665264"/>
            <a:ext cx="4353178" cy="414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BlokTextu 6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2015, 18. november 2015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31559199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212108" y="764704"/>
            <a:ext cx="8712968" cy="580926"/>
          </a:xfrm>
        </p:spPr>
        <p:txBody>
          <a:bodyPr>
            <a:normAutofit fontScale="90000"/>
          </a:bodyPr>
          <a:lstStyle/>
          <a:p>
            <a:pPr algn="l"/>
            <a:r>
              <a:rPr lang="sk-SK" sz="3200" dirty="0" smtClean="0"/>
              <a:t>Očakávaný vývoj počtu seniorov na Slovensku do roku 2050 podľa jednotlivých scenárov zvyšovania veku odchodu do dôchodku</a:t>
            </a:r>
            <a:endParaRPr lang="sk-SK" sz="32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5340" y="1844824"/>
            <a:ext cx="8626504" cy="403244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BlokTextu 5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2015, 18. november 2015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2688075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571472" y="2285992"/>
            <a:ext cx="8229600" cy="580926"/>
          </a:xfrm>
        </p:spPr>
        <p:txBody>
          <a:bodyPr>
            <a:noAutofit/>
          </a:bodyPr>
          <a:lstStyle/>
          <a:p>
            <a:r>
              <a:rPr lang="sk-SK" b="1" dirty="0" smtClean="0">
                <a:solidFill>
                  <a:schemeClr val="tx2"/>
                </a:solidFill>
              </a:rPr>
              <a:t>Ďakujem za pozornosť.</a:t>
            </a:r>
            <a:br>
              <a:rPr lang="sk-SK" b="1" dirty="0" smtClean="0">
                <a:solidFill>
                  <a:schemeClr val="tx2"/>
                </a:solidFill>
              </a:rPr>
            </a:br>
            <a:r>
              <a:rPr lang="sk-SK" b="1" dirty="0" smtClean="0">
                <a:solidFill>
                  <a:schemeClr val="tx2"/>
                </a:solidFill>
              </a:rPr>
              <a:t>Príjemný zvyšok dňa.</a:t>
            </a:r>
            <a:endParaRPr lang="sk-SK" b="1" dirty="0">
              <a:solidFill>
                <a:schemeClr val="tx2"/>
              </a:solidFill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2015, 18. november 2015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369245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471389"/>
            <a:ext cx="2880000" cy="43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43" name="Picture 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2160" y="1471389"/>
            <a:ext cx="2880000" cy="43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611560" y="908720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000" b="1" dirty="0" smtClean="0">
                <a:latin typeface="Chaparral Pro" pitchFamily="18" charset="-18"/>
                <a:cs typeface="Arial" panose="020B0604020202020204" pitchFamily="34" charset="0"/>
              </a:rPr>
              <a:t>Slovensko 1910</a:t>
            </a:r>
            <a:endParaRPr lang="sk-SK" sz="2000" b="1" dirty="0">
              <a:latin typeface="Chaparral Pro" pitchFamily="18" charset="-18"/>
              <a:cs typeface="Arial" panose="020B0604020202020204" pitchFamily="34" charset="0"/>
            </a:endParaRPr>
          </a:p>
        </p:txBody>
      </p:sp>
      <p:sp>
        <p:nvSpPr>
          <p:cNvPr id="9" name="BlokTextu 8"/>
          <p:cNvSpPr txBox="1"/>
          <p:nvPr/>
        </p:nvSpPr>
        <p:spPr>
          <a:xfrm>
            <a:off x="3491880" y="908720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000" b="1" dirty="0" smtClean="0">
                <a:latin typeface="Chaparral Pro" pitchFamily="18" charset="-18"/>
                <a:cs typeface="Arial" panose="020B0604020202020204" pitchFamily="34" charset="0"/>
              </a:rPr>
              <a:t>Slovensko 1960</a:t>
            </a:r>
            <a:endParaRPr lang="sk-SK" sz="2000" b="1" dirty="0">
              <a:latin typeface="Chaparral Pro" pitchFamily="18" charset="-18"/>
              <a:cs typeface="Arial" panose="020B0604020202020204" pitchFamily="34" charset="0"/>
            </a:endParaRPr>
          </a:p>
        </p:txBody>
      </p:sp>
      <p:sp>
        <p:nvSpPr>
          <p:cNvPr id="10" name="BlokTextu 9"/>
          <p:cNvSpPr txBox="1"/>
          <p:nvPr/>
        </p:nvSpPr>
        <p:spPr>
          <a:xfrm>
            <a:off x="6516216" y="908720"/>
            <a:ext cx="21602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k-SK" sz="2000" b="1" dirty="0" smtClean="0">
                <a:latin typeface="Chaparral Pro" pitchFamily="18" charset="-18"/>
                <a:cs typeface="Arial" panose="020B0604020202020204" pitchFamily="34" charset="0"/>
              </a:rPr>
              <a:t>Slovensko 2010</a:t>
            </a:r>
            <a:endParaRPr lang="sk-SK" sz="2000" b="1" dirty="0">
              <a:latin typeface="Chaparral Pro" pitchFamily="18" charset="-18"/>
              <a:cs typeface="Arial" panose="020B0604020202020204" pitchFamily="34" charset="0"/>
            </a:endParaRPr>
          </a:p>
        </p:txBody>
      </p:sp>
      <p:pic>
        <p:nvPicPr>
          <p:cNvPr id="10244" name="Picture 4"/>
          <p:cNvPicPr preferRelativeResize="0"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31841" y="1472400"/>
            <a:ext cx="2880000" cy="4320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BlokTextu 7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11" name="BlokTextu 10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2015, 18. november 2015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1038635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571472" y="2285992"/>
            <a:ext cx="8229600" cy="580926"/>
          </a:xfrm>
        </p:spPr>
        <p:txBody>
          <a:bodyPr>
            <a:noAutofit/>
          </a:bodyPr>
          <a:lstStyle/>
          <a:p>
            <a:r>
              <a:rPr lang="sk-SK" b="1" dirty="0" smtClean="0">
                <a:solidFill>
                  <a:schemeClr val="tx2"/>
                </a:solidFill>
              </a:rPr>
              <a:t>Predpoklady budúceho populačného vývoja</a:t>
            </a:r>
            <a:endParaRPr lang="sk-SK" b="1" dirty="0">
              <a:solidFill>
                <a:schemeClr val="tx2"/>
              </a:solidFill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2015, 18. november 2015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369245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2015, 18. november 2015</a:t>
            </a:r>
            <a:endParaRPr lang="sk-SK" b="1" dirty="0"/>
          </a:p>
        </p:txBody>
      </p:sp>
      <p:graphicFrame>
        <p:nvGraphicFramePr>
          <p:cNvPr id="8" name="Graf 7"/>
          <p:cNvGraphicFramePr/>
          <p:nvPr/>
        </p:nvGraphicFramePr>
        <p:xfrm>
          <a:off x="500034" y="500042"/>
          <a:ext cx="8286808" cy="58579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BlokTextu 8"/>
          <p:cNvSpPr txBox="1"/>
          <p:nvPr/>
        </p:nvSpPr>
        <p:spPr>
          <a:xfrm>
            <a:off x="2000232" y="1071546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MUŽI</a:t>
            </a:r>
            <a:endParaRPr lang="sk-SK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BlokTextu 9"/>
          <p:cNvSpPr txBox="1"/>
          <p:nvPr/>
        </p:nvSpPr>
        <p:spPr>
          <a:xfrm>
            <a:off x="7072330" y="1071546"/>
            <a:ext cx="144016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k-SK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ŽENY</a:t>
            </a:r>
            <a:endParaRPr lang="sk-SK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569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1472" y="428604"/>
            <a:ext cx="7931150" cy="5949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cxnSp>
        <p:nvCxnSpPr>
          <p:cNvPr id="12" name="Rovná spojnica 11"/>
          <p:cNvCxnSpPr/>
          <p:nvPr/>
        </p:nvCxnSpPr>
        <p:spPr>
          <a:xfrm>
            <a:off x="1428728" y="4143380"/>
            <a:ext cx="6768752" cy="0"/>
          </a:xfrm>
          <a:prstGeom prst="line">
            <a:avLst/>
          </a:prstGeom>
          <a:ln w="3810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BlokTextu 5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2015, 18. november 2015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293297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BlokTextu 5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7" name="BlokTextu 6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2015, 18. november 2015</a:t>
            </a:r>
            <a:endParaRPr lang="sk-SK" b="1" dirty="0"/>
          </a:p>
        </p:txBody>
      </p:sp>
      <p:graphicFrame>
        <p:nvGraphicFramePr>
          <p:cNvPr id="9" name="Graf 8"/>
          <p:cNvGraphicFramePr/>
          <p:nvPr/>
        </p:nvGraphicFramePr>
        <p:xfrm>
          <a:off x="1142976" y="500042"/>
          <a:ext cx="7361925" cy="5876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29753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716458"/>
            <a:ext cx="7931150" cy="5413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BlokTextu 1"/>
          <p:cNvSpPr txBox="1"/>
          <p:nvPr/>
        </p:nvSpPr>
        <p:spPr>
          <a:xfrm>
            <a:off x="1763688" y="1012086"/>
            <a:ext cx="3816424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>
                <a:latin typeface="Arial" panose="020B0604020202020204" pitchFamily="34" charset="0"/>
                <a:cs typeface="Arial" panose="020B0604020202020204" pitchFamily="34" charset="0"/>
              </a:rPr>
              <a:t>Stredná dĺžka života pri narodení</a:t>
            </a:r>
            <a:endParaRPr lang="sk-SK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BlokTextu 4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2015, 18. november 2015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356569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BlokTextu 4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6" name="BlokTextu 5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2015, 18. november 2015</a:t>
            </a:r>
            <a:endParaRPr lang="sk-SK" b="1" dirty="0"/>
          </a:p>
        </p:txBody>
      </p:sp>
      <p:graphicFrame>
        <p:nvGraphicFramePr>
          <p:cNvPr id="7" name="Graf 6"/>
          <p:cNvGraphicFramePr>
            <a:graphicFrameLocks/>
          </p:cNvGraphicFramePr>
          <p:nvPr/>
        </p:nvGraphicFramePr>
        <p:xfrm>
          <a:off x="642910" y="714356"/>
          <a:ext cx="7920000" cy="518664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65694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BlokTextu 3"/>
          <p:cNvSpPr txBox="1"/>
          <p:nvPr/>
        </p:nvSpPr>
        <p:spPr>
          <a:xfrm>
            <a:off x="-3408" y="-27384"/>
            <a:ext cx="9144000" cy="360000"/>
          </a:xfrm>
          <a:prstGeom prst="rect">
            <a:avLst/>
          </a:prstGeom>
          <a:solidFill>
            <a:schemeClr val="tx2"/>
          </a:solidFill>
        </p:spPr>
        <p:txBody>
          <a:bodyPr wrap="square" rtlCol="0">
            <a:spAutoFit/>
          </a:bodyPr>
          <a:lstStyle/>
          <a:p>
            <a:endParaRPr lang="sk-SK" dirty="0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571472" y="2285992"/>
            <a:ext cx="8229600" cy="580926"/>
          </a:xfrm>
        </p:spPr>
        <p:txBody>
          <a:bodyPr>
            <a:noAutofit/>
          </a:bodyPr>
          <a:lstStyle/>
          <a:p>
            <a:r>
              <a:rPr lang="sk-SK" b="1" dirty="0" smtClean="0">
                <a:solidFill>
                  <a:schemeClr val="tx2"/>
                </a:solidFill>
              </a:rPr>
              <a:t>Starnutie populácie Slovenska</a:t>
            </a:r>
            <a:br>
              <a:rPr lang="sk-SK" b="1" dirty="0" smtClean="0">
                <a:solidFill>
                  <a:schemeClr val="tx2"/>
                </a:solidFill>
              </a:rPr>
            </a:br>
            <a:r>
              <a:rPr lang="sk-SK" b="1" dirty="0" smtClean="0">
                <a:solidFill>
                  <a:schemeClr val="tx2"/>
                </a:solidFill>
              </a:rPr>
              <a:t>Výzva 21. storočia</a:t>
            </a:r>
            <a:endParaRPr lang="sk-SK" b="1" dirty="0">
              <a:solidFill>
                <a:schemeClr val="tx2"/>
              </a:solidFill>
            </a:endParaRPr>
          </a:p>
        </p:txBody>
      </p:sp>
      <p:sp>
        <p:nvSpPr>
          <p:cNvPr id="7" name="BlokTextu 6"/>
          <p:cNvSpPr txBox="1"/>
          <p:nvPr/>
        </p:nvSpPr>
        <p:spPr>
          <a:xfrm>
            <a:off x="-3408" y="6498000"/>
            <a:ext cx="9144000" cy="36933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sk-SK" b="1" dirty="0" smtClean="0"/>
              <a:t>SLASPO fórum 2015, 18. november 2015</a:t>
            </a:r>
            <a:endParaRPr lang="sk-SK" b="1" dirty="0"/>
          </a:p>
        </p:txBody>
      </p:sp>
    </p:spTree>
    <p:extLst>
      <p:ext uri="{BB962C8B-B14F-4D97-AF65-F5344CB8AC3E}">
        <p14:creationId xmlns:p14="http://schemas.microsoft.com/office/powerpoint/2010/main" val="36924591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255</Words>
  <Application>Microsoft Office PowerPoint</Application>
  <PresentationFormat>Prezentácia na obrazovke (4:3)</PresentationFormat>
  <Paragraphs>46</Paragraphs>
  <Slides>17</Slides>
  <Notes>1</Notes>
  <HiddenSlides>0</HiddenSlides>
  <MMClips>0</MMClips>
  <ScaleCrop>false</ScaleCrop>
  <HeadingPairs>
    <vt:vector size="6" baseType="variant">
      <vt:variant>
        <vt:lpstr>Použité písma</vt:lpstr>
      </vt:variant>
      <vt:variant>
        <vt:i4>3</vt:i4>
      </vt:variant>
      <vt:variant>
        <vt:lpstr>Motív</vt:lpstr>
      </vt:variant>
      <vt:variant>
        <vt:i4>1</vt:i4>
      </vt:variant>
      <vt:variant>
        <vt:lpstr>Nadpisy snímok</vt:lpstr>
      </vt:variant>
      <vt:variant>
        <vt:i4>17</vt:i4>
      </vt:variant>
    </vt:vector>
  </HeadingPairs>
  <TitlesOfParts>
    <vt:vector size="21" baseType="lpstr">
      <vt:lpstr>Arial</vt:lpstr>
      <vt:lpstr>Calibri</vt:lpstr>
      <vt:lpstr>Chaparral Pro</vt:lpstr>
      <vt:lpstr>Motív Office</vt:lpstr>
      <vt:lpstr>(Očakávaný) Demografický vývoj na Slovensku... a jeho možné dopady na trh práce a dôchodkový systém</vt:lpstr>
      <vt:lpstr>Prezentácia programu PowerPoint</vt:lpstr>
      <vt:lpstr>Predpoklady budúceho populačného vývoja</vt:lpstr>
      <vt:lpstr>Prezentácia programu PowerPoint</vt:lpstr>
      <vt:lpstr>Prezentácia programu PowerPoint</vt:lpstr>
      <vt:lpstr>Prezentácia programu PowerPoint</vt:lpstr>
      <vt:lpstr>Prezentácia programu PowerPoint</vt:lpstr>
      <vt:lpstr>Prezentácia programu PowerPoint</vt:lpstr>
      <vt:lpstr>Starnutie populácie Slovenska Výzva 21. storočia</vt:lpstr>
      <vt:lpstr>Prezentácia programu PowerPoint</vt:lpstr>
      <vt:lpstr>Prezentácia programu PowerPoint</vt:lpstr>
      <vt:lpstr>Prezentácia programu PowerPoint</vt:lpstr>
      <vt:lpstr>Trh práce a populačné starnutie</vt:lpstr>
      <vt:lpstr>Očakávaný vývoj počtu a priemerného veku pracovných síl na Slovensku do roku 2035</vt:lpstr>
      <vt:lpstr>Očakávaný vývoj počtu a podielu seniorov na Slovensku do roku 2050</vt:lpstr>
      <vt:lpstr>Očakávaný vývoj počtu seniorov na Slovensku do roku 2050 podľa jednotlivých scenárov zvyšovania veku odchodu do dôchodku</vt:lpstr>
      <vt:lpstr>Ďakujem za pozornosť. Príjemný zvyšok dňa.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(Očakávaný) Demografický vývoj na Slovensku... a jeho možné dopady na trh práce a dôchodkový systém</dc:title>
  <dc:creator>sprocha</dc:creator>
  <cp:lastModifiedBy>Baková Lucia</cp:lastModifiedBy>
  <cp:revision>9</cp:revision>
  <dcterms:created xsi:type="dcterms:W3CDTF">2015-11-06T09:30:47Z</dcterms:created>
  <dcterms:modified xsi:type="dcterms:W3CDTF">2015-11-17T21:17:32Z</dcterms:modified>
</cp:coreProperties>
</file>