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6" r:id="rId3"/>
    <p:sldId id="264" r:id="rId4"/>
    <p:sldId id="269" r:id="rId5"/>
    <p:sldId id="267" r:id="rId6"/>
    <p:sldId id="268" r:id="rId7"/>
    <p:sldId id="259" r:id="rId8"/>
    <p:sldId id="270" r:id="rId9"/>
    <p:sldId id="266" r:id="rId10"/>
    <p:sldId id="260" r:id="rId11"/>
    <p:sldId id="271" r:id="rId1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B7C"/>
    <a:srgbClr val="1CBECA"/>
    <a:srgbClr val="BDBDBD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4" autoAdjust="0"/>
  </p:normalViewPr>
  <p:slideViewPr>
    <p:cSldViewPr snapToObjects="1">
      <p:cViewPr varScale="1">
        <p:scale>
          <a:sx n="70" d="100"/>
          <a:sy n="70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48" d="100"/>
          <a:sy n="48" d="100"/>
        </p:scale>
        <p:origin x="-2816" y="-8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368687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sz="1000" b="1" dirty="0" smtClean="0"/>
          </a:p>
          <a:p>
            <a:r>
              <a:rPr lang="en-US" sz="1000" b="1" dirty="0" smtClean="0"/>
              <a:t>Regulation of Insurance Intermediation</a:t>
            </a:r>
            <a:r>
              <a:rPr lang="sk-SK" sz="1000" b="1" dirty="0" smtClean="0"/>
              <a:t> </a:t>
            </a:r>
            <a:r>
              <a:rPr lang="en-US" sz="1000" b="1" dirty="0" smtClean="0"/>
              <a:t>in UK</a:t>
            </a:r>
            <a:endParaRPr lang="sk-SK" sz="1000" b="1" dirty="0" smtClean="0"/>
          </a:p>
          <a:p>
            <a:r>
              <a:rPr lang="sk-SK" sz="1000" dirty="0" smtClean="0"/>
              <a:t>James Bridge</a:t>
            </a:r>
            <a:endParaRPr lang="sk-SK" sz="100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sk-SK" sz="1000" dirty="0" smtClean="0"/>
          </a:p>
          <a:p>
            <a:r>
              <a:rPr lang="sk-SK" sz="1000" dirty="0" smtClean="0"/>
              <a:t>SLASPO fórum  18. 11. 2015</a:t>
            </a:r>
            <a:endParaRPr lang="sk-SK" sz="1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1A56C-01E0-48AB-B525-D55954053412}" type="slidenum">
              <a:rPr lang="sk-SK" sz="1000" smtClean="0"/>
              <a:t>‹#›</a:t>
            </a:fld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630653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98DA9-EA7A-6648-9CCA-937B4AF657CF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79E8-9082-BB46-A8A0-FA0F59317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72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Babylonian traders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Modern 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Lloyds coffee 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Shipping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Great Fire of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Evolution – horse &amp; cart becomes motor</a:t>
            </a:r>
          </a:p>
          <a:p>
            <a:endParaRPr lang="en-US" dirty="0"/>
          </a:p>
          <a:p>
            <a:r>
              <a:rPr lang="en-US" dirty="0" smtClean="0"/>
              <a:t>Purpose &amp; concept of insurance?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Indemnification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Insurance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Transfer of risk – supports individuals &amp; businesses to take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78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Babylonian traders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Modern 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Lloyds coffee 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Shipping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Great Fire of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Evolution – horse &amp; cart becomes motor</a:t>
            </a:r>
          </a:p>
          <a:p>
            <a:endParaRPr lang="en-US" dirty="0"/>
          </a:p>
          <a:p>
            <a:r>
              <a:rPr lang="en-US" dirty="0" smtClean="0"/>
              <a:t>Purpose &amp; concept of insurance?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Indemnification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Insurance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Transfer of risk – supports individuals &amp; businesses to take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23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28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‘Retail investment product’ is defined in the Handbook as: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(a) a life policy;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(b) a unit;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(c) a stakeholder pension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(d) a personal pension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(e) an interest in an investment trust savings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(f) a security in an investment trust;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(g) any other designated investment which offers exposure to underlying financial assets, in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packaged form which modifies that exposure when compared with a direct holding in a financial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asset;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(h) a structured capital-at-risk product;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whether or not any of a) to h) are held within an ISA or a child trust fund (</a:t>
            </a:r>
            <a:r>
              <a:rPr lang="en-GB" dirty="0" err="1" smtClean="0"/>
              <a:t>CTF</a:t>
            </a:r>
            <a:r>
              <a:rPr lang="en-GB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34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‘Retail investment product’ is defined in the Handbook as: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(a) a life policy;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(b) a unit;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(c) a stakeholder pension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(d) a personal pension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(e) an interest in an investment trust savings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(f) a security in an investment trust;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(g) any other designated investment which offers exposure to underlying financial assets, in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packaged form which modifies that exposure when compared with a direct holding in a financial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asset;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(h) a structured capital-at-risk product;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whether or not any of a) to h) are held within an ISA or a child trust fund (</a:t>
            </a:r>
            <a:r>
              <a:rPr lang="en-GB" dirty="0" err="1" smtClean="0"/>
              <a:t>CTF</a:t>
            </a:r>
            <a:r>
              <a:rPr lang="en-GB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663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‘Retail investment product’ is defined in the Handbook as: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(a) a life policy;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(b) a unit;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(c) a stakeholder pension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(d) a personal pension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(e) an interest in an investment trust savings scheme;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(f) a security in an investment trust;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(g) any other designated investment which offers exposure to underlying financial assets, in 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packaged form which modifies that exposure when compared with a direct holding in a financial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asset; 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(h) a structured capital-at-risk product;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whether or not any of a) to h) are held within an ISA or a child trust fund (</a:t>
            </a:r>
            <a:r>
              <a:rPr lang="en-GB" dirty="0" err="1" smtClean="0"/>
              <a:t>CTF</a:t>
            </a:r>
            <a:r>
              <a:rPr lang="en-GB" dirty="0" smtClean="0"/>
              <a:t>).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9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Babylonian traders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Modern 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Lloyds coffee 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Shipping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Great Fire of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Evolution – horse &amp; cart becomes motor</a:t>
            </a:r>
          </a:p>
          <a:p>
            <a:endParaRPr lang="en-US" dirty="0"/>
          </a:p>
          <a:p>
            <a:r>
              <a:rPr lang="en-US" dirty="0" smtClean="0"/>
              <a:t>Purpose &amp; concept of insurance?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Indemnification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Insurance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Transfer of risk – supports individuals &amp; businesses to take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24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Babylonian traders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Modern ins: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Lloyds coffee house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Shipping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Great Fire of 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Evolution – horse &amp; cart becomes motor</a:t>
            </a:r>
          </a:p>
          <a:p>
            <a:endParaRPr lang="en-US" dirty="0"/>
          </a:p>
          <a:p>
            <a:r>
              <a:rPr lang="en-US" dirty="0" smtClean="0"/>
              <a:t>Purpose &amp; concept of insurance?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Indemnification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Insurance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Transfer of risk – supports individuals &amp; businesses to take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09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79E8-9082-BB46-A8A0-FA0F593175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53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1828800"/>
            <a:ext cx="6934200" cy="1771651"/>
          </a:xfrm>
        </p:spPr>
        <p:txBody>
          <a:bodyPr/>
          <a:lstStyle>
            <a:lvl1pPr>
              <a:defRPr sz="5400" baseline="0"/>
            </a:lvl1pPr>
          </a:lstStyle>
          <a:p>
            <a:r>
              <a:rPr lang="en-GB" dirty="0" smtClean="0"/>
              <a:t>Master title 54pt Georgia Bold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2950" y="3886200"/>
            <a:ext cx="6934200" cy="304800"/>
          </a:xfrm>
        </p:spPr>
        <p:txBody>
          <a:bodyPr/>
          <a:lstStyle>
            <a:lvl1pPr marL="0" indent="0" algn="l">
              <a:buNone/>
              <a:defRPr b="1">
                <a:solidFill>
                  <a:srgbClr val="7F1B7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By name here, 14pt Arial Bold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54CD-CC7B-744D-9FA6-EEDD50983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454CD-CC7B-744D-9FA6-EEDD509836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 smtClean="0"/>
              <a:t>Master title, 28pt Georgia bold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43000"/>
            <a:ext cx="89154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7550" y="6264275"/>
            <a:ext cx="850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3767"/>
                </a:solidFill>
              </a:defRPr>
            </a:lvl1pPr>
          </a:lstStyle>
          <a:p>
            <a:fld id="{1AA454CD-CC7B-744D-9FA6-EEDD509836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baseline="0">
          <a:solidFill>
            <a:srgbClr val="003767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Regulation of Insurance Intermediation in UK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42950" y="4678288"/>
            <a:ext cx="6934200" cy="982960"/>
          </a:xfrm>
        </p:spPr>
        <p:txBody>
          <a:bodyPr/>
          <a:lstStyle/>
          <a:p>
            <a:r>
              <a:rPr lang="en-US" dirty="0" smtClean="0"/>
              <a:t>James Bridge – Head of Conduct, Association of British Insurers</a:t>
            </a:r>
          </a:p>
          <a:p>
            <a:r>
              <a:rPr lang="en-US" dirty="0" smtClean="0"/>
              <a:t>18 November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60648"/>
            <a:ext cx="8420100" cy="460373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baseline="30000" dirty="0" smtClean="0">
                <a:solidFill>
                  <a:srgbClr val="003767"/>
                </a:solidFill>
                <a:latin typeface="Georgia"/>
              </a:rPr>
              <a:t>Insurance Distribution Directive – UK questions</a:t>
            </a:r>
            <a:endParaRPr lang="en-US" sz="2800" dirty="0">
              <a:solidFill>
                <a:srgbClr val="003767"/>
              </a:solidFill>
              <a:latin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0512" y="1513815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Disclosure of the ‘nature of remuneration’?</a:t>
            </a: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Professional requirements – how should this be monitored?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Cross-selling text is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Insurance Product Information Document – how do we make this user friendly for customers?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096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Ďakujem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6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742950" y="548680"/>
            <a:ext cx="6934200" cy="98296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UK Regulatory Regime</a:t>
            </a:r>
            <a:endParaRPr lang="en-US" sz="25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512" y="3173858"/>
            <a:ext cx="1898154" cy="1263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156" y="2204864"/>
            <a:ext cx="1866900" cy="1095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2412" t="-141" r="61479" b="59691"/>
          <a:stretch/>
        </p:blipFill>
        <p:spPr>
          <a:xfrm>
            <a:off x="3080793" y="4293096"/>
            <a:ext cx="3168352" cy="792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0512" y="2627620"/>
            <a:ext cx="181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Before April 2013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659191" y="1819500"/>
            <a:ext cx="172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After April 2013</a:t>
            </a:r>
            <a:endParaRPr lang="en-GB" dirty="0"/>
          </a:p>
        </p:txBody>
      </p:sp>
      <p:cxnSp>
        <p:nvCxnSpPr>
          <p:cNvPr id="13" name="Straight Arrow Connector 12"/>
          <p:cNvCxnSpPr>
            <a:endCxn id="5" idx="1"/>
          </p:cNvCxnSpPr>
          <p:nvPr/>
        </p:nvCxnSpPr>
        <p:spPr>
          <a:xfrm flipV="1">
            <a:off x="2458666" y="2752552"/>
            <a:ext cx="1131490" cy="691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2458666" y="4149080"/>
            <a:ext cx="622127" cy="540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37177" y="1628800"/>
            <a:ext cx="2880319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GB" dirty="0" err="1">
                <a:cs typeface="Arial"/>
              </a:rPr>
              <a:t>FCA</a:t>
            </a:r>
            <a:r>
              <a:rPr lang="en-GB" dirty="0">
                <a:cs typeface="Arial"/>
              </a:rPr>
              <a:t> Operational Objectives:</a:t>
            </a:r>
          </a:p>
          <a:p>
            <a:pPr>
              <a:spcBef>
                <a:spcPct val="20000"/>
              </a:spcBef>
            </a:pPr>
            <a:endParaRPr lang="en-GB" dirty="0">
              <a:cs typeface="Arial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Securing an appropriate degree of protection for consumers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Protecting and enhancing the integrity of the UK financial system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Promoting effective competition in the interests of consumers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632520" y="548680"/>
            <a:ext cx="6934200" cy="98296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Retail Distribution Review - Background</a:t>
            </a:r>
            <a:endParaRPr lang="en-US" sz="25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520" y="1268760"/>
            <a:ext cx="86025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The Retail Distribution Review (</a:t>
            </a:r>
            <a:r>
              <a:rPr lang="en-GB" dirty="0" err="1" smtClean="0"/>
              <a:t>RDR</a:t>
            </a:r>
            <a:r>
              <a:rPr lang="en-GB" dirty="0" smtClean="0"/>
              <a:t>) was announced in 2006 for retail investment market</a:t>
            </a:r>
          </a:p>
          <a:p>
            <a:endParaRPr lang="en-GB" dirty="0"/>
          </a:p>
          <a:p>
            <a:r>
              <a:rPr lang="en-GB" dirty="0" smtClean="0"/>
              <a:t>Concerns included:</a:t>
            </a:r>
          </a:p>
          <a:p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ommission and conflicts of interest</a:t>
            </a:r>
          </a:p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standards of professionalism</a:t>
            </a:r>
          </a:p>
          <a:p>
            <a:endParaRPr lang="en-GB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quality of advice </a:t>
            </a:r>
          </a:p>
          <a:p>
            <a:endParaRPr lang="en-GB" dirty="0"/>
          </a:p>
          <a:p>
            <a:r>
              <a:rPr lang="en-GB" dirty="0" smtClean="0"/>
              <a:t>The review and recommendations ran between 2007 and 2012</a:t>
            </a:r>
          </a:p>
          <a:p>
            <a:endParaRPr lang="en-GB" dirty="0"/>
          </a:p>
          <a:p>
            <a:r>
              <a:rPr lang="en-GB" dirty="0" err="1" smtClean="0"/>
              <a:t>RDR</a:t>
            </a:r>
            <a:r>
              <a:rPr lang="en-GB" dirty="0" smtClean="0"/>
              <a:t> did not consider non-life products offered by general insurance intermediaries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2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632520" y="548680"/>
            <a:ext cx="6934200" cy="98296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Retail Distribution Review - Scope</a:t>
            </a:r>
            <a:endParaRPr lang="en-US" sz="25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520" y="1268760"/>
            <a:ext cx="345638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Products</a:t>
            </a:r>
          </a:p>
          <a:p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life </a:t>
            </a:r>
            <a:r>
              <a:rPr lang="en-GB" dirty="0" smtClean="0"/>
              <a:t>policies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units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stakeholder pension schemes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personal pension schemes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an interest in an investment trust savings scheme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 security in an investment trust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other investments with exposure </a:t>
            </a:r>
            <a:r>
              <a:rPr lang="en-GB" dirty="0"/>
              <a:t>to underlying financial </a:t>
            </a:r>
            <a:r>
              <a:rPr lang="en-GB" dirty="0" smtClean="0"/>
              <a:t>assets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448944" y="1268760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520" y="1700808"/>
            <a:ext cx="76328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4968" y="1268760"/>
            <a:ext cx="34563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Providers</a:t>
            </a:r>
          </a:p>
          <a:p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retail </a:t>
            </a:r>
            <a:r>
              <a:rPr lang="en-GB" dirty="0" smtClean="0"/>
              <a:t>banks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life </a:t>
            </a:r>
            <a:r>
              <a:rPr lang="en-GB" dirty="0" smtClean="0"/>
              <a:t>insurers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financial </a:t>
            </a:r>
            <a:r>
              <a:rPr lang="en-GB" dirty="0" smtClean="0"/>
              <a:t>advisers</a:t>
            </a:r>
            <a:endParaRPr lang="en-GB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building societies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stockbrokers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fund managers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5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632520" y="548680"/>
            <a:ext cx="6934200" cy="98296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Retail Distribution Review - Changes</a:t>
            </a:r>
            <a:endParaRPr lang="en-US" sz="2500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520" y="1198493"/>
            <a:ext cx="860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RDR</a:t>
            </a:r>
            <a:r>
              <a:rPr lang="en-GB" dirty="0" smtClean="0"/>
              <a:t> was implemented on 31 December 2012. The Key changes: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348" t="13913" r="41739" b="45894"/>
          <a:stretch/>
        </p:blipFill>
        <p:spPr>
          <a:xfrm>
            <a:off x="5603073" y="2110187"/>
            <a:ext cx="3598399" cy="23989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57" t="6084" r="2404" b="18818"/>
          <a:stretch/>
        </p:blipFill>
        <p:spPr>
          <a:xfrm>
            <a:off x="272480" y="3861048"/>
            <a:ext cx="4752528" cy="2088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806" y="1765331"/>
            <a:ext cx="2237234" cy="180768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075806" y="1765331"/>
            <a:ext cx="2237234" cy="1807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075806" y="1772816"/>
            <a:ext cx="2237234" cy="1800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358" y="1894162"/>
            <a:ext cx="2616055" cy="156963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72480" y="1917731"/>
            <a:ext cx="2634933" cy="154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72480" y="1917732"/>
            <a:ext cx="2634933" cy="1546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6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632520" y="260648"/>
            <a:ext cx="6934200" cy="98296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Impact of Retail Distribution Review</a:t>
            </a:r>
            <a:endParaRPr lang="en-US" sz="2500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3573016"/>
            <a:ext cx="4080533" cy="24526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904331"/>
            <a:ext cx="4080533" cy="24526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023" y="996807"/>
            <a:ext cx="4311449" cy="3080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29064" y="1070154"/>
            <a:ext cx="648072" cy="1582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0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1052736"/>
            <a:ext cx="7848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Average cost of financial advice is </a:t>
            </a:r>
            <a:r>
              <a:rPr lang="en-GB" dirty="0" err="1" smtClean="0"/>
              <a:t>eur</a:t>
            </a:r>
            <a:r>
              <a:rPr lang="en-GB" dirty="0" smtClean="0"/>
              <a:t> 2104</a:t>
            </a:r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Financial advisors have reviewed their client base and stopped serving uneconomic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Customers with less to invest (most UK consumers in practise) either cannot afford, or do not want to pay, for advice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Advice has become a ‘luxury good’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Changes to UK pension market in 2015 ‘freedom and choice’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Greater reliance on information and generic advice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Development </a:t>
            </a:r>
            <a:r>
              <a:rPr lang="en-GB" dirty="0"/>
              <a:t>of </a:t>
            </a:r>
            <a:r>
              <a:rPr lang="en-GB" dirty="0" smtClean="0"/>
              <a:t>‘</a:t>
            </a:r>
            <a:r>
              <a:rPr lang="en-GB" dirty="0" err="1" smtClean="0"/>
              <a:t>robo</a:t>
            </a:r>
            <a:r>
              <a:rPr lang="en-GB" dirty="0" smtClean="0"/>
              <a:t>-advice’ solutions – from </a:t>
            </a:r>
            <a:r>
              <a:rPr lang="en-GB" dirty="0" err="1" smtClean="0"/>
              <a:t>eur</a:t>
            </a:r>
            <a:r>
              <a:rPr lang="en-GB" dirty="0" smtClean="0"/>
              <a:t> 285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Product sales are generally stable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632520" y="260648"/>
            <a:ext cx="6934200" cy="98296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The ‘Advice Gap’</a:t>
            </a:r>
            <a:endParaRPr lang="en-US" sz="2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520" y="10527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632520" y="260648"/>
            <a:ext cx="6934200" cy="98296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Georgia" panose="02040502050405020303" pitchFamily="18" charset="0"/>
              </a:rPr>
              <a:t>What’s next?</a:t>
            </a:r>
            <a:endParaRPr lang="en-US" sz="25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591" t="35455" r="39339" b="3977"/>
          <a:stretch/>
        </p:blipFill>
        <p:spPr>
          <a:xfrm>
            <a:off x="632520" y="1228042"/>
            <a:ext cx="4145174" cy="4145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7016" y="1196752"/>
            <a:ext cx="30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Call for Input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Closes on 22 December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Invites views on how the UK advice market can work for all consumers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Creation of a ‘Regulatory Sandbox’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Many responses expected!</a:t>
            </a:r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283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60648"/>
            <a:ext cx="8420100" cy="460373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baseline="30000" dirty="0" smtClean="0">
                <a:solidFill>
                  <a:srgbClr val="003767"/>
                </a:solidFill>
                <a:latin typeface="Georgia"/>
              </a:rPr>
              <a:t>General Insurance</a:t>
            </a:r>
            <a:endParaRPr lang="en-US" sz="2800" dirty="0">
              <a:solidFill>
                <a:srgbClr val="003767"/>
              </a:solidFill>
              <a:latin typeface="Georgi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9" t="6497" r="25101" b="19494"/>
          <a:stretch/>
        </p:blipFill>
        <p:spPr bwMode="auto">
          <a:xfrm>
            <a:off x="3536410" y="1431904"/>
            <a:ext cx="2672562" cy="218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19981" r="39703" b="7783"/>
          <a:stretch/>
        </p:blipFill>
        <p:spPr bwMode="auto">
          <a:xfrm>
            <a:off x="6681192" y="1159892"/>
            <a:ext cx="2617898" cy="3054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4868" t="8842" r="34597" b="30825"/>
          <a:stretch/>
        </p:blipFill>
        <p:spPr>
          <a:xfrm>
            <a:off x="259149" y="1229334"/>
            <a:ext cx="3096344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25104" t="25787" r="53067" b="68392"/>
          <a:stretch/>
        </p:blipFill>
        <p:spPr>
          <a:xfrm>
            <a:off x="885311" y="4437112"/>
            <a:ext cx="4427729" cy="66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I PowerPoint Presentation_DEC_2014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BI PowerPoint Presentation_DEC_2014_V2 [Read-Only]" id="{CDBC5CFF-2DF9-4B92-969D-8885B25EC983}" vid="{E54B98F3-CA12-4EF5-BB46-D9DD36063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ABI PowerPoint Presentation_DEC_2014_V2</Template>
  <TotalTime>516</TotalTime>
  <Words>938</Words>
  <Application>Microsoft Office PowerPoint</Application>
  <PresentationFormat>A4 (210 x 297 mm)</PresentationFormat>
  <Paragraphs>187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Georgia</vt:lpstr>
      <vt:lpstr>ABI PowerPoint Presentation_DEC_2014_V2</vt:lpstr>
      <vt:lpstr>Regulation of Insurance Intermediation in UK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General Insurance</vt:lpstr>
      <vt:lpstr>Insurance Distribution Directive – UK questions</vt:lpstr>
      <vt:lpstr> Ďakujem </vt:lpstr>
    </vt:vector>
  </TitlesOfParts>
  <Company>ABI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 Conduct Regulation Team</dc:title>
  <dc:creator>JBridge</dc:creator>
  <cp:lastModifiedBy>Baková Lucia</cp:lastModifiedBy>
  <cp:revision>50</cp:revision>
  <cp:lastPrinted>2015-11-10T17:58:07Z</cp:lastPrinted>
  <dcterms:created xsi:type="dcterms:W3CDTF">2015-06-30T08:13:41Z</dcterms:created>
  <dcterms:modified xsi:type="dcterms:W3CDTF">2015-11-17T21:13:24Z</dcterms:modified>
</cp:coreProperties>
</file>