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57" r:id="rId2"/>
    <p:sldId id="285" r:id="rId3"/>
    <p:sldId id="260" r:id="rId4"/>
    <p:sldId id="271" r:id="rId5"/>
    <p:sldId id="273" r:id="rId6"/>
    <p:sldId id="270" r:id="rId7"/>
    <p:sldId id="286" r:id="rId8"/>
    <p:sldId id="283" r:id="rId9"/>
    <p:sldId id="274" r:id="rId10"/>
    <p:sldId id="287" r:id="rId11"/>
    <p:sldId id="277" r:id="rId12"/>
    <p:sldId id="284" r:id="rId13"/>
    <p:sldId id="288" r:id="rId14"/>
    <p:sldId id="279" r:id="rId15"/>
    <p:sldId id="289" r:id="rId16"/>
    <p:sldId id="290" r:id="rId17"/>
    <p:sldId id="292" r:id="rId18"/>
    <p:sldId id="291" r:id="rId19"/>
    <p:sldId id="280" r:id="rId20"/>
    <p:sldId id="269" r:id="rId21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áš Síkora" initials="TS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196" autoAdjust="0"/>
  </p:normalViewPr>
  <p:slideViewPr>
    <p:cSldViewPr>
      <p:cViewPr>
        <p:scale>
          <a:sx n="100" d="100"/>
          <a:sy n="100" d="100"/>
        </p:scale>
        <p:origin x="-946" y="2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DF4C63-6C7C-4720-86BF-1EB7EDA46232}" type="datetimeFigureOut">
              <a:rPr lang="cs-CZ" smtClean="0"/>
              <a:pPr/>
              <a:t>23.11.2012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31A82F-5CE1-49AD-BEA9-9268A645F1AD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09094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54A34-0A5E-4949-90B7-30D09C0B0E3D}" type="datetimeFigureOut">
              <a:rPr lang="cs-CZ" smtClean="0"/>
              <a:pPr/>
              <a:t>23.11.2012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1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5A026-6428-4145-A143-D77ADE19598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30071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60809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dirty="0" smtClean="0">
              <a:solidFill>
                <a:srgbClr val="264067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678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0346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0346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dirty="0" smtClean="0">
              <a:solidFill>
                <a:srgbClr val="264067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678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03468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0346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dirty="0" smtClean="0">
              <a:solidFill>
                <a:srgbClr val="264067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678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0346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dirty="0" smtClean="0">
              <a:solidFill>
                <a:srgbClr val="264067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678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0346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dirty="0" smtClean="0">
              <a:solidFill>
                <a:srgbClr val="264067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678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91762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1" indent="0" algn="l">
              <a:lnSpc>
                <a:spcPct val="100000"/>
              </a:lnSpc>
              <a:spcAft>
                <a:spcPts val="600"/>
              </a:spcAft>
              <a:buClr>
                <a:schemeClr val="tx2"/>
              </a:buClr>
              <a:buSzTx/>
              <a:buFontTx/>
              <a:buNone/>
            </a:pPr>
            <a:endParaRPr lang="cs-CZ" sz="1200" dirty="0" smtClean="0">
              <a:latin typeface="+mj-lt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dirty="0" smtClean="0">
              <a:solidFill>
                <a:srgbClr val="264067"/>
              </a:solidFill>
              <a:latin typeface="+mj-lt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678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="0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678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034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034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b="0" dirty="0" smtClean="0">
              <a:solidFill>
                <a:srgbClr val="264067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6678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0346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A5A026-6428-4145-A143-D77ADE19598A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034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ulní stran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785786" y="714356"/>
            <a:ext cx="514353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5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785786" y="1142984"/>
            <a:ext cx="5143500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x fotka_širokoúhl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5000628" y="4857760"/>
            <a:ext cx="2857520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5000628" y="2714620"/>
            <a:ext cx="2857520" cy="21431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714620"/>
            <a:ext cx="2857520" cy="21431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28"/>
          </p:nvPr>
        </p:nvSpPr>
        <p:spPr>
          <a:xfrm>
            <a:off x="2035158" y="1714488"/>
            <a:ext cx="6180180" cy="857256"/>
          </a:xfrm>
        </p:spPr>
        <p:txBody>
          <a:bodyPr/>
          <a:lstStyle>
            <a:lvl1pPr marL="342900" indent="-342900">
              <a:buFont typeface="+mj-lt"/>
              <a:buAutoNum type="arabicParenR"/>
              <a:defRPr sz="1500" b="0" i="0" baseline="0"/>
            </a:lvl1pPr>
            <a:lvl2pPr>
              <a:buFont typeface="Arial" pitchFamily="34" charset="0"/>
              <a:buChar char="»"/>
              <a:defRPr baseline="0"/>
            </a:lvl2pPr>
            <a:lvl3pPr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x fotka_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214810" y="4454532"/>
            <a:ext cx="1935176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6286512" y="4454532"/>
            <a:ext cx="1928826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4175122" y="1739888"/>
            <a:ext cx="1973276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4" name="Zástupný symbol pro obsah 22"/>
          <p:cNvSpPr>
            <a:spLocks noGrp="1"/>
          </p:cNvSpPr>
          <p:nvPr>
            <p:ph sz="quarter" idx="28" hasCustomPrompt="1"/>
          </p:nvPr>
        </p:nvSpPr>
        <p:spPr>
          <a:xfrm>
            <a:off x="6242062" y="1739888"/>
            <a:ext cx="1973276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2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1714488"/>
            <a:ext cx="2036776" cy="3714776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31800" indent="-17780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jekt+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23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20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35158" y="2071678"/>
            <a:ext cx="6143668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lavní+pozná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12932" y="71435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25648" y="114300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42937" y="1857365"/>
            <a:ext cx="646605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4929199"/>
            <a:ext cx="3786214" cy="1214446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3500438"/>
            <a:ext cx="6465932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lavní+důležitá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4929199"/>
            <a:ext cx="3786214" cy="1214446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20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646605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 marL="757238" indent="-192088"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6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3500438"/>
            <a:ext cx="6465932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tabLst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2x fotka_širokoúhl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28"/>
          </p:nvPr>
        </p:nvSpPr>
        <p:spPr>
          <a:xfrm>
            <a:off x="2035158" y="1714488"/>
            <a:ext cx="6180180" cy="500066"/>
          </a:xfrm>
        </p:spPr>
        <p:txBody>
          <a:bodyPr/>
          <a:lstStyle>
            <a:lvl1pPr marL="54900" indent="-342900">
              <a:buFont typeface="+mj-lt"/>
              <a:buNone/>
              <a:defRPr sz="1500" b="0" i="0" baseline="0"/>
            </a:lvl1pPr>
            <a:lvl2pPr marL="268288" indent="-179388">
              <a:buFont typeface="Arial" pitchFamily="34" charset="0"/>
              <a:buChar char="»"/>
              <a:defRPr baseline="0"/>
            </a:lvl2pPr>
            <a:lvl3pPr marL="541338" indent="-179388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2285992"/>
            <a:ext cx="6180180" cy="2786082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lavní+objekt_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262266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429124" y="4643446"/>
            <a:ext cx="3786214" cy="642942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5286387"/>
            <a:ext cx="3786214" cy="857257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20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2" hasCustomPrompt="1"/>
          </p:nvPr>
        </p:nvSpPr>
        <p:spPr>
          <a:xfrm>
            <a:off x="4429124" y="1857364"/>
            <a:ext cx="3786214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3500438"/>
            <a:ext cx="2322528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31800" indent="-17780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hlavní+objekt pozná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262266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 marL="725488" indent="-173038"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429124" y="4643446"/>
            <a:ext cx="3786214" cy="642942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5286387"/>
            <a:ext cx="3786214" cy="857257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23" name="Zástupný symbol pro obsah 22"/>
          <p:cNvSpPr>
            <a:spLocks noGrp="1"/>
          </p:cNvSpPr>
          <p:nvPr>
            <p:ph sz="quarter" idx="22" hasCustomPrompt="1"/>
          </p:nvPr>
        </p:nvSpPr>
        <p:spPr>
          <a:xfrm>
            <a:off x="4429124" y="1857364"/>
            <a:ext cx="3786214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3500438"/>
            <a:ext cx="2322528" cy="1928826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0850" indent="-19685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2x objekt +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23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20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4929190" y="2000240"/>
            <a:ext cx="3286148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000240"/>
            <a:ext cx="2857520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2x objekt +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4929190" y="2000240"/>
            <a:ext cx="3286148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000240"/>
            <a:ext cx="2857520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ŘEDĚLOVÁ STRÁNKA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785786" y="714356"/>
            <a:ext cx="514353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PŘEDĚLOVÁ STRÁNKA</a:t>
            </a:r>
          </a:p>
        </p:txBody>
      </p:sp>
      <p:sp>
        <p:nvSpPr>
          <p:cNvPr id="5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785786" y="1142984"/>
            <a:ext cx="5143500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2x fotka_širokoúhl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5000628" y="4857760"/>
            <a:ext cx="2857520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5000628" y="2714620"/>
            <a:ext cx="2857520" cy="21431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714620"/>
            <a:ext cx="2857520" cy="2143140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28"/>
          </p:nvPr>
        </p:nvSpPr>
        <p:spPr>
          <a:xfrm>
            <a:off x="2035158" y="1714488"/>
            <a:ext cx="6180180" cy="857256"/>
          </a:xfrm>
        </p:spPr>
        <p:txBody>
          <a:bodyPr/>
          <a:lstStyle>
            <a:lvl1pPr marL="342900" indent="-342900">
              <a:buFont typeface="+mj-lt"/>
              <a:buAutoNum type="arabicParenR"/>
              <a:defRPr sz="1500" b="0" i="0" baseline="0"/>
            </a:lvl1pPr>
            <a:lvl2pPr>
              <a:buFont typeface="Arial" pitchFamily="34" charset="0"/>
              <a:buChar char="»"/>
              <a:defRPr baseline="0"/>
            </a:lvl2pPr>
            <a:lvl3pPr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2x fotka_na výšk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214810" y="4454532"/>
            <a:ext cx="1935176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6286512" y="4454532"/>
            <a:ext cx="1928826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4175122" y="1739888"/>
            <a:ext cx="1973276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4" name="Zástupný symbol pro obsah 22"/>
          <p:cNvSpPr>
            <a:spLocks noGrp="1"/>
          </p:cNvSpPr>
          <p:nvPr>
            <p:ph sz="quarter" idx="28" hasCustomPrompt="1"/>
          </p:nvPr>
        </p:nvSpPr>
        <p:spPr>
          <a:xfrm>
            <a:off x="6242062" y="1739888"/>
            <a:ext cx="1973276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2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1714488"/>
            <a:ext cx="2036776" cy="3714776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31800" indent="-17780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objekt+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23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20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35158" y="2071678"/>
            <a:ext cx="6143668" cy="2714644"/>
          </a:xfrm>
        </p:spPr>
        <p:txBody>
          <a:bodyPr/>
          <a:lstStyle>
            <a:lvl1pPr algn="ctr"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avní+pozná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12932" y="71435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25648" y="114300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22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42937" y="1857365"/>
            <a:ext cx="646605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4929199"/>
            <a:ext cx="3786214" cy="1214446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3500438"/>
            <a:ext cx="6465932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avní+důležitá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4929199"/>
            <a:ext cx="3786214" cy="1214446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20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646605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 marL="757238" indent="-192088"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16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3500438"/>
            <a:ext cx="6465932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tabLst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x fotka_širokoúhl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21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11" name="Zástupný symbol pro text 21"/>
          <p:cNvSpPr>
            <a:spLocks noGrp="1"/>
          </p:cNvSpPr>
          <p:nvPr>
            <p:ph type="body" sz="quarter" idx="28"/>
          </p:nvPr>
        </p:nvSpPr>
        <p:spPr>
          <a:xfrm>
            <a:off x="2035158" y="1714488"/>
            <a:ext cx="6180180" cy="500066"/>
          </a:xfrm>
        </p:spPr>
        <p:txBody>
          <a:bodyPr/>
          <a:lstStyle>
            <a:lvl1pPr marL="54900" indent="-342900">
              <a:buFont typeface="+mj-lt"/>
              <a:buNone/>
              <a:defRPr sz="1500" b="0" i="0" baseline="0"/>
            </a:lvl1pPr>
            <a:lvl2pPr marL="268288" indent="-179388">
              <a:buFont typeface="Arial" pitchFamily="34" charset="0"/>
              <a:buChar char="»"/>
              <a:defRPr baseline="0"/>
            </a:lvl2pPr>
            <a:lvl3pPr marL="541338" indent="-179388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4" name="Zástupný symbol pro text 21"/>
          <p:cNvSpPr>
            <a:spLocks noGrp="1"/>
          </p:cNvSpPr>
          <p:nvPr>
            <p:ph type="body" sz="quarter" idx="25"/>
          </p:nvPr>
        </p:nvSpPr>
        <p:spPr>
          <a:xfrm>
            <a:off x="2035158" y="2285992"/>
            <a:ext cx="6180180" cy="2786082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2438" indent="-173038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avní+objekt_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262266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429124" y="4643446"/>
            <a:ext cx="3786214" cy="642942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5286387"/>
            <a:ext cx="3786214" cy="857257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20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2" hasCustomPrompt="1"/>
          </p:nvPr>
        </p:nvSpPr>
        <p:spPr>
          <a:xfrm>
            <a:off x="4429124" y="1857364"/>
            <a:ext cx="3786214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3500438"/>
            <a:ext cx="2322528" cy="1857388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31800" indent="-17780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lavní+objekt pozná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285720" y="714356"/>
            <a:ext cx="164307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rgbClr val="264067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KAPITOLY</a:t>
            </a:r>
            <a:br>
              <a:rPr lang="cs-CZ" dirty="0" smtClean="0"/>
            </a:br>
            <a:r>
              <a:rPr lang="cs-CZ" dirty="0" smtClean="0"/>
              <a:t>– ZOPAKOVÁNÍ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8"/>
          <p:cNvSpPr>
            <a:spLocks noGrp="1"/>
          </p:cNvSpPr>
          <p:nvPr>
            <p:ph type="body" sz="quarter" idx="13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4"/>
          </p:nvPr>
        </p:nvSpPr>
        <p:spPr>
          <a:xfrm>
            <a:off x="1735025" y="1863715"/>
            <a:ext cx="2622661" cy="1571636"/>
          </a:xfrm>
        </p:spPr>
        <p:txBody>
          <a:bodyPr/>
          <a:lstStyle>
            <a:lvl1pPr marL="288000" indent="-288000">
              <a:buClr>
                <a:schemeClr val="tx2"/>
              </a:buClr>
              <a:defRPr sz="1500" b="0" i="0" baseline="0"/>
            </a:lvl1pPr>
            <a:lvl2pPr marL="725488" indent="-173038">
              <a:defRPr sz="1200" baseline="0"/>
            </a:lvl2pPr>
            <a:lvl3pPr>
              <a:defRPr sz="1200" baseline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  <p:sp>
        <p:nvSpPr>
          <p:cNvPr id="9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429124" y="4643446"/>
            <a:ext cx="3786214" cy="642942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4429124" y="5286387"/>
            <a:ext cx="3786214" cy="857257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  <p:sp>
        <p:nvSpPr>
          <p:cNvPr id="23" name="Zástupný symbol pro obsah 22"/>
          <p:cNvSpPr>
            <a:spLocks noGrp="1"/>
          </p:cNvSpPr>
          <p:nvPr>
            <p:ph sz="quarter" idx="22" hasCustomPrompt="1"/>
          </p:nvPr>
        </p:nvSpPr>
        <p:spPr>
          <a:xfrm>
            <a:off x="4429124" y="1857364"/>
            <a:ext cx="3786214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9"/>
          </p:nvPr>
        </p:nvSpPr>
        <p:spPr>
          <a:xfrm>
            <a:off x="2035158" y="3500438"/>
            <a:ext cx="2322528" cy="1928826"/>
          </a:xfrm>
        </p:spPr>
        <p:txBody>
          <a:bodyPr/>
          <a:lstStyle>
            <a:lvl1pPr marL="266700" indent="-266700">
              <a:buFont typeface="+mj-lt"/>
              <a:buAutoNum type="arabicParenR"/>
              <a:defRPr sz="1500" b="0" i="0" baseline="0"/>
            </a:lvl1pPr>
            <a:lvl2pPr marL="450850" indent="-196850">
              <a:buFont typeface="Arial" pitchFamily="34" charset="0"/>
              <a:buChar char="»"/>
              <a:defRPr baseline="0"/>
            </a:lvl2pPr>
            <a:lvl3pPr marL="628650" indent="-177800">
              <a:defRPr i="0"/>
            </a:lvl3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x objekt +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7" name="Zástupný symbol pro text 21"/>
          <p:cNvSpPr>
            <a:spLocks noGrp="1"/>
          </p:cNvSpPr>
          <p:nvPr>
            <p:ph type="body" sz="quarter" idx="23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266700" indent="-266700">
              <a:buClr>
                <a:schemeClr val="tx2"/>
              </a:buClr>
              <a:buSzPct val="150000"/>
              <a:buFontTx/>
              <a:buBlip>
                <a:blip r:embed="rId2"/>
              </a:buBlip>
              <a:defRPr sz="1200" b="0" i="1" baseline="0">
                <a:solidFill>
                  <a:schemeClr val="tx2"/>
                </a:solidFill>
              </a:defRPr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Důležitá informace</a:t>
            </a:r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4929190" y="2000240"/>
            <a:ext cx="3286148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000240"/>
            <a:ext cx="2857520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1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x objekt + inf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0" y="714356"/>
            <a:ext cx="1928794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 baseline="0">
                <a:solidFill>
                  <a:schemeClr val="bg2"/>
                </a:solidFill>
                <a:latin typeface="Arial Narrow" pitchFamily="34" charset="0"/>
              </a:defRPr>
            </a:lvl1pPr>
          </a:lstStyle>
          <a:p>
            <a:pPr lvl="0"/>
            <a:r>
              <a:rPr lang="cs-CZ" dirty="0" smtClean="0"/>
              <a:t>nadpis </a:t>
            </a:r>
            <a:br>
              <a:rPr lang="cs-CZ" dirty="0" smtClean="0"/>
            </a:br>
            <a:r>
              <a:rPr lang="cs-CZ" dirty="0" smtClean="0"/>
              <a:t>KAPITOLY</a:t>
            </a:r>
            <a:br>
              <a:rPr lang="cs-CZ" dirty="0" smtClean="0"/>
            </a:br>
            <a:r>
              <a:rPr lang="cs-CZ" dirty="0" smtClean="0"/>
              <a:t>(ZOPAKOVÁNÍ)</a:t>
            </a:r>
          </a:p>
        </p:txBody>
      </p:sp>
      <p:sp>
        <p:nvSpPr>
          <p:cNvPr id="13" name="Zástupný symbol pro text 21"/>
          <p:cNvSpPr>
            <a:spLocks noGrp="1"/>
          </p:cNvSpPr>
          <p:nvPr>
            <p:ph type="body" sz="quarter" idx="19" hasCustomPrompt="1"/>
          </p:nvPr>
        </p:nvSpPr>
        <p:spPr>
          <a:xfrm>
            <a:off x="2071670" y="4857760"/>
            <a:ext cx="2857520" cy="571505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5" name="Zástupný symbol pro text 21"/>
          <p:cNvSpPr>
            <a:spLocks noGrp="1"/>
          </p:cNvSpPr>
          <p:nvPr>
            <p:ph type="body" sz="quarter" idx="21" hasCustomPrompt="1"/>
          </p:nvPr>
        </p:nvSpPr>
        <p:spPr>
          <a:xfrm>
            <a:off x="4929190" y="4857760"/>
            <a:ext cx="3286148" cy="571504"/>
          </a:xfrm>
        </p:spPr>
        <p:txBody>
          <a:bodyPr anchor="t" anchorCtr="0"/>
          <a:lstStyle>
            <a:lvl1pPr marL="0" indent="-288000" algn="r">
              <a:buNone/>
              <a:defRPr sz="10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 k objektu (např. zdroj)</a:t>
            </a:r>
          </a:p>
        </p:txBody>
      </p:sp>
      <p:sp>
        <p:nvSpPr>
          <p:cNvPr id="16" name="Zástupný symbol pro text 8"/>
          <p:cNvSpPr>
            <a:spLocks noGrp="1"/>
          </p:cNvSpPr>
          <p:nvPr>
            <p:ph type="body" sz="quarter" idx="22" hasCustomPrompt="1"/>
          </p:nvPr>
        </p:nvSpPr>
        <p:spPr>
          <a:xfrm>
            <a:off x="2017736" y="1149350"/>
            <a:ext cx="6197602" cy="428612"/>
          </a:xfrm>
        </p:spPr>
        <p:txBody>
          <a:bodyPr/>
          <a:lstStyle>
            <a:lvl1pPr>
              <a:buNone/>
              <a:defRPr b="0" i="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cs-CZ" dirty="0" smtClean="0"/>
              <a:t>Nadpis 3. úrovně</a:t>
            </a:r>
            <a:endParaRPr lang="cs-CZ" dirty="0"/>
          </a:p>
        </p:txBody>
      </p:sp>
      <p:sp>
        <p:nvSpPr>
          <p:cNvPr id="18" name="Zástupný symbol pro text 21"/>
          <p:cNvSpPr>
            <a:spLocks noGrp="1"/>
          </p:cNvSpPr>
          <p:nvPr>
            <p:ph type="body" sz="quarter" idx="24"/>
          </p:nvPr>
        </p:nvSpPr>
        <p:spPr>
          <a:xfrm>
            <a:off x="2035158" y="1714488"/>
            <a:ext cx="6180180" cy="642943"/>
          </a:xfrm>
        </p:spPr>
        <p:txBody>
          <a:bodyPr/>
          <a:lstStyle>
            <a:lvl1pPr marL="0" indent="-288000">
              <a:buNone/>
              <a:defRPr sz="1500" b="0" i="0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19" name="Zástupný symbol pro obsah 22"/>
          <p:cNvSpPr>
            <a:spLocks noGrp="1"/>
          </p:cNvSpPr>
          <p:nvPr>
            <p:ph sz="quarter" idx="25" hasCustomPrompt="1"/>
          </p:nvPr>
        </p:nvSpPr>
        <p:spPr>
          <a:xfrm>
            <a:off x="4929190" y="2000240"/>
            <a:ext cx="3286148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20" name="Zástupný symbol pro obsah 22"/>
          <p:cNvSpPr>
            <a:spLocks noGrp="1"/>
          </p:cNvSpPr>
          <p:nvPr>
            <p:ph sz="quarter" idx="26" hasCustomPrompt="1"/>
          </p:nvPr>
        </p:nvSpPr>
        <p:spPr>
          <a:xfrm>
            <a:off x="2071670" y="2000240"/>
            <a:ext cx="2857520" cy="2786082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cs-CZ" dirty="0" smtClean="0"/>
              <a:t>OBJEKT</a:t>
            </a:r>
          </a:p>
        </p:txBody>
      </p:sp>
      <p:sp>
        <p:nvSpPr>
          <p:cNvPr id="10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005020" y="720706"/>
            <a:ext cx="6202406" cy="357190"/>
          </a:xfrm>
        </p:spPr>
        <p:txBody>
          <a:bodyPr/>
          <a:lstStyle>
            <a:lvl1pPr marL="0" indent="0" algn="l">
              <a:buNone/>
              <a:defRPr sz="2000" b="1" i="0" cap="all" baseline="0">
                <a:solidFill>
                  <a:srgbClr val="264067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dirty="0" smtClean="0"/>
              <a:t>NADPIS 2. ÚROVNĚ</a:t>
            </a:r>
          </a:p>
        </p:txBody>
      </p:sp>
      <p:sp>
        <p:nvSpPr>
          <p:cNvPr id="12" name="Zástupný symbol pro text 21"/>
          <p:cNvSpPr>
            <a:spLocks noGrp="1"/>
          </p:cNvSpPr>
          <p:nvPr>
            <p:ph type="body" sz="quarter" idx="27" hasCustomPrompt="1"/>
          </p:nvPr>
        </p:nvSpPr>
        <p:spPr>
          <a:xfrm>
            <a:off x="4429124" y="5429264"/>
            <a:ext cx="3786214" cy="714380"/>
          </a:xfrm>
        </p:spPr>
        <p:txBody>
          <a:bodyPr anchor="b" anchorCtr="0"/>
          <a:lstStyle>
            <a:lvl1pPr marL="0" indent="-288000">
              <a:buNone/>
              <a:defRPr sz="1200" b="0" i="1" baseline="0"/>
            </a:lvl1pPr>
            <a:lvl2pPr>
              <a:buNone/>
              <a:defRPr/>
            </a:lvl2pPr>
            <a:lvl5pPr>
              <a:buNone/>
              <a:defRPr/>
            </a:lvl5pPr>
          </a:lstStyle>
          <a:p>
            <a:pPr lvl="0"/>
            <a:r>
              <a:rPr lang="cs-CZ" dirty="0" smtClean="0"/>
              <a:t>Poznámka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49286" y="1643051"/>
            <a:ext cx="646605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Výčet první úrovně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2"/>
            <a:endParaRPr lang="cs-CZ" dirty="0" smtClean="0"/>
          </a:p>
          <a:p>
            <a:pPr lvl="2"/>
            <a:endParaRPr lang="cs-CZ" dirty="0" smtClean="0"/>
          </a:p>
          <a:p>
            <a:pPr lvl="2"/>
            <a:endParaRPr lang="cs-CZ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txStyles>
    <p:titleStyle>
      <a:lvl1pPr algn="l" defTabSz="0" rtl="0" eaLnBrk="1" fontAlgn="base" hangingPunct="1">
        <a:spcBef>
          <a:spcPct val="0"/>
        </a:spcBef>
        <a:spcAft>
          <a:spcPct val="0"/>
        </a:spcAft>
        <a:defRPr sz="2400" b="1" i="0" cap="all" baseline="0">
          <a:solidFill>
            <a:srgbClr val="264067"/>
          </a:solidFill>
          <a:latin typeface="Arial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marR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2"/>
        </a:buClr>
        <a:buSzTx/>
        <a:buFont typeface="Arial" pitchFamily="34" charset="0"/>
        <a:buChar char="■"/>
        <a:tabLst/>
        <a:defRPr sz="1500" b="0" i="0" baseline="0">
          <a:solidFill>
            <a:srgbClr val="264067"/>
          </a:solidFill>
          <a:latin typeface="Arial" pitchFamily="34" charset="0"/>
          <a:ea typeface="+mn-ea"/>
          <a:cs typeface="+mn-cs"/>
        </a:defRPr>
      </a:lvl1pPr>
      <a:lvl2pPr marL="725488" indent="-173038" algn="l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SzPct val="100000"/>
        <a:buFont typeface="Arial" pitchFamily="34" charset="0"/>
        <a:buChar char="»"/>
        <a:defRPr sz="1200" baseline="0">
          <a:solidFill>
            <a:srgbClr val="264067"/>
          </a:solidFill>
          <a:latin typeface="Arial" pitchFamily="34" charset="0"/>
        </a:defRPr>
      </a:lvl2pPr>
      <a:lvl3pPr marL="927100" indent="-203200" algn="l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Arial" pitchFamily="34" charset="0"/>
        <a:buChar char="–"/>
        <a:defRPr sz="1200" b="0" i="0" baseline="0">
          <a:solidFill>
            <a:srgbClr val="264067"/>
          </a:solidFill>
          <a:latin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785786" y="714356"/>
            <a:ext cx="6450510" cy="1058460"/>
          </a:xfrm>
        </p:spPr>
        <p:txBody>
          <a:bodyPr/>
          <a:lstStyle/>
          <a:p>
            <a:r>
              <a:rPr lang="cs-CZ" dirty="0" smtClean="0"/>
              <a:t>Zprostředkování pojištění </a:t>
            </a:r>
          </a:p>
          <a:p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827584" y="1412776"/>
            <a:ext cx="5616624" cy="432048"/>
          </a:xfrm>
        </p:spPr>
        <p:txBody>
          <a:bodyPr/>
          <a:lstStyle/>
          <a:p>
            <a:r>
              <a:rPr lang="cs-CZ" sz="1600" dirty="0" smtClean="0">
                <a:solidFill>
                  <a:schemeClr val="bg1"/>
                </a:solidFill>
              </a:rPr>
              <a:t>Ing. Tomáš Síkora, MBA – výkonný ředitel ČAP </a:t>
            </a:r>
          </a:p>
          <a:p>
            <a:r>
              <a:rPr lang="cs-CZ" sz="1600" b="1" dirty="0" smtClean="0">
                <a:solidFill>
                  <a:schemeClr val="bg1"/>
                </a:solidFill>
              </a:rPr>
              <a:t>SLASPO fórum; 27. listopadu 2012</a:t>
            </a:r>
            <a:endParaRPr lang="en-US" sz="1600" b="1" dirty="0">
              <a:solidFill>
                <a:schemeClr val="bg1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text 2"/>
          <p:cNvSpPr txBox="1">
            <a:spLocks/>
          </p:cNvSpPr>
          <p:nvPr/>
        </p:nvSpPr>
        <p:spPr bwMode="auto">
          <a:xfrm>
            <a:off x="899592" y="2276872"/>
            <a:ext cx="5143500" cy="42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Tx/>
              <a:buFont typeface="Arial" pitchFamily="34" charset="0"/>
              <a:buNone/>
              <a:tabLst/>
              <a:defRPr sz="1500" b="0" i="0" baseline="0">
                <a:solidFill>
                  <a:schemeClr val="accent2">
                    <a:lumMod val="60000"/>
                    <a:lumOff val="40000"/>
                  </a:schemeClr>
                </a:solidFill>
                <a:latin typeface="Arial" pitchFamily="34" charset="0"/>
                <a:ea typeface="+mn-ea"/>
                <a:cs typeface="+mn-cs"/>
              </a:defRPr>
            </a:lvl1pPr>
            <a:lvl2pPr marL="725488" indent="-17303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SzPct val="100000"/>
              <a:buFont typeface="Arial" pitchFamily="34" charset="0"/>
              <a:buChar char="»"/>
              <a:defRPr sz="1200" baseline="0">
                <a:solidFill>
                  <a:srgbClr val="264067"/>
                </a:solidFill>
                <a:latin typeface="Arial" pitchFamily="34" charset="0"/>
              </a:defRPr>
            </a:lvl2pPr>
            <a:lvl3pPr marL="927100" indent="-2032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Arial" pitchFamily="34" charset="0"/>
              <a:buChar char="–"/>
              <a:defRPr sz="1200" b="0" i="0" baseline="0">
                <a:solidFill>
                  <a:srgbClr val="264067"/>
                </a:solidFill>
                <a:latin typeface="Arial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668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283968" y="5085184"/>
            <a:ext cx="3786214" cy="1214446"/>
          </a:xfrm>
        </p:spPr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1400" dirty="0" smtClean="0"/>
              <a:t> </a:t>
            </a:r>
            <a:endParaRPr lang="cs-CZ" sz="1400" dirty="0"/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815452" cy="35719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Okruh otázek č. 3</a:t>
            </a:r>
            <a:endParaRPr lang="cs-CZ" dirty="0"/>
          </a:p>
          <a:p>
            <a:r>
              <a:rPr lang="cs-CZ" dirty="0" err="1" smtClean="0"/>
              <a:t>Corporate</a:t>
            </a:r>
            <a:r>
              <a:rPr lang="cs-CZ" dirty="0" smtClean="0"/>
              <a:t> governance </a:t>
            </a:r>
            <a:endParaRPr lang="cs-CZ" dirty="0"/>
          </a:p>
          <a:p>
            <a:pPr lvl="0"/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051720" y="1556792"/>
            <a:ext cx="6466051" cy="4032448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endParaRPr lang="cs-CZ" b="1" dirty="0" smtClean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endParaRPr lang="cs-CZ" b="1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Jsou stanoveny speciální organizační požadavky na zprostředkovatele/poradce?</a:t>
            </a:r>
          </a:p>
        </p:txBody>
      </p:sp>
      <p:sp>
        <p:nvSpPr>
          <p:cNvPr id="7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499992" y="5157192"/>
            <a:ext cx="3786214" cy="998422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b="1" dirty="0" smtClean="0"/>
              <a:t> </a:t>
            </a:r>
            <a:br>
              <a:rPr lang="cs-CZ" sz="1400" b="1" dirty="0" smtClean="0"/>
            </a:br>
            <a:endParaRPr lang="cs-CZ" sz="1400" b="1" dirty="0" smtClean="0"/>
          </a:p>
          <a:p>
            <a:pPr marL="0" indent="0" algn="r">
              <a:buNone/>
            </a:pP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297119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383404" cy="357190"/>
          </a:xfrm>
        </p:spPr>
        <p:txBody>
          <a:bodyPr/>
          <a:lstStyle/>
          <a:p>
            <a:r>
              <a:rPr lang="cs-CZ" dirty="0" smtClean="0"/>
              <a:t>Povinnosti vůči klientovi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124744"/>
            <a:ext cx="6466051" cy="3947900"/>
          </a:xfrm>
        </p:spPr>
        <p:txBody>
          <a:bodyPr/>
          <a:lstStyle/>
          <a:p>
            <a:endParaRPr lang="cs-CZ" dirty="0"/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 smtClean="0"/>
              <a:t>      </a:t>
            </a:r>
            <a:r>
              <a:rPr lang="cs-CZ" sz="1500" b="1" dirty="0" smtClean="0">
                <a:solidFill>
                  <a:srgbClr val="C00000"/>
                </a:solidFill>
              </a:rPr>
              <a:t>Aktuálně: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PZ je povinen: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vykonávat svoji </a:t>
            </a:r>
            <a:r>
              <a:rPr lang="cs-CZ" sz="1500" dirty="0"/>
              <a:t>činnost s odbornou péčí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chránit </a:t>
            </a:r>
            <a:r>
              <a:rPr lang="cs-CZ" sz="1500" dirty="0"/>
              <a:t>zájmy spotřebitele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zachovávat </a:t>
            </a:r>
            <a:r>
              <a:rPr lang="cs-CZ" sz="1500" dirty="0"/>
              <a:t>mlčenlivost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poskytovat před uzavřením pojistné smlouvy nebo při její změně informace </a:t>
            </a:r>
            <a:r>
              <a:rPr lang="cs-CZ" sz="1500" dirty="0"/>
              <a:t>uložené mu </a:t>
            </a:r>
            <a:r>
              <a:rPr lang="cs-CZ" sz="1500" dirty="0" smtClean="0"/>
              <a:t>zákonem</a:t>
            </a:r>
            <a:endParaRPr lang="cs-CZ" sz="1500" dirty="0"/>
          </a:p>
          <a:p>
            <a:pPr lvl="1">
              <a:spcAft>
                <a:spcPts val="600"/>
              </a:spcAft>
            </a:pPr>
            <a:r>
              <a:rPr lang="cs-CZ" sz="1500" dirty="0" smtClean="0"/>
              <a:t>odpovídat </a:t>
            </a:r>
            <a:r>
              <a:rPr lang="cs-CZ" sz="1500" dirty="0"/>
              <a:t>za škodu způsobenou při provozování </a:t>
            </a:r>
            <a:r>
              <a:rPr lang="cs-CZ" sz="1500" dirty="0" smtClean="0"/>
              <a:t>činnosti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před uzavřením pojistné smlouvy zaznamenat požadavky a potřeby klienta a důvody, na kterých zakládá své doporučení</a:t>
            </a:r>
            <a:endParaRPr lang="cs-CZ" sz="1500" dirty="0"/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Na požádání: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předložit </a:t>
            </a:r>
            <a:r>
              <a:rPr lang="cs-CZ" sz="1500" dirty="0"/>
              <a:t>osvědčení o zápisu do registru PZ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sdělit způsob </a:t>
            </a:r>
            <a:r>
              <a:rPr lang="cs-CZ" sz="1500" dirty="0"/>
              <a:t>svého </a:t>
            </a:r>
            <a:r>
              <a:rPr lang="cs-CZ" sz="1500" dirty="0" smtClean="0"/>
              <a:t>odměňování</a:t>
            </a:r>
          </a:p>
        </p:txBody>
      </p:sp>
    </p:spTree>
    <p:extLst>
      <p:ext uri="{BB962C8B-B14F-4D97-AF65-F5344CB8AC3E}">
        <p14:creationId xmlns:p14="http://schemas.microsoft.com/office/powerpoint/2010/main" val="247292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383404" cy="357190"/>
          </a:xfrm>
        </p:spPr>
        <p:txBody>
          <a:bodyPr/>
          <a:lstStyle/>
          <a:p>
            <a:r>
              <a:rPr lang="cs-CZ" dirty="0" smtClean="0"/>
              <a:t>Povinnosti vůči klientovi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124744"/>
            <a:ext cx="6466051" cy="3947900"/>
          </a:xfrm>
        </p:spPr>
        <p:txBody>
          <a:bodyPr/>
          <a:lstStyle/>
          <a:p>
            <a:endParaRPr lang="cs-CZ" dirty="0"/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 smtClean="0">
                <a:solidFill>
                  <a:srgbClr val="FF0000"/>
                </a:solidFill>
              </a:rPr>
              <a:t>     </a:t>
            </a:r>
            <a:r>
              <a:rPr lang="cs-CZ" sz="1500" b="1" dirty="0" smtClean="0">
                <a:solidFill>
                  <a:srgbClr val="C00000"/>
                </a:solidFill>
              </a:rPr>
              <a:t>Nově: 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PZ nebo pojišťovna: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nesmí přijmout, nabídnout nebo poskytnout pobídku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musí informovat např. u rezervotvorných pojištění i o výši veškerých poplatků hrazených z pojistného nebo o struktuře předepsaného pojistného</a:t>
            </a:r>
          </a:p>
        </p:txBody>
      </p:sp>
    </p:spTree>
    <p:extLst>
      <p:ext uri="{BB962C8B-B14F-4D97-AF65-F5344CB8AC3E}">
        <p14:creationId xmlns:p14="http://schemas.microsoft.com/office/powerpoint/2010/main" val="3667425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283968" y="5085184"/>
            <a:ext cx="3786214" cy="1214446"/>
          </a:xfrm>
        </p:spPr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1400" dirty="0" smtClean="0"/>
              <a:t> </a:t>
            </a:r>
            <a:endParaRPr lang="cs-CZ" sz="1400" dirty="0"/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815452" cy="35719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Okruh otázek č. 4</a:t>
            </a:r>
          </a:p>
          <a:p>
            <a:r>
              <a:rPr lang="cs-CZ" dirty="0" smtClean="0"/>
              <a:t>Transparentnost </a:t>
            </a:r>
            <a:endParaRPr lang="cs-CZ" dirty="0"/>
          </a:p>
          <a:p>
            <a:pPr lvl="0"/>
            <a:endParaRPr lang="cs-CZ" dirty="0" smtClean="0"/>
          </a:p>
          <a:p>
            <a:pPr lvl="0"/>
            <a:r>
              <a:rPr lang="cs-CZ" dirty="0" smtClean="0"/>
              <a:t> </a:t>
            </a:r>
          </a:p>
          <a:p>
            <a:pPr lvl="0"/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051720" y="1844824"/>
            <a:ext cx="6466051" cy="3744416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Jak je zabezpečena transparentnost</a:t>
            </a:r>
          </a:p>
          <a:p>
            <a:pPr lvl="1">
              <a:spcAft>
                <a:spcPts val="600"/>
              </a:spcAft>
            </a:pPr>
            <a:r>
              <a:rPr lang="cs-CZ" sz="1500" dirty="0"/>
              <a:t>z</a:t>
            </a:r>
            <a:r>
              <a:rPr lang="cs-CZ" sz="1500" dirty="0" smtClean="0"/>
              <a:t>prostředkovatele?</a:t>
            </a:r>
            <a:endParaRPr lang="cs-CZ" sz="1500" dirty="0"/>
          </a:p>
          <a:p>
            <a:pPr lvl="1">
              <a:spcAft>
                <a:spcPts val="600"/>
              </a:spcAft>
            </a:pPr>
            <a:r>
              <a:rPr lang="cs-CZ" sz="1500" dirty="0" smtClean="0"/>
              <a:t>finanční služby?</a:t>
            </a:r>
            <a:endParaRPr lang="cs-CZ" sz="1500" dirty="0"/>
          </a:p>
          <a:p>
            <a:pPr lvl="1">
              <a:spcAft>
                <a:spcPts val="600"/>
              </a:spcAft>
            </a:pPr>
            <a:r>
              <a:rPr lang="cs-CZ" sz="1500" dirty="0"/>
              <a:t>p</a:t>
            </a:r>
            <a:r>
              <a:rPr lang="cs-CZ" sz="1500" dirty="0" smtClean="0"/>
              <a:t>roduktu?</a:t>
            </a:r>
            <a:endParaRPr lang="cs-CZ" sz="1500" dirty="0"/>
          </a:p>
          <a:p>
            <a:pPr lvl="1">
              <a:spcAft>
                <a:spcPts val="600"/>
              </a:spcAft>
            </a:pPr>
            <a:r>
              <a:rPr lang="cs-CZ" sz="1500" dirty="0"/>
              <a:t>o</a:t>
            </a:r>
            <a:r>
              <a:rPr lang="cs-CZ" sz="1500" dirty="0" smtClean="0"/>
              <a:t>dměny?</a:t>
            </a:r>
            <a:endParaRPr lang="cs-CZ" sz="1500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Je zákonem nebo jiným způsobem upravená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výška </a:t>
            </a:r>
            <a:r>
              <a:rPr lang="cs-CZ" sz="1500" dirty="0"/>
              <a:t>odměny za </a:t>
            </a:r>
            <a:r>
              <a:rPr lang="cs-CZ" sz="1500" dirty="0" smtClean="0"/>
              <a:t>zprostředkování?</a:t>
            </a:r>
            <a:endParaRPr lang="cs-CZ" sz="1500" dirty="0"/>
          </a:p>
          <a:p>
            <a:pPr lvl="1">
              <a:spcAft>
                <a:spcPts val="600"/>
              </a:spcAft>
            </a:pPr>
            <a:r>
              <a:rPr lang="cs-CZ" sz="1500" dirty="0" smtClean="0"/>
              <a:t>způsob </a:t>
            </a:r>
            <a:r>
              <a:rPr lang="cs-CZ" sz="1500" dirty="0"/>
              <a:t>jejího </a:t>
            </a:r>
            <a:r>
              <a:rPr lang="cs-CZ" sz="1500" dirty="0" smtClean="0"/>
              <a:t>vyplácení?</a:t>
            </a:r>
            <a:endParaRPr lang="cs-CZ" sz="1500" dirty="0"/>
          </a:p>
        </p:txBody>
      </p:sp>
      <p:sp>
        <p:nvSpPr>
          <p:cNvPr id="7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499992" y="5157192"/>
            <a:ext cx="3786214" cy="998422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b="1" dirty="0" smtClean="0"/>
              <a:t> </a:t>
            </a:r>
            <a:br>
              <a:rPr lang="cs-CZ" sz="1400" b="1" dirty="0" smtClean="0"/>
            </a:br>
            <a:endParaRPr lang="cs-CZ" sz="1400" b="1" dirty="0" smtClean="0"/>
          </a:p>
          <a:p>
            <a:pPr marL="0" indent="0" algn="r">
              <a:buNone/>
            </a:pP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412891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383404" cy="357190"/>
          </a:xfrm>
        </p:spPr>
        <p:txBody>
          <a:bodyPr/>
          <a:lstStyle/>
          <a:p>
            <a:r>
              <a:rPr lang="cs-CZ" dirty="0" smtClean="0"/>
              <a:t>Transparentnost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124744"/>
            <a:ext cx="6466051" cy="3947900"/>
          </a:xfrm>
        </p:spPr>
        <p:txBody>
          <a:bodyPr/>
          <a:lstStyle/>
          <a:p>
            <a:endParaRPr lang="cs-CZ" dirty="0"/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 smtClean="0"/>
              <a:t>      </a:t>
            </a:r>
            <a:r>
              <a:rPr lang="cs-CZ" sz="1500" b="1" dirty="0" smtClean="0">
                <a:solidFill>
                  <a:srgbClr val="C00000"/>
                </a:solidFill>
              </a:rPr>
              <a:t>Aktuálně: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PZ je povinen sdělit klientovi: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identifikační údaje obchodní firmy, jejímž jménem PZ jedná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zda vykonává činnost pro jednu nebo více pojišťoven a pro které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registr, kde je evidován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zda je povinen dělat řádnou analýzu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ú</a:t>
            </a:r>
            <a:r>
              <a:rPr lang="cs-CZ" sz="1500" dirty="0"/>
              <a:t>daje </a:t>
            </a:r>
            <a:r>
              <a:rPr lang="cs-CZ" sz="1500" dirty="0" smtClean="0"/>
              <a:t>o postupech, podle nichž může spotřebitel podat stížnost popřípadě žalobu na PZ</a:t>
            </a:r>
          </a:p>
          <a:p>
            <a:pPr lvl="1">
              <a:spcAft>
                <a:spcPts val="600"/>
              </a:spcAft>
            </a:pPr>
            <a:r>
              <a:rPr lang="cs-CZ" sz="1500" dirty="0"/>
              <a:t>u pojištění osob – informace o závazku</a:t>
            </a:r>
          </a:p>
          <a:p>
            <a:pPr lvl="1">
              <a:spcAft>
                <a:spcPts val="600"/>
              </a:spcAft>
            </a:pPr>
            <a:r>
              <a:rPr lang="cs-CZ" sz="1500" dirty="0"/>
              <a:t>u investičního pojištění pak </a:t>
            </a:r>
            <a:r>
              <a:rPr lang="cs-CZ" sz="1500" dirty="0" smtClean="0"/>
              <a:t>informace </a:t>
            </a:r>
            <a:r>
              <a:rPr lang="cs-CZ" sz="1500" dirty="0"/>
              <a:t>o riziku investice, neexistenci záruky, předpokládaných </a:t>
            </a:r>
            <a:r>
              <a:rPr lang="cs-CZ" sz="1500" dirty="0" smtClean="0"/>
              <a:t>výnosech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/>
              <a:t>Na </a:t>
            </a:r>
            <a:r>
              <a:rPr lang="cs-CZ" sz="1500" b="1" dirty="0" smtClean="0"/>
              <a:t>požádání: </a:t>
            </a:r>
          </a:p>
          <a:p>
            <a:pPr lvl="1">
              <a:spcAft>
                <a:spcPts val="600"/>
              </a:spcAft>
            </a:pPr>
            <a:r>
              <a:rPr lang="cs-CZ" sz="1500" dirty="0"/>
              <a:t>způsob svého odměňování</a:t>
            </a:r>
          </a:p>
          <a:p>
            <a:pPr marL="457862" lvl="2" indent="-288000">
              <a:spcAft>
                <a:spcPts val="600"/>
              </a:spcAft>
              <a:buClr>
                <a:schemeClr val="tx2"/>
              </a:buClr>
              <a:buFont typeface="Arial" pitchFamily="34" charset="0"/>
              <a:buChar char="■"/>
            </a:pPr>
            <a:endParaRPr lang="cs-CZ" sz="1500" b="1" dirty="0"/>
          </a:p>
          <a:p>
            <a:pPr>
              <a:spcAft>
                <a:spcPts val="600"/>
              </a:spcAft>
            </a:pPr>
            <a:endParaRPr lang="cs-CZ" sz="1800" dirty="0"/>
          </a:p>
          <a:p>
            <a:pPr lvl="1">
              <a:spcAft>
                <a:spcPts val="600"/>
              </a:spcAft>
            </a:pPr>
            <a:endParaRPr lang="cs-CZ" sz="1500" dirty="0" smtClean="0"/>
          </a:p>
          <a:p>
            <a:pPr lvl="1">
              <a:spcAft>
                <a:spcPts val="600"/>
              </a:spcAft>
            </a:pPr>
            <a:endParaRPr lang="cs-CZ" sz="1500" dirty="0" smtClean="0"/>
          </a:p>
        </p:txBody>
      </p:sp>
    </p:spTree>
    <p:extLst>
      <p:ext uri="{BB962C8B-B14F-4D97-AF65-F5344CB8AC3E}">
        <p14:creationId xmlns:p14="http://schemas.microsoft.com/office/powerpoint/2010/main" val="3312001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383404" cy="357190"/>
          </a:xfrm>
        </p:spPr>
        <p:txBody>
          <a:bodyPr/>
          <a:lstStyle/>
          <a:p>
            <a:r>
              <a:rPr lang="cs-CZ" dirty="0" smtClean="0"/>
              <a:t>Transparentnost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124744"/>
            <a:ext cx="6466051" cy="3947900"/>
          </a:xfrm>
        </p:spPr>
        <p:txBody>
          <a:bodyPr/>
          <a:lstStyle/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endParaRPr lang="cs-CZ" sz="1500" b="1" dirty="0" smtClean="0"/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/>
              <a:t> </a:t>
            </a:r>
            <a:r>
              <a:rPr lang="cs-CZ" sz="1500" b="1" dirty="0" smtClean="0"/>
              <a:t>     </a:t>
            </a:r>
            <a:r>
              <a:rPr lang="cs-CZ" sz="1500" b="1" dirty="0" smtClean="0">
                <a:solidFill>
                  <a:srgbClr val="C00000"/>
                </a:solidFill>
              </a:rPr>
              <a:t>Nově: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U rezervotvorného pojištění musí být klientovi poskytnuty: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klíčové informace  o produktu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informace o poplatcích ve formě standardizovaných ukazatelů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Na požádání: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informace o zásadách pro stanovení pojistného</a:t>
            </a:r>
          </a:p>
          <a:p>
            <a:pPr marL="565150" lvl="1" indent="0">
              <a:spcAft>
                <a:spcPts val="600"/>
              </a:spcAft>
              <a:buNone/>
            </a:pPr>
            <a:endParaRPr lang="cs-CZ" sz="1500" dirty="0" smtClean="0"/>
          </a:p>
        </p:txBody>
      </p:sp>
    </p:spTree>
    <p:extLst>
      <p:ext uri="{BB962C8B-B14F-4D97-AF65-F5344CB8AC3E}">
        <p14:creationId xmlns:p14="http://schemas.microsoft.com/office/powerpoint/2010/main" val="10045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283968" y="5085184"/>
            <a:ext cx="3786214" cy="1214446"/>
          </a:xfrm>
        </p:spPr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1400" dirty="0" smtClean="0"/>
              <a:t> </a:t>
            </a:r>
            <a:endParaRPr lang="cs-CZ" sz="1400" dirty="0"/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815452" cy="35719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Okruh otázek č. 5 </a:t>
            </a:r>
            <a:endParaRPr lang="cs-CZ" dirty="0"/>
          </a:p>
          <a:p>
            <a:r>
              <a:rPr lang="cs-CZ" dirty="0" smtClean="0"/>
              <a:t>Posouzení klienta </a:t>
            </a:r>
            <a:endParaRPr lang="cs-CZ" dirty="0"/>
          </a:p>
          <a:p>
            <a:pPr lvl="0"/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979712" y="1628800"/>
            <a:ext cx="6466051" cy="4032448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endParaRPr lang="cs-CZ" b="1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Má zprostředkovatel za povinnost posuzovat zkušenosti a znalosti klienta?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endParaRPr lang="cs-CZ" b="1" dirty="0" smtClean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Co se stane v případě, když klient takové posouzení odmítne? </a:t>
            </a:r>
            <a:endParaRPr lang="cs-CZ" sz="1500" dirty="0"/>
          </a:p>
        </p:txBody>
      </p:sp>
      <p:sp>
        <p:nvSpPr>
          <p:cNvPr id="7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499992" y="5157192"/>
            <a:ext cx="3786214" cy="998422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b="1" dirty="0" smtClean="0"/>
              <a:t> </a:t>
            </a:r>
            <a:br>
              <a:rPr lang="cs-CZ" sz="1400" b="1" dirty="0" smtClean="0"/>
            </a:br>
            <a:endParaRPr lang="cs-CZ" sz="1400" b="1" dirty="0" smtClean="0"/>
          </a:p>
          <a:p>
            <a:pPr marL="0" indent="0" algn="r">
              <a:buNone/>
            </a:pP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151870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383404" cy="357190"/>
          </a:xfrm>
        </p:spPr>
        <p:txBody>
          <a:bodyPr/>
          <a:lstStyle/>
          <a:p>
            <a:r>
              <a:rPr lang="cs-CZ" dirty="0" smtClean="0"/>
              <a:t>Posouzení klienta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124744"/>
            <a:ext cx="6466051" cy="3947900"/>
          </a:xfrm>
        </p:spPr>
        <p:txBody>
          <a:bodyPr/>
          <a:lstStyle/>
          <a:p>
            <a:endParaRPr lang="cs-CZ" dirty="0"/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 smtClean="0"/>
              <a:t>      </a:t>
            </a:r>
            <a:r>
              <a:rPr lang="cs-CZ" sz="1500" b="1" dirty="0" smtClean="0">
                <a:solidFill>
                  <a:srgbClr val="C00000"/>
                </a:solidFill>
              </a:rPr>
              <a:t>Aktuálně: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PZ je před uzavřením pojistné smlouvy povinen  zaznamenat: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požadavky a potřeby klienta související se sjednávaným pojištěním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důvody na kterých zakládá své doporučení pro výběr produktu</a:t>
            </a:r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endParaRPr lang="cs-CZ" sz="1500" dirty="0" smtClean="0"/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>
                <a:solidFill>
                  <a:srgbClr val="FF0000"/>
                </a:solidFill>
              </a:rPr>
              <a:t> </a:t>
            </a:r>
            <a:r>
              <a:rPr lang="cs-CZ" sz="1500" b="1" dirty="0" smtClean="0">
                <a:solidFill>
                  <a:srgbClr val="FF0000"/>
                </a:solidFill>
              </a:rPr>
              <a:t>     </a:t>
            </a:r>
            <a:r>
              <a:rPr lang="cs-CZ" sz="1500" b="1" dirty="0" smtClean="0">
                <a:solidFill>
                  <a:srgbClr val="C00000"/>
                </a:solidFill>
              </a:rPr>
              <a:t>Nově:</a:t>
            </a:r>
            <a:endParaRPr lang="cs-CZ" sz="1500" b="1" dirty="0">
              <a:solidFill>
                <a:srgbClr val="C00000"/>
              </a:solidFill>
            </a:endParaRP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PZ musí zaznamenat </a:t>
            </a:r>
            <a:r>
              <a:rPr lang="cs-CZ" sz="1500" b="1" dirty="0"/>
              <a:t>požadavky a potřeby klienta i v případě změny </a:t>
            </a:r>
            <a:r>
              <a:rPr lang="cs-CZ" sz="1500" b="1" dirty="0" smtClean="0"/>
              <a:t>pojištění</a:t>
            </a:r>
          </a:p>
        </p:txBody>
      </p:sp>
    </p:spTree>
    <p:extLst>
      <p:ext uri="{BB962C8B-B14F-4D97-AF65-F5344CB8AC3E}">
        <p14:creationId xmlns:p14="http://schemas.microsoft.com/office/powerpoint/2010/main" val="923926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283968" y="5085184"/>
            <a:ext cx="3786214" cy="1214446"/>
          </a:xfrm>
        </p:spPr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1400" dirty="0" smtClean="0"/>
              <a:t> </a:t>
            </a:r>
            <a:endParaRPr lang="cs-CZ" sz="1400" dirty="0"/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815452" cy="35719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Okruh otázek č. 6</a:t>
            </a:r>
          </a:p>
          <a:p>
            <a:r>
              <a:rPr lang="cs-CZ" dirty="0" smtClean="0"/>
              <a:t>Dohled </a:t>
            </a:r>
            <a:endParaRPr lang="cs-CZ" dirty="0"/>
          </a:p>
          <a:p>
            <a:pPr lvl="0"/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123728" y="1700808"/>
            <a:ext cx="6466051" cy="4032448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endParaRPr lang="cs-CZ" b="1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Kdo vykonává dohled nad zprostředkováním?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endParaRPr lang="cs-CZ" b="1" dirty="0" smtClean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Jsou pojišťovny zainteresovány na výkonu dohledu nad vázánými zprostředkovateli? </a:t>
            </a:r>
            <a:endParaRPr lang="cs-CZ" sz="1500" dirty="0"/>
          </a:p>
        </p:txBody>
      </p:sp>
      <p:sp>
        <p:nvSpPr>
          <p:cNvPr id="7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499992" y="5157192"/>
            <a:ext cx="3786214" cy="998422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b="1" dirty="0" smtClean="0"/>
              <a:t> </a:t>
            </a:r>
            <a:br>
              <a:rPr lang="cs-CZ" sz="1400" b="1" dirty="0" smtClean="0"/>
            </a:br>
            <a:endParaRPr lang="cs-CZ" sz="1400" b="1" dirty="0" smtClean="0"/>
          </a:p>
          <a:p>
            <a:pPr marL="0" indent="0" algn="r">
              <a:buNone/>
            </a:pP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1518709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383404" cy="357190"/>
          </a:xfrm>
        </p:spPr>
        <p:txBody>
          <a:bodyPr/>
          <a:lstStyle/>
          <a:p>
            <a:r>
              <a:rPr lang="cs-CZ" dirty="0" smtClean="0"/>
              <a:t>Dohled ČNB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124744"/>
            <a:ext cx="6466051" cy="3947900"/>
          </a:xfrm>
        </p:spPr>
        <p:txBody>
          <a:bodyPr/>
          <a:lstStyle/>
          <a:p>
            <a:endParaRPr lang="cs-CZ" dirty="0"/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 smtClean="0"/>
              <a:t>      </a:t>
            </a:r>
            <a:r>
              <a:rPr lang="cs-CZ" sz="1500" b="1" dirty="0" smtClean="0">
                <a:solidFill>
                  <a:srgbClr val="C00000"/>
                </a:solidFill>
              </a:rPr>
              <a:t>Aktuálně: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Česká národní banka: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dohlíží </a:t>
            </a:r>
            <a:r>
              <a:rPr lang="cs-CZ" sz="1500" dirty="0"/>
              <a:t>nad všemi </a:t>
            </a:r>
            <a:r>
              <a:rPr lang="cs-CZ" sz="1500" dirty="0" smtClean="0"/>
              <a:t>kategoriemi PZ a pojišťovnami</a:t>
            </a:r>
            <a:endParaRPr lang="cs-CZ" sz="1500" dirty="0"/>
          </a:p>
          <a:p>
            <a:pPr lvl="1">
              <a:spcAft>
                <a:spcPts val="600"/>
              </a:spcAft>
            </a:pPr>
            <a:r>
              <a:rPr lang="cs-CZ" sz="1500" dirty="0"/>
              <a:t>při dohledu se řídí zákonem  č. 277/2009 Sb., o pojišťovnictví</a:t>
            </a:r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endParaRPr lang="cs-CZ" sz="1500" dirty="0"/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>
                <a:solidFill>
                  <a:srgbClr val="C00000"/>
                </a:solidFill>
              </a:rPr>
              <a:t> </a:t>
            </a:r>
            <a:r>
              <a:rPr lang="cs-CZ" sz="1500" b="1" dirty="0" smtClean="0">
                <a:solidFill>
                  <a:srgbClr val="C00000"/>
                </a:solidFill>
              </a:rPr>
              <a:t>     Nově: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ČNB navíc dohlíží i nad zajišťovnami, akreditovanými osobami a nad dodržováním povinností zaměstnavatelů zákazníků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Došlo k rozšíření přestupků a správních deliktů 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endParaRPr lang="cs-CZ" sz="1500" b="1" dirty="0" smtClean="0"/>
          </a:p>
        </p:txBody>
      </p:sp>
    </p:spTree>
    <p:extLst>
      <p:ext uri="{BB962C8B-B14F-4D97-AF65-F5344CB8AC3E}">
        <p14:creationId xmlns:p14="http://schemas.microsoft.com/office/powerpoint/2010/main" val="331200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283968" y="5085184"/>
            <a:ext cx="3786214" cy="1214446"/>
          </a:xfrm>
        </p:spPr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1400" dirty="0" smtClean="0"/>
              <a:t> </a:t>
            </a:r>
            <a:endParaRPr lang="cs-CZ" sz="1400" dirty="0"/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815452" cy="35719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Okruh otázek č. 1</a:t>
            </a:r>
          </a:p>
          <a:p>
            <a:r>
              <a:rPr lang="cs-CZ" dirty="0" smtClean="0"/>
              <a:t>Právní prostředí </a:t>
            </a:r>
            <a:endParaRPr lang="cs-CZ" dirty="0"/>
          </a:p>
          <a:p>
            <a:pPr lvl="0"/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123728" y="1556792"/>
            <a:ext cx="6466051" cy="4032448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endParaRPr lang="cs-CZ" b="1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Je zprostředkování v pojišťovnictví upraveno zvláštním předpisem, nebo je součástí všeobecné úpravy zprostředkování?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endParaRPr lang="cs-CZ" b="1" dirty="0" smtClean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Má zprostředkovatel status samostatného podnikatele?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endParaRPr lang="cs-CZ" b="1" dirty="0" smtClean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Jak lze status zprostředkovatele získat?</a:t>
            </a:r>
            <a:endParaRPr lang="cs-CZ" sz="1500" b="1" dirty="0">
              <a:ea typeface="+mn-ea"/>
              <a:cs typeface="+mn-cs"/>
            </a:endParaRPr>
          </a:p>
        </p:txBody>
      </p:sp>
      <p:sp>
        <p:nvSpPr>
          <p:cNvPr id="7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499992" y="5157192"/>
            <a:ext cx="3786214" cy="998422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b="1" dirty="0" smtClean="0"/>
              <a:t> </a:t>
            </a:r>
            <a:br>
              <a:rPr lang="cs-CZ" sz="1400" b="1" dirty="0" smtClean="0"/>
            </a:br>
            <a:endParaRPr lang="cs-CZ" sz="1400" b="1" dirty="0" smtClean="0"/>
          </a:p>
          <a:p>
            <a:pPr marL="0" indent="0" algn="r">
              <a:buNone/>
            </a:pP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151254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3"/>
          </p:nvPr>
        </p:nvSpPr>
        <p:spPr>
          <a:xfrm>
            <a:off x="827584" y="2636912"/>
            <a:ext cx="5143500" cy="1349912"/>
          </a:xfrm>
        </p:spPr>
        <p:txBody>
          <a:bodyPr/>
          <a:lstStyle/>
          <a:p>
            <a:r>
              <a:rPr lang="cs-CZ" b="1" dirty="0">
                <a:solidFill>
                  <a:srgbClr val="264067"/>
                </a:solidFill>
              </a:rPr>
              <a:t>Česká asociace pojišťoven</a:t>
            </a:r>
          </a:p>
          <a:p>
            <a:r>
              <a:rPr lang="cs-CZ" b="1" dirty="0">
                <a:solidFill>
                  <a:srgbClr val="264067"/>
                </a:solidFill>
              </a:rPr>
              <a:t>Na Pankráci 1724/129, 140 00 Praha 4</a:t>
            </a:r>
          </a:p>
          <a:p>
            <a:r>
              <a:rPr lang="cs-CZ" b="1" dirty="0">
                <a:solidFill>
                  <a:srgbClr val="264067"/>
                </a:solidFill>
              </a:rPr>
              <a:t>Tel: +420 222 350 </a:t>
            </a:r>
            <a:r>
              <a:rPr lang="cs-CZ" b="1" dirty="0" smtClean="0">
                <a:solidFill>
                  <a:srgbClr val="264067"/>
                </a:solidFill>
              </a:rPr>
              <a:t>150; e-mail</a:t>
            </a:r>
            <a:r>
              <a:rPr lang="cs-CZ" b="1" dirty="0">
                <a:solidFill>
                  <a:srgbClr val="264067"/>
                </a:solidFill>
              </a:rPr>
              <a:t>: sekretariat@cap.cz</a:t>
            </a:r>
          </a:p>
          <a:p>
            <a:r>
              <a:rPr lang="cs-CZ" b="1" dirty="0">
                <a:solidFill>
                  <a:srgbClr val="264067"/>
                </a:solidFill>
              </a:rPr>
              <a:t>www.cap.cz</a:t>
            </a:r>
          </a:p>
        </p:txBody>
      </p:sp>
    </p:spTree>
    <p:extLst>
      <p:ext uri="{BB962C8B-B14F-4D97-AF65-F5344CB8AC3E}">
        <p14:creationId xmlns:p14="http://schemas.microsoft.com/office/powerpoint/2010/main" val="618698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283968" y="5085184"/>
            <a:ext cx="3786214" cy="1214446"/>
          </a:xfrm>
        </p:spPr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1400" dirty="0" smtClean="0"/>
              <a:t> </a:t>
            </a:r>
            <a:endParaRPr lang="cs-CZ" sz="1400" dirty="0"/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815452" cy="357190"/>
          </a:xfrm>
        </p:spPr>
        <p:txBody>
          <a:bodyPr/>
          <a:lstStyle/>
          <a:p>
            <a:r>
              <a:rPr lang="cs-CZ" dirty="0" smtClean="0"/>
              <a:t>Právní úprava </a:t>
            </a:r>
            <a:endParaRPr lang="cs-CZ" dirty="0"/>
          </a:p>
          <a:p>
            <a:pPr lvl="0"/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412776"/>
            <a:ext cx="6466051" cy="4032448"/>
          </a:xfrm>
        </p:spPr>
        <p:txBody>
          <a:bodyPr/>
          <a:lstStyle/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  <a:tabLst>
                <a:tab pos="358775" algn="l"/>
              </a:tabLst>
            </a:pPr>
            <a:r>
              <a:rPr lang="cs-CZ" sz="1500" b="1" dirty="0">
                <a:solidFill>
                  <a:srgbClr val="FF0000"/>
                </a:solidFill>
                <a:ea typeface="+mn-ea"/>
                <a:cs typeface="+mn-cs"/>
              </a:rPr>
              <a:t> </a:t>
            </a:r>
            <a:r>
              <a:rPr lang="cs-CZ" sz="1500" b="1" dirty="0" smtClean="0">
                <a:solidFill>
                  <a:srgbClr val="FF0000"/>
                </a:solidFill>
                <a:ea typeface="+mn-ea"/>
                <a:cs typeface="+mn-cs"/>
              </a:rPr>
              <a:t>     </a:t>
            </a:r>
            <a:r>
              <a:rPr lang="cs-CZ" sz="1500" b="1" dirty="0" smtClean="0">
                <a:solidFill>
                  <a:srgbClr val="C00000"/>
                </a:solidFill>
                <a:ea typeface="+mn-ea"/>
                <a:cs typeface="+mn-cs"/>
              </a:rPr>
              <a:t>Aktuálně:</a:t>
            </a:r>
          </a:p>
          <a:p>
            <a:pPr marL="288000" lvl="1" indent="-288000">
              <a:lnSpc>
                <a:spcPct val="150000"/>
              </a:lnSpc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>
                <a:ea typeface="+mn-ea"/>
                <a:cs typeface="+mn-cs"/>
              </a:rPr>
              <a:t>Zprostředkování </a:t>
            </a:r>
            <a:r>
              <a:rPr lang="cs-CZ" sz="1500" b="1" dirty="0">
                <a:ea typeface="+mn-ea"/>
                <a:cs typeface="+mn-cs"/>
              </a:rPr>
              <a:t>pojištění se řídí zákonem č. 38/2004 Sb. o pojišťovacích zprostředkovatelích a samostatných likvidátorech pojistných </a:t>
            </a:r>
            <a:r>
              <a:rPr lang="cs-CZ" sz="1500" b="1" dirty="0" smtClean="0">
                <a:ea typeface="+mn-ea"/>
                <a:cs typeface="+mn-cs"/>
              </a:rPr>
              <a:t>událostí</a:t>
            </a:r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endParaRPr lang="cs-CZ" sz="1500" b="1" dirty="0">
              <a:ea typeface="+mn-ea"/>
              <a:cs typeface="+mn-cs"/>
            </a:endParaRPr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 smtClean="0">
                <a:solidFill>
                  <a:srgbClr val="C00000"/>
                </a:solidFill>
              </a:rPr>
              <a:t>      Nově: 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>
                <a:ea typeface="+mn-ea"/>
                <a:cs typeface="+mn-cs"/>
              </a:rPr>
              <a:t>14. 10. 2012 vláda schválila novelu zákona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>
                <a:ea typeface="+mn-ea"/>
                <a:cs typeface="+mn-cs"/>
              </a:rPr>
              <a:t>21. 11. 2012 byl návrh novely předložen do parlamentu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>
                <a:ea typeface="+mn-ea"/>
                <a:cs typeface="+mn-cs"/>
              </a:rPr>
              <a:t>Účinnost novely se předpokládá od 1. 4. 2013</a:t>
            </a:r>
          </a:p>
        </p:txBody>
      </p:sp>
      <p:sp>
        <p:nvSpPr>
          <p:cNvPr id="7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499992" y="5157192"/>
            <a:ext cx="3786214" cy="998422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b="1" dirty="0" smtClean="0"/>
              <a:t> </a:t>
            </a:r>
            <a:br>
              <a:rPr lang="cs-CZ" sz="1400" b="1" dirty="0" smtClean="0"/>
            </a:br>
            <a:endParaRPr lang="cs-CZ" sz="1400" b="1" dirty="0" smtClean="0"/>
          </a:p>
          <a:p>
            <a:pPr marL="0" indent="0" algn="r">
              <a:buNone/>
            </a:pP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1369301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283968" y="5085184"/>
            <a:ext cx="3786214" cy="1214446"/>
          </a:xfrm>
        </p:spPr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1400" dirty="0" smtClean="0"/>
              <a:t> </a:t>
            </a:r>
            <a:endParaRPr lang="cs-CZ" sz="1400" dirty="0"/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959468" cy="357190"/>
          </a:xfrm>
        </p:spPr>
        <p:txBody>
          <a:bodyPr/>
          <a:lstStyle/>
          <a:p>
            <a:pPr lvl="0"/>
            <a:r>
              <a:rPr lang="cs-CZ" dirty="0" smtClean="0"/>
              <a:t>Kategorie pojišťovacích zprostředkovatelů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484784"/>
            <a:ext cx="7128792" cy="417646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 smtClean="0">
                <a:solidFill>
                  <a:srgbClr val="C00000"/>
                </a:solidFill>
              </a:rPr>
              <a:t>      Aktuálně:  5 kategorií PZ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Char char="■"/>
            </a:pPr>
            <a:r>
              <a:rPr lang="cs-CZ" sz="1500" b="1" dirty="0" smtClean="0"/>
              <a:t>Pojišťovací makléř </a:t>
            </a:r>
            <a:r>
              <a:rPr lang="cs-CZ" sz="1500" dirty="0" smtClean="0"/>
              <a:t>(dále jen PM)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Char char="■"/>
            </a:pPr>
            <a:r>
              <a:rPr lang="cs-CZ" sz="1500" b="1" dirty="0" smtClean="0"/>
              <a:t>Pojišťovací agent </a:t>
            </a:r>
            <a:r>
              <a:rPr lang="cs-CZ" sz="1500" dirty="0" smtClean="0"/>
              <a:t>(dále jen PA)</a:t>
            </a:r>
            <a:endParaRPr lang="cs-CZ" sz="1500" dirty="0"/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Char char="■"/>
            </a:pPr>
            <a:r>
              <a:rPr lang="cs-CZ" sz="1500" b="1" dirty="0" smtClean="0"/>
              <a:t>Výhradní pojišťovací agent </a:t>
            </a:r>
            <a:r>
              <a:rPr lang="cs-CZ" sz="1500" dirty="0" smtClean="0"/>
              <a:t>(dále jen VPA)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/>
              <a:t>Vázaný pojišťovací zprostředkovatel </a:t>
            </a:r>
            <a:r>
              <a:rPr lang="cs-CZ" sz="1500" dirty="0"/>
              <a:t>(dále jen VPZ</a:t>
            </a:r>
            <a:r>
              <a:rPr lang="cs-CZ" sz="1500" dirty="0" smtClean="0"/>
              <a:t>)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/>
              <a:t>Podřízený pojišťovací zprostředkovatel </a:t>
            </a:r>
            <a:r>
              <a:rPr lang="cs-CZ" sz="1500" dirty="0"/>
              <a:t>(dále jen PPZ</a:t>
            </a:r>
            <a:r>
              <a:rPr lang="cs-CZ" sz="1500" dirty="0" smtClean="0"/>
              <a:t>)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endParaRPr lang="cs-CZ" sz="1500" b="1" dirty="0"/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 smtClean="0">
                <a:solidFill>
                  <a:srgbClr val="C00000"/>
                </a:solidFill>
              </a:rPr>
              <a:t>      Nově:   2 </a:t>
            </a:r>
            <a:r>
              <a:rPr lang="cs-CZ" sz="1500" b="1" dirty="0">
                <a:solidFill>
                  <a:srgbClr val="C00000"/>
                </a:solidFill>
              </a:rPr>
              <a:t>kategorie </a:t>
            </a:r>
            <a:r>
              <a:rPr lang="cs-CZ" sz="1500" b="1" dirty="0" smtClean="0">
                <a:solidFill>
                  <a:srgbClr val="C00000"/>
                </a:solidFill>
              </a:rPr>
              <a:t>PZ</a:t>
            </a:r>
            <a:endParaRPr lang="cs-CZ" sz="1500" b="1" dirty="0">
              <a:solidFill>
                <a:srgbClr val="C00000"/>
              </a:solidFill>
            </a:endParaRP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Vázaný </a:t>
            </a:r>
            <a:r>
              <a:rPr lang="cs-CZ" sz="1500" b="1" dirty="0"/>
              <a:t>zástupce </a:t>
            </a:r>
            <a:r>
              <a:rPr lang="cs-CZ" sz="1500" dirty="0"/>
              <a:t>(VZ</a:t>
            </a:r>
            <a:r>
              <a:rPr lang="cs-CZ" sz="1500" dirty="0" smtClean="0"/>
              <a:t>)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/>
              <a:t>Samostatný zprostředkovatel </a:t>
            </a:r>
            <a:r>
              <a:rPr lang="cs-CZ" sz="1500" dirty="0"/>
              <a:t>(SZ)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endParaRPr lang="cs-CZ" sz="1600" dirty="0"/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endParaRPr lang="cs-CZ" sz="1500" b="1" dirty="0"/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Char char="■"/>
            </a:pPr>
            <a:endParaRPr lang="cs-CZ" sz="1500" b="1" dirty="0" smtClean="0"/>
          </a:p>
          <a:p>
            <a:pPr marL="565150" lvl="1" indent="0">
              <a:spcAft>
                <a:spcPts val="600"/>
              </a:spcAft>
              <a:buNone/>
            </a:pPr>
            <a:endParaRPr lang="cs-CZ" sz="1000" dirty="0"/>
          </a:p>
          <a:p>
            <a:pPr marL="265113" indent="-265113" defTabSz="265113">
              <a:buNone/>
            </a:pPr>
            <a:r>
              <a:rPr lang="cs-CZ" dirty="0" smtClean="0"/>
              <a:t>	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886313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455412" cy="357190"/>
          </a:xfrm>
        </p:spPr>
        <p:txBody>
          <a:bodyPr/>
          <a:lstStyle/>
          <a:p>
            <a:r>
              <a:rPr lang="cs-CZ" dirty="0" smtClean="0"/>
              <a:t>Právní status pojišťovacího zprostředkovatele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340768"/>
            <a:ext cx="6466051" cy="4392488"/>
          </a:xfrm>
        </p:spPr>
        <p:txBody>
          <a:bodyPr/>
          <a:lstStyle/>
          <a:p>
            <a:endParaRPr lang="cs-CZ" dirty="0"/>
          </a:p>
          <a:p>
            <a:pPr marL="0" indent="0">
              <a:spcAft>
                <a:spcPts val="600"/>
              </a:spcAft>
              <a:buNone/>
            </a:pPr>
            <a:r>
              <a:rPr lang="cs-CZ" b="1" dirty="0" smtClean="0">
                <a:solidFill>
                  <a:srgbClr val="C00000"/>
                </a:solidFill>
              </a:rPr>
              <a:t>      Aktuálně:</a:t>
            </a:r>
          </a:p>
          <a:p>
            <a:pPr>
              <a:spcAft>
                <a:spcPts val="600"/>
              </a:spcAft>
            </a:pPr>
            <a:r>
              <a:rPr lang="cs-CZ" b="1" dirty="0" smtClean="0"/>
              <a:t>Všechny kategorie PZ: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podnikají </a:t>
            </a:r>
            <a:r>
              <a:rPr lang="cs-CZ" sz="1500" dirty="0"/>
              <a:t>podle obchodního zákoníku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podléhají </a:t>
            </a:r>
            <a:r>
              <a:rPr lang="cs-CZ" sz="1500" dirty="0"/>
              <a:t>registraci </a:t>
            </a:r>
            <a:r>
              <a:rPr lang="cs-CZ" sz="1500" dirty="0" smtClean="0"/>
              <a:t>ČNB</a:t>
            </a:r>
            <a:endParaRPr lang="cs-CZ" sz="1500" dirty="0"/>
          </a:p>
          <a:p>
            <a:pPr>
              <a:spcAft>
                <a:spcPts val="600"/>
              </a:spcAft>
            </a:pPr>
            <a:r>
              <a:rPr lang="cs-CZ" b="1" dirty="0" smtClean="0"/>
              <a:t>Žádost o registraci ČNB předkládá PZ, případně na základě udělení plné moci pojišťovna</a:t>
            </a:r>
          </a:p>
          <a:p>
            <a:pPr>
              <a:spcAft>
                <a:spcPts val="600"/>
              </a:spcAft>
            </a:pPr>
            <a:r>
              <a:rPr lang="cs-CZ" b="1" dirty="0" smtClean="0"/>
              <a:t>K žádosti o registraci je nutno přiložit doklad  prokazující: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odbornou způsobilost</a:t>
            </a:r>
            <a:endParaRPr lang="cs-CZ" sz="1500" dirty="0"/>
          </a:p>
          <a:p>
            <a:pPr lvl="1">
              <a:spcAft>
                <a:spcPts val="600"/>
              </a:spcAft>
            </a:pPr>
            <a:r>
              <a:rPr lang="cs-CZ" sz="1500" dirty="0" smtClean="0"/>
              <a:t>důvěryhodnost fyzické </a:t>
            </a:r>
            <a:r>
              <a:rPr lang="cs-CZ" sz="1500" dirty="0"/>
              <a:t>nebo právnické </a:t>
            </a:r>
            <a:r>
              <a:rPr lang="cs-CZ" sz="1500" dirty="0" smtClean="0"/>
              <a:t>osoby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uzavření pojištění odpovědnosti za škodu způsobenou výkonem činnosti PZ</a:t>
            </a:r>
            <a:endParaRPr lang="cs-CZ" sz="1500" dirty="0"/>
          </a:p>
          <a:p>
            <a:pPr lvl="1">
              <a:spcAft>
                <a:spcPts val="600"/>
              </a:spcAft>
            </a:pPr>
            <a:r>
              <a:rPr lang="cs-CZ" sz="1500" dirty="0" smtClean="0"/>
              <a:t>že v majetku žadatele jsou finanční prostředky </a:t>
            </a:r>
            <a:r>
              <a:rPr lang="cs-CZ" sz="1500" dirty="0"/>
              <a:t>nejméně v hodnotě 17 000 </a:t>
            </a:r>
            <a:r>
              <a:rPr lang="cs-CZ" sz="1500" dirty="0" smtClean="0"/>
              <a:t>EUR - pokud má PZ oprávnění k inkasu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b="1" dirty="0">
                <a:solidFill>
                  <a:srgbClr val="C00000"/>
                </a:solidFill>
              </a:rPr>
              <a:t> </a:t>
            </a:r>
            <a:r>
              <a:rPr lang="cs-CZ" b="1" dirty="0" smtClean="0">
                <a:solidFill>
                  <a:srgbClr val="C00000"/>
                </a:solidFill>
              </a:rPr>
              <a:t>    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5695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383404" cy="357190"/>
          </a:xfrm>
        </p:spPr>
        <p:txBody>
          <a:bodyPr/>
          <a:lstStyle/>
          <a:p>
            <a:r>
              <a:rPr lang="cs-CZ" dirty="0" smtClean="0"/>
              <a:t>Právní status pojišťovacího zprostředkovatele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700808"/>
            <a:ext cx="6466051" cy="3371836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cs-CZ" b="1" dirty="0" smtClean="0">
                <a:solidFill>
                  <a:srgbClr val="C00000"/>
                </a:solidFill>
              </a:rPr>
              <a:t>      Nově:</a:t>
            </a:r>
          </a:p>
          <a:p>
            <a:pPr>
              <a:spcAft>
                <a:spcPts val="600"/>
              </a:spcAft>
            </a:pPr>
            <a:r>
              <a:rPr lang="cs-CZ" b="1" dirty="0" smtClean="0"/>
              <a:t>U </a:t>
            </a:r>
            <a:r>
              <a:rPr lang="cs-CZ" b="1" dirty="0"/>
              <a:t>VZ ověřuje správnost a úplnost údajů zastoupený</a:t>
            </a:r>
          </a:p>
          <a:p>
            <a:pPr>
              <a:spcAft>
                <a:spcPts val="600"/>
              </a:spcAft>
            </a:pPr>
            <a:r>
              <a:rPr lang="cs-CZ" b="1" dirty="0"/>
              <a:t>Osvědčení má platnost 5 let</a:t>
            </a:r>
          </a:p>
          <a:p>
            <a:pPr>
              <a:spcAft>
                <a:spcPts val="600"/>
              </a:spcAft>
            </a:pPr>
            <a:r>
              <a:rPr lang="cs-CZ" b="1" dirty="0"/>
              <a:t>Každoročně se bude provádět obnova zápisu </a:t>
            </a:r>
          </a:p>
          <a:p>
            <a:pPr marL="565150" lvl="1" indent="0">
              <a:spcAft>
                <a:spcPts val="600"/>
              </a:spcAft>
              <a:buNone/>
            </a:pPr>
            <a:endParaRPr lang="cs-CZ" sz="1500" dirty="0" smtClean="0"/>
          </a:p>
          <a:p>
            <a:pPr marL="0" indent="0">
              <a:spcAft>
                <a:spcPts val="600"/>
              </a:spcAft>
              <a:buNone/>
            </a:pPr>
            <a:endParaRPr lang="cs-CZ" dirty="0" smtClean="0"/>
          </a:p>
          <a:p>
            <a:pPr marL="0" indent="0">
              <a:spcAft>
                <a:spcPts val="600"/>
              </a:spcAft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278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283968" y="5085184"/>
            <a:ext cx="3786214" cy="1214446"/>
          </a:xfrm>
        </p:spPr>
        <p:txBody>
          <a:bodyPr/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1400" dirty="0" smtClean="0"/>
              <a:t> </a:t>
            </a:r>
            <a:endParaRPr lang="cs-CZ" sz="1400" dirty="0"/>
          </a:p>
          <a:p>
            <a:pPr marL="0" indent="0">
              <a:buNone/>
            </a:pPr>
            <a:endParaRPr lang="cs-CZ" b="1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815452" cy="357190"/>
          </a:xfrm>
        </p:spPr>
        <p:txBody>
          <a:bodyPr/>
          <a:lstStyle/>
          <a:p>
            <a:r>
              <a:rPr lang="cs-CZ" dirty="0" smtClean="0">
                <a:solidFill>
                  <a:srgbClr val="0070C0"/>
                </a:solidFill>
              </a:rPr>
              <a:t>Okruh otázek č. 2 </a:t>
            </a:r>
            <a:endParaRPr lang="cs-CZ" dirty="0"/>
          </a:p>
          <a:p>
            <a:r>
              <a:rPr lang="cs-CZ" dirty="0" smtClean="0"/>
              <a:t>Odborná způsobilost a důvěryhodnost </a:t>
            </a:r>
            <a:endParaRPr lang="cs-CZ" dirty="0"/>
          </a:p>
          <a:p>
            <a:pPr lvl="0"/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2051720" y="1556792"/>
            <a:ext cx="6466051" cy="4032448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endParaRPr lang="cs-CZ" b="1" dirty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Jsou stanoveny speciální požadavky na odbornou způsobilost zprostředkovatelů/poradců?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endParaRPr lang="cs-CZ" b="1" dirty="0" smtClean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Jsou stejné požadavky i na jiné distribuční kanály (zaměstnance pojišťoven)?</a:t>
            </a:r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endParaRPr lang="cs-CZ" b="1" dirty="0" smtClean="0"/>
          </a:p>
          <a:p>
            <a:pPr marL="342900" indent="-342900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Kdo zabezpečuje vzdělávání a zkoušení zprostředkovatelů/poradců?</a:t>
            </a:r>
            <a:endParaRPr lang="cs-CZ" sz="1500" b="1" dirty="0">
              <a:ea typeface="+mn-ea"/>
              <a:cs typeface="+mn-cs"/>
            </a:endParaRPr>
          </a:p>
        </p:txBody>
      </p:sp>
      <p:sp>
        <p:nvSpPr>
          <p:cNvPr id="7" name="Zástupný symbol pro text 1"/>
          <p:cNvSpPr>
            <a:spLocks noGrp="1"/>
          </p:cNvSpPr>
          <p:nvPr>
            <p:ph type="body" sz="quarter" idx="19"/>
          </p:nvPr>
        </p:nvSpPr>
        <p:spPr>
          <a:xfrm>
            <a:off x="4499992" y="5157192"/>
            <a:ext cx="3786214" cy="998422"/>
          </a:xfrm>
        </p:spPr>
        <p:txBody>
          <a:bodyPr/>
          <a:lstStyle/>
          <a:p>
            <a:pPr marL="0" indent="0" algn="r">
              <a:buNone/>
            </a:pPr>
            <a:r>
              <a:rPr lang="cs-CZ" sz="1400" b="1" dirty="0" smtClean="0"/>
              <a:t> </a:t>
            </a:r>
            <a:br>
              <a:rPr lang="cs-CZ" sz="1400" b="1" dirty="0" smtClean="0"/>
            </a:br>
            <a:endParaRPr lang="cs-CZ" sz="1400" b="1" dirty="0" smtClean="0"/>
          </a:p>
          <a:p>
            <a:pPr marL="0" indent="0" algn="r">
              <a:buNone/>
            </a:pPr>
            <a:endParaRPr lang="cs-CZ" sz="1400" b="1" dirty="0"/>
          </a:p>
        </p:txBody>
      </p:sp>
    </p:spTree>
    <p:extLst>
      <p:ext uri="{BB962C8B-B14F-4D97-AF65-F5344CB8AC3E}">
        <p14:creationId xmlns:p14="http://schemas.microsoft.com/office/powerpoint/2010/main" val="2587396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383404" cy="357190"/>
          </a:xfrm>
        </p:spPr>
        <p:txBody>
          <a:bodyPr/>
          <a:lstStyle/>
          <a:p>
            <a:r>
              <a:rPr lang="cs-CZ" dirty="0" smtClean="0"/>
              <a:t>Odborná způsobilost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124744"/>
            <a:ext cx="6466051" cy="3947900"/>
          </a:xfrm>
        </p:spPr>
        <p:txBody>
          <a:bodyPr/>
          <a:lstStyle/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endParaRPr lang="cs-CZ" sz="1500" dirty="0"/>
          </a:p>
          <a:p>
            <a:pPr marL="0" indent="0">
              <a:spcAft>
                <a:spcPts val="600"/>
              </a:spcAft>
              <a:buNone/>
            </a:pPr>
            <a:r>
              <a:rPr lang="cs-CZ" b="1" dirty="0" smtClean="0">
                <a:solidFill>
                  <a:srgbClr val="FF0000"/>
                </a:solidFill>
              </a:rPr>
              <a:t>     </a:t>
            </a:r>
            <a:r>
              <a:rPr lang="cs-CZ" b="1" dirty="0" smtClean="0">
                <a:solidFill>
                  <a:srgbClr val="C00000"/>
                </a:solidFill>
              </a:rPr>
              <a:t>Aktuálně tři kvalifikační stupně: </a:t>
            </a:r>
          </a:p>
          <a:p>
            <a:pPr marL="542925" indent="-276225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Základní kvalifikační stupeň</a:t>
            </a:r>
          </a:p>
          <a:p>
            <a:pPr lvl="1">
              <a:spcAft>
                <a:spcPts val="600"/>
              </a:spcAft>
            </a:pPr>
            <a:r>
              <a:rPr lang="cs-CZ" sz="1500" dirty="0"/>
              <a:t>Musí splňovat VPA, VPZ, PPZ, </a:t>
            </a:r>
            <a:r>
              <a:rPr lang="cs-CZ" sz="1500" dirty="0" smtClean="0"/>
              <a:t>SLPU a zaměstnanci pojišťoven</a:t>
            </a:r>
          </a:p>
          <a:p>
            <a:pPr marL="542925" indent="-276225" defTabSz="542925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Střední kvalifikační stupeň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Musí </a:t>
            </a:r>
            <a:r>
              <a:rPr lang="cs-CZ" sz="1500" dirty="0"/>
              <a:t>splňovat </a:t>
            </a:r>
            <a:r>
              <a:rPr lang="cs-CZ" sz="1500" dirty="0" smtClean="0"/>
              <a:t>PA + 2 roky praxe</a:t>
            </a:r>
            <a:endParaRPr lang="cs-CZ" sz="1500" dirty="0"/>
          </a:p>
          <a:p>
            <a:pPr marL="542925" indent="-276225">
              <a:spcAft>
                <a:spcPts val="600"/>
              </a:spcAft>
              <a:buFont typeface="+mj-lt"/>
              <a:buAutoNum type="arabicPeriod"/>
            </a:pPr>
            <a:r>
              <a:rPr lang="cs-CZ" b="1" dirty="0" smtClean="0"/>
              <a:t>Vyšší kvalifikační stupeň</a:t>
            </a:r>
          </a:p>
          <a:p>
            <a:pPr lvl="1">
              <a:spcAft>
                <a:spcPts val="600"/>
              </a:spcAft>
            </a:pPr>
            <a:r>
              <a:rPr lang="cs-CZ" sz="1500" dirty="0"/>
              <a:t>Musí splňovat </a:t>
            </a:r>
            <a:r>
              <a:rPr lang="cs-CZ" sz="1500" dirty="0" smtClean="0"/>
              <a:t>PM + 4 roky praxe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>
                <a:ea typeface="+mn-ea"/>
                <a:cs typeface="+mn-cs"/>
              </a:rPr>
              <a:t>Po </a:t>
            </a:r>
            <a:r>
              <a:rPr lang="cs-CZ" sz="1500" b="1" dirty="0">
                <a:ea typeface="+mn-ea"/>
                <a:cs typeface="+mn-cs"/>
              </a:rPr>
              <a:t>5 letech musí všichni PZ absolvovat doškolovací </a:t>
            </a:r>
            <a:r>
              <a:rPr lang="cs-CZ" sz="1500" b="1" dirty="0" smtClean="0">
                <a:ea typeface="+mn-ea"/>
                <a:cs typeface="+mn-cs"/>
              </a:rPr>
              <a:t>kurz</a:t>
            </a:r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endParaRPr lang="cs-CZ" sz="1500" b="1" dirty="0" smtClean="0">
              <a:ea typeface="+mn-ea"/>
              <a:cs typeface="+mn-cs"/>
            </a:endParaRPr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 smtClean="0">
                <a:solidFill>
                  <a:srgbClr val="FF0000"/>
                </a:solidFill>
                <a:ea typeface="+mn-ea"/>
                <a:cs typeface="+mn-cs"/>
              </a:rPr>
              <a:t>     </a:t>
            </a:r>
            <a:r>
              <a:rPr lang="cs-CZ" sz="1500" b="1" dirty="0" smtClean="0">
                <a:solidFill>
                  <a:srgbClr val="C00000"/>
                </a:solidFill>
                <a:ea typeface="+mn-ea"/>
                <a:cs typeface="+mn-cs"/>
              </a:rPr>
              <a:t>Nově: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>
                <a:ea typeface="+mn-ea"/>
                <a:cs typeface="+mn-cs"/>
              </a:rPr>
              <a:t>Kvalifikační stupně i doškolovací kurs se ruší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>
                <a:ea typeface="+mn-ea"/>
                <a:cs typeface="+mn-cs"/>
              </a:rPr>
              <a:t>PZ budou muset každých 5 let složit odbornou zkoušku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460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SLASPO fórum</a:t>
            </a:r>
            <a:endParaRPr lang="cs-CZ" dirty="0"/>
          </a:p>
        </p:txBody>
      </p:sp>
      <p:sp>
        <p:nvSpPr>
          <p:cNvPr id="4" name="Podnadpis 3"/>
          <p:cNvSpPr>
            <a:spLocks noGrp="1"/>
          </p:cNvSpPr>
          <p:nvPr>
            <p:ph type="subTitle" idx="1"/>
          </p:nvPr>
        </p:nvSpPr>
        <p:spPr>
          <a:xfrm>
            <a:off x="2005020" y="720706"/>
            <a:ext cx="6383404" cy="357190"/>
          </a:xfrm>
        </p:spPr>
        <p:txBody>
          <a:bodyPr/>
          <a:lstStyle/>
          <a:p>
            <a:r>
              <a:rPr lang="cs-CZ" dirty="0" smtClean="0"/>
              <a:t>Odborná způsobilost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1763688" y="1124744"/>
            <a:ext cx="6466051" cy="3947900"/>
          </a:xfrm>
        </p:spPr>
        <p:txBody>
          <a:bodyPr/>
          <a:lstStyle/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dirty="0"/>
              <a:t> </a:t>
            </a:r>
            <a:r>
              <a:rPr lang="cs-CZ" dirty="0" smtClean="0"/>
              <a:t>     </a:t>
            </a:r>
            <a:r>
              <a:rPr lang="cs-CZ" sz="1500" b="1" dirty="0" smtClean="0"/>
              <a:t> </a:t>
            </a:r>
            <a:r>
              <a:rPr lang="cs-CZ" sz="1500" b="1" dirty="0" smtClean="0">
                <a:solidFill>
                  <a:srgbClr val="C00000"/>
                </a:solidFill>
              </a:rPr>
              <a:t>Aktuálně: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Všeobecné </a:t>
            </a:r>
            <a:r>
              <a:rPr lang="cs-CZ" sz="1500" b="1" dirty="0"/>
              <a:t>znalosti </a:t>
            </a:r>
            <a:r>
              <a:rPr lang="cs-CZ" sz="1500" dirty="0"/>
              <a:t>se prokazují dokladem </a:t>
            </a:r>
            <a:r>
              <a:rPr lang="cs-CZ" sz="1500" b="1" dirty="0"/>
              <a:t>o dokončení střední školy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/>
              <a:t>Odborné znalosti </a:t>
            </a:r>
            <a:r>
              <a:rPr lang="cs-CZ" sz="1500" dirty="0"/>
              <a:t>se prokazují dokladem </a:t>
            </a:r>
            <a:r>
              <a:rPr lang="cs-CZ" sz="1500" b="1" dirty="0"/>
              <a:t>o absolvování odborného studia </a:t>
            </a:r>
            <a:r>
              <a:rPr lang="cs-CZ" sz="1500" dirty="0"/>
              <a:t>na střední nebo vysoké škole (</a:t>
            </a:r>
            <a:r>
              <a:rPr lang="cs-CZ" sz="1500" dirty="0" smtClean="0"/>
              <a:t>zaměřené </a:t>
            </a:r>
            <a:r>
              <a:rPr lang="cs-CZ" sz="1500" dirty="0"/>
              <a:t>na oblast pojišťovnictví, finančních služeb nebo s tím souvisejících oblastí) nebo </a:t>
            </a:r>
            <a:r>
              <a:rPr lang="cs-CZ" sz="1500" b="1" dirty="0"/>
              <a:t>složením odborné </a:t>
            </a:r>
            <a:r>
              <a:rPr lang="cs-CZ" sz="1500" b="1" dirty="0" smtClean="0"/>
              <a:t>zkoušky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pro </a:t>
            </a:r>
            <a:r>
              <a:rPr lang="cs-CZ" sz="1500" dirty="0"/>
              <a:t>základní stupeň </a:t>
            </a:r>
            <a:r>
              <a:rPr lang="cs-CZ" sz="1500" dirty="0" smtClean="0"/>
              <a:t>- v </a:t>
            </a:r>
            <a:r>
              <a:rPr lang="cs-CZ" sz="1500" dirty="0"/>
              <a:t>instituci, která </a:t>
            </a:r>
            <a:r>
              <a:rPr lang="cs-CZ" sz="1500" dirty="0" smtClean="0"/>
              <a:t>má příslušné oprávnění a </a:t>
            </a:r>
            <a:r>
              <a:rPr lang="cs-CZ" sz="1500" dirty="0"/>
              <a:t>je uvedena v seznamu ČNB (např. pojišťovny a ČAP) </a:t>
            </a:r>
          </a:p>
          <a:p>
            <a:pPr lvl="1">
              <a:spcAft>
                <a:spcPts val="600"/>
              </a:spcAft>
            </a:pPr>
            <a:r>
              <a:rPr lang="cs-CZ" sz="1500" dirty="0" smtClean="0"/>
              <a:t>pro </a:t>
            </a:r>
            <a:r>
              <a:rPr lang="cs-CZ" sz="1500" dirty="0"/>
              <a:t>střední a vyšší stupeň </a:t>
            </a:r>
            <a:r>
              <a:rPr lang="cs-CZ" sz="1500" dirty="0" smtClean="0"/>
              <a:t> - před </a:t>
            </a:r>
            <a:r>
              <a:rPr lang="cs-CZ" sz="1500" dirty="0"/>
              <a:t>zkušební komisí jmenovanou bankovní radou </a:t>
            </a:r>
            <a:r>
              <a:rPr lang="cs-CZ" sz="1500" dirty="0" smtClean="0"/>
              <a:t>(ČNB</a:t>
            </a:r>
            <a:r>
              <a:rPr lang="cs-CZ" sz="1500" dirty="0"/>
              <a:t>)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/>
              <a:t>Doškolovací kurz </a:t>
            </a:r>
            <a:r>
              <a:rPr lang="cs-CZ" sz="1500" dirty="0"/>
              <a:t>provádí pojišťovna nebo oprávněná </a:t>
            </a:r>
            <a:r>
              <a:rPr lang="cs-CZ" sz="1500" dirty="0" smtClean="0"/>
              <a:t>instituce</a:t>
            </a:r>
          </a:p>
          <a:p>
            <a:pPr marL="0" lvl="1" indent="0">
              <a:spcAft>
                <a:spcPts val="600"/>
              </a:spcAft>
              <a:buClr>
                <a:schemeClr val="tx2"/>
              </a:buClr>
              <a:buSzTx/>
              <a:buNone/>
            </a:pPr>
            <a:r>
              <a:rPr lang="cs-CZ" sz="1500" b="1" dirty="0">
                <a:solidFill>
                  <a:srgbClr val="FF0000"/>
                </a:solidFill>
              </a:rPr>
              <a:t> </a:t>
            </a:r>
            <a:r>
              <a:rPr lang="cs-CZ" sz="1500" b="1" dirty="0" smtClean="0">
                <a:solidFill>
                  <a:srgbClr val="FF0000"/>
                </a:solidFill>
              </a:rPr>
              <a:t>    </a:t>
            </a:r>
            <a:r>
              <a:rPr lang="cs-CZ" sz="1500" b="1" dirty="0" smtClean="0">
                <a:solidFill>
                  <a:srgbClr val="C00000"/>
                </a:solidFill>
              </a:rPr>
              <a:t>Nově: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Všeobecné znalosti </a:t>
            </a:r>
            <a:r>
              <a:rPr lang="cs-CZ" sz="1500" dirty="0" smtClean="0"/>
              <a:t>se prokazují vysvědčením </a:t>
            </a:r>
            <a:r>
              <a:rPr lang="cs-CZ" sz="1500" b="1" dirty="0" smtClean="0"/>
              <a:t>o maturitní zkoušce</a:t>
            </a:r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r>
              <a:rPr lang="cs-CZ" sz="1500" b="1" dirty="0" smtClean="0"/>
              <a:t>Odborné znalosti a dovednosti </a:t>
            </a:r>
            <a:r>
              <a:rPr lang="cs-CZ" sz="1500" dirty="0" smtClean="0"/>
              <a:t>se prokazují osvědčením </a:t>
            </a:r>
            <a:r>
              <a:rPr lang="cs-CZ" sz="1500" b="1" dirty="0" smtClean="0"/>
              <a:t>o odborné zkoušce </a:t>
            </a:r>
            <a:r>
              <a:rPr lang="cs-CZ" sz="1500" dirty="0" smtClean="0"/>
              <a:t>složené</a:t>
            </a:r>
            <a:r>
              <a:rPr lang="cs-CZ" sz="1500" b="1" dirty="0" smtClean="0"/>
              <a:t> u akreditované osoby</a:t>
            </a:r>
            <a:endParaRPr lang="cs-CZ" sz="1500" dirty="0" smtClean="0"/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endParaRPr lang="cs-CZ" sz="1500" b="1" dirty="0"/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endParaRPr lang="cs-CZ" sz="1500" dirty="0" smtClean="0"/>
          </a:p>
          <a:p>
            <a:pPr marL="288000" lvl="1" indent="-288000">
              <a:spcAft>
                <a:spcPts val="600"/>
              </a:spcAft>
              <a:buClr>
                <a:schemeClr val="tx2"/>
              </a:buClr>
              <a:buSzTx/>
              <a:buFont typeface="Arial" pitchFamily="34" charset="0"/>
              <a:buChar char="■"/>
            </a:pPr>
            <a:endParaRPr lang="cs-CZ" sz="1500" dirty="0"/>
          </a:p>
          <a:p>
            <a:pPr marL="0" indent="0">
              <a:spcAft>
                <a:spcPts val="600"/>
              </a:spcAft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569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ABLONA_CAP_2012">
  <a:themeElements>
    <a:clrScheme name="čap MB_finální">
      <a:dk1>
        <a:srgbClr val="FFFFFF"/>
      </a:dk1>
      <a:lt1>
        <a:srgbClr val="FFFFFF"/>
      </a:lt1>
      <a:dk2>
        <a:srgbClr val="C00000"/>
      </a:dk2>
      <a:lt2>
        <a:srgbClr val="264067"/>
      </a:lt2>
      <a:accent1>
        <a:srgbClr val="C2D0E8"/>
      </a:accent1>
      <a:accent2>
        <a:srgbClr val="99B8CF"/>
      </a:accent2>
      <a:accent3>
        <a:srgbClr val="4C7EA3"/>
      </a:accent3>
      <a:accent4>
        <a:srgbClr val="264067"/>
      </a:accent4>
      <a:accent5>
        <a:srgbClr val="000000"/>
      </a:accent5>
      <a:accent6>
        <a:srgbClr val="264067"/>
      </a:accent6>
      <a:hlink>
        <a:srgbClr val="FFFFFF"/>
      </a:hlink>
      <a:folHlink>
        <a:srgbClr val="FFFFFF"/>
      </a:folHlink>
    </a:clrScheme>
    <a:fontScheme name="finální_šablon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>
          <a:glow rad="63500">
            <a:schemeClr val="accent2">
              <a:satMod val="175000"/>
              <a:alpha val="40000"/>
            </a:schemeClr>
          </a:glow>
        </a:effectLst>
      </a:spPr>
      <a:bodyPr vert="vert270" wrap="square">
        <a:spAutoFit/>
      </a:bodyPr>
      <a:lstStyle>
        <a:defPPr algn="r">
          <a:defRPr cap="all" dirty="0" smtClean="0">
            <a:solidFill>
              <a:srgbClr val="264067"/>
            </a:solidFill>
            <a:latin typeface="Arial Narrow" pitchFamily="34" charset="0"/>
            <a:ea typeface="Arial Unicode MS" pitchFamily="34" charset="-128"/>
            <a:cs typeface="Arial Unicode MS" pitchFamily="34" charset="-128"/>
          </a:defRPr>
        </a:defPPr>
      </a:lstStyle>
      <a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a:style>
    </a:spDef>
  </a:objectDefaults>
  <a:extraClrSchemeLst>
    <a:extraClrScheme>
      <a:clrScheme name="CAP_sablona_PPT_cz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_sablona_PPT_cz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_sablona_PPT_cz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SABLONA_CAP_2012</Template>
  <TotalTime>3997</TotalTime>
  <Words>1028</Words>
  <Application>Microsoft Office PowerPoint</Application>
  <PresentationFormat>Předvádění na obrazovce (4:3)</PresentationFormat>
  <Paragraphs>266</Paragraphs>
  <Slides>20</Slides>
  <Notes>20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1" baseType="lpstr">
      <vt:lpstr>SABLONA_CAP_2012</vt:lpstr>
      <vt:lpstr>Prezentace aplikace PowerPoint</vt:lpstr>
      <vt:lpstr>SLASPO  fórum</vt:lpstr>
      <vt:lpstr>SLASPO  fórum</vt:lpstr>
      <vt:lpstr>SLASPO fórum</vt:lpstr>
      <vt:lpstr>SLASPO fórum</vt:lpstr>
      <vt:lpstr>SLASPO fórum</vt:lpstr>
      <vt:lpstr>SLASPO  fórum</vt:lpstr>
      <vt:lpstr>SLASPO fórum</vt:lpstr>
      <vt:lpstr>SLASPO fórum</vt:lpstr>
      <vt:lpstr>SLASPO  fórum</vt:lpstr>
      <vt:lpstr>SLASPO fórum</vt:lpstr>
      <vt:lpstr>SLASPO fórum</vt:lpstr>
      <vt:lpstr>SLASPO  fórum</vt:lpstr>
      <vt:lpstr>SLASPO fórum</vt:lpstr>
      <vt:lpstr>SLASPO fórum</vt:lpstr>
      <vt:lpstr>SLASPO  fórum</vt:lpstr>
      <vt:lpstr>SLASPO fórum</vt:lpstr>
      <vt:lpstr>SLASPO  fórum</vt:lpstr>
      <vt:lpstr>SLASPO fórum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Jolana Ackermannová</dc:creator>
  <cp:lastModifiedBy>Dočkalová Kateřina</cp:lastModifiedBy>
  <cp:revision>895</cp:revision>
  <cp:lastPrinted>2012-11-23T08:39:57Z</cp:lastPrinted>
  <dcterms:created xsi:type="dcterms:W3CDTF">2012-03-07T12:50:30Z</dcterms:created>
  <dcterms:modified xsi:type="dcterms:W3CDTF">2012-11-23T09:03:18Z</dcterms:modified>
</cp:coreProperties>
</file>