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4"/>
  </p:sldMasterIdLst>
  <p:notesMasterIdLst>
    <p:notesMasterId r:id="rId53"/>
  </p:notesMasterIdLst>
  <p:handoutMasterIdLst>
    <p:handoutMasterId r:id="rId54"/>
  </p:handoutMasterIdLst>
  <p:sldIdLst>
    <p:sldId id="259" r:id="rId5"/>
    <p:sldId id="427" r:id="rId6"/>
    <p:sldId id="735" r:id="rId7"/>
    <p:sldId id="763" r:id="rId8"/>
    <p:sldId id="783" r:id="rId9"/>
    <p:sldId id="782" r:id="rId10"/>
    <p:sldId id="758" r:id="rId11"/>
    <p:sldId id="757" r:id="rId12"/>
    <p:sldId id="737" r:id="rId13"/>
    <p:sldId id="738" r:id="rId14"/>
    <p:sldId id="766" r:id="rId15"/>
    <p:sldId id="787" r:id="rId16"/>
    <p:sldId id="788" r:id="rId17"/>
    <p:sldId id="784" r:id="rId18"/>
    <p:sldId id="785" r:id="rId19"/>
    <p:sldId id="740" r:id="rId20"/>
    <p:sldId id="767" r:id="rId21"/>
    <p:sldId id="741" r:id="rId22"/>
    <p:sldId id="768" r:id="rId23"/>
    <p:sldId id="742" r:id="rId24"/>
    <p:sldId id="776" r:id="rId25"/>
    <p:sldId id="743" r:id="rId26"/>
    <p:sldId id="777" r:id="rId27"/>
    <p:sldId id="746" r:id="rId28"/>
    <p:sldId id="778" r:id="rId29"/>
    <p:sldId id="779" r:id="rId30"/>
    <p:sldId id="761" r:id="rId31"/>
    <p:sldId id="762" r:id="rId32"/>
    <p:sldId id="745" r:id="rId33"/>
    <p:sldId id="774" r:id="rId34"/>
    <p:sldId id="749" r:id="rId35"/>
    <p:sldId id="786" r:id="rId36"/>
    <p:sldId id="759" r:id="rId37"/>
    <p:sldId id="760" r:id="rId38"/>
    <p:sldId id="744" r:id="rId39"/>
    <p:sldId id="773" r:id="rId40"/>
    <p:sldId id="751" r:id="rId41"/>
    <p:sldId id="769" r:id="rId42"/>
    <p:sldId id="752" r:id="rId43"/>
    <p:sldId id="772" r:id="rId44"/>
    <p:sldId id="764" r:id="rId45"/>
    <p:sldId id="765" r:id="rId46"/>
    <p:sldId id="755" r:id="rId47"/>
    <p:sldId id="771" r:id="rId48"/>
    <p:sldId id="754" r:id="rId49"/>
    <p:sldId id="775" r:id="rId50"/>
    <p:sldId id="780" r:id="rId51"/>
    <p:sldId id="781" r:id="rId52"/>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el Issuree" initials="NI" lastIdx="7" clrIdx="0"/>
  <p:cmAuthor id="1" name="Igotz Aubin" initials="IA" lastIdx="1" clrIdx="1"/>
  <p:cmAuthor id="2" name="Yu Takita" initials="YT" lastIdx="6" clrIdx="2">
    <p:extLst/>
  </p:cmAuthor>
  <p:cmAuthor id="3" name="Amelie Deleurence" initials="AD" lastIdx="5" clrIdx="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57"/>
    <a:srgbClr val="FED41D"/>
    <a:srgbClr val="428B38"/>
    <a:srgbClr val="C5C5C5"/>
    <a:srgbClr val="82C55B"/>
    <a:srgbClr val="AAD890"/>
    <a:srgbClr val="AAAAAA"/>
    <a:srgbClr val="D7FF55"/>
    <a:srgbClr val="D7E155"/>
    <a:srgbClr val="FEF4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40" autoAdjust="0"/>
    <p:restoredTop sz="83314" autoAdjust="0"/>
  </p:normalViewPr>
  <p:slideViewPr>
    <p:cSldViewPr>
      <p:cViewPr varScale="1">
        <p:scale>
          <a:sx n="94" d="100"/>
          <a:sy n="94" d="100"/>
        </p:scale>
        <p:origin x="2226" y="78"/>
      </p:cViewPr>
      <p:guideLst>
        <p:guide orient="horz" pos="2160"/>
        <p:guide pos="2880"/>
      </p:guideLst>
    </p:cSldViewPr>
  </p:slideViewPr>
  <p:notesTextViewPr>
    <p:cViewPr>
      <p:scale>
        <a:sx n="100" d="100"/>
        <a:sy n="100" d="100"/>
      </p:scale>
      <p:origin x="0" y="0"/>
    </p:cViewPr>
  </p:notesTextViewPr>
  <p:sorterViewPr>
    <p:cViewPr>
      <p:scale>
        <a:sx n="125" d="100"/>
        <a:sy n="125" d="100"/>
      </p:scale>
      <p:origin x="0" y="0"/>
    </p:cViewPr>
  </p:sorterViewPr>
  <p:notesViewPr>
    <p:cSldViewPr>
      <p:cViewPr varScale="1">
        <p:scale>
          <a:sx n="62" d="100"/>
          <a:sy n="62" d="100"/>
        </p:scale>
        <p:origin x="3240" y="67"/>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412"/>
          </a:xfrm>
          <a:prstGeom prst="rect">
            <a:avLst/>
          </a:prstGeom>
          <a:noFill/>
          <a:ln w="9525">
            <a:noFill/>
            <a:miter lim="800000"/>
            <a:headEnd/>
            <a:tailEnd/>
          </a:ln>
          <a:effectLst/>
        </p:spPr>
        <p:txBody>
          <a:bodyPr vert="horz" wrap="square" lIns="91769" tIns="45885" rIns="91769" bIns="45885" numCol="1" anchor="t" anchorCtr="0" compatLnSpc="1">
            <a:prstTxWarp prst="textNoShape">
              <a:avLst/>
            </a:prstTxWarp>
          </a:bodyPr>
          <a:lstStyle>
            <a:lvl1pPr>
              <a:defRPr sz="1200">
                <a:latin typeface="Arial" charset="0"/>
                <a:cs typeface="+mn-cs"/>
              </a:defRPr>
            </a:lvl1pPr>
          </a:lstStyle>
          <a:p>
            <a:pPr>
              <a:defRPr/>
            </a:pPr>
            <a:endParaRPr lang="nl-NL"/>
          </a:p>
        </p:txBody>
      </p:sp>
      <p:sp>
        <p:nvSpPr>
          <p:cNvPr id="37891" name="Rectangle 3"/>
          <p:cNvSpPr>
            <a:spLocks noGrp="1" noChangeArrowheads="1"/>
          </p:cNvSpPr>
          <p:nvPr>
            <p:ph type="dt" sz="quarter" idx="1"/>
          </p:nvPr>
        </p:nvSpPr>
        <p:spPr bwMode="auto">
          <a:xfrm>
            <a:off x="3851276" y="1"/>
            <a:ext cx="2944813" cy="496412"/>
          </a:xfrm>
          <a:prstGeom prst="rect">
            <a:avLst/>
          </a:prstGeom>
          <a:noFill/>
          <a:ln w="9525">
            <a:noFill/>
            <a:miter lim="800000"/>
            <a:headEnd/>
            <a:tailEnd/>
          </a:ln>
          <a:effectLst/>
        </p:spPr>
        <p:txBody>
          <a:bodyPr vert="horz" wrap="square" lIns="91769" tIns="45885" rIns="91769" bIns="45885" numCol="1" anchor="t" anchorCtr="0" compatLnSpc="1">
            <a:prstTxWarp prst="textNoShape">
              <a:avLst/>
            </a:prstTxWarp>
          </a:bodyPr>
          <a:lstStyle>
            <a:lvl1pPr algn="r">
              <a:defRPr sz="1200">
                <a:latin typeface="Arial" charset="0"/>
                <a:cs typeface="+mn-cs"/>
              </a:defRPr>
            </a:lvl1pPr>
          </a:lstStyle>
          <a:p>
            <a:pPr>
              <a:defRPr/>
            </a:pPr>
            <a:endParaRPr lang="nl-NL"/>
          </a:p>
        </p:txBody>
      </p:sp>
      <p:sp>
        <p:nvSpPr>
          <p:cNvPr id="37892" name="Rectangle 4"/>
          <p:cNvSpPr>
            <a:spLocks noGrp="1" noChangeArrowheads="1"/>
          </p:cNvSpPr>
          <p:nvPr>
            <p:ph type="ftr" sz="quarter" idx="2"/>
          </p:nvPr>
        </p:nvSpPr>
        <p:spPr bwMode="auto">
          <a:xfrm>
            <a:off x="0" y="9428630"/>
            <a:ext cx="2946400" cy="496411"/>
          </a:xfrm>
          <a:prstGeom prst="rect">
            <a:avLst/>
          </a:prstGeom>
          <a:noFill/>
          <a:ln w="9525">
            <a:noFill/>
            <a:miter lim="800000"/>
            <a:headEnd/>
            <a:tailEnd/>
          </a:ln>
          <a:effectLst/>
        </p:spPr>
        <p:txBody>
          <a:bodyPr vert="horz" wrap="square" lIns="91769" tIns="45885" rIns="91769" bIns="45885" numCol="1" anchor="b" anchorCtr="0" compatLnSpc="1">
            <a:prstTxWarp prst="textNoShape">
              <a:avLst/>
            </a:prstTxWarp>
          </a:bodyPr>
          <a:lstStyle>
            <a:lvl1pPr>
              <a:defRPr sz="1200">
                <a:latin typeface="Arial" charset="0"/>
                <a:cs typeface="+mn-cs"/>
              </a:defRPr>
            </a:lvl1pPr>
          </a:lstStyle>
          <a:p>
            <a:pPr>
              <a:defRPr/>
            </a:pPr>
            <a:endParaRPr lang="nl-NL"/>
          </a:p>
        </p:txBody>
      </p:sp>
      <p:sp>
        <p:nvSpPr>
          <p:cNvPr id="37893" name="Rectangle 5"/>
          <p:cNvSpPr>
            <a:spLocks noGrp="1" noChangeArrowheads="1"/>
          </p:cNvSpPr>
          <p:nvPr>
            <p:ph type="sldNum" sz="quarter" idx="3"/>
          </p:nvPr>
        </p:nvSpPr>
        <p:spPr bwMode="auto">
          <a:xfrm>
            <a:off x="3851276" y="9428630"/>
            <a:ext cx="2944813" cy="496411"/>
          </a:xfrm>
          <a:prstGeom prst="rect">
            <a:avLst/>
          </a:prstGeom>
          <a:noFill/>
          <a:ln w="9525">
            <a:noFill/>
            <a:miter lim="800000"/>
            <a:headEnd/>
            <a:tailEnd/>
          </a:ln>
          <a:effectLst/>
        </p:spPr>
        <p:txBody>
          <a:bodyPr vert="horz" wrap="square" lIns="91769" tIns="45885" rIns="91769" bIns="45885" numCol="1" anchor="b" anchorCtr="0" compatLnSpc="1">
            <a:prstTxWarp prst="textNoShape">
              <a:avLst/>
            </a:prstTxWarp>
          </a:bodyPr>
          <a:lstStyle>
            <a:lvl1pPr algn="r">
              <a:defRPr sz="1200">
                <a:latin typeface="Arial" charset="0"/>
                <a:cs typeface="+mn-cs"/>
              </a:defRPr>
            </a:lvl1pPr>
          </a:lstStyle>
          <a:p>
            <a:pPr>
              <a:defRPr/>
            </a:pPr>
            <a:fld id="{AF356180-2A1E-4BE9-A9F3-6824C20E891C}" type="slidenum">
              <a:rPr lang="nl-NL"/>
              <a:pPr>
                <a:defRPr/>
              </a:pPr>
              <a:t>‹#›</a:t>
            </a:fld>
            <a:endParaRPr lang="nl-NL"/>
          </a:p>
        </p:txBody>
      </p:sp>
    </p:spTree>
    <p:extLst>
      <p:ext uri="{BB962C8B-B14F-4D97-AF65-F5344CB8AC3E}">
        <p14:creationId xmlns:p14="http://schemas.microsoft.com/office/powerpoint/2010/main" val="2973777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1"/>
            <a:ext cx="2946400" cy="496412"/>
          </a:xfrm>
          <a:prstGeom prst="rect">
            <a:avLst/>
          </a:prstGeom>
          <a:noFill/>
          <a:ln w="9525">
            <a:noFill/>
            <a:miter lim="800000"/>
            <a:headEnd/>
            <a:tailEnd/>
          </a:ln>
          <a:effectLst/>
        </p:spPr>
        <p:txBody>
          <a:bodyPr vert="horz" wrap="square" lIns="91769" tIns="45885" rIns="91769" bIns="45885" numCol="1" anchor="t" anchorCtr="0" compatLnSpc="1">
            <a:prstTxWarp prst="textNoShape">
              <a:avLst/>
            </a:prstTxWarp>
          </a:bodyPr>
          <a:lstStyle>
            <a:lvl1pPr>
              <a:defRPr sz="1200">
                <a:latin typeface="Arial" charset="0"/>
                <a:cs typeface="+mn-cs"/>
              </a:defRPr>
            </a:lvl1pPr>
          </a:lstStyle>
          <a:p>
            <a:pPr>
              <a:defRPr/>
            </a:pPr>
            <a:endParaRPr lang="en-US"/>
          </a:p>
        </p:txBody>
      </p:sp>
      <p:sp>
        <p:nvSpPr>
          <p:cNvPr id="58371" name="Rectangle 3"/>
          <p:cNvSpPr>
            <a:spLocks noGrp="1" noChangeArrowheads="1"/>
          </p:cNvSpPr>
          <p:nvPr>
            <p:ph type="dt" idx="1"/>
          </p:nvPr>
        </p:nvSpPr>
        <p:spPr bwMode="auto">
          <a:xfrm>
            <a:off x="3851276" y="1"/>
            <a:ext cx="2944813" cy="496412"/>
          </a:xfrm>
          <a:prstGeom prst="rect">
            <a:avLst/>
          </a:prstGeom>
          <a:noFill/>
          <a:ln w="9525">
            <a:noFill/>
            <a:miter lim="800000"/>
            <a:headEnd/>
            <a:tailEnd/>
          </a:ln>
          <a:effectLst/>
        </p:spPr>
        <p:txBody>
          <a:bodyPr vert="horz" wrap="square" lIns="91769" tIns="45885" rIns="91769" bIns="45885" numCol="1" anchor="t" anchorCtr="0" compatLnSpc="1">
            <a:prstTxWarp prst="textNoShape">
              <a:avLst/>
            </a:prstTxWarp>
          </a:bodyPr>
          <a:lstStyle>
            <a:lvl1pPr algn="r">
              <a:defRPr sz="1200">
                <a:latin typeface="Arial" charset="0"/>
                <a:cs typeface="+mn-cs"/>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919163" y="744538"/>
            <a:ext cx="4960937" cy="372110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681039" y="4715113"/>
            <a:ext cx="5437187" cy="4467706"/>
          </a:xfrm>
          <a:prstGeom prst="rect">
            <a:avLst/>
          </a:prstGeom>
          <a:noFill/>
          <a:ln w="9525">
            <a:noFill/>
            <a:miter lim="800000"/>
            <a:headEnd/>
            <a:tailEnd/>
          </a:ln>
          <a:effectLst/>
        </p:spPr>
        <p:txBody>
          <a:bodyPr vert="horz" wrap="square" lIns="91769" tIns="45885" rIns="91769" bIns="4588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8374" name="Rectangle 6"/>
          <p:cNvSpPr>
            <a:spLocks noGrp="1" noChangeArrowheads="1"/>
          </p:cNvSpPr>
          <p:nvPr>
            <p:ph type="ftr" sz="quarter" idx="4"/>
          </p:nvPr>
        </p:nvSpPr>
        <p:spPr bwMode="auto">
          <a:xfrm>
            <a:off x="0" y="9428630"/>
            <a:ext cx="2946400" cy="496411"/>
          </a:xfrm>
          <a:prstGeom prst="rect">
            <a:avLst/>
          </a:prstGeom>
          <a:noFill/>
          <a:ln w="9525">
            <a:noFill/>
            <a:miter lim="800000"/>
            <a:headEnd/>
            <a:tailEnd/>
          </a:ln>
          <a:effectLst/>
        </p:spPr>
        <p:txBody>
          <a:bodyPr vert="horz" wrap="square" lIns="91769" tIns="45885" rIns="91769" bIns="45885" numCol="1" anchor="b" anchorCtr="0" compatLnSpc="1">
            <a:prstTxWarp prst="textNoShape">
              <a:avLst/>
            </a:prstTxWarp>
          </a:bodyPr>
          <a:lstStyle>
            <a:lvl1pPr>
              <a:defRPr sz="1200">
                <a:latin typeface="Arial" charset="0"/>
                <a:cs typeface="+mn-cs"/>
              </a:defRPr>
            </a:lvl1pPr>
          </a:lstStyle>
          <a:p>
            <a:pPr>
              <a:defRPr/>
            </a:pPr>
            <a:endParaRPr lang="en-US"/>
          </a:p>
        </p:txBody>
      </p:sp>
      <p:sp>
        <p:nvSpPr>
          <p:cNvPr id="58375" name="Rectangle 7"/>
          <p:cNvSpPr>
            <a:spLocks noGrp="1" noChangeArrowheads="1"/>
          </p:cNvSpPr>
          <p:nvPr>
            <p:ph type="sldNum" sz="quarter" idx="5"/>
          </p:nvPr>
        </p:nvSpPr>
        <p:spPr bwMode="auto">
          <a:xfrm>
            <a:off x="3851276" y="9428630"/>
            <a:ext cx="2944813" cy="496411"/>
          </a:xfrm>
          <a:prstGeom prst="rect">
            <a:avLst/>
          </a:prstGeom>
          <a:noFill/>
          <a:ln w="9525">
            <a:noFill/>
            <a:miter lim="800000"/>
            <a:headEnd/>
            <a:tailEnd/>
          </a:ln>
          <a:effectLst/>
        </p:spPr>
        <p:txBody>
          <a:bodyPr vert="horz" wrap="square" lIns="91769" tIns="45885" rIns="91769" bIns="45885" numCol="1" anchor="b" anchorCtr="0" compatLnSpc="1">
            <a:prstTxWarp prst="textNoShape">
              <a:avLst/>
            </a:prstTxWarp>
          </a:bodyPr>
          <a:lstStyle>
            <a:lvl1pPr algn="r">
              <a:defRPr sz="1200">
                <a:latin typeface="Arial" charset="0"/>
                <a:cs typeface="+mn-cs"/>
              </a:defRPr>
            </a:lvl1pPr>
          </a:lstStyle>
          <a:p>
            <a:pPr>
              <a:defRPr/>
            </a:pPr>
            <a:fld id="{9AFC1F9E-6F2E-4012-879F-959EB8132215}" type="slidenum">
              <a:rPr lang="en-US"/>
              <a:pPr>
                <a:defRPr/>
              </a:pPr>
              <a:t>‹#›</a:t>
            </a:fld>
            <a:endParaRPr lang="en-US"/>
          </a:p>
        </p:txBody>
      </p:sp>
    </p:spTree>
    <p:extLst>
      <p:ext uri="{BB962C8B-B14F-4D97-AF65-F5344CB8AC3E}">
        <p14:creationId xmlns:p14="http://schemas.microsoft.com/office/powerpoint/2010/main" val="388165434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Grp="1" noRot="1" noChangeAspect="1" noChangeArrowheads="1" noTextEdit="1"/>
          </p:cNvSpPr>
          <p:nvPr>
            <p:ph type="sldImg"/>
          </p:nvPr>
        </p:nvSpPr>
        <p:spPr>
          <a:ln/>
        </p:spPr>
      </p:sp>
      <p:sp>
        <p:nvSpPr>
          <p:cNvPr id="9218"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37167520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dirty="0"/>
              <a:t>Method</a:t>
            </a:r>
            <a:r>
              <a:rPr lang="en-US" b="1"/>
              <a:t> </a:t>
            </a:r>
            <a:r>
              <a:rPr lang="en-US" b="1" dirty="0"/>
              <a:t>for the adjustment factor for non-proportional reinsurance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a:t>Furthermore</a:t>
            </a:r>
            <a:r>
              <a:rPr lang="en-GB" dirty="0"/>
              <a:t>, this method has limitation as it only holds for Excess of loss reinsurance and a number of claims following a Poisson probability distribution</a:t>
            </a:r>
            <a:r>
              <a:rPr lang="en-GB"/>
              <a:t>.</a:t>
            </a:r>
            <a:endParaRPr lang="en-US" sz="1200"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27</a:t>
            </a:fld>
            <a:endParaRPr lang="en-US"/>
          </a:p>
        </p:txBody>
      </p:sp>
    </p:spTree>
    <p:extLst>
      <p:ext uri="{BB962C8B-B14F-4D97-AF65-F5344CB8AC3E}">
        <p14:creationId xmlns:p14="http://schemas.microsoft.com/office/powerpoint/2010/main" val="40318441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28</a:t>
            </a:fld>
            <a:endParaRPr lang="en-US"/>
          </a:p>
        </p:txBody>
      </p:sp>
    </p:spTree>
    <p:extLst>
      <p:ext uri="{BB962C8B-B14F-4D97-AF65-F5344CB8AC3E}">
        <p14:creationId xmlns:p14="http://schemas.microsoft.com/office/powerpoint/2010/main" val="1102789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t>Single name exposure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Counterparties that belong to the same group shall be treated as a single name exposure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Similarly, immovable properties that are in the same building shall be considered as a single immovable property</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t>Assumptions made by companies regarding DA article 186 (2) to (5)</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DA article 186 (2) : Single name exposures to (re)insurance undertakings for which there is no ECAI rating available but which meet their MCR</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DA article 186 (3) : Single name exposures to (re)insurance undertakings which do not meet their MCR</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DA article 186 (4) : Single name exposures to equivalent third-country (re)insurance undertakings for which there is no ECAI rating available and which comply with the solvency requirements of that country</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a:t>DA article 186 (4) : Single name exposures to credit institutions and financial institutions for which there is no ECAI rating available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33</a:t>
            </a:fld>
            <a:endParaRPr lang="en-US"/>
          </a:p>
        </p:txBody>
      </p:sp>
    </p:spTree>
    <p:extLst>
      <p:ext uri="{BB962C8B-B14F-4D97-AF65-F5344CB8AC3E}">
        <p14:creationId xmlns:p14="http://schemas.microsoft.com/office/powerpoint/2010/main" val="14524515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Past Insurance Europe position - Removing the DA requirement</a:t>
            </a:r>
          </a:p>
          <a:p>
            <a:r>
              <a:rPr lang="en-GB" dirty="0"/>
              <a:t>The rationale given by Insurance Europe was that this situation is detrimental to the competitiveness since the capital requirement imposed may limit the investment capacity of European Insurance undertakings with strategic participations, and consequently, its growth strategy outside the borders of the Union compared to foreign competitors</a:t>
            </a:r>
            <a:endParaRPr lang="en-US"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34</a:t>
            </a:fld>
            <a:endParaRPr lang="en-US"/>
          </a:p>
        </p:txBody>
      </p:sp>
    </p:spTree>
    <p:extLst>
      <p:ext uri="{BB962C8B-B14F-4D97-AF65-F5344CB8AC3E}">
        <p14:creationId xmlns:p14="http://schemas.microsoft.com/office/powerpoint/2010/main" val="1404298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ECO-SLV-14-223</a:t>
            </a:r>
            <a:r>
              <a:rPr lang="en-US" baseline="0" dirty="0"/>
              <a:t> IE draft comments on CP-14-036 Pillar 1 </a:t>
            </a:r>
            <a:r>
              <a:rPr lang="en-GB" sz="1200" b="1" kern="1200" dirty="0">
                <a:solidFill>
                  <a:schemeClr val="tx1"/>
                </a:solidFill>
                <a:effectLst/>
                <a:latin typeface="Arial" charset="0"/>
                <a:ea typeface="+mn-ea"/>
                <a:cs typeface="+mn-cs"/>
              </a:rPr>
              <a:t>Comments Template on </a:t>
            </a:r>
            <a:r>
              <a:rPr lang="de-DE" sz="1200" b="1" kern="1200" dirty="0">
                <a:solidFill>
                  <a:schemeClr val="tx1"/>
                </a:solidFill>
                <a:effectLst/>
                <a:latin typeface="Arial" charset="0"/>
                <a:ea typeface="+mn-ea"/>
                <a:cs typeface="+mn-cs"/>
              </a:rPr>
              <a:t>Pillar I (including Group Solvency) Guidelines – Solvency Capital Requirements: Standard Formula - section A Look through approach</a:t>
            </a:r>
          </a:p>
          <a:p>
            <a:r>
              <a:rPr lang="de-DE" sz="1200" b="1" kern="1200" dirty="0">
                <a:solidFill>
                  <a:schemeClr val="tx1"/>
                </a:solidFill>
                <a:effectLst/>
                <a:latin typeface="Arial" charset="0"/>
                <a:ea typeface="+mn-ea"/>
                <a:cs typeface="+mn-cs"/>
              </a:rPr>
              <a:t>ECO-SLV-12-337 Look Through ITS </a:t>
            </a:r>
            <a:endParaRPr lang="en-US"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37</a:t>
            </a:fld>
            <a:endParaRPr lang="en-US"/>
          </a:p>
        </p:txBody>
      </p:sp>
    </p:spTree>
    <p:extLst>
      <p:ext uri="{BB962C8B-B14F-4D97-AF65-F5344CB8AC3E}">
        <p14:creationId xmlns:p14="http://schemas.microsoft.com/office/powerpoint/2010/main" val="6192798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b="1" dirty="0"/>
              <a:t>Recoverability</a:t>
            </a:r>
            <a:r>
              <a:rPr lang="en-US" b="1"/>
              <a:t> </a:t>
            </a:r>
            <a:r>
              <a:rPr lang="en-US" b="1" dirty="0"/>
              <a:t>assessment</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a:t>Where </a:t>
            </a:r>
            <a:r>
              <a:rPr lang="en-US" dirty="0"/>
              <a:t>the loss occurring after the SII shock would result in the increase in deferred tax assets of the undertaking , it shall not </a:t>
            </a:r>
            <a:r>
              <a:rPr lang="en-US" dirty="0" err="1"/>
              <a:t>utilise</a:t>
            </a:r>
            <a:r>
              <a:rPr lang="en-US" dirty="0"/>
              <a:t> this increase for the purposes of the adjustment unless it is able to demonstrate that future profits will be available that can netted against this </a:t>
            </a:r>
            <a:r>
              <a:rPr lang="en-US"/>
              <a:t>increase</a:t>
            </a:r>
            <a:endParaRPr lang="en-US" sz="1200"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41</a:t>
            </a:fld>
            <a:endParaRPr lang="en-US"/>
          </a:p>
        </p:txBody>
      </p:sp>
    </p:spTree>
    <p:extLst>
      <p:ext uri="{BB962C8B-B14F-4D97-AF65-F5344CB8AC3E}">
        <p14:creationId xmlns:p14="http://schemas.microsoft.com/office/powerpoint/2010/main" val="23523293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42</a:t>
            </a:fld>
            <a:endParaRPr lang="en-US"/>
          </a:p>
        </p:txBody>
      </p:sp>
    </p:spTree>
    <p:extLst>
      <p:ext uri="{BB962C8B-B14F-4D97-AF65-F5344CB8AC3E}">
        <p14:creationId xmlns:p14="http://schemas.microsoft.com/office/powerpoint/2010/main" val="15546925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sz="1200" kern="1200" dirty="0">
                <a:solidFill>
                  <a:schemeClr val="tx1"/>
                </a:solidFill>
                <a:effectLst/>
                <a:latin typeface="Arial" charset="0"/>
                <a:ea typeface="+mn-ea"/>
                <a:cs typeface="+mn-cs"/>
              </a:rPr>
              <a:t>Article 37 to 39 of the delegated regulation on the calculation of the risk margin </a:t>
            </a:r>
            <a:endParaRPr lang="en-US" sz="1200" kern="1200" dirty="0">
              <a:solidFill>
                <a:schemeClr val="tx1"/>
              </a:solidFill>
              <a:effectLst/>
              <a:latin typeface="Arial"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43</a:t>
            </a:fld>
            <a:endParaRPr lang="en-US"/>
          </a:p>
        </p:txBody>
      </p:sp>
    </p:spTree>
    <p:extLst>
      <p:ext uri="{BB962C8B-B14F-4D97-AF65-F5344CB8AC3E}">
        <p14:creationId xmlns:p14="http://schemas.microsoft.com/office/powerpoint/2010/main" val="42740173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US" sz="1200"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47</a:t>
            </a:fld>
            <a:endParaRPr lang="en-US"/>
          </a:p>
        </p:txBody>
      </p:sp>
    </p:spTree>
    <p:extLst>
      <p:ext uri="{BB962C8B-B14F-4D97-AF65-F5344CB8AC3E}">
        <p14:creationId xmlns:p14="http://schemas.microsoft.com/office/powerpoint/2010/main" val="9814998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48</a:t>
            </a:fld>
            <a:endParaRPr lang="en-US"/>
          </a:p>
        </p:txBody>
      </p:sp>
    </p:spTree>
    <p:extLst>
      <p:ext uri="{BB962C8B-B14F-4D97-AF65-F5344CB8AC3E}">
        <p14:creationId xmlns:p14="http://schemas.microsoft.com/office/powerpoint/2010/main" val="15361454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3</a:t>
            </a:fld>
            <a:endParaRPr lang="en-US"/>
          </a:p>
        </p:txBody>
      </p:sp>
    </p:spTree>
    <p:extLst>
      <p:ext uri="{BB962C8B-B14F-4D97-AF65-F5344CB8AC3E}">
        <p14:creationId xmlns:p14="http://schemas.microsoft.com/office/powerpoint/2010/main" val="2153637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4</a:t>
            </a:fld>
            <a:endParaRPr lang="en-US"/>
          </a:p>
        </p:txBody>
      </p:sp>
    </p:spTree>
    <p:extLst>
      <p:ext uri="{BB962C8B-B14F-4D97-AF65-F5344CB8AC3E}">
        <p14:creationId xmlns:p14="http://schemas.microsoft.com/office/powerpoint/2010/main" val="39299397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dirty="0"/>
              <a:t>Current practice implied by the legal texts/supervisors</a:t>
            </a:r>
          </a:p>
          <a:p>
            <a:r>
              <a:rPr lang="en-GB" sz="1200" dirty="0"/>
              <a:t>Proportionality assessment means  assess whether a simplified calculation is appropriate given the nature, scale, and complexity of the risk at hand, and evaluate the significance of the model error </a:t>
            </a:r>
            <a:r>
              <a:rPr lang="en-US" sz="1200" dirty="0"/>
              <a:t>introduced in the results by the simplified calculation due to deviation between the assumptions underlying the simplified calculation and that underlying the standard calculation</a:t>
            </a:r>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7</a:t>
            </a:fld>
            <a:endParaRPr lang="en-US"/>
          </a:p>
        </p:txBody>
      </p:sp>
    </p:spTree>
    <p:extLst>
      <p:ext uri="{BB962C8B-B14F-4D97-AF65-F5344CB8AC3E}">
        <p14:creationId xmlns:p14="http://schemas.microsoft.com/office/powerpoint/2010/main" val="1391413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8</a:t>
            </a:fld>
            <a:endParaRPr lang="en-US"/>
          </a:p>
        </p:txBody>
      </p:sp>
    </p:spTree>
    <p:extLst>
      <p:ext uri="{BB962C8B-B14F-4D97-AF65-F5344CB8AC3E}">
        <p14:creationId xmlns:p14="http://schemas.microsoft.com/office/powerpoint/2010/main" val="31358733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14</a:t>
            </a:fld>
            <a:endParaRPr lang="en-US"/>
          </a:p>
        </p:txBody>
      </p:sp>
    </p:spTree>
    <p:extLst>
      <p:ext uri="{BB962C8B-B14F-4D97-AF65-F5344CB8AC3E}">
        <p14:creationId xmlns:p14="http://schemas.microsoft.com/office/powerpoint/2010/main" val="42844432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15</a:t>
            </a:fld>
            <a:endParaRPr lang="en-US"/>
          </a:p>
        </p:txBody>
      </p:sp>
    </p:spTree>
    <p:extLst>
      <p:ext uri="{BB962C8B-B14F-4D97-AF65-F5344CB8AC3E}">
        <p14:creationId xmlns:p14="http://schemas.microsoft.com/office/powerpoint/2010/main" val="8823221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GB" dirty="0"/>
              <a:t>Gathering industry feedback as to the underlying model to be used. </a:t>
            </a:r>
          </a:p>
          <a:p>
            <a:r>
              <a:rPr lang="en-US" dirty="0"/>
              <a:t>3 models are hinted in the paper, but not discussed in details</a:t>
            </a:r>
            <a:endParaRPr lang="en-US" sz="1200"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25</a:t>
            </a:fld>
            <a:endParaRPr lang="en-US"/>
          </a:p>
        </p:txBody>
      </p:sp>
    </p:spTree>
    <p:extLst>
      <p:ext uri="{BB962C8B-B14F-4D97-AF65-F5344CB8AC3E}">
        <p14:creationId xmlns:p14="http://schemas.microsoft.com/office/powerpoint/2010/main" val="1831221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AFC1F9E-6F2E-4012-879F-959EB8132215}" type="slidenum">
              <a:rPr lang="en-US" smtClean="0"/>
              <a:pPr>
                <a:defRPr/>
              </a:pPr>
              <a:t>26</a:t>
            </a:fld>
            <a:endParaRPr lang="en-US"/>
          </a:p>
        </p:txBody>
      </p:sp>
    </p:spTree>
    <p:extLst>
      <p:ext uri="{BB962C8B-B14F-4D97-AF65-F5344CB8AC3E}">
        <p14:creationId xmlns:p14="http://schemas.microsoft.com/office/powerpoint/2010/main" val="37395897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4" name="Picture 12" descr="CEA-LOGO_rounded_squares_grey_bold-regular_V05_3D_choice_vec_OMBRAGE-01_forMS.png"/>
          <p:cNvPicPr>
            <a:picLocks noChangeAspect="1"/>
          </p:cNvPicPr>
          <p:nvPr userDrawn="1"/>
        </p:nvPicPr>
        <p:blipFill>
          <a:blip r:embed="rId2" cstate="print"/>
          <a:srcRect l="-2457" t="-1282" r="50475" b="52278"/>
          <a:stretch>
            <a:fillRect/>
          </a:stretch>
        </p:blipFill>
        <p:spPr bwMode="auto">
          <a:xfrm>
            <a:off x="4067175" y="3916363"/>
            <a:ext cx="5076825" cy="2941637"/>
          </a:xfrm>
          <a:prstGeom prst="rect">
            <a:avLst/>
          </a:prstGeom>
          <a:noFill/>
          <a:ln w="9525">
            <a:noFill/>
            <a:miter lim="800000"/>
            <a:headEnd/>
            <a:tailEnd/>
          </a:ln>
        </p:spPr>
      </p:pic>
      <p:pic>
        <p:nvPicPr>
          <p:cNvPr id="5" name="Picture 9" descr="CEA_CMYK+baseline"/>
          <p:cNvPicPr>
            <a:picLocks noChangeAspect="1" noChangeArrowheads="1"/>
          </p:cNvPicPr>
          <p:nvPr userDrawn="1"/>
        </p:nvPicPr>
        <p:blipFill>
          <a:blip r:embed="rId3" cstate="print"/>
          <a:srcRect/>
          <a:stretch>
            <a:fillRect/>
          </a:stretch>
        </p:blipFill>
        <p:spPr bwMode="auto">
          <a:xfrm>
            <a:off x="360363" y="360363"/>
            <a:ext cx="1825625" cy="1122362"/>
          </a:xfrm>
          <a:prstGeom prst="rect">
            <a:avLst/>
          </a:prstGeom>
          <a:noFill/>
          <a:ln w="9525">
            <a:noFill/>
            <a:miter lim="800000"/>
            <a:headEnd/>
            <a:tailEnd/>
          </a:ln>
        </p:spPr>
      </p:pic>
      <p:sp>
        <p:nvSpPr>
          <p:cNvPr id="6" name="Rectangle 11"/>
          <p:cNvSpPr/>
          <p:nvPr userDrawn="1"/>
        </p:nvSpPr>
        <p:spPr bwMode="gray">
          <a:xfrm>
            <a:off x="0" y="6338888"/>
            <a:ext cx="2124075" cy="201612"/>
          </a:xfrm>
          <a:prstGeom prst="rect">
            <a:avLst/>
          </a:prstGeom>
        </p:spPr>
        <p:txBody>
          <a:bodyPr tIns="0" bIns="0" anchor="ctr">
            <a:spAutoFit/>
          </a:bodyPr>
          <a:lstStyle/>
          <a:p>
            <a:pPr algn="ctr">
              <a:lnSpc>
                <a:spcPct val="95000"/>
              </a:lnSpc>
              <a:spcAft>
                <a:spcPts val="400"/>
              </a:spcAft>
              <a:buClr>
                <a:srgbClr val="808080"/>
              </a:buClr>
            </a:pPr>
            <a:endParaRPr lang="en-US" sz="1400" b="1" noProof="1"/>
          </a:p>
        </p:txBody>
      </p:sp>
      <p:sp>
        <p:nvSpPr>
          <p:cNvPr id="2" name="Title 1"/>
          <p:cNvSpPr>
            <a:spLocks noGrp="1"/>
          </p:cNvSpPr>
          <p:nvPr>
            <p:ph type="title"/>
          </p:nvPr>
        </p:nvSpPr>
        <p:spPr>
          <a:xfrm>
            <a:off x="363600" y="2708920"/>
            <a:ext cx="7772400" cy="1440160"/>
          </a:xfrm>
        </p:spPr>
        <p:txBody>
          <a:bodyPr/>
          <a:lstStyle>
            <a:lvl1pPr algn="l">
              <a:defRPr sz="2800" b="1" cap="none" baseline="0"/>
            </a:lvl1pPr>
          </a:lstStyle>
          <a:p>
            <a:r>
              <a:rPr lang="en-US" dirty="0"/>
              <a:t>Click to edit Master title style</a:t>
            </a:r>
            <a:endParaRPr lang="fr-BE" dirty="0"/>
          </a:p>
        </p:txBody>
      </p:sp>
      <p:sp>
        <p:nvSpPr>
          <p:cNvPr id="7" name="TextBox 6"/>
          <p:cNvSpPr txBox="1"/>
          <p:nvPr userDrawn="1"/>
        </p:nvSpPr>
        <p:spPr>
          <a:xfrm rot="19739952">
            <a:off x="16903" y="2670234"/>
            <a:ext cx="9447325" cy="1862048"/>
          </a:xfrm>
          <a:prstGeom prst="rect">
            <a:avLst/>
          </a:prstGeom>
          <a:noFill/>
        </p:spPr>
        <p:txBody>
          <a:bodyPr wrap="square" rtlCol="0">
            <a:spAutoFit/>
          </a:bodyPr>
          <a:lstStyle/>
          <a:p>
            <a:pPr algn="ctr"/>
            <a:r>
              <a:rPr lang="en-US" sz="11500" b="1" dirty="0">
                <a:solidFill>
                  <a:srgbClr val="FF0000">
                    <a:alpha val="13000"/>
                  </a:srgbClr>
                </a:solidFill>
              </a:rPr>
              <a:t>Draft</a:t>
            </a:r>
            <a:endParaRPr lang="en-US" sz="2400" b="1" dirty="0">
              <a:solidFill>
                <a:srgbClr val="FF0000">
                  <a:alpha val="13000"/>
                </a:srgbClr>
              </a:solidFill>
            </a:endParaRPr>
          </a:p>
        </p:txBody>
      </p:sp>
      <p:sp>
        <p:nvSpPr>
          <p:cNvPr id="3" name="Text Placeholder 2"/>
          <p:cNvSpPr>
            <a:spLocks noGrp="1"/>
          </p:cNvSpPr>
          <p:nvPr>
            <p:ph type="body" idx="1"/>
          </p:nvPr>
        </p:nvSpPr>
        <p:spPr>
          <a:xfrm>
            <a:off x="363600" y="4149080"/>
            <a:ext cx="4712456" cy="307777"/>
          </a:xfrm>
        </p:spPr>
        <p:txBody>
          <a:bodyPr>
            <a:spAutoFit/>
          </a:bodyPr>
          <a:lstStyle>
            <a:lvl1pPr marL="0" indent="0">
              <a:buNone/>
              <a:defRPr sz="2000" b="1" baseline="0">
                <a:solidFill>
                  <a:srgbClr val="82C55B"/>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Tree>
    <p:extLst>
      <p:ext uri="{BB962C8B-B14F-4D97-AF65-F5344CB8AC3E}">
        <p14:creationId xmlns:p14="http://schemas.microsoft.com/office/powerpoint/2010/main" val="1889901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cxnSp>
        <p:nvCxnSpPr>
          <p:cNvPr id="4" name="Straight Connector 7"/>
          <p:cNvCxnSpPr/>
          <p:nvPr userDrawn="1"/>
        </p:nvCxnSpPr>
        <p:spPr>
          <a:xfrm>
            <a:off x="395288" y="908050"/>
            <a:ext cx="8497887" cy="0"/>
          </a:xfrm>
          <a:prstGeom prst="line">
            <a:avLst/>
          </a:prstGeom>
          <a:ln w="12700">
            <a:solidFill>
              <a:srgbClr val="82C55B"/>
            </a:solidFill>
          </a:ln>
        </p:spPr>
        <p:style>
          <a:lnRef idx="1">
            <a:schemeClr val="accent1"/>
          </a:lnRef>
          <a:fillRef idx="0">
            <a:schemeClr val="accent1"/>
          </a:fillRef>
          <a:effectRef idx="0">
            <a:schemeClr val="accent1"/>
          </a:effectRef>
          <a:fontRef idx="minor">
            <a:schemeClr val="tx1"/>
          </a:fontRef>
        </p:style>
      </p:cxnSp>
      <p:sp>
        <p:nvSpPr>
          <p:cNvPr id="11" name="Title 10"/>
          <p:cNvSpPr>
            <a:spLocks noGrp="1"/>
          </p:cNvSpPr>
          <p:nvPr>
            <p:ph type="title"/>
          </p:nvPr>
        </p:nvSpPr>
        <p:spPr/>
        <p:txBody>
          <a:bodyPr>
            <a:spAutoFit/>
          </a:bodyPr>
          <a:lstStyle>
            <a:lvl1pPr>
              <a:defRPr baseline="0">
                <a:latin typeface="Verdana" pitchFamily="34" charset="0"/>
              </a:defRPr>
            </a:lvl1pPr>
          </a:lstStyle>
          <a:p>
            <a:r>
              <a:rPr lang="en-US" dirty="0"/>
              <a:t>Click to edit Master title style</a:t>
            </a:r>
            <a:endParaRPr lang="fr-BE" dirty="0"/>
          </a:p>
        </p:txBody>
      </p:sp>
      <p:sp>
        <p:nvSpPr>
          <p:cNvPr id="7" name="Rectangle 3"/>
          <p:cNvSpPr>
            <a:spLocks noGrp="1" noChangeArrowheads="1"/>
          </p:cNvSpPr>
          <p:nvPr>
            <p:ph idx="1"/>
          </p:nvPr>
        </p:nvSpPr>
        <p:spPr bwMode="auto">
          <a:xfrm>
            <a:off x="395288" y="1196753"/>
            <a:ext cx="8424862" cy="4824636"/>
          </a:xfrm>
          <a:prstGeom prst="rect">
            <a:avLst/>
          </a:prstGeom>
          <a:noFill/>
          <a:ln w="9525">
            <a:noFill/>
            <a:miter lim="800000"/>
            <a:headEnd/>
            <a:tailEnd/>
          </a:ln>
        </p:spPr>
        <p:txBody>
          <a:bodyPr/>
          <a:lstStyle>
            <a:lvl3pPr>
              <a:buFontTx/>
              <a:buBlip>
                <a:blip r:embed="rId2"/>
              </a:buBlip>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11"/>
          <p:cNvSpPr>
            <a:spLocks noGrp="1"/>
          </p:cNvSpPr>
          <p:nvPr>
            <p:ph type="sldNum" sz="quarter" idx="10"/>
          </p:nvPr>
        </p:nvSpPr>
        <p:spPr>
          <a:xfrm>
            <a:off x="6732588" y="6264275"/>
            <a:ext cx="2133600" cy="339725"/>
          </a:xfrm>
        </p:spPr>
        <p:txBody>
          <a:bodyPr/>
          <a:lstStyle>
            <a:lvl1pPr>
              <a:defRPr/>
            </a:lvl1pPr>
          </a:lstStyle>
          <a:p>
            <a:fld id="{1A67FEBB-CD14-4265-853F-FA2A04A55FD9}" type="slidenum">
              <a:rPr lang="en-US"/>
              <a:pPr/>
              <a:t>‹#›</a:t>
            </a:fld>
            <a:endParaRPr lang="en-US"/>
          </a:p>
        </p:txBody>
      </p:sp>
      <p:sp>
        <p:nvSpPr>
          <p:cNvPr id="8" name="TextBox 7"/>
          <p:cNvSpPr txBox="1"/>
          <p:nvPr userDrawn="1"/>
        </p:nvSpPr>
        <p:spPr>
          <a:xfrm rot="19739952">
            <a:off x="16903" y="2670234"/>
            <a:ext cx="9447325" cy="1862048"/>
          </a:xfrm>
          <a:prstGeom prst="rect">
            <a:avLst/>
          </a:prstGeom>
          <a:noFill/>
        </p:spPr>
        <p:txBody>
          <a:bodyPr wrap="square" rtlCol="0">
            <a:spAutoFit/>
          </a:bodyPr>
          <a:lstStyle/>
          <a:p>
            <a:pPr algn="ctr"/>
            <a:r>
              <a:rPr lang="en-US" sz="11500" b="1" dirty="0">
                <a:solidFill>
                  <a:srgbClr val="FF0000">
                    <a:alpha val="13000"/>
                  </a:srgbClr>
                </a:solidFill>
              </a:rPr>
              <a:t>Draft</a:t>
            </a:r>
            <a:endParaRPr lang="en-US" sz="2400" b="1" dirty="0">
              <a:solidFill>
                <a:srgbClr val="FF0000">
                  <a:alpha val="13000"/>
                </a:srgbClr>
              </a:solidFill>
            </a:endParaRPr>
          </a:p>
        </p:txBody>
      </p:sp>
    </p:spTree>
    <p:extLst>
      <p:ext uri="{BB962C8B-B14F-4D97-AF65-F5344CB8AC3E}">
        <p14:creationId xmlns:p14="http://schemas.microsoft.com/office/powerpoint/2010/main" val="916059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Subtitle+text">
    <p:spTree>
      <p:nvGrpSpPr>
        <p:cNvPr id="1" name=""/>
        <p:cNvGrpSpPr/>
        <p:nvPr/>
      </p:nvGrpSpPr>
      <p:grpSpPr>
        <a:xfrm>
          <a:off x="0" y="0"/>
          <a:ext cx="0" cy="0"/>
          <a:chOff x="0" y="0"/>
          <a:chExt cx="0" cy="0"/>
        </a:xfrm>
      </p:grpSpPr>
      <p:cxnSp>
        <p:nvCxnSpPr>
          <p:cNvPr id="5" name="Straight Connector 11"/>
          <p:cNvCxnSpPr/>
          <p:nvPr userDrawn="1"/>
        </p:nvCxnSpPr>
        <p:spPr>
          <a:xfrm>
            <a:off x="395288" y="908050"/>
            <a:ext cx="8497887" cy="0"/>
          </a:xfrm>
          <a:prstGeom prst="line">
            <a:avLst/>
          </a:prstGeom>
          <a:ln w="12700">
            <a:solidFill>
              <a:srgbClr val="82C55B"/>
            </a:solidFill>
          </a:ln>
        </p:spPr>
        <p:style>
          <a:lnRef idx="1">
            <a:schemeClr val="accent1"/>
          </a:lnRef>
          <a:fillRef idx="0">
            <a:schemeClr val="accent1"/>
          </a:fillRef>
          <a:effectRef idx="0">
            <a:schemeClr val="accent1"/>
          </a:effectRef>
          <a:fontRef idx="minor">
            <a:schemeClr val="tx1"/>
          </a:fontRef>
        </p:style>
      </p:cxnSp>
      <p:pic>
        <p:nvPicPr>
          <p:cNvPr id="7" name="Picture 9" descr="CEA_CMYK+baseline"/>
          <p:cNvPicPr>
            <a:picLocks noChangeAspect="1" noChangeArrowheads="1"/>
          </p:cNvPicPr>
          <p:nvPr userDrawn="1"/>
        </p:nvPicPr>
        <p:blipFill>
          <a:blip r:embed="rId2" cstate="print"/>
          <a:srcRect/>
          <a:stretch>
            <a:fillRect/>
          </a:stretch>
        </p:blipFill>
        <p:spPr bwMode="auto">
          <a:xfrm>
            <a:off x="395288" y="6021388"/>
            <a:ext cx="936625" cy="574675"/>
          </a:xfrm>
          <a:prstGeom prst="rect">
            <a:avLst/>
          </a:prstGeom>
          <a:noFill/>
          <a:ln w="9525">
            <a:noFill/>
            <a:miter lim="800000"/>
            <a:headEnd/>
            <a:tailEnd/>
          </a:ln>
        </p:spPr>
      </p:pic>
      <p:sp>
        <p:nvSpPr>
          <p:cNvPr id="6" name="Text Placeholder 5"/>
          <p:cNvSpPr>
            <a:spLocks noGrp="1"/>
          </p:cNvSpPr>
          <p:nvPr>
            <p:ph type="body" sz="quarter" idx="12"/>
          </p:nvPr>
        </p:nvSpPr>
        <p:spPr>
          <a:xfrm>
            <a:off x="396000" y="1124744"/>
            <a:ext cx="8496480" cy="359246"/>
          </a:xfrm>
        </p:spPr>
        <p:txBody>
          <a:bodyPr/>
          <a:lstStyle>
            <a:lvl1pPr>
              <a:buFont typeface="Arial" pitchFamily="34" charset="0"/>
              <a:buNone/>
              <a:defRPr sz="1800" b="1">
                <a:solidFill>
                  <a:srgbClr val="82C55B"/>
                </a:solidFill>
              </a:defRPr>
            </a:lvl1pPr>
          </a:lstStyle>
          <a:p>
            <a:pPr lvl="0"/>
            <a:r>
              <a:rPr lang="en-US" dirty="0"/>
              <a:t>Click to edit Master text</a:t>
            </a:r>
            <a:endParaRPr lang="fr-BE" dirty="0"/>
          </a:p>
        </p:txBody>
      </p:sp>
      <p:sp>
        <p:nvSpPr>
          <p:cNvPr id="9" name="Title 8"/>
          <p:cNvSpPr>
            <a:spLocks noGrp="1"/>
          </p:cNvSpPr>
          <p:nvPr>
            <p:ph type="title"/>
          </p:nvPr>
        </p:nvSpPr>
        <p:spPr/>
        <p:txBody>
          <a:bodyPr/>
          <a:lstStyle/>
          <a:p>
            <a:r>
              <a:rPr lang="en-US" dirty="0"/>
              <a:t>Click to edit Master title style</a:t>
            </a:r>
            <a:endParaRPr lang="fr-BE" dirty="0"/>
          </a:p>
        </p:txBody>
      </p:sp>
      <p:sp>
        <p:nvSpPr>
          <p:cNvPr id="11" name="Rectangle 3"/>
          <p:cNvSpPr>
            <a:spLocks noGrp="1" noChangeArrowheads="1"/>
          </p:cNvSpPr>
          <p:nvPr>
            <p:ph idx="1"/>
          </p:nvPr>
        </p:nvSpPr>
        <p:spPr bwMode="auto">
          <a:xfrm>
            <a:off x="395288" y="1628799"/>
            <a:ext cx="8424862" cy="4320481"/>
          </a:xfrm>
          <a:prstGeom prst="rect">
            <a:avLst/>
          </a:prstGeom>
          <a:noFill/>
          <a:ln w="9525">
            <a:noFill/>
            <a:miter lim="800000"/>
            <a:headEnd/>
            <a:tailEnd/>
          </a:ln>
        </p:spPr>
        <p:txBody>
          <a:bodyPr/>
          <a:lstStyle>
            <a:lvl3pPr marL="1076325" indent="-266700">
              <a:tabLst>
                <a:tab pos="808038" algn="l"/>
              </a:tabLst>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12"/>
          <p:cNvSpPr>
            <a:spLocks noGrp="1"/>
          </p:cNvSpPr>
          <p:nvPr>
            <p:ph type="sldNum" sz="quarter" idx="13"/>
          </p:nvPr>
        </p:nvSpPr>
        <p:spPr>
          <a:xfrm>
            <a:off x="6732588" y="6264275"/>
            <a:ext cx="2133600" cy="339725"/>
          </a:xfrm>
        </p:spPr>
        <p:txBody>
          <a:bodyPr/>
          <a:lstStyle>
            <a:lvl1pPr>
              <a:defRPr/>
            </a:lvl1pPr>
          </a:lstStyle>
          <a:p>
            <a:fld id="{BD0E48A5-5353-434C-97D1-5CA4F598D33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for big picture">
    <p:spTree>
      <p:nvGrpSpPr>
        <p:cNvPr id="1" name=""/>
        <p:cNvGrpSpPr/>
        <p:nvPr/>
      </p:nvGrpSpPr>
      <p:grpSpPr>
        <a:xfrm>
          <a:off x="0" y="0"/>
          <a:ext cx="0" cy="0"/>
          <a:chOff x="0" y="0"/>
          <a:chExt cx="0" cy="0"/>
        </a:xfrm>
      </p:grpSpPr>
      <p:cxnSp>
        <p:nvCxnSpPr>
          <p:cNvPr id="4" name="Straight Connector 9"/>
          <p:cNvCxnSpPr/>
          <p:nvPr userDrawn="1"/>
        </p:nvCxnSpPr>
        <p:spPr>
          <a:xfrm>
            <a:off x="395288" y="908050"/>
            <a:ext cx="8497887" cy="0"/>
          </a:xfrm>
          <a:prstGeom prst="line">
            <a:avLst/>
          </a:prstGeom>
          <a:ln w="12700">
            <a:solidFill>
              <a:srgbClr val="82C55B"/>
            </a:solidFill>
          </a:ln>
        </p:spPr>
        <p:style>
          <a:lnRef idx="1">
            <a:schemeClr val="accent1"/>
          </a:lnRef>
          <a:fillRef idx="0">
            <a:schemeClr val="accent1"/>
          </a:fillRef>
          <a:effectRef idx="0">
            <a:schemeClr val="accent1"/>
          </a:effectRef>
          <a:fontRef idx="minor">
            <a:schemeClr val="tx1"/>
          </a:fontRef>
        </p:style>
      </p:cxnSp>
      <p:pic>
        <p:nvPicPr>
          <p:cNvPr id="5" name="Picture 9" descr="CEA_CMYK+baseline"/>
          <p:cNvPicPr>
            <a:picLocks noChangeAspect="1" noChangeArrowheads="1"/>
          </p:cNvPicPr>
          <p:nvPr userDrawn="1"/>
        </p:nvPicPr>
        <p:blipFill>
          <a:blip r:embed="rId2" cstate="print"/>
          <a:srcRect/>
          <a:stretch>
            <a:fillRect/>
          </a:stretch>
        </p:blipFill>
        <p:spPr bwMode="auto">
          <a:xfrm>
            <a:off x="395288" y="6021388"/>
            <a:ext cx="936625" cy="574675"/>
          </a:xfrm>
          <a:prstGeom prst="rect">
            <a:avLst/>
          </a:prstGeom>
          <a:noFill/>
          <a:ln w="9525">
            <a:noFill/>
            <a:miter lim="800000"/>
            <a:headEnd/>
            <a:tailEnd/>
          </a:ln>
        </p:spPr>
      </p:pic>
      <p:sp>
        <p:nvSpPr>
          <p:cNvPr id="2" name="Title 1"/>
          <p:cNvSpPr>
            <a:spLocks noGrp="1"/>
          </p:cNvSpPr>
          <p:nvPr>
            <p:ph type="title"/>
          </p:nvPr>
        </p:nvSpPr>
        <p:spPr/>
        <p:txBody>
          <a:bodyPr>
            <a:normAutofit/>
          </a:bodyPr>
          <a:lstStyle>
            <a:lvl1pPr>
              <a:defRPr sz="2800">
                <a:latin typeface="+mj-lt"/>
                <a:cs typeface="Arial" pitchFamily="34" charset="0"/>
              </a:defRPr>
            </a:lvl1pPr>
          </a:lstStyle>
          <a:p>
            <a:r>
              <a:rPr lang="en-US" dirty="0"/>
              <a:t>Click to edit Master title style</a:t>
            </a:r>
            <a:endParaRPr lang="fr-BE" dirty="0"/>
          </a:p>
        </p:txBody>
      </p:sp>
      <p:sp>
        <p:nvSpPr>
          <p:cNvPr id="9" name="Text Placeholder 8"/>
          <p:cNvSpPr>
            <a:spLocks noGrp="1"/>
          </p:cNvSpPr>
          <p:nvPr>
            <p:ph type="body" sz="quarter" idx="11"/>
          </p:nvPr>
        </p:nvSpPr>
        <p:spPr>
          <a:xfrm>
            <a:off x="6012161" y="1196752"/>
            <a:ext cx="2808312" cy="489654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6" name="Slide Number Placeholder 10"/>
          <p:cNvSpPr>
            <a:spLocks noGrp="1"/>
          </p:cNvSpPr>
          <p:nvPr>
            <p:ph type="sldNum" sz="quarter" idx="12"/>
          </p:nvPr>
        </p:nvSpPr>
        <p:spPr>
          <a:xfrm>
            <a:off x="6732588" y="6264275"/>
            <a:ext cx="2133600" cy="339725"/>
          </a:xfrm>
        </p:spPr>
        <p:txBody>
          <a:bodyPr/>
          <a:lstStyle>
            <a:lvl1pPr>
              <a:defRPr/>
            </a:lvl1pPr>
          </a:lstStyle>
          <a:p>
            <a:fld id="{0C7D7316-3669-466E-88B8-A3080D0D597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395288"/>
            <a:ext cx="8497887" cy="431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95288" y="1196975"/>
            <a:ext cx="8424862" cy="48244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0" name="Rectangle 6"/>
          <p:cNvSpPr>
            <a:spLocks noGrp="1" noChangeArrowheads="1"/>
          </p:cNvSpPr>
          <p:nvPr>
            <p:ph type="sldNum" sz="quarter" idx="4"/>
          </p:nvPr>
        </p:nvSpPr>
        <p:spPr bwMode="auto">
          <a:xfrm>
            <a:off x="6732588" y="6237288"/>
            <a:ext cx="2133600" cy="339725"/>
          </a:xfrm>
          <a:prstGeom prst="rect">
            <a:avLst/>
          </a:prstGeom>
          <a:noFill/>
          <a:ln w="9525">
            <a:noFill/>
            <a:miter lim="800000"/>
            <a:headEnd/>
            <a:tailEnd/>
          </a:ln>
          <a:effectLst/>
        </p:spPr>
        <p:txBody>
          <a:bodyPr vert="horz" wrap="square" lIns="0" tIns="0" rIns="0" bIns="0" numCol="1" anchor="b" anchorCtr="0" compatLnSpc="1">
            <a:prstTxWarp prst="textNoShape">
              <a:avLst/>
            </a:prstTxWarp>
          </a:bodyPr>
          <a:lstStyle>
            <a:lvl1pPr algn="r">
              <a:defRPr sz="1400">
                <a:solidFill>
                  <a:srgbClr val="002957"/>
                </a:solidFill>
              </a:defRPr>
            </a:lvl1pPr>
          </a:lstStyle>
          <a:p>
            <a:fld id="{BCC4DCA1-5C9A-4123-AF4F-430518B05AF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5" r:id="rId3"/>
    <p:sldLayoutId id="2147483656" r:id="rId4"/>
  </p:sldLayoutIdLst>
  <p:hf hdr="0" ftr="0" dt="0"/>
  <p:txStyles>
    <p:titleStyle>
      <a:lvl1pPr algn="l" rtl="0" eaLnBrk="0" fontAlgn="base" hangingPunct="0">
        <a:spcBef>
          <a:spcPct val="0"/>
        </a:spcBef>
        <a:spcAft>
          <a:spcPct val="0"/>
        </a:spcAft>
        <a:defRPr sz="2800" b="1">
          <a:solidFill>
            <a:srgbClr val="002957"/>
          </a:solidFill>
          <a:latin typeface="Verdana" pitchFamily="34" charset="0"/>
          <a:ea typeface="+mj-ea"/>
          <a:cs typeface="Arial" pitchFamily="34" charset="0"/>
        </a:defRPr>
      </a:lvl1pPr>
      <a:lvl2pPr algn="l" rtl="0" eaLnBrk="0" fontAlgn="base" hangingPunct="0">
        <a:spcBef>
          <a:spcPct val="0"/>
        </a:spcBef>
        <a:spcAft>
          <a:spcPct val="0"/>
        </a:spcAft>
        <a:defRPr sz="2800" b="1">
          <a:solidFill>
            <a:srgbClr val="002957"/>
          </a:solidFill>
          <a:latin typeface="Verdana" pitchFamily="34" charset="0"/>
          <a:cs typeface="Arial" charset="0"/>
        </a:defRPr>
      </a:lvl2pPr>
      <a:lvl3pPr algn="l" rtl="0" eaLnBrk="0" fontAlgn="base" hangingPunct="0">
        <a:spcBef>
          <a:spcPct val="0"/>
        </a:spcBef>
        <a:spcAft>
          <a:spcPct val="0"/>
        </a:spcAft>
        <a:defRPr sz="2800" b="1">
          <a:solidFill>
            <a:srgbClr val="002957"/>
          </a:solidFill>
          <a:latin typeface="Verdana" pitchFamily="34" charset="0"/>
          <a:cs typeface="Arial" charset="0"/>
        </a:defRPr>
      </a:lvl3pPr>
      <a:lvl4pPr algn="l" rtl="0" eaLnBrk="0" fontAlgn="base" hangingPunct="0">
        <a:spcBef>
          <a:spcPct val="0"/>
        </a:spcBef>
        <a:spcAft>
          <a:spcPct val="0"/>
        </a:spcAft>
        <a:defRPr sz="2800" b="1">
          <a:solidFill>
            <a:srgbClr val="002957"/>
          </a:solidFill>
          <a:latin typeface="Verdana" pitchFamily="34" charset="0"/>
          <a:cs typeface="Arial" charset="0"/>
        </a:defRPr>
      </a:lvl4pPr>
      <a:lvl5pPr algn="l" rtl="0" eaLnBrk="0" fontAlgn="base" hangingPunct="0">
        <a:spcBef>
          <a:spcPct val="0"/>
        </a:spcBef>
        <a:spcAft>
          <a:spcPct val="0"/>
        </a:spcAft>
        <a:defRPr sz="2800" b="1">
          <a:solidFill>
            <a:srgbClr val="002957"/>
          </a:solidFill>
          <a:latin typeface="Verdana" pitchFamily="34" charset="0"/>
          <a:cs typeface="Arial" charset="0"/>
        </a:defRPr>
      </a:lvl5pPr>
      <a:lvl6pPr marL="457200" algn="r" rtl="0" eaLnBrk="1" fontAlgn="base" hangingPunct="1">
        <a:spcBef>
          <a:spcPct val="0"/>
        </a:spcBef>
        <a:spcAft>
          <a:spcPct val="0"/>
        </a:spcAft>
        <a:defRPr sz="4400" b="1">
          <a:solidFill>
            <a:srgbClr val="004480"/>
          </a:solidFill>
          <a:latin typeface="Frutiger LT Std 45 Light" pitchFamily="34" charset="0"/>
        </a:defRPr>
      </a:lvl6pPr>
      <a:lvl7pPr marL="914400" algn="r" rtl="0" eaLnBrk="1" fontAlgn="base" hangingPunct="1">
        <a:spcBef>
          <a:spcPct val="0"/>
        </a:spcBef>
        <a:spcAft>
          <a:spcPct val="0"/>
        </a:spcAft>
        <a:defRPr sz="4400" b="1">
          <a:solidFill>
            <a:srgbClr val="004480"/>
          </a:solidFill>
          <a:latin typeface="Frutiger LT Std 45 Light" pitchFamily="34" charset="0"/>
        </a:defRPr>
      </a:lvl7pPr>
      <a:lvl8pPr marL="1371600" algn="r" rtl="0" eaLnBrk="1" fontAlgn="base" hangingPunct="1">
        <a:spcBef>
          <a:spcPct val="0"/>
        </a:spcBef>
        <a:spcAft>
          <a:spcPct val="0"/>
        </a:spcAft>
        <a:defRPr sz="4400" b="1">
          <a:solidFill>
            <a:srgbClr val="004480"/>
          </a:solidFill>
          <a:latin typeface="Frutiger LT Std 45 Light" pitchFamily="34" charset="0"/>
        </a:defRPr>
      </a:lvl8pPr>
      <a:lvl9pPr marL="1828800" algn="r" rtl="0" eaLnBrk="1" fontAlgn="base" hangingPunct="1">
        <a:spcBef>
          <a:spcPct val="0"/>
        </a:spcBef>
        <a:spcAft>
          <a:spcPct val="0"/>
        </a:spcAft>
        <a:defRPr sz="4400" b="1">
          <a:solidFill>
            <a:srgbClr val="004480"/>
          </a:solidFill>
          <a:latin typeface="Frutiger LT Std 45 Light" pitchFamily="34" charset="0"/>
        </a:defRPr>
      </a:lvl9pPr>
    </p:titleStyle>
    <p:bodyStyle>
      <a:lvl1pPr marL="266700" indent="-266700" algn="l" rtl="0" eaLnBrk="0" fontAlgn="base" hangingPunct="0">
        <a:spcBef>
          <a:spcPct val="20000"/>
        </a:spcBef>
        <a:spcAft>
          <a:spcPct val="0"/>
        </a:spcAft>
        <a:buClr>
          <a:srgbClr val="002957"/>
        </a:buClr>
        <a:buSzPct val="100000"/>
        <a:buBlip>
          <a:blip r:embed="rId6"/>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7"/>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Blip>
          <a:blip r:embed="rId8"/>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hyperlink" Target="https://extranet.insuranceeurope.eu/Economics%20And%20Finance%20Committee/PublishedDocuments/FLASH-16-098.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Grp="1" noChangeArrowheads="1"/>
          </p:cNvSpPr>
          <p:nvPr>
            <p:ph type="title"/>
          </p:nvPr>
        </p:nvSpPr>
        <p:spPr>
          <a:xfrm>
            <a:off x="101600" y="2060848"/>
            <a:ext cx="8970392" cy="1441450"/>
          </a:xfrm>
          <a:ln>
            <a:noFill/>
          </a:ln>
          <a:effectLst>
            <a:outerShdw blurRad="44450" dist="27940" dir="5400000" algn="ctr">
              <a:srgbClr val="000000">
                <a:alpha val="32000"/>
              </a:srgbClr>
            </a:outerShdw>
          </a:effectLst>
        </p:spPr>
        <p:txBody>
          <a:bodyPr/>
          <a:lstStyle/>
          <a:p>
            <a:pPr algn="ctr" eaLnBrk="1" hangingPunct="1"/>
            <a:r>
              <a:rPr lang="en-GB" dirty="0"/>
              <a:t/>
            </a:r>
            <a:br>
              <a:rPr lang="en-GB" dirty="0"/>
            </a:br>
            <a:r>
              <a:rPr lang="en-GB" dirty="0"/>
              <a:t>SII review</a:t>
            </a:r>
            <a:br>
              <a:rPr lang="en-GB" dirty="0"/>
            </a:br>
            <a:r>
              <a:rPr lang="en-GB" dirty="0"/>
              <a:t>workshop on EIOPA discussion paper</a:t>
            </a:r>
            <a:endParaRPr lang="en-US" dirty="0">
              <a:solidFill>
                <a:srgbClr val="FF0000"/>
              </a:solidFill>
              <a:cs typeface="Arial" charset="0"/>
            </a:endParaRPr>
          </a:p>
        </p:txBody>
      </p:sp>
      <p:sp>
        <p:nvSpPr>
          <p:cNvPr id="2" name="Text Placeholder 1"/>
          <p:cNvSpPr>
            <a:spLocks noGrp="1"/>
          </p:cNvSpPr>
          <p:nvPr>
            <p:ph type="body" idx="1"/>
          </p:nvPr>
        </p:nvSpPr>
        <p:spPr>
          <a:xfrm>
            <a:off x="1619672" y="3502298"/>
            <a:ext cx="6228692" cy="934814"/>
          </a:xfrm>
          <a:ln>
            <a:noFill/>
          </a:ln>
          <a:effectLst>
            <a:outerShdw blurRad="44450" dist="27940" dir="5400000" algn="ctr">
              <a:srgbClr val="000000">
                <a:alpha val="32000"/>
              </a:srgbClr>
            </a:outerShdw>
          </a:effectLst>
        </p:spPr>
        <p:txBody>
          <a:bodyPr/>
          <a:lstStyle/>
          <a:p>
            <a:pPr algn="ctr"/>
            <a:endParaRPr lang="en-GB" dirty="0"/>
          </a:p>
          <a:p>
            <a:pPr algn="ctr"/>
            <a:r>
              <a:rPr lang="en-GB" dirty="0"/>
              <a:t>Insurance Europe – 16 January 2017</a:t>
            </a:r>
            <a:endParaRPr lang="fr-FR" dirty="0"/>
          </a:p>
          <a:p>
            <a:endParaRPr lang="fr-FR" dirty="0"/>
          </a:p>
          <a:p>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012" y="88757"/>
            <a:ext cx="8512176" cy="553998"/>
          </a:xfrm>
        </p:spPr>
        <p:txBody>
          <a:bodyPr/>
          <a:lstStyle/>
          <a:p>
            <a:pPr algn="just"/>
            <a:r>
              <a:rPr lang="en-GB" sz="1800" dirty="0"/>
              <a:t>2. Reducing reliance to external credit ratings in the standard formula (2)</a:t>
            </a:r>
          </a:p>
        </p:txBody>
      </p:sp>
      <p:sp>
        <p:nvSpPr>
          <p:cNvPr id="3" name="Content Placeholder 2"/>
          <p:cNvSpPr>
            <a:spLocks noGrp="1"/>
          </p:cNvSpPr>
          <p:nvPr>
            <p:ph idx="1"/>
          </p:nvPr>
        </p:nvSpPr>
        <p:spPr>
          <a:xfrm>
            <a:off x="441326" y="1041197"/>
            <a:ext cx="8424862" cy="4824636"/>
          </a:xfrm>
        </p:spPr>
        <p:txBody>
          <a:bodyPr/>
          <a:lstStyle/>
          <a:p>
            <a:pPr marL="0" indent="-19050">
              <a:buNone/>
            </a:pPr>
            <a:r>
              <a:rPr lang="en-GB" sz="1400" b="1" dirty="0"/>
              <a:t>Desired outcome from the industry</a:t>
            </a:r>
            <a:endParaRPr lang="en-US" sz="1400" b="1" dirty="0"/>
          </a:p>
          <a:p>
            <a:r>
              <a:rPr lang="en-US" sz="1400" u="sng" dirty="0"/>
              <a:t>Past Insurance Europe positions</a:t>
            </a:r>
            <a:r>
              <a:rPr lang="en-US" sz="1400" dirty="0"/>
              <a:t> exist: recognize that companies should do their own analysis for </a:t>
            </a:r>
            <a:r>
              <a:rPr lang="en-GB" sz="1400" dirty="0"/>
              <a:t>larger and more complex exposures (issue 119 DA)</a:t>
            </a:r>
          </a:p>
          <a:p>
            <a:r>
              <a:rPr lang="en-US" sz="1400" u="sng" dirty="0"/>
              <a:t>Relevant Questions/Remarks</a:t>
            </a:r>
            <a:r>
              <a:rPr lang="en-US" sz="1400" dirty="0"/>
              <a:t>:</a:t>
            </a:r>
            <a:endParaRPr lang="en-US" dirty="0"/>
          </a:p>
          <a:p>
            <a:pPr lvl="1"/>
            <a:r>
              <a:rPr lang="fr-BE" sz="1400" dirty="0" err="1"/>
              <a:t>We</a:t>
            </a:r>
            <a:r>
              <a:rPr lang="fr-BE" sz="1400" dirty="0"/>
              <a:t> </a:t>
            </a:r>
            <a:r>
              <a:rPr lang="fr-BE" sz="1400" dirty="0" err="1"/>
              <a:t>want</a:t>
            </a:r>
            <a:r>
              <a:rPr lang="fr-BE" sz="1400" dirty="0"/>
              <a:t> to </a:t>
            </a:r>
            <a:r>
              <a:rPr lang="fr-BE" sz="1400" dirty="0" err="1"/>
              <a:t>avoid</a:t>
            </a:r>
            <a:r>
              <a:rPr lang="fr-BE" sz="1400" dirty="0"/>
              <a:t> </a:t>
            </a:r>
            <a:r>
              <a:rPr lang="fr-BE" sz="1400" dirty="0" err="1"/>
              <a:t>that</a:t>
            </a:r>
            <a:r>
              <a:rPr lang="fr-BE" sz="1400" dirty="0"/>
              <a:t> </a:t>
            </a:r>
            <a:r>
              <a:rPr lang="fr-BE" sz="1400" dirty="0" err="1"/>
              <a:t>reducing</a:t>
            </a:r>
            <a:r>
              <a:rPr lang="fr-BE" sz="1400" dirty="0"/>
              <a:t> </a:t>
            </a:r>
            <a:r>
              <a:rPr lang="fr-BE" sz="1400" dirty="0" err="1"/>
              <a:t>reliance</a:t>
            </a:r>
            <a:r>
              <a:rPr lang="fr-BE" sz="1400" dirty="0"/>
              <a:t> leads to </a:t>
            </a:r>
            <a:r>
              <a:rPr lang="fr-BE" sz="1400" dirty="0" err="1"/>
              <a:t>additionals</a:t>
            </a:r>
            <a:r>
              <a:rPr lang="fr-BE" sz="1400" dirty="0"/>
              <a:t> </a:t>
            </a:r>
            <a:r>
              <a:rPr lang="fr-BE" sz="1400" dirty="0" err="1"/>
              <a:t>expenses</a:t>
            </a:r>
            <a:r>
              <a:rPr lang="fr-BE" sz="1400" dirty="0"/>
              <a:t> and </a:t>
            </a:r>
            <a:r>
              <a:rPr lang="fr-BE" sz="1400" dirty="0" err="1"/>
              <a:t>other</a:t>
            </a:r>
            <a:r>
              <a:rPr lang="fr-BE" sz="1400" dirty="0"/>
              <a:t> </a:t>
            </a:r>
            <a:r>
              <a:rPr lang="fr-BE" sz="1400" dirty="0" err="1"/>
              <a:t>burden</a:t>
            </a:r>
            <a:r>
              <a:rPr lang="fr-BE" sz="1400" dirty="0"/>
              <a:t> for </a:t>
            </a:r>
            <a:r>
              <a:rPr lang="fr-BE" sz="1400" dirty="0" err="1"/>
              <a:t>companies</a:t>
            </a:r>
            <a:r>
              <a:rPr lang="fr-BE" sz="1400" dirty="0"/>
              <a:t>.</a:t>
            </a:r>
            <a:endParaRPr lang="en-US" sz="1400" dirty="0"/>
          </a:p>
          <a:p>
            <a:pPr lvl="1"/>
            <a:r>
              <a:rPr lang="fr-BE" sz="1400" dirty="0" err="1"/>
              <a:t>However</a:t>
            </a:r>
            <a:r>
              <a:rPr lang="fr-BE" sz="1400" dirty="0"/>
              <a:t>, </a:t>
            </a:r>
            <a:r>
              <a:rPr lang="fr-BE" sz="1400" dirty="0" err="1"/>
              <a:t>larger</a:t>
            </a:r>
            <a:r>
              <a:rPr lang="fr-BE" sz="1400" dirty="0"/>
              <a:t> </a:t>
            </a:r>
            <a:r>
              <a:rPr lang="fr-BE" sz="1400" dirty="0" err="1"/>
              <a:t>companies</a:t>
            </a:r>
            <a:r>
              <a:rPr lang="fr-BE" sz="1400" dirty="0"/>
              <a:t> </a:t>
            </a:r>
            <a:r>
              <a:rPr lang="fr-BE" sz="1400" dirty="0" err="1"/>
              <a:t>may</a:t>
            </a:r>
            <a:r>
              <a:rPr lang="fr-BE" sz="1400" dirty="0"/>
              <a:t> </a:t>
            </a:r>
            <a:r>
              <a:rPr lang="fr-BE" sz="1400" dirty="0" err="1"/>
              <a:t>want</a:t>
            </a:r>
            <a:r>
              <a:rPr lang="fr-BE" sz="1400" dirty="0"/>
              <a:t> to </a:t>
            </a:r>
            <a:r>
              <a:rPr lang="fr-BE" sz="1400" dirty="0" err="1"/>
              <a:t>be</a:t>
            </a:r>
            <a:r>
              <a:rPr lang="fr-BE" sz="1400" dirty="0"/>
              <a:t> able to use </a:t>
            </a:r>
            <a:r>
              <a:rPr lang="fr-BE" sz="1400" dirty="0" err="1"/>
              <a:t>their</a:t>
            </a:r>
            <a:r>
              <a:rPr lang="fr-BE" sz="1400" dirty="0"/>
              <a:t> </a:t>
            </a:r>
            <a:r>
              <a:rPr lang="fr-BE" sz="1400" dirty="0" err="1"/>
              <a:t>internal</a:t>
            </a:r>
            <a:r>
              <a:rPr lang="fr-BE" sz="1400" dirty="0"/>
              <a:t> </a:t>
            </a:r>
            <a:r>
              <a:rPr lang="fr-BE" sz="1400" dirty="0" err="1"/>
              <a:t>credit</a:t>
            </a:r>
            <a:r>
              <a:rPr lang="fr-BE" sz="1400" dirty="0"/>
              <a:t> rating.</a:t>
            </a:r>
          </a:p>
          <a:p>
            <a:pPr lvl="1"/>
            <a:r>
              <a:rPr lang="fr-BE" sz="1400" dirty="0"/>
              <a:t>Is </a:t>
            </a:r>
            <a:r>
              <a:rPr lang="fr-BE" sz="1400" dirty="0" err="1"/>
              <a:t>it</a:t>
            </a:r>
            <a:r>
              <a:rPr lang="fr-BE" sz="1400" dirty="0"/>
              <a:t> possible for </a:t>
            </a:r>
            <a:r>
              <a:rPr lang="fr-BE" sz="1400" dirty="0" err="1"/>
              <a:t>companies</a:t>
            </a:r>
            <a:r>
              <a:rPr lang="fr-BE" sz="1400" dirty="0"/>
              <a:t> to use </a:t>
            </a:r>
            <a:r>
              <a:rPr lang="fr-BE" sz="1400" dirty="0" err="1"/>
              <a:t>internal</a:t>
            </a:r>
            <a:r>
              <a:rPr lang="fr-BE" sz="1400" dirty="0"/>
              <a:t> ratings </a:t>
            </a:r>
            <a:r>
              <a:rPr lang="fr-BE" sz="1400" dirty="0" err="1"/>
              <a:t>without</a:t>
            </a:r>
            <a:r>
              <a:rPr lang="fr-BE" sz="1400" dirty="0"/>
              <a:t> the </a:t>
            </a:r>
            <a:r>
              <a:rPr lang="fr-BE" sz="1400" dirty="0" err="1"/>
              <a:t>usual</a:t>
            </a:r>
            <a:r>
              <a:rPr lang="fr-BE" sz="1400" dirty="0"/>
              <a:t> </a:t>
            </a:r>
            <a:r>
              <a:rPr lang="fr-BE" sz="1400" dirty="0" err="1"/>
              <a:t>heavy</a:t>
            </a:r>
            <a:r>
              <a:rPr lang="fr-BE" sz="1400" dirty="0"/>
              <a:t> </a:t>
            </a:r>
            <a:r>
              <a:rPr lang="fr-BE" sz="1400" dirty="0" err="1"/>
              <a:t>approval</a:t>
            </a:r>
            <a:r>
              <a:rPr lang="fr-BE" sz="1400" dirty="0"/>
              <a:t> </a:t>
            </a:r>
            <a:r>
              <a:rPr lang="fr-BE" sz="1400" dirty="0" err="1"/>
              <a:t>process</a:t>
            </a:r>
            <a:r>
              <a:rPr lang="fr-BE" sz="1400" dirty="0"/>
              <a:t>?</a:t>
            </a:r>
            <a:endParaRPr lang="en-US" sz="1400" dirty="0"/>
          </a:p>
          <a:p>
            <a:pPr marL="0" indent="0">
              <a:buNone/>
            </a:pPr>
            <a:r>
              <a:rPr lang="en-US" sz="1400" b="1" dirty="0"/>
              <a:t>Proposed solutions </a:t>
            </a:r>
            <a:r>
              <a:rPr lang="en-GB" sz="1400" b="1" dirty="0"/>
              <a:t>including evidence or existing material </a:t>
            </a:r>
            <a:endParaRPr lang="en-US" sz="1400" b="1" dirty="0"/>
          </a:p>
          <a:p>
            <a:pPr lvl="1"/>
            <a:r>
              <a:rPr lang="fr-BE" sz="1400" dirty="0"/>
              <a:t>Continue to </a:t>
            </a:r>
            <a:r>
              <a:rPr lang="fr-BE" sz="1400" dirty="0" err="1"/>
              <a:t>allow</a:t>
            </a:r>
            <a:r>
              <a:rPr lang="fr-BE" sz="1400" dirty="0"/>
              <a:t> </a:t>
            </a:r>
            <a:r>
              <a:rPr lang="fr-BE" sz="1400" dirty="0" err="1"/>
              <a:t>internal</a:t>
            </a:r>
            <a:r>
              <a:rPr lang="fr-BE" sz="1400" dirty="0"/>
              <a:t> ratings as part of </a:t>
            </a:r>
            <a:r>
              <a:rPr lang="fr-BE" sz="1400" dirty="0" err="1"/>
              <a:t>improved</a:t>
            </a:r>
            <a:r>
              <a:rPr lang="fr-BE" sz="1400" dirty="0"/>
              <a:t> </a:t>
            </a:r>
            <a:r>
              <a:rPr lang="fr-BE" sz="1400" dirty="0" err="1"/>
              <a:t>internal</a:t>
            </a:r>
            <a:r>
              <a:rPr lang="fr-BE" sz="1400" dirty="0"/>
              <a:t> model.</a:t>
            </a:r>
            <a:endParaRPr lang="en-US" sz="1400" dirty="0"/>
          </a:p>
          <a:p>
            <a:pPr lvl="1"/>
            <a:r>
              <a:rPr lang="en-GB" sz="1400" dirty="0"/>
              <a:t>Allow third parties (service companies) to seek approval to apply for approval for their rating models (e.g. asset managers, </a:t>
            </a:r>
            <a:r>
              <a:rPr lang="en-GB" sz="1400" dirty="0" err="1"/>
              <a:t>blackrock</a:t>
            </a:r>
            <a:r>
              <a:rPr lang="en-GB" sz="1400" dirty="0"/>
              <a:t>), which could then be provided to their customers as a service or an alternative. </a:t>
            </a:r>
          </a:p>
          <a:p>
            <a:pPr lvl="1"/>
            <a:r>
              <a:rPr lang="en-GB" sz="1400" dirty="0"/>
              <a:t>Could internal measures and ratings, market implied ratings or accountancy based measures be an alternative?</a:t>
            </a:r>
          </a:p>
          <a:p>
            <a:pPr lvl="1"/>
            <a:r>
              <a:rPr lang="en-GB" sz="1400" dirty="0"/>
              <a:t>CQS for financial institutions subject to prudential supervision such as CRD/SII or equivalent could first be derived from the Solvency position (ratio). </a:t>
            </a:r>
          </a:p>
          <a:p>
            <a:pPr lvl="1"/>
            <a:r>
              <a:rPr lang="en-GB" sz="1400" dirty="0"/>
              <a:t>Other alternatives; OECD Country risk classification, central credit registers, reports of entities being assessed, brokers/investment companies research reports. But limited to certain exposures or asset classes.</a:t>
            </a:r>
          </a:p>
          <a:p>
            <a:pPr lvl="1"/>
            <a:r>
              <a:rPr lang="en-GB" sz="1400" dirty="0"/>
              <a:t>An instrument with sufficient guarantees ((cash) collateral or other) exceeding the economic value after risk adjustment the CQS could be per default be 0 or 1 without the need to have a rating.   </a:t>
            </a:r>
            <a:endParaRPr lang="en-US" sz="1400" dirty="0"/>
          </a:p>
          <a:p>
            <a:pPr marL="0" indent="0">
              <a:buNone/>
            </a:pPr>
            <a:endParaRPr lang="en-GB" dirty="0"/>
          </a:p>
        </p:txBody>
      </p:sp>
      <p:sp>
        <p:nvSpPr>
          <p:cNvPr id="4" name="Slide Number Placeholder 3"/>
          <p:cNvSpPr>
            <a:spLocks noGrp="1"/>
          </p:cNvSpPr>
          <p:nvPr>
            <p:ph type="sldNum" sz="quarter" idx="10"/>
          </p:nvPr>
        </p:nvSpPr>
        <p:spPr/>
        <p:txBody>
          <a:bodyPr/>
          <a:lstStyle/>
          <a:p>
            <a:endParaRPr lang="en-US" dirty="0"/>
          </a:p>
          <a:p>
            <a:fld id="{1A67FEBB-CD14-4265-853F-FA2A04A55FD9}" type="slidenum">
              <a:rPr lang="en-US" smtClean="0"/>
              <a:pPr/>
              <a:t>10</a:t>
            </a:fld>
            <a:endParaRPr lang="en-US"/>
          </a:p>
        </p:txBody>
      </p:sp>
    </p:spTree>
    <p:extLst>
      <p:ext uri="{BB962C8B-B14F-4D97-AF65-F5344CB8AC3E}">
        <p14:creationId xmlns:p14="http://schemas.microsoft.com/office/powerpoint/2010/main" val="2092053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012" y="88757"/>
            <a:ext cx="8512176" cy="861774"/>
          </a:xfrm>
        </p:spPr>
        <p:txBody>
          <a:bodyPr/>
          <a:lstStyle/>
          <a:p>
            <a:pPr marL="342900" indent="-342900" algn="just">
              <a:buFont typeface="+mj-lt"/>
              <a:buAutoNum type="arabicPeriod" startAt="3"/>
            </a:pPr>
            <a:r>
              <a:rPr lang="en-GB" sz="1800" dirty="0"/>
              <a:t>Treatment of guarantees, exposures guaranteed by a third party and exposures to regional governments and local authorities (RGLA) (1) </a:t>
            </a:r>
          </a:p>
        </p:txBody>
      </p:sp>
      <p:sp>
        <p:nvSpPr>
          <p:cNvPr id="3" name="Content Placeholder 2"/>
          <p:cNvSpPr>
            <a:spLocks noGrp="1"/>
          </p:cNvSpPr>
          <p:nvPr>
            <p:ph idx="1"/>
          </p:nvPr>
        </p:nvSpPr>
        <p:spPr>
          <a:xfrm>
            <a:off x="397669" y="980728"/>
            <a:ext cx="8424862" cy="4824636"/>
          </a:xfrm>
        </p:spPr>
        <p:txBody>
          <a:bodyPr/>
          <a:lstStyle/>
          <a:p>
            <a:pPr marL="0" indent="0">
              <a:buNone/>
            </a:pPr>
            <a:r>
              <a:rPr lang="en-US" sz="1400" b="1" dirty="0"/>
              <a:t>Mandate in the </a:t>
            </a:r>
            <a:r>
              <a:rPr lang="en-US" sz="1400" b="1" dirty="0" err="1"/>
              <a:t>CfA</a:t>
            </a:r>
            <a:r>
              <a:rPr lang="en-US" sz="1400" b="1" dirty="0"/>
              <a:t>/Summary of the issue </a:t>
            </a:r>
          </a:p>
          <a:p>
            <a:r>
              <a:rPr lang="en-GB" sz="1300" dirty="0"/>
              <a:t>There are differences between Delegated Regulation and the Banking Directive as regards ‘exposures guaranteed by a third party’ and ‘exposures to regional governments and local authorities’. </a:t>
            </a:r>
            <a:endParaRPr lang="en-US" sz="1300" dirty="0"/>
          </a:p>
          <a:p>
            <a:pPr marL="0" indent="0">
              <a:buNone/>
            </a:pPr>
            <a:r>
              <a:rPr lang="en-GB" sz="1300" dirty="0"/>
              <a:t>EIOPA is asked to:</a:t>
            </a:r>
            <a:endParaRPr lang="en-US" sz="1300" dirty="0"/>
          </a:p>
          <a:p>
            <a:r>
              <a:rPr lang="en-GB" sz="1300" dirty="0"/>
              <a:t>Provide information on the current amounts of exposures guaranteed by a third party and of exposures to RGLA. </a:t>
            </a:r>
            <a:endParaRPr lang="en-US" sz="1300" dirty="0"/>
          </a:p>
          <a:p>
            <a:r>
              <a:rPr lang="en-GB" sz="1300" dirty="0"/>
              <a:t>Assess the differences between the banking framework and the Delegated Regulation, in the treatment of RGLA and in the treatment of exposures guaranteed by a third party</a:t>
            </a:r>
            <a:endParaRPr lang="en-US" sz="1300" dirty="0"/>
          </a:p>
          <a:p>
            <a:r>
              <a:rPr lang="en-GB" sz="1300" dirty="0"/>
              <a:t>For each of these differences, assess if they are justified by differences in the business model of the two sectors, by diverging elements in the determination of capital requirements, or on other grounds. </a:t>
            </a:r>
            <a:endParaRPr lang="en-US" sz="1300" dirty="0"/>
          </a:p>
          <a:p>
            <a:r>
              <a:rPr lang="en-GB" sz="1300" dirty="0"/>
              <a:t>Investigate under which conditions the risk mitigating effect of guarantees issues by other guarantors can be recognised in the SII framework. </a:t>
            </a:r>
            <a:endParaRPr lang="en-US" sz="1300" dirty="0"/>
          </a:p>
          <a:p>
            <a:pPr marL="0" indent="0">
              <a:buNone/>
            </a:pPr>
            <a:r>
              <a:rPr lang="en-GB" sz="1300" dirty="0"/>
              <a:t>Additionally, EIOPA decided to investigate more broadly the treatment of government guarantees in the SCR standard formula. </a:t>
            </a:r>
          </a:p>
          <a:p>
            <a:pPr marL="0" indent="0">
              <a:buNone/>
            </a:pPr>
            <a:r>
              <a:rPr lang="en-US" sz="1400" b="1" dirty="0"/>
              <a:t>Current practice implied by the legal texts/supervisors</a:t>
            </a:r>
          </a:p>
          <a:p>
            <a:r>
              <a:rPr lang="en-US" sz="1300" dirty="0"/>
              <a:t>Treatment of exposures guaranteed by a third party, article 209/210 and 215 of the Delegated Regulation specifies that only guarantees explicitly referred to in the DA Chapter V are taken into account in the calculation of the BSCR, and only when a number of criteria are met.  </a:t>
            </a:r>
          </a:p>
          <a:p>
            <a:r>
              <a:rPr lang="en-US" sz="1300" dirty="0"/>
              <a:t>DA replicates articles 213 – 215 from Capital Requirements Regulation (CRR), except for the second option of article 215 (1c) regarding </a:t>
            </a:r>
            <a:r>
              <a:rPr lang="en-US" sz="1300" b="1" dirty="0"/>
              <a:t>partial guarantees</a:t>
            </a:r>
            <a:r>
              <a:rPr lang="en-US" sz="1300" dirty="0"/>
              <a:t>. Adding this second option would allow recognizing the risk mitigating effect of partial guarantees.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11</a:t>
            </a:fld>
            <a:endParaRPr lang="en-US"/>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a:t>
            </a:r>
            <a:r>
              <a:rPr lang="en-GB" sz="1400" b="1">
                <a:solidFill>
                  <a:srgbClr val="82C55B"/>
                </a:solidFill>
              </a:rPr>
              <a:t>: 5</a:t>
            </a:r>
            <a:endParaRPr lang="en-GB" sz="1400" dirty="0">
              <a:solidFill>
                <a:srgbClr val="82C55B"/>
              </a:solidFill>
            </a:endParaRPr>
          </a:p>
        </p:txBody>
      </p:sp>
    </p:spTree>
    <p:extLst>
      <p:ext uri="{BB962C8B-B14F-4D97-AF65-F5344CB8AC3E}">
        <p14:creationId xmlns:p14="http://schemas.microsoft.com/office/powerpoint/2010/main" val="2906893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012" y="88757"/>
            <a:ext cx="8512176" cy="830997"/>
          </a:xfrm>
        </p:spPr>
        <p:txBody>
          <a:bodyPr/>
          <a:lstStyle/>
          <a:p>
            <a:pPr marL="342900" indent="-342900" algn="just">
              <a:buFont typeface="+mj-lt"/>
              <a:buAutoNum type="arabicPeriod" startAt="3"/>
            </a:pPr>
            <a:r>
              <a:rPr lang="en-GB" sz="1800" dirty="0"/>
              <a:t>Treatment of guarantees, exposures guaranteed by a third party and exposures to regional governments and local authorities (</a:t>
            </a:r>
            <a:r>
              <a:rPr lang="en-GB" sz="1800"/>
              <a:t>RGLA) (2)</a:t>
            </a:r>
            <a:endParaRPr lang="en-GB" sz="1800" dirty="0"/>
          </a:p>
        </p:txBody>
      </p:sp>
      <p:sp>
        <p:nvSpPr>
          <p:cNvPr id="3" name="Content Placeholder 2"/>
          <p:cNvSpPr>
            <a:spLocks noGrp="1"/>
          </p:cNvSpPr>
          <p:nvPr>
            <p:ph idx="1"/>
          </p:nvPr>
        </p:nvSpPr>
        <p:spPr>
          <a:xfrm>
            <a:off x="692425" y="919754"/>
            <a:ext cx="8424862" cy="4824636"/>
          </a:xfrm>
        </p:spPr>
        <p:txBody>
          <a:bodyPr/>
          <a:lstStyle/>
          <a:p>
            <a:pPr lvl="0"/>
            <a:r>
              <a:rPr lang="en-US" sz="1300" dirty="0"/>
              <a:t>Member States’ central government guarantees are recognized for type 1 exposures in the counterparty default risk module, but </a:t>
            </a:r>
            <a:r>
              <a:rPr lang="en-US" sz="1300" b="1" dirty="0"/>
              <a:t>not for type 2 exposures</a:t>
            </a:r>
            <a:r>
              <a:rPr lang="en-US" sz="1300" dirty="0"/>
              <a:t>. </a:t>
            </a:r>
          </a:p>
          <a:p>
            <a:pPr lvl="0"/>
            <a:r>
              <a:rPr lang="en-US" sz="1300" dirty="0"/>
              <a:t>Article 116(4) of CRR states that certain exposures to public-sector entities may be treated as exposures to the central government or RGLA, in exceptional circumstances. No such article exists in SII. So if a competent authority wants to issue a list of ‘guaranteed by state’ valid for both insurance and banking framework, </a:t>
            </a:r>
            <a:r>
              <a:rPr lang="en-US" sz="1300" b="1" dirty="0"/>
              <a:t>the lists will differ</a:t>
            </a:r>
            <a:r>
              <a:rPr lang="en-US" sz="1300" dirty="0"/>
              <a:t>. Firstly because definition of guarantees is not the same and secondly, no notion of public entities in SII. </a:t>
            </a:r>
          </a:p>
          <a:p>
            <a:pPr lvl="0"/>
            <a:r>
              <a:rPr lang="en-US" sz="1300" dirty="0"/>
              <a:t>RGLA Asset Class exists in SII, in counterparty default risk module these are treated as exposures to central government. But debt guaranteed by RGLA is mostly not covered in counterparty default risk module but in spread risk and concentration risk sub-modules, leading to </a:t>
            </a:r>
            <a:r>
              <a:rPr lang="en-US" sz="1300" b="1" dirty="0"/>
              <a:t>high capital charges </a:t>
            </a:r>
            <a:r>
              <a:rPr lang="en-US" sz="1300" dirty="0"/>
              <a:t>as these financial instruments are usually unrated. </a:t>
            </a:r>
          </a:p>
          <a:p>
            <a:pPr lvl="0"/>
            <a:r>
              <a:rPr lang="en-US" sz="1300" dirty="0"/>
              <a:t>Article 85 of DA states that direct exposures to RGLA listed in Commission Implementing Regulation are to be treated as exposures to central government. Under CRR (article 115), each credit risk exposure is assigned to an appropriate exposure class, and RGLA exposures are a separate class. </a:t>
            </a:r>
            <a:r>
              <a:rPr lang="en-US" sz="1300" b="1" dirty="0"/>
              <a:t>Under SII there is no similar treatment for this asset class</a:t>
            </a:r>
            <a:r>
              <a:rPr lang="en-US" sz="1300" dirty="0"/>
              <a:t> as under CRR. </a:t>
            </a:r>
          </a:p>
          <a:p>
            <a:pPr lvl="0"/>
            <a:r>
              <a:rPr lang="en-US" sz="1300" dirty="0"/>
              <a:t>EBA maintains a list of RGLA exposures treated as exposures to their central governments. Under SII this list exists as well. Both </a:t>
            </a:r>
            <a:r>
              <a:rPr lang="en-US" sz="1300" b="1" dirty="0"/>
              <a:t>lists are different</a:t>
            </a:r>
            <a:r>
              <a:rPr lang="en-US" sz="1300" dirty="0"/>
              <a:t>, the list of RGLA in the ITS includes RGLA in Belgium, France, Poland and Portugal, that are not in EBA’s list. </a:t>
            </a:r>
          </a:p>
          <a:p>
            <a:pPr marL="0" indent="0">
              <a:buNone/>
            </a:pPr>
            <a:r>
              <a:rPr lang="en-US" sz="1400" b="1" dirty="0"/>
              <a:t>EIOPA’s approach in the discussion paper</a:t>
            </a:r>
          </a:p>
          <a:p>
            <a:pPr marL="0" indent="0">
              <a:buNone/>
            </a:pPr>
            <a:r>
              <a:rPr lang="en-US" sz="1300" dirty="0"/>
              <a:t>12 questions aiming at:</a:t>
            </a:r>
          </a:p>
          <a:p>
            <a:pPr lvl="1"/>
            <a:r>
              <a:rPr lang="en-GB" sz="1300" dirty="0"/>
              <a:t>Identifying whether the differences between the Delegated regulations and the banking framework justified? And under what conditions could the recognition of guarantees under SII be modified? Are there missing elements?</a:t>
            </a:r>
            <a:endParaRPr lang="en-US" sz="1300" dirty="0"/>
          </a:p>
          <a:p>
            <a:pPr lvl="1"/>
            <a:r>
              <a:rPr lang="en-GB" sz="1300" dirty="0"/>
              <a:t>Determining whether the risk mitigating effect of the partial guarantee should be recognised in the SCR calculations. And what exposures with partial guarantees are insurance undertakings investing in? How should the effect of partial guarantee be taken into account in the spread risk sub-module? </a:t>
            </a:r>
            <a:endParaRPr lang="en-US" sz="1300" dirty="0"/>
          </a:p>
          <a:p>
            <a:pPr marL="0" indent="0">
              <a:buNone/>
            </a:pPr>
            <a:endParaRPr lang="en-GB"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12</a:t>
            </a:fld>
            <a:endParaRPr lang="en-US"/>
          </a:p>
        </p:txBody>
      </p:sp>
    </p:spTree>
    <p:extLst>
      <p:ext uri="{BB962C8B-B14F-4D97-AF65-F5344CB8AC3E}">
        <p14:creationId xmlns:p14="http://schemas.microsoft.com/office/powerpoint/2010/main" val="3397482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012" y="88757"/>
            <a:ext cx="8512176" cy="830997"/>
          </a:xfrm>
        </p:spPr>
        <p:txBody>
          <a:bodyPr/>
          <a:lstStyle/>
          <a:p>
            <a:pPr marL="342900" indent="-342900" algn="just">
              <a:buFont typeface="+mj-lt"/>
              <a:buAutoNum type="arabicPeriod" startAt="3"/>
            </a:pPr>
            <a:r>
              <a:rPr lang="en-GB" sz="1800" dirty="0"/>
              <a:t>Treatment of guarantees, exposures guaranteed by a third party and exposures to regional governments and local authorities (RGLA) (3)</a:t>
            </a:r>
          </a:p>
        </p:txBody>
      </p:sp>
      <p:sp>
        <p:nvSpPr>
          <p:cNvPr id="3" name="Content Placeholder 2"/>
          <p:cNvSpPr>
            <a:spLocks noGrp="1"/>
          </p:cNvSpPr>
          <p:nvPr>
            <p:ph idx="1"/>
          </p:nvPr>
        </p:nvSpPr>
        <p:spPr>
          <a:xfrm>
            <a:off x="441326" y="1340768"/>
            <a:ext cx="8424862" cy="4824636"/>
          </a:xfrm>
        </p:spPr>
        <p:txBody>
          <a:bodyPr/>
          <a:lstStyle/>
          <a:p>
            <a:pPr lvl="1"/>
            <a:r>
              <a:rPr lang="en-US" sz="1400" dirty="0"/>
              <a:t>Sho</a:t>
            </a:r>
            <a:r>
              <a:rPr lang="en-GB" sz="1400" dirty="0"/>
              <a:t>uld the recognition of Member states’ central governments guarantees be extended also for type 2 exposures? </a:t>
            </a:r>
            <a:endParaRPr lang="en-US" sz="1400" dirty="0"/>
          </a:p>
          <a:p>
            <a:pPr lvl="1"/>
            <a:r>
              <a:rPr lang="en-GB" sz="1400" dirty="0"/>
              <a:t>Assessing whether guarantees issued by RGLA be treated similarly to central government guarantee? Also in the market risk module? </a:t>
            </a:r>
            <a:endParaRPr lang="en-US" sz="1400" dirty="0"/>
          </a:p>
          <a:p>
            <a:pPr lvl="1"/>
            <a:r>
              <a:rPr lang="en-GB" sz="1400" dirty="0"/>
              <a:t>How does the spread risk for RGLA guaranteed exposures differ from spread risk for central government guaranteed exposures? </a:t>
            </a:r>
            <a:endParaRPr lang="en-US" sz="1400" dirty="0"/>
          </a:p>
          <a:p>
            <a:pPr lvl="1"/>
            <a:r>
              <a:rPr lang="en-GB" sz="1400" dirty="0"/>
              <a:t>Identifying whether differences regarding the treatment of RGLA exposures between banking and SII framework are justified. And assessing the impact of aligning treatment of RGLA exposures in SII to the treatment in the banking regulation. </a:t>
            </a:r>
          </a:p>
          <a:p>
            <a:pPr marL="0" lvl="0" indent="0">
              <a:buNone/>
            </a:pPr>
            <a:endParaRPr lang="en-GB" sz="1300" dirty="0"/>
          </a:p>
          <a:p>
            <a:pPr marL="0" indent="0">
              <a:buNone/>
            </a:pPr>
            <a:r>
              <a:rPr lang="en-GB" sz="1400" b="1" dirty="0"/>
              <a:t>Desired outcome from the industry</a:t>
            </a:r>
            <a:endParaRPr lang="en-US" sz="1400" b="1" dirty="0"/>
          </a:p>
          <a:p>
            <a:pPr lvl="0" algn="just"/>
            <a:r>
              <a:rPr lang="en-US" sz="1300" u="sng" dirty="0"/>
              <a:t>Past Insurance Europe positions</a:t>
            </a:r>
            <a:r>
              <a:rPr lang="en-US" sz="1300" dirty="0"/>
              <a:t> are (1) this topic was addressed in the Call For Evidence. </a:t>
            </a:r>
          </a:p>
          <a:p>
            <a:pPr lvl="0" algn="just"/>
            <a:r>
              <a:rPr lang="en-GB" sz="1300" u="sng" dirty="0"/>
              <a:t>Questions to help the discussion</a:t>
            </a:r>
            <a:r>
              <a:rPr lang="en-GB" sz="1300" dirty="0"/>
              <a:t> could be</a:t>
            </a:r>
            <a:r>
              <a:rPr lang="en-US" sz="1300" dirty="0"/>
              <a:t>:</a:t>
            </a:r>
          </a:p>
          <a:p>
            <a:pPr lvl="1"/>
            <a:r>
              <a:rPr lang="en-US" sz="1400" dirty="0"/>
              <a:t>What are the benefits/dangers of further </a:t>
            </a:r>
            <a:r>
              <a:rPr lang="en-US" sz="1400" dirty="0" err="1"/>
              <a:t>alignement</a:t>
            </a:r>
            <a:r>
              <a:rPr lang="en-US" sz="1400" dirty="0"/>
              <a:t> with the banking framework.</a:t>
            </a:r>
          </a:p>
          <a:p>
            <a:pPr lvl="1"/>
            <a:r>
              <a:rPr lang="en-US" sz="1400" dirty="0"/>
              <a:t>Does our call for evidence response is sufficient as a response to this issue? </a:t>
            </a:r>
          </a:p>
          <a:p>
            <a:pPr marL="0" indent="0">
              <a:buNone/>
            </a:pPr>
            <a:r>
              <a:rPr lang="en-US" sz="1400" b="1" dirty="0"/>
              <a:t>Proposed solutions </a:t>
            </a:r>
            <a:r>
              <a:rPr lang="en-GB" sz="1400" b="1" dirty="0"/>
              <a:t>including evidence or existing material </a:t>
            </a:r>
            <a:endParaRPr lang="en-US" sz="1400" b="1" dirty="0"/>
          </a:p>
          <a:p>
            <a:r>
              <a:rPr lang="en-GB" sz="1400" dirty="0"/>
              <a:t>To be discussed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13</a:t>
            </a:fld>
            <a:endParaRPr lang="en-US"/>
          </a:p>
        </p:txBody>
      </p:sp>
    </p:spTree>
    <p:extLst>
      <p:ext uri="{BB962C8B-B14F-4D97-AF65-F5344CB8AC3E}">
        <p14:creationId xmlns:p14="http://schemas.microsoft.com/office/powerpoint/2010/main" val="3958035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395288" y="476672"/>
            <a:ext cx="8497887" cy="307777"/>
          </a:xfrm>
        </p:spPr>
        <p:txBody>
          <a:bodyPr/>
          <a:lstStyle/>
          <a:p>
            <a:pPr marL="457200" indent="-457200">
              <a:buFont typeface="+mj-lt"/>
              <a:buAutoNum type="arabicPeriod" startAt="4"/>
            </a:pPr>
            <a:r>
              <a:rPr lang="en-GB" sz="2000" dirty="0"/>
              <a:t>Risk-mitigation techniques (1)</a:t>
            </a:r>
          </a:p>
        </p:txBody>
      </p:sp>
      <p:sp>
        <p:nvSpPr>
          <p:cNvPr id="3" name="Content Placeholder 2"/>
          <p:cNvSpPr>
            <a:spLocks noGrp="1"/>
          </p:cNvSpPr>
          <p:nvPr>
            <p:ph idx="1"/>
          </p:nvPr>
        </p:nvSpPr>
        <p:spPr>
          <a:xfrm>
            <a:off x="359631" y="1268660"/>
            <a:ext cx="8569200" cy="4824636"/>
          </a:xfrm>
        </p:spPr>
        <p:txBody>
          <a:bodyPr/>
          <a:lstStyle/>
          <a:p>
            <a:pPr marL="0" indent="0" algn="just">
              <a:buNone/>
            </a:pPr>
            <a:r>
              <a:rPr lang="en-US" sz="1400" b="1" dirty="0"/>
              <a:t>Mandate in the Call for Advice (</a:t>
            </a:r>
            <a:r>
              <a:rPr lang="en-US" sz="1400" b="1" dirty="0" err="1"/>
              <a:t>CfA</a:t>
            </a:r>
            <a:r>
              <a:rPr lang="en-US" sz="1400" b="1" dirty="0"/>
              <a:t>)</a:t>
            </a:r>
          </a:p>
          <a:p>
            <a:pPr algn="just"/>
            <a:r>
              <a:rPr lang="en-US" sz="1400" dirty="0" err="1"/>
              <a:t>CfA</a:t>
            </a:r>
            <a:r>
              <a:rPr lang="en-US" sz="1400" dirty="0"/>
              <a:t> gives mandate to EIOPA to:</a:t>
            </a:r>
          </a:p>
          <a:p>
            <a:pPr lvl="1"/>
            <a:r>
              <a:rPr lang="en-GB" sz="1400" dirty="0"/>
              <a:t>Provide information on recent market developments regarding risk mitigation techniques, and in particular embedded derivatives and longevity risk transfer.</a:t>
            </a:r>
          </a:p>
          <a:p>
            <a:pPr lvl="1"/>
            <a:r>
              <a:rPr lang="en-GB" sz="1400" dirty="0"/>
              <a:t>Assess if the framework for the recognition of risk mitigation techniques remains relevant given these recent market developments and suggest updates to the framework where necessary.</a:t>
            </a:r>
          </a:p>
          <a:p>
            <a:pPr marL="0" indent="0">
              <a:buNone/>
            </a:pPr>
            <a:r>
              <a:rPr lang="en-US" sz="1400" b="1" dirty="0"/>
              <a:t>Current practice implied by the legal texts/supervisors</a:t>
            </a:r>
          </a:p>
          <a:p>
            <a:pPr algn="just"/>
            <a:r>
              <a:rPr lang="en-US" sz="1400" dirty="0"/>
              <a:t>Article 209 of the Delegated Regulation sets out the qualitative criteria that must be met by risk mitigation techniques (as referred to in article 101(5) of the Solvency II directive ) to be recognized under Solvency II. In particular, </a:t>
            </a:r>
            <a:r>
              <a:rPr lang="en-GB" sz="1400" dirty="0"/>
              <a:t>the contractual arrangements and transfer of risk must be legally effective and enforceable.</a:t>
            </a:r>
            <a:endParaRPr lang="en-US" sz="1400" dirty="0"/>
          </a:p>
          <a:p>
            <a:pPr algn="just"/>
            <a:r>
              <a:rPr lang="en-US" sz="1400" dirty="0"/>
              <a:t>However, article 101(5) of the Solvency II directive stipulates that the effect of risk mitigation techniques in the calculation of the SCR can be taken into account “</a:t>
            </a:r>
            <a:r>
              <a:rPr lang="en-GB" sz="1400" dirty="0"/>
              <a:t>provided that credit risk and other risks arising from the use of such techniques are properly reflected in the SCR”.</a:t>
            </a:r>
          </a:p>
          <a:p>
            <a:pPr marL="0" indent="0" algn="just">
              <a:spcBef>
                <a:spcPct val="30000"/>
              </a:spcBef>
              <a:buClrTx/>
              <a:buSzTx/>
              <a:buNone/>
              <a:tabLst/>
              <a:defRPr/>
            </a:pPr>
            <a:r>
              <a:rPr lang="en-US" sz="1400" b="1" dirty="0"/>
              <a:t>EIOPA’s approach in the discussion paper</a:t>
            </a:r>
          </a:p>
          <a:p>
            <a:pPr algn="just"/>
            <a:r>
              <a:rPr lang="en-GB" sz="1400" dirty="0"/>
              <a:t>2 questions aiming at gathering information on recent developments in the area of risk-mitigation techniques and possible issues with their treatment in the standard formula.</a:t>
            </a:r>
            <a:endParaRPr lang="en-GB" sz="1400" dirty="0">
              <a:highlight>
                <a:srgbClr val="FFFF00"/>
              </a:highlight>
            </a:endParaRPr>
          </a:p>
        </p:txBody>
      </p:sp>
      <p:sp>
        <p:nvSpPr>
          <p:cNvPr id="4" name="Slide Number Placeholder 3"/>
          <p:cNvSpPr>
            <a:spLocks noGrp="1"/>
          </p:cNvSpPr>
          <p:nvPr>
            <p:ph type="sldNum" sz="quarter" idx="10"/>
          </p:nvPr>
        </p:nvSpPr>
        <p:spPr/>
        <p:txBody>
          <a:bodyPr/>
          <a:lstStyle/>
          <a:p>
            <a:fld id="{1A67FEBB-CD14-4265-853F-FA2A04A55FD9}" type="slidenum">
              <a:rPr lang="en-US" smtClean="0"/>
              <a:pPr/>
              <a:t>14</a:t>
            </a:fld>
            <a:endParaRPr lang="en-US"/>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2</a:t>
            </a:r>
            <a:endParaRPr lang="en-GB" sz="1400" dirty="0">
              <a:solidFill>
                <a:srgbClr val="82C55B"/>
              </a:solidFill>
            </a:endParaRPr>
          </a:p>
        </p:txBody>
      </p:sp>
    </p:spTree>
    <p:extLst>
      <p:ext uri="{BB962C8B-B14F-4D97-AF65-F5344CB8AC3E}">
        <p14:creationId xmlns:p14="http://schemas.microsoft.com/office/powerpoint/2010/main" val="70374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395288" y="476672"/>
            <a:ext cx="8497887" cy="307777"/>
          </a:xfrm>
        </p:spPr>
        <p:txBody>
          <a:bodyPr/>
          <a:lstStyle/>
          <a:p>
            <a:pPr marL="457200" indent="-457200">
              <a:buFont typeface="+mj-lt"/>
              <a:buAutoNum type="arabicPeriod" startAt="4"/>
            </a:pPr>
            <a:r>
              <a:rPr lang="en-GB" sz="2000" dirty="0"/>
              <a:t>Risk-mitigation </a:t>
            </a:r>
            <a:r>
              <a:rPr lang="en-GB" sz="2000"/>
              <a:t>techniques </a:t>
            </a:r>
            <a:r>
              <a:rPr lang="en-GB" sz="2000" dirty="0"/>
              <a:t>(</a:t>
            </a:r>
            <a:r>
              <a:rPr lang="en-GB" sz="2000"/>
              <a:t>2)</a:t>
            </a:r>
            <a:endParaRPr lang="en-GB" sz="2000" dirty="0"/>
          </a:p>
        </p:txBody>
      </p:sp>
      <p:sp>
        <p:nvSpPr>
          <p:cNvPr id="3" name="Content Placeholder 2"/>
          <p:cNvSpPr>
            <a:spLocks noGrp="1"/>
          </p:cNvSpPr>
          <p:nvPr>
            <p:ph idx="1"/>
          </p:nvPr>
        </p:nvSpPr>
        <p:spPr>
          <a:xfrm>
            <a:off x="395288" y="1052736"/>
            <a:ext cx="8424862" cy="4824636"/>
          </a:xfrm>
        </p:spPr>
        <p:txBody>
          <a:bodyPr/>
          <a:lstStyle/>
          <a:p>
            <a:pPr marL="0" indent="0">
              <a:buNone/>
            </a:pPr>
            <a:endParaRPr lang="en-GB" sz="1400" b="1" dirty="0"/>
          </a:p>
          <a:p>
            <a:pPr marL="0" indent="0">
              <a:buNone/>
            </a:pPr>
            <a:r>
              <a:rPr lang="en-GB" sz="1400" b="1" dirty="0"/>
              <a:t>Desired outcome from the industry</a:t>
            </a:r>
            <a:endParaRPr lang="en-US" sz="1400" b="1" dirty="0"/>
          </a:p>
          <a:p>
            <a:pPr algn="just"/>
            <a:r>
              <a:rPr lang="en-US" sz="1400" u="sng" dirty="0"/>
              <a:t>Past Insurance Europe position</a:t>
            </a:r>
            <a:r>
              <a:rPr lang="en-US" sz="1400" dirty="0"/>
              <a:t>: not previously discussed</a:t>
            </a:r>
          </a:p>
          <a:p>
            <a:pPr algn="just"/>
            <a:r>
              <a:rPr lang="en-GB" sz="1400" u="sng" dirty="0"/>
              <a:t>Questions to help the discussion </a:t>
            </a:r>
            <a:r>
              <a:rPr lang="en-GB" sz="1400" dirty="0"/>
              <a:t>could be</a:t>
            </a:r>
            <a:r>
              <a:rPr lang="en-US" sz="1400" dirty="0"/>
              <a:t>: </a:t>
            </a:r>
            <a:r>
              <a:rPr lang="en-GB" sz="1400" dirty="0"/>
              <a:t> EIOPA did not refer to </a:t>
            </a:r>
            <a:r>
              <a:rPr lang="en-US" sz="1400" dirty="0"/>
              <a:t>article 101(5) of the Solvency II directive in the discussion paper. This article stipulates that </a:t>
            </a:r>
            <a:r>
              <a:rPr lang="en-GB" sz="1400" dirty="0"/>
              <a:t>the effect of risk mitigation techniques in the calculation of the SCR can be taken into account “provided that credit risk and other risks arising from the use of such techniques are properly reflected in the SCR”. Is this article relevant in the context of this discussion? </a:t>
            </a:r>
          </a:p>
          <a:p>
            <a:pPr algn="just"/>
            <a:endParaRPr lang="en-GB" sz="1400" dirty="0"/>
          </a:p>
          <a:p>
            <a:pPr marL="0" indent="0" algn="just">
              <a:buNone/>
            </a:pPr>
            <a:endParaRPr lang="en-US" sz="1400" b="1" dirty="0"/>
          </a:p>
          <a:p>
            <a:pPr marL="0" indent="0" algn="just">
              <a:buNone/>
            </a:pPr>
            <a:endParaRPr lang="en-US" sz="1400" b="1" dirty="0"/>
          </a:p>
          <a:p>
            <a:pPr marL="0" indent="0" algn="just">
              <a:buNone/>
            </a:pPr>
            <a:r>
              <a:rPr lang="en-US" sz="1400" b="1" dirty="0"/>
              <a:t>Proposed solutions </a:t>
            </a:r>
            <a:r>
              <a:rPr lang="en-GB" sz="1400" b="1" dirty="0"/>
              <a:t>including evidence or existing material </a:t>
            </a:r>
            <a:endParaRPr lang="en-US" sz="1400" b="1" dirty="0"/>
          </a:p>
          <a:p>
            <a:pPr algn="just"/>
            <a:r>
              <a:rPr lang="en-GB" sz="1400" dirty="0"/>
              <a:t>To be discussed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15</a:t>
            </a:fld>
            <a:endParaRPr lang="en-US"/>
          </a:p>
        </p:txBody>
      </p:sp>
    </p:spTree>
    <p:extLst>
      <p:ext uri="{BB962C8B-B14F-4D97-AF65-F5344CB8AC3E}">
        <p14:creationId xmlns:p14="http://schemas.microsoft.com/office/powerpoint/2010/main" val="2106972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76672"/>
            <a:ext cx="8497887" cy="307777"/>
          </a:xfrm>
        </p:spPr>
        <p:txBody>
          <a:bodyPr/>
          <a:lstStyle/>
          <a:p>
            <a:pPr marL="457200" indent="-457200">
              <a:buFont typeface="+mj-lt"/>
              <a:buAutoNum type="arabicPeriod" startAt="5"/>
            </a:pPr>
            <a:r>
              <a:rPr lang="en-GB" sz="2000" dirty="0"/>
              <a:t>Volume measure for premium risk (1) </a:t>
            </a:r>
          </a:p>
        </p:txBody>
      </p:sp>
      <p:sp>
        <p:nvSpPr>
          <p:cNvPr id="5" name="Content Placeholder 2"/>
          <p:cNvSpPr>
            <a:spLocks noGrp="1"/>
          </p:cNvSpPr>
          <p:nvPr>
            <p:ph idx="1"/>
          </p:nvPr>
        </p:nvSpPr>
        <p:spPr>
          <a:xfrm>
            <a:off x="395288" y="1112044"/>
            <a:ext cx="8424862" cy="4824636"/>
          </a:xfrm>
        </p:spPr>
        <p:txBody>
          <a:bodyPr/>
          <a:lstStyle/>
          <a:p>
            <a:pPr marL="0" indent="0">
              <a:buNone/>
            </a:pPr>
            <a:r>
              <a:rPr lang="en-US" sz="1400" b="1" dirty="0"/>
              <a:t>Mandate in the Call for Advice (</a:t>
            </a:r>
            <a:r>
              <a:rPr lang="en-US" sz="1400" b="1" dirty="0" err="1"/>
              <a:t>CfA</a:t>
            </a:r>
            <a:r>
              <a:rPr lang="en-US" sz="1400" b="1" dirty="0"/>
              <a:t>)</a:t>
            </a:r>
          </a:p>
          <a:p>
            <a:r>
              <a:rPr lang="en-GB" sz="1400" dirty="0"/>
              <a:t>EC requested EIOPA to reassess the appropriateness of the definition of the volume measure for premium risk. </a:t>
            </a:r>
          </a:p>
          <a:p>
            <a:r>
              <a:rPr lang="en-GB" sz="1400" dirty="0"/>
              <a:t>Keeping in mind that the main goal of review of SCR is to reduce complexity of the standard formula calculations. </a:t>
            </a:r>
          </a:p>
          <a:p>
            <a:pPr marL="0" indent="0">
              <a:buNone/>
            </a:pPr>
            <a:r>
              <a:rPr lang="en-US" sz="1400" b="1" dirty="0"/>
              <a:t>Current practice implied by the legal texts/supervisors</a:t>
            </a:r>
          </a:p>
          <a:p>
            <a:r>
              <a:rPr lang="en-GB" sz="1400" dirty="0"/>
              <a:t>Calculation capital requirement for premium and reserve risk of non-life insurance obligations is based on a volume measure. (Article 116, 147 and recital 43 of DA)</a:t>
            </a:r>
          </a:p>
          <a:p>
            <a:pPr marL="0" indent="0">
              <a:buNone/>
            </a:pPr>
            <a:r>
              <a:rPr lang="en-GB" sz="1400" dirty="0"/>
              <a:t>V(</a:t>
            </a:r>
            <a:r>
              <a:rPr lang="en-GB" sz="1400" dirty="0" err="1"/>
              <a:t>prems,s</a:t>
            </a:r>
            <a:r>
              <a:rPr lang="en-GB" sz="1400" dirty="0"/>
              <a:t>)=max[</a:t>
            </a:r>
            <a:r>
              <a:rPr lang="en-GB" sz="1400" dirty="0" err="1"/>
              <a:t>Ps;P</a:t>
            </a:r>
            <a:r>
              <a:rPr lang="en-GB" sz="1400" dirty="0"/>
              <a:t>(</a:t>
            </a:r>
            <a:r>
              <a:rPr lang="en-GB" sz="1400" dirty="0" err="1"/>
              <a:t>last,s</a:t>
            </a:r>
            <a:r>
              <a:rPr lang="en-GB" sz="1400" dirty="0"/>
              <a:t>)]+FP(</a:t>
            </a:r>
            <a:r>
              <a:rPr lang="en-GB" sz="1400" dirty="0" err="1"/>
              <a:t>existing,s</a:t>
            </a:r>
            <a:r>
              <a:rPr lang="en-GB" sz="1400" dirty="0"/>
              <a:t>)+FP(</a:t>
            </a:r>
            <a:r>
              <a:rPr lang="en-GB" sz="1400" dirty="0" err="1"/>
              <a:t>future,s</a:t>
            </a:r>
            <a:r>
              <a:rPr lang="en-GB" sz="1400" dirty="0"/>
              <a:t>)</a:t>
            </a:r>
          </a:p>
          <a:p>
            <a:pPr marL="342900" indent="-342900">
              <a:buAutoNum type="alphaLcParenBoth"/>
            </a:pPr>
            <a:r>
              <a:rPr lang="en-GB" sz="1400" dirty="0"/>
              <a:t>Ps denotes an estimate of the premiums to be earned by the insurance or reinsurance undertaking in the segment s during the following 12 months; </a:t>
            </a:r>
          </a:p>
          <a:p>
            <a:pPr marL="342900" indent="-342900">
              <a:buAutoNum type="alphaLcParenBoth"/>
            </a:pPr>
            <a:r>
              <a:rPr lang="en-GB" sz="1400" dirty="0"/>
              <a:t>P(</a:t>
            </a:r>
            <a:r>
              <a:rPr lang="en-GB" sz="1400" dirty="0" err="1"/>
              <a:t>last,s</a:t>
            </a:r>
            <a:r>
              <a:rPr lang="en-GB" sz="1400" dirty="0"/>
              <a:t>) denotes the premiums earned by the insurance or reinsurance undertaking in the segment s during the last 12 months; </a:t>
            </a:r>
          </a:p>
          <a:p>
            <a:pPr marL="0" indent="0">
              <a:buNone/>
            </a:pPr>
            <a:r>
              <a:rPr lang="en-GB" sz="1400" dirty="0"/>
              <a:t>(c) FP(</a:t>
            </a:r>
            <a:r>
              <a:rPr lang="en-GB" sz="1400" dirty="0" err="1"/>
              <a:t>existing,s</a:t>
            </a:r>
            <a:r>
              <a:rPr lang="en-GB" sz="1400" dirty="0"/>
              <a:t>) denotes the expected present value of premiums to be earned by the 	(re)insurance undertaking in the segment s after the following 12 months for existing 	contracts; </a:t>
            </a:r>
          </a:p>
          <a:p>
            <a:pPr marL="0" indent="0">
              <a:buNone/>
            </a:pPr>
            <a:r>
              <a:rPr lang="en-GB" sz="1400" dirty="0"/>
              <a:t>(d) FP(</a:t>
            </a:r>
            <a:r>
              <a:rPr lang="en-GB" sz="1400" dirty="0" err="1"/>
              <a:t>future,s</a:t>
            </a:r>
            <a:r>
              <a:rPr lang="en-GB" sz="1400" dirty="0"/>
              <a:t>) denotes the expected present value of premiums to be earned by the 	(re)insurance undertaking in the segment s for contracts where the initial recognition date 	falls in the following 12 months but </a:t>
            </a:r>
            <a:r>
              <a:rPr lang="en-GB" sz="1400" u="sng" dirty="0"/>
              <a:t>excluding the premiums to be earned during the 12 </a:t>
            </a:r>
            <a:r>
              <a:rPr lang="en-GB" sz="1400" dirty="0"/>
              <a:t>	</a:t>
            </a:r>
            <a:r>
              <a:rPr lang="en-GB" sz="1400" u="sng" dirty="0"/>
              <a:t>months after the initial recognition date</a:t>
            </a:r>
            <a:r>
              <a:rPr lang="en-GB" sz="1400" dirty="0"/>
              <a:t>.</a:t>
            </a:r>
          </a:p>
          <a:p>
            <a:endParaRPr lang="en-US" sz="1400" dirty="0"/>
          </a:p>
          <a:p>
            <a:pPr marL="0" indent="0">
              <a:buNone/>
            </a:pPr>
            <a:endParaRPr lang="en-GB" sz="1400" dirty="0"/>
          </a:p>
          <a:p>
            <a:pPr marL="0" indent="0">
              <a:buNone/>
            </a:pPr>
            <a:endParaRPr lang="en-GB"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16</a:t>
            </a:fld>
            <a:endParaRPr lang="en-US"/>
          </a:p>
        </p:txBody>
      </p:sp>
      <p:sp>
        <p:nvSpPr>
          <p:cNvPr id="6" name="TextBox 5"/>
          <p:cNvSpPr txBox="1"/>
          <p:nvPr/>
        </p:nvSpPr>
        <p:spPr>
          <a:xfrm>
            <a:off x="422343" y="784449"/>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5</a:t>
            </a:r>
            <a:endParaRPr lang="en-GB" sz="1400" dirty="0">
              <a:solidFill>
                <a:srgbClr val="82C55B"/>
              </a:solidFill>
            </a:endParaRPr>
          </a:p>
        </p:txBody>
      </p:sp>
    </p:spTree>
    <p:extLst>
      <p:ext uri="{BB962C8B-B14F-4D97-AF65-F5344CB8AC3E}">
        <p14:creationId xmlns:p14="http://schemas.microsoft.com/office/powerpoint/2010/main" val="844961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76672"/>
            <a:ext cx="8497887" cy="307777"/>
          </a:xfrm>
        </p:spPr>
        <p:txBody>
          <a:bodyPr/>
          <a:lstStyle/>
          <a:p>
            <a:pPr marL="457200" indent="-457200">
              <a:buFont typeface="+mj-lt"/>
              <a:buAutoNum type="arabicPeriod" startAt="5"/>
            </a:pPr>
            <a:r>
              <a:rPr lang="en-GB" sz="2000" dirty="0"/>
              <a:t>Volume measure for premium risk (2)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17</a:t>
            </a:fld>
            <a:endParaRPr lang="en-US"/>
          </a:p>
        </p:txBody>
      </p:sp>
      <p:sp>
        <p:nvSpPr>
          <p:cNvPr id="6" name="Content Placeholder 2"/>
          <p:cNvSpPr txBox="1">
            <a:spLocks/>
          </p:cNvSpPr>
          <p:nvPr/>
        </p:nvSpPr>
        <p:spPr bwMode="auto">
          <a:xfrm>
            <a:off x="471870" y="980728"/>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spcBef>
                <a:spcPct val="30000"/>
              </a:spcBef>
              <a:buClrTx/>
              <a:buSzTx/>
              <a:buFontTx/>
              <a:buNone/>
              <a:tabLst/>
              <a:defRPr/>
            </a:pPr>
            <a:r>
              <a:rPr lang="en-US" sz="1400" b="1" kern="0" dirty="0"/>
              <a:t>EIOPA’s approach in the discussion paper</a:t>
            </a:r>
          </a:p>
          <a:p>
            <a:pPr algn="just"/>
            <a:r>
              <a:rPr lang="en-GB" sz="1400" kern="0" dirty="0"/>
              <a:t>6 questions aiming at:</a:t>
            </a:r>
          </a:p>
          <a:p>
            <a:pPr lvl="1"/>
            <a:r>
              <a:rPr lang="en-GB" sz="1400" dirty="0"/>
              <a:t>Defining more accurately the FP(</a:t>
            </a:r>
            <a:r>
              <a:rPr lang="en-GB" sz="1400" dirty="0" err="1"/>
              <a:t>future,s</a:t>
            </a:r>
            <a:r>
              <a:rPr lang="en-GB" sz="1400" dirty="0"/>
              <a:t>) term, by  replacing ‘excluding the premiums to be earned during the 12 months after the initial recognition date’ with ‘excluding premiums to be earned during the following 12 months’ . </a:t>
            </a:r>
          </a:p>
          <a:p>
            <a:pPr marL="457200" lvl="1" indent="0">
              <a:buNone/>
            </a:pPr>
            <a:r>
              <a:rPr lang="en-GB" sz="1400" dirty="0"/>
              <a:t>	Do members agree?</a:t>
            </a:r>
          </a:p>
          <a:p>
            <a:pPr lvl="1"/>
            <a:r>
              <a:rPr lang="en-GB" sz="1400" dirty="0"/>
              <a:t>Finding alternative proposals? </a:t>
            </a:r>
          </a:p>
          <a:p>
            <a:pPr lvl="1"/>
            <a:r>
              <a:rPr lang="en-GB" sz="1400" dirty="0"/>
              <a:t>Discovering any other issues?  </a:t>
            </a:r>
          </a:p>
          <a:p>
            <a:pPr marL="476250" lvl="1" indent="0" algn="just">
              <a:buNone/>
            </a:pPr>
            <a:endParaRPr lang="en-GB" sz="1400" kern="0" dirty="0"/>
          </a:p>
          <a:p>
            <a:pPr marL="0" indent="-19050">
              <a:buFontTx/>
              <a:buNone/>
            </a:pPr>
            <a:r>
              <a:rPr lang="en-GB" sz="1400" b="1" kern="0" dirty="0"/>
              <a:t>Desired outcome from the industry</a:t>
            </a:r>
            <a:endParaRPr lang="en-US" sz="1400" b="1" kern="0" dirty="0"/>
          </a:p>
          <a:p>
            <a:r>
              <a:rPr lang="en-US" sz="1400" u="sng" kern="0" dirty="0"/>
              <a:t>Past Insurance Europe positions </a:t>
            </a:r>
            <a:r>
              <a:rPr lang="en-US" sz="1400" kern="0" dirty="0"/>
              <a:t>exist: the DA required more than the one year future premiums stipulated by the directive.  And created an inconsistency by limiting the profits to one year. </a:t>
            </a:r>
          </a:p>
          <a:p>
            <a:r>
              <a:rPr lang="en-GB" sz="1400" kern="0" dirty="0"/>
              <a:t>Gold-Plating Example France: ACPR </a:t>
            </a:r>
            <a:r>
              <a:rPr lang="en-GB" sz="1400" kern="0" dirty="0" err="1"/>
              <a:t>interpretes</a:t>
            </a:r>
            <a:r>
              <a:rPr lang="en-GB" sz="1400" kern="0" dirty="0"/>
              <a:t> FP(</a:t>
            </a:r>
            <a:r>
              <a:rPr lang="en-GB" sz="1400" kern="0" dirty="0" err="1"/>
              <a:t>future,s</a:t>
            </a:r>
            <a:r>
              <a:rPr lang="en-GB" sz="1400" kern="0" dirty="0"/>
              <a:t>) differently</a:t>
            </a:r>
          </a:p>
          <a:p>
            <a:r>
              <a:rPr lang="en-US" sz="1400" u="sng" kern="0" dirty="0"/>
              <a:t>Relevant Questions</a:t>
            </a:r>
            <a:r>
              <a:rPr lang="en-US" sz="1400" kern="0" dirty="0"/>
              <a:t>:</a:t>
            </a:r>
            <a:endParaRPr lang="en-US" kern="0" dirty="0"/>
          </a:p>
          <a:p>
            <a:pPr lvl="1"/>
            <a:r>
              <a:rPr lang="en-GB" sz="1400" kern="0" dirty="0"/>
              <a:t>To be discussed </a:t>
            </a:r>
          </a:p>
          <a:p>
            <a:pPr marL="0" indent="0">
              <a:buFontTx/>
              <a:buNone/>
            </a:pPr>
            <a:r>
              <a:rPr lang="en-US" sz="1400" b="1" kern="0" dirty="0"/>
              <a:t>Proposed solutions </a:t>
            </a:r>
            <a:r>
              <a:rPr lang="en-GB" sz="1400" b="1" kern="0" dirty="0"/>
              <a:t>including evidence or existing material </a:t>
            </a:r>
          </a:p>
          <a:p>
            <a:r>
              <a:rPr lang="en-GB" sz="1400" kern="0" dirty="0"/>
              <a:t>To be discussed </a:t>
            </a:r>
            <a:endParaRPr lang="en-US" sz="1400" kern="0" dirty="0"/>
          </a:p>
          <a:p>
            <a:pPr marL="0" indent="0">
              <a:buFontTx/>
              <a:buNone/>
            </a:pPr>
            <a:endParaRPr lang="en-GB" kern="0" dirty="0"/>
          </a:p>
        </p:txBody>
      </p:sp>
    </p:spTree>
    <p:extLst>
      <p:ext uri="{BB962C8B-B14F-4D97-AF65-F5344CB8AC3E}">
        <p14:creationId xmlns:p14="http://schemas.microsoft.com/office/powerpoint/2010/main" val="3579477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203" y="287379"/>
            <a:ext cx="8646985" cy="492443"/>
          </a:xfrm>
        </p:spPr>
        <p:txBody>
          <a:bodyPr/>
          <a:lstStyle/>
          <a:p>
            <a:pPr marL="342900" indent="-342900" algn="just">
              <a:buFont typeface="+mj-lt"/>
              <a:buAutoNum type="arabicPeriod" startAt="6"/>
            </a:pPr>
            <a:r>
              <a:rPr lang="en-GB" sz="1600" dirty="0"/>
              <a:t>Assessment of the appropriateness of standard parameters for non-life premium and reserve risks and for medical expense risk (1)</a:t>
            </a:r>
          </a:p>
        </p:txBody>
      </p:sp>
      <p:sp>
        <p:nvSpPr>
          <p:cNvPr id="5" name="Content Placeholder 2"/>
          <p:cNvSpPr>
            <a:spLocks noGrp="1"/>
          </p:cNvSpPr>
          <p:nvPr>
            <p:ph idx="1"/>
          </p:nvPr>
        </p:nvSpPr>
        <p:spPr>
          <a:xfrm>
            <a:off x="419778" y="1268660"/>
            <a:ext cx="8424862" cy="4824636"/>
          </a:xfrm>
        </p:spPr>
        <p:txBody>
          <a:bodyPr/>
          <a:lstStyle/>
          <a:p>
            <a:pPr marL="0" indent="0">
              <a:buNone/>
            </a:pPr>
            <a:r>
              <a:rPr lang="en-US" sz="1400" b="1" dirty="0"/>
              <a:t>Mandate in the Call for Advice (</a:t>
            </a:r>
            <a:r>
              <a:rPr lang="en-US" sz="1400" b="1" dirty="0" err="1"/>
              <a:t>CfA</a:t>
            </a:r>
            <a:r>
              <a:rPr lang="en-US" sz="1400" b="1" dirty="0"/>
              <a:t>)</a:t>
            </a:r>
          </a:p>
          <a:p>
            <a:r>
              <a:rPr lang="en-GB" sz="1400" dirty="0" err="1"/>
              <a:t>CfA</a:t>
            </a:r>
            <a:r>
              <a:rPr lang="en-GB" sz="1400" dirty="0"/>
              <a:t> requested EIOPA to assess the appropriateness of the standard parameters for the non-life premium and reserve risks and for medical expense risk. </a:t>
            </a:r>
          </a:p>
          <a:p>
            <a:r>
              <a:rPr lang="en-GB" sz="1400" dirty="0"/>
              <a:t>Medical expense risk was specifically requested</a:t>
            </a:r>
          </a:p>
          <a:p>
            <a:r>
              <a:rPr lang="en-GB" sz="1400" dirty="0"/>
              <a:t>Other LOBs selected based on 2010/2011 calibration, where data was not deemed representative for both premium and reserve risk, taking into account the number of undertakings doing business in the same LOB. The retained LOBs were: Credit and suretyship (LOB 9), Assistance (LOB 11), Legal expenses (LOB 10), Worker compensation (LOB 3).</a:t>
            </a:r>
          </a:p>
          <a:p>
            <a:pPr marL="0" indent="0">
              <a:buNone/>
            </a:pPr>
            <a:r>
              <a:rPr lang="en-US" sz="1400" b="1" dirty="0"/>
              <a:t>Current practice implied by the legal texts/supervisors</a:t>
            </a:r>
          </a:p>
          <a:p>
            <a:pPr lvl="0"/>
            <a:r>
              <a:rPr lang="en-GB" sz="1400" dirty="0"/>
              <a:t>The delegated regulation prescribes how to calculate the Non-Life Premium and Reserve risks, based on standard parameters. </a:t>
            </a:r>
          </a:p>
          <a:p>
            <a:pPr marL="0" lvl="0" indent="0">
              <a:buNone/>
            </a:pPr>
            <a:endParaRPr lang="en-GB" sz="1400" dirty="0"/>
          </a:p>
          <a:p>
            <a:pPr marL="0" indent="0" algn="just">
              <a:spcBef>
                <a:spcPct val="30000"/>
              </a:spcBef>
              <a:buClrTx/>
              <a:buSzTx/>
              <a:buFontTx/>
              <a:buNone/>
              <a:tabLst/>
              <a:defRPr/>
            </a:pPr>
            <a:r>
              <a:rPr lang="en-US" sz="1400" b="1" dirty="0"/>
              <a:t>EIOPA’s approach in the discussion paper</a:t>
            </a:r>
          </a:p>
          <a:p>
            <a:pPr lvl="0"/>
            <a:r>
              <a:rPr lang="en-US" sz="1400" dirty="0"/>
              <a:t>1 question asking whether there is evidence that other standard parameters or LOBs should be recalibrated? If so, comprehensive justification, supporting evidence and a materiality assessment should be provided.</a:t>
            </a:r>
          </a:p>
          <a:p>
            <a:pPr lvl="0"/>
            <a:r>
              <a:rPr lang="en-GB" sz="1400" dirty="0"/>
              <a:t>Data will be collected by NSAs from Dec 2016 to March 2017. NSAs will also perform a check and qualitative assessment of the data, in order to assess risk profile of undertakings submitting data. </a:t>
            </a:r>
            <a:endParaRPr lang="en-US" sz="1400" dirty="0"/>
          </a:p>
          <a:p>
            <a:pPr marL="0" lvl="0" indent="0">
              <a:buNone/>
            </a:pPr>
            <a:endParaRPr lang="en-US" sz="1400" dirty="0"/>
          </a:p>
          <a:p>
            <a:endParaRPr lang="en-US" sz="1400" dirty="0"/>
          </a:p>
          <a:p>
            <a:pPr marL="0" indent="0">
              <a:buNone/>
            </a:pPr>
            <a:endParaRPr lang="en-GB" sz="1400" dirty="0"/>
          </a:p>
          <a:p>
            <a:endParaRPr lang="en-GB"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18</a:t>
            </a:fld>
            <a:endParaRPr lang="en-US"/>
          </a:p>
        </p:txBody>
      </p:sp>
      <p:sp>
        <p:nvSpPr>
          <p:cNvPr id="6" name="TextBox 5"/>
          <p:cNvSpPr txBox="1"/>
          <p:nvPr/>
        </p:nvSpPr>
        <p:spPr>
          <a:xfrm>
            <a:off x="41977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2</a:t>
            </a:r>
            <a:endParaRPr lang="en-GB" sz="1400" dirty="0">
              <a:solidFill>
                <a:srgbClr val="82C55B"/>
              </a:solidFill>
            </a:endParaRPr>
          </a:p>
        </p:txBody>
      </p:sp>
    </p:spTree>
    <p:extLst>
      <p:ext uri="{BB962C8B-B14F-4D97-AF65-F5344CB8AC3E}">
        <p14:creationId xmlns:p14="http://schemas.microsoft.com/office/powerpoint/2010/main" val="16656102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203" y="287379"/>
            <a:ext cx="8646985" cy="492443"/>
          </a:xfrm>
        </p:spPr>
        <p:txBody>
          <a:bodyPr/>
          <a:lstStyle/>
          <a:p>
            <a:pPr marL="342900" indent="-342900" algn="just">
              <a:buFont typeface="+mj-lt"/>
              <a:buAutoNum type="arabicPeriod" startAt="6"/>
            </a:pPr>
            <a:r>
              <a:rPr lang="en-GB" sz="1600" dirty="0"/>
              <a:t>Assessment of the appropriateness of standard parameters for non-life premium and reserve risks and for medical expense risk(2)</a:t>
            </a:r>
          </a:p>
        </p:txBody>
      </p:sp>
      <p:sp>
        <p:nvSpPr>
          <p:cNvPr id="5" name="Content Placeholder 2"/>
          <p:cNvSpPr txBox="1">
            <a:spLocks noGrp="1"/>
          </p:cNvSpPr>
          <p:nvPr>
            <p:ph idx="1"/>
          </p:nvPr>
        </p:nvSpPr>
        <p:spPr bwMode="auto">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19050">
              <a:buFontTx/>
              <a:buNone/>
            </a:pPr>
            <a:r>
              <a:rPr lang="en-GB" sz="1400" b="1" kern="0" dirty="0"/>
              <a:t>Desired outcome from the industry</a:t>
            </a:r>
            <a:endParaRPr lang="en-US" sz="1400" b="1" kern="0" dirty="0"/>
          </a:p>
          <a:p>
            <a:r>
              <a:rPr lang="en-US" sz="1400" u="sng" kern="0" dirty="0"/>
              <a:t>Past Insurance Europe positions </a:t>
            </a:r>
            <a:r>
              <a:rPr lang="en-US" sz="1400" kern="0" dirty="0"/>
              <a:t>exist: </a:t>
            </a:r>
            <a:r>
              <a:rPr lang="en-GB" sz="1400" dirty="0"/>
              <a:t>The capital charge for non-life premium and reserve risk, as well as for NLST health premium and reserve risk, has increased. </a:t>
            </a:r>
            <a:r>
              <a:rPr lang="en-GB" sz="1400" kern="0" dirty="0"/>
              <a:t>(issue 79 DA)</a:t>
            </a:r>
          </a:p>
          <a:p>
            <a:r>
              <a:rPr lang="en-US" sz="1400" u="sng" kern="0" dirty="0"/>
              <a:t>Relevant Questions</a:t>
            </a:r>
            <a:r>
              <a:rPr lang="en-US" sz="1400" kern="0" dirty="0"/>
              <a:t>:</a:t>
            </a:r>
            <a:endParaRPr lang="en-US" kern="0" dirty="0"/>
          </a:p>
          <a:p>
            <a:pPr marL="457200" lvl="1" indent="0">
              <a:buNone/>
            </a:pPr>
            <a:endParaRPr lang="en-GB" sz="1400" kern="0" dirty="0"/>
          </a:p>
          <a:p>
            <a:pPr lvl="1"/>
            <a:r>
              <a:rPr lang="en-GB" sz="1400" dirty="0"/>
              <a:t>Will there be sufficient/consistent data available for calibration (SII launched in 2016 only)</a:t>
            </a:r>
          </a:p>
          <a:p>
            <a:pPr lvl="1"/>
            <a:r>
              <a:rPr lang="en-GB" sz="1400" dirty="0"/>
              <a:t>If we ask to extend the calibration to other LOBs again, we will then have better data available?</a:t>
            </a:r>
          </a:p>
          <a:p>
            <a:pPr lvl="1"/>
            <a:r>
              <a:rPr lang="en-GB" sz="1400" dirty="0"/>
              <a:t>What is the SCR impact of these proposals? Could lead to an increase?</a:t>
            </a:r>
          </a:p>
          <a:p>
            <a:pPr marL="0" indent="0">
              <a:buFontTx/>
              <a:buNone/>
            </a:pPr>
            <a:endParaRPr lang="en-US" sz="1400" b="1" kern="0" dirty="0"/>
          </a:p>
          <a:p>
            <a:pPr marL="0" indent="0">
              <a:buFontTx/>
              <a:buNone/>
            </a:pPr>
            <a:r>
              <a:rPr lang="en-US" sz="1400" b="1" kern="0" dirty="0"/>
              <a:t>Proposed solutions </a:t>
            </a:r>
            <a:r>
              <a:rPr lang="en-GB" sz="1400" b="1" kern="0" dirty="0"/>
              <a:t>including evidence or existing material </a:t>
            </a:r>
            <a:endParaRPr lang="en-US" sz="1400" b="1" kern="0" dirty="0"/>
          </a:p>
          <a:p>
            <a:pPr marL="476250" lvl="1" indent="0">
              <a:buNone/>
            </a:pPr>
            <a:endParaRPr lang="en-US" sz="1400" kern="0" dirty="0"/>
          </a:p>
          <a:p>
            <a:r>
              <a:rPr lang="en-US" sz="1400" dirty="0"/>
              <a:t>To be discussed </a:t>
            </a:r>
          </a:p>
          <a:p>
            <a:pPr marL="0" indent="0">
              <a:buFontTx/>
              <a:buNone/>
            </a:pPr>
            <a:endParaRPr lang="en-GB" kern="0"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19</a:t>
            </a:fld>
            <a:endParaRPr lang="en-US"/>
          </a:p>
        </p:txBody>
      </p:sp>
    </p:spTree>
    <p:extLst>
      <p:ext uri="{BB962C8B-B14F-4D97-AF65-F5344CB8AC3E}">
        <p14:creationId xmlns:p14="http://schemas.microsoft.com/office/powerpoint/2010/main" val="3073523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1" y="485319"/>
            <a:ext cx="8497887" cy="307777"/>
          </a:xfrm>
        </p:spPr>
        <p:txBody>
          <a:bodyPr/>
          <a:lstStyle/>
          <a:p>
            <a:r>
              <a:rPr lang="en-GB" sz="2000" dirty="0"/>
              <a:t>Agenda</a:t>
            </a:r>
          </a:p>
        </p:txBody>
      </p:sp>
      <p:sp>
        <p:nvSpPr>
          <p:cNvPr id="3" name="Content Placeholder 2"/>
          <p:cNvSpPr>
            <a:spLocks noGrp="1"/>
          </p:cNvSpPr>
          <p:nvPr>
            <p:ph idx="1"/>
          </p:nvPr>
        </p:nvSpPr>
        <p:spPr>
          <a:xfrm>
            <a:off x="359024" y="1025773"/>
            <a:ext cx="8784976" cy="5139531"/>
          </a:xfrm>
        </p:spPr>
        <p:txBody>
          <a:bodyPr/>
          <a:lstStyle/>
          <a:p>
            <a:pPr marL="342900" indent="-342900">
              <a:lnSpc>
                <a:spcPct val="150000"/>
              </a:lnSpc>
              <a:buFont typeface="+mj-lt"/>
              <a:buAutoNum type="arabicPeriod"/>
            </a:pPr>
            <a:r>
              <a:rPr lang="en-GB" sz="1700" dirty="0"/>
              <a:t>Purpose of the Workshop</a:t>
            </a:r>
          </a:p>
          <a:p>
            <a:pPr marL="342900" indent="-342900">
              <a:lnSpc>
                <a:spcPct val="150000"/>
              </a:lnSpc>
              <a:buFont typeface="+mj-lt"/>
              <a:buAutoNum type="arabicPeriod"/>
            </a:pPr>
            <a:r>
              <a:rPr lang="en-GB" sz="1700" dirty="0"/>
              <a:t>Response Timeline</a:t>
            </a:r>
          </a:p>
          <a:p>
            <a:pPr marL="342900" indent="-342900">
              <a:lnSpc>
                <a:spcPct val="150000"/>
              </a:lnSpc>
              <a:buFont typeface="+mj-lt"/>
              <a:buAutoNum type="arabicPeriod"/>
            </a:pPr>
            <a:r>
              <a:rPr lang="en-GB" sz="1700" dirty="0"/>
              <a:t>Overview Emerging Priorities</a:t>
            </a:r>
          </a:p>
          <a:p>
            <a:pPr marL="342900" indent="-342900">
              <a:lnSpc>
                <a:spcPct val="150000"/>
              </a:lnSpc>
              <a:buFont typeface="+mj-lt"/>
              <a:buAutoNum type="arabicPeriod"/>
            </a:pPr>
            <a:r>
              <a:rPr lang="en-GB" sz="1700" dirty="0"/>
              <a:t>Priorities Per Country</a:t>
            </a:r>
          </a:p>
        </p:txBody>
      </p:sp>
      <p:sp>
        <p:nvSpPr>
          <p:cNvPr id="4" name="Slide Number Placeholder 3"/>
          <p:cNvSpPr>
            <a:spLocks noGrp="1"/>
          </p:cNvSpPr>
          <p:nvPr>
            <p:ph type="sldNum" sz="quarter" idx="10"/>
          </p:nvPr>
        </p:nvSpPr>
        <p:spPr/>
        <p:txBody>
          <a:bodyPr/>
          <a:lstStyle/>
          <a:p>
            <a:fld id="{1A67FEBB-CD14-4265-853F-FA2A04A55FD9}" type="slidenum">
              <a:rPr lang="en-US" smtClean="0"/>
              <a:pPr/>
              <a:t>2</a:t>
            </a:fld>
            <a:endParaRPr lang="en-US"/>
          </a:p>
        </p:txBody>
      </p:sp>
    </p:spTree>
    <p:extLst>
      <p:ext uri="{BB962C8B-B14F-4D97-AF65-F5344CB8AC3E}">
        <p14:creationId xmlns:p14="http://schemas.microsoft.com/office/powerpoint/2010/main" val="17113069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76672"/>
            <a:ext cx="8497887" cy="307777"/>
          </a:xfrm>
        </p:spPr>
        <p:txBody>
          <a:bodyPr/>
          <a:lstStyle/>
          <a:p>
            <a:pPr marL="457200" indent="-457200">
              <a:buFont typeface="+mj-lt"/>
              <a:buAutoNum type="arabicPeriod" startAt="7"/>
            </a:pPr>
            <a:r>
              <a:rPr lang="en-GB" sz="2000" dirty="0"/>
              <a:t>Natural catastrophe risks (1)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20</a:t>
            </a:fld>
            <a:endParaRPr lang="en-US"/>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5</a:t>
            </a:r>
            <a:endParaRPr lang="en-GB" sz="1400" dirty="0">
              <a:solidFill>
                <a:srgbClr val="82C55B"/>
              </a:solidFill>
            </a:endParaRPr>
          </a:p>
        </p:txBody>
      </p:sp>
      <p:sp>
        <p:nvSpPr>
          <p:cNvPr id="6" name="Content Placeholder 2"/>
          <p:cNvSpPr txBox="1">
            <a:spLocks/>
          </p:cNvSpPr>
          <p:nvPr/>
        </p:nvSpPr>
        <p:spPr bwMode="auto">
          <a:xfrm>
            <a:off x="395288" y="1340668"/>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FontTx/>
              <a:buNone/>
            </a:pPr>
            <a:r>
              <a:rPr lang="en-US" sz="1400" b="1" kern="0" dirty="0"/>
              <a:t>Mandate in the Call for Advice (</a:t>
            </a:r>
            <a:r>
              <a:rPr lang="en-US" sz="1400" b="1" kern="0" dirty="0" err="1"/>
              <a:t>CfA</a:t>
            </a:r>
            <a:r>
              <a:rPr lang="en-US" sz="1400" b="1" kern="0" dirty="0"/>
              <a:t>)</a:t>
            </a:r>
          </a:p>
          <a:p>
            <a:r>
              <a:rPr lang="en-GB" sz="1400" kern="0" dirty="0"/>
              <a:t>CfA mandates EIOPA to assess if the complexity of the natural catastrophe risk sub-module is proportionate to the nature, scale and complexity of the risks, in particular for SMEs</a:t>
            </a:r>
          </a:p>
          <a:p>
            <a:r>
              <a:rPr lang="en-GB" sz="1400" kern="0" dirty="0"/>
              <a:t>EIOPA to provide suggestions for a simpler structure of the sub-module, where appropriate.</a:t>
            </a:r>
          </a:p>
          <a:p>
            <a:r>
              <a:rPr lang="en-GB" sz="1400" kern="0" dirty="0"/>
              <a:t>EIOPA is concurrently requesting information from national associations to recalibrate the parameters for certain Nat Cat risks.</a:t>
            </a:r>
          </a:p>
          <a:p>
            <a:pPr marL="0" indent="0">
              <a:buNone/>
            </a:pPr>
            <a:endParaRPr lang="en-GB" sz="1400" kern="0" dirty="0"/>
          </a:p>
          <a:p>
            <a:pPr marL="0" indent="0">
              <a:buFontTx/>
              <a:buNone/>
            </a:pPr>
            <a:r>
              <a:rPr lang="en-US" sz="1400" b="1" kern="0" dirty="0"/>
              <a:t>Current practice implied by the legal texts/supervisors</a:t>
            </a:r>
          </a:p>
          <a:p>
            <a:r>
              <a:rPr lang="en-US" sz="1400" kern="0" dirty="0"/>
              <a:t>Articles 120-126 of DA prescribe the calculation methodology of the SCR for Nat Cat risks with multiple annexes setting out risk categorizations and parameters.</a:t>
            </a:r>
          </a:p>
          <a:p>
            <a:r>
              <a:rPr lang="en-US" sz="1400" kern="0" dirty="0"/>
              <a:t>A scenario-based approach is used for Windstorm, Flood and Hail submodules, a factor based approach is used for Earthquake and Subsidence.</a:t>
            </a:r>
          </a:p>
          <a:p>
            <a:endParaRPr lang="en-US" sz="1400" kern="0" dirty="0"/>
          </a:p>
          <a:p>
            <a:pPr marL="819150" lvl="1" indent="-342900">
              <a:buFont typeface="+mj-lt"/>
              <a:buAutoNum type="arabicPeriod"/>
            </a:pPr>
            <a:endParaRPr lang="en-GB" sz="1400" kern="0" dirty="0"/>
          </a:p>
          <a:p>
            <a:endParaRPr lang="en-GB" kern="0" dirty="0"/>
          </a:p>
        </p:txBody>
      </p:sp>
    </p:spTree>
    <p:extLst>
      <p:ext uri="{BB962C8B-B14F-4D97-AF65-F5344CB8AC3E}">
        <p14:creationId xmlns:p14="http://schemas.microsoft.com/office/powerpoint/2010/main" val="2659716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76672"/>
            <a:ext cx="8497887" cy="307777"/>
          </a:xfrm>
        </p:spPr>
        <p:txBody>
          <a:bodyPr/>
          <a:lstStyle/>
          <a:p>
            <a:pPr marL="457200" indent="-457200">
              <a:buFont typeface="+mj-lt"/>
              <a:buAutoNum type="arabicPeriod" startAt="7"/>
            </a:pPr>
            <a:r>
              <a:rPr lang="en-GB" sz="2000" dirty="0"/>
              <a:t>Natural catastrophe risks (2)</a:t>
            </a:r>
          </a:p>
        </p:txBody>
      </p:sp>
      <p:sp>
        <p:nvSpPr>
          <p:cNvPr id="4" name="Slide Number Placeholder 3"/>
          <p:cNvSpPr>
            <a:spLocks noGrp="1"/>
          </p:cNvSpPr>
          <p:nvPr>
            <p:ph type="sldNum" sz="quarter" idx="10"/>
          </p:nvPr>
        </p:nvSpPr>
        <p:spPr/>
        <p:txBody>
          <a:bodyPr/>
          <a:lstStyle/>
          <a:p>
            <a:fld id="{1A67FEBB-CD14-4265-853F-FA2A04A55FD9}" type="slidenum">
              <a:rPr lang="en-US" smtClean="0"/>
              <a:pPr/>
              <a:t>21</a:t>
            </a:fld>
            <a:endParaRPr lang="en-US" dirty="0"/>
          </a:p>
        </p:txBody>
      </p:sp>
      <p:sp>
        <p:nvSpPr>
          <p:cNvPr id="6" name="Content Placeholder 2"/>
          <p:cNvSpPr txBox="1">
            <a:spLocks/>
          </p:cNvSpPr>
          <p:nvPr/>
        </p:nvSpPr>
        <p:spPr bwMode="auto">
          <a:xfrm>
            <a:off x="395288" y="1124744"/>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None/>
            </a:pPr>
            <a:r>
              <a:rPr lang="en-US" sz="1400" b="1" kern="0" dirty="0"/>
              <a:t>EIOPA’s approach in the discussion paper</a:t>
            </a:r>
          </a:p>
          <a:p>
            <a:r>
              <a:rPr lang="en-GB" sz="1400" dirty="0"/>
              <a:t>Thirteen questions covering the following aspects </a:t>
            </a:r>
          </a:p>
          <a:p>
            <a:pPr lvl="1"/>
            <a:r>
              <a:rPr lang="en-GB" sz="1400" dirty="0"/>
              <a:t>Simplification of the calculation for Nat Cat risks</a:t>
            </a:r>
          </a:p>
          <a:p>
            <a:pPr lvl="1"/>
            <a:r>
              <a:rPr lang="en-GB" sz="1400" dirty="0"/>
              <a:t>How to improve risk sensitivity of the calculation</a:t>
            </a:r>
          </a:p>
          <a:p>
            <a:pPr lvl="1"/>
            <a:r>
              <a:rPr lang="en-GB" sz="1400" dirty="0"/>
              <a:t>Request for evidence that the average contractual limits per country/peril have changed since 2010.</a:t>
            </a:r>
          </a:p>
          <a:p>
            <a:pPr lvl="1"/>
            <a:r>
              <a:rPr lang="en-GB" sz="1400" dirty="0"/>
              <a:t>Whether the scenario used to assess the SCR for Windstorm submodule should be updated.</a:t>
            </a:r>
          </a:p>
          <a:p>
            <a:pPr marL="0" indent="0">
              <a:buFontTx/>
              <a:buNone/>
            </a:pPr>
            <a:endParaRPr lang="en-GB" sz="1400" b="1" kern="0" dirty="0"/>
          </a:p>
          <a:p>
            <a:pPr marL="0" indent="0">
              <a:buFontTx/>
              <a:buNone/>
            </a:pPr>
            <a:r>
              <a:rPr lang="en-GB" sz="1400" b="1" kern="0" dirty="0"/>
              <a:t>Desired outcome from the industry</a:t>
            </a:r>
          </a:p>
          <a:p>
            <a:r>
              <a:rPr lang="en-GB" sz="1400" u="sng" dirty="0"/>
              <a:t>Past Insurance Europe positions </a:t>
            </a:r>
            <a:r>
              <a:rPr lang="en-GB" sz="1400" dirty="0"/>
              <a:t>exist: Strong concerns about the complexity of the calculations and inappropriateness of capital requirements.</a:t>
            </a:r>
          </a:p>
          <a:p>
            <a:r>
              <a:rPr lang="en-GB" sz="1400" dirty="0"/>
              <a:t>Factor based approach using gross written premium for each peril led to overstatement for policies exposed to multiple perils.</a:t>
            </a:r>
          </a:p>
          <a:p>
            <a:r>
              <a:rPr lang="en-GB" sz="1400" u="sng" dirty="0"/>
              <a:t>Questions to aid discussion</a:t>
            </a:r>
            <a:r>
              <a:rPr lang="en-GB" sz="1400" dirty="0"/>
              <a:t>:</a:t>
            </a:r>
          </a:p>
          <a:p>
            <a:pPr lvl="1"/>
            <a:r>
              <a:rPr lang="en-GB" sz="1400" dirty="0"/>
              <a:t>Is our main concern calibration, complexity or both?</a:t>
            </a:r>
          </a:p>
          <a:p>
            <a:pPr lvl="1"/>
            <a:r>
              <a:rPr lang="en-GB" sz="1400" dirty="0"/>
              <a:t>To the extent there are calibration problems, what evidence do we have? </a:t>
            </a:r>
          </a:p>
          <a:p>
            <a:pPr lvl="1"/>
            <a:endParaRPr lang="en-GB" sz="1400" dirty="0"/>
          </a:p>
          <a:p>
            <a:pPr marL="0" indent="0">
              <a:buNone/>
            </a:pPr>
            <a:r>
              <a:rPr lang="en-GB" sz="1400" b="1" kern="0" dirty="0"/>
              <a:t>Proposed solutions including evidence or existing material</a:t>
            </a:r>
          </a:p>
          <a:p>
            <a:r>
              <a:rPr lang="en-GB" sz="1400" dirty="0"/>
              <a:t>To be discussed </a:t>
            </a:r>
          </a:p>
        </p:txBody>
      </p:sp>
    </p:spTree>
    <p:extLst>
      <p:ext uri="{BB962C8B-B14F-4D97-AF65-F5344CB8AC3E}">
        <p14:creationId xmlns:p14="http://schemas.microsoft.com/office/powerpoint/2010/main" val="2105795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76672"/>
            <a:ext cx="8497887" cy="307777"/>
          </a:xfrm>
        </p:spPr>
        <p:txBody>
          <a:bodyPr/>
          <a:lstStyle/>
          <a:p>
            <a:pPr marL="457200" indent="-457200">
              <a:buFont typeface="+mj-lt"/>
              <a:buAutoNum type="arabicPeriod" startAt="8"/>
            </a:pPr>
            <a:r>
              <a:rPr lang="en-GB" sz="2000" dirty="0"/>
              <a:t>Man-made catastrophe risk (1)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22</a:t>
            </a:fld>
            <a:endParaRPr lang="en-US"/>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5</a:t>
            </a:r>
            <a:endParaRPr lang="en-GB" sz="1400" dirty="0">
              <a:solidFill>
                <a:srgbClr val="82C55B"/>
              </a:solidFill>
            </a:endParaRPr>
          </a:p>
        </p:txBody>
      </p:sp>
      <p:sp>
        <p:nvSpPr>
          <p:cNvPr id="6" name="Content Placeholder 2"/>
          <p:cNvSpPr txBox="1">
            <a:spLocks/>
          </p:cNvSpPr>
          <p:nvPr/>
        </p:nvSpPr>
        <p:spPr bwMode="auto">
          <a:xfrm>
            <a:off x="395288" y="1340668"/>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FontTx/>
              <a:buNone/>
            </a:pPr>
            <a:r>
              <a:rPr lang="en-US" sz="1400" b="1" kern="0" dirty="0"/>
              <a:t>Mandate in the Call for Advice (</a:t>
            </a:r>
            <a:r>
              <a:rPr lang="en-US" sz="1400" b="1" kern="0" dirty="0" err="1"/>
              <a:t>CfA</a:t>
            </a:r>
            <a:r>
              <a:rPr lang="en-US" sz="1400" b="1" kern="0" dirty="0"/>
              <a:t>)</a:t>
            </a:r>
          </a:p>
          <a:p>
            <a:r>
              <a:rPr lang="en-GB" sz="1400" kern="0" dirty="0"/>
              <a:t>CfA mandates EIOPA to assess if the complexity of the natural catastrophe risk sub-module is proportionate to the nature, scale and complexity of the risks, in particular for SMEs</a:t>
            </a:r>
          </a:p>
          <a:p>
            <a:r>
              <a:rPr lang="en-GB" sz="1400" kern="0" dirty="0"/>
              <a:t>EIOPA to provide suggestions for a simpler structure of the sub-module, where appropriate.</a:t>
            </a:r>
          </a:p>
          <a:p>
            <a:pPr marL="0" indent="0">
              <a:buNone/>
            </a:pPr>
            <a:endParaRPr lang="en-GB" sz="1400" kern="0" dirty="0"/>
          </a:p>
          <a:p>
            <a:pPr marL="0" indent="0">
              <a:buFontTx/>
              <a:buNone/>
            </a:pPr>
            <a:r>
              <a:rPr lang="en-US" sz="1400" b="1" kern="0" dirty="0"/>
              <a:t>Current practice implied by the legal texts/supervisors</a:t>
            </a:r>
          </a:p>
          <a:p>
            <a:r>
              <a:rPr lang="en-US" sz="1400" kern="0" dirty="0"/>
              <a:t>Articles 128-134 of DA prescribe the methodology for the calculation of the SCR for Man-made catastrophe risk covering 6 submodules.</a:t>
            </a:r>
          </a:p>
          <a:p>
            <a:r>
              <a:rPr lang="en-US" sz="1400" kern="0" dirty="0"/>
              <a:t>A scenario-based approach is used for marine, aviation and fire risks where loss is calculated based on maximum sum insured, gross of reinsurance. This can create false capital charge where the maximum exposure is different gross and net of reinsurance.</a:t>
            </a:r>
          </a:p>
          <a:p>
            <a:r>
              <a:rPr lang="en-US" sz="1400" kern="0" dirty="0"/>
              <a:t>For the fire risk submodule the maximum sum insured is determined based upon buildings within a 200m radius.</a:t>
            </a:r>
          </a:p>
          <a:p>
            <a:endParaRPr lang="en-US" sz="1400" kern="0" dirty="0"/>
          </a:p>
          <a:p>
            <a:endParaRPr lang="en-GB" kern="0" dirty="0"/>
          </a:p>
        </p:txBody>
      </p:sp>
    </p:spTree>
    <p:extLst>
      <p:ext uri="{BB962C8B-B14F-4D97-AF65-F5344CB8AC3E}">
        <p14:creationId xmlns:p14="http://schemas.microsoft.com/office/powerpoint/2010/main" val="31279168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76672"/>
            <a:ext cx="8497887" cy="307777"/>
          </a:xfrm>
        </p:spPr>
        <p:txBody>
          <a:bodyPr/>
          <a:lstStyle/>
          <a:p>
            <a:pPr marL="457200" indent="-457200">
              <a:buFont typeface="+mj-lt"/>
              <a:buAutoNum type="arabicPeriod" startAt="8"/>
            </a:pPr>
            <a:r>
              <a:rPr lang="en-GB" sz="2000" dirty="0"/>
              <a:t>Man-made catastrophe risk (2)</a:t>
            </a:r>
          </a:p>
        </p:txBody>
      </p:sp>
      <p:sp>
        <p:nvSpPr>
          <p:cNvPr id="4" name="Slide Number Placeholder 3"/>
          <p:cNvSpPr>
            <a:spLocks noGrp="1"/>
          </p:cNvSpPr>
          <p:nvPr>
            <p:ph type="sldNum" sz="quarter" idx="10"/>
          </p:nvPr>
        </p:nvSpPr>
        <p:spPr/>
        <p:txBody>
          <a:bodyPr/>
          <a:lstStyle/>
          <a:p>
            <a:fld id="{1A67FEBB-CD14-4265-853F-FA2A04A55FD9}" type="slidenum">
              <a:rPr lang="en-US" smtClean="0"/>
              <a:pPr/>
              <a:t>23</a:t>
            </a:fld>
            <a:endParaRPr lang="en-US"/>
          </a:p>
        </p:txBody>
      </p:sp>
      <p:sp>
        <p:nvSpPr>
          <p:cNvPr id="6" name="Content Placeholder 2"/>
          <p:cNvSpPr txBox="1">
            <a:spLocks/>
          </p:cNvSpPr>
          <p:nvPr/>
        </p:nvSpPr>
        <p:spPr bwMode="auto">
          <a:xfrm>
            <a:off x="395288" y="1052736"/>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None/>
            </a:pPr>
            <a:r>
              <a:rPr lang="en-US" sz="1400" b="1" kern="0" dirty="0"/>
              <a:t>EIOPA’s approach in the discussion paper</a:t>
            </a:r>
          </a:p>
          <a:p>
            <a:r>
              <a:rPr lang="en-GB" sz="1400" dirty="0"/>
              <a:t>12 questions which cover the following aspects of the SCR calculation</a:t>
            </a:r>
          </a:p>
          <a:p>
            <a:pPr lvl="1"/>
            <a:r>
              <a:rPr lang="en-GB" sz="1400" dirty="0"/>
              <a:t>Feedback on the difficulties of calculating each submodule and request for simplifications.</a:t>
            </a:r>
          </a:p>
          <a:p>
            <a:pPr lvl="1"/>
            <a:r>
              <a:rPr lang="en-GB" sz="1400" dirty="0"/>
              <a:t>Request for evidence that the SCR is incorrectly calibrated for this sub-module.</a:t>
            </a:r>
          </a:p>
          <a:p>
            <a:pPr lvl="1"/>
            <a:r>
              <a:rPr lang="en-GB" sz="1400" dirty="0"/>
              <a:t>Specific question on whether maximum exposure for marine, aviation and fire risk should be determined gross or net of reinsurance.</a:t>
            </a:r>
          </a:p>
          <a:p>
            <a:pPr lvl="1"/>
            <a:r>
              <a:rPr lang="en-GB" sz="1400" dirty="0"/>
              <a:t>Maximum exposure for fire risk, whether this is calibrated correctly and whether an alternative measure would be more appropriate (different radius/alternative loss metrics)</a:t>
            </a:r>
          </a:p>
          <a:p>
            <a:pPr>
              <a:buFont typeface="Wingdings" panose="05000000000000000000" pitchFamily="2" charset="2"/>
              <a:buChar char="§"/>
            </a:pPr>
            <a:endParaRPr lang="en-GB" sz="1400" kern="0" dirty="0"/>
          </a:p>
          <a:p>
            <a:pPr marL="0" indent="0">
              <a:buFontTx/>
              <a:buNone/>
            </a:pPr>
            <a:r>
              <a:rPr lang="en-GB" sz="1400" b="1" kern="0" dirty="0"/>
              <a:t>Desired outcome from the industry</a:t>
            </a:r>
          </a:p>
          <a:p>
            <a:r>
              <a:rPr lang="en-GB" sz="1400" u="sng" kern="0" dirty="0"/>
              <a:t>Past Insurance Europe positions</a:t>
            </a:r>
            <a:r>
              <a:rPr lang="en-GB" sz="1400" kern="0" dirty="0"/>
              <a:t> exist: </a:t>
            </a:r>
            <a:r>
              <a:rPr lang="en-GB" sz="1400" dirty="0"/>
              <a:t>Motor Liability risk formula inappropriate and recession scenario in Credit and Suretyship risk is unjustified.</a:t>
            </a:r>
          </a:p>
          <a:p>
            <a:r>
              <a:rPr lang="en-GB" sz="1400" u="sng" dirty="0"/>
              <a:t>Questions to aid discussion:</a:t>
            </a:r>
          </a:p>
          <a:p>
            <a:pPr lvl="1"/>
            <a:r>
              <a:rPr lang="en-GB" sz="1400" dirty="0"/>
              <a:t>Is our main concern calibration, complexity or both?</a:t>
            </a:r>
          </a:p>
          <a:p>
            <a:pPr lvl="1"/>
            <a:r>
              <a:rPr lang="en-GB" sz="1400" dirty="0"/>
              <a:t>To the extent there are calibration problems, what evidence do we have? </a:t>
            </a:r>
          </a:p>
          <a:p>
            <a:pPr marL="0" indent="0">
              <a:buFontTx/>
              <a:buNone/>
            </a:pPr>
            <a:endParaRPr lang="en-GB" sz="1400" b="1" kern="0" dirty="0"/>
          </a:p>
          <a:p>
            <a:pPr marL="0" indent="0">
              <a:buFontTx/>
              <a:buNone/>
            </a:pPr>
            <a:r>
              <a:rPr lang="en-GB" sz="1400" b="1" kern="0" dirty="0"/>
              <a:t>Proposed solutions including evidence or existing material</a:t>
            </a:r>
          </a:p>
          <a:p>
            <a:r>
              <a:rPr lang="en-GB" sz="1400" dirty="0"/>
              <a:t>To be discussed </a:t>
            </a:r>
          </a:p>
        </p:txBody>
      </p:sp>
    </p:spTree>
    <p:extLst>
      <p:ext uri="{BB962C8B-B14F-4D97-AF65-F5344CB8AC3E}">
        <p14:creationId xmlns:p14="http://schemas.microsoft.com/office/powerpoint/2010/main" val="25152038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5585" y="476672"/>
            <a:ext cx="8497887" cy="307777"/>
          </a:xfrm>
        </p:spPr>
        <p:txBody>
          <a:bodyPr/>
          <a:lstStyle/>
          <a:p>
            <a:pPr marL="457200" indent="-457200">
              <a:buFont typeface="+mj-lt"/>
              <a:buAutoNum type="arabicPeriod" startAt="9"/>
            </a:pPr>
            <a:r>
              <a:rPr lang="en-GB" sz="2000" dirty="0"/>
              <a:t>Health catastrophe risk (1)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24</a:t>
            </a:fld>
            <a:endParaRPr lang="en-US"/>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3</a:t>
            </a:r>
            <a:endParaRPr lang="en-GB" sz="1400" dirty="0">
              <a:solidFill>
                <a:srgbClr val="82C55B"/>
              </a:solidFill>
            </a:endParaRPr>
          </a:p>
        </p:txBody>
      </p:sp>
      <p:sp>
        <p:nvSpPr>
          <p:cNvPr id="6" name="Content Placeholder 2"/>
          <p:cNvSpPr txBox="1">
            <a:spLocks/>
          </p:cNvSpPr>
          <p:nvPr/>
        </p:nvSpPr>
        <p:spPr bwMode="auto">
          <a:xfrm>
            <a:off x="395288" y="1340668"/>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FontTx/>
              <a:buNone/>
            </a:pPr>
            <a:r>
              <a:rPr lang="en-US" sz="1400" b="1" kern="0" dirty="0"/>
              <a:t>Mandate in the Call for Advice (</a:t>
            </a:r>
            <a:r>
              <a:rPr lang="en-US" sz="1400" b="1" kern="0" dirty="0" err="1"/>
              <a:t>CfA</a:t>
            </a:r>
            <a:r>
              <a:rPr lang="en-US" sz="1400" b="1" kern="0" dirty="0"/>
              <a:t>)</a:t>
            </a:r>
          </a:p>
          <a:p>
            <a:r>
              <a:rPr lang="en-GB" sz="1400" kern="0" dirty="0"/>
              <a:t>As part of Nat Cat risk assessment EIOPA to assess if the complexity of the natural catastrophe risk sub-module is proportionate to the nature, scale and complexity of the risks, in particular for SMEs</a:t>
            </a:r>
          </a:p>
          <a:p>
            <a:pPr marL="0" indent="0">
              <a:buNone/>
            </a:pPr>
            <a:endParaRPr lang="en-GB" sz="1400" kern="0" dirty="0"/>
          </a:p>
          <a:p>
            <a:pPr marL="0" indent="0">
              <a:buFontTx/>
              <a:buNone/>
            </a:pPr>
            <a:r>
              <a:rPr lang="en-US" sz="1400" b="1" kern="0" dirty="0"/>
              <a:t>Current practice implied by the legal texts/supervisors</a:t>
            </a:r>
          </a:p>
          <a:p>
            <a:r>
              <a:rPr lang="en-US" sz="1400" kern="0" dirty="0"/>
              <a:t>Articles 160-163 of DA prescribe how the SCR for the Health Catastrophe risk is determined.</a:t>
            </a:r>
          </a:p>
          <a:p>
            <a:r>
              <a:rPr lang="en-US" sz="1400" kern="0" dirty="0"/>
              <a:t>Mass accident, accident concentration and pandemic risks are all calculated on factors detailed in Annex XVI of the DA.</a:t>
            </a:r>
          </a:p>
          <a:p>
            <a:endParaRPr lang="en-US" sz="1400" kern="0" dirty="0"/>
          </a:p>
          <a:p>
            <a:pPr marL="0" indent="0">
              <a:buNone/>
            </a:pPr>
            <a:r>
              <a:rPr lang="en-US" sz="1400" b="1" kern="0" dirty="0"/>
              <a:t>EIOPA’s approach in the discussion paper</a:t>
            </a:r>
          </a:p>
          <a:p>
            <a:r>
              <a:rPr lang="en-GB" sz="1400" kern="0" dirty="0"/>
              <a:t>Five questions which address the following aspects </a:t>
            </a:r>
          </a:p>
          <a:p>
            <a:pPr lvl="1"/>
            <a:r>
              <a:rPr lang="en-GB" sz="1400" dirty="0"/>
              <a:t>Calibration of the Mass Accident risk to fully account for the extent of terror risk.</a:t>
            </a:r>
          </a:p>
          <a:p>
            <a:pPr lvl="1"/>
            <a:r>
              <a:rPr lang="en-GB" sz="1400" dirty="0"/>
              <a:t>Feedback on the difficulties of calculating each submodule and request for simplifications.</a:t>
            </a:r>
          </a:p>
          <a:p>
            <a:pPr marL="0" indent="0">
              <a:buFontTx/>
              <a:buNone/>
            </a:pPr>
            <a:r>
              <a:rPr lang="en-GB" sz="1400" b="1" kern="0" dirty="0"/>
              <a:t>Desired outcome from the industry</a:t>
            </a:r>
          </a:p>
          <a:p>
            <a:r>
              <a:rPr lang="en-GB" sz="1400" kern="0" dirty="0"/>
              <a:t>To be discussed </a:t>
            </a:r>
          </a:p>
          <a:p>
            <a:pPr marL="0" indent="0">
              <a:buFontTx/>
              <a:buNone/>
            </a:pPr>
            <a:r>
              <a:rPr lang="en-GB" sz="1400" b="1" kern="0" dirty="0"/>
              <a:t>Proposed solutions including evidence or existing material</a:t>
            </a:r>
          </a:p>
          <a:p>
            <a:r>
              <a:rPr lang="en-GB" sz="1400" kern="0" dirty="0"/>
              <a:t>To be discussed </a:t>
            </a:r>
          </a:p>
          <a:p>
            <a:pPr lvl="1">
              <a:buFont typeface="+mj-lt"/>
              <a:buAutoNum type="arabicPeriod"/>
            </a:pPr>
            <a:endParaRPr lang="en-GB" sz="1200" kern="0" dirty="0"/>
          </a:p>
          <a:p>
            <a:endParaRPr lang="en-GB" kern="0" dirty="0"/>
          </a:p>
        </p:txBody>
      </p:sp>
    </p:spTree>
    <p:extLst>
      <p:ext uri="{BB962C8B-B14F-4D97-AF65-F5344CB8AC3E}">
        <p14:creationId xmlns:p14="http://schemas.microsoft.com/office/powerpoint/2010/main" val="42423933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390461" y="476672"/>
            <a:ext cx="8497887" cy="307777"/>
          </a:xfrm>
        </p:spPr>
        <p:txBody>
          <a:bodyPr/>
          <a:lstStyle/>
          <a:p>
            <a:pPr marL="457200" indent="-457200">
              <a:buFont typeface="+mj-lt"/>
              <a:buAutoNum type="arabicPeriod" startAt="10"/>
            </a:pPr>
            <a:r>
              <a:rPr lang="en-GB" sz="2000" dirty="0"/>
              <a:t>  Calibration of the mortality and longevity risk (1) </a:t>
            </a:r>
          </a:p>
        </p:txBody>
      </p:sp>
      <p:sp>
        <p:nvSpPr>
          <p:cNvPr id="3" name="Content Placeholder 2"/>
          <p:cNvSpPr>
            <a:spLocks noGrp="1"/>
          </p:cNvSpPr>
          <p:nvPr>
            <p:ph idx="1"/>
          </p:nvPr>
        </p:nvSpPr>
        <p:spPr>
          <a:xfrm>
            <a:off x="359631" y="1268660"/>
            <a:ext cx="8569200" cy="4824636"/>
          </a:xfrm>
        </p:spPr>
        <p:txBody>
          <a:bodyPr/>
          <a:lstStyle/>
          <a:p>
            <a:pPr marL="0" indent="0" algn="just">
              <a:buNone/>
            </a:pPr>
            <a:r>
              <a:rPr lang="en-US" sz="1400" b="1" dirty="0"/>
              <a:t>Mandate in the Call for Advice (</a:t>
            </a:r>
            <a:r>
              <a:rPr lang="en-US" sz="1400" b="1" dirty="0" err="1"/>
              <a:t>CfA</a:t>
            </a:r>
            <a:r>
              <a:rPr lang="en-US" sz="1400" b="1" dirty="0"/>
              <a:t>)</a:t>
            </a:r>
          </a:p>
          <a:p>
            <a:pPr algn="just"/>
            <a:r>
              <a:rPr lang="en-US" sz="1400" dirty="0" err="1"/>
              <a:t>CfA</a:t>
            </a:r>
            <a:r>
              <a:rPr lang="en-US" sz="1400" dirty="0"/>
              <a:t> gives mandate to EIOPA to:</a:t>
            </a:r>
          </a:p>
          <a:p>
            <a:pPr lvl="1"/>
            <a:r>
              <a:rPr lang="en-GB" sz="1400" dirty="0"/>
              <a:t>Assess the appropriateness of the calibration, and whether some standard parameters for mortality and longevity risk in the life and health underwriting modules need to be changed.</a:t>
            </a:r>
          </a:p>
          <a:p>
            <a:pPr lvl="1"/>
            <a:r>
              <a:rPr lang="en-GB" sz="1400" dirty="0"/>
              <a:t>Investigate in particular, more granular approaches for longevity risk, with a view to a calibration differentiated by age groups.</a:t>
            </a:r>
          </a:p>
          <a:p>
            <a:pPr marL="0" indent="0">
              <a:buNone/>
            </a:pPr>
            <a:r>
              <a:rPr lang="en-US" sz="1400" b="1" dirty="0"/>
              <a:t>Current practice/assumptions implied by the legal texts/supervisors</a:t>
            </a:r>
          </a:p>
          <a:p>
            <a:pPr algn="just"/>
            <a:r>
              <a:rPr lang="en-GB" sz="1400" dirty="0">
                <a:solidFill>
                  <a:srgbClr val="002957"/>
                </a:solidFill>
              </a:rPr>
              <a:t>The underlying assumptions for the longevity risk sub-module can be summarised as:</a:t>
            </a:r>
          </a:p>
          <a:p>
            <a:pPr lvl="1"/>
            <a:r>
              <a:rPr lang="en-GB" sz="1400" dirty="0"/>
              <a:t>The annual mortality improvements follow a normal distribution</a:t>
            </a:r>
          </a:p>
          <a:p>
            <a:pPr lvl="1"/>
            <a:r>
              <a:rPr lang="en-GB" sz="1400" dirty="0"/>
              <a:t>The average mortality rate of the respective insured persons does not increase by more than 10% each year</a:t>
            </a:r>
          </a:p>
          <a:p>
            <a:pPr algn="just"/>
            <a:r>
              <a:rPr lang="en-GB" sz="1400" dirty="0">
                <a:solidFill>
                  <a:srgbClr val="002957"/>
                </a:solidFill>
              </a:rPr>
              <a:t>The underlying assumptions for the mortality risk sub-module can be summarised as:</a:t>
            </a:r>
          </a:p>
          <a:p>
            <a:pPr lvl="1"/>
            <a:r>
              <a:rPr lang="en-GB" sz="1400" dirty="0"/>
              <a:t>The probability distribution for mortality is skewed, with a current trend towards improving mortality.</a:t>
            </a:r>
          </a:p>
          <a:p>
            <a:pPr lvl="1"/>
            <a:r>
              <a:rPr lang="en-GB" sz="1400" dirty="0"/>
              <a:t>The average mortality rate of the insured persons (weighted by sum insured) will not increase materially over the next n years.</a:t>
            </a:r>
          </a:p>
          <a:p>
            <a:pPr marL="0" indent="0" algn="just">
              <a:spcBef>
                <a:spcPct val="30000"/>
              </a:spcBef>
              <a:buClrTx/>
              <a:buSzTx/>
              <a:buNone/>
              <a:tabLst/>
              <a:defRPr/>
            </a:pPr>
            <a:r>
              <a:rPr lang="en-US" sz="1400" b="1" dirty="0"/>
              <a:t>EIOPA’s approach in the discussion paper</a:t>
            </a:r>
          </a:p>
          <a:p>
            <a:pPr algn="just"/>
            <a:r>
              <a:rPr lang="en-GB" sz="1400" dirty="0"/>
              <a:t>10 questions aiming at understanding whether the industry would favour a more granular approach (e.g. by age groups) and gathering industry feedback for the recalibration, in particular with regards to the data and the underlying model to be used.</a:t>
            </a:r>
            <a:endParaRPr lang="en-US" sz="1400"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25</a:t>
            </a:fld>
            <a:endParaRPr lang="en-US" dirty="0"/>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5</a:t>
            </a:r>
            <a:endParaRPr lang="en-GB" sz="1400" dirty="0">
              <a:solidFill>
                <a:srgbClr val="82C55B"/>
              </a:solidFill>
            </a:endParaRPr>
          </a:p>
        </p:txBody>
      </p:sp>
    </p:spTree>
    <p:extLst>
      <p:ext uri="{BB962C8B-B14F-4D97-AF65-F5344CB8AC3E}">
        <p14:creationId xmlns:p14="http://schemas.microsoft.com/office/powerpoint/2010/main" val="24561516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390461" y="476672"/>
            <a:ext cx="8497887" cy="307777"/>
          </a:xfrm>
        </p:spPr>
        <p:txBody>
          <a:bodyPr/>
          <a:lstStyle/>
          <a:p>
            <a:pPr marL="457200" indent="-457200">
              <a:buFont typeface="+mj-lt"/>
              <a:buAutoNum type="arabicPeriod" startAt="10"/>
            </a:pPr>
            <a:r>
              <a:rPr lang="en-GB" sz="2000" dirty="0"/>
              <a:t>  Calibration of the mortality and longevity risk (2) </a:t>
            </a:r>
          </a:p>
        </p:txBody>
      </p:sp>
      <p:sp>
        <p:nvSpPr>
          <p:cNvPr id="3" name="Content Placeholder 2"/>
          <p:cNvSpPr>
            <a:spLocks noGrp="1"/>
          </p:cNvSpPr>
          <p:nvPr>
            <p:ph idx="1"/>
          </p:nvPr>
        </p:nvSpPr>
        <p:spPr>
          <a:xfrm>
            <a:off x="395288" y="1052736"/>
            <a:ext cx="8424862" cy="4824636"/>
          </a:xfrm>
        </p:spPr>
        <p:txBody>
          <a:bodyPr/>
          <a:lstStyle/>
          <a:p>
            <a:pPr marL="0" indent="0">
              <a:buNone/>
            </a:pPr>
            <a:r>
              <a:rPr lang="en-GB" sz="1400" b="1" dirty="0"/>
              <a:t>Desired outcome from the industry</a:t>
            </a:r>
            <a:endParaRPr lang="en-US" sz="1400" b="1" dirty="0"/>
          </a:p>
          <a:p>
            <a:pPr algn="just"/>
            <a:r>
              <a:rPr lang="en-US" sz="1400" u="sng" dirty="0"/>
              <a:t>Past Insurance Europe positions </a:t>
            </a:r>
            <a:r>
              <a:rPr lang="en-US" sz="1400" dirty="0"/>
              <a:t>are (1) </a:t>
            </a:r>
            <a:r>
              <a:rPr lang="en-GB" sz="1400" dirty="0"/>
              <a:t>The current 20% shock is far too high</a:t>
            </a:r>
            <a:r>
              <a:rPr lang="en-US" sz="1400" dirty="0"/>
              <a:t> (2)</a:t>
            </a:r>
            <a:r>
              <a:rPr lang="en-GB" sz="1400" dirty="0"/>
              <a:t> a longevity risk charge which is modelled via a “one size fits all” immediate shock will always be a simplification of the realistic effect of longevity risk. Therefore, we would expect that Undertaking Specific Parameters should be available for those insurers for whom longevity risk is material. </a:t>
            </a:r>
          </a:p>
          <a:p>
            <a:pPr marL="0" indent="0" algn="just">
              <a:buNone/>
            </a:pPr>
            <a:r>
              <a:rPr lang="en-US" sz="1400" b="1" dirty="0"/>
              <a:t>Proposed solutions </a:t>
            </a:r>
            <a:r>
              <a:rPr lang="en-GB" sz="1400" b="1" dirty="0"/>
              <a:t>including evidence or existing material </a:t>
            </a:r>
            <a:endParaRPr lang="en-US" sz="1400" b="1" dirty="0"/>
          </a:p>
          <a:p>
            <a:pPr algn="just"/>
            <a:r>
              <a:rPr lang="en-GB" sz="1400" dirty="0"/>
              <a:t>The approach followed in the UNESPA Longevity Risk Investigation</a:t>
            </a:r>
          </a:p>
          <a:p>
            <a:pPr algn="just"/>
            <a:r>
              <a:rPr lang="en-GB" sz="1400" dirty="0"/>
              <a:t>Allowing the use of USPs?</a:t>
            </a:r>
          </a:p>
          <a:p>
            <a:pPr algn="just"/>
            <a:r>
              <a:rPr lang="en-GB" sz="1400" dirty="0"/>
              <a:t>Do we have other approaches to suggest? </a:t>
            </a:r>
          </a:p>
          <a:p>
            <a:pPr marL="933450" lvl="1" indent="-457200">
              <a:buFont typeface="+mj-lt"/>
              <a:buAutoNum type="arabicPeriod"/>
            </a:pPr>
            <a:endParaRPr lang="en-GB" sz="1400"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26</a:t>
            </a:fld>
            <a:endParaRPr lang="en-US"/>
          </a:p>
        </p:txBody>
      </p:sp>
    </p:spTree>
    <p:extLst>
      <p:ext uri="{BB962C8B-B14F-4D97-AF65-F5344CB8AC3E}">
        <p14:creationId xmlns:p14="http://schemas.microsoft.com/office/powerpoint/2010/main" val="15048517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395288" y="395288"/>
            <a:ext cx="8497887" cy="307777"/>
          </a:xfrm>
        </p:spPr>
        <p:txBody>
          <a:bodyPr/>
          <a:lstStyle/>
          <a:p>
            <a:pPr marL="457200" indent="-457200">
              <a:buFont typeface="+mj-lt"/>
              <a:buAutoNum type="arabicPeriod" startAt="11"/>
            </a:pPr>
            <a:r>
              <a:rPr lang="en-GB" sz="2000" dirty="0"/>
              <a:t>  USP and GSP on underwriting risks (1)</a:t>
            </a:r>
          </a:p>
        </p:txBody>
      </p:sp>
      <p:sp>
        <p:nvSpPr>
          <p:cNvPr id="3" name="Content Placeholder 2"/>
          <p:cNvSpPr>
            <a:spLocks noGrp="1"/>
          </p:cNvSpPr>
          <p:nvPr>
            <p:ph idx="1"/>
          </p:nvPr>
        </p:nvSpPr>
        <p:spPr>
          <a:xfrm>
            <a:off x="359631" y="1234440"/>
            <a:ext cx="8569200" cy="5577840"/>
          </a:xfrm>
        </p:spPr>
        <p:txBody>
          <a:bodyPr/>
          <a:lstStyle/>
          <a:p>
            <a:pPr marL="0" lvl="0" indent="0" algn="just">
              <a:buNone/>
            </a:pPr>
            <a:r>
              <a:rPr lang="en-US" sz="1400" b="1" dirty="0"/>
              <a:t>Mandate in the Call for Advice (</a:t>
            </a:r>
            <a:r>
              <a:rPr lang="en-US" sz="1400" b="1" dirty="0" err="1"/>
              <a:t>CfA</a:t>
            </a:r>
            <a:r>
              <a:rPr lang="en-US" sz="1400" b="1" dirty="0"/>
              <a:t>)</a:t>
            </a:r>
          </a:p>
          <a:p>
            <a:pPr lvl="0" algn="just"/>
            <a:r>
              <a:rPr lang="en-US" sz="1400" dirty="0" err="1"/>
              <a:t>CfA</a:t>
            </a:r>
            <a:r>
              <a:rPr lang="en-US" sz="1400" dirty="0"/>
              <a:t> gives mandate to EIOPA to:</a:t>
            </a:r>
          </a:p>
          <a:p>
            <a:pPr lvl="1"/>
            <a:r>
              <a:rPr lang="en-GB" sz="1400" dirty="0"/>
              <a:t>Provide information on the use of USPs by solos and groups.</a:t>
            </a:r>
            <a:endParaRPr lang="en-US" sz="1400" dirty="0"/>
          </a:p>
          <a:p>
            <a:pPr lvl="1"/>
            <a:r>
              <a:rPr lang="en-GB" sz="1400" dirty="0"/>
              <a:t>Assess standardised methods to replace additional parameters in the underwriting risk modules and assess any criteria with respect to the completeness, accuracy and appropriateness of the data used that must be met before approval is given.</a:t>
            </a:r>
          </a:p>
          <a:p>
            <a:pPr lvl="1"/>
            <a:r>
              <a:rPr lang="en-GB" sz="1400" dirty="0"/>
              <a:t>Assess alternative methods for the calculation of the USPs for non-proportional reinsurance.</a:t>
            </a:r>
          </a:p>
          <a:p>
            <a:pPr lvl="1"/>
            <a:r>
              <a:rPr lang="en-GB" sz="1400" dirty="0"/>
              <a:t>Assess additional methods to calculate GSPs that build on USPs.</a:t>
            </a:r>
          </a:p>
          <a:p>
            <a:pPr marL="0" indent="0">
              <a:buNone/>
            </a:pPr>
            <a:r>
              <a:rPr lang="en-US" sz="1400" b="1" dirty="0"/>
              <a:t>Current practice implied by the legal texts/supervisors</a:t>
            </a:r>
          </a:p>
          <a:p>
            <a:pPr algn="just"/>
            <a:r>
              <a:rPr lang="en-GB" sz="1400" dirty="0"/>
              <a:t>Subject to supervisory approval, companies may replace a subset of the parameters of the standard formula by parameters specific to the undertaking concerned when calculating the life, non-life and health underwriting risk modules (SII directive </a:t>
            </a:r>
            <a:r>
              <a:rPr lang="en-US" sz="1400" dirty="0"/>
              <a:t>Article 104 (7)).</a:t>
            </a:r>
          </a:p>
          <a:p>
            <a:pPr lvl="0" algn="just"/>
            <a:r>
              <a:rPr lang="en-GB" sz="1400" dirty="0"/>
              <a:t>Articles 338, 218, 219, 220 and annex XVII of the DAs lay down the subset of standard parameters to be replaced by USPs, the data to be used, and prescribes the following methods:   </a:t>
            </a:r>
          </a:p>
          <a:p>
            <a:pPr lvl="1"/>
            <a:r>
              <a:rPr lang="en-GB" sz="1400" dirty="0"/>
              <a:t>One standardised method for the standard deviation in non-life underwriting and NSLT health underwriting premium risk. </a:t>
            </a:r>
          </a:p>
          <a:p>
            <a:pPr lvl="1"/>
            <a:r>
              <a:rPr lang="en-GB" sz="1400" dirty="0"/>
              <a:t>Two standardised methods for the standard deviation of the non-life underwriting and NSLT health underwriting reserve risk.</a:t>
            </a:r>
          </a:p>
          <a:p>
            <a:pPr lvl="1"/>
            <a:r>
              <a:rPr lang="en-GB" sz="1400" dirty="0"/>
              <a:t>One standardised method for the increase in the amount of annuity benefits in the life underwriting revision risk. </a:t>
            </a:r>
          </a:p>
          <a:p>
            <a:pPr lvl="1"/>
            <a:r>
              <a:rPr lang="en-GB" sz="1400" dirty="0"/>
              <a:t>One standardised method for the adjustment factor for non-proportional reinsurance </a:t>
            </a:r>
            <a:endParaRPr lang="en-US" sz="1400" dirty="0"/>
          </a:p>
        </p:txBody>
      </p:sp>
      <p:sp>
        <p:nvSpPr>
          <p:cNvPr id="4" name="Slide Number Placeholder 3"/>
          <p:cNvSpPr>
            <a:spLocks noGrp="1"/>
          </p:cNvSpPr>
          <p:nvPr>
            <p:ph type="sldNum" sz="quarter" idx="10"/>
          </p:nvPr>
        </p:nvSpPr>
        <p:spPr>
          <a:xfrm>
            <a:off x="6948264" y="6545659"/>
            <a:ext cx="2133600" cy="339725"/>
          </a:xfrm>
        </p:spPr>
        <p:txBody>
          <a:bodyPr/>
          <a:lstStyle/>
          <a:p>
            <a:fld id="{1A67FEBB-CD14-4265-853F-FA2A04A55FD9}" type="slidenum">
              <a:rPr lang="en-US" smtClean="0"/>
              <a:pPr/>
              <a:t>27</a:t>
            </a:fld>
            <a:endParaRPr lang="en-US" dirty="0"/>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4</a:t>
            </a:r>
            <a:endParaRPr lang="en-GB" sz="1400" dirty="0">
              <a:solidFill>
                <a:srgbClr val="82C55B"/>
              </a:solidFill>
            </a:endParaRPr>
          </a:p>
        </p:txBody>
      </p:sp>
    </p:spTree>
    <p:extLst>
      <p:ext uri="{BB962C8B-B14F-4D97-AF65-F5344CB8AC3E}">
        <p14:creationId xmlns:p14="http://schemas.microsoft.com/office/powerpoint/2010/main" val="35654157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908620"/>
            <a:ext cx="8424862" cy="4824636"/>
          </a:xfrm>
        </p:spPr>
        <p:txBody>
          <a:bodyPr/>
          <a:lstStyle/>
          <a:p>
            <a:pPr marL="0" lvl="0" indent="0" algn="just">
              <a:spcBef>
                <a:spcPct val="30000"/>
              </a:spcBef>
              <a:buClrTx/>
              <a:buSzTx/>
              <a:buNone/>
              <a:tabLst/>
              <a:defRPr/>
            </a:pPr>
            <a:r>
              <a:rPr lang="en-US" sz="1400" b="1" dirty="0"/>
              <a:t>EIOPA’s approach in the discussion paper</a:t>
            </a:r>
          </a:p>
          <a:p>
            <a:pPr algn="just"/>
            <a:r>
              <a:rPr lang="en-GB" sz="1400" dirty="0"/>
              <a:t>9 questions aiming at:</a:t>
            </a:r>
          </a:p>
          <a:p>
            <a:pPr lvl="1"/>
            <a:r>
              <a:rPr lang="en-GB" sz="1400" dirty="0"/>
              <a:t>Trying to understand whether the industry has proposals for enlarging the scope of parameters that could be calculated with USPs and the standardised methods to be used for these, as well as for the data criteria to be met.</a:t>
            </a:r>
          </a:p>
          <a:p>
            <a:pPr lvl="1"/>
            <a:r>
              <a:rPr lang="en-GB" sz="1400" dirty="0"/>
              <a:t>Understanding whether the industry has suggestions to improve the current NP factor method or proposals of new methods that would accommodate other types of reinsurance (e.g. stop loss, Finite reinsurance). </a:t>
            </a:r>
          </a:p>
          <a:p>
            <a:pPr lvl="1"/>
            <a:r>
              <a:rPr lang="en-GB" sz="1400" dirty="0"/>
              <a:t>Trying to identify specific parameters to enlarge the scope of the current GSPs and whether there are specific issues in calculating the current GSPs and proposals to tackle these.</a:t>
            </a:r>
            <a:endParaRPr lang="en-US" sz="1400" dirty="0"/>
          </a:p>
          <a:p>
            <a:pPr marL="0" indent="0">
              <a:buNone/>
            </a:pPr>
            <a:r>
              <a:rPr lang="en-GB" sz="1400" b="1" dirty="0"/>
              <a:t>Desired outcome from the industry</a:t>
            </a:r>
            <a:endParaRPr lang="en-US" sz="1400" b="1" dirty="0"/>
          </a:p>
          <a:p>
            <a:pPr algn="just"/>
            <a:r>
              <a:rPr lang="en-US" sz="1400" u="sng" dirty="0"/>
              <a:t>Past Insurance Europe positions </a:t>
            </a:r>
            <a:r>
              <a:rPr lang="en-US" sz="1400" dirty="0"/>
              <a:t>are that (1) the </a:t>
            </a:r>
            <a:r>
              <a:rPr lang="en-GB" sz="1400" dirty="0"/>
              <a:t>scope of USPS should be expanded to cover at least non-life catastrophe risk sub-module (including windstorm, earthquake, flood, hail, subsidence), non-life lapse risk sub-module, life underwriting risk modules (including mortality, longevity, disability and morbidity,  expenses revision and lapse), health underwriting risk modules.</a:t>
            </a:r>
            <a:r>
              <a:rPr lang="en-US" sz="1400" dirty="0"/>
              <a:t> (2) A closed list of standardized methods is not appropriate and at the very least, standardized methods should be reviewed and updated regularly, (3)</a:t>
            </a:r>
            <a:r>
              <a:rPr lang="en-GB" sz="1400" dirty="0"/>
              <a:t> The article laying down the use of credibility factors in terms of data series should be reinstated.</a:t>
            </a:r>
          </a:p>
          <a:p>
            <a:pPr marL="0" indent="0" algn="just">
              <a:buNone/>
            </a:pPr>
            <a:r>
              <a:rPr lang="en-US" sz="1400" b="1" dirty="0"/>
              <a:t>Proposed solutions </a:t>
            </a:r>
            <a:r>
              <a:rPr lang="en-GB" sz="1400" b="1" dirty="0"/>
              <a:t>including evidence or existing material </a:t>
            </a:r>
            <a:endParaRPr lang="en-GB" sz="1400" dirty="0"/>
          </a:p>
          <a:p>
            <a:pPr lvl="1"/>
            <a:r>
              <a:rPr lang="en-GB" sz="1400" dirty="0"/>
              <a:t>An alternative standardised method for calculating the NP factor is laid out in ECO-SLV-11-562 but it only deals with Excess of loss reinsurance. </a:t>
            </a:r>
          </a:p>
          <a:p>
            <a:pPr lvl="1"/>
            <a:r>
              <a:rPr lang="en-GB" sz="1400" dirty="0"/>
              <a:t>Do we have other approaches to suggest? </a:t>
            </a:r>
          </a:p>
          <a:p>
            <a:pPr lvl="1"/>
            <a:r>
              <a:rPr lang="en-GB" sz="1400" dirty="0"/>
              <a:t>Enlarge the scope of USPs and methods as described in the past positions.</a:t>
            </a:r>
          </a:p>
          <a:p>
            <a:pPr marL="933450" lvl="1" indent="-457200">
              <a:buFont typeface="+mj-lt"/>
              <a:buAutoNum type="arabicPeriod"/>
            </a:pPr>
            <a:endParaRPr lang="en-GB" sz="1400" dirty="0">
              <a:highlight>
                <a:srgbClr val="FFFF00"/>
              </a:highlight>
            </a:endParaRPr>
          </a:p>
        </p:txBody>
      </p:sp>
      <p:sp>
        <p:nvSpPr>
          <p:cNvPr id="4" name="Slide Number Placeholder 3"/>
          <p:cNvSpPr>
            <a:spLocks noGrp="1"/>
          </p:cNvSpPr>
          <p:nvPr>
            <p:ph type="sldNum" sz="quarter" idx="10"/>
          </p:nvPr>
        </p:nvSpPr>
        <p:spPr/>
        <p:txBody>
          <a:bodyPr/>
          <a:lstStyle/>
          <a:p>
            <a:fld id="{1A67FEBB-CD14-4265-853F-FA2A04A55FD9}" type="slidenum">
              <a:rPr lang="en-US" smtClean="0"/>
              <a:pPr/>
              <a:t>28</a:t>
            </a:fld>
            <a:endParaRPr lang="en-US" dirty="0"/>
          </a:p>
        </p:txBody>
      </p:sp>
      <p:sp>
        <p:nvSpPr>
          <p:cNvPr id="5" name="Title 1"/>
          <p:cNvSpPr txBox="1">
            <a:spLocks/>
          </p:cNvSpPr>
          <p:nvPr/>
        </p:nvSpPr>
        <p:spPr bwMode="auto">
          <a:xfrm>
            <a:off x="395536" y="476672"/>
            <a:ext cx="8497887" cy="30777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rtl="0" eaLnBrk="0" fontAlgn="base" hangingPunct="0">
              <a:spcBef>
                <a:spcPct val="0"/>
              </a:spcBef>
              <a:spcAft>
                <a:spcPct val="0"/>
              </a:spcAft>
              <a:defRPr sz="2800" b="1" baseline="0">
                <a:solidFill>
                  <a:srgbClr val="002957"/>
                </a:solidFill>
                <a:latin typeface="Verdana" pitchFamily="34" charset="0"/>
                <a:ea typeface="+mj-ea"/>
                <a:cs typeface="Arial" pitchFamily="34" charset="0"/>
              </a:defRPr>
            </a:lvl1pPr>
            <a:lvl2pPr algn="l" rtl="0" eaLnBrk="0" fontAlgn="base" hangingPunct="0">
              <a:spcBef>
                <a:spcPct val="0"/>
              </a:spcBef>
              <a:spcAft>
                <a:spcPct val="0"/>
              </a:spcAft>
              <a:defRPr sz="2800" b="1">
                <a:solidFill>
                  <a:srgbClr val="002957"/>
                </a:solidFill>
                <a:latin typeface="Verdana" pitchFamily="34" charset="0"/>
                <a:cs typeface="Arial" charset="0"/>
              </a:defRPr>
            </a:lvl2pPr>
            <a:lvl3pPr algn="l" rtl="0" eaLnBrk="0" fontAlgn="base" hangingPunct="0">
              <a:spcBef>
                <a:spcPct val="0"/>
              </a:spcBef>
              <a:spcAft>
                <a:spcPct val="0"/>
              </a:spcAft>
              <a:defRPr sz="2800" b="1">
                <a:solidFill>
                  <a:srgbClr val="002957"/>
                </a:solidFill>
                <a:latin typeface="Verdana" pitchFamily="34" charset="0"/>
                <a:cs typeface="Arial" charset="0"/>
              </a:defRPr>
            </a:lvl3pPr>
            <a:lvl4pPr algn="l" rtl="0" eaLnBrk="0" fontAlgn="base" hangingPunct="0">
              <a:spcBef>
                <a:spcPct val="0"/>
              </a:spcBef>
              <a:spcAft>
                <a:spcPct val="0"/>
              </a:spcAft>
              <a:defRPr sz="2800" b="1">
                <a:solidFill>
                  <a:srgbClr val="002957"/>
                </a:solidFill>
                <a:latin typeface="Verdana" pitchFamily="34" charset="0"/>
                <a:cs typeface="Arial" charset="0"/>
              </a:defRPr>
            </a:lvl4pPr>
            <a:lvl5pPr algn="l" rtl="0" eaLnBrk="0" fontAlgn="base" hangingPunct="0">
              <a:spcBef>
                <a:spcPct val="0"/>
              </a:spcBef>
              <a:spcAft>
                <a:spcPct val="0"/>
              </a:spcAft>
              <a:defRPr sz="2800" b="1">
                <a:solidFill>
                  <a:srgbClr val="002957"/>
                </a:solidFill>
                <a:latin typeface="Verdana" pitchFamily="34" charset="0"/>
                <a:cs typeface="Arial" charset="0"/>
              </a:defRPr>
            </a:lvl5pPr>
            <a:lvl6pPr marL="457200" algn="r" rtl="0" eaLnBrk="1" fontAlgn="base" hangingPunct="1">
              <a:spcBef>
                <a:spcPct val="0"/>
              </a:spcBef>
              <a:spcAft>
                <a:spcPct val="0"/>
              </a:spcAft>
              <a:defRPr sz="4400" b="1">
                <a:solidFill>
                  <a:srgbClr val="004480"/>
                </a:solidFill>
                <a:latin typeface="Frutiger LT Std 45 Light" pitchFamily="34" charset="0"/>
              </a:defRPr>
            </a:lvl6pPr>
            <a:lvl7pPr marL="914400" algn="r" rtl="0" eaLnBrk="1" fontAlgn="base" hangingPunct="1">
              <a:spcBef>
                <a:spcPct val="0"/>
              </a:spcBef>
              <a:spcAft>
                <a:spcPct val="0"/>
              </a:spcAft>
              <a:defRPr sz="4400" b="1">
                <a:solidFill>
                  <a:srgbClr val="004480"/>
                </a:solidFill>
                <a:latin typeface="Frutiger LT Std 45 Light" pitchFamily="34" charset="0"/>
              </a:defRPr>
            </a:lvl7pPr>
            <a:lvl8pPr marL="1371600" algn="r" rtl="0" eaLnBrk="1" fontAlgn="base" hangingPunct="1">
              <a:spcBef>
                <a:spcPct val="0"/>
              </a:spcBef>
              <a:spcAft>
                <a:spcPct val="0"/>
              </a:spcAft>
              <a:defRPr sz="4400" b="1">
                <a:solidFill>
                  <a:srgbClr val="004480"/>
                </a:solidFill>
                <a:latin typeface="Frutiger LT Std 45 Light" pitchFamily="34" charset="0"/>
              </a:defRPr>
            </a:lvl8pPr>
            <a:lvl9pPr marL="1828800" algn="r" rtl="0" eaLnBrk="1" fontAlgn="base" hangingPunct="1">
              <a:spcBef>
                <a:spcPct val="0"/>
              </a:spcBef>
              <a:spcAft>
                <a:spcPct val="0"/>
              </a:spcAft>
              <a:defRPr sz="4400" b="1">
                <a:solidFill>
                  <a:srgbClr val="004480"/>
                </a:solidFill>
                <a:latin typeface="Frutiger LT Std 45 Light" pitchFamily="34" charset="0"/>
              </a:defRPr>
            </a:lvl9pPr>
          </a:lstStyle>
          <a:p>
            <a:pPr marL="457200" indent="-457200">
              <a:buFont typeface="+mj-lt"/>
              <a:buAutoNum type="arabicPeriod" startAt="11"/>
            </a:pPr>
            <a:r>
              <a:rPr lang="en-GB" sz="2000" kern="0" dirty="0"/>
              <a:t>  USP and GSP on underwriting risks (2)</a:t>
            </a:r>
          </a:p>
        </p:txBody>
      </p:sp>
    </p:spTree>
    <p:extLst>
      <p:ext uri="{BB962C8B-B14F-4D97-AF65-F5344CB8AC3E}">
        <p14:creationId xmlns:p14="http://schemas.microsoft.com/office/powerpoint/2010/main" val="22454257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726" y="476672"/>
            <a:ext cx="8497887" cy="307777"/>
          </a:xfrm>
        </p:spPr>
        <p:txBody>
          <a:bodyPr/>
          <a:lstStyle/>
          <a:p>
            <a:pPr marL="457200" indent="-457200">
              <a:buFont typeface="+mj-lt"/>
              <a:buAutoNum type="arabicPeriod" startAt="12"/>
            </a:pPr>
            <a:r>
              <a:rPr lang="en-GB" sz="2000" dirty="0"/>
              <a:t>  Simplifying the counterparty default risk module (1)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29</a:t>
            </a:fld>
            <a:endParaRPr lang="en-US"/>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4</a:t>
            </a:r>
            <a:endParaRPr lang="en-GB" sz="1400" dirty="0">
              <a:solidFill>
                <a:srgbClr val="82C55B"/>
              </a:solidFill>
            </a:endParaRPr>
          </a:p>
        </p:txBody>
      </p:sp>
      <p:sp>
        <p:nvSpPr>
          <p:cNvPr id="6" name="Content Placeholder 2"/>
          <p:cNvSpPr txBox="1">
            <a:spLocks/>
          </p:cNvSpPr>
          <p:nvPr/>
        </p:nvSpPr>
        <p:spPr bwMode="auto">
          <a:xfrm>
            <a:off x="395288" y="1340668"/>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FontTx/>
              <a:buNone/>
            </a:pPr>
            <a:r>
              <a:rPr lang="en-US" sz="1400" b="1" kern="0" dirty="0"/>
              <a:t>Mandate in the Call for Advice (</a:t>
            </a:r>
            <a:r>
              <a:rPr lang="en-US" sz="1400" b="1" kern="0" dirty="0" err="1"/>
              <a:t>CfA</a:t>
            </a:r>
            <a:r>
              <a:rPr lang="en-US" sz="1400" b="1" kern="0" dirty="0"/>
              <a:t>)</a:t>
            </a:r>
          </a:p>
          <a:p>
            <a:r>
              <a:rPr lang="en-GB" sz="1400" kern="0" dirty="0" err="1"/>
              <a:t>CfA</a:t>
            </a:r>
            <a:r>
              <a:rPr lang="en-GB" sz="1400" kern="0" dirty="0"/>
              <a:t> mandates EIOPA to explore and propose methods and criteria for simplification of the framework.</a:t>
            </a:r>
          </a:p>
          <a:p>
            <a:r>
              <a:rPr lang="en-GB" sz="1400" kern="0" dirty="0"/>
              <a:t>EIOPA note that many stakeholders believe the existing counterparty default risk module to be disproportionately complex relative to its impact on the SCR.</a:t>
            </a:r>
          </a:p>
          <a:p>
            <a:pPr marL="819150" lvl="1" indent="-342900">
              <a:buFont typeface="+mj-lt"/>
              <a:buAutoNum type="arabicPeriod"/>
            </a:pPr>
            <a:endParaRPr lang="en-GB" sz="1200" kern="0" dirty="0"/>
          </a:p>
          <a:p>
            <a:pPr marL="0" indent="0">
              <a:buFontTx/>
              <a:buNone/>
            </a:pPr>
            <a:r>
              <a:rPr lang="en-US" sz="1400" b="1" kern="0" dirty="0"/>
              <a:t>Current practice implied by the legal texts/supervisors</a:t>
            </a:r>
          </a:p>
          <a:p>
            <a:r>
              <a:rPr lang="en-US" sz="1400" kern="0" dirty="0"/>
              <a:t>Articles 189 to 202 of the DA prescribe the method for calculating the SCR for counterparty risk; calculated based upon a categorization of the eligible counterparties into type 1 and type 2 exposures.</a:t>
            </a:r>
          </a:p>
          <a:p>
            <a:r>
              <a:rPr lang="en-US" sz="1400" kern="0" dirty="0"/>
              <a:t>The SCR for each of these categories is determined as the sum of the Loss Given Default (LGD) x Probability of Default (</a:t>
            </a:r>
            <a:r>
              <a:rPr lang="en-US" sz="1400" kern="0" dirty="0" err="1"/>
              <a:t>PoD</a:t>
            </a:r>
            <a:r>
              <a:rPr lang="en-US" sz="1400" kern="0" dirty="0"/>
              <a:t>) for each counterparty exposure.</a:t>
            </a:r>
          </a:p>
          <a:p>
            <a:r>
              <a:rPr lang="en-US" sz="1400" kern="0" dirty="0"/>
              <a:t>The LGD has prescribed calculation methodologies for different counterparty risks and requires significant data collection, analysis and calculation.</a:t>
            </a:r>
          </a:p>
          <a:p>
            <a:r>
              <a:rPr lang="en-US" sz="1400" kern="0" dirty="0"/>
              <a:t>The </a:t>
            </a:r>
            <a:r>
              <a:rPr lang="en-US" sz="1400" kern="0" dirty="0" err="1"/>
              <a:t>PoD</a:t>
            </a:r>
            <a:r>
              <a:rPr lang="en-US" sz="1400" kern="0" dirty="0"/>
              <a:t> is largely determined by the credit step quality or solvency ratio of the counterparty for Type 1 exposures and by set parameters for Type 2 exposures.</a:t>
            </a:r>
          </a:p>
          <a:p>
            <a:pPr marL="0" indent="0">
              <a:buNone/>
            </a:pPr>
            <a:endParaRPr lang="en-US" sz="1400" kern="0" dirty="0"/>
          </a:p>
        </p:txBody>
      </p:sp>
    </p:spTree>
    <p:extLst>
      <p:ext uri="{BB962C8B-B14F-4D97-AF65-F5344CB8AC3E}">
        <p14:creationId xmlns:p14="http://schemas.microsoft.com/office/powerpoint/2010/main" val="1375297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67380"/>
            <a:ext cx="8748712" cy="307777"/>
          </a:xfrm>
          <a:noFill/>
        </p:spPr>
        <p:txBody>
          <a:bodyPr/>
          <a:lstStyle/>
          <a:p>
            <a:r>
              <a:rPr lang="en-GB" sz="2000" dirty="0"/>
              <a:t>Purpose of the Workshop</a:t>
            </a:r>
          </a:p>
        </p:txBody>
      </p:sp>
      <p:sp>
        <p:nvSpPr>
          <p:cNvPr id="5" name="Content Placeholder 4"/>
          <p:cNvSpPr>
            <a:spLocks noGrp="1"/>
          </p:cNvSpPr>
          <p:nvPr>
            <p:ph idx="1"/>
          </p:nvPr>
        </p:nvSpPr>
        <p:spPr/>
        <p:txBody>
          <a:bodyPr/>
          <a:lstStyle/>
          <a:p>
            <a:r>
              <a:rPr lang="en-GB" sz="1800" dirty="0"/>
              <a:t>The workshop aims at discussing key issues and priorities relating to EIOPA’s discussion paper. </a:t>
            </a:r>
          </a:p>
          <a:p>
            <a:pPr marL="266700" lvl="1" indent="-266700">
              <a:buClr>
                <a:srgbClr val="002957"/>
              </a:buClr>
              <a:buBlip>
                <a:blip r:embed="rId3">
                  <a:extLst/>
                </a:blip>
              </a:buBlip>
              <a:tabLst>
                <a:tab pos="266700" algn="l"/>
              </a:tabLst>
            </a:pPr>
            <a:r>
              <a:rPr lang="en-GB" dirty="0">
                <a:ea typeface="+mn-ea"/>
              </a:rPr>
              <a:t>As a reminder, EIOPA wants responses to be evidence based. Therefore, part of the discussion today will be about the evidence that is already available and assess what evidence will still need to be gathered in a near future.</a:t>
            </a:r>
          </a:p>
          <a:p>
            <a:pPr marL="266700" lvl="1" indent="-266700">
              <a:buClr>
                <a:srgbClr val="002957"/>
              </a:buClr>
              <a:buBlip>
                <a:blip r:embed="rId3">
                  <a:extLst/>
                </a:blip>
              </a:buBlip>
              <a:tabLst>
                <a:tab pos="266700" algn="l"/>
              </a:tabLst>
            </a:pPr>
            <a:r>
              <a:rPr lang="en-GB" dirty="0">
                <a:ea typeface="+mn-ea"/>
              </a:rPr>
              <a:t>Our current aim is to cover all parts of the discussion paper today, however we will manage the time and focus on the emerging priorities. </a:t>
            </a:r>
          </a:p>
          <a:p>
            <a:pPr marL="266700" lvl="1" indent="-266700">
              <a:buClr>
                <a:srgbClr val="002957"/>
              </a:buClr>
              <a:buBlip>
                <a:blip r:embed="rId3">
                  <a:extLst/>
                </a:blip>
              </a:buBlip>
              <a:tabLst>
                <a:tab pos="266700" algn="l"/>
              </a:tabLst>
            </a:pPr>
            <a:r>
              <a:rPr lang="en-GB" dirty="0">
                <a:ea typeface="+mn-ea"/>
              </a:rPr>
              <a:t>Note that materials shared today are preliminary draft notes to facilitate discussions. </a:t>
            </a:r>
            <a:endParaRPr lang="en-GB" sz="1600" dirty="0"/>
          </a:p>
          <a:p>
            <a:pPr lvl="1"/>
            <a:endParaRPr lang="en-GB" sz="1600" dirty="0"/>
          </a:p>
          <a:p>
            <a:pPr lvl="1"/>
            <a:endParaRPr lang="en-GB" sz="1600"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3</a:t>
            </a:fld>
            <a:endParaRPr lang="en-US" dirty="0"/>
          </a:p>
        </p:txBody>
      </p:sp>
    </p:spTree>
    <p:extLst>
      <p:ext uri="{BB962C8B-B14F-4D97-AF65-F5344CB8AC3E}">
        <p14:creationId xmlns:p14="http://schemas.microsoft.com/office/powerpoint/2010/main" val="6807201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8726" y="476672"/>
            <a:ext cx="8497887" cy="307777"/>
          </a:xfrm>
        </p:spPr>
        <p:txBody>
          <a:bodyPr/>
          <a:lstStyle/>
          <a:p>
            <a:pPr marL="457200" indent="-457200">
              <a:buFont typeface="+mj-lt"/>
              <a:buAutoNum type="arabicPeriod" startAt="12"/>
            </a:pPr>
            <a:r>
              <a:rPr lang="en-GB" sz="2000" dirty="0"/>
              <a:t>  Simplifying the counterparty default risk module (2)</a:t>
            </a:r>
          </a:p>
        </p:txBody>
      </p:sp>
      <p:sp>
        <p:nvSpPr>
          <p:cNvPr id="4" name="Slide Number Placeholder 3"/>
          <p:cNvSpPr>
            <a:spLocks noGrp="1"/>
          </p:cNvSpPr>
          <p:nvPr>
            <p:ph type="sldNum" sz="quarter" idx="10"/>
          </p:nvPr>
        </p:nvSpPr>
        <p:spPr/>
        <p:txBody>
          <a:bodyPr/>
          <a:lstStyle/>
          <a:p>
            <a:fld id="{1A67FEBB-CD14-4265-853F-FA2A04A55FD9}" type="slidenum">
              <a:rPr lang="en-US" smtClean="0"/>
              <a:pPr/>
              <a:t>30</a:t>
            </a:fld>
            <a:endParaRPr lang="en-US"/>
          </a:p>
        </p:txBody>
      </p:sp>
      <p:sp>
        <p:nvSpPr>
          <p:cNvPr id="6" name="Content Placeholder 2"/>
          <p:cNvSpPr txBox="1">
            <a:spLocks/>
          </p:cNvSpPr>
          <p:nvPr/>
        </p:nvSpPr>
        <p:spPr bwMode="auto">
          <a:xfrm>
            <a:off x="395288" y="1230634"/>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None/>
            </a:pPr>
            <a:r>
              <a:rPr lang="en-US" sz="1400" b="1" kern="0" dirty="0"/>
              <a:t>EIOPA’s approach in the discussion paper</a:t>
            </a:r>
          </a:p>
          <a:p>
            <a:pPr algn="just"/>
            <a:r>
              <a:rPr lang="en-GB" sz="1400" kern="0" dirty="0"/>
              <a:t>7 questions which </a:t>
            </a:r>
            <a:r>
              <a:rPr lang="en-GB" sz="1400" dirty="0"/>
              <a:t>request feedback on</a:t>
            </a:r>
          </a:p>
          <a:p>
            <a:pPr lvl="1"/>
            <a:r>
              <a:rPr lang="en-GB" sz="1400" dirty="0"/>
              <a:t>Which aspects of the module are unclear or ambiguous.</a:t>
            </a:r>
          </a:p>
          <a:p>
            <a:pPr lvl="1"/>
            <a:r>
              <a:rPr lang="en-GB" sz="1400" dirty="0"/>
              <a:t>The areas of complexity within the module.</a:t>
            </a:r>
          </a:p>
          <a:p>
            <a:pPr lvl="1"/>
            <a:r>
              <a:rPr lang="en-GB" sz="1400" dirty="0"/>
              <a:t>Proposals for simplification of the module.</a:t>
            </a:r>
          </a:p>
          <a:p>
            <a:pPr marL="0" indent="0">
              <a:buFontTx/>
              <a:buNone/>
            </a:pPr>
            <a:endParaRPr lang="en-GB" sz="1400" kern="0" dirty="0"/>
          </a:p>
          <a:p>
            <a:pPr marL="0" indent="0">
              <a:buNone/>
            </a:pPr>
            <a:r>
              <a:rPr lang="en-GB" sz="1400" b="1" kern="0" dirty="0"/>
              <a:t>Desired outcome from the industry</a:t>
            </a:r>
          </a:p>
          <a:p>
            <a:pPr algn="just"/>
            <a:r>
              <a:rPr lang="en-GB" sz="1400" u="sng" kern="0" dirty="0"/>
              <a:t>Past Insurance Europe positions</a:t>
            </a:r>
            <a:r>
              <a:rPr lang="en-GB" sz="1400" kern="0" dirty="0"/>
              <a:t> exist: </a:t>
            </a:r>
            <a:r>
              <a:rPr lang="en-GB" sz="1400" dirty="0"/>
              <a:t>support for the grouping of single name counterparties in the LGD calculation but proposal to use weighted average of </a:t>
            </a:r>
            <a:r>
              <a:rPr lang="en-GB" sz="1400" dirty="0" err="1"/>
              <a:t>PoD</a:t>
            </a:r>
            <a:r>
              <a:rPr lang="en-GB" sz="1400" dirty="0"/>
              <a:t> rather than highest in the group. </a:t>
            </a:r>
          </a:p>
          <a:p>
            <a:pPr algn="just"/>
            <a:r>
              <a:rPr lang="en-GB" sz="1400" dirty="0"/>
              <a:t>Further proposals to extend grouping within and across rating classes.</a:t>
            </a:r>
          </a:p>
          <a:p>
            <a:pPr algn="just"/>
            <a:r>
              <a:rPr lang="en-GB" sz="1400" u="sng" kern="0" dirty="0"/>
              <a:t>Questions to aid the discussion:</a:t>
            </a:r>
            <a:endParaRPr lang="en-GB" sz="1400" dirty="0"/>
          </a:p>
          <a:p>
            <a:pPr lvl="1"/>
            <a:r>
              <a:rPr lang="en-GB" sz="1400" dirty="0"/>
              <a:t>	Do we have proposal for optional simplifications? </a:t>
            </a:r>
          </a:p>
          <a:p>
            <a:pPr marL="0" indent="0">
              <a:buFontTx/>
              <a:buNone/>
            </a:pPr>
            <a:endParaRPr lang="en-GB" sz="1400" kern="0" dirty="0"/>
          </a:p>
          <a:p>
            <a:pPr marL="0" indent="0">
              <a:buNone/>
            </a:pPr>
            <a:r>
              <a:rPr lang="en-GB" sz="1400" b="1" kern="0" dirty="0"/>
              <a:t>Proposed solutions including evidence or existing material</a:t>
            </a:r>
          </a:p>
          <a:p>
            <a:pPr algn="just"/>
            <a:r>
              <a:rPr lang="en-GB" sz="1400" dirty="0"/>
              <a:t>To be discussed </a:t>
            </a:r>
          </a:p>
        </p:txBody>
      </p:sp>
    </p:spTree>
    <p:extLst>
      <p:ext uri="{BB962C8B-B14F-4D97-AF65-F5344CB8AC3E}">
        <p14:creationId xmlns:p14="http://schemas.microsoft.com/office/powerpoint/2010/main" val="38927277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48680"/>
            <a:ext cx="8650957" cy="246221"/>
          </a:xfrm>
        </p:spPr>
        <p:txBody>
          <a:bodyPr/>
          <a:lstStyle/>
          <a:p>
            <a:pPr marL="342900" indent="-342900" algn="just">
              <a:buFont typeface="+mj-lt"/>
              <a:buAutoNum type="arabicPeriod" startAt="13"/>
            </a:pPr>
            <a:r>
              <a:rPr lang="en-GB" sz="1600" dirty="0"/>
              <a:t>  Exposures to qualifying central counterparties and derivatives (1)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31</a:t>
            </a:fld>
            <a:endParaRPr lang="en-US"/>
          </a:p>
        </p:txBody>
      </p:sp>
      <p:sp>
        <p:nvSpPr>
          <p:cNvPr id="5" name="TextBox 4"/>
          <p:cNvSpPr txBox="1"/>
          <p:nvPr/>
        </p:nvSpPr>
        <p:spPr>
          <a:xfrm>
            <a:off x="395288" y="1017163"/>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0 </a:t>
            </a:r>
            <a:endParaRPr lang="en-GB" sz="1400" dirty="0">
              <a:solidFill>
                <a:srgbClr val="82C55B"/>
              </a:solidFill>
            </a:endParaRPr>
          </a:p>
        </p:txBody>
      </p:sp>
      <p:sp>
        <p:nvSpPr>
          <p:cNvPr id="6" name="Content Placeholder 2"/>
          <p:cNvSpPr txBox="1">
            <a:spLocks/>
          </p:cNvSpPr>
          <p:nvPr/>
        </p:nvSpPr>
        <p:spPr bwMode="auto">
          <a:xfrm>
            <a:off x="395288" y="1340668"/>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FontTx/>
              <a:buNone/>
            </a:pPr>
            <a:r>
              <a:rPr lang="en-US" sz="1400" b="1" kern="0" dirty="0"/>
              <a:t>Mandate in the Call for Advice (</a:t>
            </a:r>
            <a:r>
              <a:rPr lang="en-US" sz="1400" b="1" kern="0" dirty="0" err="1"/>
              <a:t>CfA</a:t>
            </a:r>
            <a:r>
              <a:rPr lang="en-US" sz="1400" b="1" kern="0" dirty="0"/>
              <a:t>)</a:t>
            </a:r>
          </a:p>
          <a:p>
            <a:r>
              <a:rPr lang="en-GB" sz="1400" kern="0" dirty="0"/>
              <a:t>CfA mandates EIOPA to provide information on the amounts of exposures to qualifying central counterparties and of exposures to derivatives.</a:t>
            </a:r>
          </a:p>
          <a:p>
            <a:r>
              <a:rPr lang="en-GB" sz="1400" kern="0" dirty="0"/>
              <a:t>Develop an approach for qualifying central counterparties in the framework of the counterparty default risk module.</a:t>
            </a:r>
          </a:p>
          <a:p>
            <a:r>
              <a:rPr lang="en-GB" sz="1400" kern="0" dirty="0"/>
              <a:t>Suggest how the Solvency II framework could be updated in its approach to cleared derivatives to take account of the reduced counterparty risk.</a:t>
            </a:r>
          </a:p>
          <a:p>
            <a:pPr marL="819150" lvl="1" indent="-342900">
              <a:buFont typeface="+mj-lt"/>
              <a:buAutoNum type="arabicPeriod"/>
            </a:pPr>
            <a:endParaRPr lang="en-GB" sz="1200" kern="0" dirty="0"/>
          </a:p>
          <a:p>
            <a:pPr marL="0" indent="0">
              <a:buFontTx/>
              <a:buNone/>
            </a:pPr>
            <a:r>
              <a:rPr lang="en-US" sz="1400" b="1" kern="0" dirty="0"/>
              <a:t>Current practice implied by the legal texts/supervisors</a:t>
            </a:r>
          </a:p>
          <a:p>
            <a:r>
              <a:rPr lang="en-US" sz="1400" kern="0" dirty="0"/>
              <a:t>Article 111 (fa) of Directive requires counterparty default risk to be consistent with the treatment of such exposures to credit and financial institutions.</a:t>
            </a:r>
          </a:p>
          <a:p>
            <a:r>
              <a:rPr lang="en-US" sz="1400" kern="0" dirty="0"/>
              <a:t>Articles 304-306 of the Capital Requirements Regulations sets out the treatment for clearing members’ exposures, clients’ exposures and own funds requirements for trade exposures.</a:t>
            </a:r>
          </a:p>
          <a:p>
            <a:r>
              <a:rPr lang="en-US" sz="1400" kern="0" dirty="0"/>
              <a:t>Article 11 (3) of EMIR details the margining requirements for non-cleared derivatives.</a:t>
            </a:r>
          </a:p>
          <a:p>
            <a:pPr>
              <a:buFont typeface="Wingdings" panose="05000000000000000000" pitchFamily="2" charset="2"/>
              <a:buChar char="§"/>
            </a:pPr>
            <a:endParaRPr lang="en-US" sz="1400" kern="0" dirty="0"/>
          </a:p>
        </p:txBody>
      </p:sp>
    </p:spTree>
    <p:extLst>
      <p:ext uri="{BB962C8B-B14F-4D97-AF65-F5344CB8AC3E}">
        <p14:creationId xmlns:p14="http://schemas.microsoft.com/office/powerpoint/2010/main" val="5566269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48680"/>
            <a:ext cx="8650957" cy="246221"/>
          </a:xfrm>
        </p:spPr>
        <p:txBody>
          <a:bodyPr/>
          <a:lstStyle/>
          <a:p>
            <a:pPr marL="342900" indent="-342900" algn="just">
              <a:buFont typeface="+mj-lt"/>
              <a:buAutoNum type="arabicPeriod" startAt="13"/>
            </a:pPr>
            <a:r>
              <a:rPr lang="en-GB" sz="1600" dirty="0"/>
              <a:t>  Exposures to qualifying central counterparties and derivatives (2)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32</a:t>
            </a:fld>
            <a:endParaRPr lang="en-US"/>
          </a:p>
        </p:txBody>
      </p:sp>
      <p:sp>
        <p:nvSpPr>
          <p:cNvPr id="7" name="Content Placeholder 2"/>
          <p:cNvSpPr txBox="1">
            <a:spLocks/>
          </p:cNvSpPr>
          <p:nvPr/>
        </p:nvSpPr>
        <p:spPr bwMode="auto">
          <a:xfrm>
            <a:off x="470019" y="1340768"/>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None/>
            </a:pPr>
            <a:r>
              <a:rPr lang="en-US" sz="1400" b="1" kern="0" dirty="0"/>
              <a:t>EIOPA’s approach in the discussion paper</a:t>
            </a:r>
          </a:p>
          <a:p>
            <a:r>
              <a:rPr lang="en-US" sz="1400" kern="0" dirty="0"/>
              <a:t>There are 6 questions covering</a:t>
            </a:r>
          </a:p>
          <a:p>
            <a:pPr lvl="1"/>
            <a:r>
              <a:rPr lang="en-US" sz="1400" dirty="0"/>
              <a:t>Information gathering on the types and volumes of exposures to clearing members or central counterparties other than derivative exposures.</a:t>
            </a:r>
          </a:p>
          <a:p>
            <a:pPr lvl="1"/>
            <a:r>
              <a:rPr lang="en-US" sz="1400" dirty="0"/>
              <a:t>How the standard formula should account for the treatment of insurers who are clearing members of qualifying central counterparties.</a:t>
            </a:r>
          </a:p>
          <a:p>
            <a:pPr lvl="1"/>
            <a:r>
              <a:rPr lang="en-US" sz="1400" dirty="0"/>
              <a:t>The treatment of non-cleared derivatives (entered into after 16/8/12).</a:t>
            </a:r>
          </a:p>
          <a:p>
            <a:pPr lvl="1"/>
            <a:r>
              <a:rPr lang="en-US" sz="1400" dirty="0"/>
              <a:t>General feedback on other clearing arrangements relating to derivative transactions.</a:t>
            </a:r>
          </a:p>
          <a:p>
            <a:pPr>
              <a:buFont typeface="Arial" panose="020B0604020202020204" pitchFamily="34" charset="0"/>
              <a:buChar char="•"/>
            </a:pPr>
            <a:endParaRPr lang="en-US" sz="1400" b="1" kern="0" dirty="0"/>
          </a:p>
          <a:p>
            <a:pPr marL="0" indent="0">
              <a:buNone/>
            </a:pPr>
            <a:r>
              <a:rPr lang="en-GB" sz="1400" b="1" kern="0" dirty="0"/>
              <a:t>Desired outcome from the industry</a:t>
            </a:r>
          </a:p>
          <a:p>
            <a:r>
              <a:rPr lang="en-GB" sz="1400" kern="0" dirty="0"/>
              <a:t>To be discussed </a:t>
            </a:r>
          </a:p>
          <a:p>
            <a:pPr marL="0" indent="0">
              <a:buFontTx/>
              <a:buNone/>
            </a:pPr>
            <a:endParaRPr lang="en-GB" sz="1400" b="1" dirty="0">
              <a:highlight>
                <a:srgbClr val="FFFF00"/>
              </a:highlight>
            </a:endParaRPr>
          </a:p>
          <a:p>
            <a:pPr marL="0" indent="0">
              <a:buNone/>
            </a:pPr>
            <a:r>
              <a:rPr lang="en-GB" sz="1400" b="1" kern="0" dirty="0"/>
              <a:t>Proposed solutions including evidence or existing material</a:t>
            </a:r>
          </a:p>
          <a:p>
            <a:r>
              <a:rPr lang="en-GB" sz="1400" kern="0" dirty="0"/>
              <a:t>To be discussed </a:t>
            </a:r>
          </a:p>
        </p:txBody>
      </p:sp>
    </p:spTree>
    <p:extLst>
      <p:ext uri="{BB962C8B-B14F-4D97-AF65-F5344CB8AC3E}">
        <p14:creationId xmlns:p14="http://schemas.microsoft.com/office/powerpoint/2010/main" val="36734132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938" y="319249"/>
            <a:ext cx="9068590" cy="276999"/>
          </a:xfrm>
        </p:spPr>
        <p:txBody>
          <a:bodyPr/>
          <a:lstStyle/>
          <a:p>
            <a:pPr marL="457200" indent="-457200">
              <a:buFont typeface="+mj-lt"/>
              <a:buAutoNum type="arabicPeriod" startAt="14"/>
            </a:pPr>
            <a:r>
              <a:rPr lang="en-GB" sz="1800" dirty="0"/>
              <a:t> Assumptions of the market concentration risk sub-module (1)</a:t>
            </a:r>
          </a:p>
        </p:txBody>
      </p:sp>
      <p:sp>
        <p:nvSpPr>
          <p:cNvPr id="3" name="Content Placeholder 2"/>
          <p:cNvSpPr>
            <a:spLocks noGrp="1"/>
          </p:cNvSpPr>
          <p:nvPr>
            <p:ph idx="1"/>
          </p:nvPr>
        </p:nvSpPr>
        <p:spPr>
          <a:xfrm>
            <a:off x="325104" y="1278473"/>
            <a:ext cx="8711391" cy="4824636"/>
          </a:xfrm>
        </p:spPr>
        <p:txBody>
          <a:bodyPr/>
          <a:lstStyle/>
          <a:p>
            <a:pPr marL="0" lvl="0" indent="0" algn="just">
              <a:buNone/>
            </a:pPr>
            <a:r>
              <a:rPr lang="en-US" sz="1400" b="1" dirty="0"/>
              <a:t>Mandate in the Call for Advice (</a:t>
            </a:r>
            <a:r>
              <a:rPr lang="en-US" sz="1400" b="1" dirty="0" err="1"/>
              <a:t>CfA</a:t>
            </a:r>
            <a:r>
              <a:rPr lang="en-US" sz="1400" b="1" dirty="0"/>
              <a:t>)</a:t>
            </a:r>
          </a:p>
          <a:p>
            <a:pPr lvl="0" algn="just"/>
            <a:r>
              <a:rPr lang="en-GB" sz="1400" dirty="0"/>
              <a:t>The </a:t>
            </a:r>
            <a:r>
              <a:rPr lang="en-GB" sz="1400" dirty="0" err="1"/>
              <a:t>CfA</a:t>
            </a:r>
            <a:r>
              <a:rPr lang="en-GB" sz="1400" dirty="0"/>
              <a:t> gives mandate to EIOPA to report on assumptions currently made by companies when calculating the capital requirement for market risk and their impact.</a:t>
            </a:r>
          </a:p>
          <a:p>
            <a:pPr marL="0" indent="0" algn="just">
              <a:buNone/>
            </a:pPr>
            <a:r>
              <a:rPr lang="en-US" sz="1400" b="1" dirty="0"/>
              <a:t>Current practice implied by the legal texts/supervisors</a:t>
            </a:r>
          </a:p>
          <a:p>
            <a:pPr lvl="0" algn="just"/>
            <a:r>
              <a:rPr lang="en-GB" sz="1400" dirty="0"/>
              <a:t>The underlying assumptions for the market risk concentration sub-module can be summarised as:</a:t>
            </a:r>
          </a:p>
          <a:p>
            <a:pPr lvl="1"/>
            <a:r>
              <a:rPr lang="en-GB" sz="1400" dirty="0"/>
              <a:t>Undertakings are only exposed to concentration risk regarding the accumulation of exposure with the same counterparty and a capital requirement is determined when accumulated single name exposures are above the specified concentration thresholds.</a:t>
            </a:r>
          </a:p>
          <a:p>
            <a:pPr lvl="1"/>
            <a:r>
              <a:rPr lang="en-GB" sz="1400" dirty="0"/>
              <a:t>A higher excess exposure threshold is assumed appropriate for captives in the concentration risk module.</a:t>
            </a:r>
          </a:p>
          <a:p>
            <a:pPr algn="just"/>
            <a:r>
              <a:rPr lang="en-GB" sz="1400" dirty="0"/>
              <a:t>The scope of the concentration risk (DA article 184(2)) covers assets in the equity, interest rate, spread and property risk modules, but excludes assets in the counterparty default risk.</a:t>
            </a:r>
            <a:endParaRPr lang="en-US" sz="1400" dirty="0"/>
          </a:p>
          <a:p>
            <a:pPr marL="0" lvl="0" indent="0" algn="just">
              <a:buNone/>
            </a:pPr>
            <a:r>
              <a:rPr lang="en-US" sz="1400" b="1" dirty="0"/>
              <a:t>EIOPA’s approach in the discussion paper</a:t>
            </a:r>
          </a:p>
          <a:p>
            <a:pPr algn="just"/>
            <a:r>
              <a:rPr lang="en-GB" sz="1400" dirty="0"/>
              <a:t>12 questions aiming at trying to:</a:t>
            </a:r>
          </a:p>
          <a:p>
            <a:pPr lvl="1"/>
            <a:r>
              <a:rPr lang="en-GB" sz="1400" dirty="0"/>
              <a:t>Gauge whether the industry disagrees with the appropriateness of the current scope.</a:t>
            </a:r>
          </a:p>
          <a:p>
            <a:pPr lvl="1"/>
            <a:r>
              <a:rPr lang="en-GB" sz="1400" dirty="0"/>
              <a:t>Understand the assumptions made by companies when deciding that a credit assessment by a nominated ECAI is not available in the application of article 186 (2) to (5) of the DA. </a:t>
            </a:r>
          </a:p>
          <a:p>
            <a:pPr lvl="1"/>
            <a:r>
              <a:rPr lang="en-GB" sz="1400" dirty="0"/>
              <a:t>Understand the SCR impact of redefining the concept of single name exposure.</a:t>
            </a:r>
          </a:p>
          <a:p>
            <a:pPr lvl="1"/>
            <a:r>
              <a:rPr lang="en-GB" sz="1400" dirty="0"/>
              <a:t>Understand whether the industry disagrees with EIOPA’s view that the value of the exposure must by default be equal to the market value of the asset. </a:t>
            </a:r>
          </a:p>
          <a:p>
            <a:pPr lvl="1"/>
            <a:r>
              <a:rPr lang="en-GB" sz="1400" dirty="0"/>
              <a:t>Understand how risk mitigation techniques are considered in the calculation.</a:t>
            </a:r>
            <a:endParaRPr lang="en-US" sz="1400"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33</a:t>
            </a:fld>
            <a:endParaRPr lang="en-US"/>
          </a:p>
        </p:txBody>
      </p:sp>
      <p:sp>
        <p:nvSpPr>
          <p:cNvPr id="5" name="TextBox 4"/>
          <p:cNvSpPr txBox="1"/>
          <p:nvPr/>
        </p:nvSpPr>
        <p:spPr>
          <a:xfrm>
            <a:off x="395536"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0</a:t>
            </a:r>
            <a:endParaRPr lang="en-GB" sz="1400" dirty="0">
              <a:solidFill>
                <a:srgbClr val="82C55B"/>
              </a:solidFill>
            </a:endParaRPr>
          </a:p>
        </p:txBody>
      </p:sp>
    </p:spTree>
    <p:extLst>
      <p:ext uri="{BB962C8B-B14F-4D97-AF65-F5344CB8AC3E}">
        <p14:creationId xmlns:p14="http://schemas.microsoft.com/office/powerpoint/2010/main" val="2921665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032" y="243731"/>
            <a:ext cx="9036496" cy="276999"/>
          </a:xfrm>
        </p:spPr>
        <p:txBody>
          <a:bodyPr/>
          <a:lstStyle/>
          <a:p>
            <a:pPr marL="457200" indent="-457200">
              <a:buFont typeface="+mj-lt"/>
              <a:buAutoNum type="arabicPeriod" startAt="14"/>
            </a:pPr>
            <a:r>
              <a:rPr lang="en-GB" sz="1800" dirty="0"/>
              <a:t>  Assumptions of the market concentration risk sub-module   (2)</a:t>
            </a:r>
          </a:p>
        </p:txBody>
      </p:sp>
      <p:sp>
        <p:nvSpPr>
          <p:cNvPr id="3" name="Content Placeholder 2"/>
          <p:cNvSpPr>
            <a:spLocks noGrp="1"/>
          </p:cNvSpPr>
          <p:nvPr>
            <p:ph idx="1"/>
          </p:nvPr>
        </p:nvSpPr>
        <p:spPr>
          <a:xfrm>
            <a:off x="395288" y="1052736"/>
            <a:ext cx="8424862" cy="4824636"/>
          </a:xfrm>
        </p:spPr>
        <p:txBody>
          <a:bodyPr/>
          <a:lstStyle/>
          <a:p>
            <a:pPr marL="0" lvl="0" indent="0" algn="just">
              <a:buNone/>
            </a:pPr>
            <a:r>
              <a:rPr lang="en-GB" sz="1400" b="1" dirty="0"/>
              <a:t>Desired outcome from the industry</a:t>
            </a:r>
            <a:endParaRPr lang="en-US" sz="1400" b="1" dirty="0"/>
          </a:p>
          <a:p>
            <a:pPr lvl="0" algn="just"/>
            <a:r>
              <a:rPr lang="en-US" sz="1400" u="sng" dirty="0"/>
              <a:t>Past Insurance Europe positions </a:t>
            </a:r>
            <a:r>
              <a:rPr lang="en-US" sz="1400" dirty="0"/>
              <a:t>are (mainly) </a:t>
            </a:r>
            <a:r>
              <a:rPr lang="en-GB" sz="1400" i="1" dirty="0"/>
              <a:t>Remove the DA requirement limiting the exclusion of participations which are part of the same (re)insurance group from the calculation of the concentration risk sub-module to only those participations that are located inside the European Union</a:t>
            </a:r>
          </a:p>
          <a:p>
            <a:pPr lvl="0" algn="just"/>
            <a:r>
              <a:rPr lang="en-GB" sz="1400" u="sng" dirty="0"/>
              <a:t>Questions to help the discussion </a:t>
            </a:r>
            <a:r>
              <a:rPr lang="en-GB" sz="1400" dirty="0"/>
              <a:t>could be</a:t>
            </a:r>
            <a:r>
              <a:rPr lang="en-US" sz="1400" dirty="0"/>
              <a:t>:</a:t>
            </a:r>
          </a:p>
          <a:p>
            <a:pPr lvl="1"/>
            <a:r>
              <a:rPr lang="en-GB" sz="1400" dirty="0"/>
              <a:t>Is the current scope in terms of assets covered appropriate?</a:t>
            </a:r>
          </a:p>
          <a:p>
            <a:pPr lvl="1"/>
            <a:r>
              <a:rPr lang="en-GB" sz="1400" dirty="0"/>
              <a:t>Do we think the concept of single name exposure is appropriate? Are there instances where the concept of single name exposure is not useful? In that case, should it be gotten rid of altogether?</a:t>
            </a:r>
          </a:p>
          <a:p>
            <a:pPr lvl="1"/>
            <a:r>
              <a:rPr lang="en-GB" sz="1400" dirty="0"/>
              <a:t>What do we wish in terms of the consideration of Risk mitigation techniques? (e.g. explicit recognition of specific risk mitigation instrument?)</a:t>
            </a:r>
          </a:p>
          <a:p>
            <a:pPr marL="0" indent="0" algn="just">
              <a:buNone/>
            </a:pPr>
            <a:r>
              <a:rPr lang="en-US" sz="1400" b="1" dirty="0"/>
              <a:t>Proposed solutions </a:t>
            </a:r>
            <a:r>
              <a:rPr lang="en-GB" sz="1400" b="1" dirty="0"/>
              <a:t>including evidence or existing material </a:t>
            </a:r>
            <a:endParaRPr lang="en-US" sz="1400" b="1" dirty="0"/>
          </a:p>
          <a:p>
            <a:pPr algn="just"/>
            <a:r>
              <a:rPr lang="en-GB" sz="1400" dirty="0"/>
              <a:t>Do we have other approaches to suggest? </a:t>
            </a:r>
          </a:p>
          <a:p>
            <a:pPr marL="933450" lvl="1" indent="-457200">
              <a:buFont typeface="+mj-lt"/>
              <a:buAutoNum type="arabicPeriod"/>
            </a:pPr>
            <a:endParaRPr lang="en-GB" sz="1400"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34</a:t>
            </a:fld>
            <a:endParaRPr lang="en-US"/>
          </a:p>
        </p:txBody>
      </p:sp>
    </p:spTree>
    <p:extLst>
      <p:ext uri="{BB962C8B-B14F-4D97-AF65-F5344CB8AC3E}">
        <p14:creationId xmlns:p14="http://schemas.microsoft.com/office/powerpoint/2010/main" val="11759241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76672"/>
            <a:ext cx="8497887" cy="307777"/>
          </a:xfrm>
        </p:spPr>
        <p:txBody>
          <a:bodyPr/>
          <a:lstStyle/>
          <a:p>
            <a:r>
              <a:rPr lang="en-GB" sz="2000" dirty="0"/>
              <a:t>15.  Currency risk at group level (1)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35</a:t>
            </a:fld>
            <a:endParaRPr lang="en-US"/>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2</a:t>
            </a:r>
            <a:endParaRPr lang="en-GB" sz="1400" dirty="0">
              <a:solidFill>
                <a:srgbClr val="82C55B"/>
              </a:solidFill>
            </a:endParaRPr>
          </a:p>
        </p:txBody>
      </p:sp>
      <p:sp>
        <p:nvSpPr>
          <p:cNvPr id="6" name="Content Placeholder 2"/>
          <p:cNvSpPr txBox="1">
            <a:spLocks/>
          </p:cNvSpPr>
          <p:nvPr/>
        </p:nvSpPr>
        <p:spPr bwMode="auto">
          <a:xfrm>
            <a:off x="395288" y="1268660"/>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FontTx/>
              <a:buNone/>
            </a:pPr>
            <a:r>
              <a:rPr lang="en-US" sz="1400" b="1" kern="0" dirty="0"/>
              <a:t>Mandate in the Call for Advice (</a:t>
            </a:r>
            <a:r>
              <a:rPr lang="en-US" sz="1400" b="1" kern="0" dirty="0" err="1"/>
              <a:t>CfA</a:t>
            </a:r>
            <a:r>
              <a:rPr lang="en-US" sz="1400" b="1" kern="0" dirty="0"/>
              <a:t>)</a:t>
            </a:r>
          </a:p>
          <a:p>
            <a:r>
              <a:rPr lang="en-GB" sz="1400" kern="0" dirty="0" err="1"/>
              <a:t>CfA</a:t>
            </a:r>
            <a:r>
              <a:rPr lang="en-GB" sz="1400" kern="0" dirty="0"/>
              <a:t> requests EIOPA to provide information on the currencies chosen by insurance groups to hold their own funds and to assess whether this adequately covers the risks which the group faces.</a:t>
            </a:r>
          </a:p>
          <a:p>
            <a:endParaRPr lang="en-GB" sz="1400" kern="0" dirty="0"/>
          </a:p>
          <a:p>
            <a:pPr marL="0" indent="0">
              <a:buFontTx/>
              <a:buNone/>
            </a:pPr>
            <a:r>
              <a:rPr lang="en-US" sz="1400" b="1" kern="0" dirty="0"/>
              <a:t>Current practice implied by the legal texts/supervisors</a:t>
            </a:r>
          </a:p>
          <a:p>
            <a:r>
              <a:rPr lang="en-US" sz="1400" kern="0" dirty="0"/>
              <a:t>Article 188 of DA requires an insurance group’s currency risk to be determined relative to its local currency.</a:t>
            </a:r>
          </a:p>
          <a:p>
            <a:r>
              <a:rPr lang="en-US" sz="1400" kern="0" dirty="0"/>
              <a:t>SCR calculated as loss in basic own funds from 25% stress on each foreign currency relative to the local currency.</a:t>
            </a:r>
          </a:p>
          <a:p>
            <a:r>
              <a:rPr lang="en-US" sz="1400" kern="0" dirty="0"/>
              <a:t>Article 377 of DA deems that where SCR is calculated, wholly or in part, on the basis of the standard formula, the local currency is defined as that used in preparation of consolidated accounts.</a:t>
            </a:r>
          </a:p>
          <a:p>
            <a:pPr marL="0" indent="0">
              <a:buNone/>
            </a:pPr>
            <a:endParaRPr lang="en-US" sz="1400" kern="0" dirty="0"/>
          </a:p>
          <a:p>
            <a:pPr marL="0" indent="0">
              <a:buNone/>
            </a:pPr>
            <a:r>
              <a:rPr lang="en-US" sz="1400" b="1" kern="0" dirty="0"/>
              <a:t>EIOPA’s approach in the discussion paper</a:t>
            </a:r>
          </a:p>
          <a:p>
            <a:r>
              <a:rPr lang="en-GB" sz="1400" kern="0" dirty="0"/>
              <a:t>EIOPA categorise the currency risk for groups into two distinct sections</a:t>
            </a:r>
          </a:p>
          <a:p>
            <a:pPr lvl="1"/>
            <a:r>
              <a:rPr lang="en-GB" sz="1400" dirty="0"/>
              <a:t>The currency mismatch between assets and liabilities</a:t>
            </a:r>
          </a:p>
          <a:p>
            <a:pPr lvl="1"/>
            <a:r>
              <a:rPr lang="en-GB" sz="1400" dirty="0"/>
              <a:t>The risk that arises due to the reporting currency of the group being different to that of the solo undertakings – ‘FX translation risk’</a:t>
            </a:r>
          </a:p>
          <a:p>
            <a:endParaRPr lang="en-GB" kern="0" dirty="0"/>
          </a:p>
        </p:txBody>
      </p:sp>
    </p:spTree>
    <p:extLst>
      <p:ext uri="{BB962C8B-B14F-4D97-AF65-F5344CB8AC3E}">
        <p14:creationId xmlns:p14="http://schemas.microsoft.com/office/powerpoint/2010/main" val="11258603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76672"/>
            <a:ext cx="8497887" cy="307777"/>
          </a:xfrm>
        </p:spPr>
        <p:txBody>
          <a:bodyPr/>
          <a:lstStyle/>
          <a:p>
            <a:r>
              <a:rPr lang="en-GB" sz="2000" dirty="0"/>
              <a:t>15.  Currency risk at group level (2)</a:t>
            </a:r>
          </a:p>
        </p:txBody>
      </p:sp>
      <p:sp>
        <p:nvSpPr>
          <p:cNvPr id="4" name="Slide Number Placeholder 3"/>
          <p:cNvSpPr>
            <a:spLocks noGrp="1"/>
          </p:cNvSpPr>
          <p:nvPr>
            <p:ph type="sldNum" sz="quarter" idx="10"/>
          </p:nvPr>
        </p:nvSpPr>
        <p:spPr/>
        <p:txBody>
          <a:bodyPr/>
          <a:lstStyle/>
          <a:p>
            <a:fld id="{1A67FEBB-CD14-4265-853F-FA2A04A55FD9}" type="slidenum">
              <a:rPr lang="en-US" smtClean="0"/>
              <a:pPr/>
              <a:t>36</a:t>
            </a:fld>
            <a:endParaRPr lang="en-US"/>
          </a:p>
        </p:txBody>
      </p:sp>
      <p:sp>
        <p:nvSpPr>
          <p:cNvPr id="6" name="Content Placeholder 2"/>
          <p:cNvSpPr txBox="1">
            <a:spLocks/>
          </p:cNvSpPr>
          <p:nvPr/>
        </p:nvSpPr>
        <p:spPr bwMode="auto">
          <a:xfrm>
            <a:off x="611560" y="1141300"/>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None/>
            </a:pPr>
            <a:r>
              <a:rPr lang="en-US" sz="1400" b="1" kern="0" dirty="0"/>
              <a:t>EIOPA’s approach in the discussion paper (cont.)</a:t>
            </a:r>
          </a:p>
          <a:p>
            <a:r>
              <a:rPr lang="en-GB" sz="1400" kern="0" dirty="0"/>
              <a:t>EIOPA contend that the FX translation risk is a real risk and is within scope of regulation as it would be covered under Article 13 (31) of the Directive.</a:t>
            </a:r>
          </a:p>
          <a:p>
            <a:r>
              <a:rPr lang="en-GB" sz="1400" kern="0" dirty="0"/>
              <a:t>They further argue that ignoring the FX translation risk would result in an overstatement of the diversification benefit.</a:t>
            </a:r>
          </a:p>
          <a:p>
            <a:r>
              <a:rPr lang="en-GB" sz="1400" kern="0" dirty="0"/>
              <a:t>They have asked 4 questions regarding the treatment of FX translation risk and the possible implications on the own funds if this risk was ignored in the calculations.</a:t>
            </a:r>
          </a:p>
          <a:p>
            <a:pPr lvl="1">
              <a:buFont typeface="Wingdings" panose="05000000000000000000" pitchFamily="2" charset="2"/>
              <a:buChar char="§"/>
            </a:pPr>
            <a:endParaRPr lang="en-GB" sz="1400" kern="0" dirty="0"/>
          </a:p>
          <a:p>
            <a:pPr marL="0" indent="0">
              <a:buFontTx/>
              <a:buNone/>
            </a:pPr>
            <a:r>
              <a:rPr lang="en-GB" sz="1400" b="1" kern="0" dirty="0"/>
              <a:t>Desired outcome from the industry</a:t>
            </a:r>
          </a:p>
          <a:p>
            <a:r>
              <a:rPr lang="en-GB" sz="1400" u="sng" kern="0" dirty="0"/>
              <a:t>Past Insurance Europe positions </a:t>
            </a:r>
            <a:r>
              <a:rPr lang="en-GB" sz="1400" kern="0" dirty="0"/>
              <a:t>exist: previous lobbying efforts have been made to influence this aspect of the regulation.</a:t>
            </a:r>
          </a:p>
          <a:p>
            <a:r>
              <a:rPr lang="en-GB" sz="1400" u="sng" kern="0" dirty="0"/>
              <a:t>Questions to aid the discussion:</a:t>
            </a:r>
            <a:endParaRPr lang="en-GB" sz="1400" kern="0" dirty="0"/>
          </a:p>
          <a:p>
            <a:pPr lvl="1"/>
            <a:r>
              <a:rPr lang="en-GB" sz="1400" dirty="0"/>
              <a:t>Is there any reason to deviate from the updated solution proposed in 2014</a:t>
            </a:r>
          </a:p>
          <a:p>
            <a:pPr marL="0" indent="0">
              <a:buNone/>
            </a:pPr>
            <a:r>
              <a:rPr lang="en-GB" sz="1400" b="1" kern="0" dirty="0"/>
              <a:t>Proposed solutions including evidence or existing material</a:t>
            </a:r>
          </a:p>
          <a:p>
            <a:r>
              <a:rPr lang="en-GB" sz="1400" kern="0" dirty="0"/>
              <a:t>Propose the updated solution that was discussed in 2014 which would ensure that there was no capital charge for any currency that is backing the local capital requirement and for the excess above the capital requirement companies would have a choice between holding all surplus above local requirements centrally in the head office or distributing pro rata across their different currency locations; They would only be charged for holding more than the proportional (pro rata) amount in a foreign currency. </a:t>
            </a:r>
          </a:p>
        </p:txBody>
      </p:sp>
    </p:spTree>
    <p:extLst>
      <p:ext uri="{BB962C8B-B14F-4D97-AF65-F5344CB8AC3E}">
        <p14:creationId xmlns:p14="http://schemas.microsoft.com/office/powerpoint/2010/main" val="412618107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648" y="164775"/>
            <a:ext cx="8590929" cy="615553"/>
          </a:xfrm>
        </p:spPr>
        <p:txBody>
          <a:bodyPr/>
          <a:lstStyle/>
          <a:p>
            <a:pPr marL="457200" indent="-457200" algn="just">
              <a:buFont typeface="+mj-lt"/>
              <a:buAutoNum type="arabicPeriod" startAt="16"/>
            </a:pPr>
            <a:r>
              <a:rPr lang="en-GB" sz="2000" dirty="0"/>
              <a:t>  Look-through approach: simplifications and investment   </a:t>
            </a:r>
            <a:br>
              <a:rPr lang="en-GB" sz="2000" dirty="0"/>
            </a:br>
            <a:r>
              <a:rPr lang="en-GB" sz="2000" dirty="0"/>
              <a:t>  related vehicles (1) </a:t>
            </a:r>
          </a:p>
        </p:txBody>
      </p:sp>
      <p:sp>
        <p:nvSpPr>
          <p:cNvPr id="5" name="Content Placeholder 2"/>
          <p:cNvSpPr>
            <a:spLocks noGrp="1"/>
          </p:cNvSpPr>
          <p:nvPr>
            <p:ph idx="1"/>
          </p:nvPr>
        </p:nvSpPr>
        <p:spPr>
          <a:xfrm>
            <a:off x="534715" y="1322295"/>
            <a:ext cx="8424862" cy="4824636"/>
          </a:xfrm>
        </p:spPr>
        <p:txBody>
          <a:bodyPr/>
          <a:lstStyle/>
          <a:p>
            <a:pPr marL="0" indent="0">
              <a:buNone/>
            </a:pPr>
            <a:r>
              <a:rPr lang="en-US" sz="1400" b="1" dirty="0"/>
              <a:t>Mandate in the Call for Advice (</a:t>
            </a:r>
            <a:r>
              <a:rPr lang="en-US" sz="1400" b="1" dirty="0" err="1"/>
              <a:t>CfA</a:t>
            </a:r>
            <a:r>
              <a:rPr lang="en-US" sz="1400" b="1" dirty="0"/>
              <a:t>)</a:t>
            </a:r>
          </a:p>
          <a:p>
            <a:pPr lvl="0"/>
            <a:r>
              <a:rPr lang="en-GB" sz="1400" dirty="0"/>
              <a:t>EIOPA was requested to provide information on Related Undertakings, used by (re)insurance undertakings as an investment vehicle. And To assess the conditions under which it may be appropriate to extend look-through approach to such undertakings.  </a:t>
            </a:r>
            <a:endParaRPr lang="en-US" sz="1400" dirty="0"/>
          </a:p>
          <a:p>
            <a:r>
              <a:rPr lang="en-GB" sz="1400" dirty="0"/>
              <a:t>Review of simplification article 84(3) – 20%, with focus on assets backing unit-linked and index-linked products. </a:t>
            </a:r>
          </a:p>
          <a:p>
            <a:pPr marL="0" indent="0">
              <a:buNone/>
            </a:pPr>
            <a:endParaRPr lang="en-GB" sz="1400" dirty="0"/>
          </a:p>
          <a:p>
            <a:pPr marL="0" indent="0">
              <a:buNone/>
            </a:pPr>
            <a:r>
              <a:rPr lang="en-US" sz="1400" b="1" dirty="0"/>
              <a:t>Current practice implied by the legal texts/supervisors</a:t>
            </a:r>
          </a:p>
          <a:p>
            <a:pPr lvl="0"/>
            <a:r>
              <a:rPr lang="en-GB" sz="1400" dirty="0"/>
              <a:t>DA article 84 requires insurance undertakings to calculate SCR on the basis of each of the underlying assets of collective investment undertakings and other investments packaged as funds. </a:t>
            </a:r>
          </a:p>
          <a:p>
            <a:r>
              <a:rPr lang="en-GB" sz="1400" dirty="0"/>
              <a:t>Article 84 (2) establishes that look through approach shall also apply to indirect exposures to market risk (other than collective investment undertakings, investments packaged as funds) counterparty default risk and underwriting risk</a:t>
            </a:r>
          </a:p>
          <a:p>
            <a:r>
              <a:rPr lang="en-GB" sz="1400" dirty="0"/>
              <a:t>Article 84(3) SCR of max 20% of value of assets of undertaking may be calculated based on target underlying asset allocation. </a:t>
            </a:r>
          </a:p>
          <a:p>
            <a:r>
              <a:rPr lang="en-GB" sz="1400" dirty="0"/>
              <a:t>Article 84 (4) Shall not apply to investments in related undertakings </a:t>
            </a:r>
            <a:endParaRPr lang="en-US" sz="1400" dirty="0"/>
          </a:p>
          <a:p>
            <a:r>
              <a:rPr lang="en-GB" sz="1400" dirty="0"/>
              <a:t>Identification issue: ‘investment related undertaking’ is not is not defined in DA.  </a:t>
            </a:r>
            <a:endParaRPr lang="en-US" sz="1400" dirty="0"/>
          </a:p>
          <a:p>
            <a:pPr marL="0" indent="0">
              <a:buNone/>
            </a:pPr>
            <a:endParaRPr lang="en-US" sz="1400" dirty="0"/>
          </a:p>
          <a:p>
            <a:pPr marL="0" indent="0">
              <a:buNone/>
            </a:pPr>
            <a:endParaRPr lang="en-GB" sz="1400" dirty="0"/>
          </a:p>
          <a:p>
            <a:endParaRPr lang="en-GB"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37</a:t>
            </a:fld>
            <a:endParaRPr lang="en-US"/>
          </a:p>
        </p:txBody>
      </p:sp>
      <p:sp>
        <p:nvSpPr>
          <p:cNvPr id="6" name="TextBox 5"/>
          <p:cNvSpPr txBox="1"/>
          <p:nvPr/>
        </p:nvSpPr>
        <p:spPr>
          <a:xfrm>
            <a:off x="36864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6</a:t>
            </a:r>
            <a:endParaRPr lang="en-GB" sz="1400" dirty="0">
              <a:solidFill>
                <a:srgbClr val="82C55B"/>
              </a:solidFill>
            </a:endParaRPr>
          </a:p>
        </p:txBody>
      </p:sp>
    </p:spTree>
    <p:extLst>
      <p:ext uri="{BB962C8B-B14F-4D97-AF65-F5344CB8AC3E}">
        <p14:creationId xmlns:p14="http://schemas.microsoft.com/office/powerpoint/2010/main" val="3751213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648" y="164775"/>
            <a:ext cx="8590929" cy="615553"/>
          </a:xfrm>
        </p:spPr>
        <p:txBody>
          <a:bodyPr/>
          <a:lstStyle/>
          <a:p>
            <a:pPr marL="457200" indent="-457200" algn="just">
              <a:buFont typeface="+mj-lt"/>
              <a:buAutoNum type="arabicPeriod" startAt="16"/>
            </a:pPr>
            <a:r>
              <a:rPr lang="en-GB" sz="2000" dirty="0"/>
              <a:t>  Look-through approach: simplifications and investment   </a:t>
            </a:r>
            <a:br>
              <a:rPr lang="en-GB" sz="2000" dirty="0"/>
            </a:br>
            <a:r>
              <a:rPr lang="en-GB" sz="2000" dirty="0"/>
              <a:t>  related vehicles (2)</a:t>
            </a:r>
          </a:p>
        </p:txBody>
      </p:sp>
      <p:sp>
        <p:nvSpPr>
          <p:cNvPr id="6" name="Content Placeholder 2"/>
          <p:cNvSpPr txBox="1">
            <a:spLocks noGrp="1"/>
          </p:cNvSpPr>
          <p:nvPr>
            <p:ph idx="1"/>
          </p:nvPr>
        </p:nvSpPr>
        <p:spPr bwMode="auto">
          <a:xfrm>
            <a:off x="683568" y="980628"/>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None/>
            </a:pPr>
            <a:r>
              <a:rPr lang="en-US" sz="1400" b="1" dirty="0"/>
              <a:t>EIOPA’s approach in the discussion paper</a:t>
            </a:r>
          </a:p>
          <a:p>
            <a:r>
              <a:rPr lang="en-US" sz="1400" dirty="0"/>
              <a:t>9 questions aiming at:</a:t>
            </a:r>
          </a:p>
          <a:p>
            <a:pPr lvl="1"/>
            <a:r>
              <a:rPr lang="en-US" sz="1400" dirty="0"/>
              <a:t>Assessing the conditions under which it is appropriate to extend look-through approach to investment related undertakings. For this EIOPA intends to collect stakeholders’ view on the estimated costs and benefits, and an indication of SCR impact. </a:t>
            </a:r>
          </a:p>
          <a:p>
            <a:pPr lvl="1"/>
            <a:r>
              <a:rPr lang="en-GB" sz="1400" dirty="0"/>
              <a:t>Assessing the appropriateness of the 20% threshold, is it also appropriate for the application of the simplified approach for investments which are backing Unit-Linked and Index-Linked products. Are there any other proposals for the further simplification of the look-through approach for these types of products? </a:t>
            </a:r>
            <a:endParaRPr lang="en-US" sz="1400" dirty="0"/>
          </a:p>
          <a:p>
            <a:pPr lvl="1"/>
            <a:r>
              <a:rPr lang="en-GB" sz="1400" dirty="0"/>
              <a:t>Identifying specific exposures for which the cost of applying the look-through approach would be excessively burdensome, compared to its added value in terms of accuracy of risk sensitiveness. </a:t>
            </a:r>
            <a:endParaRPr lang="en-US" sz="1400" dirty="0"/>
          </a:p>
          <a:p>
            <a:pPr marL="0" indent="-19050">
              <a:buFontTx/>
              <a:buNone/>
            </a:pPr>
            <a:r>
              <a:rPr lang="en-GB" sz="1400" b="1" dirty="0"/>
              <a:t>Desired outcome from the industry</a:t>
            </a:r>
            <a:endParaRPr lang="en-US" sz="1400" b="1" dirty="0"/>
          </a:p>
          <a:p>
            <a:r>
              <a:rPr lang="en-US" sz="1400" u="sng" dirty="0"/>
              <a:t>Past Insurance Europe positions </a:t>
            </a:r>
            <a:r>
              <a:rPr lang="en-US" sz="1400" dirty="0"/>
              <a:t>exist: to be discussed</a:t>
            </a:r>
          </a:p>
          <a:p>
            <a:r>
              <a:rPr lang="en-US" sz="1400" u="sng" dirty="0"/>
              <a:t>Relevant Questions</a:t>
            </a:r>
            <a:r>
              <a:rPr lang="en-US" sz="1400" dirty="0"/>
              <a:t>:</a:t>
            </a:r>
          </a:p>
          <a:p>
            <a:pPr lvl="1"/>
            <a:r>
              <a:rPr lang="en-GB" sz="1400" dirty="0"/>
              <a:t>Is extending the look-through approach to Related Undertakings, used by (re)insurance undertakings as an investment vehicle beneficial?</a:t>
            </a:r>
          </a:p>
          <a:p>
            <a:pPr lvl="1"/>
            <a:r>
              <a:rPr lang="en-GB" sz="1400" dirty="0"/>
              <a:t>Is the 20% threshold appropriate?</a:t>
            </a:r>
          </a:p>
          <a:p>
            <a:pPr marL="0" indent="0">
              <a:buFontTx/>
              <a:buNone/>
            </a:pPr>
            <a:r>
              <a:rPr lang="en-US" sz="1400" b="1" dirty="0"/>
              <a:t>Proposed solutions </a:t>
            </a:r>
            <a:r>
              <a:rPr lang="en-GB" sz="1400" b="1" dirty="0"/>
              <a:t>including evidence or existing material </a:t>
            </a:r>
            <a:endParaRPr lang="en-US" sz="1400" b="1" dirty="0"/>
          </a:p>
          <a:p>
            <a:pPr lvl="0"/>
            <a:r>
              <a:rPr lang="fr-BE" sz="1400" dirty="0"/>
              <a:t>To </a:t>
            </a:r>
            <a:r>
              <a:rPr lang="fr-BE" sz="1400" dirty="0" err="1"/>
              <a:t>be</a:t>
            </a:r>
            <a:r>
              <a:rPr lang="fr-BE" sz="1400" dirty="0"/>
              <a:t> </a:t>
            </a:r>
            <a:r>
              <a:rPr lang="fr-BE" sz="1400" dirty="0" err="1"/>
              <a:t>discussed</a:t>
            </a:r>
            <a:r>
              <a:rPr lang="fr-BE" sz="1400" dirty="0"/>
              <a:t> </a:t>
            </a:r>
            <a:endParaRPr lang="en-US" sz="1400" dirty="0"/>
          </a:p>
          <a:p>
            <a:pPr marL="0" indent="0">
              <a:buFontTx/>
              <a:buNone/>
            </a:pPr>
            <a:endParaRPr lang="en-GB" kern="0"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38</a:t>
            </a:fld>
            <a:endParaRPr lang="en-US"/>
          </a:p>
        </p:txBody>
      </p:sp>
    </p:spTree>
    <p:extLst>
      <p:ext uri="{BB962C8B-B14F-4D97-AF65-F5344CB8AC3E}">
        <p14:creationId xmlns:p14="http://schemas.microsoft.com/office/powerpoint/2010/main" val="37892460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1" y="476672"/>
            <a:ext cx="8497887" cy="307777"/>
          </a:xfrm>
        </p:spPr>
        <p:txBody>
          <a:bodyPr/>
          <a:lstStyle/>
          <a:p>
            <a:pPr marL="457200" indent="-457200">
              <a:buFont typeface="+mj-lt"/>
              <a:buAutoNum type="arabicPeriod" startAt="17"/>
            </a:pPr>
            <a:r>
              <a:rPr lang="en-GB" sz="2000" dirty="0"/>
              <a:t>  Interest rate risk sub-module (1)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39</a:t>
            </a:fld>
            <a:endParaRPr lang="en-US"/>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5</a:t>
            </a:r>
            <a:endParaRPr lang="en-GB" sz="1400" dirty="0">
              <a:solidFill>
                <a:srgbClr val="82C55B"/>
              </a:solidFill>
            </a:endParaRPr>
          </a:p>
        </p:txBody>
      </p:sp>
      <p:sp>
        <p:nvSpPr>
          <p:cNvPr id="6" name="Content Placeholder 2"/>
          <p:cNvSpPr txBox="1">
            <a:spLocks/>
          </p:cNvSpPr>
          <p:nvPr/>
        </p:nvSpPr>
        <p:spPr bwMode="auto">
          <a:xfrm>
            <a:off x="395288" y="1289560"/>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FontTx/>
              <a:buNone/>
            </a:pPr>
            <a:r>
              <a:rPr lang="en-US" sz="1400" b="1" kern="0" dirty="0"/>
              <a:t>Mandate in the Call for Advice (</a:t>
            </a:r>
            <a:r>
              <a:rPr lang="en-US" sz="1400" b="1" kern="0" dirty="0" err="1"/>
              <a:t>CfA</a:t>
            </a:r>
            <a:r>
              <a:rPr lang="en-US" sz="1400" b="1" kern="0" dirty="0"/>
              <a:t>)</a:t>
            </a:r>
          </a:p>
          <a:p>
            <a:r>
              <a:rPr lang="en-GB" sz="1400" kern="0" dirty="0"/>
              <a:t>No mandate to assess interest rate risk given in </a:t>
            </a:r>
            <a:r>
              <a:rPr lang="en-GB" sz="1400" kern="0" dirty="0" err="1"/>
              <a:t>CfA</a:t>
            </a:r>
            <a:r>
              <a:rPr lang="en-GB" sz="1400" kern="0" dirty="0"/>
              <a:t> - this section is EIOPA’s own initiative and is proposed on the basis of supervisory reasons.</a:t>
            </a:r>
          </a:p>
          <a:p>
            <a:r>
              <a:rPr lang="en-GB" sz="1400" kern="0" dirty="0"/>
              <a:t>It intends to assess the appropriateness of the current interest rate risk calibration including the data used, calculation methodology and current interest rate environment.</a:t>
            </a:r>
          </a:p>
          <a:p>
            <a:endParaRPr lang="en-GB" sz="1400" kern="0" dirty="0"/>
          </a:p>
          <a:p>
            <a:pPr marL="0" indent="0">
              <a:buFontTx/>
              <a:buNone/>
            </a:pPr>
            <a:r>
              <a:rPr lang="en-US" sz="1400" b="1" kern="0" dirty="0"/>
              <a:t>Current practice implied by the legal texts/supervisors</a:t>
            </a:r>
          </a:p>
          <a:p>
            <a:r>
              <a:rPr lang="en-US" sz="1400" kern="0" dirty="0"/>
              <a:t>Article 165 of the DA requires the calculation of the SCR resulting from interest rate risk to be the larger of the capital requirement arising from an instantaneous increase or decrease to the risk free curve.</a:t>
            </a:r>
          </a:p>
          <a:p>
            <a:r>
              <a:rPr lang="en-US" sz="1400" kern="0" dirty="0"/>
              <a:t>The capital requirement from an increase/decrease is calculated as the loss in basic own funds arising from a term-dependent prescribed relative change in the relevant interest rate curve.</a:t>
            </a:r>
          </a:p>
          <a:p>
            <a:r>
              <a:rPr lang="en-US" sz="1400" kern="0" dirty="0"/>
              <a:t>The upward shock is subject to a minimum of 1% movement but no such boundary exists for the downward shock.</a:t>
            </a:r>
          </a:p>
          <a:p>
            <a:r>
              <a:rPr lang="en-US" sz="1400" kern="0" dirty="0"/>
              <a:t>The magnitude of the shock was calibrated using EUR &amp; GBP interest rate data up until 2009.</a:t>
            </a:r>
          </a:p>
          <a:p>
            <a:endParaRPr lang="en-US" sz="1400" kern="0" dirty="0"/>
          </a:p>
          <a:p>
            <a:pPr marL="0" indent="0">
              <a:buNone/>
            </a:pPr>
            <a:endParaRPr lang="en-GB" kern="0" dirty="0"/>
          </a:p>
        </p:txBody>
      </p:sp>
    </p:spTree>
    <p:extLst>
      <p:ext uri="{BB962C8B-B14F-4D97-AF65-F5344CB8AC3E}">
        <p14:creationId xmlns:p14="http://schemas.microsoft.com/office/powerpoint/2010/main" val="3597622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67380"/>
            <a:ext cx="8748712" cy="307777"/>
          </a:xfrm>
          <a:noFill/>
        </p:spPr>
        <p:txBody>
          <a:bodyPr/>
          <a:lstStyle/>
          <a:p>
            <a:r>
              <a:rPr lang="en-GB" sz="2000" dirty="0"/>
              <a:t>Response Timeline</a:t>
            </a:r>
          </a:p>
        </p:txBody>
      </p:sp>
      <p:sp>
        <p:nvSpPr>
          <p:cNvPr id="5" name="Content Placeholder 4"/>
          <p:cNvSpPr>
            <a:spLocks noGrp="1"/>
          </p:cNvSpPr>
          <p:nvPr>
            <p:ph idx="1"/>
          </p:nvPr>
        </p:nvSpPr>
        <p:spPr/>
        <p:txBody>
          <a:bodyPr/>
          <a:lstStyle/>
          <a:p>
            <a:pPr marL="0" indent="0">
              <a:buNone/>
            </a:pPr>
            <a:r>
              <a:rPr lang="en-GB" dirty="0"/>
              <a:t>The current response timeline is as follows (ECO-SLV-16-283)</a:t>
            </a:r>
          </a:p>
          <a:p>
            <a:pPr marL="0" indent="0">
              <a:buNone/>
            </a:pPr>
            <a:endParaRPr lang="en-US" dirty="0"/>
          </a:p>
          <a:p>
            <a:pPr lvl="0"/>
            <a:r>
              <a:rPr lang="en-GB" sz="1600" b="1" dirty="0"/>
              <a:t>8 December: </a:t>
            </a:r>
            <a:r>
              <a:rPr lang="en-GB" sz="1600" dirty="0"/>
              <a:t>Launch of the discussion paper (see </a:t>
            </a:r>
            <a:r>
              <a:rPr lang="en-GB" sz="1600" u="sng" dirty="0">
                <a:hlinkClick r:id="rId3"/>
              </a:rPr>
              <a:t>FLASH-16-098</a:t>
            </a:r>
            <a:r>
              <a:rPr lang="en-GB" sz="1600" dirty="0"/>
              <a:t>)</a:t>
            </a:r>
            <a:endParaRPr lang="en-US" sz="1600" dirty="0"/>
          </a:p>
          <a:p>
            <a:pPr lvl="0"/>
            <a:r>
              <a:rPr lang="en-GB" sz="1600" b="1" dirty="0"/>
              <a:t>11 January: </a:t>
            </a:r>
            <a:r>
              <a:rPr lang="en-GB" sz="1600" dirty="0"/>
              <a:t>Deadline for members to provide input on 1) top 5 priority areas and 2) preliminary answers to the questions raised by EIOPA </a:t>
            </a:r>
            <a:endParaRPr lang="en-US" sz="1600" dirty="0"/>
          </a:p>
          <a:p>
            <a:pPr lvl="0"/>
            <a:r>
              <a:rPr lang="en-GB" sz="1600" b="1" dirty="0"/>
              <a:t>16 January: </a:t>
            </a:r>
            <a:r>
              <a:rPr lang="en-GB" sz="1600" dirty="0"/>
              <a:t>SII Review Workshop: Discuss initial views and key emerging priorities </a:t>
            </a:r>
            <a:endParaRPr lang="en-US" sz="1600" dirty="0"/>
          </a:p>
          <a:p>
            <a:pPr lvl="0"/>
            <a:r>
              <a:rPr lang="en-GB" sz="1600" b="1" dirty="0"/>
              <a:t>20 January: </a:t>
            </a:r>
            <a:r>
              <a:rPr lang="en-GB" sz="1600" dirty="0"/>
              <a:t>The secretariat will circulate a first draft response to the DP</a:t>
            </a:r>
            <a:endParaRPr lang="en-US" sz="1600" dirty="0"/>
          </a:p>
          <a:p>
            <a:pPr lvl="0"/>
            <a:r>
              <a:rPr lang="en-GB" sz="1600" b="1" dirty="0"/>
              <a:t>3 February: </a:t>
            </a:r>
            <a:r>
              <a:rPr lang="en-GB" sz="1600" dirty="0"/>
              <a:t>Deadline for members’ feedback on the first draft </a:t>
            </a:r>
            <a:endParaRPr lang="en-US" sz="1600" dirty="0"/>
          </a:p>
          <a:p>
            <a:pPr lvl="0"/>
            <a:r>
              <a:rPr lang="en-GB" sz="1600" b="1" dirty="0"/>
              <a:t>8 February: </a:t>
            </a:r>
            <a:r>
              <a:rPr lang="en-GB" sz="1600" dirty="0"/>
              <a:t>SII WG: Exchange of views on emerging key positions and members’ feedback</a:t>
            </a:r>
            <a:endParaRPr lang="en-US" sz="1600" dirty="0"/>
          </a:p>
          <a:p>
            <a:pPr lvl="0"/>
            <a:r>
              <a:rPr lang="en-GB" sz="1600" b="1" dirty="0"/>
              <a:t>15 February: </a:t>
            </a:r>
            <a:r>
              <a:rPr lang="en-GB" sz="1600" dirty="0"/>
              <a:t>The secretariat will circulate a second draft response to the DP</a:t>
            </a:r>
            <a:endParaRPr lang="en-US" sz="1600" dirty="0"/>
          </a:p>
          <a:p>
            <a:pPr lvl="0"/>
            <a:r>
              <a:rPr lang="en-GB" sz="1600" b="1" dirty="0"/>
              <a:t>22 February: </a:t>
            </a:r>
            <a:r>
              <a:rPr lang="en-GB" sz="1600" dirty="0"/>
              <a:t>Deadline for members’ feedback on the second draft </a:t>
            </a:r>
            <a:endParaRPr lang="en-US" sz="1600" dirty="0"/>
          </a:p>
          <a:p>
            <a:pPr lvl="0"/>
            <a:r>
              <a:rPr lang="en-GB" sz="1600" b="1" dirty="0"/>
              <a:t>1 March</a:t>
            </a:r>
            <a:r>
              <a:rPr lang="en-GB" sz="1600" dirty="0"/>
              <a:t>: ECOFIN: Resolve any outstanding issues and Approval </a:t>
            </a:r>
            <a:endParaRPr lang="en-US" sz="1600" dirty="0"/>
          </a:p>
          <a:p>
            <a:pPr lvl="0"/>
            <a:r>
              <a:rPr lang="en-GB" sz="1600" b="1" dirty="0"/>
              <a:t>3 March</a:t>
            </a:r>
            <a:r>
              <a:rPr lang="en-GB" sz="1600" dirty="0"/>
              <a:t>: Deadline for submission to EIOPA </a:t>
            </a:r>
            <a:endParaRPr lang="en-US" sz="1600" dirty="0"/>
          </a:p>
          <a:p>
            <a:endParaRPr lang="en-GB"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4</a:t>
            </a:fld>
            <a:endParaRPr lang="en-US" dirty="0"/>
          </a:p>
        </p:txBody>
      </p:sp>
    </p:spTree>
    <p:extLst>
      <p:ext uri="{BB962C8B-B14F-4D97-AF65-F5344CB8AC3E}">
        <p14:creationId xmlns:p14="http://schemas.microsoft.com/office/powerpoint/2010/main" val="13313396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393" y="329191"/>
            <a:ext cx="8497887" cy="307777"/>
          </a:xfrm>
        </p:spPr>
        <p:txBody>
          <a:bodyPr/>
          <a:lstStyle/>
          <a:p>
            <a:pPr marL="457200" indent="-457200">
              <a:buFont typeface="+mj-lt"/>
              <a:buAutoNum type="arabicPeriod" startAt="17"/>
            </a:pPr>
            <a:r>
              <a:rPr lang="en-GB" sz="2000" dirty="0"/>
              <a:t>  Interest rate risk sub-module (2)</a:t>
            </a:r>
          </a:p>
        </p:txBody>
      </p:sp>
      <p:sp>
        <p:nvSpPr>
          <p:cNvPr id="4" name="Slide Number Placeholder 3"/>
          <p:cNvSpPr>
            <a:spLocks noGrp="1"/>
          </p:cNvSpPr>
          <p:nvPr>
            <p:ph type="sldNum" sz="quarter" idx="10"/>
          </p:nvPr>
        </p:nvSpPr>
        <p:spPr/>
        <p:txBody>
          <a:bodyPr/>
          <a:lstStyle/>
          <a:p>
            <a:fld id="{1A67FEBB-CD14-4265-853F-FA2A04A55FD9}" type="slidenum">
              <a:rPr lang="en-US" smtClean="0"/>
              <a:pPr/>
              <a:t>40</a:t>
            </a:fld>
            <a:endParaRPr lang="en-US"/>
          </a:p>
        </p:txBody>
      </p:sp>
      <p:sp>
        <p:nvSpPr>
          <p:cNvPr id="6" name="Content Placeholder 2"/>
          <p:cNvSpPr txBox="1">
            <a:spLocks/>
          </p:cNvSpPr>
          <p:nvPr/>
        </p:nvSpPr>
        <p:spPr bwMode="auto">
          <a:xfrm>
            <a:off x="421418" y="764704"/>
            <a:ext cx="8424862" cy="604226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None/>
            </a:pPr>
            <a:r>
              <a:rPr lang="en-US" sz="1400" b="1" kern="0" dirty="0"/>
              <a:t>EIOPA’s approach in the discussion paper</a:t>
            </a:r>
          </a:p>
          <a:p>
            <a:r>
              <a:rPr lang="en-US" sz="1400" kern="0" dirty="0"/>
              <a:t>EIOPA have raised concern that the current calibration underestimates the interest rate risk as a result of the  current low interest rate environment.</a:t>
            </a:r>
          </a:p>
          <a:p>
            <a:r>
              <a:rPr lang="en-US" sz="1400" kern="0" dirty="0"/>
              <a:t>There are 15 questions which address the following aspects of the calculation/calibration</a:t>
            </a:r>
          </a:p>
          <a:p>
            <a:pPr lvl="1"/>
            <a:r>
              <a:rPr lang="en-US" sz="1400" dirty="0"/>
              <a:t>Whether the existing calculation methodology (relative shocks) remains appropriate and whether a minimum downward shock should be introduced?</a:t>
            </a:r>
          </a:p>
          <a:p>
            <a:pPr lvl="1"/>
            <a:r>
              <a:rPr lang="en-US" sz="1400" dirty="0"/>
              <a:t>The data sets used to calibrate the shock and how this data is used.</a:t>
            </a:r>
          </a:p>
          <a:p>
            <a:pPr lvl="1"/>
            <a:r>
              <a:rPr lang="en-US" sz="1400" dirty="0"/>
              <a:t>Requesting feedback on the different approaches to calculating the shock proposed by EIOPA</a:t>
            </a:r>
            <a:endParaRPr lang="en-GB" sz="1400" dirty="0"/>
          </a:p>
          <a:p>
            <a:pPr marL="0" indent="0">
              <a:buFontTx/>
              <a:buNone/>
            </a:pPr>
            <a:endParaRPr lang="en-GB" sz="1400" kern="0" dirty="0"/>
          </a:p>
          <a:p>
            <a:pPr marL="0" indent="0">
              <a:buFontTx/>
              <a:buNone/>
            </a:pPr>
            <a:r>
              <a:rPr lang="en-GB" sz="1400" b="1" kern="0" dirty="0"/>
              <a:t>Desired outcome from the industry</a:t>
            </a:r>
          </a:p>
          <a:p>
            <a:r>
              <a:rPr lang="en-GB" sz="1400" u="sng" kern="0" dirty="0"/>
              <a:t>Past Insurance Europe positions</a:t>
            </a:r>
            <a:r>
              <a:rPr lang="en-GB" sz="1400" kern="0" dirty="0"/>
              <a:t> exist: Previously lobbied against a minimum 1% for the downward shock.</a:t>
            </a:r>
          </a:p>
          <a:p>
            <a:r>
              <a:rPr lang="en-GB" sz="1400" u="sng" kern="0" dirty="0"/>
              <a:t>Questions to aid discussion</a:t>
            </a:r>
            <a:r>
              <a:rPr lang="en-GB" sz="1400" kern="0" dirty="0"/>
              <a:t>:</a:t>
            </a:r>
          </a:p>
          <a:p>
            <a:pPr lvl="1"/>
            <a:r>
              <a:rPr lang="en-GB" sz="1400" dirty="0"/>
              <a:t>Would the interest rate risk sub module be better considered alongside the Long-Term guarantee measures? </a:t>
            </a:r>
          </a:p>
          <a:p>
            <a:pPr lvl="1"/>
            <a:r>
              <a:rPr lang="en-GB" sz="1400" dirty="0"/>
              <a:t>Can we legitimately argue against any changes?</a:t>
            </a:r>
          </a:p>
          <a:p>
            <a:pPr lvl="1"/>
            <a:r>
              <a:rPr lang="en-GB" sz="1400" dirty="0"/>
              <a:t>Is it economically sensible to calculate capital requirements on significantly negative rates? </a:t>
            </a:r>
          </a:p>
          <a:p>
            <a:pPr marL="0" indent="-19050">
              <a:buNone/>
            </a:pPr>
            <a:r>
              <a:rPr lang="en-GB" sz="1400" b="1" kern="0" dirty="0"/>
              <a:t>Proposed solutions including evidence or existing material</a:t>
            </a:r>
          </a:p>
          <a:p>
            <a:r>
              <a:rPr lang="en-GB" sz="1400" kern="0" dirty="0"/>
              <a:t>To be discussed </a:t>
            </a:r>
          </a:p>
        </p:txBody>
      </p:sp>
    </p:spTree>
    <p:extLst>
      <p:ext uri="{BB962C8B-B14F-4D97-AF65-F5344CB8AC3E}">
        <p14:creationId xmlns:p14="http://schemas.microsoft.com/office/powerpoint/2010/main" val="176504973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9880" y="1340768"/>
            <a:ext cx="8569200" cy="5577840"/>
          </a:xfrm>
        </p:spPr>
        <p:txBody>
          <a:bodyPr/>
          <a:lstStyle/>
          <a:p>
            <a:pPr marL="0" indent="0" algn="just">
              <a:buNone/>
            </a:pPr>
            <a:r>
              <a:rPr lang="en-US" sz="1400" b="1" dirty="0"/>
              <a:t>Mandate in the Call for Advice (</a:t>
            </a:r>
            <a:r>
              <a:rPr lang="en-US" sz="1400" b="1" dirty="0" err="1"/>
              <a:t>CfA</a:t>
            </a:r>
            <a:r>
              <a:rPr lang="en-US" sz="1400" b="1" dirty="0"/>
              <a:t>)</a:t>
            </a:r>
          </a:p>
          <a:p>
            <a:pPr algn="just"/>
            <a:r>
              <a:rPr lang="en-US" sz="1400" dirty="0"/>
              <a:t>The </a:t>
            </a:r>
            <a:r>
              <a:rPr lang="en-US" sz="1400" dirty="0" err="1"/>
              <a:t>CfA</a:t>
            </a:r>
            <a:r>
              <a:rPr lang="en-US" sz="1400" dirty="0"/>
              <a:t> gives mandate to EIOPA to </a:t>
            </a:r>
            <a:r>
              <a:rPr lang="en-GB" sz="1400" dirty="0"/>
              <a:t>report on the different methods currently applied for a reduction in capital requirements due to a deferred tax adjustment as well as on their impact.</a:t>
            </a:r>
            <a:endParaRPr lang="en-GB" sz="1400" dirty="0">
              <a:highlight>
                <a:srgbClr val="FFFF00"/>
              </a:highlight>
            </a:endParaRPr>
          </a:p>
          <a:p>
            <a:pPr marL="0" indent="0">
              <a:buNone/>
            </a:pPr>
            <a:r>
              <a:rPr lang="en-US" sz="1400" b="1" dirty="0"/>
              <a:t>Current practice implied by the legal texts/supervisors</a:t>
            </a:r>
          </a:p>
          <a:p>
            <a:pPr algn="just"/>
            <a:r>
              <a:rPr lang="en-GB" sz="1400" dirty="0"/>
              <a:t>Article 207 of the Delegated acts (DA) does not limit the loss absorbency of deferred tax</a:t>
            </a:r>
          </a:p>
          <a:p>
            <a:pPr algn="just"/>
            <a:r>
              <a:rPr lang="en-GB" sz="1400" dirty="0"/>
              <a:t>However, some supervisors are limiting the amount of deferred tax that can be considered as loss absorbent on the grounds that approaches for the recoverability assessment (DA article 207(2)) differ widely and imply a certain dose of expert judgement (because they are based on companies’ own projections of future profits).</a:t>
            </a:r>
          </a:p>
          <a:p>
            <a:pPr algn="just"/>
            <a:r>
              <a:rPr lang="en-GB" sz="1400" dirty="0"/>
              <a:t>EIOPA has sent questionnaires to supervisors to make an inventory of the different practices (which can be the result of different tax regimes)</a:t>
            </a:r>
          </a:p>
          <a:p>
            <a:pPr marL="0" indent="0" algn="just">
              <a:spcBef>
                <a:spcPct val="30000"/>
              </a:spcBef>
              <a:buClrTx/>
              <a:buSzTx/>
              <a:buNone/>
              <a:tabLst/>
              <a:defRPr/>
            </a:pPr>
            <a:r>
              <a:rPr lang="en-US" sz="1400" b="1" dirty="0"/>
              <a:t>EIOPA’s approach in the discussion paper (1)</a:t>
            </a:r>
          </a:p>
          <a:p>
            <a:pPr algn="just"/>
            <a:r>
              <a:rPr lang="en-GB" sz="1400" dirty="0"/>
              <a:t>16 questions aiming at:</a:t>
            </a:r>
          </a:p>
          <a:p>
            <a:pPr lvl="1"/>
            <a:r>
              <a:rPr lang="en-GB" sz="1400" dirty="0"/>
              <a:t>Trying to understand whether the industry has concerns with specific aspects of the concept of DTA/DTL within solvency II. </a:t>
            </a:r>
          </a:p>
          <a:p>
            <a:pPr lvl="1"/>
            <a:r>
              <a:rPr lang="en-GB" sz="1400" dirty="0"/>
              <a:t>Trying to understand whether the industry would be favourable to more prescribed rules regarding the assumptions on the main items that are considered for the purpose of the recoverability assessment projections (i.e. Asset and liability return rates, the amount of new business, Time horizon) with the view to establish a level playing field.</a:t>
            </a:r>
          </a:p>
          <a:p>
            <a:pPr lvl="1"/>
            <a:r>
              <a:rPr lang="en-GB" sz="1400" dirty="0"/>
              <a:t>Trying to understand under what circumstances the industry could consider limiting the LAC DT to the net DTL before the shock. </a:t>
            </a:r>
          </a:p>
        </p:txBody>
      </p:sp>
      <p:sp>
        <p:nvSpPr>
          <p:cNvPr id="4" name="Slide Number Placeholder 3"/>
          <p:cNvSpPr>
            <a:spLocks noGrp="1"/>
          </p:cNvSpPr>
          <p:nvPr>
            <p:ph type="sldNum" sz="quarter" idx="10"/>
          </p:nvPr>
        </p:nvSpPr>
        <p:spPr>
          <a:xfrm>
            <a:off x="6948264" y="6545659"/>
            <a:ext cx="2133600" cy="339725"/>
          </a:xfrm>
        </p:spPr>
        <p:txBody>
          <a:bodyPr/>
          <a:lstStyle/>
          <a:p>
            <a:fld id="{1A67FEBB-CD14-4265-853F-FA2A04A55FD9}" type="slidenum">
              <a:rPr lang="en-US" smtClean="0"/>
              <a:pPr/>
              <a:t>41</a:t>
            </a:fld>
            <a:endParaRPr lang="en-US" dirty="0"/>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10</a:t>
            </a:r>
            <a:endParaRPr lang="en-GB" sz="1400" dirty="0">
              <a:solidFill>
                <a:srgbClr val="82C55B"/>
              </a:solidFill>
            </a:endParaRPr>
          </a:p>
        </p:txBody>
      </p:sp>
      <p:sp>
        <p:nvSpPr>
          <p:cNvPr id="7" name="Title 1"/>
          <p:cNvSpPr txBox="1">
            <a:spLocks/>
          </p:cNvSpPr>
          <p:nvPr/>
        </p:nvSpPr>
        <p:spPr bwMode="auto">
          <a:xfrm>
            <a:off x="395537" y="476672"/>
            <a:ext cx="8497887" cy="30777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rtl="0" eaLnBrk="0" fontAlgn="base" hangingPunct="0">
              <a:spcBef>
                <a:spcPct val="0"/>
              </a:spcBef>
              <a:spcAft>
                <a:spcPct val="0"/>
              </a:spcAft>
              <a:defRPr sz="2800" b="1" baseline="0">
                <a:solidFill>
                  <a:srgbClr val="002957"/>
                </a:solidFill>
                <a:latin typeface="Verdana" pitchFamily="34" charset="0"/>
                <a:ea typeface="+mj-ea"/>
                <a:cs typeface="Arial" pitchFamily="34" charset="0"/>
              </a:defRPr>
            </a:lvl1pPr>
            <a:lvl2pPr algn="l" rtl="0" eaLnBrk="0" fontAlgn="base" hangingPunct="0">
              <a:spcBef>
                <a:spcPct val="0"/>
              </a:spcBef>
              <a:spcAft>
                <a:spcPct val="0"/>
              </a:spcAft>
              <a:defRPr sz="2800" b="1">
                <a:solidFill>
                  <a:srgbClr val="002957"/>
                </a:solidFill>
                <a:latin typeface="Verdana" pitchFamily="34" charset="0"/>
                <a:cs typeface="Arial" charset="0"/>
              </a:defRPr>
            </a:lvl2pPr>
            <a:lvl3pPr algn="l" rtl="0" eaLnBrk="0" fontAlgn="base" hangingPunct="0">
              <a:spcBef>
                <a:spcPct val="0"/>
              </a:spcBef>
              <a:spcAft>
                <a:spcPct val="0"/>
              </a:spcAft>
              <a:defRPr sz="2800" b="1">
                <a:solidFill>
                  <a:srgbClr val="002957"/>
                </a:solidFill>
                <a:latin typeface="Verdana" pitchFamily="34" charset="0"/>
                <a:cs typeface="Arial" charset="0"/>
              </a:defRPr>
            </a:lvl3pPr>
            <a:lvl4pPr algn="l" rtl="0" eaLnBrk="0" fontAlgn="base" hangingPunct="0">
              <a:spcBef>
                <a:spcPct val="0"/>
              </a:spcBef>
              <a:spcAft>
                <a:spcPct val="0"/>
              </a:spcAft>
              <a:defRPr sz="2800" b="1">
                <a:solidFill>
                  <a:srgbClr val="002957"/>
                </a:solidFill>
                <a:latin typeface="Verdana" pitchFamily="34" charset="0"/>
                <a:cs typeface="Arial" charset="0"/>
              </a:defRPr>
            </a:lvl4pPr>
            <a:lvl5pPr algn="l" rtl="0" eaLnBrk="0" fontAlgn="base" hangingPunct="0">
              <a:spcBef>
                <a:spcPct val="0"/>
              </a:spcBef>
              <a:spcAft>
                <a:spcPct val="0"/>
              </a:spcAft>
              <a:defRPr sz="2800" b="1">
                <a:solidFill>
                  <a:srgbClr val="002957"/>
                </a:solidFill>
                <a:latin typeface="Verdana" pitchFamily="34" charset="0"/>
                <a:cs typeface="Arial" charset="0"/>
              </a:defRPr>
            </a:lvl5pPr>
            <a:lvl6pPr marL="457200" algn="r" rtl="0" eaLnBrk="1" fontAlgn="base" hangingPunct="1">
              <a:spcBef>
                <a:spcPct val="0"/>
              </a:spcBef>
              <a:spcAft>
                <a:spcPct val="0"/>
              </a:spcAft>
              <a:defRPr sz="4400" b="1">
                <a:solidFill>
                  <a:srgbClr val="004480"/>
                </a:solidFill>
                <a:latin typeface="Frutiger LT Std 45 Light" pitchFamily="34" charset="0"/>
              </a:defRPr>
            </a:lvl6pPr>
            <a:lvl7pPr marL="914400" algn="r" rtl="0" eaLnBrk="1" fontAlgn="base" hangingPunct="1">
              <a:spcBef>
                <a:spcPct val="0"/>
              </a:spcBef>
              <a:spcAft>
                <a:spcPct val="0"/>
              </a:spcAft>
              <a:defRPr sz="4400" b="1">
                <a:solidFill>
                  <a:srgbClr val="004480"/>
                </a:solidFill>
                <a:latin typeface="Frutiger LT Std 45 Light" pitchFamily="34" charset="0"/>
              </a:defRPr>
            </a:lvl7pPr>
            <a:lvl8pPr marL="1371600" algn="r" rtl="0" eaLnBrk="1" fontAlgn="base" hangingPunct="1">
              <a:spcBef>
                <a:spcPct val="0"/>
              </a:spcBef>
              <a:spcAft>
                <a:spcPct val="0"/>
              </a:spcAft>
              <a:defRPr sz="4400" b="1">
                <a:solidFill>
                  <a:srgbClr val="004480"/>
                </a:solidFill>
                <a:latin typeface="Frutiger LT Std 45 Light" pitchFamily="34" charset="0"/>
              </a:defRPr>
            </a:lvl8pPr>
            <a:lvl9pPr marL="1828800" algn="r" rtl="0" eaLnBrk="1" fontAlgn="base" hangingPunct="1">
              <a:spcBef>
                <a:spcPct val="0"/>
              </a:spcBef>
              <a:spcAft>
                <a:spcPct val="0"/>
              </a:spcAft>
              <a:defRPr sz="4400" b="1">
                <a:solidFill>
                  <a:srgbClr val="004480"/>
                </a:solidFill>
                <a:latin typeface="Frutiger LT Std 45 Light" pitchFamily="34" charset="0"/>
              </a:defRPr>
            </a:lvl9pPr>
          </a:lstStyle>
          <a:p>
            <a:pPr marL="457200" indent="-457200" algn="just">
              <a:buFont typeface="+mj-lt"/>
              <a:buAutoNum type="arabicPeriod" startAt="18"/>
            </a:pPr>
            <a:r>
              <a:rPr lang="en-GB" sz="2000" kern="0" dirty="0"/>
              <a:t>  Loss Absorbing Capacity of Deferred Taxes (1)</a:t>
            </a:r>
          </a:p>
        </p:txBody>
      </p:sp>
    </p:spTree>
    <p:extLst>
      <p:ext uri="{BB962C8B-B14F-4D97-AF65-F5344CB8AC3E}">
        <p14:creationId xmlns:p14="http://schemas.microsoft.com/office/powerpoint/2010/main" val="21322001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395537" y="476672"/>
            <a:ext cx="8497887" cy="307777"/>
          </a:xfrm>
        </p:spPr>
        <p:txBody>
          <a:bodyPr/>
          <a:lstStyle/>
          <a:p>
            <a:pPr marL="457200" indent="-457200" algn="just">
              <a:buFont typeface="+mj-lt"/>
              <a:buAutoNum type="arabicPeriod" startAt="18"/>
            </a:pPr>
            <a:r>
              <a:rPr lang="en-GB" sz="2000" dirty="0"/>
              <a:t>  Loss Absorbing Capacity of Deferred Taxes (2)</a:t>
            </a:r>
          </a:p>
        </p:txBody>
      </p:sp>
      <p:sp>
        <p:nvSpPr>
          <p:cNvPr id="3" name="Content Placeholder 2"/>
          <p:cNvSpPr>
            <a:spLocks noGrp="1"/>
          </p:cNvSpPr>
          <p:nvPr>
            <p:ph idx="1"/>
          </p:nvPr>
        </p:nvSpPr>
        <p:spPr>
          <a:xfrm>
            <a:off x="395537" y="1007121"/>
            <a:ext cx="8424862" cy="5596879"/>
          </a:xfrm>
        </p:spPr>
        <p:txBody>
          <a:bodyPr/>
          <a:lstStyle/>
          <a:p>
            <a:pPr marL="0" indent="0" algn="just">
              <a:spcBef>
                <a:spcPct val="30000"/>
              </a:spcBef>
              <a:buClrTx/>
              <a:buSzTx/>
              <a:buNone/>
              <a:tabLst/>
              <a:defRPr/>
            </a:pPr>
            <a:r>
              <a:rPr lang="en-US" sz="1400" b="1" dirty="0"/>
              <a:t>EIOPA’s approach in the discussion paper (2)</a:t>
            </a:r>
          </a:p>
          <a:p>
            <a:pPr algn="just"/>
            <a:r>
              <a:rPr lang="en-GB" sz="1400" dirty="0"/>
              <a:t>16 questions aiming at:</a:t>
            </a:r>
          </a:p>
          <a:p>
            <a:pPr lvl="1"/>
            <a:r>
              <a:rPr lang="en-GB" sz="1400" dirty="0"/>
              <a:t>Calling on the industry views regarding the circumstances whereby a full balance sheet recalculation is necessary, and the role of the compliance with SCR/MCR in the calculation of the LAC DT after a shock.</a:t>
            </a:r>
          </a:p>
          <a:p>
            <a:pPr lvl="1"/>
            <a:r>
              <a:rPr lang="en-GB" sz="1400" dirty="0"/>
              <a:t>Calling on industry proposals regarding simplified approaches in the calculation of LAC DT, and suggestions to tackle the procyclicality issue attached with the LAC DT after a shock.</a:t>
            </a:r>
          </a:p>
          <a:p>
            <a:pPr marL="0" indent="0">
              <a:buNone/>
            </a:pPr>
            <a:r>
              <a:rPr lang="en-GB" sz="1400" b="1" dirty="0"/>
              <a:t>Desired outcome from the industry</a:t>
            </a:r>
            <a:endParaRPr lang="en-US" sz="1400" b="1" dirty="0"/>
          </a:p>
          <a:p>
            <a:pPr algn="just"/>
            <a:r>
              <a:rPr lang="en-US" sz="1400" u="sng" dirty="0"/>
              <a:t>Past Insurance Europe positions</a:t>
            </a:r>
            <a:r>
              <a:rPr lang="en-US" sz="1400" dirty="0"/>
              <a:t> (ECO-SLV-15-350) is that (1)</a:t>
            </a:r>
            <a:r>
              <a:rPr lang="en-GB" sz="1400" dirty="0"/>
              <a:t> actions by the different NSAs that limit the flexibility and the benefits provided by the Framework Directive, the delegated acts and the guidelines are not justified and should not be applied/imposed. (2) Furthermore, these actions create an uneven playing field for companies in light of the different supervisory interpretations across member states. We note that the CFO forum ha</a:t>
            </a:r>
          </a:p>
          <a:p>
            <a:pPr algn="just"/>
            <a:r>
              <a:rPr lang="en-GB" sz="1400" u="sng" dirty="0"/>
              <a:t>Questions to help the discussion</a:t>
            </a:r>
            <a:r>
              <a:rPr lang="en-GB" sz="1400" dirty="0"/>
              <a:t> could be:</a:t>
            </a:r>
          </a:p>
          <a:p>
            <a:pPr lvl="1"/>
            <a:r>
              <a:rPr lang="fr-BE" sz="1400" dirty="0"/>
              <a:t>Can </a:t>
            </a:r>
            <a:r>
              <a:rPr lang="fr-BE" sz="1400" dirty="0" err="1"/>
              <a:t>we</a:t>
            </a:r>
            <a:r>
              <a:rPr lang="fr-BE" sz="1400" dirty="0"/>
              <a:t> continue to </a:t>
            </a:r>
            <a:r>
              <a:rPr lang="fr-BE" sz="1400" dirty="0" err="1"/>
              <a:t>justify</a:t>
            </a:r>
            <a:r>
              <a:rPr lang="fr-BE" sz="1400" dirty="0"/>
              <a:t> no </a:t>
            </a:r>
            <a:r>
              <a:rPr lang="fr-BE" sz="1400" dirty="0" err="1"/>
              <a:t>constraints</a:t>
            </a:r>
            <a:r>
              <a:rPr lang="fr-BE" sz="1400" dirty="0"/>
              <a:t>? </a:t>
            </a:r>
          </a:p>
          <a:p>
            <a:pPr lvl="1"/>
            <a:r>
              <a:rPr lang="en-GB" sz="1400" dirty="0"/>
              <a:t>The CFOF/CROF recent paper on the topic proposes principles and guidance regarding the assumptions to make when carrying out the recoverability assessment. Can we support such a framework? </a:t>
            </a:r>
          </a:p>
          <a:p>
            <a:pPr lvl="1"/>
            <a:r>
              <a:rPr lang="fr-BE" sz="1400" dirty="0"/>
              <a:t>Is </a:t>
            </a:r>
            <a:r>
              <a:rPr lang="fr-BE" sz="1400" dirty="0" err="1"/>
              <a:t>this</a:t>
            </a:r>
            <a:r>
              <a:rPr lang="fr-BE" sz="1400" dirty="0"/>
              <a:t> </a:t>
            </a:r>
            <a:r>
              <a:rPr lang="fr-BE" sz="1400" dirty="0" err="1"/>
              <a:t>enough</a:t>
            </a:r>
            <a:r>
              <a:rPr lang="fr-BE" sz="1400" dirty="0"/>
              <a:t> in </a:t>
            </a:r>
            <a:r>
              <a:rPr lang="fr-BE" sz="1400" dirty="0" err="1"/>
              <a:t>order</a:t>
            </a:r>
            <a:r>
              <a:rPr lang="fr-BE" sz="1400" dirty="0"/>
              <a:t> to </a:t>
            </a:r>
            <a:r>
              <a:rPr lang="fr-BE" sz="1400" dirty="0" err="1"/>
              <a:t>ensure</a:t>
            </a:r>
            <a:r>
              <a:rPr lang="fr-BE" sz="1400" dirty="0"/>
              <a:t> an </a:t>
            </a:r>
            <a:r>
              <a:rPr lang="fr-BE" sz="1400" dirty="0" err="1"/>
              <a:t>appropriate</a:t>
            </a:r>
            <a:r>
              <a:rPr lang="fr-BE" sz="1400" dirty="0"/>
              <a:t> </a:t>
            </a:r>
            <a:r>
              <a:rPr lang="fr-BE" sz="1400" dirty="0" err="1"/>
              <a:t>outcome</a:t>
            </a:r>
            <a:r>
              <a:rPr lang="fr-BE" sz="1400" dirty="0"/>
              <a:t>?</a:t>
            </a:r>
          </a:p>
          <a:p>
            <a:pPr lvl="1"/>
            <a:r>
              <a:rPr lang="fr-BE" sz="1400" dirty="0"/>
              <a:t>Do </a:t>
            </a:r>
            <a:r>
              <a:rPr lang="fr-BE" sz="1400" dirty="0" err="1"/>
              <a:t>we</a:t>
            </a:r>
            <a:r>
              <a:rPr lang="fr-BE" sz="1400" dirty="0"/>
              <a:t> have suggestions on </a:t>
            </a:r>
            <a:r>
              <a:rPr lang="fr-BE" sz="1400" dirty="0" err="1"/>
              <a:t>simplified</a:t>
            </a:r>
            <a:r>
              <a:rPr lang="fr-BE" sz="1400" dirty="0"/>
              <a:t> </a:t>
            </a:r>
            <a:r>
              <a:rPr lang="fr-BE" sz="1400" dirty="0" err="1"/>
              <a:t>approach</a:t>
            </a:r>
            <a:r>
              <a:rPr lang="fr-BE" sz="1400" dirty="0"/>
              <a:t> and </a:t>
            </a:r>
            <a:r>
              <a:rPr lang="fr-BE" sz="1400" dirty="0" err="1"/>
              <a:t>procyclicality</a:t>
            </a:r>
            <a:r>
              <a:rPr lang="fr-BE" sz="1400" dirty="0"/>
              <a:t>?</a:t>
            </a:r>
            <a:endParaRPr lang="en-GB" sz="1400" dirty="0"/>
          </a:p>
          <a:p>
            <a:pPr marL="0" indent="0" algn="just">
              <a:buNone/>
            </a:pPr>
            <a:r>
              <a:rPr lang="en-US" sz="1400" b="1" dirty="0"/>
              <a:t>Proposed solutions </a:t>
            </a:r>
            <a:r>
              <a:rPr lang="en-GB" sz="1400" b="1" dirty="0"/>
              <a:t>including evidence or existing material</a:t>
            </a:r>
          </a:p>
          <a:p>
            <a:r>
              <a:rPr lang="en-GB" sz="1400" dirty="0"/>
              <a:t>To be discussed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42</a:t>
            </a:fld>
            <a:endParaRPr lang="en-US"/>
          </a:p>
        </p:txBody>
      </p:sp>
    </p:spTree>
    <p:extLst>
      <p:ext uri="{BB962C8B-B14F-4D97-AF65-F5344CB8AC3E}">
        <p14:creationId xmlns:p14="http://schemas.microsoft.com/office/powerpoint/2010/main" val="209391608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76672"/>
            <a:ext cx="8497887" cy="307777"/>
          </a:xfrm>
        </p:spPr>
        <p:txBody>
          <a:bodyPr/>
          <a:lstStyle/>
          <a:p>
            <a:pPr marL="457200" indent="-457200">
              <a:buFont typeface="+mj-lt"/>
              <a:buAutoNum type="arabicPeriod" startAt="19"/>
            </a:pPr>
            <a:r>
              <a:rPr lang="en-GB" sz="2000" dirty="0"/>
              <a:t>  Risk margin (1)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43</a:t>
            </a:fld>
            <a:endParaRPr lang="en-US"/>
          </a:p>
        </p:txBody>
      </p:sp>
      <p:sp>
        <p:nvSpPr>
          <p:cNvPr id="6" name="TextBox 5"/>
          <p:cNvSpPr txBox="1"/>
          <p:nvPr/>
        </p:nvSpPr>
        <p:spPr>
          <a:xfrm>
            <a:off x="395288" y="784449"/>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9</a:t>
            </a:r>
            <a:endParaRPr lang="en-GB" sz="1400" dirty="0">
              <a:solidFill>
                <a:srgbClr val="82C55B"/>
              </a:solidFill>
            </a:endParaRPr>
          </a:p>
        </p:txBody>
      </p:sp>
      <p:sp>
        <p:nvSpPr>
          <p:cNvPr id="8" name="Content Placeholder 2"/>
          <p:cNvSpPr txBox="1">
            <a:spLocks/>
          </p:cNvSpPr>
          <p:nvPr/>
        </p:nvSpPr>
        <p:spPr bwMode="auto">
          <a:xfrm>
            <a:off x="468313" y="1092226"/>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3"/>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4"/>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5"/>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FontTx/>
              <a:buNone/>
            </a:pPr>
            <a:r>
              <a:rPr lang="en-US" sz="1400" b="1" kern="0" dirty="0"/>
              <a:t>Mandate in the Call for Advice (</a:t>
            </a:r>
            <a:r>
              <a:rPr lang="en-US" sz="1400" b="1" kern="0" dirty="0" err="1"/>
              <a:t>CfA</a:t>
            </a:r>
            <a:r>
              <a:rPr lang="en-US" sz="1400" b="1" kern="0" dirty="0"/>
              <a:t>)</a:t>
            </a:r>
          </a:p>
          <a:p>
            <a:pPr lvl="0"/>
            <a:r>
              <a:rPr lang="en-GB" sz="1400" dirty="0"/>
              <a:t>EIOPA is asked in the </a:t>
            </a:r>
            <a:r>
              <a:rPr lang="en-GB" sz="1400" dirty="0" err="1"/>
              <a:t>CfA</a:t>
            </a:r>
            <a:r>
              <a:rPr lang="en-GB" sz="1400" dirty="0"/>
              <a:t> to assess whether methods and assumptions applied in the calculation of the risk margin are still appropriate, given the changed market environment. Specially to review the </a:t>
            </a:r>
            <a:r>
              <a:rPr lang="en-GB" sz="1400" dirty="0" err="1"/>
              <a:t>CoC</a:t>
            </a:r>
            <a:r>
              <a:rPr lang="en-GB" sz="1400" dirty="0"/>
              <a:t> rate of 6% under the current market environment </a:t>
            </a:r>
            <a:endParaRPr lang="en-US" sz="1400" dirty="0"/>
          </a:p>
          <a:p>
            <a:pPr marL="0" indent="0">
              <a:buFontTx/>
              <a:buNone/>
            </a:pPr>
            <a:r>
              <a:rPr lang="en-US" sz="1400" b="1" kern="0" dirty="0"/>
              <a:t>Current practice implied by the legal texts/supervisors</a:t>
            </a:r>
          </a:p>
          <a:p>
            <a:r>
              <a:rPr lang="en-GB" sz="1400" kern="0" dirty="0"/>
              <a:t>Article 77(5) of directive establishes the risk margin of technical provisions is to be calculated by determining the cost of providing an amount of eligible own funds equal to the SCR necessary to support the (re)insurance obligations over their lifetime. </a:t>
            </a:r>
          </a:p>
          <a:p>
            <a:r>
              <a:rPr lang="en-GB" sz="1400" dirty="0"/>
              <a:t>COC rate should be the same for all (re)insurance undertakings, and should be reviewed periodically. </a:t>
            </a:r>
            <a:endParaRPr lang="en-US" sz="1400" dirty="0"/>
          </a:p>
          <a:p>
            <a:r>
              <a:rPr lang="en-GB" sz="1400" kern="0" dirty="0"/>
              <a:t>Articles 37 to 39 of the Delegated Regulation specify the calculation of the risk margin: </a:t>
            </a:r>
            <a:r>
              <a:rPr lang="en-GB" sz="1400" dirty="0"/>
              <a:t>Current COC rate is 6%. </a:t>
            </a:r>
            <a:r>
              <a:rPr lang="en-GB" sz="1400" dirty="0" err="1"/>
              <a:t>CoC</a:t>
            </a:r>
            <a:r>
              <a:rPr lang="en-GB" sz="1400" dirty="0"/>
              <a:t> rate should be equal to risk free rate and an additional rate, that a (re)insurance undertaking would incur holding an amount of eligible own funds equal to the SCR necessary to support (re)insurance obligations over their whole lifetime. </a:t>
            </a:r>
          </a:p>
          <a:p>
            <a:pPr marL="0" indent="0" algn="just">
              <a:spcBef>
                <a:spcPct val="30000"/>
              </a:spcBef>
              <a:buClrTx/>
              <a:buSzTx/>
              <a:buFontTx/>
              <a:buNone/>
              <a:tabLst/>
              <a:defRPr/>
            </a:pPr>
            <a:r>
              <a:rPr lang="en-US" sz="1400" b="1" kern="0" dirty="0"/>
              <a:t>EIOPA’s approach in the discussion paper</a:t>
            </a:r>
          </a:p>
          <a:p>
            <a:r>
              <a:rPr lang="en-GB" sz="1400" kern="0" dirty="0"/>
              <a:t>4 questions aiming at:</a:t>
            </a:r>
          </a:p>
          <a:p>
            <a:pPr lvl="1"/>
            <a:r>
              <a:rPr lang="en-GB" sz="1400" dirty="0"/>
              <a:t>Identifying whether the methods and assumptions for risk margin calculations are still up to date in relation with the changed market environment, and why this is (not) the case. Are there suggestions for modifications? And what impact do they have? </a:t>
            </a:r>
          </a:p>
          <a:p>
            <a:pPr lvl="1"/>
            <a:r>
              <a:rPr lang="en-GB" sz="1400" dirty="0"/>
              <a:t>Should the cost of capital rate be a long-term average rate, reflecting both periods of stability and periods of stress, or should it reflect current market conditions? </a:t>
            </a:r>
          </a:p>
          <a:p>
            <a:pPr lvl="1"/>
            <a:r>
              <a:rPr lang="en-GB" sz="1400" dirty="0"/>
              <a:t>Was there a balance sheet impact due to the risk margin since the introduction of SII? If so, what was the main cause and which LOBs were affected? Did it change the business Practice?</a:t>
            </a:r>
          </a:p>
          <a:p>
            <a:pPr marL="0" indent="0">
              <a:buFontTx/>
              <a:buNone/>
            </a:pPr>
            <a:endParaRPr lang="en-US" sz="1400" kern="0" dirty="0"/>
          </a:p>
          <a:p>
            <a:endParaRPr lang="en-US" sz="1400" kern="0" dirty="0"/>
          </a:p>
          <a:p>
            <a:pPr marL="0" indent="0">
              <a:buFontTx/>
              <a:buNone/>
            </a:pPr>
            <a:endParaRPr lang="en-GB" sz="1400" kern="0" dirty="0"/>
          </a:p>
          <a:p>
            <a:endParaRPr lang="en-GB" kern="0" dirty="0"/>
          </a:p>
        </p:txBody>
      </p:sp>
    </p:spTree>
    <p:extLst>
      <p:ext uri="{BB962C8B-B14F-4D97-AF65-F5344CB8AC3E}">
        <p14:creationId xmlns:p14="http://schemas.microsoft.com/office/powerpoint/2010/main" val="21573200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476672"/>
            <a:ext cx="8497887" cy="307777"/>
          </a:xfrm>
        </p:spPr>
        <p:txBody>
          <a:bodyPr/>
          <a:lstStyle/>
          <a:p>
            <a:pPr marL="457200" indent="-457200">
              <a:buFont typeface="+mj-lt"/>
              <a:buAutoNum type="arabicPeriod" startAt="19"/>
            </a:pPr>
            <a:r>
              <a:rPr lang="en-GB" sz="2000" dirty="0"/>
              <a:t>  Risk margin (2)</a:t>
            </a:r>
          </a:p>
        </p:txBody>
      </p:sp>
      <p:sp>
        <p:nvSpPr>
          <p:cNvPr id="4" name="Slide Number Placeholder 3"/>
          <p:cNvSpPr>
            <a:spLocks noGrp="1"/>
          </p:cNvSpPr>
          <p:nvPr>
            <p:ph type="sldNum" sz="quarter" idx="10"/>
          </p:nvPr>
        </p:nvSpPr>
        <p:spPr/>
        <p:txBody>
          <a:bodyPr/>
          <a:lstStyle/>
          <a:p>
            <a:fld id="{1A67FEBB-CD14-4265-853F-FA2A04A55FD9}" type="slidenum">
              <a:rPr lang="en-US" smtClean="0"/>
              <a:pPr/>
              <a:t>44</a:t>
            </a:fld>
            <a:endParaRPr lang="en-US"/>
          </a:p>
        </p:txBody>
      </p:sp>
      <p:sp>
        <p:nvSpPr>
          <p:cNvPr id="5" name="Content Placeholder 2"/>
          <p:cNvSpPr txBox="1">
            <a:spLocks/>
          </p:cNvSpPr>
          <p:nvPr/>
        </p:nvSpPr>
        <p:spPr bwMode="auto">
          <a:xfrm>
            <a:off x="428219" y="1196752"/>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19050">
              <a:buFontTx/>
              <a:buNone/>
            </a:pPr>
            <a:r>
              <a:rPr lang="en-GB" sz="1400" b="1" kern="0" dirty="0"/>
              <a:t>Desired outcome from the industry</a:t>
            </a:r>
            <a:endParaRPr lang="en-US" sz="1400" b="1" kern="0" dirty="0"/>
          </a:p>
          <a:p>
            <a:r>
              <a:rPr lang="en-US" sz="1400" u="sng" kern="0" dirty="0"/>
              <a:t>Past Insurance Europe positions </a:t>
            </a:r>
            <a:r>
              <a:rPr lang="en-US" sz="1400" kern="0" dirty="0"/>
              <a:t>exist: in the past we argued the 6% is too high for the cost of capital in any case. We should be discounting with the VA. </a:t>
            </a:r>
          </a:p>
          <a:p>
            <a:r>
              <a:rPr lang="en-US" sz="1400" kern="0" dirty="0"/>
              <a:t>We have provided indications based on survey that the risk margin is currently much higher than expected and volatile which creates unnecessary conservativeness and management problems. </a:t>
            </a:r>
          </a:p>
          <a:p>
            <a:r>
              <a:rPr lang="en-US" sz="1400" kern="0" dirty="0"/>
              <a:t>Under the discussions for ICS we have highlighted that a risk margin is only needed in the case of a transfer and therefore proposed in this context that it does not need to be added to liabilities as long as the ladder of intervention ensures sufficient capital remains to provide the necessary additional funds for a portfolio transfer. </a:t>
            </a:r>
            <a:endParaRPr lang="en-GB" sz="1400" kern="0" dirty="0"/>
          </a:p>
          <a:p>
            <a:r>
              <a:rPr lang="en-GB" sz="1400" u="sng" dirty="0"/>
              <a:t>Questions </a:t>
            </a:r>
            <a:r>
              <a:rPr lang="en-GB" sz="1400" u="sng" kern="0" dirty="0"/>
              <a:t>to aid discussion</a:t>
            </a:r>
            <a:r>
              <a:rPr lang="en-GB" sz="1400" kern="0" dirty="0"/>
              <a:t>:</a:t>
            </a:r>
          </a:p>
          <a:p>
            <a:pPr lvl="1"/>
            <a:r>
              <a:rPr lang="en-GB" sz="1400" dirty="0"/>
              <a:t>If the </a:t>
            </a:r>
            <a:r>
              <a:rPr lang="en-GB" sz="1400" dirty="0" err="1"/>
              <a:t>CoC</a:t>
            </a:r>
            <a:r>
              <a:rPr lang="en-GB" sz="1400" dirty="0"/>
              <a:t> is going to be a long term average is there justification for recalibration. </a:t>
            </a:r>
          </a:p>
          <a:p>
            <a:pPr lvl="1"/>
            <a:r>
              <a:rPr lang="en-GB" sz="1400" dirty="0"/>
              <a:t>Would a variable cost of capital address the problems with the current risk margin?</a:t>
            </a:r>
          </a:p>
          <a:p>
            <a:pPr marL="457200" lvl="1" indent="0">
              <a:buNone/>
            </a:pPr>
            <a:r>
              <a:rPr lang="en-GB" sz="1400" dirty="0"/>
              <a:t>	(size and volatility) And can it be justified? </a:t>
            </a:r>
          </a:p>
          <a:p>
            <a:pPr lvl="1"/>
            <a:r>
              <a:rPr lang="en-GB" sz="1400" dirty="0"/>
              <a:t>What are the alternative methods?  </a:t>
            </a:r>
          </a:p>
          <a:p>
            <a:pPr marL="0" indent="0">
              <a:buFontTx/>
              <a:buNone/>
            </a:pPr>
            <a:r>
              <a:rPr lang="en-US" sz="1400" b="1" kern="0" dirty="0"/>
              <a:t>Proposed solutions </a:t>
            </a:r>
            <a:r>
              <a:rPr lang="en-GB" sz="1400" b="1" kern="0" dirty="0"/>
              <a:t>including evidence or existing material </a:t>
            </a:r>
            <a:endParaRPr lang="en-US" sz="1400" b="1" kern="0" dirty="0"/>
          </a:p>
          <a:p>
            <a:r>
              <a:rPr lang="en-GB" sz="1400" kern="0" dirty="0"/>
              <a:t>To be discussed </a:t>
            </a:r>
          </a:p>
        </p:txBody>
      </p:sp>
    </p:spTree>
    <p:extLst>
      <p:ext uri="{BB962C8B-B14F-4D97-AF65-F5344CB8AC3E}">
        <p14:creationId xmlns:p14="http://schemas.microsoft.com/office/powerpoint/2010/main" val="16478591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377" y="260648"/>
            <a:ext cx="8758684" cy="615553"/>
          </a:xfrm>
        </p:spPr>
        <p:txBody>
          <a:bodyPr/>
          <a:lstStyle/>
          <a:p>
            <a:pPr marL="457200" indent="-457200" algn="just">
              <a:buFont typeface="+mj-lt"/>
              <a:buAutoNum type="arabicPeriod" startAt="20"/>
            </a:pPr>
            <a:r>
              <a:rPr lang="en-GB" sz="2000" dirty="0"/>
              <a:t>  Comparison of own funds in insurance and banking </a:t>
            </a:r>
            <a:br>
              <a:rPr lang="en-GB" sz="2000" dirty="0"/>
            </a:br>
            <a:r>
              <a:rPr lang="en-GB" sz="2000" dirty="0"/>
              <a:t>  sectors (1) </a:t>
            </a:r>
          </a:p>
        </p:txBody>
      </p:sp>
      <p:sp>
        <p:nvSpPr>
          <p:cNvPr id="4" name="Slide Number Placeholder 3"/>
          <p:cNvSpPr>
            <a:spLocks noGrp="1"/>
          </p:cNvSpPr>
          <p:nvPr>
            <p:ph type="sldNum" sz="quarter" idx="10"/>
          </p:nvPr>
        </p:nvSpPr>
        <p:spPr/>
        <p:txBody>
          <a:bodyPr/>
          <a:lstStyle/>
          <a:p>
            <a:fld id="{1A67FEBB-CD14-4265-853F-FA2A04A55FD9}" type="slidenum">
              <a:rPr lang="en-US" smtClean="0"/>
              <a:pPr/>
              <a:t>45</a:t>
            </a:fld>
            <a:endParaRPr lang="en-US"/>
          </a:p>
        </p:txBody>
      </p:sp>
      <p:sp>
        <p:nvSpPr>
          <p:cNvPr id="6" name="TextBox 5"/>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1</a:t>
            </a:r>
            <a:endParaRPr lang="en-GB" sz="1400" dirty="0">
              <a:solidFill>
                <a:srgbClr val="82C55B"/>
              </a:solidFill>
            </a:endParaRPr>
          </a:p>
        </p:txBody>
      </p:sp>
      <p:sp>
        <p:nvSpPr>
          <p:cNvPr id="7" name="Content Placeholder 2"/>
          <p:cNvSpPr txBox="1">
            <a:spLocks/>
          </p:cNvSpPr>
          <p:nvPr/>
        </p:nvSpPr>
        <p:spPr bwMode="auto">
          <a:xfrm>
            <a:off x="372132" y="1278490"/>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buFontTx/>
              <a:buNone/>
            </a:pPr>
            <a:r>
              <a:rPr lang="en-US" sz="1400" b="1" kern="0" dirty="0"/>
              <a:t>Mandate in the Call for Advice (</a:t>
            </a:r>
            <a:r>
              <a:rPr lang="en-US" sz="1400" b="1" kern="0" dirty="0" err="1"/>
              <a:t>CfA</a:t>
            </a:r>
            <a:r>
              <a:rPr lang="en-US" sz="1400" b="1" kern="0" dirty="0"/>
              <a:t>)</a:t>
            </a:r>
          </a:p>
          <a:p>
            <a:pPr lvl="0"/>
            <a:r>
              <a:rPr lang="en-GB" sz="1400" dirty="0"/>
              <a:t>EIOPA is asked in the </a:t>
            </a:r>
            <a:r>
              <a:rPr lang="en-GB" sz="1400" dirty="0" err="1"/>
              <a:t>CfA</a:t>
            </a:r>
            <a:r>
              <a:rPr lang="en-GB" sz="1400" dirty="0"/>
              <a:t> to assess differences in the classification of eligible own funds which are comparable between CRR and Delegated Regulation. </a:t>
            </a:r>
          </a:p>
          <a:p>
            <a:pPr lvl="0"/>
            <a:r>
              <a:rPr lang="en-GB" sz="1400" dirty="0"/>
              <a:t>Certain types of own funds items appear in both banking and insurance frameworks. e.g. ‘subordinated debt instruments’ eligible as ‘restricted Tier 1’ own funds in insurance and ‘Additional Tier 1’ in banking regime. However, some requirements regarding certain contractual features are different in the two frameworks. </a:t>
            </a:r>
          </a:p>
          <a:p>
            <a:pPr lvl="0"/>
            <a:r>
              <a:rPr lang="en-GB" sz="1400" dirty="0"/>
              <a:t>Comparison in discussion paper focusses on features determining whether the debt instruments are in Tier 1 or Tier 2. </a:t>
            </a:r>
          </a:p>
          <a:p>
            <a:pPr lvl="0"/>
            <a:r>
              <a:rPr lang="en-GB" sz="1400" dirty="0"/>
              <a:t>Two specific issues are identified: Differences in ‘Principal Loss Absorbing Mechanism’ (PLAM) and in ‘treatment on changes to applicable tax rules’. </a:t>
            </a:r>
          </a:p>
          <a:p>
            <a:pPr marL="0" indent="0">
              <a:buNone/>
            </a:pPr>
            <a:r>
              <a:rPr lang="en-US" sz="1400" b="1" kern="0" dirty="0"/>
              <a:t>Current practice implied by the legal texts/supervisors</a:t>
            </a:r>
          </a:p>
          <a:p>
            <a:r>
              <a:rPr lang="en-GB" sz="1400" dirty="0"/>
              <a:t>PLAM: Treatment under SII generally does not lead to compliance with SCR, whereas it does under CRR.</a:t>
            </a:r>
          </a:p>
          <a:p>
            <a:r>
              <a:rPr lang="en-GB" sz="1400" dirty="0"/>
              <a:t>Treatment on changes to applicable tax rules: Under CRR Additional Tier1/2 may be redeemed before 5 years of the date of issue. under specific circumstances, e.g. Tax Events. And meeting certain conditions. </a:t>
            </a:r>
          </a:p>
          <a:p>
            <a:pPr marL="0" indent="0">
              <a:buNone/>
            </a:pPr>
            <a:r>
              <a:rPr lang="en-GB" sz="1400" dirty="0"/>
              <a:t>	Under SII, general rule does not allow redemption prior to 5 years. With the exception for 	redemptions made out of the proceeds of a new issuance of the same or higher quality, 	subject to supervisory approval.  Consequently, there are no restrictions on the type of 	Event calls.</a:t>
            </a:r>
          </a:p>
          <a:p>
            <a:endParaRPr lang="en-GB" sz="1400" dirty="0"/>
          </a:p>
          <a:p>
            <a:pPr marL="0" indent="0">
              <a:buNone/>
            </a:pPr>
            <a:endParaRPr lang="en-US" sz="1400" b="1" kern="0" dirty="0"/>
          </a:p>
          <a:p>
            <a:endParaRPr lang="en-GB" kern="0" dirty="0"/>
          </a:p>
        </p:txBody>
      </p:sp>
    </p:spTree>
    <p:extLst>
      <p:ext uri="{BB962C8B-B14F-4D97-AF65-F5344CB8AC3E}">
        <p14:creationId xmlns:p14="http://schemas.microsoft.com/office/powerpoint/2010/main" val="3339290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377" y="260648"/>
            <a:ext cx="8758684" cy="615553"/>
          </a:xfrm>
        </p:spPr>
        <p:txBody>
          <a:bodyPr/>
          <a:lstStyle/>
          <a:p>
            <a:pPr marL="457200" indent="-457200" algn="just">
              <a:buFont typeface="+mj-lt"/>
              <a:buAutoNum type="arabicPeriod" startAt="20"/>
            </a:pPr>
            <a:r>
              <a:rPr lang="en-GB" sz="2000" dirty="0"/>
              <a:t>  Comparison of own funds in insurance and banking </a:t>
            </a:r>
            <a:br>
              <a:rPr lang="en-GB" sz="2000" dirty="0"/>
            </a:br>
            <a:r>
              <a:rPr lang="en-GB" sz="2000" dirty="0"/>
              <a:t>  sectors (2)</a:t>
            </a:r>
          </a:p>
        </p:txBody>
      </p:sp>
      <p:sp>
        <p:nvSpPr>
          <p:cNvPr id="4" name="Slide Number Placeholder 3"/>
          <p:cNvSpPr>
            <a:spLocks noGrp="1"/>
          </p:cNvSpPr>
          <p:nvPr>
            <p:ph type="sldNum" sz="quarter" idx="10"/>
          </p:nvPr>
        </p:nvSpPr>
        <p:spPr/>
        <p:txBody>
          <a:bodyPr/>
          <a:lstStyle/>
          <a:p>
            <a:fld id="{1A67FEBB-CD14-4265-853F-FA2A04A55FD9}" type="slidenum">
              <a:rPr lang="en-US" smtClean="0"/>
              <a:pPr/>
              <a:t>46</a:t>
            </a:fld>
            <a:endParaRPr lang="en-US"/>
          </a:p>
        </p:txBody>
      </p:sp>
      <p:sp>
        <p:nvSpPr>
          <p:cNvPr id="7" name="Content Placeholder 2"/>
          <p:cNvSpPr txBox="1">
            <a:spLocks/>
          </p:cNvSpPr>
          <p:nvPr/>
        </p:nvSpPr>
        <p:spPr bwMode="auto">
          <a:xfrm>
            <a:off x="470082" y="980728"/>
            <a:ext cx="8424862" cy="482463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marL="266700" indent="-266700" algn="l" rtl="0" eaLnBrk="0" fontAlgn="base" hangingPunct="0">
              <a:spcBef>
                <a:spcPct val="20000"/>
              </a:spcBef>
              <a:spcAft>
                <a:spcPct val="0"/>
              </a:spcAft>
              <a:buClr>
                <a:srgbClr val="002957"/>
              </a:buClr>
              <a:buSzPct val="100000"/>
              <a:buBlip>
                <a:blip r:embed="rId2"/>
              </a:buBlip>
              <a:tabLst>
                <a:tab pos="266700" algn="l"/>
              </a:tabLst>
              <a:defRPr sz="2000">
                <a:solidFill>
                  <a:schemeClr val="tx1"/>
                </a:solidFill>
                <a:latin typeface="Verdana" pitchFamily="34" charset="0"/>
                <a:ea typeface="+mn-ea"/>
                <a:cs typeface="Arial" pitchFamily="34" charset="0"/>
              </a:defRPr>
            </a:lvl1pPr>
            <a:lvl2pPr marL="742950" indent="-285750" algn="l" rtl="0" eaLnBrk="0" fontAlgn="base" hangingPunct="0">
              <a:spcBef>
                <a:spcPct val="20000"/>
              </a:spcBef>
              <a:spcAft>
                <a:spcPct val="0"/>
              </a:spcAft>
              <a:buClr>
                <a:srgbClr val="82C55B"/>
              </a:buClr>
              <a:buSzPct val="100000"/>
              <a:buBlip>
                <a:blip r:embed="rId3"/>
              </a:buBlip>
              <a:tabLst>
                <a:tab pos="717550" algn="l"/>
              </a:tabLst>
              <a:defRPr>
                <a:solidFill>
                  <a:schemeClr val="tx1"/>
                </a:solidFill>
                <a:latin typeface="Verdana" pitchFamily="34" charset="0"/>
                <a:cs typeface="Arial" pitchFamily="34" charset="0"/>
              </a:defRPr>
            </a:lvl2pPr>
            <a:lvl3pPr marL="1076325" indent="-266700" algn="l" rtl="0" eaLnBrk="0" fontAlgn="base" hangingPunct="0">
              <a:spcBef>
                <a:spcPct val="20000"/>
              </a:spcBef>
              <a:spcAft>
                <a:spcPct val="0"/>
              </a:spcAft>
              <a:buClr>
                <a:srgbClr val="002957"/>
              </a:buClr>
              <a:buSzPct val="100000"/>
              <a:buFontTx/>
              <a:buBlip>
                <a:blip r:embed="rId4"/>
              </a:buBlip>
              <a:defRPr sz="1600">
                <a:solidFill>
                  <a:schemeClr val="tx1"/>
                </a:solidFill>
                <a:latin typeface="Verdana" pitchFamily="34" charset="0"/>
                <a:cs typeface="Arial" pitchFamily="34" charset="0"/>
              </a:defRPr>
            </a:lvl3pPr>
            <a:lvl4pPr marL="1600200" indent="-228600" algn="l" rtl="0" eaLnBrk="0" fontAlgn="base" hangingPunct="0">
              <a:spcBef>
                <a:spcPct val="20000"/>
              </a:spcBef>
              <a:spcAft>
                <a:spcPct val="0"/>
              </a:spcAft>
              <a:buClr>
                <a:srgbClr val="82C55B"/>
              </a:buClr>
              <a:buSzPct val="80000"/>
              <a:buFont typeface="Arial" charset="0"/>
              <a:buChar char="•"/>
              <a:defRPr sz="1400">
                <a:solidFill>
                  <a:schemeClr val="tx1"/>
                </a:solidFill>
                <a:latin typeface="Verdana" pitchFamily="34" charset="0"/>
                <a:cs typeface="Arial" pitchFamily="34" charset="0"/>
              </a:defRPr>
            </a:lvl4pPr>
            <a:lvl5pPr marL="2057400" indent="-228600" algn="l" rtl="0" eaLnBrk="0" fontAlgn="base" hangingPunct="0">
              <a:spcBef>
                <a:spcPct val="20000"/>
              </a:spcBef>
              <a:spcAft>
                <a:spcPct val="0"/>
              </a:spcAft>
              <a:buClr>
                <a:srgbClr val="002957"/>
              </a:buClr>
              <a:buSzPct val="80000"/>
              <a:buFont typeface="Verdana" pitchFamily="34" charset="0"/>
              <a:buChar char="•"/>
              <a:defRPr sz="1200">
                <a:solidFill>
                  <a:schemeClr val="tx1"/>
                </a:solidFill>
                <a:latin typeface="Verdana" pitchFamily="34" charset="0"/>
                <a:cs typeface="Arial" pitchFamily="34" charset="0"/>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just">
              <a:spcBef>
                <a:spcPct val="30000"/>
              </a:spcBef>
              <a:buClrTx/>
              <a:buSzTx/>
              <a:buFontTx/>
              <a:buNone/>
              <a:tabLst/>
              <a:defRPr/>
            </a:pPr>
            <a:r>
              <a:rPr lang="en-US" sz="1400" b="1" dirty="0"/>
              <a:t>EIOPA’s approach in the discussion paper</a:t>
            </a:r>
          </a:p>
          <a:p>
            <a:r>
              <a:rPr lang="en-GB" sz="1400" dirty="0"/>
              <a:t>9 questions on:</a:t>
            </a:r>
          </a:p>
          <a:p>
            <a:pPr lvl="1"/>
            <a:r>
              <a:rPr lang="en-GB" sz="1400" dirty="0"/>
              <a:t>Any comments on EIOPA’s Comparison for Tier 1/Tier2? Are there other material differences? What changes in SII regulation do members suggest and why and is high quality of own funds still ensured? </a:t>
            </a:r>
          </a:p>
          <a:p>
            <a:pPr lvl="1"/>
            <a:r>
              <a:rPr lang="en-GB" sz="1400" dirty="0"/>
              <a:t>Comments regarding PLAM application? Is the discrepancy between two regulations material and justified by the differences in the business models of banking and insurance? If not, how could this be solved and explain why consistency between the two regulations is desirable and is high quality of own funds still ensured? </a:t>
            </a:r>
          </a:p>
          <a:p>
            <a:pPr lvl="1"/>
            <a:r>
              <a:rPr lang="en-GB" sz="1400" dirty="0"/>
              <a:t>Comments regarding differences in treatment on changes to applicable tax rules? Is the discrepancy between two regulations material and justified by the differences in the business models of banking and insurance? If not, how could this be solved and explain why consistency between the two regulations is desirable and is high quality of own funds still ensured? </a:t>
            </a:r>
          </a:p>
          <a:p>
            <a:pPr marL="0" indent="-19050">
              <a:buFontTx/>
              <a:buNone/>
            </a:pPr>
            <a:r>
              <a:rPr lang="en-GB" sz="1400" b="1" kern="0" dirty="0"/>
              <a:t>Desired outcome from the industry</a:t>
            </a:r>
            <a:endParaRPr lang="en-US" sz="1400" b="1" kern="0" dirty="0"/>
          </a:p>
          <a:p>
            <a:pPr marL="0" indent="0">
              <a:buNone/>
            </a:pPr>
            <a:r>
              <a:rPr lang="en-GB" sz="1400" u="sng" dirty="0"/>
              <a:t>Questions/Remarks to help the discussion could be</a:t>
            </a:r>
            <a:r>
              <a:rPr lang="en-GB" sz="1400" dirty="0"/>
              <a:t>:</a:t>
            </a:r>
          </a:p>
          <a:p>
            <a:pPr lvl="1"/>
            <a:r>
              <a:rPr lang="en-GB" sz="1400" dirty="0"/>
              <a:t>Given the tendency for policymakers to want to align banking and insurance, what benefit/ risks should we be concerned about?</a:t>
            </a:r>
          </a:p>
          <a:p>
            <a:pPr marL="457200" lvl="1" indent="0">
              <a:buNone/>
            </a:pPr>
            <a:endParaRPr lang="en-US" sz="1400" dirty="0"/>
          </a:p>
          <a:p>
            <a:pPr marL="0" indent="0">
              <a:buNone/>
            </a:pPr>
            <a:r>
              <a:rPr lang="en-US" sz="1400" b="1" kern="0" dirty="0"/>
              <a:t>Proposed solutions </a:t>
            </a:r>
            <a:r>
              <a:rPr lang="en-GB" sz="1400" b="1" kern="0" dirty="0"/>
              <a:t>including evidence or existing material </a:t>
            </a:r>
          </a:p>
          <a:p>
            <a:r>
              <a:rPr lang="en-GB" sz="1400" dirty="0"/>
              <a:t>To be discussed </a:t>
            </a:r>
            <a:endParaRPr lang="en-US" sz="1400" dirty="0"/>
          </a:p>
          <a:p>
            <a:pPr marL="0" indent="0">
              <a:buFontTx/>
              <a:buNone/>
            </a:pPr>
            <a:endParaRPr lang="en-US" sz="1400" kern="0" dirty="0"/>
          </a:p>
          <a:p>
            <a:endParaRPr lang="en-US" sz="1400" kern="0" dirty="0"/>
          </a:p>
          <a:p>
            <a:pPr marL="0" indent="0">
              <a:buFontTx/>
              <a:buNone/>
            </a:pPr>
            <a:endParaRPr lang="en-GB" sz="1400" kern="0" dirty="0"/>
          </a:p>
          <a:p>
            <a:endParaRPr lang="en-GB" kern="0" dirty="0"/>
          </a:p>
        </p:txBody>
      </p:sp>
    </p:spTree>
    <p:extLst>
      <p:ext uri="{BB962C8B-B14F-4D97-AF65-F5344CB8AC3E}">
        <p14:creationId xmlns:p14="http://schemas.microsoft.com/office/powerpoint/2010/main" val="3588973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368301" y="260648"/>
            <a:ext cx="8497887" cy="615553"/>
          </a:xfrm>
        </p:spPr>
        <p:txBody>
          <a:bodyPr/>
          <a:lstStyle/>
          <a:p>
            <a:pPr marL="457200" indent="-457200" algn="just">
              <a:buFont typeface="+mj-lt"/>
              <a:buAutoNum type="arabicPeriod" startAt="21"/>
            </a:pPr>
            <a:r>
              <a:rPr lang="en-GB" sz="2000" dirty="0"/>
              <a:t>  Capital instruments only eligible as tier 1 up to 20% of </a:t>
            </a:r>
            <a:br>
              <a:rPr lang="en-GB" sz="2000" dirty="0"/>
            </a:br>
            <a:r>
              <a:rPr lang="en-GB" sz="2000" dirty="0"/>
              <a:t>  total tier 1 (1)</a:t>
            </a:r>
          </a:p>
        </p:txBody>
      </p:sp>
      <p:sp>
        <p:nvSpPr>
          <p:cNvPr id="3" name="Content Placeholder 2"/>
          <p:cNvSpPr>
            <a:spLocks noGrp="1"/>
          </p:cNvSpPr>
          <p:nvPr>
            <p:ph idx="1"/>
          </p:nvPr>
        </p:nvSpPr>
        <p:spPr>
          <a:xfrm>
            <a:off x="359631" y="1268660"/>
            <a:ext cx="8569200" cy="4824636"/>
          </a:xfrm>
        </p:spPr>
        <p:txBody>
          <a:bodyPr/>
          <a:lstStyle/>
          <a:p>
            <a:pPr marL="0" indent="0" algn="just">
              <a:buNone/>
            </a:pPr>
            <a:r>
              <a:rPr lang="en-US" sz="1400" b="1" dirty="0"/>
              <a:t>Mandate in the Call for Advice (</a:t>
            </a:r>
            <a:r>
              <a:rPr lang="en-US" sz="1400" b="1" dirty="0" err="1"/>
              <a:t>CfA</a:t>
            </a:r>
            <a:r>
              <a:rPr lang="en-US" sz="1400" b="1" dirty="0"/>
              <a:t>)</a:t>
            </a:r>
          </a:p>
          <a:p>
            <a:pPr algn="just"/>
            <a:r>
              <a:rPr lang="en-US" sz="1400" dirty="0" err="1"/>
              <a:t>CfA</a:t>
            </a:r>
            <a:r>
              <a:rPr lang="en-US" sz="1400" dirty="0"/>
              <a:t> gives mandate to EIOPA to a</a:t>
            </a:r>
            <a:r>
              <a:rPr lang="en-GB" sz="1400" dirty="0" err="1"/>
              <a:t>ssess</a:t>
            </a:r>
            <a:r>
              <a:rPr lang="en-GB" sz="1400" dirty="0"/>
              <a:t> whether the removal of the quantitative limit that Total restricted Tier 1 can amount to a maximum of 20% of Total Tier 1 would necessarily imply the modification of their eligibility criteria (Article 71 of the Delegated regulation) to ensure their compliance with article 93 of the Solvency II directive (i.e. characteristics and features used to classify own funds into tiers).</a:t>
            </a:r>
          </a:p>
          <a:p>
            <a:pPr marL="0" indent="0">
              <a:buNone/>
            </a:pPr>
            <a:r>
              <a:rPr lang="en-US" sz="1400" b="1" dirty="0"/>
              <a:t>Current practice/assumptions implied by the legal texts/supervisors</a:t>
            </a:r>
          </a:p>
          <a:p>
            <a:r>
              <a:rPr lang="en-GB" sz="1400" dirty="0"/>
              <a:t>Article 82 (3) of the delegated regulation lays down that Restricted Own funds shall make up less than 20 % of the total amount of Tier 1 items.</a:t>
            </a:r>
          </a:p>
          <a:p>
            <a:pPr marL="0" indent="0" algn="just">
              <a:spcBef>
                <a:spcPct val="30000"/>
              </a:spcBef>
              <a:buClrTx/>
              <a:buSzTx/>
              <a:buNone/>
              <a:tabLst/>
              <a:defRPr/>
            </a:pPr>
            <a:r>
              <a:rPr lang="en-US" sz="1400" b="1" dirty="0"/>
              <a:t>EIOPA’s approach in the discussion paper (1)</a:t>
            </a:r>
          </a:p>
          <a:p>
            <a:pPr algn="just"/>
            <a:r>
              <a:rPr lang="en-GB" sz="1400" dirty="0"/>
              <a:t>EIOPA’s discussion paper argues that </a:t>
            </a:r>
            <a:r>
              <a:rPr lang="en-GB" sz="1400" kern="1200" dirty="0">
                <a:ea typeface="+mn-ea"/>
              </a:rPr>
              <a:t>the lifting of the restriction will </a:t>
            </a:r>
            <a:r>
              <a:rPr lang="en-GB" sz="1400" kern="1200" dirty="0"/>
              <a:t>increase the amount of eligible Tier 1 own funds but </a:t>
            </a:r>
            <a:r>
              <a:rPr lang="en-GB" sz="1400" kern="1200" dirty="0">
                <a:ea typeface="+mn-ea"/>
              </a:rPr>
              <a:t>lower their quality as it will cause:</a:t>
            </a:r>
          </a:p>
          <a:p>
            <a:pPr lvl="1"/>
            <a:r>
              <a:rPr lang="en-GB" sz="1400" dirty="0"/>
              <a:t>Capital currently relegated as Tier 2 as a result of the 20% Restricted Tier 1 limit being reached to be recognised as Tier 1. </a:t>
            </a:r>
          </a:p>
          <a:p>
            <a:pPr lvl="1"/>
            <a:r>
              <a:rPr lang="en-GB" sz="1400" dirty="0"/>
              <a:t>Capital currently transitioned into Restricted Tier 1 (‘transitioned pre-Solvency II capital’) as a result of their non-compliance with Solvency II requirements as of 1 Jan 2016 (Article 308b(9)(c) of the Solvency II Directive ) to be recognised as Tier 1 albeit of lower quality than either equity or Solvency II compliant Restricted Tier 1.</a:t>
            </a:r>
          </a:p>
        </p:txBody>
      </p:sp>
      <p:sp>
        <p:nvSpPr>
          <p:cNvPr id="4" name="Slide Number Placeholder 3"/>
          <p:cNvSpPr>
            <a:spLocks noGrp="1"/>
          </p:cNvSpPr>
          <p:nvPr>
            <p:ph type="sldNum" sz="quarter" idx="10"/>
          </p:nvPr>
        </p:nvSpPr>
        <p:spPr/>
        <p:txBody>
          <a:bodyPr/>
          <a:lstStyle/>
          <a:p>
            <a:fld id="{1A67FEBB-CD14-4265-853F-FA2A04A55FD9}" type="slidenum">
              <a:rPr lang="en-US" smtClean="0"/>
              <a:pPr/>
              <a:t>47</a:t>
            </a:fld>
            <a:endParaRPr lang="en-US" dirty="0"/>
          </a:p>
        </p:txBody>
      </p:sp>
      <p:sp>
        <p:nvSpPr>
          <p:cNvPr id="5" name="TextBox 4"/>
          <p:cNvSpPr txBox="1"/>
          <p:nvPr/>
        </p:nvSpPr>
        <p:spPr>
          <a:xfrm>
            <a:off x="395288" y="908720"/>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2</a:t>
            </a:r>
            <a:endParaRPr lang="en-GB" sz="1400" dirty="0">
              <a:solidFill>
                <a:srgbClr val="82C55B"/>
              </a:solidFill>
            </a:endParaRPr>
          </a:p>
        </p:txBody>
      </p:sp>
    </p:spTree>
    <p:extLst>
      <p:ext uri="{BB962C8B-B14F-4D97-AF65-F5344CB8AC3E}">
        <p14:creationId xmlns:p14="http://schemas.microsoft.com/office/powerpoint/2010/main" val="108607734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368301" y="260648"/>
            <a:ext cx="8497887" cy="615553"/>
          </a:xfrm>
        </p:spPr>
        <p:txBody>
          <a:bodyPr/>
          <a:lstStyle/>
          <a:p>
            <a:pPr marL="457200" indent="-457200" algn="just">
              <a:buFont typeface="+mj-lt"/>
              <a:buAutoNum type="arabicPeriod" startAt="21"/>
            </a:pPr>
            <a:r>
              <a:rPr lang="en-GB" sz="2000" dirty="0"/>
              <a:t>  Capital instruments only eligible as tier 1 up to 20% of </a:t>
            </a:r>
            <a:br>
              <a:rPr lang="en-GB" sz="2000" dirty="0"/>
            </a:br>
            <a:r>
              <a:rPr lang="en-GB" sz="2000" dirty="0"/>
              <a:t>  total tier 1 (2)</a:t>
            </a:r>
          </a:p>
        </p:txBody>
      </p:sp>
      <p:sp>
        <p:nvSpPr>
          <p:cNvPr id="3" name="Content Placeholder 2"/>
          <p:cNvSpPr>
            <a:spLocks noGrp="1"/>
          </p:cNvSpPr>
          <p:nvPr>
            <p:ph idx="1"/>
          </p:nvPr>
        </p:nvSpPr>
        <p:spPr>
          <a:xfrm>
            <a:off x="395288" y="1052736"/>
            <a:ext cx="8424862" cy="4824636"/>
          </a:xfrm>
        </p:spPr>
        <p:txBody>
          <a:bodyPr/>
          <a:lstStyle/>
          <a:p>
            <a:pPr marL="0" indent="0" algn="just">
              <a:spcBef>
                <a:spcPct val="30000"/>
              </a:spcBef>
              <a:buClrTx/>
              <a:buSzTx/>
              <a:buNone/>
              <a:tabLst/>
              <a:defRPr/>
            </a:pPr>
            <a:r>
              <a:rPr lang="en-US" sz="1400" b="1" dirty="0"/>
              <a:t>EIOPA’s approach in the discussion paper (2)</a:t>
            </a:r>
          </a:p>
          <a:p>
            <a:pPr algn="just"/>
            <a:r>
              <a:rPr lang="en-GB" sz="1400" dirty="0"/>
              <a:t>7 questions aiming at </a:t>
            </a:r>
            <a:r>
              <a:rPr lang="en-GB" sz="1400" kern="1200" dirty="0"/>
              <a:t>:</a:t>
            </a:r>
          </a:p>
          <a:p>
            <a:pPr lvl="1"/>
            <a:r>
              <a:rPr lang="en-GB" sz="1400" dirty="0"/>
              <a:t>(1) Understanding the industry views as to whether transitioned pre-Solvency II Restricted Tier 1 Capital should be excluded from the lifting of the limits and (2) quantifying the magnitude of relegated Tier 2 Capital that would be recognised as Tier 1 as well as the effect thereof on the solvency ratio.</a:t>
            </a:r>
          </a:p>
          <a:p>
            <a:pPr lvl="1"/>
            <a:r>
              <a:rPr lang="en-GB" sz="1400" dirty="0"/>
              <a:t>Welcoming the industry views as to how to modify the eligibility criteria in article 71 of the Delegated regulation to ensure their compliance with article 93 of the Solvency II directive (i.e. characteristics and features used to classify own funds into tiers).</a:t>
            </a:r>
          </a:p>
          <a:p>
            <a:pPr marL="0" indent="0">
              <a:buNone/>
            </a:pPr>
            <a:endParaRPr lang="en-GB" sz="1400" b="1" dirty="0"/>
          </a:p>
          <a:p>
            <a:pPr marL="0" indent="0">
              <a:buNone/>
            </a:pPr>
            <a:r>
              <a:rPr lang="en-GB" sz="1400" b="1" dirty="0"/>
              <a:t>Desired outcome from the industry</a:t>
            </a:r>
            <a:endParaRPr lang="en-US" sz="1400" b="1" dirty="0"/>
          </a:p>
          <a:p>
            <a:r>
              <a:rPr lang="fr-BE" sz="1400" dirty="0"/>
              <a:t>To </a:t>
            </a:r>
            <a:r>
              <a:rPr lang="fr-BE" sz="1400" dirty="0" err="1"/>
              <a:t>be</a:t>
            </a:r>
            <a:r>
              <a:rPr lang="fr-BE" sz="1400" dirty="0"/>
              <a:t> </a:t>
            </a:r>
            <a:r>
              <a:rPr lang="fr-BE" sz="1400" dirty="0" err="1"/>
              <a:t>discussed</a:t>
            </a:r>
            <a:r>
              <a:rPr lang="fr-BE" sz="1400" dirty="0"/>
              <a:t> </a:t>
            </a:r>
            <a:endParaRPr lang="en-GB" sz="1400" dirty="0"/>
          </a:p>
          <a:p>
            <a:pPr marL="0" indent="0" algn="just">
              <a:buNone/>
            </a:pPr>
            <a:endParaRPr lang="en-US" sz="1400" b="1" dirty="0"/>
          </a:p>
          <a:p>
            <a:pPr marL="0" indent="0" algn="just">
              <a:buNone/>
            </a:pPr>
            <a:r>
              <a:rPr lang="en-US" sz="1400" b="1" dirty="0"/>
              <a:t>Proposed solutions </a:t>
            </a:r>
            <a:r>
              <a:rPr lang="en-GB" sz="1400" b="1" dirty="0"/>
              <a:t>including evidence or existing material </a:t>
            </a:r>
            <a:endParaRPr lang="en-GB" sz="1400" dirty="0"/>
          </a:p>
          <a:p>
            <a:r>
              <a:rPr lang="en-GB" sz="1400" dirty="0"/>
              <a:t>To be discussed </a:t>
            </a:r>
            <a:endParaRPr lang="en-US" sz="1400"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48</a:t>
            </a:fld>
            <a:endParaRPr lang="en-US"/>
          </a:p>
        </p:txBody>
      </p:sp>
    </p:spTree>
    <p:extLst>
      <p:ext uri="{BB962C8B-B14F-4D97-AF65-F5344CB8AC3E}">
        <p14:creationId xmlns:p14="http://schemas.microsoft.com/office/powerpoint/2010/main" val="437010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 </a:t>
            </a:r>
            <a:r>
              <a:rPr lang="en-US"/>
              <a:t>Emerging Priorities </a:t>
            </a:r>
            <a:endParaRPr lang="en-US"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5</a:t>
            </a:fld>
            <a:endParaRPr lang="en-US"/>
          </a:p>
        </p:txBody>
      </p:sp>
      <p:sp>
        <p:nvSpPr>
          <p:cNvPr id="9" name="TextBox 8"/>
          <p:cNvSpPr txBox="1"/>
          <p:nvPr/>
        </p:nvSpPr>
        <p:spPr>
          <a:xfrm>
            <a:off x="683568" y="1052736"/>
            <a:ext cx="7272808" cy="646331"/>
          </a:xfrm>
          <a:prstGeom prst="rect">
            <a:avLst/>
          </a:prstGeom>
          <a:noFill/>
        </p:spPr>
        <p:txBody>
          <a:bodyPr wrap="square" rtlCol="0">
            <a:spAutoFit/>
          </a:bodyPr>
          <a:lstStyle/>
          <a:p>
            <a:r>
              <a:rPr lang="en-US" dirty="0"/>
              <a:t>The following table gives an overview of the emerging priorities, based on input received from 12 members </a:t>
            </a:r>
          </a:p>
        </p:txBody>
      </p:sp>
      <p:pic>
        <p:nvPicPr>
          <p:cNvPr id="6" name="Picture 5"/>
          <p:cNvPicPr>
            <a:picLocks noChangeAspect="1"/>
          </p:cNvPicPr>
          <p:nvPr/>
        </p:nvPicPr>
        <p:blipFill>
          <a:blip r:embed="rId2"/>
          <a:stretch>
            <a:fillRect/>
          </a:stretch>
        </p:blipFill>
        <p:spPr>
          <a:xfrm>
            <a:off x="1017498" y="1847005"/>
            <a:ext cx="6755209" cy="4274044"/>
          </a:xfrm>
          <a:prstGeom prst="rect">
            <a:avLst/>
          </a:prstGeom>
          <a:solidFill>
            <a:schemeClr val="bg1"/>
          </a:solidFill>
        </p:spPr>
      </p:pic>
    </p:spTree>
    <p:extLst>
      <p:ext uri="{BB962C8B-B14F-4D97-AF65-F5344CB8AC3E}">
        <p14:creationId xmlns:p14="http://schemas.microsoft.com/office/powerpoint/2010/main" val="2801385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Priorities Per Country</a:t>
            </a:r>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4251472600"/>
              </p:ext>
            </p:extLst>
          </p:nvPr>
        </p:nvGraphicFramePr>
        <p:xfrm>
          <a:off x="1187624" y="1394119"/>
          <a:ext cx="7185768" cy="4826096"/>
        </p:xfrm>
        <a:graphic>
          <a:graphicData uri="http://schemas.openxmlformats.org/drawingml/2006/table">
            <a:tbl>
              <a:tblPr>
                <a:tableStyleId>{5C22544A-7EE6-4342-B048-85BDC9FD1C3A}</a:tableStyleId>
              </a:tblPr>
              <a:tblGrid>
                <a:gridCol w="2591225">
                  <a:extLst>
                    <a:ext uri="{9D8B030D-6E8A-4147-A177-3AD203B41FA5}">
                      <a16:colId xmlns:a16="http://schemas.microsoft.com/office/drawing/2014/main" xmlns="" val="3503013879"/>
                    </a:ext>
                  </a:extLst>
                </a:gridCol>
                <a:gridCol w="312810">
                  <a:extLst>
                    <a:ext uri="{9D8B030D-6E8A-4147-A177-3AD203B41FA5}">
                      <a16:colId xmlns:a16="http://schemas.microsoft.com/office/drawing/2014/main" xmlns="" val="652418943"/>
                    </a:ext>
                  </a:extLst>
                </a:gridCol>
                <a:gridCol w="259566">
                  <a:extLst>
                    <a:ext uri="{9D8B030D-6E8A-4147-A177-3AD203B41FA5}">
                      <a16:colId xmlns:a16="http://schemas.microsoft.com/office/drawing/2014/main" xmlns="" val="1242475100"/>
                    </a:ext>
                  </a:extLst>
                </a:gridCol>
                <a:gridCol w="399333">
                  <a:extLst>
                    <a:ext uri="{9D8B030D-6E8A-4147-A177-3AD203B41FA5}">
                      <a16:colId xmlns:a16="http://schemas.microsoft.com/office/drawing/2014/main" xmlns="" val="4013730519"/>
                    </a:ext>
                  </a:extLst>
                </a:gridCol>
                <a:gridCol w="363837">
                  <a:extLst>
                    <a:ext uri="{9D8B030D-6E8A-4147-A177-3AD203B41FA5}">
                      <a16:colId xmlns:a16="http://schemas.microsoft.com/office/drawing/2014/main" xmlns="" val="2210890641"/>
                    </a:ext>
                  </a:extLst>
                </a:gridCol>
                <a:gridCol w="346088">
                  <a:extLst>
                    <a:ext uri="{9D8B030D-6E8A-4147-A177-3AD203B41FA5}">
                      <a16:colId xmlns:a16="http://schemas.microsoft.com/office/drawing/2014/main" xmlns="" val="719419372"/>
                    </a:ext>
                  </a:extLst>
                </a:gridCol>
                <a:gridCol w="319466">
                  <a:extLst>
                    <a:ext uri="{9D8B030D-6E8A-4147-A177-3AD203B41FA5}">
                      <a16:colId xmlns:a16="http://schemas.microsoft.com/office/drawing/2014/main" xmlns="" val="1162585469"/>
                    </a:ext>
                  </a:extLst>
                </a:gridCol>
                <a:gridCol w="286189">
                  <a:extLst>
                    <a:ext uri="{9D8B030D-6E8A-4147-A177-3AD203B41FA5}">
                      <a16:colId xmlns:a16="http://schemas.microsoft.com/office/drawing/2014/main" xmlns="" val="1507295916"/>
                    </a:ext>
                  </a:extLst>
                </a:gridCol>
                <a:gridCol w="346088">
                  <a:extLst>
                    <a:ext uri="{9D8B030D-6E8A-4147-A177-3AD203B41FA5}">
                      <a16:colId xmlns:a16="http://schemas.microsoft.com/office/drawing/2014/main" xmlns="" val="3095994391"/>
                    </a:ext>
                  </a:extLst>
                </a:gridCol>
                <a:gridCol w="346088">
                  <a:extLst>
                    <a:ext uri="{9D8B030D-6E8A-4147-A177-3AD203B41FA5}">
                      <a16:colId xmlns:a16="http://schemas.microsoft.com/office/drawing/2014/main" xmlns="" val="1365811194"/>
                    </a:ext>
                  </a:extLst>
                </a:gridCol>
                <a:gridCol w="390458">
                  <a:extLst>
                    <a:ext uri="{9D8B030D-6E8A-4147-A177-3AD203B41FA5}">
                      <a16:colId xmlns:a16="http://schemas.microsoft.com/office/drawing/2014/main" xmlns="" val="2775523781"/>
                    </a:ext>
                  </a:extLst>
                </a:gridCol>
                <a:gridCol w="275096">
                  <a:extLst>
                    <a:ext uri="{9D8B030D-6E8A-4147-A177-3AD203B41FA5}">
                      <a16:colId xmlns:a16="http://schemas.microsoft.com/office/drawing/2014/main" xmlns="" val="1952900911"/>
                    </a:ext>
                  </a:extLst>
                </a:gridCol>
                <a:gridCol w="417081">
                  <a:extLst>
                    <a:ext uri="{9D8B030D-6E8A-4147-A177-3AD203B41FA5}">
                      <a16:colId xmlns:a16="http://schemas.microsoft.com/office/drawing/2014/main" xmlns="" val="559630203"/>
                    </a:ext>
                  </a:extLst>
                </a:gridCol>
                <a:gridCol w="532443">
                  <a:extLst>
                    <a:ext uri="{9D8B030D-6E8A-4147-A177-3AD203B41FA5}">
                      <a16:colId xmlns:a16="http://schemas.microsoft.com/office/drawing/2014/main" xmlns="" val="1911676359"/>
                    </a:ext>
                  </a:extLst>
                </a:gridCol>
              </a:tblGrid>
              <a:tr h="353071">
                <a:tc>
                  <a:txBody>
                    <a:bodyPr/>
                    <a:lstStyle/>
                    <a:p>
                      <a:pPr algn="l" fontAlgn="ctr"/>
                      <a:r>
                        <a:rPr lang="en-US" sz="600" u="none" strike="noStrike" dirty="0">
                          <a:effectLst/>
                        </a:rPr>
                        <a:t>SII Review Items</a:t>
                      </a:r>
                      <a:endParaRPr lang="en-US" sz="600" b="1" i="0" u="none" strike="noStrike" dirty="0">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Germanty</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Italy </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Netherlands</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Belgium</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Switzerland</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Denmark </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Spain</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Finland</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France</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Sweden</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UK</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ctr"/>
                      <a:r>
                        <a:rPr lang="en-US" sz="600" u="none" strike="noStrike">
                          <a:effectLst/>
                        </a:rPr>
                        <a:t>Norway</a:t>
                      </a:r>
                      <a:endParaRPr lang="en-US" sz="600" b="1" i="0" u="none" strike="noStrike">
                        <a:solidFill>
                          <a:srgbClr val="000000"/>
                        </a:solidFill>
                        <a:effectLst/>
                        <a:latin typeface="Verdana" panose="020B0604030504040204" pitchFamily="34" charset="0"/>
                      </a:endParaRPr>
                    </a:p>
                  </a:txBody>
                  <a:tcPr marL="0" marR="0" marT="0" marB="0" anchor="ctr"/>
                </a:tc>
                <a:tc>
                  <a:txBody>
                    <a:bodyPr/>
                    <a:lstStyle/>
                    <a:p>
                      <a:pPr algn="l" fontAlgn="b"/>
                      <a:r>
                        <a:rPr lang="en-GB" sz="600" u="none" strike="noStrike">
                          <a:effectLst/>
                        </a:rPr>
                        <a:t>Priority of SII review Item</a:t>
                      </a:r>
                      <a:endParaRPr lang="en-GB" sz="600" b="1"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336897921"/>
                  </a:ext>
                </a:extLst>
              </a:tr>
              <a:tr h="333086">
                <a:tc>
                  <a:txBody>
                    <a:bodyPr/>
                    <a:lstStyle/>
                    <a:p>
                      <a:pPr algn="l" fontAlgn="b"/>
                      <a:r>
                        <a:rPr lang="en-US" sz="600" u="none" strike="noStrike">
                          <a:effectLst/>
                        </a:rPr>
                        <a:t>1. Simplified calculations</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2</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3604236625"/>
                  </a:ext>
                </a:extLst>
              </a:tr>
              <a:tr h="233160">
                <a:tc>
                  <a:txBody>
                    <a:bodyPr/>
                    <a:lstStyle/>
                    <a:p>
                      <a:pPr algn="l" fontAlgn="b"/>
                      <a:r>
                        <a:rPr lang="en-GB" sz="600" u="none" strike="noStrike">
                          <a:effectLst/>
                        </a:rPr>
                        <a:t>2. Reducing reliance to external credit ratings in the standard formula</a:t>
                      </a:r>
                      <a:endParaRPr lang="en-GB"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2</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253895201"/>
                  </a:ext>
                </a:extLst>
              </a:tr>
              <a:tr h="379718">
                <a:tc>
                  <a:txBody>
                    <a:bodyPr/>
                    <a:lstStyle/>
                    <a:p>
                      <a:pPr algn="l" fontAlgn="ctr"/>
                      <a:r>
                        <a:rPr lang="en-GB" sz="600" u="none" strike="noStrike">
                          <a:effectLst/>
                        </a:rPr>
                        <a:t>3. Treatment of guarantees, exposures guaranteed by a third party and expousres to regional governments and local authorities(RGLA)</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b="0" i="0" u="none" strike="noStrike" dirty="0">
                          <a:solidFill>
                            <a:srgbClr val="000000"/>
                          </a:solidFill>
                          <a:effectLst/>
                          <a:latin typeface="Verdana" panose="020B0604030504040204" pitchFamily="34" charset="0"/>
                        </a:rPr>
                        <a:t>1</a:t>
                      </a:r>
                    </a:p>
                  </a:txBody>
                  <a:tcPr marL="0" marR="0" marT="0" marB="0" anchor="b"/>
                </a:tc>
                <a:tc>
                  <a:txBody>
                    <a:bodyPr/>
                    <a:lstStyle/>
                    <a:p>
                      <a:pPr algn="ctr" fontAlgn="b"/>
                      <a:r>
                        <a:rPr lang="en-US" sz="600" u="none" strike="noStrike" dirty="0">
                          <a:effectLst/>
                        </a:rPr>
                        <a:t> </a:t>
                      </a:r>
                      <a:endParaRPr lang="en-US" sz="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5</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1035271715"/>
                  </a:ext>
                </a:extLst>
              </a:tr>
              <a:tr h="219837">
                <a:tc>
                  <a:txBody>
                    <a:bodyPr/>
                    <a:lstStyle/>
                    <a:p>
                      <a:pPr algn="l" fontAlgn="ctr"/>
                      <a:r>
                        <a:rPr lang="en-US" sz="600" u="none" strike="noStrike">
                          <a:effectLst/>
                        </a:rPr>
                        <a:t>4. Risk-mitigation techniques</a:t>
                      </a:r>
                      <a:endParaRPr lang="en-US"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2</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590675800"/>
                  </a:ext>
                </a:extLst>
              </a:tr>
              <a:tr h="206513">
                <a:tc>
                  <a:txBody>
                    <a:bodyPr/>
                    <a:lstStyle/>
                    <a:p>
                      <a:pPr algn="l" fontAlgn="ctr"/>
                      <a:r>
                        <a:rPr lang="en-GB" sz="600" u="none" strike="noStrike">
                          <a:effectLst/>
                        </a:rPr>
                        <a:t>5. Volume measure for premium risk</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5</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651114575"/>
                  </a:ext>
                </a:extLst>
              </a:tr>
              <a:tr h="299777">
                <a:tc>
                  <a:txBody>
                    <a:bodyPr/>
                    <a:lstStyle/>
                    <a:p>
                      <a:pPr algn="l" fontAlgn="ctr"/>
                      <a:r>
                        <a:rPr lang="en-GB" sz="600" u="none" strike="noStrike">
                          <a:effectLst/>
                        </a:rPr>
                        <a:t>6.Assessment of the appropriatebess of standard parameters for non-life premium and reserve risks and for medical expense risk</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2</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3392677138"/>
                  </a:ext>
                </a:extLst>
              </a:tr>
              <a:tr h="133234">
                <a:tc>
                  <a:txBody>
                    <a:bodyPr/>
                    <a:lstStyle/>
                    <a:p>
                      <a:pPr algn="l" fontAlgn="ctr"/>
                      <a:r>
                        <a:rPr lang="en-US" sz="600" u="none" strike="noStrike">
                          <a:effectLst/>
                        </a:rPr>
                        <a:t>7. Natural catastrophe risks</a:t>
                      </a:r>
                      <a:endParaRPr lang="en-US"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5</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497570552"/>
                  </a:ext>
                </a:extLst>
              </a:tr>
              <a:tr h="233160">
                <a:tc>
                  <a:txBody>
                    <a:bodyPr/>
                    <a:lstStyle/>
                    <a:p>
                      <a:pPr algn="l" fontAlgn="ctr"/>
                      <a:r>
                        <a:rPr lang="en-US" sz="600" u="none" strike="noStrike">
                          <a:effectLst/>
                        </a:rPr>
                        <a:t>8. Man-made catastrophe risk</a:t>
                      </a:r>
                      <a:endParaRPr lang="en-US"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l" fontAlgn="b"/>
                      <a:r>
                        <a:rPr lang="en-US" sz="600" u="none" strike="noStrike">
                          <a:effectLst/>
                        </a:rPr>
                        <a:t>1</a:t>
                      </a:r>
                      <a:endParaRPr lang="en-US" sz="800" b="0" i="0" u="none" strike="noStrike">
                        <a:solidFill>
                          <a:srgbClr val="000000"/>
                        </a:solidFill>
                        <a:effectLst/>
                        <a:latin typeface="Calibri" panose="020F0502020204030204" pitchFamily="34" charset="0"/>
                      </a:endParaRPr>
                    </a:p>
                  </a:txBody>
                  <a:tcPr marL="0" marR="0" marT="0" marB="0"/>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5</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252763969"/>
                  </a:ext>
                </a:extLst>
              </a:tr>
              <a:tr h="233160">
                <a:tc>
                  <a:txBody>
                    <a:bodyPr/>
                    <a:lstStyle/>
                    <a:p>
                      <a:pPr algn="l" fontAlgn="ctr"/>
                      <a:r>
                        <a:rPr lang="en-US" sz="600" u="none" strike="noStrike">
                          <a:effectLst/>
                        </a:rPr>
                        <a:t>9. Health catastrophe risk</a:t>
                      </a:r>
                      <a:endParaRPr lang="en-US"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3</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1965876832"/>
                  </a:ext>
                </a:extLst>
              </a:tr>
              <a:tr h="213175">
                <a:tc>
                  <a:txBody>
                    <a:bodyPr/>
                    <a:lstStyle/>
                    <a:p>
                      <a:pPr algn="l" fontAlgn="ctr"/>
                      <a:r>
                        <a:rPr lang="en-GB" sz="600" u="none" strike="noStrike">
                          <a:effectLst/>
                        </a:rPr>
                        <a:t>10. Calibration of the mortality and longevity risk</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5</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3891763424"/>
                  </a:ext>
                </a:extLst>
              </a:tr>
              <a:tr h="186528">
                <a:tc>
                  <a:txBody>
                    <a:bodyPr/>
                    <a:lstStyle/>
                    <a:p>
                      <a:pPr algn="l" fontAlgn="ctr"/>
                      <a:r>
                        <a:rPr lang="en-GB" sz="600" u="none" strike="noStrike">
                          <a:effectLst/>
                        </a:rPr>
                        <a:t>11. USP and GSP on underwriting risks</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4</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704404206"/>
                  </a:ext>
                </a:extLst>
              </a:tr>
              <a:tr h="159881">
                <a:tc>
                  <a:txBody>
                    <a:bodyPr/>
                    <a:lstStyle/>
                    <a:p>
                      <a:pPr algn="l" fontAlgn="ctr"/>
                      <a:r>
                        <a:rPr lang="en-GB" sz="600" u="none" strike="noStrike">
                          <a:effectLst/>
                        </a:rPr>
                        <a:t>12. Simplifying the counterparty default risk module</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4</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1672408483"/>
                  </a:ext>
                </a:extLst>
              </a:tr>
              <a:tr h="179866">
                <a:tc>
                  <a:txBody>
                    <a:bodyPr/>
                    <a:lstStyle/>
                    <a:p>
                      <a:pPr algn="l" fontAlgn="ctr"/>
                      <a:r>
                        <a:rPr lang="en-GB" sz="600" u="none" strike="noStrike">
                          <a:effectLst/>
                        </a:rPr>
                        <a:t>13. Exposures to qualifying central counterparties and derivatives</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dirty="0">
                          <a:effectLst/>
                        </a:rPr>
                        <a:t>0</a:t>
                      </a:r>
                      <a:endParaRPr lang="en-US" sz="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2022333206"/>
                  </a:ext>
                </a:extLst>
              </a:tr>
              <a:tr h="193190">
                <a:tc>
                  <a:txBody>
                    <a:bodyPr/>
                    <a:lstStyle/>
                    <a:p>
                      <a:pPr algn="l" fontAlgn="ctr"/>
                      <a:r>
                        <a:rPr lang="en-GB" sz="600" u="none" strike="noStrike">
                          <a:effectLst/>
                        </a:rPr>
                        <a:t>14. Assumptions of the market concentration risk sub-module</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0</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1882493713"/>
                  </a:ext>
                </a:extLst>
              </a:tr>
              <a:tr h="186528">
                <a:tc>
                  <a:txBody>
                    <a:bodyPr/>
                    <a:lstStyle/>
                    <a:p>
                      <a:pPr algn="l" fontAlgn="ctr"/>
                      <a:r>
                        <a:rPr lang="en-GB" sz="600" u="none" strike="noStrike">
                          <a:effectLst/>
                        </a:rPr>
                        <a:t>15. Currency risk at group level</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2</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1759052432"/>
                  </a:ext>
                </a:extLst>
              </a:tr>
              <a:tr h="193190">
                <a:tc>
                  <a:txBody>
                    <a:bodyPr/>
                    <a:lstStyle/>
                    <a:p>
                      <a:pPr algn="l" fontAlgn="ctr"/>
                      <a:r>
                        <a:rPr lang="en-GB" sz="600" u="none" strike="noStrike">
                          <a:effectLst/>
                        </a:rPr>
                        <a:t>16. Look-through approach:simplifications and investment related vehicles</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6</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1057350178"/>
                  </a:ext>
                </a:extLst>
              </a:tr>
              <a:tr h="173205">
                <a:tc>
                  <a:txBody>
                    <a:bodyPr/>
                    <a:lstStyle/>
                    <a:p>
                      <a:pPr algn="l" fontAlgn="ctr"/>
                      <a:r>
                        <a:rPr lang="en-GB" sz="600" u="none" strike="noStrike">
                          <a:effectLst/>
                        </a:rPr>
                        <a:t>17. Interest rate risk sub-module </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5</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7675538"/>
                  </a:ext>
                </a:extLst>
              </a:tr>
              <a:tr h="206513">
                <a:tc>
                  <a:txBody>
                    <a:bodyPr/>
                    <a:lstStyle/>
                    <a:p>
                      <a:pPr algn="l" fontAlgn="ctr"/>
                      <a:r>
                        <a:rPr lang="en-GB" sz="600" u="none" strike="noStrike">
                          <a:effectLst/>
                        </a:rPr>
                        <a:t>18. Loss Absorbing capacity of Deferred Taxes(LAC DT)</a:t>
                      </a:r>
                      <a:endParaRPr lang="en-GB" sz="600" b="0" i="0" u="none" strike="noStrike">
                        <a:solidFill>
                          <a:srgbClr val="000000"/>
                        </a:solidFill>
                        <a:effectLst/>
                        <a:latin typeface="Verdana" panose="020B0604030504040204" pitchFamily="34" charset="0"/>
                      </a:endParaRPr>
                    </a:p>
                  </a:txBody>
                  <a:tcPr marL="0" marR="0" marT="0" marB="0" anchor="ctr"/>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10</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305311877"/>
                  </a:ext>
                </a:extLst>
              </a:tr>
              <a:tr h="166543">
                <a:tc>
                  <a:txBody>
                    <a:bodyPr/>
                    <a:lstStyle/>
                    <a:p>
                      <a:pPr algn="l" fontAlgn="b"/>
                      <a:r>
                        <a:rPr lang="en-US" sz="600" u="none" strike="noStrike">
                          <a:effectLst/>
                        </a:rPr>
                        <a:t>19. Risk margin</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9</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634828511"/>
                  </a:ext>
                </a:extLst>
              </a:tr>
              <a:tr h="159881">
                <a:tc>
                  <a:txBody>
                    <a:bodyPr/>
                    <a:lstStyle/>
                    <a:p>
                      <a:pPr algn="l" fontAlgn="b"/>
                      <a:r>
                        <a:rPr lang="en-GB" sz="600" u="none" strike="noStrike">
                          <a:effectLst/>
                        </a:rPr>
                        <a:t>20. Comparison of own funds in insurance and banking sectors</a:t>
                      </a:r>
                      <a:endParaRPr lang="en-GB"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1624085606"/>
                  </a:ext>
                </a:extLst>
              </a:tr>
              <a:tr h="181199">
                <a:tc>
                  <a:txBody>
                    <a:bodyPr/>
                    <a:lstStyle/>
                    <a:p>
                      <a:pPr algn="l" fontAlgn="b"/>
                      <a:r>
                        <a:rPr lang="en-GB" sz="600" u="none" strike="noStrike">
                          <a:effectLst/>
                        </a:rPr>
                        <a:t>21. Capital instruments only eligible as tier 1 up to 20% of total tier 1 </a:t>
                      </a:r>
                      <a:endParaRPr lang="en-GB"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Verdana" panose="020B0604030504040204" pitchFamily="34" charset="0"/>
                      </a:endParaRPr>
                    </a:p>
                  </a:txBody>
                  <a:tcPr marL="0" marR="0" marT="0" marB="0" anchor="b"/>
                </a:tc>
                <a:tc>
                  <a:txBody>
                    <a:bodyPr/>
                    <a:lstStyle/>
                    <a:p>
                      <a:pPr algn="ctr" fontAlgn="b"/>
                      <a:r>
                        <a:rPr lang="en-US" sz="600" u="none" strike="noStrike">
                          <a:effectLst/>
                        </a:rPr>
                        <a:t>1</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dirty="0">
                          <a:effectLst/>
                        </a:rPr>
                        <a:t> </a:t>
                      </a:r>
                      <a:endParaRPr lang="en-US" sz="6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a:effectLst/>
                        </a:rPr>
                        <a:t> </a:t>
                      </a:r>
                      <a:endParaRPr lang="en-US" sz="6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600" u="none" strike="noStrike" dirty="0">
                          <a:effectLst/>
                        </a:rPr>
                        <a:t>2</a:t>
                      </a:r>
                      <a:endParaRPr lang="en-US" sz="6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xmlns="" val="1384168892"/>
                  </a:ext>
                </a:extLst>
              </a:tr>
            </a:tbl>
          </a:graphicData>
        </a:graphic>
      </p:graphicFrame>
      <p:sp>
        <p:nvSpPr>
          <p:cNvPr id="4" name="Slide Number Placeholder 3"/>
          <p:cNvSpPr>
            <a:spLocks noGrp="1"/>
          </p:cNvSpPr>
          <p:nvPr>
            <p:ph type="sldNum" sz="quarter" idx="10"/>
          </p:nvPr>
        </p:nvSpPr>
        <p:spPr/>
        <p:txBody>
          <a:bodyPr/>
          <a:lstStyle/>
          <a:p>
            <a:fld id="{1A67FEBB-CD14-4265-853F-FA2A04A55FD9}" type="slidenum">
              <a:rPr lang="en-US" smtClean="0"/>
              <a:pPr/>
              <a:t>6</a:t>
            </a:fld>
            <a:endParaRPr lang="en-US"/>
          </a:p>
        </p:txBody>
      </p:sp>
      <p:sp>
        <p:nvSpPr>
          <p:cNvPr id="8" name="TextBox 7"/>
          <p:cNvSpPr txBox="1"/>
          <p:nvPr/>
        </p:nvSpPr>
        <p:spPr>
          <a:xfrm>
            <a:off x="1115616" y="980728"/>
            <a:ext cx="7750572" cy="369332"/>
          </a:xfrm>
          <a:prstGeom prst="rect">
            <a:avLst/>
          </a:prstGeom>
          <a:noFill/>
        </p:spPr>
        <p:txBody>
          <a:bodyPr wrap="square" rtlCol="0">
            <a:spAutoFit/>
          </a:bodyPr>
          <a:lstStyle/>
          <a:p>
            <a:r>
              <a:rPr lang="en-US" dirty="0"/>
              <a:t>The following table gives an </a:t>
            </a:r>
            <a:r>
              <a:rPr lang="en-US"/>
              <a:t>overview of </a:t>
            </a:r>
            <a:r>
              <a:rPr lang="en-US" dirty="0"/>
              <a:t>priorities per country. </a:t>
            </a:r>
          </a:p>
        </p:txBody>
      </p:sp>
    </p:spTree>
    <p:extLst>
      <p:ext uri="{BB962C8B-B14F-4D97-AF65-F5344CB8AC3E}">
        <p14:creationId xmlns:p14="http://schemas.microsoft.com/office/powerpoint/2010/main" val="32910619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944" y="435421"/>
            <a:ext cx="8497887" cy="307777"/>
          </a:xfrm>
        </p:spPr>
        <p:txBody>
          <a:bodyPr/>
          <a:lstStyle/>
          <a:p>
            <a:pPr marL="457200" indent="-457200">
              <a:buFont typeface="+mj-lt"/>
              <a:buAutoNum type="arabicPeriod"/>
            </a:pPr>
            <a:r>
              <a:rPr lang="en-GB" sz="2000" dirty="0"/>
              <a:t>Simplified calculations (1)</a:t>
            </a:r>
          </a:p>
        </p:txBody>
      </p:sp>
      <p:sp>
        <p:nvSpPr>
          <p:cNvPr id="3" name="Content Placeholder 2"/>
          <p:cNvSpPr>
            <a:spLocks noGrp="1"/>
          </p:cNvSpPr>
          <p:nvPr>
            <p:ph idx="1"/>
          </p:nvPr>
        </p:nvSpPr>
        <p:spPr>
          <a:xfrm>
            <a:off x="359631" y="1193317"/>
            <a:ext cx="8569200" cy="4824636"/>
          </a:xfrm>
        </p:spPr>
        <p:txBody>
          <a:bodyPr/>
          <a:lstStyle/>
          <a:p>
            <a:pPr marL="0" lvl="0" indent="0" algn="just">
              <a:buNone/>
            </a:pPr>
            <a:r>
              <a:rPr lang="en-US" sz="1400" b="1" dirty="0"/>
              <a:t>Mandate in the Call for Advice (</a:t>
            </a:r>
            <a:r>
              <a:rPr lang="en-US" sz="1400" b="1" dirty="0" err="1"/>
              <a:t>CfA</a:t>
            </a:r>
            <a:r>
              <a:rPr lang="en-US" sz="1400" b="1" dirty="0"/>
              <a:t>)</a:t>
            </a:r>
          </a:p>
          <a:p>
            <a:pPr lvl="0" algn="just"/>
            <a:r>
              <a:rPr lang="en-US" sz="1400" dirty="0" err="1"/>
              <a:t>CfA</a:t>
            </a:r>
            <a:r>
              <a:rPr lang="en-US" sz="1400" dirty="0"/>
              <a:t> gives mandate to EIOPA to:</a:t>
            </a:r>
          </a:p>
          <a:p>
            <a:pPr lvl="1"/>
            <a:r>
              <a:rPr lang="en-GB" sz="1400" dirty="0"/>
              <a:t>Investigate to what extent existing simplifications are currently used and if relevant, the reasons they are not used.</a:t>
            </a:r>
            <a:endParaRPr lang="en-US" sz="1400" dirty="0"/>
          </a:p>
          <a:p>
            <a:pPr lvl="1"/>
            <a:r>
              <a:rPr lang="en-GB" sz="1400" dirty="0"/>
              <a:t>Suggest criteria or extension of scope that will improve the use of simplifications.</a:t>
            </a:r>
          </a:p>
          <a:p>
            <a:pPr marL="0" indent="0">
              <a:buNone/>
            </a:pPr>
            <a:r>
              <a:rPr lang="en-US" sz="1400" b="1" dirty="0"/>
              <a:t>Current practice implied by the legal texts/supervisors</a:t>
            </a:r>
          </a:p>
          <a:p>
            <a:pPr algn="just"/>
            <a:r>
              <a:rPr lang="en-US" sz="1400" dirty="0"/>
              <a:t>The proportionality principle ensures that companies may use a simplified calculation of the SCR for a specific risk module (Article 109 of the solvency II framework Directive).</a:t>
            </a:r>
          </a:p>
          <a:p>
            <a:pPr lvl="0" algn="just"/>
            <a:r>
              <a:rPr lang="en-GB" sz="1400" dirty="0"/>
              <a:t>The Delegated acts (Article 88) lays down that a company willing to use simplifications must carry out the proportionality assessment (including the evaluation of the significance of the model error </a:t>
            </a:r>
            <a:r>
              <a:rPr lang="en-US" sz="1400" dirty="0"/>
              <a:t>introduced in the results by the simplified calculation).</a:t>
            </a:r>
          </a:p>
          <a:p>
            <a:pPr lvl="0" algn="just"/>
            <a:r>
              <a:rPr lang="en-GB" sz="1400" dirty="0"/>
              <a:t>As per article 88 of the DA, simplified calculations are always acceptable if they lead to an SCR which exceeds the SCR that results from the standard calculation.</a:t>
            </a:r>
            <a:endParaRPr lang="en-US" sz="1400" dirty="0"/>
          </a:p>
          <a:p>
            <a:pPr algn="just"/>
            <a:r>
              <a:rPr lang="en-US" sz="1400" dirty="0"/>
              <a:t>Currently there are 17 areas of explicit simplified calculations of the SCR in the DAS. </a:t>
            </a:r>
            <a:endParaRPr lang="en-GB" sz="1400" dirty="0"/>
          </a:p>
          <a:p>
            <a:pPr marL="0" lvl="0" indent="0" algn="just">
              <a:spcBef>
                <a:spcPct val="30000"/>
              </a:spcBef>
              <a:buClrTx/>
              <a:buSzTx/>
              <a:buNone/>
              <a:tabLst/>
              <a:defRPr/>
            </a:pPr>
            <a:r>
              <a:rPr lang="en-US" sz="1400" b="1" dirty="0"/>
              <a:t>EIOPA’s approach in the discussion paper</a:t>
            </a:r>
          </a:p>
          <a:p>
            <a:pPr algn="just"/>
            <a:r>
              <a:rPr lang="en-GB" sz="1400" dirty="0"/>
              <a:t>17 questions aiming at:</a:t>
            </a:r>
          </a:p>
          <a:p>
            <a:pPr lvl="1"/>
            <a:r>
              <a:rPr lang="en-GB" sz="1400" dirty="0"/>
              <a:t>Trying to capture the main challenges faced when calculating the capital requirement for specific risk modules or sub modules. </a:t>
            </a:r>
          </a:p>
          <a:p>
            <a:pPr lvl="1"/>
            <a:r>
              <a:rPr lang="en-GB" sz="1400" dirty="0"/>
              <a:t>Trying to understand whether the existing simplified calculations in the DA are appropriate and if not, invite for proposals.</a:t>
            </a:r>
          </a:p>
          <a:p>
            <a:pPr lvl="1"/>
            <a:r>
              <a:rPr lang="en-GB" sz="1400" dirty="0"/>
              <a:t>Trying to capture how difficult it is to meet the requirement when using a simplified calculation, of carrying out the evaluation of the model error and invite suggestions that would allow a feasible and realistic evaluation.</a:t>
            </a:r>
            <a:endParaRPr lang="en-US" sz="1400"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7</a:t>
            </a:fld>
            <a:endParaRPr lang="en-US"/>
          </a:p>
        </p:txBody>
      </p:sp>
      <p:sp>
        <p:nvSpPr>
          <p:cNvPr id="5" name="TextBox 4"/>
          <p:cNvSpPr txBox="1"/>
          <p:nvPr/>
        </p:nvSpPr>
        <p:spPr>
          <a:xfrm>
            <a:off x="383222" y="814369"/>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2</a:t>
            </a:r>
            <a:endParaRPr lang="en-GB" sz="1400" dirty="0">
              <a:solidFill>
                <a:srgbClr val="82C55B"/>
              </a:solidFill>
            </a:endParaRPr>
          </a:p>
        </p:txBody>
      </p:sp>
    </p:spTree>
    <p:extLst>
      <p:ext uri="{BB962C8B-B14F-4D97-AF65-F5344CB8AC3E}">
        <p14:creationId xmlns:p14="http://schemas.microsoft.com/office/powerpoint/2010/main" val="476320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404" y="476672"/>
            <a:ext cx="8497887" cy="307777"/>
          </a:xfrm>
        </p:spPr>
        <p:txBody>
          <a:bodyPr/>
          <a:lstStyle/>
          <a:p>
            <a:pPr marL="457200" indent="-457200">
              <a:buFont typeface="+mj-lt"/>
              <a:buAutoNum type="arabicPeriod"/>
            </a:pPr>
            <a:r>
              <a:rPr lang="en-GB" sz="2000" dirty="0"/>
              <a:t>Simplified calculations (2)</a:t>
            </a:r>
          </a:p>
        </p:txBody>
      </p:sp>
      <p:sp>
        <p:nvSpPr>
          <p:cNvPr id="3" name="Content Placeholder 2"/>
          <p:cNvSpPr>
            <a:spLocks noGrp="1"/>
          </p:cNvSpPr>
          <p:nvPr>
            <p:ph idx="1"/>
          </p:nvPr>
        </p:nvSpPr>
        <p:spPr>
          <a:xfrm>
            <a:off x="395288" y="1052736"/>
            <a:ext cx="8424862" cy="4824636"/>
          </a:xfrm>
        </p:spPr>
        <p:txBody>
          <a:bodyPr/>
          <a:lstStyle/>
          <a:p>
            <a:pPr marL="0" lvl="0" indent="0">
              <a:buNone/>
            </a:pPr>
            <a:r>
              <a:rPr lang="en-GB" sz="1400" b="1" dirty="0"/>
              <a:t>Desired outcome from the industry</a:t>
            </a:r>
            <a:endParaRPr lang="en-US" sz="1400" b="1" dirty="0"/>
          </a:p>
          <a:p>
            <a:pPr lvl="0" algn="just"/>
            <a:r>
              <a:rPr lang="en-US" sz="1400" u="sng" dirty="0"/>
              <a:t>Past Insurance Europe positions </a:t>
            </a:r>
            <a:r>
              <a:rPr lang="en-US" sz="1400" dirty="0"/>
              <a:t>are (1) no closed list of explicit simplifications, (2)</a:t>
            </a:r>
            <a:r>
              <a:rPr lang="en-GB" sz="1400" dirty="0"/>
              <a:t> no requirement to carry out a quantification of model error, (3) no specific simplifications for captives.</a:t>
            </a:r>
            <a:endParaRPr lang="en-US" sz="1400" dirty="0"/>
          </a:p>
          <a:p>
            <a:pPr lvl="0" algn="just"/>
            <a:r>
              <a:rPr lang="en-GB" sz="1400" u="sng" dirty="0"/>
              <a:t>Questions to help the discussion </a:t>
            </a:r>
            <a:r>
              <a:rPr lang="en-GB" sz="1400" dirty="0"/>
              <a:t>could be</a:t>
            </a:r>
            <a:r>
              <a:rPr lang="en-US" sz="1400" dirty="0"/>
              <a:t>:</a:t>
            </a:r>
          </a:p>
          <a:p>
            <a:pPr lvl="1"/>
            <a:r>
              <a:rPr lang="en-GB" sz="1400" dirty="0"/>
              <a:t>Do members have information to what extent simplifications are currently used?</a:t>
            </a:r>
          </a:p>
          <a:p>
            <a:pPr lvl="1"/>
            <a:r>
              <a:rPr lang="en-GB" sz="1400" dirty="0"/>
              <a:t>Do members have any information on whether their members got approval for other simplifications?</a:t>
            </a:r>
          </a:p>
          <a:p>
            <a:pPr lvl="1"/>
            <a:r>
              <a:rPr lang="en-GB" sz="1400" dirty="0"/>
              <a:t>Are there any specific changes to existing or to new simplifications that should be allowed?</a:t>
            </a:r>
          </a:p>
          <a:p>
            <a:pPr lvl="1"/>
            <a:r>
              <a:rPr lang="en-GB" sz="1400" dirty="0"/>
              <a:t>Should we do anything more to ensure that simplifications are allowed across member states?</a:t>
            </a:r>
          </a:p>
          <a:p>
            <a:pPr marL="0" indent="0" algn="just">
              <a:buNone/>
            </a:pPr>
            <a:r>
              <a:rPr lang="en-US" sz="1400" b="1" dirty="0"/>
              <a:t>Proposed solutions </a:t>
            </a:r>
            <a:r>
              <a:rPr lang="en-GB" sz="1400" b="1" dirty="0"/>
              <a:t>including evidence or existing material </a:t>
            </a:r>
            <a:endParaRPr lang="en-US" sz="1400" b="1" dirty="0"/>
          </a:p>
          <a:p>
            <a:pPr lvl="0" algn="just"/>
            <a:r>
              <a:rPr lang="en-GB" sz="1400" dirty="0"/>
              <a:t>Can we address the following EIOPA‘s requests from their discussion paper: </a:t>
            </a:r>
          </a:p>
          <a:p>
            <a:pPr lvl="1"/>
            <a:r>
              <a:rPr lang="en-GB" sz="1400" dirty="0"/>
              <a:t>Provide proposals of simplified calculations if it is felt that the current ones set out in the DA are not appropriate. </a:t>
            </a:r>
          </a:p>
          <a:p>
            <a:pPr lvl="1"/>
            <a:r>
              <a:rPr lang="en-GB" sz="1400" dirty="0"/>
              <a:t>Provide suggestions on a process/criteria by which simplifications may be approved. </a:t>
            </a:r>
          </a:p>
          <a:p>
            <a:pPr marL="933450" lvl="1" indent="-457200">
              <a:buFont typeface="+mj-lt"/>
              <a:buAutoNum type="arabicPeriod"/>
            </a:pPr>
            <a:endParaRPr lang="en-GB" sz="1400"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8</a:t>
            </a:fld>
            <a:endParaRPr lang="en-US"/>
          </a:p>
        </p:txBody>
      </p:sp>
    </p:spTree>
    <p:extLst>
      <p:ext uri="{BB962C8B-B14F-4D97-AF65-F5344CB8AC3E}">
        <p14:creationId xmlns:p14="http://schemas.microsoft.com/office/powerpoint/2010/main" val="2759144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740" y="260648"/>
            <a:ext cx="8497887" cy="615553"/>
          </a:xfrm>
        </p:spPr>
        <p:txBody>
          <a:bodyPr/>
          <a:lstStyle/>
          <a:p>
            <a:pPr marL="457200" indent="-457200" algn="just">
              <a:buFont typeface="+mj-lt"/>
              <a:buAutoNum type="arabicPeriod" startAt="2"/>
            </a:pPr>
            <a:r>
              <a:rPr lang="en-GB" sz="2000" dirty="0"/>
              <a:t>Reducing reliance to external credit ratings in the standard formula (1) </a:t>
            </a:r>
          </a:p>
        </p:txBody>
      </p:sp>
      <p:sp>
        <p:nvSpPr>
          <p:cNvPr id="3" name="Content Placeholder 2"/>
          <p:cNvSpPr>
            <a:spLocks noGrp="1"/>
          </p:cNvSpPr>
          <p:nvPr>
            <p:ph idx="1"/>
          </p:nvPr>
        </p:nvSpPr>
        <p:spPr>
          <a:xfrm>
            <a:off x="470990" y="1149533"/>
            <a:ext cx="8662682" cy="4824636"/>
          </a:xfrm>
        </p:spPr>
        <p:txBody>
          <a:bodyPr/>
          <a:lstStyle/>
          <a:p>
            <a:pPr marL="0" indent="0">
              <a:buNone/>
            </a:pPr>
            <a:r>
              <a:rPr lang="en-US" sz="1400" b="1" dirty="0"/>
              <a:t>Mandate in the Call for Advice (</a:t>
            </a:r>
            <a:r>
              <a:rPr lang="en-US" sz="1400" b="1" dirty="0" err="1"/>
              <a:t>CfA</a:t>
            </a:r>
            <a:r>
              <a:rPr lang="en-US" sz="1400" b="1" dirty="0"/>
              <a:t>)</a:t>
            </a:r>
          </a:p>
          <a:p>
            <a:r>
              <a:rPr lang="en-US" sz="1400" dirty="0"/>
              <a:t>Collect stakeholders’ views on alternatives that could be applied to the insurance sector for the standard formula SCR Calculation </a:t>
            </a:r>
            <a:endParaRPr lang="en-GB" sz="1400" dirty="0"/>
          </a:p>
          <a:p>
            <a:pPr marL="0" indent="0">
              <a:buNone/>
            </a:pPr>
            <a:r>
              <a:rPr lang="en-US" sz="1400" b="1" dirty="0"/>
              <a:t>Current practice implied by the legal texts/supervisors</a:t>
            </a:r>
          </a:p>
          <a:p>
            <a:r>
              <a:rPr lang="en-GB" sz="1400" dirty="0"/>
              <a:t>Articles 3/4 of the DA set out the requirements on credit quality steps (CQS) and the use of credit assessments. </a:t>
            </a:r>
          </a:p>
          <a:p>
            <a:r>
              <a:rPr lang="en-GB" sz="1400" dirty="0"/>
              <a:t>Article 5b of the CRA Regulation states that EBA, EIOPA, ESMA shall not make reference to credit ratings in their documentations, if these have the potential to trigger sole or mechanistic reliance on credit ratings. </a:t>
            </a:r>
          </a:p>
          <a:p>
            <a:r>
              <a:rPr lang="en-GB" sz="1400" dirty="0"/>
              <a:t>Spread risk/Market risk concentration submodule and the counterparty default risk module do not refer directly to ECAI but capital requirements depend on a CQS</a:t>
            </a:r>
          </a:p>
          <a:p>
            <a:pPr marL="0" indent="0">
              <a:buNone/>
            </a:pPr>
            <a:r>
              <a:rPr lang="en-US" sz="1400" b="1" dirty="0"/>
              <a:t>EIOPA’s approach in the discussion paper</a:t>
            </a:r>
          </a:p>
          <a:p>
            <a:pPr algn="just"/>
            <a:r>
              <a:rPr lang="en-GB" sz="1400" dirty="0"/>
              <a:t>17 questions aiming at:</a:t>
            </a:r>
          </a:p>
          <a:p>
            <a:pPr lvl="1"/>
            <a:r>
              <a:rPr lang="en-GB" sz="1400" dirty="0"/>
              <a:t>Identifying possibilities, areas and how reliance of ECAIS can be reduced? </a:t>
            </a:r>
            <a:endParaRPr lang="en-US" sz="1400" dirty="0"/>
          </a:p>
          <a:p>
            <a:pPr lvl="1"/>
            <a:r>
              <a:rPr lang="en-GB" sz="1400" dirty="0"/>
              <a:t>Identifying different proposals/alternatives to realize the reduction in reliance on ECAIS: Internal model, Methodology based on market implied ratings or a methodology based on accountancy based measures. Of course with the proper justifications. </a:t>
            </a:r>
            <a:endParaRPr lang="en-US" sz="1400" dirty="0"/>
          </a:p>
          <a:p>
            <a:pPr lvl="1"/>
            <a:r>
              <a:rPr lang="en-GB" sz="1400" dirty="0"/>
              <a:t>Identifying other models, making sure they meet the requirement that SCR corresponds to </a:t>
            </a:r>
            <a:r>
              <a:rPr lang="en-GB" sz="1400" dirty="0" err="1"/>
              <a:t>VaR</a:t>
            </a:r>
            <a:r>
              <a:rPr lang="en-GB" sz="1400" dirty="0"/>
              <a:t> of basic own funds of a company subject to a confidence level of 99.5% over a one-year period. </a:t>
            </a:r>
            <a:endParaRPr lang="en-US" sz="1400" dirty="0"/>
          </a:p>
          <a:p>
            <a:pPr lvl="1"/>
            <a:r>
              <a:rPr lang="en-GB" sz="1400" dirty="0"/>
              <a:t>Identifying criteria to identify LOBs or undertakings or asset classes for whom the use of ECAIs is not proportionate for the purpose of risk management or investment.</a:t>
            </a:r>
          </a:p>
          <a:p>
            <a:pPr marL="0" indent="0">
              <a:buNone/>
            </a:pPr>
            <a:endParaRPr lang="en-US" sz="1400" dirty="0"/>
          </a:p>
          <a:p>
            <a:pPr marL="0" indent="0">
              <a:buNone/>
            </a:pPr>
            <a:endParaRPr lang="en-GB" sz="1400" dirty="0"/>
          </a:p>
          <a:p>
            <a:endParaRPr lang="en-GB" dirty="0"/>
          </a:p>
        </p:txBody>
      </p:sp>
      <p:sp>
        <p:nvSpPr>
          <p:cNvPr id="4" name="Slide Number Placeholder 3"/>
          <p:cNvSpPr>
            <a:spLocks noGrp="1"/>
          </p:cNvSpPr>
          <p:nvPr>
            <p:ph type="sldNum" sz="quarter" idx="10"/>
          </p:nvPr>
        </p:nvSpPr>
        <p:spPr/>
        <p:txBody>
          <a:bodyPr/>
          <a:lstStyle/>
          <a:p>
            <a:fld id="{1A67FEBB-CD14-4265-853F-FA2A04A55FD9}" type="slidenum">
              <a:rPr lang="en-US" smtClean="0"/>
              <a:pPr/>
              <a:t>9</a:t>
            </a:fld>
            <a:endParaRPr lang="en-US"/>
          </a:p>
        </p:txBody>
      </p:sp>
      <p:sp>
        <p:nvSpPr>
          <p:cNvPr id="5" name="TextBox 4"/>
          <p:cNvSpPr txBox="1"/>
          <p:nvPr/>
        </p:nvSpPr>
        <p:spPr>
          <a:xfrm>
            <a:off x="683568" y="849794"/>
            <a:ext cx="6984776"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en-GB" sz="1400" b="1" dirty="0">
                <a:solidFill>
                  <a:srgbClr val="82C55B"/>
                </a:solidFill>
              </a:rPr>
              <a:t>Number of countries supporting this as a priority: 2</a:t>
            </a:r>
            <a:endParaRPr lang="en-GB" sz="1400" dirty="0">
              <a:solidFill>
                <a:srgbClr val="82C55B"/>
              </a:solidFill>
            </a:endParaRPr>
          </a:p>
        </p:txBody>
      </p:sp>
    </p:spTree>
    <p:extLst>
      <p:ext uri="{BB962C8B-B14F-4D97-AF65-F5344CB8AC3E}">
        <p14:creationId xmlns:p14="http://schemas.microsoft.com/office/powerpoint/2010/main" val="366995746"/>
      </p:ext>
    </p:extLst>
  </p:cSld>
  <p:clrMapOvr>
    <a:masterClrMapping/>
  </p:clrMapOvr>
</p:sld>
</file>

<file path=ppt/theme/theme1.xml><?xml version="1.0" encoding="utf-8"?>
<a:theme xmlns:a="http://schemas.openxmlformats.org/drawingml/2006/main" name="CEA_slide_coverinterieur_IB_4">
  <a:themeElements>
    <a:clrScheme name="IE-ColourScheme">
      <a:dk1>
        <a:srgbClr val="002957"/>
      </a:dk1>
      <a:lt1>
        <a:srgbClr val="FFFFFF"/>
      </a:lt1>
      <a:dk2>
        <a:srgbClr val="002957"/>
      </a:dk2>
      <a:lt2>
        <a:srgbClr val="FED41D"/>
      </a:lt2>
      <a:accent1>
        <a:srgbClr val="002957"/>
      </a:accent1>
      <a:accent2>
        <a:srgbClr val="82C55B"/>
      </a:accent2>
      <a:accent3>
        <a:srgbClr val="FED41D"/>
      </a:accent3>
      <a:accent4>
        <a:srgbClr val="034DA2"/>
      </a:accent4>
      <a:accent5>
        <a:srgbClr val="F78F1E"/>
      </a:accent5>
      <a:accent6>
        <a:srgbClr val="662D91"/>
      </a:accent6>
      <a:hlink>
        <a:srgbClr val="4694D0"/>
      </a:hlink>
      <a:folHlink>
        <a:srgbClr val="A0C736"/>
      </a:folHlink>
    </a:clrScheme>
    <a:fontScheme name="CEA_font 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034DA2"/>
        </a:solidFill>
        <a:ln w="28575" cmpd="sng">
          <a:solidFill>
            <a:srgbClr val="FFFFFF"/>
          </a:solidFill>
          <a:miter lim="800000"/>
          <a:headEnd/>
          <a:tailEnd/>
        </a:ln>
        <a:effectLst>
          <a:outerShdw dist="53882" dir="2700000" algn="ctr" rotWithShape="0">
            <a:srgbClr val="292929">
              <a:alpha val="50000"/>
            </a:srgbClr>
          </a:outerShdw>
        </a:effectLst>
      </a:spPr>
      <a:bodyPr wrap="none" lIns="0" tIns="0" rIns="0" bIns="0" anchor="ctr"/>
      <a:lstStyle>
        <a:defPPr>
          <a:defRPr>
            <a:latin typeface="+mj-lt"/>
            <a:cs typeface="+mn-cs"/>
          </a:defRPr>
        </a:defPPr>
      </a:lstStyle>
    </a:sp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ype_x0020_of_x0020_document xmlns="34d7415f-f1a4-44df-8e35-2ceaafd480dc">Presentation</Type_x0020_of_x0020_document>
    <Type_x0020_of_x0020_memo xmlns="70f7eb82-310d-4963-bf1e-a4c2a37fd81c" xsi:nil="true"/>
    <Linked_x0020_files xmlns="$ListId:PublishedDocuments;" xsi:nil="true"/>
    <ValidationComment xmlns="e092deee-a6f6-4f89-8a6c-e2a43e9fb5cf" xsi:nil="true"/>
    <Can_x0020_be_x0020_edited xmlns="$ListId:PublishedDocuments;">false</Can_x0020_be_x0020_edited>
    <Deadline xmlns="2ad614c7-900c-4770-94a0-e04fed16376c" xsi:nil="true"/>
    <AllowComments xmlns="e092deee-a6f6-4f89-8a6c-e2a43e9fb5cf">false</AllowComments>
    <Validated xmlns="e092deee-a6f6-4f89-8a6c-e2a43e9fb5cf">false</Validated>
    <isAnnex xmlns="2ad614c7-900c-4770-94a0-e04fed16376c">False</isAnnex>
    <Display_x0020_validated_x0020_documents_x0020_library_x0020_button xmlns="70f7eb82-310d-4963-bf1e-a4c2a37fd81c">false</Display_x0020_validated_x0020_documents_x0020_library_x0020_button>
    <Uploads xmlns="2ad614c7-900c-4770-94a0-e04fed16376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Published Documents" ma:contentTypeID="0x010100C6789F4E763D0643BCC2488D4E0D56EB" ma:contentTypeVersion="" ma:contentTypeDescription="Published Documents Content types for Insurance Europe" ma:contentTypeScope="" ma:versionID="c6c89b3f6ae933576f0ddaecea02d730">
  <xsd:schema xmlns:xsd="http://www.w3.org/2001/XMLSchema" xmlns:xs="http://www.w3.org/2001/XMLSchema" xmlns:p="http://schemas.microsoft.com/office/2006/metadata/properties" xmlns:ns2="e092deee-a6f6-4f89-8a6c-e2a43e9fb5cf" xmlns:ns3="$ListId:PublishedDocuments;" xmlns:ns4="34d7415f-f1a4-44df-8e35-2ceaafd480dc" xmlns:ns5="2ad614c7-900c-4770-94a0-e04fed16376c" xmlns:ns6="70f7eb82-310d-4963-bf1e-a4c2a37fd81c" targetNamespace="http://schemas.microsoft.com/office/2006/metadata/properties" ma:root="true" ma:fieldsID="0da32414995eea309c7f1ab83f960137" ns2:_="" ns3:_="" ns4:_="" ns5:_="" ns6:_="">
    <xsd:import namespace="e092deee-a6f6-4f89-8a6c-e2a43e9fb5cf"/>
    <xsd:import namespace="$ListId:PublishedDocuments;"/>
    <xsd:import namespace="34d7415f-f1a4-44df-8e35-2ceaafd480dc"/>
    <xsd:import namespace="2ad614c7-900c-4770-94a0-e04fed16376c"/>
    <xsd:import namespace="70f7eb82-310d-4963-bf1e-a4c2a37fd81c"/>
    <xsd:element name="properties">
      <xsd:complexType>
        <xsd:sequence>
          <xsd:element name="documentManagement">
            <xsd:complexType>
              <xsd:all>
                <xsd:element ref="ns2:AllowComments" minOccurs="0"/>
                <xsd:element ref="ns2:Validated" minOccurs="0"/>
                <xsd:element ref="ns2:ValidationComment" minOccurs="0"/>
                <xsd:element ref="ns3:Can_x0020_be_x0020_edited" minOccurs="0"/>
                <xsd:element ref="ns3:Linked_x0020_files" minOccurs="0"/>
                <xsd:element ref="ns4:Type_x0020_of_x0020_document" minOccurs="0"/>
                <xsd:element ref="ns5:Deadline" minOccurs="0"/>
                <xsd:element ref="ns6:Type_x0020_of_x0020_memo" minOccurs="0"/>
                <xsd:element ref="ns6:Display_x0020_validated_x0020_documents_x0020_library_x0020_button" minOccurs="0"/>
                <xsd:element ref="ns5:isAnnex" minOccurs="0"/>
                <xsd:element ref="ns5:Uploa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92deee-a6f6-4f89-8a6c-e2a43e9fb5cf" elementFormDefault="qualified">
    <xsd:import namespace="http://schemas.microsoft.com/office/2006/documentManagement/types"/>
    <xsd:import namespace="http://schemas.microsoft.com/office/infopath/2007/PartnerControls"/>
    <xsd:element name="AllowComments" ma:index="8" nillable="true" ma:displayName="AllowComments" ma:default="1" ma:internalName="AllowComments">
      <xsd:simpleType>
        <xsd:restriction base="dms:Boolean"/>
      </xsd:simpleType>
    </xsd:element>
    <xsd:element name="Validated" ma:index="9" nillable="true" ma:displayName="Validated" ma:default="0" ma:internalName="Validated">
      <xsd:simpleType>
        <xsd:restriction base="dms:Boolean"/>
      </xsd:simpleType>
    </xsd:element>
    <xsd:element name="ValidationComment" ma:index="10" nillable="true" ma:displayName="ValidationComment" ma:internalName="ValidationComment">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ListId:PublishedDocuments;" elementFormDefault="qualified">
    <xsd:import namespace="http://schemas.microsoft.com/office/2006/documentManagement/types"/>
    <xsd:import namespace="http://schemas.microsoft.com/office/infopath/2007/PartnerControls"/>
    <xsd:element name="Can_x0020_be_x0020_edited" ma:index="11" nillable="true" ma:displayName="Can be edited" ma:default="0" ma:internalName="Can_x0020_be_x0020_edited">
      <xsd:simpleType>
        <xsd:restriction base="dms:Boolean"/>
      </xsd:simpleType>
    </xsd:element>
    <xsd:element name="Linked_x0020_files" ma:index="12" nillable="true" ma:displayName="Linked files" ma:internalName="Linked_x0020_files">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4d7415f-f1a4-44df-8e35-2ceaafd480dc" elementFormDefault="qualified">
    <xsd:import namespace="http://schemas.microsoft.com/office/2006/documentManagement/types"/>
    <xsd:import namespace="http://schemas.microsoft.com/office/infopath/2007/PartnerControls"/>
    <xsd:element name="Type_x0020_of_x0020_document" ma:index="13" nillable="true" ma:displayName="Type of document" ma:format="Dropdown" ma:internalName="Type_x0020_of_x0020_document">
      <xsd:simpleType>
        <xsd:restriction base="dms:Choice">
          <xsd:enumeration value="Memo"/>
          <xsd:enumeration value="Blank document"/>
          <xsd:enumeration value="Agenda"/>
          <xsd:enumeration value="News Flash"/>
          <xsd:enumeration value="Participants List"/>
          <xsd:enumeration value="Press Release"/>
          <xsd:enumeration value="Fax Cover"/>
          <xsd:enumeration value="Letter"/>
          <xsd:enumeration value="Background note"/>
          <xsd:enumeration value="Meeting Conclusions"/>
          <xsd:enumeration value="Position Paper"/>
          <xsd:enumeration value="PowerPoint template"/>
        </xsd:restriction>
      </xsd:simpleType>
    </xsd:element>
  </xsd:schema>
  <xsd:schema xmlns:xsd="http://www.w3.org/2001/XMLSchema" xmlns:xs="http://www.w3.org/2001/XMLSchema" xmlns:dms="http://schemas.microsoft.com/office/2006/documentManagement/types" xmlns:pc="http://schemas.microsoft.com/office/infopath/2007/PartnerControls" targetNamespace="2ad614c7-900c-4770-94a0-e04fed16376c" elementFormDefault="qualified">
    <xsd:import namespace="http://schemas.microsoft.com/office/2006/documentManagement/types"/>
    <xsd:import namespace="http://schemas.microsoft.com/office/infopath/2007/PartnerControls"/>
    <xsd:element name="Deadline" ma:index="14" nillable="true" ma:displayName="Deadline" ma:format="DateTime" ma:internalName="Deadline">
      <xsd:simpleType>
        <xsd:restriction base="dms:DateTime"/>
      </xsd:simpleType>
    </xsd:element>
    <xsd:element name="isAnnex" ma:index="17" nillable="true" ma:displayName="isAnnex" ma:internalName="isAnnex">
      <xsd:simpleType>
        <xsd:restriction base="dms:Text"/>
      </xsd:simpleType>
    </xsd:element>
    <xsd:element name="Uploads" ma:index="18" nillable="true" ma:displayName="Uploads" ma:internalName="Uploads">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0f7eb82-310d-4963-bf1e-a4c2a37fd81c" elementFormDefault="qualified">
    <xsd:import namespace="http://schemas.microsoft.com/office/2006/documentManagement/types"/>
    <xsd:import namespace="http://schemas.microsoft.com/office/infopath/2007/PartnerControls"/>
    <xsd:element name="Type_x0020_of_x0020_memo" ma:index="15" nillable="true" ma:displayName="Type of memo" ma:format="Dropdown" ma:internalName="Type_x0020_of_x0020_memo">
      <xsd:simpleType>
        <xsd:restriction base="dms:Choice">
          <xsd:enumeration value="information"/>
          <xsd:enumeration value="action"/>
        </xsd:restriction>
      </xsd:simpleType>
    </xsd:element>
    <xsd:element name="Display_x0020_validated_x0020_documents_x0020_library_x0020_button" ma:index="16" nillable="true" ma:displayName="Display validated documents library button" ma:default="0" ma:internalName="Display_x0020_validated_x0020_documents_x0020_library_x0020_button">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97C249E-1769-463A-9F55-441889992570}">
  <ds:schemaRefs>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2006/metadata/properties"/>
    <ds:schemaRef ds:uri="http://schemas.microsoft.com/office/infopath/2007/PartnerControls"/>
    <ds:schemaRef ds:uri="70f7eb82-310d-4963-bf1e-a4c2a37fd81c"/>
    <ds:schemaRef ds:uri="2ad614c7-900c-4770-94a0-e04fed16376c"/>
    <ds:schemaRef ds:uri="$ListId:PublishedDocuments;"/>
    <ds:schemaRef ds:uri="34d7415f-f1a4-44df-8e35-2ceaafd480dc"/>
    <ds:schemaRef ds:uri="e092deee-a6f6-4f89-8a6c-e2a43e9fb5cf"/>
    <ds:schemaRef ds:uri="http://www.w3.org/XML/1998/namespace"/>
  </ds:schemaRefs>
</ds:datastoreItem>
</file>

<file path=customXml/itemProps2.xml><?xml version="1.0" encoding="utf-8"?>
<ds:datastoreItem xmlns:ds="http://schemas.openxmlformats.org/officeDocument/2006/customXml" ds:itemID="{42DEE51D-4BEC-4BB9-9131-E0882E8B4A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92deee-a6f6-4f89-8a6c-e2a43e9fb5cf"/>
    <ds:schemaRef ds:uri="$ListId:PublishedDocuments;"/>
    <ds:schemaRef ds:uri="34d7415f-f1a4-44df-8e35-2ceaafd480dc"/>
    <ds:schemaRef ds:uri="2ad614c7-900c-4770-94a0-e04fed16376c"/>
    <ds:schemaRef ds:uri="70f7eb82-310d-4963-bf1e-a4c2a37fd8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C8EE558-4680-45AA-91E2-14FE9EC0AC5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34880</TotalTime>
  <Words>9697</Words>
  <Application>Microsoft Office PowerPoint</Application>
  <PresentationFormat>Prezentácia na obrazovke (4:3)</PresentationFormat>
  <Paragraphs>971</Paragraphs>
  <Slides>48</Slides>
  <Notes>19</Notes>
  <HiddenSlides>0</HiddenSlides>
  <MMClips>0</MMClips>
  <ScaleCrop>false</ScaleCrop>
  <HeadingPairs>
    <vt:vector size="6" baseType="variant">
      <vt:variant>
        <vt:lpstr>Použité písma</vt:lpstr>
      </vt:variant>
      <vt:variant>
        <vt:i4>6</vt:i4>
      </vt:variant>
      <vt:variant>
        <vt:lpstr>Motív</vt:lpstr>
      </vt:variant>
      <vt:variant>
        <vt:i4>1</vt:i4>
      </vt:variant>
      <vt:variant>
        <vt:lpstr>Nadpisy snímok</vt:lpstr>
      </vt:variant>
      <vt:variant>
        <vt:i4>48</vt:i4>
      </vt:variant>
    </vt:vector>
  </HeadingPairs>
  <TitlesOfParts>
    <vt:vector size="55" baseType="lpstr">
      <vt:lpstr>Arial</vt:lpstr>
      <vt:lpstr>Calibri</vt:lpstr>
      <vt:lpstr>Frutiger LT Std 45 Light</vt:lpstr>
      <vt:lpstr>verdana</vt:lpstr>
      <vt:lpstr>verdana</vt:lpstr>
      <vt:lpstr>Wingdings</vt:lpstr>
      <vt:lpstr>CEA_slide_coverinterieur_IB_4</vt:lpstr>
      <vt:lpstr> SII review workshop on EIOPA discussion paper</vt:lpstr>
      <vt:lpstr>Agenda</vt:lpstr>
      <vt:lpstr>Purpose of the Workshop</vt:lpstr>
      <vt:lpstr>Response Timeline</vt:lpstr>
      <vt:lpstr>Overview Emerging Priorities </vt:lpstr>
      <vt:lpstr>Priorities Per Country</vt:lpstr>
      <vt:lpstr>Simplified calculations (1)</vt:lpstr>
      <vt:lpstr>Simplified calculations (2)</vt:lpstr>
      <vt:lpstr>Reducing reliance to external credit ratings in the standard formula (1) </vt:lpstr>
      <vt:lpstr>2. Reducing reliance to external credit ratings in the standard formula (2)</vt:lpstr>
      <vt:lpstr>Treatment of guarantees, exposures guaranteed by a third party and exposures to regional governments and local authorities (RGLA) (1) </vt:lpstr>
      <vt:lpstr>Treatment of guarantees, exposures guaranteed by a third party and exposures to regional governments and local authorities (RGLA) (2)</vt:lpstr>
      <vt:lpstr>Treatment of guarantees, exposures guaranteed by a third party and exposures to regional governments and local authorities (RGLA) (3)</vt:lpstr>
      <vt:lpstr>Risk-mitigation techniques (1)</vt:lpstr>
      <vt:lpstr>Risk-mitigation techniques (2)</vt:lpstr>
      <vt:lpstr>Volume measure for premium risk (1) </vt:lpstr>
      <vt:lpstr>Volume measure for premium risk (2) </vt:lpstr>
      <vt:lpstr>Assessment of the appropriateness of standard parameters for non-life premium and reserve risks and for medical expense risk (1)</vt:lpstr>
      <vt:lpstr>Assessment of the appropriateness of standard parameters for non-life premium and reserve risks and for medical expense risk(2)</vt:lpstr>
      <vt:lpstr>Natural catastrophe risks (1) </vt:lpstr>
      <vt:lpstr>Natural catastrophe risks (2)</vt:lpstr>
      <vt:lpstr>Man-made catastrophe risk (1) </vt:lpstr>
      <vt:lpstr>Man-made catastrophe risk (2)</vt:lpstr>
      <vt:lpstr>Health catastrophe risk (1) </vt:lpstr>
      <vt:lpstr>  Calibration of the mortality and longevity risk (1) </vt:lpstr>
      <vt:lpstr>  Calibration of the mortality and longevity risk (2) </vt:lpstr>
      <vt:lpstr>  USP and GSP on underwriting risks (1)</vt:lpstr>
      <vt:lpstr>Prezentácia programu PowerPoint</vt:lpstr>
      <vt:lpstr>  Simplifying the counterparty default risk module (1) </vt:lpstr>
      <vt:lpstr>  Simplifying the counterparty default risk module (2)</vt:lpstr>
      <vt:lpstr>  Exposures to qualifying central counterparties and derivatives (1) </vt:lpstr>
      <vt:lpstr>  Exposures to qualifying central counterparties and derivatives (2) </vt:lpstr>
      <vt:lpstr> Assumptions of the market concentration risk sub-module (1)</vt:lpstr>
      <vt:lpstr>  Assumptions of the market concentration risk sub-module   (2)</vt:lpstr>
      <vt:lpstr>15.  Currency risk at group level (1) </vt:lpstr>
      <vt:lpstr>15.  Currency risk at group level (2)</vt:lpstr>
      <vt:lpstr>  Look-through approach: simplifications and investment      related vehicles (1) </vt:lpstr>
      <vt:lpstr>  Look-through approach: simplifications and investment      related vehicles (2)</vt:lpstr>
      <vt:lpstr>  Interest rate risk sub-module (1) </vt:lpstr>
      <vt:lpstr>  Interest rate risk sub-module (2)</vt:lpstr>
      <vt:lpstr>Prezentácia programu PowerPoint</vt:lpstr>
      <vt:lpstr>  Loss Absorbing Capacity of Deferred Taxes (2)</vt:lpstr>
      <vt:lpstr>  Risk margin (1) </vt:lpstr>
      <vt:lpstr>  Risk margin (2)</vt:lpstr>
      <vt:lpstr>  Comparison of own funds in insurance and banking    sectors (1) </vt:lpstr>
      <vt:lpstr>  Comparison of own funds in insurance and banking    sectors (2)</vt:lpstr>
      <vt:lpstr>  Capital instruments only eligible as tier 1 up to 20% of    total tier 1 (1)</vt:lpstr>
      <vt:lpstr>  Capital instruments only eligible as tier 1 up to 20% of    total tier 1 (2)</vt:lpstr>
    </vt:vector>
  </TitlesOfParts>
  <Company>Morris &amp; Chapman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16 January 2017 Workshop on SII issues</dc:title>
  <dc:creator>Ingrid Zeippen</dc:creator>
  <cp:lastModifiedBy>Bachníček Jozef</cp:lastModifiedBy>
  <cp:revision>4324</cp:revision>
  <cp:lastPrinted>2017-01-13T08:43:34Z</cp:lastPrinted>
  <dcterms:created xsi:type="dcterms:W3CDTF">2011-11-09T19:01:42Z</dcterms:created>
  <dcterms:modified xsi:type="dcterms:W3CDTF">2017-05-17T06:29:21Z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0x010100C6789F4E763D0643BCC2488D4E0D56EB</vt:lpwstr>
  </property>
</Properties>
</file>