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7" r:id="rId5"/>
    <p:sldId id="277" r:id="rId6"/>
    <p:sldId id="278" r:id="rId7"/>
    <p:sldId id="279" r:id="rId8"/>
    <p:sldId id="292" r:id="rId9"/>
    <p:sldId id="280" r:id="rId10"/>
    <p:sldId id="288" r:id="rId11"/>
    <p:sldId id="289" r:id="rId12"/>
    <p:sldId id="290" r:id="rId13"/>
    <p:sldId id="291" r:id="rId14"/>
    <p:sldId id="281" r:id="rId15"/>
    <p:sldId id="282" r:id="rId16"/>
    <p:sldId id="293" r:id="rId17"/>
    <p:sldId id="283" r:id="rId18"/>
    <p:sldId id="285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93AAF-6B49-42D2-9A09-3EF9809D87EF}" type="datetimeFigureOut">
              <a:rPr lang="en-GB" smtClean="0"/>
              <a:t>17/04/2018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4B8AC-EFB0-40C1-8E00-4322F289C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17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624DEB70-18CF-4797-B985-A6420A2CCD80}" type="slidenum">
              <a:rPr lang="de-DE" sz="1200" smtClean="0">
                <a:solidFill>
                  <a:prstClr val="black"/>
                </a:solidFill>
              </a:rPr>
              <a:pPr/>
              <a:t>1</a:t>
            </a:fld>
            <a:endParaRPr lang="de-DE" sz="1200" smtClean="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4741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50974" indent="-288836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55344" indent="-231069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17482" indent="-231069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79620" indent="-231069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41758" indent="-2310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3003895" indent="-2310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66033" indent="-2310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928171" indent="-2310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B6097579-9D1D-4741-9E36-90D701B28E23}" type="slidenum">
              <a:rPr lang="de-DE" sz="1200">
                <a:solidFill>
                  <a:prstClr val="black"/>
                </a:solidFill>
              </a:rPr>
              <a:pPr/>
              <a:t>15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7747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9C2E0-887A-4A62-B057-F20D7E3BDCCA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97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iopa_PLATFORM_Segmen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0"/>
            <a:ext cx="9172575" cy="515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304800" y="4743450"/>
            <a:ext cx="80772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Picture 9" descr="eiopa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-3572"/>
            <a:ext cx="2635250" cy="1375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2343150"/>
            <a:ext cx="6400800" cy="8572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486150"/>
            <a:ext cx="6400800" cy="1143000"/>
          </a:xfrm>
        </p:spPr>
        <p:txBody>
          <a:bodyPr anchor="b"/>
          <a:lstStyle>
            <a:lvl1pPr marL="0" indent="0">
              <a:lnSpc>
                <a:spcPct val="70000"/>
              </a:lnSpc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307148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8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89299"/>
            <a:ext cx="2038350" cy="44827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89299"/>
            <a:ext cx="5962650" cy="44827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7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6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05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57300"/>
            <a:ext cx="4000500" cy="331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57300"/>
            <a:ext cx="4000500" cy="331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0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4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2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934200" y="48006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581F384-E620-4382-AFF7-AF3B80F0D233}" type="slidenum">
              <a:rPr lang="en-GB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sz="1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5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934200" y="48006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22C6574-245F-412C-89F4-570491E9EEAD}" type="slidenum">
              <a:rPr lang="en-GB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sz="1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85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948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57300"/>
            <a:ext cx="81534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Mastertextformat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pic>
        <p:nvPicPr>
          <p:cNvPr id="1028" name="Picture 5" descr="eiopa_PLATFORM_segment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 descr="eiopa_weiss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13" y="489349"/>
            <a:ext cx="2160587" cy="5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7"/>
          <p:cNvSpPr>
            <a:spLocks noChangeShapeType="1"/>
          </p:cNvSpPr>
          <p:nvPr/>
        </p:nvSpPr>
        <p:spPr bwMode="auto">
          <a:xfrm>
            <a:off x="304800" y="474345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89297"/>
            <a:ext cx="6248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Mastertitelformat bearbeiten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 bwMode="auto">
          <a:xfrm>
            <a:off x="6724650" y="4743452"/>
            <a:ext cx="2114550" cy="355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+mn-lt"/>
                <a:ea typeface="ＭＳ Ｐゴシック" pitchFamily="96" charset="-128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0" hangingPunct="0">
              <a:defRPr/>
            </a:pPr>
            <a:fld id="{C0524EBD-7DF8-4721-8A24-37FB8C9D9F9B}" type="slidenum">
              <a:rPr lang="en-GB" smtClean="0">
                <a:solidFill>
                  <a:srgbClr val="000000"/>
                </a:solidFill>
              </a:rPr>
              <a:pPr eaLnBrk="0" hangingPunct="0">
                <a:defRPr/>
              </a:pPr>
              <a:t>‹#›</a:t>
            </a:fld>
            <a:endParaRPr lang="en-GB" sz="15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5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ＭＳ Ｐゴシック" pitchFamily="9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ＭＳ Ｐゴシック" pitchFamily="9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ＭＳ Ｐゴシック" pitchFamily="9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 Bold" pitchFamily="96" charset="0"/>
          <a:ea typeface="ＭＳ Ｐゴシック" pitchFamily="9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o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Font typeface="Times" pitchFamily="18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Dessislava.doncheva@eiopa.europa.e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851670"/>
            <a:ext cx="8155632" cy="1254714"/>
          </a:xfrm>
        </p:spPr>
        <p:txBody>
          <a:bodyPr/>
          <a:lstStyle/>
          <a:p>
            <a:r>
              <a:rPr lang="de-DE" dirty="0" smtClean="0"/>
              <a:t>Reporting and Disclosure</a:t>
            </a:r>
            <a:br>
              <a:rPr lang="de-DE" dirty="0" smtClean="0"/>
            </a:br>
            <a:r>
              <a:rPr lang="de-DE" dirty="0" smtClean="0"/>
              <a:t>Public Event with stakeholders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de-DE" dirty="0" smtClean="0"/>
              <a:t>12 April </a:t>
            </a:r>
            <a:r>
              <a:rPr lang="de-DE" dirty="0"/>
              <a:t>2018</a:t>
            </a:r>
          </a:p>
          <a:p>
            <a:r>
              <a:rPr lang="de-DE" dirty="0"/>
              <a:t>Frankfurt am Main</a:t>
            </a:r>
          </a:p>
        </p:txBody>
      </p:sp>
    </p:spTree>
    <p:extLst>
      <p:ext uri="{BB962C8B-B14F-4D97-AF65-F5344CB8AC3E}">
        <p14:creationId xmlns:p14="http://schemas.microsoft.com/office/powerpoint/2010/main" val="344917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</a:t>
            </a:r>
            <a:r>
              <a:rPr lang="en-GB" sz="1800" b="1" kern="0" dirty="0" smtClean="0">
                <a:solidFill>
                  <a:srgbClr val="000000"/>
                </a:solidFill>
              </a:rPr>
              <a:t>mendments of the ITS on Reporting: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Introduction of new rows in S.26.01 to reflect DR 2017/1542 amendment;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The general comments section for S.30.01 and S.30.02 </a:t>
            </a:r>
            <a:r>
              <a:rPr lang="en-GB" sz="1500" kern="0" dirty="0" smtClean="0">
                <a:solidFill>
                  <a:srgbClr val="000000"/>
                </a:solidFill>
              </a:rPr>
              <a:t>is clarified </a:t>
            </a:r>
            <a:r>
              <a:rPr lang="en-GB" sz="1500" kern="0" dirty="0">
                <a:solidFill>
                  <a:srgbClr val="000000"/>
                </a:solidFill>
              </a:rPr>
              <a:t>in light of the validity date of the coverage and selected 10 most important risks;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S.35.01.C0250 is clarified that the technical provisions are reported after transitional and with risk </a:t>
            </a:r>
            <a:r>
              <a:rPr lang="en-GB" sz="1500" kern="0" dirty="0" smtClean="0">
                <a:solidFill>
                  <a:srgbClr val="000000"/>
                </a:solidFill>
              </a:rPr>
              <a:t>margin;</a:t>
            </a:r>
            <a:endParaRPr lang="en-GB" sz="1500" kern="0" dirty="0">
              <a:solidFill>
                <a:srgbClr val="000000"/>
              </a:solidFill>
            </a:endParaRPr>
          </a:p>
          <a:p>
            <a:pPr marL="444500" lvl="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S.37.01 in the instructions for column C0080 the word “issued” is replaced with “provided” in line with other similar </a:t>
            </a:r>
            <a:r>
              <a:rPr lang="en-GB" sz="1500" kern="0" dirty="0" smtClean="0">
                <a:solidFill>
                  <a:srgbClr val="000000"/>
                </a:solidFill>
              </a:rPr>
              <a:t>amendments;</a:t>
            </a:r>
            <a:endParaRPr lang="en-GB" sz="1500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The definition for CIC code 12, Supranational bonds has been amended in light of (EU) No 575/2013;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Amendments stemming from the Explanatory Notes on Variation analysis templates.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8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Amendments stemming from the Explanatory Notes on Variation analysis templates</a:t>
            </a:r>
            <a:r>
              <a:rPr lang="en-US" sz="1800" b="1" kern="0" dirty="0" smtClean="0">
                <a:solidFill>
                  <a:srgbClr val="000000"/>
                </a:solidFill>
              </a:rPr>
              <a:t>:</a:t>
            </a:r>
            <a:endParaRPr lang="en-US" sz="18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Explanatory Notes on Variation Analysis templates: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Templates </a:t>
            </a:r>
            <a:r>
              <a:rPr lang="en-US" sz="1700" kern="0" dirty="0">
                <a:solidFill>
                  <a:srgbClr val="000000"/>
                </a:solidFill>
              </a:rPr>
              <a:t>to be submitted the first time related to end </a:t>
            </a:r>
            <a:r>
              <a:rPr lang="en-US" sz="1700" kern="0" dirty="0" smtClean="0">
                <a:solidFill>
                  <a:srgbClr val="000000"/>
                </a:solidFill>
              </a:rPr>
              <a:t>2017 (explaining the variation between end 2016 and end 2017);</a:t>
            </a:r>
            <a:endParaRPr lang="en-US" sz="1700" kern="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Explanatory Notes published last summer, Public event with stakeholders in October, open dialogue with industry to address doubts, final report published end of March; </a:t>
            </a:r>
            <a:endParaRPr lang="en-US" sz="1700" kern="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document </a:t>
            </a:r>
            <a:r>
              <a:rPr lang="en-GB" sz="1700" kern="0" dirty="0">
                <a:solidFill>
                  <a:srgbClr val="000000"/>
                </a:solidFill>
              </a:rPr>
              <a:t>address the Q&amp;A received in a structured way and provide step-by-step explanations on the templates at stake;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700" kern="0" dirty="0" smtClean="0">
                <a:solidFill>
                  <a:srgbClr val="000000"/>
                </a:solidFill>
              </a:rPr>
              <a:t>mostly </a:t>
            </a:r>
            <a:r>
              <a:rPr lang="en-GB" sz="1700" kern="0" dirty="0">
                <a:solidFill>
                  <a:srgbClr val="000000"/>
                </a:solidFill>
              </a:rPr>
              <a:t>clarifications and examples but also some corrections, mainly on treatment of </a:t>
            </a:r>
            <a:r>
              <a:rPr lang="en-GB" sz="1700" kern="0" dirty="0" smtClean="0">
                <a:solidFill>
                  <a:srgbClr val="000000"/>
                </a:solidFill>
              </a:rPr>
              <a:t>Unit-Linked.</a:t>
            </a:r>
            <a:endParaRPr lang="en-GB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465110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US" sz="1800" b="1" kern="0" dirty="0" smtClean="0">
                <a:solidFill>
                  <a:srgbClr val="000000"/>
                </a:solidFill>
              </a:rPr>
              <a:t>New set of validations:</a:t>
            </a:r>
            <a:endParaRPr lang="en-US" sz="18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>
                <a:solidFill>
                  <a:srgbClr val="000000"/>
                </a:solidFill>
              </a:rPr>
              <a:t>In 2015 EIOPA has decided to follow a step-by-step approach regarding the introduction of validations;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>
                <a:solidFill>
                  <a:srgbClr val="000000"/>
                </a:solidFill>
              </a:rPr>
              <a:t>For 2018 taxonomy release a new set of validations will be incorporated;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>
                <a:solidFill>
                  <a:srgbClr val="000000"/>
                </a:solidFill>
              </a:rPr>
              <a:t>This should contribute to increase data quality;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>
                <a:solidFill>
                  <a:srgbClr val="000000"/>
                </a:solidFill>
              </a:rPr>
              <a:t>The set chosen address the main issues and concerns identified by NCAs and EIOPA in the first </a:t>
            </a:r>
            <a:r>
              <a:rPr lang="en-US" sz="1700" kern="0" dirty="0" smtClean="0">
                <a:solidFill>
                  <a:srgbClr val="000000"/>
                </a:solidFill>
              </a:rPr>
              <a:t>years </a:t>
            </a:r>
            <a:r>
              <a:rPr lang="en-US" sz="1700" kern="0" dirty="0">
                <a:solidFill>
                  <a:srgbClr val="000000"/>
                </a:solidFill>
              </a:rPr>
              <a:t>of </a:t>
            </a:r>
            <a:r>
              <a:rPr lang="en-US" sz="1700" kern="0" dirty="0" smtClean="0">
                <a:solidFill>
                  <a:srgbClr val="000000"/>
                </a:solidFill>
              </a:rPr>
              <a:t>implementation.</a:t>
            </a: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68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465110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US" sz="1800" b="1" kern="0" dirty="0" smtClean="0">
                <a:solidFill>
                  <a:srgbClr val="000000"/>
                </a:solidFill>
              </a:rPr>
              <a:t>New set of validations:</a:t>
            </a:r>
            <a:endParaRPr lang="en-US" sz="18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 smtClean="0">
                <a:solidFill>
                  <a:srgbClr val="000000"/>
                </a:solidFill>
              </a:rPr>
              <a:t>163 blocking validations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 smtClean="0">
                <a:solidFill>
                  <a:srgbClr val="000000"/>
                </a:solidFill>
              </a:rPr>
              <a:t>155 non-blocking validations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 smtClean="0">
                <a:solidFill>
                  <a:srgbClr val="000000"/>
                </a:solidFill>
              </a:rPr>
              <a:t>Comments on this split between blocking and non-blocking is welcomed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GB" sz="17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 smtClean="0">
                <a:solidFill>
                  <a:srgbClr val="000000"/>
                </a:solidFill>
              </a:rPr>
              <a:t>Covering a number of templates: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300" kern="0" dirty="0" smtClean="0">
                <a:solidFill>
                  <a:srgbClr val="000000"/>
                </a:solidFill>
              </a:rPr>
              <a:t>Completeness validations: correct submission of templates; missing values in list of assets and list of derivatives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300" kern="0" dirty="0" smtClean="0">
                <a:solidFill>
                  <a:srgbClr val="000000"/>
                </a:solidFill>
              </a:rPr>
              <a:t>Consistency between templates: 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GB" sz="1100" kern="0" dirty="0" smtClean="0">
                <a:solidFill>
                  <a:srgbClr val="000000"/>
                </a:solidFill>
              </a:rPr>
              <a:t>BS and OF, TP, LTG, investments and SCR templates 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GB" sz="1100" kern="0" dirty="0" smtClean="0">
                <a:solidFill>
                  <a:srgbClr val="000000"/>
                </a:solidFill>
              </a:rPr>
              <a:t>MCR and TP templates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GB" sz="1100" kern="0" dirty="0" smtClean="0">
                <a:solidFill>
                  <a:srgbClr val="000000"/>
                </a:solidFill>
              </a:rPr>
              <a:t>Premiums, claims and expenses and cross-border business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5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1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US" sz="1800" b="1" kern="0" dirty="0" smtClean="0">
                <a:solidFill>
                  <a:srgbClr val="000000"/>
                </a:solidFill>
              </a:rPr>
              <a:t>Next steps: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600" kern="0" dirty="0" smtClean="0">
                <a:solidFill>
                  <a:srgbClr val="000000"/>
                </a:solidFill>
              </a:rPr>
              <a:t>Comments by 11 May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600" kern="0" dirty="0" smtClean="0">
                <a:solidFill>
                  <a:srgbClr val="000000"/>
                </a:solidFill>
              </a:rPr>
              <a:t>Publish </a:t>
            </a:r>
            <a:r>
              <a:rPr lang="en-US" sz="1600" kern="0" dirty="0">
                <a:solidFill>
                  <a:srgbClr val="000000"/>
                </a:solidFill>
              </a:rPr>
              <a:t>Public Working Draft of Taxonomy </a:t>
            </a:r>
            <a:r>
              <a:rPr lang="en-US" sz="1600" kern="0" dirty="0" smtClean="0">
                <a:solidFill>
                  <a:srgbClr val="000000"/>
                </a:solidFill>
              </a:rPr>
              <a:t>2.3.0 by 1 June;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600" kern="0" dirty="0" smtClean="0">
                <a:solidFill>
                  <a:srgbClr val="000000"/>
                </a:solidFill>
              </a:rPr>
              <a:t>Final taxonomy published on 15 July to enter into force regarding the reporting of Q4-2018. </a:t>
            </a: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67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de-DE" dirty="0" smtClean="0"/>
              <a:t>Dessislava Doncheva</a:t>
            </a:r>
          </a:p>
          <a:p>
            <a:r>
              <a:rPr lang="de-DE" smtClean="0">
                <a:hlinkClick r:id="rId3"/>
              </a:rPr>
              <a:t>Dessislava.Doncheva@eiopa.europa.eu</a:t>
            </a:r>
            <a:endParaRPr lang="de-DE" smtClean="0"/>
          </a:p>
          <a:p>
            <a:r>
              <a:rPr lang="de-DE" smtClean="0"/>
              <a:t>Supervisory </a:t>
            </a:r>
            <a:r>
              <a:rPr lang="de-DE" dirty="0" smtClean="0"/>
              <a:t>Processes Department</a:t>
            </a:r>
          </a:p>
          <a:p>
            <a:r>
              <a:rPr lang="de-DE" dirty="0" smtClean="0"/>
              <a:t>EIOPA 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606425" y="462319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437" y="2301721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Questions?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70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97351" y="1040532"/>
            <a:ext cx="878497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Background:</a:t>
            </a:r>
            <a:endParaRPr lang="en-US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ITSs issued in 2015;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Amendment in 2016 (only reporting): infrastructure and other corrections;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Amendment in 2017: manly corrections from Q&amp;A process and targeted amendments;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 smtClean="0">
                <a:solidFill>
                  <a:srgbClr val="000000"/>
                </a:solidFill>
              </a:rPr>
              <a:t>Amendment in 2018: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 smtClean="0">
                <a:solidFill>
                  <a:srgbClr val="000000"/>
                </a:solidFill>
              </a:rPr>
              <a:t>Principle is keep to the minimum necessary;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 smtClean="0">
                <a:solidFill>
                  <a:srgbClr val="000000"/>
                </a:solidFill>
              </a:rPr>
              <a:t>Infrastructure corporates;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 smtClean="0">
                <a:solidFill>
                  <a:srgbClr val="000000"/>
                </a:solidFill>
              </a:rPr>
              <a:t>Variation analysis templates;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 smtClean="0">
                <a:solidFill>
                  <a:srgbClr val="000000"/>
                </a:solidFill>
              </a:rPr>
              <a:t>Other minor corrections </a:t>
            </a:r>
            <a:r>
              <a:rPr lang="en-GB" sz="1500" dirty="0"/>
              <a:t>identified via the Q&amp;A process and by the </a:t>
            </a:r>
            <a:r>
              <a:rPr lang="en-GB" sz="1500" dirty="0" smtClean="0"/>
              <a:t>NCAs and </a:t>
            </a:r>
            <a:r>
              <a:rPr lang="en-GB" sz="1500" dirty="0"/>
              <a:t>p</a:t>
            </a:r>
            <a:r>
              <a:rPr lang="en-GB" sz="1500" dirty="0" smtClean="0"/>
              <a:t>roposals </a:t>
            </a:r>
            <a:r>
              <a:rPr lang="en-GB" sz="1500" dirty="0"/>
              <a:t>received from the </a:t>
            </a:r>
            <a:r>
              <a:rPr lang="en-GB" sz="1500" dirty="0" smtClean="0"/>
              <a:t>industry (open call)</a:t>
            </a:r>
            <a:r>
              <a:rPr lang="en-US" sz="1500" kern="0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700" kern="0" dirty="0">
                <a:solidFill>
                  <a:srgbClr val="000000"/>
                </a:solidFill>
              </a:rPr>
              <a:t>New validations to be incorporated in the taxonomy (version 2.3.0 by July).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9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60912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>
              <a:buNone/>
            </a:pPr>
            <a:endParaRPr lang="en-US" sz="800" b="1" kern="0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r>
              <a:rPr lang="en-US" sz="1800" b="1" kern="0" dirty="0">
                <a:solidFill>
                  <a:srgbClr val="000000"/>
                </a:solidFill>
              </a:rPr>
              <a:t>Goal of the amendment:</a:t>
            </a:r>
            <a:endParaRPr lang="en-GB" sz="1800" b="1" kern="0" dirty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GB" sz="5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 smtClean="0">
                <a:solidFill>
                  <a:srgbClr val="000000"/>
                </a:solidFill>
              </a:rPr>
              <a:t>Transparency</a:t>
            </a:r>
            <a:r>
              <a:rPr lang="en-GB" sz="1700" kern="0" dirty="0">
                <a:solidFill>
                  <a:srgbClr val="000000"/>
                </a:solidFill>
              </a:rPr>
              <a:t>, awareness and swift </a:t>
            </a:r>
            <a:r>
              <a:rPr lang="en-GB" sz="1700" kern="0" dirty="0" smtClean="0">
                <a:solidFill>
                  <a:srgbClr val="000000"/>
                </a:solidFill>
              </a:rPr>
              <a:t>clarification of </a:t>
            </a:r>
            <a:r>
              <a:rPr lang="en-GB" sz="1700" kern="0" dirty="0">
                <a:solidFill>
                  <a:srgbClr val="000000"/>
                </a:solidFill>
              </a:rPr>
              <a:t>the </a:t>
            </a:r>
            <a:r>
              <a:rPr lang="en-GB" sz="1700" kern="0" dirty="0" smtClean="0">
                <a:solidFill>
                  <a:srgbClr val="000000"/>
                </a:solidFill>
              </a:rPr>
              <a:t>correct understanding on the reporting requirements is </a:t>
            </a:r>
            <a:r>
              <a:rPr lang="en-GB" sz="1700" kern="0" dirty="0">
                <a:solidFill>
                  <a:srgbClr val="000000"/>
                </a:solidFill>
              </a:rPr>
              <a:t>very important as any </a:t>
            </a:r>
            <a:r>
              <a:rPr lang="en-GB" sz="1700" kern="0" dirty="0" smtClean="0">
                <a:solidFill>
                  <a:srgbClr val="000000"/>
                </a:solidFill>
              </a:rPr>
              <a:t>doubt may affect implementation;</a:t>
            </a:r>
            <a:endParaRPr lang="en-GB" sz="1700" kern="0" dirty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>
                <a:solidFill>
                  <a:srgbClr val="000000"/>
                </a:solidFill>
              </a:rPr>
              <a:t>From a legal perspective, the Q&amp;A tool is a proper tool to be used during an interim period when the </a:t>
            </a:r>
            <a:r>
              <a:rPr lang="en-GB" sz="1700" kern="0" dirty="0" smtClean="0">
                <a:solidFill>
                  <a:srgbClr val="000000"/>
                </a:solidFill>
              </a:rPr>
              <a:t>clarifications are needed, </a:t>
            </a:r>
            <a:r>
              <a:rPr lang="en-GB" sz="1700" kern="0" dirty="0">
                <a:solidFill>
                  <a:srgbClr val="000000"/>
                </a:solidFill>
              </a:rPr>
              <a:t>however the legal texts (in this case both ITS) are binding and prevail over other non-binding type of </a:t>
            </a:r>
            <a:r>
              <a:rPr lang="en-GB" sz="1700" kern="0" dirty="0" smtClean="0">
                <a:solidFill>
                  <a:srgbClr val="000000"/>
                </a:solidFill>
              </a:rPr>
              <a:t>texts;</a:t>
            </a:r>
            <a:endParaRPr lang="en-GB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1700" kern="0" dirty="0">
                <a:solidFill>
                  <a:srgbClr val="000000"/>
                </a:solidFill>
              </a:rPr>
              <a:t>In the area of reporting and disclosure legal certainty and correctness are crucial. Reflecting </a:t>
            </a:r>
            <a:r>
              <a:rPr lang="en-GB" sz="1700" kern="0" dirty="0" smtClean="0">
                <a:solidFill>
                  <a:srgbClr val="000000"/>
                </a:solidFill>
              </a:rPr>
              <a:t>any needed amendment or correction </a:t>
            </a:r>
            <a:r>
              <a:rPr lang="en-GB" sz="1700" kern="0" dirty="0">
                <a:solidFill>
                  <a:srgbClr val="000000"/>
                </a:solidFill>
              </a:rPr>
              <a:t>in the legal text </a:t>
            </a:r>
            <a:r>
              <a:rPr lang="en-GB" sz="1700" kern="0" dirty="0" smtClean="0">
                <a:solidFill>
                  <a:srgbClr val="000000"/>
                </a:solidFill>
              </a:rPr>
              <a:t>facilitates </a:t>
            </a:r>
            <a:r>
              <a:rPr lang="en-GB" sz="1700" kern="0" dirty="0">
                <a:solidFill>
                  <a:srgbClr val="000000"/>
                </a:solidFill>
              </a:rPr>
              <a:t>reporting, strengthen the role of the Q&amp;A tool while increasing the reporting </a:t>
            </a:r>
            <a:r>
              <a:rPr lang="en-GB" sz="1700" kern="0" dirty="0" smtClean="0">
                <a:solidFill>
                  <a:srgbClr val="000000"/>
                </a:solidFill>
              </a:rPr>
              <a:t>quality.</a:t>
            </a:r>
            <a:endParaRPr lang="en-US" sz="17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7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60912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>
              <a:buNone/>
            </a:pPr>
            <a:endParaRPr lang="en-US" sz="800" b="1" kern="0" dirty="0">
              <a:solidFill>
                <a:srgbClr val="000000"/>
              </a:solidFill>
            </a:endParaRPr>
          </a:p>
          <a:p>
            <a:pPr marL="4763" lvl="1" indent="0">
              <a:buNone/>
            </a:pPr>
            <a:r>
              <a:rPr lang="en-GB" sz="1800" b="1" kern="0" dirty="0" smtClean="0">
                <a:solidFill>
                  <a:srgbClr val="000000"/>
                </a:solidFill>
              </a:rPr>
              <a:t>Under public consultation:</a:t>
            </a:r>
          </a:p>
          <a:p>
            <a:pPr marL="4763" lvl="1" indent="0"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>
                <a:solidFill>
                  <a:srgbClr val="000000"/>
                </a:solidFill>
              </a:rPr>
              <a:t>Draft amendments of ITS on </a:t>
            </a:r>
            <a:r>
              <a:rPr lang="en-GB" sz="1700" kern="0" dirty="0" smtClean="0">
                <a:solidFill>
                  <a:srgbClr val="000000"/>
                </a:solidFill>
              </a:rPr>
              <a:t>Reporting</a:t>
            </a: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GB" sz="500" kern="0" dirty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>
                <a:solidFill>
                  <a:srgbClr val="000000"/>
                </a:solidFill>
              </a:rPr>
              <a:t>Draft amendments of ITS on Disclosure </a:t>
            </a: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GB" sz="5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 smtClean="0">
                <a:solidFill>
                  <a:srgbClr val="000000"/>
                </a:solidFill>
              </a:rPr>
              <a:t>Errata </a:t>
            </a:r>
            <a:r>
              <a:rPr lang="en-GB" sz="1700" kern="0" dirty="0">
                <a:solidFill>
                  <a:srgbClr val="000000"/>
                </a:solidFill>
              </a:rPr>
              <a:t>of Guidelines on Financial Stability Reporting</a:t>
            </a: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GB" sz="5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kern="0" dirty="0" smtClean="0">
                <a:solidFill>
                  <a:srgbClr val="000000"/>
                </a:solidFill>
              </a:rPr>
              <a:t>Impact Assessment</a:t>
            </a: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US" sz="5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US" sz="1700" kern="0" dirty="0" smtClean="0">
                <a:solidFill>
                  <a:srgbClr val="000000"/>
                </a:solidFill>
              </a:rPr>
              <a:t>New </a:t>
            </a:r>
            <a:r>
              <a:rPr lang="en-US" sz="1700" kern="0" dirty="0">
                <a:solidFill>
                  <a:srgbClr val="000000"/>
                </a:solidFill>
              </a:rPr>
              <a:t>validations</a:t>
            </a:r>
            <a:endParaRPr lang="en-GB" sz="1700" kern="0" dirty="0">
              <a:solidFill>
                <a:srgbClr val="000000"/>
              </a:solidFill>
            </a:endParaRPr>
          </a:p>
          <a:p>
            <a:pPr marL="276225" lvl="1" indent="0">
              <a:buNone/>
            </a:pPr>
            <a:endParaRPr lang="en-GB" sz="1600" kern="0" dirty="0" smtClean="0">
              <a:solidFill>
                <a:srgbClr val="000000"/>
              </a:solidFill>
            </a:endParaRPr>
          </a:p>
          <a:p>
            <a:pPr marL="276225" lvl="1" indent="0">
              <a:buNone/>
            </a:pPr>
            <a:endParaRPr lang="en-GB" sz="5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91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60912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>
              <a:buNone/>
            </a:pPr>
            <a:endParaRPr lang="en-US" sz="800" b="1" kern="0" dirty="0">
              <a:solidFill>
                <a:srgbClr val="000000"/>
              </a:solidFill>
            </a:endParaRPr>
          </a:p>
          <a:p>
            <a:pPr marL="4763" lvl="1" indent="0">
              <a:buNone/>
            </a:pPr>
            <a:r>
              <a:rPr lang="en-GB" sz="1800" b="1" kern="0" dirty="0" smtClean="0">
                <a:solidFill>
                  <a:srgbClr val="000000"/>
                </a:solidFill>
              </a:rPr>
              <a:t>Under public consultation:</a:t>
            </a:r>
          </a:p>
          <a:p>
            <a:pPr marL="4763" lvl="1" indent="0"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b="1" kern="0" dirty="0" smtClean="0">
                <a:solidFill>
                  <a:srgbClr val="000000"/>
                </a:solidFill>
              </a:rPr>
              <a:t>Draft </a:t>
            </a:r>
            <a:r>
              <a:rPr lang="en-GB" sz="1700" b="1" kern="0" dirty="0">
                <a:solidFill>
                  <a:srgbClr val="000000"/>
                </a:solidFill>
              </a:rPr>
              <a:t>amendments of ITS on Disclosure </a:t>
            </a:r>
          </a:p>
          <a:p>
            <a:pPr marL="355600" lvl="1" indent="0">
              <a:buNone/>
            </a:pPr>
            <a:r>
              <a:rPr lang="en-GB" sz="1600" kern="0" dirty="0" smtClean="0">
                <a:solidFill>
                  <a:srgbClr val="000000"/>
                </a:solidFill>
              </a:rPr>
              <a:t>In template S.05.02 – clarification that when threshold of 90% is not reached the disclosure of the template is not required</a:t>
            </a:r>
          </a:p>
          <a:p>
            <a:pPr marL="276225" lvl="1" indent="0">
              <a:buNone/>
            </a:pPr>
            <a:endParaRPr lang="en-GB" sz="5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endParaRPr lang="en-GB" sz="1700" kern="0" dirty="0" smtClean="0">
              <a:solidFill>
                <a:srgbClr val="000000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200"/>
              </a:spcAft>
              <a:buChar char="•"/>
            </a:pPr>
            <a:r>
              <a:rPr lang="en-GB" sz="1700" b="1" kern="0" dirty="0" smtClean="0">
                <a:solidFill>
                  <a:srgbClr val="000000"/>
                </a:solidFill>
              </a:rPr>
              <a:t>Errata </a:t>
            </a:r>
            <a:r>
              <a:rPr lang="en-GB" sz="1700" b="1" kern="0" dirty="0">
                <a:solidFill>
                  <a:srgbClr val="000000"/>
                </a:solidFill>
              </a:rPr>
              <a:t>of Guidelines on Financial Stability Reporting</a:t>
            </a:r>
          </a:p>
          <a:p>
            <a:pPr marL="355600" lvl="1" indent="0">
              <a:buNone/>
              <a:tabLst>
                <a:tab pos="355600" algn="l"/>
              </a:tabLst>
            </a:pPr>
            <a:r>
              <a:rPr lang="en-GB" sz="1600" kern="0" dirty="0" smtClean="0">
                <a:solidFill>
                  <a:srgbClr val="000000"/>
                </a:solidFill>
              </a:rPr>
              <a:t>In </a:t>
            </a:r>
            <a:r>
              <a:rPr lang="en-GB" sz="1600" kern="0" dirty="0">
                <a:solidFill>
                  <a:srgbClr val="000000"/>
                </a:solidFill>
              </a:rPr>
              <a:t>the instructions of the Balance Sheet of the FS specific template the option “13 – Not reported as method 2 is used exclusively” was </a:t>
            </a:r>
            <a:r>
              <a:rPr lang="en-GB" sz="1600" kern="0" dirty="0" smtClean="0">
                <a:solidFill>
                  <a:srgbClr val="000000"/>
                </a:solidFill>
              </a:rPr>
              <a:t>missing</a:t>
            </a:r>
          </a:p>
          <a:p>
            <a:pPr marL="276225" lvl="1" indent="0">
              <a:buNone/>
            </a:pPr>
            <a:endParaRPr lang="en-GB" sz="5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23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</a:t>
            </a:r>
            <a:r>
              <a:rPr lang="en-GB" sz="1800" b="1" kern="0" dirty="0" smtClean="0">
                <a:solidFill>
                  <a:srgbClr val="000000"/>
                </a:solidFill>
              </a:rPr>
              <a:t>mendments of the ITS on Reporting: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Introduction </a:t>
            </a:r>
            <a:r>
              <a:rPr lang="en-GB" sz="1500" kern="0" dirty="0">
                <a:solidFill>
                  <a:srgbClr val="000000"/>
                </a:solidFill>
              </a:rPr>
              <a:t>of a clarification to article 2 of Commission Implementing Regulation (EU) 2015/2450 regarding the signs of expression of data points;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Introduction of a clarification to article 3 of Commission Implementing Regulation (EU) 2015/2450 regarding the exchange rate to be used to report historical data;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Introduction </a:t>
            </a:r>
            <a:r>
              <a:rPr lang="en-GB" sz="1500" kern="0" dirty="0">
                <a:solidFill>
                  <a:srgbClr val="000000"/>
                </a:solidFill>
              </a:rPr>
              <a:t>of a new option in the close list of S.01.02.R0220 to identify use of proportionality measures;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In S.03.01 and S.03.02 the general comments section has been synchronise with S.03.03 that internal guarantees within the scope of group supervision are not reported;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Deleting </a:t>
            </a:r>
            <a:r>
              <a:rPr lang="en-GB" sz="1500" kern="0" dirty="0">
                <a:solidFill>
                  <a:srgbClr val="000000"/>
                </a:solidFill>
              </a:rPr>
              <a:t>a misleading part of the C0010 instructions in S.04.01 in line with the nature of FPS as undertakings cannot do FPS in the home-country;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Clarification in S.04.01.C0100 that the business includes amounts for the undertaking and all branches; </a:t>
            </a:r>
          </a:p>
        </p:txBody>
      </p:sp>
    </p:spTree>
    <p:extLst>
      <p:ext uri="{BB962C8B-B14F-4D97-AF65-F5344CB8AC3E}">
        <p14:creationId xmlns:p14="http://schemas.microsoft.com/office/powerpoint/2010/main" val="411990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</a:t>
            </a:r>
            <a:r>
              <a:rPr lang="en-GB" sz="1800" b="1" kern="0" dirty="0" smtClean="0">
                <a:solidFill>
                  <a:srgbClr val="000000"/>
                </a:solidFill>
              </a:rPr>
              <a:t>mendments of the ITS on Reporting: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S.05.01 is added a reference to claims management expenses;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S.06.02 introduction of “Multiple ECAIs” in the closed list of ECAI at group level (when groups use Partial Internal Models); 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S.06.02 </a:t>
            </a:r>
            <a:r>
              <a:rPr lang="en-GB" sz="1500" kern="0" dirty="0" smtClean="0">
                <a:solidFill>
                  <a:srgbClr val="000000"/>
                </a:solidFill>
              </a:rPr>
              <a:t>is clarified </a:t>
            </a:r>
            <a:r>
              <a:rPr lang="en-GB" sz="1500" kern="0" dirty="0">
                <a:solidFill>
                  <a:srgbClr val="000000"/>
                </a:solidFill>
              </a:rPr>
              <a:t>that country of custody and custodian are not applicable to any loan;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S.07.01 a new option “not applicable” is added in the closed list of assets; 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The instructions of the instrument underlying the derivative in S.08.01 have been clarified and aligned with the filling rules;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template S.08.01 and S.08.02 general comments were align with </a:t>
            </a:r>
            <a:r>
              <a:rPr lang="en-GB" sz="1500" kern="0" dirty="0" smtClean="0">
                <a:solidFill>
                  <a:srgbClr val="000000"/>
                </a:solidFill>
              </a:rPr>
              <a:t>a correction </a:t>
            </a:r>
            <a:r>
              <a:rPr lang="en-GB" sz="1500" kern="0" dirty="0">
                <a:solidFill>
                  <a:srgbClr val="000000"/>
                </a:solidFill>
              </a:rPr>
              <a:t>previously made in S.06.02;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template </a:t>
            </a:r>
            <a:r>
              <a:rPr lang="en-GB" sz="1500" kern="0" dirty="0" smtClean="0">
                <a:solidFill>
                  <a:srgbClr val="000000"/>
                </a:solidFill>
              </a:rPr>
              <a:t>S.08.01 in the instructions for Nominated ECAI a non applicable sentence is deleted;</a:t>
            </a:r>
            <a:endParaRPr lang="en-US" sz="15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1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987574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</a:t>
            </a:r>
            <a:r>
              <a:rPr lang="en-GB" sz="1800" b="1" kern="0" dirty="0" smtClean="0">
                <a:solidFill>
                  <a:srgbClr val="000000"/>
                </a:solidFill>
              </a:rPr>
              <a:t>mendments of the ITS on Reporting: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Reporting </a:t>
            </a:r>
            <a:r>
              <a:rPr lang="en-GB" sz="1500" kern="0" dirty="0">
                <a:solidFill>
                  <a:srgbClr val="000000"/>
                </a:solidFill>
              </a:rPr>
              <a:t>of real estate held as collateral of the mortgages related to individuals in S.11.01 to be reported in one single row (instead of line-by-line);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In </a:t>
            </a:r>
            <a:r>
              <a:rPr lang="en-GB" sz="1500" kern="0" dirty="0">
                <a:solidFill>
                  <a:srgbClr val="000000"/>
                </a:solidFill>
              </a:rPr>
              <a:t>S.11.01.C0080 clarification for the collaterals for which country of custody is not relevant; 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Opening the option for accepted reinsurance for best estimate of products with a surrender option in S.12.01;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 smtClean="0">
                <a:solidFill>
                  <a:srgbClr val="000000"/>
                </a:solidFill>
              </a:rPr>
              <a:t>In </a:t>
            </a:r>
            <a:r>
              <a:rPr lang="en-GB" sz="1500" kern="0" dirty="0">
                <a:solidFill>
                  <a:srgbClr val="000000"/>
                </a:solidFill>
              </a:rPr>
              <a:t>S.12.01 added in the instructions columns that have been not crossed out but missing from the instructions;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S.12.01 uncrossing total(life) and total(health) for some cash out-flows which were crossed; 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S.14.01 aligning the instructions for country and for annualised guaranteed rate with the filling rules;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S.15.01 the instructions for guaranteed level are changed as the item should be a string with explanation instead of a metric;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endParaRPr lang="en-GB" sz="15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2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51470"/>
            <a:ext cx="7566992" cy="800100"/>
          </a:xfrm>
        </p:spPr>
        <p:txBody>
          <a:bodyPr/>
          <a:lstStyle/>
          <a:p>
            <a:r>
              <a:rPr lang="de-DE" sz="2400" dirty="0"/>
              <a:t>Supervisory Reporting and </a:t>
            </a:r>
            <a:br>
              <a:rPr lang="de-DE" sz="2400" dirty="0"/>
            </a:br>
            <a:r>
              <a:rPr lang="de-DE" sz="2400" dirty="0"/>
              <a:t>Public Disclosure</a:t>
            </a:r>
            <a:endParaRPr lang="en-GB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83354" y="1059582"/>
            <a:ext cx="853711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62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981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sz="800" b="1" kern="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en-GB" sz="1800" b="1" kern="0" dirty="0">
                <a:solidFill>
                  <a:srgbClr val="000000"/>
                </a:solidFill>
              </a:rPr>
              <a:t>A</a:t>
            </a:r>
            <a:r>
              <a:rPr lang="en-GB" sz="1800" b="1" kern="0" dirty="0" smtClean="0">
                <a:solidFill>
                  <a:srgbClr val="000000"/>
                </a:solidFill>
              </a:rPr>
              <a:t>mendments of the ITS on Reporting: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FontTx/>
              <a:buNone/>
            </a:pPr>
            <a:endParaRPr lang="en-GB" sz="500" b="1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>
                <a:solidFill>
                  <a:srgbClr val="000000"/>
                </a:solidFill>
              </a:rPr>
              <a:t>Clarification in S.15.02 for economic result with hedging is not to be reported in case the undertaking has no hedging program itself, but only reinsures the guarantee part.</a:t>
            </a:r>
            <a:endParaRPr lang="en-GB" sz="1500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SR.22.03 the instructions for </a:t>
            </a:r>
            <a:r>
              <a:rPr lang="en-US" sz="1500" kern="0" dirty="0">
                <a:solidFill>
                  <a:srgbClr val="000000"/>
                </a:solidFill>
              </a:rPr>
              <a:t>matching adjustment to the risk free rate have been clarified;</a:t>
            </a:r>
            <a:endParaRPr lang="en-GB" sz="1500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template S.22.05.C0010/R0070 an amendment lost in the last year process has been added;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S.22.06 a clarification is added in the general comments section that the information shall be reported by currency and country;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US" sz="1500" kern="0" dirty="0">
                <a:solidFill>
                  <a:srgbClr val="000000"/>
                </a:solidFill>
              </a:rPr>
              <a:t>In S.23.04 clarification to the first future call date of the </a:t>
            </a:r>
            <a:r>
              <a:rPr lang="en-GB" sz="1500" kern="0" dirty="0">
                <a:solidFill>
                  <a:srgbClr val="000000"/>
                </a:solidFill>
              </a:rPr>
              <a:t>subordinated liabilities;</a:t>
            </a: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S.23.01.04 in R0410 </a:t>
            </a:r>
            <a:r>
              <a:rPr lang="en-US" sz="1500" kern="0" dirty="0">
                <a:solidFill>
                  <a:srgbClr val="000000"/>
                </a:solidFill>
              </a:rPr>
              <a:t>UCITS management is added to align with the instructions;</a:t>
            </a:r>
            <a:endParaRPr lang="en-GB" sz="1500" kern="0" dirty="0">
              <a:solidFill>
                <a:srgbClr val="000000"/>
              </a:solidFill>
            </a:endParaRPr>
          </a:p>
          <a:p>
            <a:pPr marL="444500" indent="-265113">
              <a:spcBef>
                <a:spcPts val="0"/>
              </a:spcBef>
              <a:spcAft>
                <a:spcPts val="200"/>
              </a:spcAft>
            </a:pPr>
            <a:r>
              <a:rPr lang="en-GB" sz="1500" kern="0" dirty="0">
                <a:solidFill>
                  <a:srgbClr val="000000"/>
                </a:solidFill>
              </a:rPr>
              <a:t>In S.23.04.C0710/R0020 clarification to the Art 81 of the </a:t>
            </a:r>
            <a:r>
              <a:rPr lang="en-GB" sz="1500" kern="0" dirty="0" smtClean="0">
                <a:solidFill>
                  <a:srgbClr val="000000"/>
                </a:solidFill>
              </a:rPr>
              <a:t>DR;</a:t>
            </a:r>
            <a:endParaRPr lang="en-GB" sz="15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US" sz="16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2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OPA_presentation_temp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Verdana Bold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6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ublished Documents" ma:contentTypeID="0x010100C6789F4E763D0643BCC2488D4E0D56EB" ma:contentTypeVersion="0" ma:contentTypeDescription="Published Documents Content types for Insurance Europe" ma:contentTypeScope="" ma:versionID="7746cb26ceeed01331dbcb0ea4c1c302">
  <xsd:schema xmlns:xsd="http://www.w3.org/2001/XMLSchema" xmlns:xs="http://www.w3.org/2001/XMLSchema" xmlns:p="http://schemas.microsoft.com/office/2006/metadata/properties" xmlns:ns2="e092deee-a6f6-4f89-8a6c-e2a43e9fb5cf" xmlns:ns3="$ListId:PublishedDocuments;" xmlns:ns4="34d7415f-f1a4-44df-8e35-2ceaafd480dc" xmlns:ns5="2ad614c7-900c-4770-94a0-e04fed16376c" xmlns:ns6="70f7eb82-310d-4963-bf1e-a4c2a37fd81c" targetNamespace="http://schemas.microsoft.com/office/2006/metadata/properties" ma:root="true" ma:fieldsID="0da32414995eea309c7f1ab83f960137" ns2:_="" ns3:_="" ns4:_="" ns5:_="" ns6:_="">
    <xsd:import namespace="e092deee-a6f6-4f89-8a6c-e2a43e9fb5cf"/>
    <xsd:import namespace="$ListId:PublishedDocuments;"/>
    <xsd:import namespace="34d7415f-f1a4-44df-8e35-2ceaafd480dc"/>
    <xsd:import namespace="2ad614c7-900c-4770-94a0-e04fed16376c"/>
    <xsd:import namespace="70f7eb82-310d-4963-bf1e-a4c2a37fd81c"/>
    <xsd:element name="properties">
      <xsd:complexType>
        <xsd:sequence>
          <xsd:element name="documentManagement">
            <xsd:complexType>
              <xsd:all>
                <xsd:element ref="ns2:AllowComments" minOccurs="0"/>
                <xsd:element ref="ns2:Validated" minOccurs="0"/>
                <xsd:element ref="ns2:ValidationComment" minOccurs="0"/>
                <xsd:element ref="ns3:Can_x0020_be_x0020_edited" minOccurs="0"/>
                <xsd:element ref="ns3:Linked_x0020_files" minOccurs="0"/>
                <xsd:element ref="ns4:Type_x0020_of_x0020_document" minOccurs="0"/>
                <xsd:element ref="ns5:Deadline" minOccurs="0"/>
                <xsd:element ref="ns6:Type_x0020_of_x0020_memo" minOccurs="0"/>
                <xsd:element ref="ns6:Display_x0020_validated_x0020_documents_x0020_library_x0020_button" minOccurs="0"/>
                <xsd:element ref="ns5:isAnnex" minOccurs="0"/>
                <xsd:element ref="ns5:Uploa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2deee-a6f6-4f89-8a6c-e2a43e9fb5cf" elementFormDefault="qualified">
    <xsd:import namespace="http://schemas.microsoft.com/office/2006/documentManagement/types"/>
    <xsd:import namespace="http://schemas.microsoft.com/office/infopath/2007/PartnerControls"/>
    <xsd:element name="AllowComments" ma:index="8" nillable="true" ma:displayName="AllowComments" ma:default="1" ma:internalName="AllowComments">
      <xsd:simpleType>
        <xsd:restriction base="dms:Boolean"/>
      </xsd:simpleType>
    </xsd:element>
    <xsd:element name="Validated" ma:index="9" nillable="true" ma:displayName="Validated" ma:default="0" ma:internalName="Validated">
      <xsd:simpleType>
        <xsd:restriction base="dms:Boolean"/>
      </xsd:simpleType>
    </xsd:element>
    <xsd:element name="ValidationComment" ma:index="10" nillable="true" ma:displayName="ValidationComment" ma:internalName="ValidationComment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ublishedDocuments;" elementFormDefault="qualified">
    <xsd:import namespace="http://schemas.microsoft.com/office/2006/documentManagement/types"/>
    <xsd:import namespace="http://schemas.microsoft.com/office/infopath/2007/PartnerControls"/>
    <xsd:element name="Can_x0020_be_x0020_edited" ma:index="11" nillable="true" ma:displayName="Can be edited" ma:default="0" ma:internalName="Can_x0020_be_x0020_edited">
      <xsd:simpleType>
        <xsd:restriction base="dms:Boolean"/>
      </xsd:simpleType>
    </xsd:element>
    <xsd:element name="Linked_x0020_files" ma:index="12" nillable="true" ma:displayName="Linked files" ma:internalName="Linked_x0020_files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7415f-f1a4-44df-8e35-2ceaafd480dc" elementFormDefault="qualified">
    <xsd:import namespace="http://schemas.microsoft.com/office/2006/documentManagement/types"/>
    <xsd:import namespace="http://schemas.microsoft.com/office/infopath/2007/PartnerControls"/>
    <xsd:element name="Type_x0020_of_x0020_document" ma:index="13" nillable="true" ma:displayName="Type of document" ma:format="Dropdown" ma:internalName="Type_x0020_of_x0020_document">
      <xsd:simpleType>
        <xsd:restriction base="dms:Choice">
          <xsd:enumeration value="Memo"/>
          <xsd:enumeration value="Blank document"/>
          <xsd:enumeration value="Agenda"/>
          <xsd:enumeration value="News Flash"/>
          <xsd:enumeration value="Participants List"/>
          <xsd:enumeration value="Press Release"/>
          <xsd:enumeration value="Fax Cover"/>
          <xsd:enumeration value="Letter"/>
          <xsd:enumeration value="Background note"/>
          <xsd:enumeration value="Meeting Conclusions"/>
          <xsd:enumeration value="Position Paper"/>
          <xsd:enumeration value="PowerPoint templat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d614c7-900c-4770-94a0-e04fed16376c" elementFormDefault="qualified">
    <xsd:import namespace="http://schemas.microsoft.com/office/2006/documentManagement/types"/>
    <xsd:import namespace="http://schemas.microsoft.com/office/infopath/2007/PartnerControls"/>
    <xsd:element name="Deadline" ma:index="14" nillable="true" ma:displayName="Deadline" ma:format="DateTime" ma:internalName="Deadline">
      <xsd:simpleType>
        <xsd:restriction base="dms:DateTime"/>
      </xsd:simpleType>
    </xsd:element>
    <xsd:element name="isAnnex" ma:index="17" nillable="true" ma:displayName="isAnnex" ma:internalName="isAnnex">
      <xsd:simpleType>
        <xsd:restriction base="dms:Text"/>
      </xsd:simpleType>
    </xsd:element>
    <xsd:element name="Uploads" ma:index="18" nillable="true" ma:displayName="Uploads" ma:internalName="Uploads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7eb82-310d-4963-bf1e-a4c2a37fd81c" elementFormDefault="qualified">
    <xsd:import namespace="http://schemas.microsoft.com/office/2006/documentManagement/types"/>
    <xsd:import namespace="http://schemas.microsoft.com/office/infopath/2007/PartnerControls"/>
    <xsd:element name="Type_x0020_of_x0020_memo" ma:index="15" nillable="true" ma:displayName="Type of memo" ma:format="Dropdown" ma:internalName="Type_x0020_of_x0020_memo">
      <xsd:simpleType>
        <xsd:restriction base="dms:Choice">
          <xsd:enumeration value="information"/>
          <xsd:enumeration value="action"/>
        </xsd:restriction>
      </xsd:simpleType>
    </xsd:element>
    <xsd:element name="Display_x0020_validated_x0020_documents_x0020_library_x0020_button" ma:index="16" nillable="true" ma:displayName="Display validated documents library button" ma:default="0" ma:internalName="Display_x0020_validated_x0020_documents_x0020_library_x0020_button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_x0020_of_x0020_document xmlns="34d7415f-f1a4-44df-8e35-2ceaafd480dc" xsi:nil="true"/>
    <Type_x0020_of_x0020_memo xmlns="70f7eb82-310d-4963-bf1e-a4c2a37fd81c" xsi:nil="true"/>
    <Linked_x0020_files xmlns="$ListId:PublishedDocuments;" xsi:nil="true"/>
    <ValidationComment xmlns="e092deee-a6f6-4f89-8a6c-e2a43e9fb5cf" xsi:nil="true"/>
    <Can_x0020_be_x0020_edited xmlns="$ListId:PublishedDocuments;">false</Can_x0020_be_x0020_edited>
    <Deadline xmlns="2ad614c7-900c-4770-94a0-e04fed16376c" xsi:nil="true"/>
    <AllowComments xmlns="e092deee-a6f6-4f89-8a6c-e2a43e9fb5cf">false</AllowComments>
    <Validated xmlns="e092deee-a6f6-4f89-8a6c-e2a43e9fb5cf">false</Validated>
    <Uploads xmlns="2ad614c7-900c-4770-94a0-e04fed16376c">false</Uploads>
    <isAnnex xmlns="2ad614c7-900c-4770-94a0-e04fed16376c">True</isAnnex>
    <Display_x0020_validated_x0020_documents_x0020_library_x0020_button xmlns="70f7eb82-310d-4963-bf1e-a4c2a37fd81c">false</Display_x0020_validated_x0020_documents_x0020_library_x0020_button>
  </documentManagement>
</p:properties>
</file>

<file path=customXml/itemProps1.xml><?xml version="1.0" encoding="utf-8"?>
<ds:datastoreItem xmlns:ds="http://schemas.openxmlformats.org/officeDocument/2006/customXml" ds:itemID="{289AC00F-211A-4442-9BB7-769EF6592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92deee-a6f6-4f89-8a6c-e2a43e9fb5cf"/>
    <ds:schemaRef ds:uri="$ListId:PublishedDocuments;"/>
    <ds:schemaRef ds:uri="34d7415f-f1a4-44df-8e35-2ceaafd480dc"/>
    <ds:schemaRef ds:uri="2ad614c7-900c-4770-94a0-e04fed16376c"/>
    <ds:schemaRef ds:uri="70f7eb82-310d-4963-bf1e-a4c2a37fd8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98BA93-FE04-480F-91B0-E3F96F4A96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832B4F-62EE-457A-B9CC-B77882F8452E}">
  <ds:schemaRefs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34d7415f-f1a4-44df-8e35-2ceaafd480dc"/>
    <ds:schemaRef ds:uri="http://schemas.microsoft.com/office/infopath/2007/PartnerControls"/>
    <ds:schemaRef ds:uri="$ListId:PublishedDocuments;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0f7eb82-310d-4963-bf1e-a4c2a37fd81c"/>
    <ds:schemaRef ds:uri="2ad614c7-900c-4770-94a0-e04fed16376c"/>
    <ds:schemaRef ds:uri="e092deee-a6f6-4f89-8a6c-e2a43e9fb5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1305</Words>
  <Application>Microsoft Office PowerPoint</Application>
  <PresentationFormat>Prezentácia na obrazovke (16:9)</PresentationFormat>
  <Paragraphs>176</Paragraphs>
  <Slides>15</Slides>
  <Notes>15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3" baseType="lpstr">
      <vt:lpstr>MS PGothic</vt:lpstr>
      <vt:lpstr>MS PGothic</vt:lpstr>
      <vt:lpstr>Arial</vt:lpstr>
      <vt:lpstr>Calibri</vt:lpstr>
      <vt:lpstr>Times</vt:lpstr>
      <vt:lpstr>Verdana</vt:lpstr>
      <vt:lpstr>Verdana Bold</vt:lpstr>
      <vt:lpstr>EIOPA_presentation_temp</vt:lpstr>
      <vt:lpstr>Reporting and Disclosure Public Event with stakeholders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Supervisory Reporting and  Public Disclosure</vt:lpstr>
      <vt:lpstr>Prezentácia programu PowerPoint</vt:lpstr>
    </vt:vector>
  </TitlesOfParts>
  <Company>EIOPA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background on current consultation -Public event_Reporting_Disclosure</dc:title>
  <dc:creator>Edward Samsom</dc:creator>
  <cp:lastModifiedBy>Bachníček Jozef</cp:lastModifiedBy>
  <cp:revision>72</cp:revision>
  <dcterms:created xsi:type="dcterms:W3CDTF">2018-02-21T12:54:33Z</dcterms:created>
  <dcterms:modified xsi:type="dcterms:W3CDTF">2018-04-17T10:55:19Z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0x010100C6789F4E763D0643BCC2488D4E0D56EB</vt:lpwstr>
  </property>
  <property fmtid="{D5CDD505-2E9C-101B-9397-08002B2CF9AE}" pid="3" name="ERIS_LeadDepartment">
    <vt:lpwstr>23;#Supervisory Processes Department|3a9db3ad-f1a2-49c0-8c29-af39c608fb30</vt:lpwstr>
  </property>
  <property fmtid="{D5CDD505-2E9C-101B-9397-08002B2CF9AE}" pid="4" name="ERIS_Keywords">
    <vt:lpwstr>8;#Quantitative Reporting Templates|d7753427-b1c9-4f72-b6a6-10b2a5ee67e3;#4;#Prudential Policy|43245a93-b13b-4262-9edd-8f7887118150;#5;#Regulatory Framework Monitoring|c95f4284-c8c2-4a99-bcad-302f92cd1745</vt:lpwstr>
  </property>
  <property fmtid="{D5CDD505-2E9C-101B-9397-08002B2CF9AE}" pid="5" name="ERIS_Board/Committee">
    <vt:lpwstr>54;#Supervisory Steering Committee|8d0e98c7-1cdd-447a-8947-169fb25d0b6d</vt:lpwstr>
  </property>
  <property fmtid="{D5CDD505-2E9C-101B-9397-08002B2CF9AE}" pid="6" name="ERIS_Department">
    <vt:lpwstr>9;#Supervisory Processes Department|3a9db3ad-f1a2-49c0-8c29-af39c608fb30</vt:lpwstr>
  </property>
  <property fmtid="{D5CDD505-2E9C-101B-9397-08002B2CF9AE}" pid="7" name="ERIS_DocumentType">
    <vt:lpwstr>35;#Presentation|59643fe8-8b04-490a-8d3b-85b3691a4f3f</vt:lpwstr>
  </property>
  <property fmtid="{D5CDD505-2E9C-101B-9397-08002B2CF9AE}" pid="8" name="ERIS_Language">
    <vt:lpwstr>3;#English|2741a941-2920-4ba4-aa70-d8ed6ac1785d</vt:lpwstr>
  </property>
  <property fmtid="{D5CDD505-2E9C-101B-9397-08002B2CF9AE}" pid="9" name="RecordPoint_WorkflowType">
    <vt:lpwstr>ActiveSubmitStub</vt:lpwstr>
  </property>
  <property fmtid="{D5CDD505-2E9C-101B-9397-08002B2CF9AE}" pid="10" name="RecordPoint_ActiveItemWebId">
    <vt:lpwstr>{7d3a43e0-6a6d-43c3-be80-d9064606a4a9}</vt:lpwstr>
  </property>
  <property fmtid="{D5CDD505-2E9C-101B-9397-08002B2CF9AE}" pid="11" name="RecordPoint_ActiveItemSiteId">
    <vt:lpwstr>{7a172dfa-c9d6-41b8-93a6-13c75f55ec66}</vt:lpwstr>
  </property>
  <property fmtid="{D5CDD505-2E9C-101B-9397-08002B2CF9AE}" pid="12" name="RecordPoint_ActiveItemListId">
    <vt:lpwstr>{335d190b-d285-4fb9-b9c4-fd3b7459182d}</vt:lpwstr>
  </property>
  <property fmtid="{D5CDD505-2E9C-101B-9397-08002B2CF9AE}" pid="13" name="RecordPoint_ActiveItemUniqueId">
    <vt:lpwstr>{8b4baea2-6ac3-4796-b3db-e0757b9e074c}</vt:lpwstr>
  </property>
  <property fmtid="{D5CDD505-2E9C-101B-9397-08002B2CF9AE}" pid="14" name="RecordPoint_RecordNumberSubmitted">
    <vt:lpwstr>EIOPA(2018)0154385</vt:lpwstr>
  </property>
  <property fmtid="{D5CDD505-2E9C-101B-9397-08002B2CF9AE}" pid="15" name="RecordPoint_SubmissionCompleted">
    <vt:lpwstr>2018-04-13T10:52:08.3809586+02:00</vt:lpwstr>
  </property>
  <property fmtid="{D5CDD505-2E9C-101B-9397-08002B2CF9AE}" pid="16" name="RecordPoint_SubmissionDate">
    <vt:lpwstr/>
  </property>
  <property fmtid="{D5CDD505-2E9C-101B-9397-08002B2CF9AE}" pid="17" name="RecordPoint_RecordFormat">
    <vt:lpwstr/>
  </property>
  <property fmtid="{D5CDD505-2E9C-101B-9397-08002B2CF9AE}" pid="18" name="RecordPoint_ActiveItemMoved">
    <vt:lpwstr/>
  </property>
  <property fmtid="{D5CDD505-2E9C-101B-9397-08002B2CF9AE}" pid="19" name="_AdHocReviewCycleID">
    <vt:i4>-1411121602</vt:i4>
  </property>
  <property fmtid="{D5CDD505-2E9C-101B-9397-08002B2CF9AE}" pid="20" name="_NewReviewCycle">
    <vt:lpwstr/>
  </property>
  <property fmtid="{D5CDD505-2E9C-101B-9397-08002B2CF9AE}" pid="21" name="_EmailSubject">
    <vt:lpwstr>Presentations: Reporting and Disclosure Public Event with stakeholders _12 April 2018</vt:lpwstr>
  </property>
  <property fmtid="{D5CDD505-2E9C-101B-9397-08002B2CF9AE}" pid="22" name="_AuthorEmail">
    <vt:lpwstr>Valeria.Raso@eiopa.europa.eu</vt:lpwstr>
  </property>
  <property fmtid="{D5CDD505-2E9C-101B-9397-08002B2CF9AE}" pid="23" name="_AuthorEmailDisplayName">
    <vt:lpwstr>Valeria Raso</vt:lpwstr>
  </property>
  <property fmtid="{D5CDD505-2E9C-101B-9397-08002B2CF9AE}" pid="24" name="_PreviousAdHocReviewCycleID">
    <vt:i4>635717549</vt:i4>
  </property>
</Properties>
</file>