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1"/>
  </p:sldMasterIdLst>
  <p:sldIdLst>
    <p:sldId id="257" r:id="rId2"/>
    <p:sldId id="260" r:id="rId3"/>
    <p:sldId id="268" r:id="rId4"/>
    <p:sldId id="269" r:id="rId5"/>
    <p:sldId id="270" r:id="rId6"/>
    <p:sldId id="271" r:id="rId7"/>
    <p:sldId id="272" r:id="rId8"/>
    <p:sldId id="261" r:id="rId9"/>
    <p:sldId id="259" r:id="rId10"/>
    <p:sldId id="262" r:id="rId11"/>
    <p:sldId id="263" r:id="rId12"/>
    <p:sldId id="264" r:id="rId13"/>
    <p:sldId id="267" r:id="rId14"/>
    <p:sldId id="284" r:id="rId15"/>
    <p:sldId id="282" r:id="rId16"/>
    <p:sldId id="283" r:id="rId17"/>
    <p:sldId id="285"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dvolená sekcia" id="{A871519D-288B-4F4C-AB9F-468F3D0B7C76}">
          <p14:sldIdLst>
            <p14:sldId id="257"/>
            <p14:sldId id="260"/>
            <p14:sldId id="268"/>
            <p14:sldId id="269"/>
            <p14:sldId id="270"/>
            <p14:sldId id="271"/>
            <p14:sldId id="272"/>
            <p14:sldId id="261"/>
            <p14:sldId id="259"/>
            <p14:sldId id="262"/>
            <p14:sldId id="263"/>
            <p14:sldId id="264"/>
            <p14:sldId id="267"/>
            <p14:sldId id="284"/>
            <p14:sldId id="282"/>
            <p14:sldId id="283"/>
            <p14:sldId id="285"/>
            <p14:sldId id="273"/>
            <p14:sldId id="274"/>
            <p14:sldId id="275"/>
            <p14:sldId id="276"/>
            <p14:sldId id="277"/>
            <p14:sldId id="278"/>
            <p14:sldId id="279"/>
            <p14:sldId id="280"/>
            <p14:sldId id="28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4712" autoAdjust="0"/>
  </p:normalViewPr>
  <p:slideViewPr>
    <p:cSldViewPr>
      <p:cViewPr varScale="1">
        <p:scale>
          <a:sx n="105" d="100"/>
          <a:sy n="105" d="100"/>
        </p:scale>
        <p:origin x="-14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d:\Moje%20Dokumenty\Ekonomick&#225;%20kriminalita\Pois&#357;ovacie%20podvody\K&#243;pia%20-%20K&#243;pia%20%20tabulka%20na%20konferenciu.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Per</a:t>
            </a:r>
            <a:r>
              <a:rPr lang="sk-SK"/>
              <a:t>centuálny podiel  poisťovacích podvodov na ekonomickej kriminalite</a:t>
            </a:r>
            <a:endParaRPr lang="en-US"/>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v>%</c:v>
          </c:tx>
          <c:spPr>
            <a:solidFill>
              <a:srgbClr val="0070C0"/>
            </a:solidFill>
            <a:ln>
              <a:solidFill>
                <a:srgbClr val="0070C0"/>
              </a:solidFill>
            </a:ln>
            <a:effectLst>
              <a:outerShdw sx="1000" sy="1000" algn="ctr" rotWithShape="0">
                <a:schemeClr val="bg1"/>
              </a:outerShdw>
            </a:effectLst>
          </c:spPr>
          <c:invertIfNegative val="0"/>
          <c:dLbls>
            <c:showLegendKey val="0"/>
            <c:showVal val="1"/>
            <c:showCatName val="0"/>
            <c:showSerName val="0"/>
            <c:showPercent val="0"/>
            <c:showBubbleSize val="0"/>
            <c:showLeaderLines val="0"/>
          </c:dLbls>
          <c:cat>
            <c:numRef>
              <c:f>Hárok3!$B$2:$L$2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Hárok3!$B$5:$L$5</c:f>
              <c:numCache>
                <c:formatCode>0.00</c:formatCode>
                <c:ptCount val="11"/>
                <c:pt idx="0">
                  <c:v>0.25426263834878854</c:v>
                </c:pt>
                <c:pt idx="1">
                  <c:v>0.32223415682062301</c:v>
                </c:pt>
                <c:pt idx="2">
                  <c:v>0.53994185241589365</c:v>
                </c:pt>
                <c:pt idx="3">
                  <c:v>0.5248284214775939</c:v>
                </c:pt>
                <c:pt idx="4">
                  <c:v>0.7676373827220665</c:v>
                </c:pt>
                <c:pt idx="5">
                  <c:v>1.3717848791893998</c:v>
                </c:pt>
                <c:pt idx="6">
                  <c:v>0.96520060520686601</c:v>
                </c:pt>
                <c:pt idx="7">
                  <c:v>1.0058675607711651</c:v>
                </c:pt>
                <c:pt idx="8">
                  <c:v>0.58324496288441152</c:v>
                </c:pt>
                <c:pt idx="9">
                  <c:v>0.35864330361717389</c:v>
                </c:pt>
                <c:pt idx="10">
                  <c:v>0.33966986472796612</c:v>
                </c:pt>
              </c:numCache>
            </c:numRef>
          </c:val>
        </c:ser>
        <c:dLbls>
          <c:showLegendKey val="0"/>
          <c:showVal val="0"/>
          <c:showCatName val="0"/>
          <c:showSerName val="0"/>
          <c:showPercent val="0"/>
          <c:showBubbleSize val="0"/>
        </c:dLbls>
        <c:gapWidth val="150"/>
        <c:shape val="box"/>
        <c:axId val="141564928"/>
        <c:axId val="142607104"/>
        <c:axId val="0"/>
      </c:bar3DChart>
      <c:catAx>
        <c:axId val="141564928"/>
        <c:scaling>
          <c:orientation val="minMax"/>
        </c:scaling>
        <c:delete val="0"/>
        <c:axPos val="b"/>
        <c:numFmt formatCode="General" sourceLinked="1"/>
        <c:majorTickMark val="out"/>
        <c:minorTickMark val="none"/>
        <c:tickLblPos val="nextTo"/>
        <c:crossAx val="142607104"/>
        <c:crosses val="autoZero"/>
        <c:auto val="1"/>
        <c:lblAlgn val="ctr"/>
        <c:lblOffset val="100"/>
        <c:noMultiLvlLbl val="0"/>
      </c:catAx>
      <c:valAx>
        <c:axId val="142607104"/>
        <c:scaling>
          <c:orientation val="minMax"/>
        </c:scaling>
        <c:delete val="1"/>
        <c:axPos val="l"/>
        <c:numFmt formatCode="0.00" sourceLinked="1"/>
        <c:majorTickMark val="out"/>
        <c:minorTickMark val="none"/>
        <c:tickLblPos val="nextTo"/>
        <c:crossAx val="14156492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sk-SK"/>
              <a:t>Nápad poisťovacích podvodov</a:t>
            </a:r>
          </a:p>
        </c:rich>
      </c:tx>
      <c:layout/>
      <c:overlay val="0"/>
    </c:title>
    <c:autoTitleDeleted val="0"/>
    <c:view3D>
      <c:rotX val="15"/>
      <c:rotY val="20"/>
      <c:rAngAx val="1"/>
    </c:view3D>
    <c:floor>
      <c:thickness val="0"/>
    </c:floor>
    <c:sideWall>
      <c:thickness val="0"/>
      <c:spPr>
        <a:noFill/>
        <a:ln w="25400">
          <a:noFill/>
        </a:ln>
      </c:spPr>
    </c:sideWall>
    <c:backWall>
      <c:thickness val="0"/>
      <c:spPr>
        <a:noFill/>
        <a:ln w="25400">
          <a:noFill/>
        </a:ln>
      </c:spPr>
    </c:backWall>
    <c:plotArea>
      <c:layout/>
      <c:bar3DChart>
        <c:barDir val="col"/>
        <c:grouping val="clustered"/>
        <c:varyColors val="0"/>
        <c:ser>
          <c:idx val="0"/>
          <c:order val="0"/>
          <c:spPr>
            <a:solidFill>
              <a:srgbClr val="FF0000"/>
            </a:solidFill>
          </c:spPr>
          <c:invertIfNegative val="0"/>
          <c:cat>
            <c:numRef>
              <c:f>Hárok3!$B$2:$L$2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Hárok3!$B$4:$L$4</c:f>
              <c:numCache>
                <c:formatCode>General</c:formatCode>
                <c:ptCount val="11"/>
                <c:pt idx="0">
                  <c:v>17</c:v>
                </c:pt>
                <c:pt idx="1">
                  <c:v>24</c:v>
                </c:pt>
                <c:pt idx="2">
                  <c:v>78</c:v>
                </c:pt>
                <c:pt idx="3">
                  <c:v>78</c:v>
                </c:pt>
                <c:pt idx="4">
                  <c:v>126</c:v>
                </c:pt>
                <c:pt idx="5">
                  <c:v>264</c:v>
                </c:pt>
                <c:pt idx="6">
                  <c:v>185</c:v>
                </c:pt>
                <c:pt idx="7">
                  <c:v>180</c:v>
                </c:pt>
                <c:pt idx="8">
                  <c:v>99</c:v>
                </c:pt>
                <c:pt idx="9">
                  <c:v>70</c:v>
                </c:pt>
                <c:pt idx="10">
                  <c:v>57</c:v>
                </c:pt>
              </c:numCache>
            </c:numRef>
          </c:val>
        </c:ser>
        <c:dLbls>
          <c:showLegendKey val="0"/>
          <c:showVal val="1"/>
          <c:showCatName val="0"/>
          <c:showSerName val="0"/>
          <c:showPercent val="0"/>
          <c:showBubbleSize val="0"/>
        </c:dLbls>
        <c:gapWidth val="150"/>
        <c:shape val="box"/>
        <c:axId val="142641024"/>
        <c:axId val="142642560"/>
        <c:axId val="0"/>
      </c:bar3DChart>
      <c:catAx>
        <c:axId val="142641024"/>
        <c:scaling>
          <c:orientation val="minMax"/>
        </c:scaling>
        <c:delete val="0"/>
        <c:axPos val="b"/>
        <c:numFmt formatCode="General" sourceLinked="1"/>
        <c:majorTickMark val="none"/>
        <c:minorTickMark val="none"/>
        <c:tickLblPos val="nextTo"/>
        <c:crossAx val="142642560"/>
        <c:crosses val="autoZero"/>
        <c:auto val="1"/>
        <c:lblAlgn val="ctr"/>
        <c:lblOffset val="100"/>
        <c:noMultiLvlLbl val="0"/>
      </c:catAx>
      <c:valAx>
        <c:axId val="142642560"/>
        <c:scaling>
          <c:orientation val="minMax"/>
        </c:scaling>
        <c:delete val="1"/>
        <c:axPos val="l"/>
        <c:numFmt formatCode="General" sourceLinked="1"/>
        <c:majorTickMark val="out"/>
        <c:minorTickMark val="none"/>
        <c:tickLblPos val="nextTo"/>
        <c:crossAx val="142641024"/>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Objasňovanie p. podvodov</a:t>
            </a:r>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5.2777777777777778E-2"/>
          <c:y val="0.11099555263925343"/>
          <c:w val="0.89447222222222222"/>
          <c:h val="0.73564049285505984"/>
        </c:manualLayout>
      </c:layout>
      <c:bar3DChart>
        <c:barDir val="col"/>
        <c:grouping val="stacked"/>
        <c:varyColors val="0"/>
        <c:ser>
          <c:idx val="0"/>
          <c:order val="0"/>
          <c:tx>
            <c:v>objasnené</c:v>
          </c:tx>
          <c:invertIfNegative val="0"/>
          <c:dLbls>
            <c:showLegendKey val="0"/>
            <c:showVal val="1"/>
            <c:showCatName val="0"/>
            <c:showSerName val="0"/>
            <c:showPercent val="0"/>
            <c:showBubbleSize val="0"/>
            <c:showLeaderLines val="0"/>
          </c:dLbls>
          <c:cat>
            <c:numRef>
              <c:f>Hárok3!$B$2:$L$2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Hárok3!$B$6:$L$6</c:f>
              <c:numCache>
                <c:formatCode>General</c:formatCode>
                <c:ptCount val="11"/>
                <c:pt idx="0">
                  <c:v>15</c:v>
                </c:pt>
                <c:pt idx="1">
                  <c:v>23</c:v>
                </c:pt>
                <c:pt idx="2">
                  <c:v>50</c:v>
                </c:pt>
                <c:pt idx="3">
                  <c:v>31</c:v>
                </c:pt>
                <c:pt idx="4">
                  <c:v>52</c:v>
                </c:pt>
                <c:pt idx="5">
                  <c:v>96</c:v>
                </c:pt>
                <c:pt idx="6">
                  <c:v>53</c:v>
                </c:pt>
                <c:pt idx="7">
                  <c:v>36</c:v>
                </c:pt>
                <c:pt idx="8">
                  <c:v>36</c:v>
                </c:pt>
                <c:pt idx="9">
                  <c:v>22</c:v>
                </c:pt>
                <c:pt idx="10">
                  <c:v>12</c:v>
                </c:pt>
              </c:numCache>
            </c:numRef>
          </c:val>
        </c:ser>
        <c:ser>
          <c:idx val="1"/>
          <c:order val="1"/>
          <c:tx>
            <c:v>dodatočne objasnené</c:v>
          </c:tx>
          <c:spPr>
            <a:solidFill>
              <a:srgbClr val="FFFF00"/>
            </a:solidFill>
          </c:spPr>
          <c:invertIfNegative val="0"/>
          <c:dLbls>
            <c:showLegendKey val="0"/>
            <c:showVal val="1"/>
            <c:showCatName val="0"/>
            <c:showSerName val="0"/>
            <c:showPercent val="0"/>
            <c:showBubbleSize val="0"/>
            <c:showLeaderLines val="0"/>
          </c:dLbls>
          <c:cat>
            <c:numRef>
              <c:f>Hárok3!$B$2:$L$2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Hárok3!$B$7:$L$7</c:f>
              <c:numCache>
                <c:formatCode>General</c:formatCode>
                <c:ptCount val="11"/>
                <c:pt idx="0">
                  <c:v>0</c:v>
                </c:pt>
                <c:pt idx="1">
                  <c:v>0</c:v>
                </c:pt>
                <c:pt idx="2">
                  <c:v>1</c:v>
                </c:pt>
                <c:pt idx="3">
                  <c:v>17</c:v>
                </c:pt>
                <c:pt idx="4">
                  <c:v>14</c:v>
                </c:pt>
                <c:pt idx="5">
                  <c:v>23</c:v>
                </c:pt>
                <c:pt idx="6">
                  <c:v>50</c:v>
                </c:pt>
                <c:pt idx="7">
                  <c:v>39</c:v>
                </c:pt>
                <c:pt idx="8">
                  <c:v>60</c:v>
                </c:pt>
                <c:pt idx="9">
                  <c:v>26</c:v>
                </c:pt>
                <c:pt idx="10">
                  <c:v>18</c:v>
                </c:pt>
              </c:numCache>
            </c:numRef>
          </c:val>
        </c:ser>
        <c:dLbls>
          <c:showLegendKey val="0"/>
          <c:showVal val="0"/>
          <c:showCatName val="0"/>
          <c:showSerName val="0"/>
          <c:showPercent val="0"/>
          <c:showBubbleSize val="0"/>
        </c:dLbls>
        <c:gapWidth val="55"/>
        <c:gapDepth val="55"/>
        <c:shape val="box"/>
        <c:axId val="142939648"/>
        <c:axId val="142941184"/>
        <c:axId val="0"/>
      </c:bar3DChart>
      <c:catAx>
        <c:axId val="142939648"/>
        <c:scaling>
          <c:orientation val="minMax"/>
        </c:scaling>
        <c:delete val="0"/>
        <c:axPos val="b"/>
        <c:numFmt formatCode="General" sourceLinked="1"/>
        <c:majorTickMark val="none"/>
        <c:minorTickMark val="none"/>
        <c:tickLblPos val="nextTo"/>
        <c:crossAx val="142941184"/>
        <c:crosses val="autoZero"/>
        <c:auto val="1"/>
        <c:lblAlgn val="ctr"/>
        <c:lblOffset val="100"/>
        <c:noMultiLvlLbl val="0"/>
      </c:catAx>
      <c:valAx>
        <c:axId val="142941184"/>
        <c:scaling>
          <c:orientation val="minMax"/>
        </c:scaling>
        <c:delete val="1"/>
        <c:axPos val="l"/>
        <c:numFmt formatCode="General" sourceLinked="1"/>
        <c:majorTickMark val="none"/>
        <c:minorTickMark val="none"/>
        <c:tickLblPos val="nextTo"/>
        <c:crossAx val="142939648"/>
        <c:crosses val="autoZero"/>
        <c:crossBetween val="between"/>
      </c:valAx>
    </c:plotArea>
    <c:legend>
      <c:legendPos val="r"/>
      <c:layout>
        <c:manualLayout>
          <c:xMode val="edge"/>
          <c:yMode val="edge"/>
          <c:x val="0.77502777777777776"/>
          <c:y val="0.10835447652376787"/>
          <c:w val="0.20830555555555552"/>
          <c:h val="0.36650845727617382"/>
        </c:manualLayout>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 podiel</a:t>
            </a:r>
            <a:r>
              <a:rPr lang="sk-SK"/>
              <a:t> objasnenosti</a:t>
            </a:r>
            <a:r>
              <a:rPr lang="en-US"/>
              <a:t> </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spPr>
            <a:solidFill>
              <a:schemeClr val="accent6">
                <a:lumMod val="75000"/>
              </a:schemeClr>
            </a:solidFill>
          </c:spPr>
          <c:invertIfNegative val="0"/>
          <c:dLbls>
            <c:showLegendKey val="0"/>
            <c:showVal val="1"/>
            <c:showCatName val="0"/>
            <c:showSerName val="0"/>
            <c:showPercent val="0"/>
            <c:showBubbleSize val="0"/>
            <c:showLeaderLines val="0"/>
          </c:dLbls>
          <c:cat>
            <c:numRef>
              <c:f>Hárok3!$B$2:$L$2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Hárok3!$B$10:$L$10</c:f>
              <c:numCache>
                <c:formatCode>General</c:formatCode>
                <c:ptCount val="11"/>
                <c:pt idx="0">
                  <c:v>88</c:v>
                </c:pt>
                <c:pt idx="1">
                  <c:v>96</c:v>
                </c:pt>
                <c:pt idx="2">
                  <c:v>64</c:v>
                </c:pt>
                <c:pt idx="3">
                  <c:v>40</c:v>
                </c:pt>
                <c:pt idx="4">
                  <c:v>41</c:v>
                </c:pt>
                <c:pt idx="5">
                  <c:v>36</c:v>
                </c:pt>
                <c:pt idx="6">
                  <c:v>29</c:v>
                </c:pt>
                <c:pt idx="7">
                  <c:v>20</c:v>
                </c:pt>
                <c:pt idx="8">
                  <c:v>36</c:v>
                </c:pt>
                <c:pt idx="9">
                  <c:v>31</c:v>
                </c:pt>
                <c:pt idx="10">
                  <c:v>21</c:v>
                </c:pt>
              </c:numCache>
            </c:numRef>
          </c:val>
        </c:ser>
        <c:dLbls>
          <c:showLegendKey val="0"/>
          <c:showVal val="0"/>
          <c:showCatName val="0"/>
          <c:showSerName val="0"/>
          <c:showPercent val="0"/>
          <c:showBubbleSize val="0"/>
        </c:dLbls>
        <c:gapWidth val="150"/>
        <c:shape val="box"/>
        <c:axId val="142995840"/>
        <c:axId val="142997376"/>
        <c:axId val="0"/>
      </c:bar3DChart>
      <c:catAx>
        <c:axId val="142995840"/>
        <c:scaling>
          <c:orientation val="minMax"/>
        </c:scaling>
        <c:delete val="0"/>
        <c:axPos val="b"/>
        <c:numFmt formatCode="General" sourceLinked="1"/>
        <c:majorTickMark val="none"/>
        <c:minorTickMark val="none"/>
        <c:tickLblPos val="nextTo"/>
        <c:crossAx val="142997376"/>
        <c:crosses val="autoZero"/>
        <c:auto val="1"/>
        <c:lblAlgn val="ctr"/>
        <c:lblOffset val="100"/>
        <c:noMultiLvlLbl val="0"/>
      </c:catAx>
      <c:valAx>
        <c:axId val="142997376"/>
        <c:scaling>
          <c:orientation val="minMax"/>
        </c:scaling>
        <c:delete val="1"/>
        <c:axPos val="l"/>
        <c:numFmt formatCode="General" sourceLinked="1"/>
        <c:majorTickMark val="none"/>
        <c:minorTickMark val="none"/>
        <c:tickLblPos val="nextTo"/>
        <c:crossAx val="142995840"/>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sk-SK" dirty="0"/>
              <a:t>%</a:t>
            </a:r>
            <a:r>
              <a:rPr lang="sk-SK" dirty="0" smtClean="0"/>
              <a:t> </a:t>
            </a:r>
            <a:r>
              <a:rPr lang="sk-SK" dirty="0"/>
              <a:t>objasnenosti aj s dodatočne objasnenými</a:t>
            </a:r>
          </a:p>
        </c:rich>
      </c:tx>
      <c:layout>
        <c:manualLayout>
          <c:xMode val="edge"/>
          <c:yMode val="edge"/>
          <c:x val="0.20148630367081596"/>
          <c:y val="3.0283728290011531E-2"/>
        </c:manualLayout>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8.607174103237096E-2"/>
          <c:y val="0.17153944298629337"/>
          <c:w val="0.88337270341207352"/>
          <c:h val="0.71248067949839611"/>
        </c:manualLayout>
      </c:layout>
      <c:bar3DChart>
        <c:barDir val="col"/>
        <c:grouping val="clustered"/>
        <c:varyColors val="0"/>
        <c:ser>
          <c:idx val="0"/>
          <c:order val="0"/>
          <c:spPr>
            <a:solidFill>
              <a:schemeClr val="accent3"/>
            </a:solidFill>
          </c:spPr>
          <c:invertIfNegative val="0"/>
          <c:dLbls>
            <c:spPr>
              <a:noFill/>
            </c:spPr>
            <c:showLegendKey val="0"/>
            <c:showVal val="1"/>
            <c:showCatName val="0"/>
            <c:showSerName val="0"/>
            <c:showPercent val="0"/>
            <c:showBubbleSize val="0"/>
            <c:showLeaderLines val="0"/>
          </c:dLbls>
          <c:cat>
            <c:numRef>
              <c:f>Hárok3!$B$2:$L$2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Hárok3!$B$9:$L$9</c:f>
              <c:numCache>
                <c:formatCode>0</c:formatCode>
                <c:ptCount val="11"/>
                <c:pt idx="0">
                  <c:v>88.235294117647058</c:v>
                </c:pt>
                <c:pt idx="1">
                  <c:v>95.833333333333343</c:v>
                </c:pt>
                <c:pt idx="2">
                  <c:v>65.384615384615387</c:v>
                </c:pt>
                <c:pt idx="3">
                  <c:v>61.53846153846154</c:v>
                </c:pt>
                <c:pt idx="4">
                  <c:v>52.380952380952387</c:v>
                </c:pt>
                <c:pt idx="5">
                  <c:v>45.075757575757578</c:v>
                </c:pt>
                <c:pt idx="6">
                  <c:v>55.67567567567567</c:v>
                </c:pt>
                <c:pt idx="7">
                  <c:v>41.666666666666671</c:v>
                </c:pt>
                <c:pt idx="8">
                  <c:v>96.969696969696969</c:v>
                </c:pt>
                <c:pt idx="9">
                  <c:v>68.571428571428569</c:v>
                </c:pt>
                <c:pt idx="10">
                  <c:v>52.631578947368418</c:v>
                </c:pt>
              </c:numCache>
            </c:numRef>
          </c:val>
        </c:ser>
        <c:dLbls>
          <c:showLegendKey val="0"/>
          <c:showVal val="0"/>
          <c:showCatName val="0"/>
          <c:showSerName val="0"/>
          <c:showPercent val="0"/>
          <c:showBubbleSize val="0"/>
        </c:dLbls>
        <c:gapWidth val="150"/>
        <c:shape val="box"/>
        <c:axId val="143342208"/>
        <c:axId val="143352192"/>
        <c:axId val="0"/>
      </c:bar3DChart>
      <c:catAx>
        <c:axId val="143342208"/>
        <c:scaling>
          <c:orientation val="minMax"/>
        </c:scaling>
        <c:delete val="0"/>
        <c:axPos val="b"/>
        <c:numFmt formatCode="General" sourceLinked="1"/>
        <c:majorTickMark val="none"/>
        <c:minorTickMark val="none"/>
        <c:tickLblPos val="nextTo"/>
        <c:crossAx val="143352192"/>
        <c:crosses val="autoZero"/>
        <c:auto val="1"/>
        <c:lblAlgn val="ctr"/>
        <c:lblOffset val="100"/>
        <c:noMultiLvlLbl val="0"/>
      </c:catAx>
      <c:valAx>
        <c:axId val="143352192"/>
        <c:scaling>
          <c:orientation val="minMax"/>
        </c:scaling>
        <c:delete val="1"/>
        <c:axPos val="l"/>
        <c:numFmt formatCode="0" sourceLinked="1"/>
        <c:majorTickMark val="none"/>
        <c:minorTickMark val="none"/>
        <c:tickLblPos val="nextTo"/>
        <c:crossAx val="143342208"/>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sk-SK"/>
              <a:t>Škoda</a:t>
            </a:r>
            <a:r>
              <a:rPr lang="sk-SK" baseline="0"/>
              <a:t> z poisťovacích podvodov v 1000 €</a:t>
            </a:r>
            <a:endParaRPr lang="sk-SK"/>
          </a:p>
        </c:rich>
      </c:tx>
      <c:layout/>
      <c:overlay val="0"/>
    </c:title>
    <c:autoTitleDeleted val="0"/>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invertIfNegative val="0"/>
          <c:dLbls>
            <c:showLegendKey val="0"/>
            <c:showVal val="1"/>
            <c:showCatName val="0"/>
            <c:showSerName val="0"/>
            <c:showPercent val="0"/>
            <c:showBubbleSize val="0"/>
            <c:showLeaderLines val="0"/>
          </c:dLbls>
          <c:cat>
            <c:numRef>
              <c:f>škoda!$B$2:$L$2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škoda!$B$7:$L$7</c:f>
              <c:numCache>
                <c:formatCode>General</c:formatCode>
                <c:ptCount val="11"/>
                <c:pt idx="0">
                  <c:v>109</c:v>
                </c:pt>
                <c:pt idx="1">
                  <c:v>230</c:v>
                </c:pt>
                <c:pt idx="2">
                  <c:v>1254</c:v>
                </c:pt>
                <c:pt idx="3">
                  <c:v>900</c:v>
                </c:pt>
                <c:pt idx="4">
                  <c:v>1342</c:v>
                </c:pt>
                <c:pt idx="5">
                  <c:v>1476</c:v>
                </c:pt>
                <c:pt idx="6">
                  <c:v>2004</c:v>
                </c:pt>
                <c:pt idx="7">
                  <c:v>2920</c:v>
                </c:pt>
                <c:pt idx="8">
                  <c:v>237</c:v>
                </c:pt>
                <c:pt idx="9">
                  <c:v>585</c:v>
                </c:pt>
                <c:pt idx="10">
                  <c:v>424</c:v>
                </c:pt>
              </c:numCache>
            </c:numRef>
          </c:val>
        </c:ser>
        <c:dLbls>
          <c:showLegendKey val="0"/>
          <c:showVal val="0"/>
          <c:showCatName val="0"/>
          <c:showSerName val="0"/>
          <c:showPercent val="0"/>
          <c:showBubbleSize val="0"/>
        </c:dLbls>
        <c:gapWidth val="150"/>
        <c:shape val="box"/>
        <c:axId val="143377536"/>
        <c:axId val="143379072"/>
        <c:axId val="0"/>
      </c:bar3DChart>
      <c:catAx>
        <c:axId val="143377536"/>
        <c:scaling>
          <c:orientation val="minMax"/>
        </c:scaling>
        <c:delete val="0"/>
        <c:axPos val="b"/>
        <c:numFmt formatCode="General" sourceLinked="1"/>
        <c:majorTickMark val="none"/>
        <c:minorTickMark val="none"/>
        <c:tickLblPos val="nextTo"/>
        <c:crossAx val="143379072"/>
        <c:crosses val="autoZero"/>
        <c:auto val="1"/>
        <c:lblAlgn val="ctr"/>
        <c:lblOffset val="100"/>
        <c:noMultiLvlLbl val="0"/>
      </c:catAx>
      <c:valAx>
        <c:axId val="143379072"/>
        <c:scaling>
          <c:orientation val="minMax"/>
        </c:scaling>
        <c:delete val="1"/>
        <c:axPos val="l"/>
        <c:numFmt formatCode="General" sourceLinked="1"/>
        <c:majorTickMark val="out"/>
        <c:minorTickMark val="none"/>
        <c:tickLblPos val="nextTo"/>
        <c:crossAx val="143377536"/>
        <c:crosses val="autoZero"/>
        <c:crossBetween val="between"/>
      </c:valAx>
      <c:spPr>
        <a:noFill/>
        <a:ln w="25400">
          <a:noFill/>
        </a:ln>
      </c:spPr>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Priemerná škoda na trestný čin</a:t>
            </a:r>
            <a:r>
              <a:rPr lang="sk-SK"/>
              <a:t> v 1000 €</a:t>
            </a:r>
            <a:endParaRPr lang="en-US"/>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3.8491490363504584E-2"/>
          <c:y val="0.11369737747194414"/>
          <c:w val="0.93270297462817153"/>
          <c:h val="0.77843733985051822"/>
        </c:manualLayout>
      </c:layout>
      <c:bar3DChart>
        <c:barDir val="col"/>
        <c:grouping val="clustered"/>
        <c:varyColors val="0"/>
        <c:ser>
          <c:idx val="0"/>
          <c:order val="0"/>
          <c:tx>
            <c:v>poisťovací podvod</c:v>
          </c:tx>
          <c:invertIfNegative val="0"/>
          <c:dLbls>
            <c:showLegendKey val="0"/>
            <c:showVal val="1"/>
            <c:showCatName val="0"/>
            <c:showSerName val="0"/>
            <c:showPercent val="0"/>
            <c:showBubbleSize val="0"/>
            <c:showLeaderLines val="0"/>
          </c:dLbls>
          <c:cat>
            <c:numRef>
              <c:f>škoda!$B$2:$L$2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škoda!$B$8:$L$8</c:f>
              <c:numCache>
                <c:formatCode>0.0</c:formatCode>
                <c:ptCount val="11"/>
                <c:pt idx="0">
                  <c:v>6.4117647058823533</c:v>
                </c:pt>
                <c:pt idx="1">
                  <c:v>9.5833333333333339</c:v>
                </c:pt>
                <c:pt idx="2">
                  <c:v>16.076923076923077</c:v>
                </c:pt>
                <c:pt idx="3">
                  <c:v>11.538461538461538</c:v>
                </c:pt>
                <c:pt idx="4">
                  <c:v>10.65079365079365</c:v>
                </c:pt>
                <c:pt idx="5">
                  <c:v>5.5909090909090908</c:v>
                </c:pt>
                <c:pt idx="6">
                  <c:v>10.832432432432432</c:v>
                </c:pt>
                <c:pt idx="7">
                  <c:v>16.222222222222221</c:v>
                </c:pt>
                <c:pt idx="8">
                  <c:v>2.393939393939394</c:v>
                </c:pt>
                <c:pt idx="9">
                  <c:v>8.3571428571428577</c:v>
                </c:pt>
                <c:pt idx="10">
                  <c:v>7.4385964912280702</c:v>
                </c:pt>
              </c:numCache>
            </c:numRef>
          </c:val>
        </c:ser>
        <c:ser>
          <c:idx val="1"/>
          <c:order val="1"/>
          <c:tx>
            <c:v>trestný čin</c:v>
          </c:tx>
          <c:spPr>
            <a:solidFill>
              <a:srgbClr val="FF0000"/>
            </a:solidFill>
          </c:spPr>
          <c:invertIfNegative val="0"/>
          <c:dLbls>
            <c:showLegendKey val="0"/>
            <c:showVal val="1"/>
            <c:showCatName val="0"/>
            <c:showSerName val="0"/>
            <c:showPercent val="0"/>
            <c:showBubbleSize val="0"/>
            <c:showLeaderLines val="0"/>
          </c:dLbls>
          <c:cat>
            <c:numRef>
              <c:f>škoda!$B$2:$L$2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škoda!$B$10:$L$10</c:f>
              <c:numCache>
                <c:formatCode>0.0</c:formatCode>
                <c:ptCount val="11"/>
                <c:pt idx="0">
                  <c:v>6.901965862006846</c:v>
                </c:pt>
                <c:pt idx="1">
                  <c:v>4.3538950920443185</c:v>
                </c:pt>
                <c:pt idx="2">
                  <c:v>8.903539163639751</c:v>
                </c:pt>
                <c:pt idx="3">
                  <c:v>18.317520466163799</c:v>
                </c:pt>
                <c:pt idx="4">
                  <c:v>10.91159214897443</c:v>
                </c:pt>
                <c:pt idx="5">
                  <c:v>15.664616430484854</c:v>
                </c:pt>
                <c:pt idx="6">
                  <c:v>4.1184097402541013</c:v>
                </c:pt>
                <c:pt idx="7">
                  <c:v>5.0345661630656489</c:v>
                </c:pt>
                <c:pt idx="8">
                  <c:v>4.3356370335722945</c:v>
                </c:pt>
                <c:pt idx="9">
                  <c:v>4.7316429150183499</c:v>
                </c:pt>
                <c:pt idx="10">
                  <c:v>7.7153655566287318</c:v>
                </c:pt>
              </c:numCache>
            </c:numRef>
          </c:val>
        </c:ser>
        <c:ser>
          <c:idx val="2"/>
          <c:order val="2"/>
          <c:tx>
            <c:v>ekonomická kriminalita</c:v>
          </c:tx>
          <c:spPr>
            <a:solidFill>
              <a:srgbClr val="FFFF00"/>
            </a:solidFill>
          </c:spPr>
          <c:invertIfNegative val="0"/>
          <c:dLbls>
            <c:showLegendKey val="0"/>
            <c:showVal val="1"/>
            <c:showCatName val="0"/>
            <c:showSerName val="0"/>
            <c:showPercent val="0"/>
            <c:showBubbleSize val="0"/>
            <c:showLeaderLines val="0"/>
          </c:dLbls>
          <c:val>
            <c:numRef>
              <c:f>škoda!$B$12:$L$12</c:f>
              <c:numCache>
                <c:formatCode>0.0</c:formatCode>
                <c:ptCount val="11"/>
                <c:pt idx="0">
                  <c:v>69.937630870475616</c:v>
                </c:pt>
                <c:pt idx="1">
                  <c:v>35.658297529538132</c:v>
                </c:pt>
                <c:pt idx="2">
                  <c:v>56.582860307351517</c:v>
                </c:pt>
                <c:pt idx="3">
                  <c:v>127.57004440855874</c:v>
                </c:pt>
                <c:pt idx="4">
                  <c:v>76.516997684903131</c:v>
                </c:pt>
                <c:pt idx="5">
                  <c:v>90.841413354117947</c:v>
                </c:pt>
                <c:pt idx="6">
                  <c:v>15.793499243491418</c:v>
                </c:pt>
                <c:pt idx="7">
                  <c:v>21.727968706342555</c:v>
                </c:pt>
                <c:pt idx="8">
                  <c:v>16.355838340992104</c:v>
                </c:pt>
                <c:pt idx="9">
                  <c:v>17.960549236602112</c:v>
                </c:pt>
                <c:pt idx="10">
                  <c:v>32.82527858888028</c:v>
                </c:pt>
              </c:numCache>
            </c:numRef>
          </c:val>
        </c:ser>
        <c:dLbls>
          <c:showLegendKey val="0"/>
          <c:showVal val="0"/>
          <c:showCatName val="0"/>
          <c:showSerName val="0"/>
          <c:showPercent val="0"/>
          <c:showBubbleSize val="0"/>
        </c:dLbls>
        <c:gapWidth val="150"/>
        <c:shape val="box"/>
        <c:axId val="143419264"/>
        <c:axId val="143420800"/>
        <c:axId val="0"/>
      </c:bar3DChart>
      <c:catAx>
        <c:axId val="143419264"/>
        <c:scaling>
          <c:orientation val="minMax"/>
        </c:scaling>
        <c:delete val="0"/>
        <c:axPos val="b"/>
        <c:numFmt formatCode="General" sourceLinked="1"/>
        <c:majorTickMark val="none"/>
        <c:minorTickMark val="none"/>
        <c:tickLblPos val="nextTo"/>
        <c:crossAx val="143420800"/>
        <c:crosses val="autoZero"/>
        <c:auto val="1"/>
        <c:lblAlgn val="ctr"/>
        <c:lblOffset val="100"/>
        <c:noMultiLvlLbl val="0"/>
      </c:catAx>
      <c:valAx>
        <c:axId val="143420800"/>
        <c:scaling>
          <c:orientation val="minMax"/>
        </c:scaling>
        <c:delete val="1"/>
        <c:axPos val="l"/>
        <c:numFmt formatCode="0.0" sourceLinked="1"/>
        <c:majorTickMark val="none"/>
        <c:minorTickMark val="none"/>
        <c:tickLblPos val="nextTo"/>
        <c:crossAx val="143419264"/>
        <c:crosses val="autoZero"/>
        <c:crossBetween val="between"/>
      </c:valAx>
    </c:plotArea>
    <c:legend>
      <c:legendPos val="r"/>
      <c:layout>
        <c:manualLayout>
          <c:xMode val="edge"/>
          <c:yMode val="edge"/>
          <c:x val="0.7184166666666667"/>
          <c:y val="0.21020632837561973"/>
          <c:w val="0.28158333333333335"/>
          <c:h val="0.25115157480314959"/>
        </c:manualLayout>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sk-SK"/>
              <a:t>% podiel škody z PP na škode z ekonomickej kriminality</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spPr>
            <a:solidFill>
              <a:srgbClr val="0070C0"/>
            </a:solidFill>
          </c:spPr>
          <c:invertIfNegative val="0"/>
          <c:dLbls>
            <c:showLegendKey val="0"/>
            <c:showVal val="1"/>
            <c:showCatName val="0"/>
            <c:showSerName val="0"/>
            <c:showPercent val="0"/>
            <c:showBubbleSize val="0"/>
            <c:showLeaderLines val="0"/>
          </c:dLbls>
          <c:cat>
            <c:numRef>
              <c:f>škoda!$B$2:$L$2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škoda!$B$17:$L$17</c:f>
              <c:numCache>
                <c:formatCode>0.00</c:formatCode>
                <c:ptCount val="11"/>
                <c:pt idx="0">
                  <c:v>2.3310372260229296E-2</c:v>
                </c:pt>
                <c:pt idx="1">
                  <c:v>8.6601928587296623E-2</c:v>
                </c:pt>
                <c:pt idx="2">
                  <c:v>0.15341401230248253</c:v>
                </c:pt>
                <c:pt idx="3">
                  <c:v>4.7469706415689053E-2</c:v>
                </c:pt>
                <c:pt idx="4">
                  <c:v>0.10685138739599508</c:v>
                </c:pt>
                <c:pt idx="5">
                  <c:v>8.4427622475822861E-2</c:v>
                </c:pt>
                <c:pt idx="6">
                  <c:v>0.66201100708919969</c:v>
                </c:pt>
                <c:pt idx="7">
                  <c:v>0.75098631250289338</c:v>
                </c:pt>
                <c:pt idx="8">
                  <c:v>8.5367259314756652E-2</c:v>
                </c:pt>
                <c:pt idx="9">
                  <c:v>0.16687871198160625</c:v>
                </c:pt>
                <c:pt idx="10">
                  <c:v>7.6973210055170174E-2</c:v>
                </c:pt>
              </c:numCache>
            </c:numRef>
          </c:val>
        </c:ser>
        <c:dLbls>
          <c:showLegendKey val="0"/>
          <c:showVal val="0"/>
          <c:showCatName val="0"/>
          <c:showSerName val="0"/>
          <c:showPercent val="0"/>
          <c:showBubbleSize val="0"/>
        </c:dLbls>
        <c:gapWidth val="150"/>
        <c:shape val="box"/>
        <c:axId val="143536896"/>
        <c:axId val="143538432"/>
        <c:axId val="0"/>
      </c:bar3DChart>
      <c:catAx>
        <c:axId val="143536896"/>
        <c:scaling>
          <c:orientation val="minMax"/>
        </c:scaling>
        <c:delete val="0"/>
        <c:axPos val="b"/>
        <c:numFmt formatCode="General" sourceLinked="1"/>
        <c:majorTickMark val="none"/>
        <c:minorTickMark val="none"/>
        <c:tickLblPos val="nextTo"/>
        <c:crossAx val="143538432"/>
        <c:crosses val="autoZero"/>
        <c:auto val="1"/>
        <c:lblAlgn val="ctr"/>
        <c:lblOffset val="100"/>
        <c:noMultiLvlLbl val="0"/>
      </c:catAx>
      <c:valAx>
        <c:axId val="143538432"/>
        <c:scaling>
          <c:orientation val="minMax"/>
        </c:scaling>
        <c:delete val="1"/>
        <c:axPos val="l"/>
        <c:numFmt formatCode="0.00" sourceLinked="1"/>
        <c:majorTickMark val="none"/>
        <c:minorTickMark val="none"/>
        <c:tickLblPos val="nextTo"/>
        <c:crossAx val="143536896"/>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sk-SK"/>
              <a:t>% podiel škody z ekonomickej kriminality na celkovej škode z TČ</a:t>
            </a:r>
            <a:endParaRPr lang="en-US"/>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škoda!$B$15:$L$15</c:f>
              <c:strCache>
                <c:ptCount val="1"/>
                <c:pt idx="0">
                  <c:v>76 66 86 93 88 90 64 70 61 71 75</c:v>
                </c:pt>
              </c:strCache>
            </c:strRef>
          </c:tx>
          <c:spPr>
            <a:solidFill>
              <a:srgbClr val="FFFF00"/>
            </a:solidFill>
          </c:spPr>
          <c:invertIfNegative val="0"/>
          <c:dLbls>
            <c:showLegendKey val="0"/>
            <c:showVal val="1"/>
            <c:showCatName val="0"/>
            <c:showSerName val="0"/>
            <c:showPercent val="0"/>
            <c:showBubbleSize val="0"/>
            <c:showLeaderLines val="0"/>
          </c:dLbls>
          <c:cat>
            <c:numRef>
              <c:f>škoda!$B$2:$L$2</c:f>
              <c:numCache>
                <c:formatCode>General</c:formatCode>
                <c:ptCount val="11"/>
                <c:pt idx="0">
                  <c:v>2000</c:v>
                </c:pt>
                <c:pt idx="1">
                  <c:v>2001</c:v>
                </c:pt>
                <c:pt idx="2">
                  <c:v>2002</c:v>
                </c:pt>
                <c:pt idx="3">
                  <c:v>2003</c:v>
                </c:pt>
                <c:pt idx="4">
                  <c:v>2004</c:v>
                </c:pt>
                <c:pt idx="5">
                  <c:v>2005</c:v>
                </c:pt>
                <c:pt idx="6">
                  <c:v>2006</c:v>
                </c:pt>
                <c:pt idx="7">
                  <c:v>2007</c:v>
                </c:pt>
                <c:pt idx="8">
                  <c:v>2008</c:v>
                </c:pt>
                <c:pt idx="9">
                  <c:v>2009</c:v>
                </c:pt>
                <c:pt idx="10">
                  <c:v>2010</c:v>
                </c:pt>
              </c:numCache>
            </c:numRef>
          </c:cat>
          <c:val>
            <c:numRef>
              <c:f>škoda!$B$15:$L$15</c:f>
              <c:numCache>
                <c:formatCode>0</c:formatCode>
                <c:ptCount val="11"/>
                <c:pt idx="0">
                  <c:v>76.280454482426734</c:v>
                </c:pt>
                <c:pt idx="1">
                  <c:v>65.552903542699738</c:v>
                </c:pt>
                <c:pt idx="2">
                  <c:v>85.504088504591664</c:v>
                </c:pt>
                <c:pt idx="3">
                  <c:v>92.503942263405648</c:v>
                </c:pt>
                <c:pt idx="4">
                  <c:v>87.701044843133872</c:v>
                </c:pt>
                <c:pt idx="5">
                  <c:v>90.322009003046659</c:v>
                </c:pt>
                <c:pt idx="6">
                  <c:v>63.831527984834644</c:v>
                </c:pt>
                <c:pt idx="7">
                  <c:v>69.701348056790479</c:v>
                </c:pt>
                <c:pt idx="8">
                  <c:v>61.124137764009888</c:v>
                </c:pt>
                <c:pt idx="9">
                  <c:v>70.623099967161792</c:v>
                </c:pt>
                <c:pt idx="10">
                  <c:v>74.954143670465797</c:v>
                </c:pt>
              </c:numCache>
            </c:numRef>
          </c:val>
        </c:ser>
        <c:dLbls>
          <c:showLegendKey val="0"/>
          <c:showVal val="0"/>
          <c:showCatName val="0"/>
          <c:showSerName val="0"/>
          <c:showPercent val="0"/>
          <c:showBubbleSize val="0"/>
        </c:dLbls>
        <c:gapWidth val="150"/>
        <c:shape val="box"/>
        <c:axId val="143567872"/>
        <c:axId val="143573760"/>
        <c:axId val="0"/>
      </c:bar3DChart>
      <c:catAx>
        <c:axId val="143567872"/>
        <c:scaling>
          <c:orientation val="minMax"/>
        </c:scaling>
        <c:delete val="0"/>
        <c:axPos val="b"/>
        <c:numFmt formatCode="General" sourceLinked="1"/>
        <c:majorTickMark val="none"/>
        <c:minorTickMark val="none"/>
        <c:tickLblPos val="nextTo"/>
        <c:crossAx val="143573760"/>
        <c:crosses val="autoZero"/>
        <c:auto val="1"/>
        <c:lblAlgn val="ctr"/>
        <c:lblOffset val="100"/>
        <c:noMultiLvlLbl val="0"/>
      </c:catAx>
      <c:valAx>
        <c:axId val="143573760"/>
        <c:scaling>
          <c:orientation val="minMax"/>
        </c:scaling>
        <c:delete val="1"/>
        <c:axPos val="l"/>
        <c:numFmt formatCode="0" sourceLinked="1"/>
        <c:majorTickMark val="none"/>
        <c:minorTickMark val="none"/>
        <c:tickLblPos val="nextTo"/>
        <c:crossAx val="143567872"/>
        <c:crosses val="autoZero"/>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sk-SK" smtClean="0"/>
              <a:t>Upravte štýly predlohy textu</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CF3D0538-2419-4735-9687-CF848B02F7CD}" type="datetimeFigureOut">
              <a:rPr lang="sk-SK" smtClean="0"/>
              <a:t>4. 4. 2011</a:t>
            </a:fld>
            <a:endParaRPr lang="sk-SK"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sk-SK"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538F032-323E-4583-B29A-ADCCB244C97B}" type="slidenum">
              <a:rPr lang="sk-SK" smtClean="0"/>
              <a:t>‹#›</a:t>
            </a:fld>
            <a:endParaRPr lang="sk-SK"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4" name="Date Placeholder 3"/>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sk-SK" smtClean="0"/>
              <a:t>Upravte štýly predlohy textu</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4" name="Date Placeholder 3"/>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sk-SK" smtClean="0"/>
              <a:t>Upravte štýly predlohy textu</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5" name="Date Placeholder 4"/>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5538F032-323E-4583-B29A-ADCCB244C97B}" type="slidenum">
              <a:rPr lang="sk-SK" smtClean="0"/>
              <a:t>‹#›</a:t>
            </a:fld>
            <a:endParaRPr lang="sk-SK" dirty="0"/>
          </a:p>
        </p:txBody>
      </p:sp>
      <p:sp>
        <p:nvSpPr>
          <p:cNvPr id="9" name="Content Placeholder 8"/>
          <p:cNvSpPr>
            <a:spLocks noGrp="1"/>
          </p:cNvSpPr>
          <p:nvPr>
            <p:ph sz="quarter" idx="13"/>
          </p:nvPr>
        </p:nvSpPr>
        <p:spPr>
          <a:xfrm>
            <a:off x="1042416" y="2313432"/>
            <a:ext cx="3419856" cy="349300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k-SK" smtClean="0"/>
              <a:t>Upravte štýly predlohy textu</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8" name="Footer Placeholder 7"/>
          <p:cNvSpPr>
            <a:spLocks noGrp="1"/>
          </p:cNvSpPr>
          <p:nvPr>
            <p:ph type="ftr" sz="quarter" idx="11"/>
          </p:nvPr>
        </p:nvSpPr>
        <p:spPr/>
        <p:txBody>
          <a:bodyPr/>
          <a:lstStyle/>
          <a:p>
            <a:endParaRPr lang="sk-SK" dirty="0"/>
          </a:p>
        </p:txBody>
      </p:sp>
      <p:sp>
        <p:nvSpPr>
          <p:cNvPr id="9" name="Slide Number Placeholder 8"/>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Date Placeholder 2"/>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4" name="Footer Placeholder 3"/>
          <p:cNvSpPr>
            <a:spLocks noGrp="1"/>
          </p:cNvSpPr>
          <p:nvPr>
            <p:ph type="ftr" sz="quarter" idx="11"/>
          </p:nvPr>
        </p:nvSpPr>
        <p:spPr/>
        <p:txBody>
          <a:bodyPr/>
          <a:lstStyle/>
          <a:p>
            <a:endParaRPr lang="sk-SK" dirty="0"/>
          </a:p>
        </p:txBody>
      </p:sp>
      <p:sp>
        <p:nvSpPr>
          <p:cNvPr id="5" name="Slide Number Placeholder 4"/>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3" name="Footer Placeholder 2"/>
          <p:cNvSpPr>
            <a:spLocks noGrp="1"/>
          </p:cNvSpPr>
          <p:nvPr>
            <p:ph type="ftr" sz="quarter" idx="11"/>
          </p:nvPr>
        </p:nvSpPr>
        <p:spPr/>
        <p:txBody>
          <a:bodyPr/>
          <a:lstStyle/>
          <a:p>
            <a:endParaRPr lang="sk-SK" dirty="0"/>
          </a:p>
        </p:txBody>
      </p:sp>
      <p:sp>
        <p:nvSpPr>
          <p:cNvPr id="4" name="Slide Number Placeholder 3"/>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7" name="Slide Number Placeholder 6"/>
          <p:cNvSpPr>
            <a:spLocks noGrp="1"/>
          </p:cNvSpPr>
          <p:nvPr>
            <p:ph type="sldNum" sz="quarter" idx="12"/>
          </p:nvPr>
        </p:nvSpPr>
        <p:spPr/>
        <p:txBody>
          <a:bodyPr/>
          <a:lstStyle/>
          <a:p>
            <a:fld id="{5538F032-323E-4583-B29A-ADCCB244C97B}" type="slidenum">
              <a:rPr lang="sk-SK" smtClean="0"/>
              <a:t>‹#›</a:t>
            </a:fld>
            <a:endParaRPr lang="sk-SK"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sk-SK"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sk-SK" smtClean="0"/>
              <a:t>Upravte štýly predlohy textu</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sk-SK" smtClean="0"/>
              <a:t>Upravte štýly predlohy textu</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F3D0538-2419-4735-9687-CF848B02F7CD}" type="datetimeFigureOut">
              <a:rPr lang="sk-SK" smtClean="0"/>
              <a:t>4. 4. 2011</a:t>
            </a:fld>
            <a:endParaRPr lang="sk-SK"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sk-SK" dirty="0"/>
          </a:p>
        </p:txBody>
      </p:sp>
      <p:sp>
        <p:nvSpPr>
          <p:cNvPr id="7" name="Slide Number Placeholder 6"/>
          <p:cNvSpPr>
            <a:spLocks noGrp="1"/>
          </p:cNvSpPr>
          <p:nvPr>
            <p:ph type="sldNum" sz="quarter" idx="12"/>
          </p:nvPr>
        </p:nvSpPr>
        <p:spPr/>
        <p:txBody>
          <a:bodyPr/>
          <a:lstStyle/>
          <a:p>
            <a:fld id="{5538F032-323E-4583-B29A-ADCCB244C97B}" type="slidenum">
              <a:rPr lang="sk-SK" smtClean="0"/>
              <a:t>‹#›</a:t>
            </a:fld>
            <a:endParaRPr lang="sk-SK"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sk-SK" smtClean="0"/>
              <a:t>Upravte štýly predlohy textu</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F3D0538-2419-4735-9687-CF848B02F7CD}" type="datetimeFigureOut">
              <a:rPr lang="sk-SK" smtClean="0"/>
              <a:t>4. 4. 2011</a:t>
            </a:fld>
            <a:endParaRPr lang="sk-SK"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sk-SK"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538F032-323E-4583-B29A-ADCCB244C97B}" type="slidenum">
              <a:rPr lang="sk-SK" smtClean="0"/>
              <a:t>‹#›</a:t>
            </a:fld>
            <a:endParaRPr lang="sk-SK" dirty="0"/>
          </a:p>
        </p:txBody>
      </p:sp>
    </p:spTree>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5634536"/>
            <a:ext cx="3600400" cy="360040"/>
          </a:xfrm>
        </p:spPr>
        <p:txBody>
          <a:bodyPr anchor="t" anchorCtr="0">
            <a:noAutofit/>
          </a:bodyPr>
          <a:lstStyle/>
          <a:p>
            <a:pPr marL="0" indent="0">
              <a:buNone/>
            </a:pPr>
            <a:r>
              <a:rPr lang="sk-SK" sz="1600" dirty="0" smtClean="0">
                <a:solidFill>
                  <a:schemeClr val="tx1">
                    <a:lumMod val="75000"/>
                    <a:lumOff val="25000"/>
                  </a:schemeClr>
                </a:solidFill>
                <a:effectLst/>
                <a:cs typeface="Arial" pitchFamily="34" charset="0"/>
              </a:rPr>
              <a:t>Bratislava, 2011</a:t>
            </a:r>
            <a:endParaRPr lang="sk-SK" sz="1600" dirty="0">
              <a:solidFill>
                <a:schemeClr val="tx1">
                  <a:lumMod val="75000"/>
                  <a:lumOff val="25000"/>
                </a:schemeClr>
              </a:solidFill>
              <a:effectLst/>
              <a:cs typeface="Arial" pitchFamily="34" charset="0"/>
            </a:endParaRPr>
          </a:p>
        </p:txBody>
      </p:sp>
      <p:sp>
        <p:nvSpPr>
          <p:cNvPr id="6" name="Zástupný symbol textu 5"/>
          <p:cNvSpPr>
            <a:spLocks noGrp="1"/>
          </p:cNvSpPr>
          <p:nvPr>
            <p:ph type="body" sz="half" idx="2"/>
          </p:nvPr>
        </p:nvSpPr>
        <p:spPr>
          <a:xfrm>
            <a:off x="899592" y="764704"/>
            <a:ext cx="3456384" cy="2088232"/>
          </a:xfrm>
        </p:spPr>
        <p:txBody>
          <a:bodyPr anchor="t" anchorCtr="0">
            <a:noAutofit/>
          </a:bodyPr>
          <a:lstStyle/>
          <a:p>
            <a:pPr marL="0" indent="0">
              <a:buNone/>
            </a:pPr>
            <a:r>
              <a:rPr lang="sk-SK" sz="2800" dirty="0">
                <a:latin typeface="+mj-lt"/>
                <a:cs typeface="Arial" pitchFamily="34" charset="0"/>
              </a:rPr>
              <a:t>Vyšetrovanie a dokazovanie poisťovacích podvodov z pohľadu orgánov činných v trestnom konaní</a:t>
            </a:r>
          </a:p>
        </p:txBody>
      </p:sp>
      <p:sp>
        <p:nvSpPr>
          <p:cNvPr id="12" name="BlokTextu 11"/>
          <p:cNvSpPr txBox="1"/>
          <p:nvPr/>
        </p:nvSpPr>
        <p:spPr>
          <a:xfrm>
            <a:off x="4644008" y="5445224"/>
            <a:ext cx="3600400" cy="369332"/>
          </a:xfrm>
          <a:prstGeom prst="rect">
            <a:avLst/>
          </a:prstGeom>
          <a:noFill/>
        </p:spPr>
        <p:txBody>
          <a:bodyPr wrap="square" rtlCol="0">
            <a:spAutoFit/>
          </a:bodyPr>
          <a:lstStyle/>
          <a:p>
            <a:r>
              <a:rPr lang="sk-SK" dirty="0">
                <a:latin typeface="+mj-lt"/>
              </a:rPr>
              <a:t>p</a:t>
            </a:r>
            <a:r>
              <a:rPr lang="sk-SK" dirty="0" smtClean="0">
                <a:latin typeface="+mj-lt"/>
              </a:rPr>
              <a:t>plk. Ing. Jaroslav IHELKA, PhD.</a:t>
            </a:r>
            <a:endParaRPr lang="sk-SK" dirty="0">
              <a:latin typeface="+mj-lt"/>
            </a:endParaRPr>
          </a:p>
        </p:txBody>
      </p:sp>
      <p:sp>
        <p:nvSpPr>
          <p:cNvPr id="16" name="BlokTextu 15"/>
          <p:cNvSpPr txBox="1"/>
          <p:nvPr/>
        </p:nvSpPr>
        <p:spPr>
          <a:xfrm>
            <a:off x="4642109" y="1119181"/>
            <a:ext cx="3528392" cy="1200329"/>
          </a:xfrm>
          <a:prstGeom prst="rect">
            <a:avLst/>
          </a:prstGeom>
          <a:noFill/>
        </p:spPr>
        <p:txBody>
          <a:bodyPr wrap="square" rtlCol="0">
            <a:spAutoFit/>
          </a:bodyPr>
          <a:lstStyle/>
          <a:p>
            <a:r>
              <a:rPr lang="sk-SK" dirty="0" smtClean="0">
                <a:solidFill>
                  <a:schemeClr val="tx1">
                    <a:lumMod val="75000"/>
                    <a:lumOff val="25000"/>
                  </a:schemeClr>
                </a:solidFill>
                <a:latin typeface="+mj-lt"/>
                <a:cs typeface="Arial" pitchFamily="34" charset="0"/>
              </a:rPr>
              <a:t>Ministerstvo </a:t>
            </a:r>
            <a:r>
              <a:rPr lang="sk-SK" dirty="0">
                <a:solidFill>
                  <a:schemeClr val="tx1">
                    <a:lumMod val="75000"/>
                    <a:lumOff val="25000"/>
                  </a:schemeClr>
                </a:solidFill>
                <a:latin typeface="+mj-lt"/>
                <a:cs typeface="Arial" pitchFamily="34" charset="0"/>
              </a:rPr>
              <a:t>vnútra </a:t>
            </a:r>
            <a:r>
              <a:rPr lang="sk-SK" dirty="0" smtClean="0">
                <a:solidFill>
                  <a:schemeClr val="tx1">
                    <a:lumMod val="75000"/>
                    <a:lumOff val="25000"/>
                  </a:schemeClr>
                </a:solidFill>
                <a:latin typeface="+mj-lt"/>
                <a:cs typeface="Arial" pitchFamily="34" charset="0"/>
              </a:rPr>
              <a:t>SR</a:t>
            </a:r>
            <a:r>
              <a:rPr lang="sk-SK" dirty="0">
                <a:solidFill>
                  <a:schemeClr val="tx1">
                    <a:lumMod val="75000"/>
                    <a:lumOff val="25000"/>
                  </a:schemeClr>
                </a:solidFill>
                <a:latin typeface="+mj-lt"/>
                <a:cs typeface="Arial" pitchFamily="34" charset="0"/>
              </a:rPr>
              <a:t/>
            </a:r>
            <a:br>
              <a:rPr lang="sk-SK" dirty="0">
                <a:solidFill>
                  <a:schemeClr val="tx1">
                    <a:lumMod val="75000"/>
                    <a:lumOff val="25000"/>
                  </a:schemeClr>
                </a:solidFill>
                <a:latin typeface="+mj-lt"/>
                <a:cs typeface="Arial" pitchFamily="34" charset="0"/>
              </a:rPr>
            </a:br>
            <a:r>
              <a:rPr lang="sk-SK" dirty="0" smtClean="0">
                <a:solidFill>
                  <a:schemeClr val="tx1">
                    <a:lumMod val="75000"/>
                    <a:lumOff val="25000"/>
                  </a:schemeClr>
                </a:solidFill>
                <a:latin typeface="+mj-lt"/>
                <a:cs typeface="Arial" pitchFamily="34" charset="0"/>
              </a:rPr>
              <a:t>Prezídium </a:t>
            </a:r>
            <a:r>
              <a:rPr lang="sk-SK" dirty="0">
                <a:solidFill>
                  <a:schemeClr val="tx1">
                    <a:lumMod val="75000"/>
                    <a:lumOff val="25000"/>
                  </a:schemeClr>
                </a:solidFill>
                <a:latin typeface="+mj-lt"/>
                <a:cs typeface="Arial" pitchFamily="34" charset="0"/>
              </a:rPr>
              <a:t>Policajného zboru</a:t>
            </a:r>
            <a:br>
              <a:rPr lang="sk-SK" dirty="0">
                <a:solidFill>
                  <a:schemeClr val="tx1">
                    <a:lumMod val="75000"/>
                    <a:lumOff val="25000"/>
                  </a:schemeClr>
                </a:solidFill>
                <a:latin typeface="+mj-lt"/>
                <a:cs typeface="Arial" pitchFamily="34" charset="0"/>
              </a:rPr>
            </a:br>
            <a:r>
              <a:rPr lang="sk-SK" dirty="0">
                <a:solidFill>
                  <a:schemeClr val="tx1">
                    <a:lumMod val="75000"/>
                    <a:lumOff val="25000"/>
                  </a:schemeClr>
                </a:solidFill>
                <a:latin typeface="+mj-lt"/>
                <a:cs typeface="Arial" pitchFamily="34" charset="0"/>
              </a:rPr>
              <a:t>úrad kriminálnej polície</a:t>
            </a:r>
            <a:br>
              <a:rPr lang="sk-SK" dirty="0">
                <a:solidFill>
                  <a:schemeClr val="tx1">
                    <a:lumMod val="75000"/>
                    <a:lumOff val="25000"/>
                  </a:schemeClr>
                </a:solidFill>
                <a:latin typeface="+mj-lt"/>
                <a:cs typeface="Arial" pitchFamily="34" charset="0"/>
              </a:rPr>
            </a:br>
            <a:r>
              <a:rPr lang="sk-SK" dirty="0">
                <a:solidFill>
                  <a:schemeClr val="tx1">
                    <a:lumMod val="75000"/>
                    <a:lumOff val="25000"/>
                  </a:schemeClr>
                </a:solidFill>
                <a:latin typeface="+mj-lt"/>
                <a:cs typeface="Arial" pitchFamily="34" charset="0"/>
              </a:rPr>
              <a:t>odbor ekonomickej kriminality</a:t>
            </a:r>
            <a:endParaRPr lang="sk-SK" dirty="0">
              <a:latin typeface="+mj-lt"/>
            </a:endParaRPr>
          </a:p>
        </p:txBody>
      </p:sp>
    </p:spTree>
    <p:extLst>
      <p:ext uri="{BB962C8B-B14F-4D97-AF65-F5344CB8AC3E}">
        <p14:creationId xmlns:p14="http://schemas.microsoft.com/office/powerpoint/2010/main" val="3307919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anim calcmode="lin" valueType="num">
                                      <p:cBhvr>
                                        <p:cTn id="8"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1000"/>
                                        <p:tgtEl>
                                          <p:spTgt spid="16"/>
                                        </p:tgtEl>
                                      </p:cBhvr>
                                    </p:animEffect>
                                    <p:anim calcmode="lin" valueType="num">
                                      <p:cBhvr>
                                        <p:cTn id="14" dur="1000" fill="hold"/>
                                        <p:tgtEl>
                                          <p:spTgt spid="16"/>
                                        </p:tgtEl>
                                        <p:attrNameLst>
                                          <p:attrName>ppt_x</p:attrName>
                                        </p:attrNameLst>
                                      </p:cBhvr>
                                      <p:tavLst>
                                        <p:tav tm="0">
                                          <p:val>
                                            <p:strVal val="#ppt_x"/>
                                          </p:val>
                                        </p:tav>
                                        <p:tav tm="100000">
                                          <p:val>
                                            <p:strVal val="#ppt_x"/>
                                          </p:val>
                                        </p:tav>
                                      </p:tavLst>
                                    </p:anim>
                                    <p:anim calcmode="lin" valueType="num">
                                      <p:cBhvr>
                                        <p:cTn id="15" dur="1000" fill="hold"/>
                                        <p:tgtEl>
                                          <p:spTgt spid="16"/>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26"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80">
                                          <p:stCondLst>
                                            <p:cond delay="0"/>
                                          </p:stCondLst>
                                        </p:cTn>
                                        <p:tgtEl>
                                          <p:spTgt spid="12"/>
                                        </p:tgtEl>
                                      </p:cBhvr>
                                    </p:animEffect>
                                    <p:anim calcmode="lin" valueType="num">
                                      <p:cBhvr>
                                        <p:cTn id="2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5" dur="26">
                                          <p:stCondLst>
                                            <p:cond delay="650"/>
                                          </p:stCondLst>
                                        </p:cTn>
                                        <p:tgtEl>
                                          <p:spTgt spid="12"/>
                                        </p:tgtEl>
                                      </p:cBhvr>
                                      <p:to x="100000" y="60000"/>
                                    </p:animScale>
                                    <p:animScale>
                                      <p:cBhvr>
                                        <p:cTn id="26" dur="166" decel="50000">
                                          <p:stCondLst>
                                            <p:cond delay="676"/>
                                          </p:stCondLst>
                                        </p:cTn>
                                        <p:tgtEl>
                                          <p:spTgt spid="12"/>
                                        </p:tgtEl>
                                      </p:cBhvr>
                                      <p:to x="100000" y="100000"/>
                                    </p:animScale>
                                    <p:animScale>
                                      <p:cBhvr>
                                        <p:cTn id="27" dur="26">
                                          <p:stCondLst>
                                            <p:cond delay="1312"/>
                                          </p:stCondLst>
                                        </p:cTn>
                                        <p:tgtEl>
                                          <p:spTgt spid="12"/>
                                        </p:tgtEl>
                                      </p:cBhvr>
                                      <p:to x="100000" y="80000"/>
                                    </p:animScale>
                                    <p:animScale>
                                      <p:cBhvr>
                                        <p:cTn id="28" dur="166" decel="50000">
                                          <p:stCondLst>
                                            <p:cond delay="1338"/>
                                          </p:stCondLst>
                                        </p:cTn>
                                        <p:tgtEl>
                                          <p:spTgt spid="12"/>
                                        </p:tgtEl>
                                      </p:cBhvr>
                                      <p:to x="100000" y="100000"/>
                                    </p:animScale>
                                    <p:animScale>
                                      <p:cBhvr>
                                        <p:cTn id="29" dur="26">
                                          <p:stCondLst>
                                            <p:cond delay="1642"/>
                                          </p:stCondLst>
                                        </p:cTn>
                                        <p:tgtEl>
                                          <p:spTgt spid="12"/>
                                        </p:tgtEl>
                                      </p:cBhvr>
                                      <p:to x="100000" y="90000"/>
                                    </p:animScale>
                                    <p:animScale>
                                      <p:cBhvr>
                                        <p:cTn id="30" dur="166" decel="50000">
                                          <p:stCondLst>
                                            <p:cond delay="1668"/>
                                          </p:stCondLst>
                                        </p:cTn>
                                        <p:tgtEl>
                                          <p:spTgt spid="12"/>
                                        </p:tgtEl>
                                      </p:cBhvr>
                                      <p:to x="100000" y="100000"/>
                                    </p:animScale>
                                    <p:animScale>
                                      <p:cBhvr>
                                        <p:cTn id="31" dur="26">
                                          <p:stCondLst>
                                            <p:cond delay="1808"/>
                                          </p:stCondLst>
                                        </p:cTn>
                                        <p:tgtEl>
                                          <p:spTgt spid="12"/>
                                        </p:tgtEl>
                                      </p:cBhvr>
                                      <p:to x="100000" y="95000"/>
                                    </p:animScale>
                                    <p:animScale>
                                      <p:cBhvr>
                                        <p:cTn id="32" dur="166" decel="50000">
                                          <p:stCondLst>
                                            <p:cond delay="1834"/>
                                          </p:stCondLst>
                                        </p:cTn>
                                        <p:tgtEl>
                                          <p:spTgt spid="12"/>
                                        </p:tgtEl>
                                      </p:cBhvr>
                                      <p:to x="100000" y="100000"/>
                                    </p:animScale>
                                  </p:childTnLst>
                                </p:cTn>
                              </p:par>
                            </p:childTnLst>
                          </p:cTn>
                        </p:par>
                        <p:par>
                          <p:cTn id="33" fill="hold">
                            <p:stCondLst>
                              <p:cond delay="5000"/>
                            </p:stCondLst>
                            <p:childTnLst>
                              <p:par>
                                <p:cTn id="34" presetID="47" presetClass="entr" presetSubtype="0" fill="hold" grpId="0" nodeType="after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1000"/>
                                        <p:tgtEl>
                                          <p:spTgt spid="2"/>
                                        </p:tgtEl>
                                      </p:cBhvr>
                                    </p:animEffect>
                                    <p:anim calcmode="lin" valueType="num">
                                      <p:cBhvr>
                                        <p:cTn id="37" dur="1000" fill="hold"/>
                                        <p:tgtEl>
                                          <p:spTgt spid="2"/>
                                        </p:tgtEl>
                                        <p:attrNameLst>
                                          <p:attrName>ppt_x</p:attrName>
                                        </p:attrNameLst>
                                      </p:cBhvr>
                                      <p:tavLst>
                                        <p:tav tm="0">
                                          <p:val>
                                            <p:strVal val="#ppt_x"/>
                                          </p:val>
                                        </p:tav>
                                        <p:tav tm="100000">
                                          <p:val>
                                            <p:strVal val="#ppt_x"/>
                                          </p:val>
                                        </p:tav>
                                      </p:tavLst>
                                    </p:anim>
                                    <p:anim calcmode="lin" valueType="num">
                                      <p:cBhvr>
                                        <p:cTn id="3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P spid="12"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Zástupný symbol obsahu 5"/>
          <p:cNvGraphicFramePr>
            <a:graphicFrameLocks noGrp="1"/>
          </p:cNvGraphicFramePr>
          <p:nvPr>
            <p:ph idx="1"/>
            <p:extLst>
              <p:ext uri="{D42A27DB-BD31-4B8C-83A1-F6EECF244321}">
                <p14:modId xmlns:p14="http://schemas.microsoft.com/office/powerpoint/2010/main" val="340455276"/>
              </p:ext>
            </p:extLst>
          </p:nvPr>
        </p:nvGraphicFramePr>
        <p:xfrm>
          <a:off x="755576" y="764704"/>
          <a:ext cx="7704856" cy="5308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4415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obsahu 3"/>
          <p:cNvGraphicFramePr>
            <a:graphicFrameLocks noGrp="1"/>
          </p:cNvGraphicFramePr>
          <p:nvPr>
            <p:ph idx="1"/>
            <p:extLst>
              <p:ext uri="{D42A27DB-BD31-4B8C-83A1-F6EECF244321}">
                <p14:modId xmlns:p14="http://schemas.microsoft.com/office/powerpoint/2010/main" val="2043948713"/>
              </p:ext>
            </p:extLst>
          </p:nvPr>
        </p:nvGraphicFramePr>
        <p:xfrm>
          <a:off x="1042988" y="836712"/>
          <a:ext cx="6777037" cy="51845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271406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obsahu 4"/>
          <p:cNvGraphicFramePr>
            <a:graphicFrameLocks noGrp="1"/>
          </p:cNvGraphicFramePr>
          <p:nvPr>
            <p:ph idx="1"/>
            <p:extLst>
              <p:ext uri="{D42A27DB-BD31-4B8C-83A1-F6EECF244321}">
                <p14:modId xmlns:p14="http://schemas.microsoft.com/office/powerpoint/2010/main" val="1420100396"/>
              </p:ext>
            </p:extLst>
          </p:nvPr>
        </p:nvGraphicFramePr>
        <p:xfrm>
          <a:off x="1042988" y="764704"/>
          <a:ext cx="7489452" cy="50677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38351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obsahu 3"/>
          <p:cNvGraphicFramePr>
            <a:graphicFrameLocks noGrp="1"/>
          </p:cNvGraphicFramePr>
          <p:nvPr>
            <p:ph idx="1"/>
            <p:extLst>
              <p:ext uri="{D42A27DB-BD31-4B8C-83A1-F6EECF244321}">
                <p14:modId xmlns:p14="http://schemas.microsoft.com/office/powerpoint/2010/main" val="527019158"/>
              </p:ext>
            </p:extLst>
          </p:nvPr>
        </p:nvGraphicFramePr>
        <p:xfrm>
          <a:off x="1042988" y="981075"/>
          <a:ext cx="6777037" cy="4851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08576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Zástupný symbol obsahu 7"/>
          <p:cNvGraphicFramePr>
            <a:graphicFrameLocks noGrp="1"/>
          </p:cNvGraphicFramePr>
          <p:nvPr>
            <p:ph idx="1"/>
            <p:extLst>
              <p:ext uri="{D42A27DB-BD31-4B8C-83A1-F6EECF244321}">
                <p14:modId xmlns:p14="http://schemas.microsoft.com/office/powerpoint/2010/main" val="3585508719"/>
              </p:ext>
            </p:extLst>
          </p:nvPr>
        </p:nvGraphicFramePr>
        <p:xfrm>
          <a:off x="755576" y="981074"/>
          <a:ext cx="7560840" cy="50402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12081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Zástupný symbol obsahu 5"/>
          <p:cNvGraphicFramePr>
            <a:graphicFrameLocks noGrp="1"/>
          </p:cNvGraphicFramePr>
          <p:nvPr>
            <p:ph idx="1"/>
            <p:extLst>
              <p:ext uri="{D42A27DB-BD31-4B8C-83A1-F6EECF244321}">
                <p14:modId xmlns:p14="http://schemas.microsoft.com/office/powerpoint/2010/main" val="2575563329"/>
              </p:ext>
            </p:extLst>
          </p:nvPr>
        </p:nvGraphicFramePr>
        <p:xfrm>
          <a:off x="1042988" y="1196975"/>
          <a:ext cx="6777037" cy="4635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1873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obsahu 3"/>
          <p:cNvGraphicFramePr>
            <a:graphicFrameLocks noGrp="1"/>
          </p:cNvGraphicFramePr>
          <p:nvPr>
            <p:ph idx="1"/>
            <p:extLst>
              <p:ext uri="{D42A27DB-BD31-4B8C-83A1-F6EECF244321}">
                <p14:modId xmlns:p14="http://schemas.microsoft.com/office/powerpoint/2010/main" val="2024581370"/>
              </p:ext>
            </p:extLst>
          </p:nvPr>
        </p:nvGraphicFramePr>
        <p:xfrm>
          <a:off x="1042988" y="1196975"/>
          <a:ext cx="6777037" cy="4635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59342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980728"/>
            <a:ext cx="7024744" cy="936104"/>
          </a:xfrm>
        </p:spPr>
        <p:txBody>
          <a:bodyPr>
            <a:noAutofit/>
          </a:bodyPr>
          <a:lstStyle/>
          <a:p>
            <a:r>
              <a:rPr lang="sk-SK" sz="3200" dirty="0" smtClean="0"/>
              <a:t>Závery zo štatistického sledovania trestnej činnosti</a:t>
            </a:r>
            <a:endParaRPr lang="sk-SK" sz="3200" dirty="0"/>
          </a:p>
        </p:txBody>
      </p:sp>
      <p:sp>
        <p:nvSpPr>
          <p:cNvPr id="3" name="Zástupný symbol obsahu 2"/>
          <p:cNvSpPr>
            <a:spLocks noGrp="1"/>
          </p:cNvSpPr>
          <p:nvPr>
            <p:ph idx="1"/>
          </p:nvPr>
        </p:nvSpPr>
        <p:spPr>
          <a:xfrm>
            <a:off x="1043492" y="2060848"/>
            <a:ext cx="6777317" cy="3960440"/>
          </a:xfrm>
        </p:spPr>
        <p:txBody>
          <a:bodyPr>
            <a:normAutofit lnSpcReduction="10000"/>
          </a:bodyPr>
          <a:lstStyle/>
          <a:p>
            <a:r>
              <a:rPr lang="sk-SK" dirty="0" smtClean="0"/>
              <a:t>nápad PP je na nízkej úrovni, najvyšší bol v rokoch 2005 a 2006, má klesajúcu tendenciu</a:t>
            </a:r>
          </a:p>
          <a:p>
            <a:r>
              <a:rPr lang="sk-SK" dirty="0"/>
              <a:t>objasňovanie je na nižšej úrovni, lepšie </a:t>
            </a:r>
            <a:r>
              <a:rPr lang="sk-SK" dirty="0" smtClean="0"/>
              <a:t>výsledky sa dosahujú s objasňovaním prípadov </a:t>
            </a:r>
            <a:r>
              <a:rPr lang="sk-SK" dirty="0"/>
              <a:t>z minulosti (časová náročnosť </a:t>
            </a:r>
            <a:r>
              <a:rPr lang="sk-SK" dirty="0" smtClean="0"/>
              <a:t>dokazovania)</a:t>
            </a:r>
          </a:p>
          <a:p>
            <a:r>
              <a:rPr lang="sk-SK" dirty="0" smtClean="0"/>
              <a:t>škoda je priemerná, v rámci ekonomickej kriminality nízka</a:t>
            </a:r>
          </a:p>
          <a:p>
            <a:r>
              <a:rPr lang="sk-SK" dirty="0"/>
              <a:t>s</a:t>
            </a:r>
            <a:r>
              <a:rPr lang="sk-SK" dirty="0" smtClean="0"/>
              <a:t>tabilizovaný úsek kriminality</a:t>
            </a:r>
          </a:p>
          <a:p>
            <a:endParaRPr lang="sk-SK" dirty="0" smtClean="0"/>
          </a:p>
          <a:p>
            <a:endParaRPr lang="sk-SK" dirty="0"/>
          </a:p>
        </p:txBody>
      </p:sp>
    </p:spTree>
    <p:extLst>
      <p:ext uri="{BB962C8B-B14F-4D97-AF65-F5344CB8AC3E}">
        <p14:creationId xmlns:p14="http://schemas.microsoft.com/office/powerpoint/2010/main" val="31903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73144"/>
          </a:xfrm>
        </p:spPr>
        <p:txBody>
          <a:bodyPr>
            <a:normAutofit fontScale="90000"/>
          </a:bodyPr>
          <a:lstStyle/>
          <a:p>
            <a:r>
              <a:rPr lang="sk-SK" dirty="0" smtClean="0"/>
              <a:t>Metodika vyšetrovania</a:t>
            </a:r>
            <a:endParaRPr lang="sk-SK" dirty="0"/>
          </a:p>
        </p:txBody>
      </p:sp>
      <p:sp>
        <p:nvSpPr>
          <p:cNvPr id="3" name="Zástupný symbol obsahu 2"/>
          <p:cNvSpPr>
            <a:spLocks noGrp="1"/>
          </p:cNvSpPr>
          <p:nvPr>
            <p:ph idx="1"/>
          </p:nvPr>
        </p:nvSpPr>
        <p:spPr>
          <a:xfrm>
            <a:off x="1043492" y="1916832"/>
            <a:ext cx="6777317" cy="4176464"/>
          </a:xfrm>
        </p:spPr>
        <p:txBody>
          <a:bodyPr>
            <a:normAutofit fontScale="62500" lnSpcReduction="20000"/>
          </a:bodyPr>
          <a:lstStyle/>
          <a:p>
            <a:r>
              <a:rPr lang="sk-SK" dirty="0" smtClean="0">
                <a:solidFill>
                  <a:schemeClr val="tx1"/>
                </a:solidFill>
              </a:rPr>
              <a:t>spôsobmi </a:t>
            </a:r>
            <a:r>
              <a:rPr lang="sk-SK" dirty="0">
                <a:solidFill>
                  <a:schemeClr val="tx1"/>
                </a:solidFill>
              </a:rPr>
              <a:t>páchania a utajovania </a:t>
            </a:r>
            <a:r>
              <a:rPr lang="sk-SK" dirty="0" smtClean="0">
                <a:solidFill>
                  <a:schemeClr val="tx1"/>
                </a:solidFill>
              </a:rPr>
              <a:t>trestnej činnosti</a:t>
            </a:r>
          </a:p>
          <a:p>
            <a:pPr marL="68580" indent="0">
              <a:buNone/>
            </a:pPr>
            <a:endParaRPr lang="sk-SK" dirty="0">
              <a:solidFill>
                <a:schemeClr val="tx1"/>
              </a:solidFill>
            </a:endParaRPr>
          </a:p>
          <a:p>
            <a:r>
              <a:rPr lang="sk-SK" dirty="0" smtClean="0">
                <a:solidFill>
                  <a:schemeClr val="tx1"/>
                </a:solidFill>
              </a:rPr>
              <a:t>venuje sa rozdielom podnetov </a:t>
            </a:r>
            <a:r>
              <a:rPr lang="sk-SK" dirty="0">
                <a:solidFill>
                  <a:schemeClr val="tx1"/>
                </a:solidFill>
              </a:rPr>
              <a:t>na začatie trestného stíhania, </a:t>
            </a:r>
            <a:r>
              <a:rPr lang="sk-SK" dirty="0" smtClean="0">
                <a:solidFill>
                  <a:schemeClr val="tx1"/>
                </a:solidFill>
              </a:rPr>
              <a:t>všíma si osobitosti </a:t>
            </a:r>
            <a:r>
              <a:rPr lang="sk-SK" dirty="0">
                <a:solidFill>
                  <a:schemeClr val="tx1"/>
                </a:solidFill>
              </a:rPr>
              <a:t>opatrení, neodkladných a neopakovateľných </a:t>
            </a:r>
            <a:r>
              <a:rPr lang="sk-SK" dirty="0" smtClean="0">
                <a:solidFill>
                  <a:schemeClr val="tx1"/>
                </a:solidFill>
              </a:rPr>
              <a:t>úkonov</a:t>
            </a:r>
          </a:p>
          <a:p>
            <a:pPr marL="68580" indent="0">
              <a:buNone/>
            </a:pPr>
            <a:endParaRPr lang="sk-SK" dirty="0">
              <a:solidFill>
                <a:schemeClr val="tx1"/>
              </a:solidFill>
            </a:endParaRPr>
          </a:p>
          <a:p>
            <a:r>
              <a:rPr lang="sk-SK" dirty="0" smtClean="0">
                <a:solidFill>
                  <a:schemeClr val="tx1"/>
                </a:solidFill>
              </a:rPr>
              <a:t>vymedzuje predmet </a:t>
            </a:r>
            <a:r>
              <a:rPr lang="sk-SK" dirty="0">
                <a:solidFill>
                  <a:schemeClr val="tx1"/>
                </a:solidFill>
              </a:rPr>
              <a:t>a rozsah dokazovania a vyšetrovania </a:t>
            </a:r>
            <a:r>
              <a:rPr lang="sk-SK" dirty="0" smtClean="0">
                <a:solidFill>
                  <a:schemeClr val="tx1"/>
                </a:solidFill>
              </a:rPr>
              <a:t>trestnej činnosti</a:t>
            </a:r>
          </a:p>
          <a:p>
            <a:pPr marL="68580" indent="0">
              <a:buNone/>
            </a:pPr>
            <a:endParaRPr lang="sk-SK" dirty="0">
              <a:solidFill>
                <a:schemeClr val="tx1"/>
              </a:solidFill>
            </a:endParaRPr>
          </a:p>
          <a:p>
            <a:r>
              <a:rPr lang="sk-SK" dirty="0" smtClean="0">
                <a:solidFill>
                  <a:schemeClr val="tx1"/>
                </a:solidFill>
              </a:rPr>
              <a:t>pojednáva o tvorbe </a:t>
            </a:r>
            <a:r>
              <a:rPr lang="sk-SK" dirty="0">
                <a:solidFill>
                  <a:schemeClr val="tx1"/>
                </a:solidFill>
              </a:rPr>
              <a:t>a </a:t>
            </a:r>
            <a:r>
              <a:rPr lang="sk-SK" dirty="0" smtClean="0">
                <a:solidFill>
                  <a:schemeClr val="tx1"/>
                </a:solidFill>
              </a:rPr>
              <a:t>previerke </a:t>
            </a:r>
            <a:r>
              <a:rPr lang="sk-SK" dirty="0">
                <a:solidFill>
                  <a:schemeClr val="tx1"/>
                </a:solidFill>
              </a:rPr>
              <a:t>vyšetrovacích verzií a </a:t>
            </a:r>
            <a:r>
              <a:rPr lang="sk-SK" dirty="0" smtClean="0">
                <a:solidFill>
                  <a:schemeClr val="tx1"/>
                </a:solidFill>
              </a:rPr>
              <a:t>plánovaní vyšetrovania</a:t>
            </a:r>
          </a:p>
          <a:p>
            <a:pPr marL="68580" indent="0">
              <a:buNone/>
            </a:pPr>
            <a:endParaRPr lang="sk-SK" dirty="0">
              <a:solidFill>
                <a:schemeClr val="tx1"/>
              </a:solidFill>
            </a:endParaRPr>
          </a:p>
          <a:p>
            <a:r>
              <a:rPr lang="sk-SK" dirty="0">
                <a:solidFill>
                  <a:schemeClr val="tx1"/>
                </a:solidFill>
              </a:rPr>
              <a:t>p</a:t>
            </a:r>
            <a:r>
              <a:rPr lang="sk-SK" dirty="0" smtClean="0">
                <a:solidFill>
                  <a:schemeClr val="tx1"/>
                </a:solidFill>
              </a:rPr>
              <a:t>oukazuje na osobitosti </a:t>
            </a:r>
            <a:r>
              <a:rPr lang="sk-SK" dirty="0">
                <a:solidFill>
                  <a:schemeClr val="tx1"/>
                </a:solidFill>
              </a:rPr>
              <a:t>úkonov v následnej etape vyšetrovania (napr. pri výsluchu svedka, svedka - poškodeného, obvineného</a:t>
            </a:r>
            <a:r>
              <a:rPr lang="sk-SK" dirty="0" smtClean="0">
                <a:solidFill>
                  <a:schemeClr val="tx1"/>
                </a:solidFill>
              </a:rPr>
              <a:t>)</a:t>
            </a:r>
          </a:p>
          <a:p>
            <a:pPr marL="68580" indent="0">
              <a:buNone/>
            </a:pPr>
            <a:endParaRPr lang="sk-SK" dirty="0">
              <a:solidFill>
                <a:schemeClr val="tx1"/>
              </a:solidFill>
            </a:endParaRPr>
          </a:p>
          <a:p>
            <a:r>
              <a:rPr lang="sk-SK" dirty="0" smtClean="0">
                <a:solidFill>
                  <a:schemeClr val="tx1"/>
                </a:solidFill>
              </a:rPr>
              <a:t>a v závere každej metodiky nesmie chýbať popis </a:t>
            </a:r>
            <a:r>
              <a:rPr lang="sk-SK" dirty="0">
                <a:solidFill>
                  <a:schemeClr val="tx1"/>
                </a:solidFill>
              </a:rPr>
              <a:t>súčinnosti a spolupráce pri </a:t>
            </a:r>
            <a:r>
              <a:rPr lang="sk-SK" dirty="0" smtClean="0">
                <a:solidFill>
                  <a:schemeClr val="tx1"/>
                </a:solidFill>
              </a:rPr>
              <a:t>vyšetrovaní trestnej činnosti</a:t>
            </a:r>
            <a:endParaRPr lang="sk-SK" dirty="0">
              <a:solidFill>
                <a:schemeClr val="tx1"/>
              </a:solidFill>
            </a:endParaRPr>
          </a:p>
        </p:txBody>
      </p:sp>
    </p:spTree>
    <p:extLst>
      <p:ext uri="{BB962C8B-B14F-4D97-AF65-F5344CB8AC3E}">
        <p14:creationId xmlns:p14="http://schemas.microsoft.com/office/powerpoint/2010/main" val="2611334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7584" y="620688"/>
            <a:ext cx="7560840" cy="1152128"/>
          </a:xfrm>
        </p:spPr>
        <p:txBody>
          <a:bodyPr>
            <a:normAutofit/>
          </a:bodyPr>
          <a:lstStyle/>
          <a:p>
            <a:r>
              <a:rPr lang="sk-SK" sz="2800" dirty="0" smtClean="0"/>
              <a:t>Poisťovacie podvody vzhľadom na spôsob  páchania a utajovania rozlišujeme</a:t>
            </a:r>
            <a:endParaRPr lang="sk-SK" sz="2800" dirty="0"/>
          </a:p>
        </p:txBody>
      </p:sp>
      <p:sp>
        <p:nvSpPr>
          <p:cNvPr id="3" name="Zástupný symbol obsahu 2"/>
          <p:cNvSpPr>
            <a:spLocks noGrp="1"/>
          </p:cNvSpPr>
          <p:nvPr>
            <p:ph idx="1"/>
          </p:nvPr>
        </p:nvSpPr>
        <p:spPr>
          <a:xfrm>
            <a:off x="1043492" y="2060848"/>
            <a:ext cx="6777317" cy="3771781"/>
          </a:xfrm>
        </p:spPr>
        <p:txBody>
          <a:bodyPr/>
          <a:lstStyle/>
          <a:p>
            <a:r>
              <a:rPr lang="sk-SK" dirty="0"/>
              <a:t>p</a:t>
            </a:r>
            <a:r>
              <a:rPr lang="sk-SK" dirty="0" smtClean="0"/>
              <a:t>odľa </a:t>
            </a:r>
            <a:r>
              <a:rPr lang="sk-SK" b="1" dirty="0" smtClean="0"/>
              <a:t>osoby páchateľa</a:t>
            </a:r>
          </a:p>
          <a:p>
            <a:pPr marL="68580" indent="0">
              <a:buNone/>
            </a:pPr>
            <a:r>
              <a:rPr lang="sk-SK" dirty="0"/>
              <a:t> </a:t>
            </a:r>
            <a:r>
              <a:rPr lang="sk-SK" dirty="0" smtClean="0"/>
              <a:t>    a) vnútorné (zamestnanec)</a:t>
            </a:r>
          </a:p>
          <a:p>
            <a:pPr marL="68580" indent="0">
              <a:buNone/>
            </a:pPr>
            <a:r>
              <a:rPr lang="sk-SK" dirty="0"/>
              <a:t> </a:t>
            </a:r>
            <a:r>
              <a:rPr lang="sk-SK" dirty="0" smtClean="0"/>
              <a:t>    b) vonkajšie (poistník, poistenec)</a:t>
            </a:r>
            <a:endParaRPr lang="sk-SK" dirty="0"/>
          </a:p>
          <a:p>
            <a:pPr marL="68580" indent="0">
              <a:buNone/>
            </a:pPr>
            <a:endParaRPr lang="sk-SK" dirty="0" smtClean="0"/>
          </a:p>
          <a:p>
            <a:r>
              <a:rPr lang="sk-SK" dirty="0" smtClean="0"/>
              <a:t>podľa </a:t>
            </a:r>
            <a:r>
              <a:rPr lang="sk-SK" b="1" dirty="0" smtClean="0"/>
              <a:t>predmetu útoku</a:t>
            </a:r>
          </a:p>
          <a:p>
            <a:pPr marL="68580" indent="0">
              <a:buNone/>
            </a:pPr>
            <a:r>
              <a:rPr lang="sk-SK" dirty="0"/>
              <a:t> </a:t>
            </a:r>
            <a:r>
              <a:rPr lang="sk-SK" dirty="0" smtClean="0"/>
              <a:t>    a) v rámci životného poistenia</a:t>
            </a:r>
          </a:p>
          <a:p>
            <a:pPr marL="68580" indent="0">
              <a:buNone/>
            </a:pPr>
            <a:r>
              <a:rPr lang="sk-SK" dirty="0"/>
              <a:t> </a:t>
            </a:r>
            <a:r>
              <a:rPr lang="sk-SK" dirty="0" smtClean="0"/>
              <a:t>    b) v rámci neživotného poistenia</a:t>
            </a:r>
            <a:endParaRPr lang="sk-SK" dirty="0"/>
          </a:p>
        </p:txBody>
      </p:sp>
    </p:spTree>
    <p:extLst>
      <p:ext uri="{BB962C8B-B14F-4D97-AF65-F5344CB8AC3E}">
        <p14:creationId xmlns:p14="http://schemas.microsoft.com/office/powerpoint/2010/main" val="262494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529128"/>
          </a:xfrm>
        </p:spPr>
        <p:txBody>
          <a:bodyPr anchor="t" anchorCtr="0">
            <a:normAutofit fontScale="90000"/>
          </a:bodyPr>
          <a:lstStyle/>
          <a:p>
            <a:r>
              <a:rPr lang="sk-SK" dirty="0" smtClean="0"/>
              <a:t>Orgán činný v trestnom konaní</a:t>
            </a:r>
            <a:endParaRPr lang="sk-SK" dirty="0"/>
          </a:p>
        </p:txBody>
      </p:sp>
      <p:sp>
        <p:nvSpPr>
          <p:cNvPr id="3" name="Zástupný symbol obsahu 2"/>
          <p:cNvSpPr>
            <a:spLocks noGrp="1"/>
          </p:cNvSpPr>
          <p:nvPr>
            <p:ph idx="1"/>
          </p:nvPr>
        </p:nvSpPr>
        <p:spPr>
          <a:xfrm>
            <a:off x="1043492" y="1772816"/>
            <a:ext cx="7128908" cy="4320480"/>
          </a:xfrm>
        </p:spPr>
        <p:txBody>
          <a:bodyPr/>
          <a:lstStyle/>
          <a:p>
            <a:r>
              <a:rPr lang="sk-SK" dirty="0" smtClean="0"/>
              <a:t>§ 10 ods. 1 Trestného poriadku</a:t>
            </a:r>
          </a:p>
          <a:p>
            <a:pPr marL="68580" indent="0">
              <a:buNone/>
            </a:pPr>
            <a:endParaRPr lang="sk-SK" dirty="0" smtClean="0"/>
          </a:p>
          <a:p>
            <a:r>
              <a:rPr lang="sk-SK" dirty="0"/>
              <a:t>o</a:t>
            </a:r>
            <a:r>
              <a:rPr lang="sk-SK" dirty="0" smtClean="0"/>
              <a:t>d. 1.1.2006 už nie je súd</a:t>
            </a:r>
          </a:p>
          <a:p>
            <a:pPr marL="68580" indent="0">
              <a:buNone/>
            </a:pPr>
            <a:endParaRPr lang="sk-SK" dirty="0" smtClean="0"/>
          </a:p>
          <a:p>
            <a:r>
              <a:rPr lang="sk-SK" dirty="0"/>
              <a:t>p</a:t>
            </a:r>
            <a:r>
              <a:rPr lang="sk-SK" dirty="0" smtClean="0"/>
              <a:t>rokurátor</a:t>
            </a:r>
          </a:p>
          <a:p>
            <a:pPr marL="68580" indent="0">
              <a:buNone/>
            </a:pPr>
            <a:endParaRPr lang="sk-SK" dirty="0" smtClean="0"/>
          </a:p>
          <a:p>
            <a:r>
              <a:rPr lang="sk-SK" dirty="0" smtClean="0"/>
              <a:t>policajt </a:t>
            </a:r>
            <a:r>
              <a:rPr lang="sk-SK" sz="2000" dirty="0"/>
              <a:t>(ktorým je v zmysle § 10 ods. 8 Trestného poriadku vyšetrovateľ Policajného zboru a poverený príslušník Policajného </a:t>
            </a:r>
            <a:r>
              <a:rPr lang="sk-SK" sz="2000" dirty="0" smtClean="0"/>
              <a:t>zboru)</a:t>
            </a:r>
          </a:p>
          <a:p>
            <a:endParaRPr lang="sk-SK" dirty="0"/>
          </a:p>
        </p:txBody>
      </p:sp>
    </p:spTree>
    <p:extLst>
      <p:ext uri="{BB962C8B-B14F-4D97-AF65-F5344CB8AC3E}">
        <p14:creationId xmlns:p14="http://schemas.microsoft.com/office/powerpoint/2010/main" val="4738215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1033184"/>
          </a:xfrm>
        </p:spPr>
        <p:txBody>
          <a:bodyPr>
            <a:normAutofit fontScale="90000"/>
          </a:bodyPr>
          <a:lstStyle/>
          <a:p>
            <a:r>
              <a:rPr lang="sk-SK" sz="3600" dirty="0" smtClean="0"/>
              <a:t>Objektívna stránka skutkovej podstaty poisť. podvodu (znaky)</a:t>
            </a:r>
            <a:endParaRPr lang="sk-SK" sz="3600" dirty="0"/>
          </a:p>
        </p:txBody>
      </p:sp>
      <p:sp>
        <p:nvSpPr>
          <p:cNvPr id="3" name="Zástupný symbol obsahu 2"/>
          <p:cNvSpPr>
            <a:spLocks noGrp="1"/>
          </p:cNvSpPr>
          <p:nvPr>
            <p:ph idx="1"/>
          </p:nvPr>
        </p:nvSpPr>
        <p:spPr/>
        <p:txBody>
          <a:bodyPr/>
          <a:lstStyle/>
          <a:p>
            <a:r>
              <a:rPr lang="sk-SK" dirty="0" smtClean="0"/>
              <a:t>uzavretie </a:t>
            </a:r>
            <a:r>
              <a:rPr lang="sk-SK" dirty="0"/>
              <a:t>poistnej </a:t>
            </a:r>
            <a:r>
              <a:rPr lang="sk-SK" dirty="0" smtClean="0"/>
              <a:t>zmluvy</a:t>
            </a:r>
            <a:endParaRPr lang="sk-SK" dirty="0"/>
          </a:p>
          <a:p>
            <a:pPr marL="68580" indent="0">
              <a:buNone/>
            </a:pPr>
            <a:endParaRPr lang="sk-SK" dirty="0"/>
          </a:p>
          <a:p>
            <a:r>
              <a:rPr lang="sk-SK" dirty="0" smtClean="0"/>
              <a:t>uplatnenie </a:t>
            </a:r>
            <a:r>
              <a:rPr lang="sk-SK" dirty="0"/>
              <a:t>nároku na </a:t>
            </a:r>
            <a:r>
              <a:rPr lang="sk-SK" dirty="0" smtClean="0"/>
              <a:t>plnenie</a:t>
            </a:r>
            <a:endParaRPr lang="sk-SK" dirty="0"/>
          </a:p>
          <a:p>
            <a:pPr marL="68580" indent="0">
              <a:buNone/>
            </a:pPr>
            <a:endParaRPr lang="sk-SK" dirty="0"/>
          </a:p>
          <a:p>
            <a:r>
              <a:rPr lang="sk-SK" dirty="0" smtClean="0"/>
              <a:t>vyvolanie </a:t>
            </a:r>
            <a:r>
              <a:rPr lang="sk-SK" dirty="0"/>
              <a:t>poistnej </a:t>
            </a:r>
            <a:r>
              <a:rPr lang="sk-SK" dirty="0" smtClean="0"/>
              <a:t>udalosti</a:t>
            </a:r>
            <a:endParaRPr lang="sk-SK" dirty="0"/>
          </a:p>
          <a:p>
            <a:pPr marL="68580" indent="0">
              <a:buNone/>
            </a:pPr>
            <a:endParaRPr lang="sk-SK" dirty="0"/>
          </a:p>
          <a:p>
            <a:r>
              <a:rPr lang="sk-SK" dirty="0" smtClean="0"/>
              <a:t>udržiavanie </a:t>
            </a:r>
            <a:r>
              <a:rPr lang="sk-SK" dirty="0"/>
              <a:t>poistnej </a:t>
            </a:r>
            <a:r>
              <a:rPr lang="sk-SK" dirty="0" smtClean="0"/>
              <a:t>udalosti</a:t>
            </a:r>
            <a:endParaRPr lang="sk-SK" dirty="0"/>
          </a:p>
          <a:p>
            <a:endParaRPr lang="sk-SK" dirty="0"/>
          </a:p>
        </p:txBody>
      </p:sp>
    </p:spTree>
    <p:extLst>
      <p:ext uri="{BB962C8B-B14F-4D97-AF65-F5344CB8AC3E}">
        <p14:creationId xmlns:p14="http://schemas.microsoft.com/office/powerpoint/2010/main" val="35910183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73144"/>
          </a:xfrm>
        </p:spPr>
        <p:txBody>
          <a:bodyPr>
            <a:normAutofit fontScale="90000"/>
          </a:bodyPr>
          <a:lstStyle/>
          <a:p>
            <a:r>
              <a:rPr lang="sk-SK" dirty="0" smtClean="0"/>
              <a:t>Indikátory </a:t>
            </a:r>
            <a:r>
              <a:rPr lang="sk-SK" dirty="0" err="1" smtClean="0"/>
              <a:t>poist</a:t>
            </a:r>
            <a:r>
              <a:rPr lang="sk-SK" dirty="0" smtClean="0"/>
              <a:t>. podvodov</a:t>
            </a:r>
            <a:endParaRPr lang="sk-SK" dirty="0"/>
          </a:p>
        </p:txBody>
      </p:sp>
      <p:sp>
        <p:nvSpPr>
          <p:cNvPr id="3" name="Zástupný symbol obsahu 2"/>
          <p:cNvSpPr>
            <a:spLocks noGrp="1"/>
          </p:cNvSpPr>
          <p:nvPr>
            <p:ph idx="1"/>
          </p:nvPr>
        </p:nvSpPr>
        <p:spPr>
          <a:xfrm>
            <a:off x="1043492" y="1772816"/>
            <a:ext cx="6777317" cy="4059813"/>
          </a:xfrm>
        </p:spPr>
        <p:txBody>
          <a:bodyPr>
            <a:normAutofit fontScale="70000" lnSpcReduction="20000"/>
          </a:bodyPr>
          <a:lstStyle/>
          <a:p>
            <a:pPr algn="just"/>
            <a:r>
              <a:rPr lang="sk-SK" b="1" dirty="0" smtClean="0"/>
              <a:t>dokumentačné</a:t>
            </a:r>
            <a:r>
              <a:rPr lang="sk-SK" dirty="0" smtClean="0"/>
              <a:t> </a:t>
            </a:r>
            <a:r>
              <a:rPr lang="sk-SK" dirty="0"/>
              <a:t>- predložená dokumentácia pochádza z rôznych zdrojov, ale tie obsahujú podobný rukopis, typ písma, prípadne rovnaké pravopisné chyby; poistenec predkladá fotokópie dokladov s odôvodnením, že originál nie je z nejakých objektívnych príčin dostupný; sú poisťované staré a nemoderné predmety; chýbajú lekárske potvrdenia, doklady o zamestnaniach a pod</a:t>
            </a:r>
            <a:r>
              <a:rPr lang="sk-SK" dirty="0" smtClean="0"/>
              <a:t>.</a:t>
            </a:r>
            <a:endParaRPr lang="sk-SK" dirty="0"/>
          </a:p>
          <a:p>
            <a:pPr algn="just"/>
            <a:r>
              <a:rPr lang="sk-SK" b="1" dirty="0" smtClean="0"/>
              <a:t>z </a:t>
            </a:r>
            <a:r>
              <a:rPr lang="sk-SK" b="1" dirty="0"/>
              <a:t>priebehu poistenia </a:t>
            </a:r>
            <a:r>
              <a:rPr lang="sk-SK" dirty="0"/>
              <a:t>- zatajenie škodového deja, kumulácia škôd v krátkom čase, absencia poistnej histórie a minulých poistení, časté zmeny poisťovní a pod</a:t>
            </a:r>
            <a:r>
              <a:rPr lang="sk-SK" dirty="0" smtClean="0"/>
              <a:t>.</a:t>
            </a:r>
            <a:endParaRPr lang="sk-SK" dirty="0"/>
          </a:p>
          <a:p>
            <a:pPr algn="just"/>
            <a:r>
              <a:rPr lang="sk-SK" b="1" dirty="0" smtClean="0"/>
              <a:t>osobné </a:t>
            </a:r>
            <a:r>
              <a:rPr lang="sk-SK" b="1" dirty="0"/>
              <a:t>indikátory </a:t>
            </a:r>
            <a:r>
              <a:rPr lang="sk-SK" dirty="0"/>
              <a:t>- neobvyklé chovanie a postoj (vyhýbavé, nepriateľské, či naopak familiárne); záujem o čo najrýchlejšie vybavenie </a:t>
            </a:r>
            <a:r>
              <a:rPr lang="sk-SK" dirty="0" smtClean="0"/>
              <a:t>plnenia </a:t>
            </a:r>
            <a:r>
              <a:rPr lang="sk-SK" dirty="0"/>
              <a:t>a jeho vyplatenie v hotovosti; nedostatok alebo naopak príliš veľké množstvo svedkov poistnej udalosti a odcudzených či poškodených vecí; poistený odmieta podrobné šetrenie a </a:t>
            </a:r>
            <a:r>
              <a:rPr lang="sk-SK" dirty="0" smtClean="0"/>
              <a:t>pod. </a:t>
            </a:r>
            <a:endParaRPr lang="sk-SK" dirty="0"/>
          </a:p>
          <a:p>
            <a:pPr marL="68580" indent="0" algn="just">
              <a:buNone/>
            </a:pPr>
            <a:endParaRPr lang="sk-SK" dirty="0"/>
          </a:p>
        </p:txBody>
      </p:sp>
    </p:spTree>
    <p:extLst>
      <p:ext uri="{BB962C8B-B14F-4D97-AF65-F5344CB8AC3E}">
        <p14:creationId xmlns:p14="http://schemas.microsoft.com/office/powerpoint/2010/main" val="3529322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764704"/>
            <a:ext cx="7024744" cy="648072"/>
          </a:xfrm>
        </p:spPr>
        <p:txBody>
          <a:bodyPr>
            <a:normAutofit fontScale="90000"/>
          </a:bodyPr>
          <a:lstStyle/>
          <a:p>
            <a:r>
              <a:rPr lang="sk-SK" dirty="0" smtClean="0"/>
              <a:t>Výsluch poškodeného</a:t>
            </a:r>
            <a:endParaRPr lang="sk-SK" dirty="0"/>
          </a:p>
        </p:txBody>
      </p:sp>
      <p:sp>
        <p:nvSpPr>
          <p:cNvPr id="3" name="Zástupný symbol obsahu 2"/>
          <p:cNvSpPr>
            <a:spLocks noGrp="1"/>
          </p:cNvSpPr>
          <p:nvPr>
            <p:ph idx="1"/>
          </p:nvPr>
        </p:nvSpPr>
        <p:spPr>
          <a:xfrm>
            <a:off x="1043492" y="1484784"/>
            <a:ext cx="6777317" cy="4680520"/>
          </a:xfrm>
        </p:spPr>
        <p:txBody>
          <a:bodyPr>
            <a:noAutofit/>
          </a:bodyPr>
          <a:lstStyle/>
          <a:p>
            <a:r>
              <a:rPr lang="sk-SK" sz="1600" dirty="0" smtClean="0"/>
              <a:t>čo bolo predmetom uzatvorenej poistnej zmluvy</a:t>
            </a:r>
            <a:endParaRPr lang="sk-SK" sz="1600" dirty="0"/>
          </a:p>
          <a:p>
            <a:r>
              <a:rPr lang="sk-SK" sz="1600" dirty="0" smtClean="0"/>
              <a:t>na podklade akých písomných dokladov bola poistná zmluva uzavretá</a:t>
            </a:r>
            <a:endParaRPr lang="sk-SK" sz="1600" dirty="0"/>
          </a:p>
          <a:p>
            <a:r>
              <a:rPr lang="sk-SK" sz="1600" dirty="0" smtClean="0"/>
              <a:t>kde</a:t>
            </a:r>
            <a:r>
              <a:rPr lang="sk-SK" sz="1600" dirty="0"/>
              <a:t>, kedy a </a:t>
            </a:r>
            <a:r>
              <a:rPr lang="sk-SK" sz="1600" dirty="0" smtClean="0"/>
              <a:t>kým bola </a:t>
            </a:r>
            <a:r>
              <a:rPr lang="sk-SK" sz="1600" dirty="0"/>
              <a:t>poistná zmluvy </a:t>
            </a:r>
            <a:r>
              <a:rPr lang="sk-SK" sz="1600" dirty="0" smtClean="0"/>
              <a:t>uzavretá</a:t>
            </a:r>
            <a:endParaRPr lang="sk-SK" sz="1600" dirty="0"/>
          </a:p>
          <a:p>
            <a:r>
              <a:rPr lang="sk-SK" sz="1600" dirty="0" smtClean="0"/>
              <a:t>kde</a:t>
            </a:r>
            <a:r>
              <a:rPr lang="sk-SK" sz="1600" dirty="0"/>
              <a:t>, kedy a kým bolo poškodenie alebo odcudzenie poistenej veci alebo inej poistnej </a:t>
            </a:r>
            <a:r>
              <a:rPr lang="sk-SK" sz="1600" dirty="0" smtClean="0"/>
              <a:t>udalosti </a:t>
            </a:r>
            <a:r>
              <a:rPr lang="sk-SK" sz="1600" dirty="0"/>
              <a:t>oznámené </a:t>
            </a:r>
            <a:r>
              <a:rPr lang="sk-SK" sz="1600" dirty="0" smtClean="0"/>
              <a:t>PZ</a:t>
            </a:r>
            <a:endParaRPr lang="sk-SK" sz="1600" dirty="0"/>
          </a:p>
          <a:p>
            <a:r>
              <a:rPr lang="sk-SK" sz="1600" dirty="0" smtClean="0"/>
              <a:t>kde</a:t>
            </a:r>
            <a:r>
              <a:rPr lang="sk-SK" sz="1600" dirty="0"/>
              <a:t>, kedy a kým bola poistná udalosť oznámená </a:t>
            </a:r>
            <a:r>
              <a:rPr lang="sk-SK" sz="1600" dirty="0" smtClean="0"/>
              <a:t>poisťovni</a:t>
            </a:r>
            <a:endParaRPr lang="sk-SK" sz="1600" dirty="0"/>
          </a:p>
          <a:p>
            <a:r>
              <a:rPr lang="sk-SK" sz="1600" dirty="0" smtClean="0"/>
              <a:t>aké </a:t>
            </a:r>
            <a:r>
              <a:rPr lang="sk-SK" sz="1600" dirty="0"/>
              <a:t>doklady odovzdal poistený poisťovni pri nahlásení poistnej </a:t>
            </a:r>
            <a:r>
              <a:rPr lang="sk-SK" sz="1600" dirty="0" smtClean="0"/>
              <a:t>udalosti</a:t>
            </a:r>
            <a:endParaRPr lang="sk-SK" sz="1600" dirty="0"/>
          </a:p>
          <a:p>
            <a:r>
              <a:rPr lang="sk-SK" sz="1600" dirty="0" smtClean="0"/>
              <a:t>kto </a:t>
            </a:r>
            <a:r>
              <a:rPr lang="sk-SK" sz="1600" dirty="0"/>
              <a:t>bol prítomný pri rokovaní medzi poisteným a poisťovňou, aká je predpokladaná </a:t>
            </a:r>
            <a:r>
              <a:rPr lang="sk-SK" sz="1600" dirty="0" smtClean="0"/>
              <a:t>výška  </a:t>
            </a:r>
            <a:r>
              <a:rPr lang="sk-SK" sz="1600" dirty="0"/>
              <a:t>poistného </a:t>
            </a:r>
            <a:r>
              <a:rPr lang="sk-SK" sz="1600" dirty="0" smtClean="0"/>
              <a:t>plnenia</a:t>
            </a:r>
            <a:endParaRPr lang="sk-SK" sz="1600" dirty="0"/>
          </a:p>
          <a:p>
            <a:r>
              <a:rPr lang="sk-SK" sz="1600" dirty="0" smtClean="0"/>
              <a:t>spôsob </a:t>
            </a:r>
            <a:r>
              <a:rPr lang="sk-SK" sz="1600" dirty="0"/>
              <a:t>vystupovania poisteného voči </a:t>
            </a:r>
            <a:r>
              <a:rPr lang="sk-SK" sz="1600" dirty="0" smtClean="0"/>
              <a:t>poistiteľovi</a:t>
            </a:r>
            <a:endParaRPr lang="sk-SK" sz="1600" dirty="0"/>
          </a:p>
          <a:p>
            <a:r>
              <a:rPr lang="sk-SK" sz="1600" dirty="0" smtClean="0"/>
              <a:t>na </a:t>
            </a:r>
            <a:r>
              <a:rPr lang="sk-SK" sz="1600" dirty="0"/>
              <a:t>základe ktorých okolností poistiteľ zistil, že došlo k </a:t>
            </a:r>
            <a:r>
              <a:rPr lang="sk-SK" sz="1600" dirty="0" smtClean="0"/>
              <a:t>podvodu</a:t>
            </a:r>
            <a:endParaRPr lang="sk-SK" sz="1600" dirty="0"/>
          </a:p>
          <a:p>
            <a:r>
              <a:rPr lang="sk-SK" sz="1600" dirty="0" smtClean="0"/>
              <a:t>aké </a:t>
            </a:r>
            <a:r>
              <a:rPr lang="sk-SK" sz="1600" dirty="0"/>
              <a:t>vykonal vlastné opatrenia, prešetrenie a s akým </a:t>
            </a:r>
            <a:r>
              <a:rPr lang="sk-SK" sz="1600" dirty="0" smtClean="0"/>
              <a:t>výsledkom</a:t>
            </a:r>
            <a:endParaRPr lang="sk-SK" sz="1600" dirty="0"/>
          </a:p>
          <a:p>
            <a:r>
              <a:rPr lang="sk-SK" sz="1600" dirty="0" smtClean="0"/>
              <a:t>či </a:t>
            </a:r>
            <a:r>
              <a:rPr lang="sk-SK" sz="1600" dirty="0"/>
              <a:t>poistený už v minulosti uplatňoval poistnú udalosť, kedy, na aký predmet </a:t>
            </a:r>
            <a:r>
              <a:rPr lang="sk-SK" sz="1600" dirty="0" smtClean="0"/>
              <a:t>poistenia</a:t>
            </a:r>
            <a:endParaRPr lang="sk-SK" sz="1600" dirty="0"/>
          </a:p>
          <a:p>
            <a:pPr marL="68580" indent="0">
              <a:buNone/>
            </a:pPr>
            <a:endParaRPr lang="sk-SK" sz="1600" dirty="0"/>
          </a:p>
        </p:txBody>
      </p:sp>
    </p:spTree>
    <p:extLst>
      <p:ext uri="{BB962C8B-B14F-4D97-AF65-F5344CB8AC3E}">
        <p14:creationId xmlns:p14="http://schemas.microsoft.com/office/powerpoint/2010/main" val="1926219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529128"/>
          </a:xfrm>
        </p:spPr>
        <p:txBody>
          <a:bodyPr>
            <a:normAutofit fontScale="90000"/>
          </a:bodyPr>
          <a:lstStyle/>
          <a:p>
            <a:r>
              <a:rPr lang="sk-SK" dirty="0" smtClean="0"/>
              <a:t>Výsluch obvineného</a:t>
            </a:r>
            <a:endParaRPr lang="sk-SK" dirty="0"/>
          </a:p>
        </p:txBody>
      </p:sp>
      <p:sp>
        <p:nvSpPr>
          <p:cNvPr id="3" name="Zástupný symbol obsahu 2"/>
          <p:cNvSpPr>
            <a:spLocks noGrp="1"/>
          </p:cNvSpPr>
          <p:nvPr>
            <p:ph idx="1"/>
          </p:nvPr>
        </p:nvSpPr>
        <p:spPr>
          <a:xfrm>
            <a:off x="1043492" y="1700808"/>
            <a:ext cx="7128908" cy="4392488"/>
          </a:xfrm>
        </p:spPr>
        <p:txBody>
          <a:bodyPr>
            <a:noAutofit/>
          </a:bodyPr>
          <a:lstStyle/>
          <a:p>
            <a:r>
              <a:rPr lang="sk-SK" sz="1800" dirty="0"/>
              <a:t>okolnosti uzavretia poistnej </a:t>
            </a:r>
            <a:r>
              <a:rPr lang="sk-SK" sz="1800" dirty="0" smtClean="0"/>
              <a:t>zmluvy</a:t>
            </a:r>
            <a:endParaRPr lang="sk-SK" sz="1800" dirty="0"/>
          </a:p>
          <a:p>
            <a:r>
              <a:rPr lang="sk-SK" sz="1800" dirty="0" smtClean="0"/>
              <a:t>kedy</a:t>
            </a:r>
            <a:r>
              <a:rPr lang="sk-SK" sz="1800" dirty="0"/>
              <a:t>, kde a s kým uzavrel poistnú </a:t>
            </a:r>
            <a:r>
              <a:rPr lang="sk-SK" sz="1800" dirty="0" smtClean="0"/>
              <a:t>zmluvu </a:t>
            </a:r>
            <a:endParaRPr lang="sk-SK" sz="1800" dirty="0"/>
          </a:p>
          <a:p>
            <a:r>
              <a:rPr lang="sk-SK" sz="1800" dirty="0" smtClean="0"/>
              <a:t>či </a:t>
            </a:r>
            <a:r>
              <a:rPr lang="sk-SK" sz="1800" dirty="0"/>
              <a:t>v zmluve uviedol pravdivé </a:t>
            </a:r>
            <a:r>
              <a:rPr lang="sk-SK" sz="1800" dirty="0" smtClean="0"/>
              <a:t>informácie</a:t>
            </a:r>
            <a:endParaRPr lang="sk-SK" sz="1800" dirty="0"/>
          </a:p>
          <a:p>
            <a:r>
              <a:rPr lang="sk-SK" sz="1800" dirty="0" smtClean="0"/>
              <a:t>aké </a:t>
            </a:r>
            <a:r>
              <a:rPr lang="sk-SK" sz="1800" dirty="0"/>
              <a:t>doklady predložil, kto mu ich </a:t>
            </a:r>
            <a:r>
              <a:rPr lang="sk-SK" sz="1800" dirty="0" smtClean="0"/>
              <a:t>vystavil</a:t>
            </a:r>
            <a:endParaRPr lang="sk-SK" sz="1800" dirty="0"/>
          </a:p>
          <a:p>
            <a:r>
              <a:rPr lang="sk-SK" sz="1800" dirty="0" smtClean="0"/>
              <a:t>kto </a:t>
            </a:r>
            <a:r>
              <a:rPr lang="sk-SK" sz="1800" dirty="0"/>
              <a:t>bol prítomný pri uzavretí poistnej </a:t>
            </a:r>
            <a:r>
              <a:rPr lang="sk-SK" sz="1800" dirty="0" smtClean="0"/>
              <a:t>zmluvy</a:t>
            </a:r>
            <a:endParaRPr lang="sk-SK" sz="1800" dirty="0"/>
          </a:p>
          <a:p>
            <a:r>
              <a:rPr lang="sk-SK" sz="1800" dirty="0" smtClean="0"/>
              <a:t>či </a:t>
            </a:r>
            <a:r>
              <a:rPr lang="sk-SK" sz="1800" dirty="0"/>
              <a:t>je poistený aj v inej </a:t>
            </a:r>
            <a:r>
              <a:rPr lang="sk-SK" sz="1800" dirty="0" smtClean="0"/>
              <a:t>poisťovni</a:t>
            </a:r>
            <a:endParaRPr lang="sk-SK" sz="1800" dirty="0"/>
          </a:p>
          <a:p>
            <a:r>
              <a:rPr lang="sk-SK" sz="1800" dirty="0" smtClean="0"/>
              <a:t>kedy</a:t>
            </a:r>
            <a:r>
              <a:rPr lang="sk-SK" sz="1800" dirty="0"/>
              <a:t>, kde a ako došlo k poistnej </a:t>
            </a:r>
            <a:r>
              <a:rPr lang="sk-SK" sz="1800" dirty="0" smtClean="0"/>
              <a:t>udalosti</a:t>
            </a:r>
            <a:endParaRPr lang="sk-SK" sz="1800" dirty="0"/>
          </a:p>
          <a:p>
            <a:r>
              <a:rPr lang="sk-SK" sz="1800" dirty="0" smtClean="0"/>
              <a:t>akým </a:t>
            </a:r>
            <a:r>
              <a:rPr lang="sk-SK" sz="1800" dirty="0"/>
              <a:t>spôsobom bola poistná udalosť </a:t>
            </a:r>
            <a:r>
              <a:rPr lang="sk-SK" sz="1800" dirty="0" smtClean="0"/>
              <a:t>oznámená </a:t>
            </a:r>
            <a:endParaRPr lang="sk-SK" sz="1800" dirty="0"/>
          </a:p>
          <a:p>
            <a:r>
              <a:rPr lang="sk-SK" sz="1800" dirty="0" smtClean="0"/>
              <a:t>čo </a:t>
            </a:r>
            <a:r>
              <a:rPr lang="sk-SK" sz="1800" dirty="0"/>
              <a:t>sa stalo s predmetom </a:t>
            </a:r>
            <a:r>
              <a:rPr lang="sk-SK" sz="1800" dirty="0" smtClean="0"/>
              <a:t>plnenia</a:t>
            </a:r>
            <a:endParaRPr lang="sk-SK" sz="1800" dirty="0"/>
          </a:p>
          <a:p>
            <a:r>
              <a:rPr lang="sk-SK" sz="1800" dirty="0" smtClean="0"/>
              <a:t>okolnosti </a:t>
            </a:r>
            <a:r>
              <a:rPr lang="sk-SK" sz="1800" dirty="0"/>
              <a:t>vyplatenia </a:t>
            </a:r>
            <a:r>
              <a:rPr lang="sk-SK" sz="1800" dirty="0" smtClean="0"/>
              <a:t>poisteného</a:t>
            </a:r>
            <a:endParaRPr lang="sk-SK" sz="1800" dirty="0"/>
          </a:p>
          <a:p>
            <a:r>
              <a:rPr lang="sk-SK" sz="1800" dirty="0" smtClean="0"/>
              <a:t>či </a:t>
            </a:r>
            <a:r>
              <a:rPr lang="sk-SK" sz="1800" dirty="0"/>
              <a:t>spáchal aj iné poistné </a:t>
            </a:r>
            <a:r>
              <a:rPr lang="sk-SK" sz="1800" dirty="0" smtClean="0"/>
              <a:t>podvody </a:t>
            </a:r>
            <a:endParaRPr lang="sk-SK" sz="1800" dirty="0"/>
          </a:p>
          <a:p>
            <a:r>
              <a:rPr lang="sk-SK" sz="1800" dirty="0" smtClean="0"/>
              <a:t>ako </a:t>
            </a:r>
            <a:r>
              <a:rPr lang="sk-SK" sz="1800" dirty="0"/>
              <a:t>sa na spáchanie poisťovacieho podvodu pripravoval a </a:t>
            </a:r>
            <a:r>
              <a:rPr lang="sk-SK" sz="1800" dirty="0" smtClean="0"/>
              <a:t>pod.</a:t>
            </a:r>
            <a:endParaRPr lang="sk-SK" sz="1800" dirty="0"/>
          </a:p>
        </p:txBody>
      </p:sp>
    </p:spTree>
    <p:extLst>
      <p:ext uri="{BB962C8B-B14F-4D97-AF65-F5344CB8AC3E}">
        <p14:creationId xmlns:p14="http://schemas.microsoft.com/office/powerpoint/2010/main" val="727200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73144"/>
          </a:xfrm>
        </p:spPr>
        <p:txBody>
          <a:bodyPr>
            <a:normAutofit fontScale="90000"/>
          </a:bodyPr>
          <a:lstStyle/>
          <a:p>
            <a:r>
              <a:rPr lang="sk-SK" dirty="0" smtClean="0"/>
              <a:t>Prípad</a:t>
            </a:r>
            <a:endParaRPr lang="sk-SK" dirty="0"/>
          </a:p>
        </p:txBody>
      </p:sp>
      <p:sp>
        <p:nvSpPr>
          <p:cNvPr id="3" name="Zástupný symbol obsahu 2"/>
          <p:cNvSpPr>
            <a:spLocks noGrp="1"/>
          </p:cNvSpPr>
          <p:nvPr>
            <p:ph idx="1"/>
          </p:nvPr>
        </p:nvSpPr>
        <p:spPr>
          <a:xfrm>
            <a:off x="971600" y="1700808"/>
            <a:ext cx="7344816" cy="4131821"/>
          </a:xfrm>
        </p:spPr>
        <p:txBody>
          <a:bodyPr>
            <a:noAutofit/>
          </a:bodyPr>
          <a:lstStyle/>
          <a:p>
            <a:pPr marL="68580" indent="0" algn="just">
              <a:buNone/>
            </a:pPr>
            <a:r>
              <a:rPr lang="sk-SK" sz="1600" dirty="0"/>
              <a:t>Dňa 30. 7. 2008 vyšetrovateľ </a:t>
            </a:r>
            <a:r>
              <a:rPr lang="sk-SK" sz="1600" dirty="0" smtClean="0"/>
              <a:t>OR PZ v </a:t>
            </a:r>
            <a:r>
              <a:rPr lang="sk-SK" sz="1600" dirty="0"/>
              <a:t>Lučenci vzniesol obvinenie Marcelovi V. pre pokus trestného činu poisťovacieho podvodu podľa § 8 ods. 1 k § 250c ods. 1, ods. 4 Trestného zákona účinného do 31. 12. 2005, lebo na podklade zistených skutočností bol dostatočne odôvodnený záver, že menovaný v snahe získať neoprávnený finančný prospech uzavrel prostredníctvom poisťovacích poradcov v Poltári a v Lučenci v období od 20. 4. 2004 do 29. 11. 2004 v 10-tich poisťovniach životné poistenie (zahŕňajúci i úrazové postenie) a následne si v nich uplatnil poistné plnenie za úraz palca ľavej ruky, ku ktorému malo dôjsť nešťastnou náhodou dňa 28. 12. 2004. Vyšetrovaním však bolo zistené, že k úrazu palca nedošlo náhodne, že zranenie si menovaný spôsobil sám a  úmyselne, teda poistným plnením z jednotlivých zmlúv z poisťovne </a:t>
            </a:r>
            <a:r>
              <a:rPr lang="sk-SK" sz="1600" dirty="0" err="1"/>
              <a:t>Generali</a:t>
            </a:r>
            <a:r>
              <a:rPr lang="sk-SK" sz="1600" dirty="0"/>
              <a:t>, a.s., </a:t>
            </a:r>
            <a:r>
              <a:rPr lang="sk-SK" sz="1600" dirty="0" err="1"/>
              <a:t>Kooperativa</a:t>
            </a:r>
            <a:r>
              <a:rPr lang="sk-SK" sz="1600" dirty="0"/>
              <a:t>, a.s., Slovenská poisťovňa, a.s. QBE, a.s., ČSOB, a.s. OTP Garancia, a.s. Kontinuita, a.s., UNIQA, a.s. ING, a.s. a Česká poisťovňa Slovensko, a.s. by tieto poisťovne pripravil o najmenej 3 162 359,- Sk (95 269,23 €). </a:t>
            </a:r>
          </a:p>
        </p:txBody>
      </p:sp>
    </p:spTree>
    <p:extLst>
      <p:ext uri="{BB962C8B-B14F-4D97-AF65-F5344CB8AC3E}">
        <p14:creationId xmlns:p14="http://schemas.microsoft.com/office/powerpoint/2010/main" val="2541685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908720"/>
            <a:ext cx="7024744" cy="648072"/>
          </a:xfrm>
        </p:spPr>
        <p:txBody>
          <a:bodyPr>
            <a:normAutofit fontScale="90000"/>
          </a:bodyPr>
          <a:lstStyle/>
          <a:p>
            <a:r>
              <a:rPr lang="sk-SK" dirty="0" smtClean="0"/>
              <a:t>Záver</a:t>
            </a:r>
            <a:endParaRPr lang="sk-SK" dirty="0"/>
          </a:p>
        </p:txBody>
      </p:sp>
      <p:sp>
        <p:nvSpPr>
          <p:cNvPr id="3" name="Zástupný symbol obsahu 2"/>
          <p:cNvSpPr>
            <a:spLocks noGrp="1"/>
          </p:cNvSpPr>
          <p:nvPr>
            <p:ph idx="1"/>
          </p:nvPr>
        </p:nvSpPr>
        <p:spPr>
          <a:xfrm>
            <a:off x="1043492" y="1556792"/>
            <a:ext cx="6777317" cy="4275837"/>
          </a:xfrm>
        </p:spPr>
        <p:txBody>
          <a:bodyPr>
            <a:normAutofit fontScale="85000" lnSpcReduction="20000"/>
          </a:bodyPr>
          <a:lstStyle/>
          <a:p>
            <a:r>
              <a:rPr lang="sk-SK" dirty="0" smtClean="0"/>
              <a:t>dokazovanie je náročné (</a:t>
            </a:r>
            <a:r>
              <a:rPr lang="sk-SK" dirty="0"/>
              <a:t>väčšine prípadov </a:t>
            </a:r>
            <a:r>
              <a:rPr lang="sk-SK" dirty="0" smtClean="0"/>
              <a:t>končí </a:t>
            </a:r>
            <a:r>
              <a:rPr lang="sk-SK" dirty="0"/>
              <a:t>zastavením trestného </a:t>
            </a:r>
            <a:r>
              <a:rPr lang="sk-SK" dirty="0" smtClean="0"/>
              <a:t>stíhania, odmietnutím)</a:t>
            </a:r>
          </a:p>
          <a:p>
            <a:r>
              <a:rPr lang="sk-SK" dirty="0"/>
              <a:t>ť</a:t>
            </a:r>
            <a:r>
              <a:rPr lang="sk-SK" dirty="0" smtClean="0"/>
              <a:t>ažkosti pri preukazovaní úmyslu </a:t>
            </a:r>
            <a:r>
              <a:rPr lang="sk-SK" dirty="0"/>
              <a:t>páchateľa </a:t>
            </a:r>
            <a:endParaRPr lang="sk-SK" dirty="0" smtClean="0"/>
          </a:p>
          <a:p>
            <a:r>
              <a:rPr lang="sk-SK" dirty="0" smtClean="0"/>
              <a:t>spolupráca páchateľov s pracovníkom poisťovne </a:t>
            </a:r>
          </a:p>
          <a:p>
            <a:r>
              <a:rPr lang="sk-SK" dirty="0" smtClean="0"/>
              <a:t>časový </a:t>
            </a:r>
            <a:r>
              <a:rPr lang="sk-SK" dirty="0"/>
              <a:t>odstup medzi spáchaním skutku (poistná udalosť, uplatnenie poistného) a jeho oznámením </a:t>
            </a:r>
            <a:r>
              <a:rPr lang="sk-SK" dirty="0" smtClean="0"/>
              <a:t>PZ</a:t>
            </a:r>
          </a:p>
          <a:p>
            <a:r>
              <a:rPr lang="sk-SK" dirty="0" smtClean="0"/>
              <a:t>dĺžka </a:t>
            </a:r>
            <a:r>
              <a:rPr lang="sk-SK" dirty="0"/>
              <a:t>znaleckého dokazovania a početnosť znaleckého </a:t>
            </a:r>
            <a:r>
              <a:rPr lang="sk-SK" dirty="0" smtClean="0"/>
              <a:t>dokazovania</a:t>
            </a:r>
            <a:endParaRPr lang="sk-SK" dirty="0"/>
          </a:p>
          <a:p>
            <a:r>
              <a:rPr lang="sk-SK" dirty="0" smtClean="0"/>
              <a:t>dĺžka </a:t>
            </a:r>
            <a:r>
              <a:rPr lang="sk-SK" dirty="0"/>
              <a:t>vybavenia niektorých úkonov formou právnej </a:t>
            </a:r>
            <a:r>
              <a:rPr lang="sk-SK" dirty="0" smtClean="0"/>
              <a:t>pomoci</a:t>
            </a:r>
            <a:endParaRPr lang="sk-SK" dirty="0"/>
          </a:p>
          <a:p>
            <a:r>
              <a:rPr lang="sk-SK" dirty="0" smtClean="0"/>
              <a:t>nedostavovanie </a:t>
            </a:r>
            <a:r>
              <a:rPr lang="sk-SK" dirty="0"/>
              <a:t>sa svedkov, ale v mnohých prípadoch aj </a:t>
            </a:r>
            <a:r>
              <a:rPr lang="sk-SK" dirty="0" smtClean="0"/>
              <a:t>poškodených</a:t>
            </a:r>
            <a:endParaRPr lang="sk-SK" dirty="0"/>
          </a:p>
          <a:p>
            <a:r>
              <a:rPr lang="sk-SK" dirty="0" smtClean="0"/>
              <a:t>obštrukcie </a:t>
            </a:r>
            <a:r>
              <a:rPr lang="sk-SK" dirty="0"/>
              <a:t>zo strany obvinených a ich </a:t>
            </a:r>
            <a:r>
              <a:rPr lang="sk-SK" dirty="0" smtClean="0"/>
              <a:t>obhajcov</a:t>
            </a:r>
            <a:endParaRPr lang="sk-SK" dirty="0"/>
          </a:p>
        </p:txBody>
      </p:sp>
    </p:spTree>
    <p:extLst>
      <p:ext uri="{BB962C8B-B14F-4D97-AF65-F5344CB8AC3E}">
        <p14:creationId xmlns:p14="http://schemas.microsoft.com/office/powerpoint/2010/main" val="2848909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1043492" y="1268760"/>
            <a:ext cx="6777317" cy="4563869"/>
          </a:xfrm>
        </p:spPr>
        <p:txBody>
          <a:bodyPr/>
          <a:lstStyle/>
          <a:p>
            <a:pPr marL="68580" indent="0" algn="ctr">
              <a:buNone/>
            </a:pPr>
            <a:endParaRPr lang="sk-SK" dirty="0"/>
          </a:p>
          <a:p>
            <a:pPr marL="68580" indent="0" algn="ctr">
              <a:buNone/>
            </a:pPr>
            <a:endParaRPr lang="sk-SK" sz="3600" dirty="0" smtClean="0"/>
          </a:p>
          <a:p>
            <a:pPr marL="68580" indent="0" algn="ctr">
              <a:buNone/>
            </a:pPr>
            <a:endParaRPr lang="sk-SK" sz="3600" dirty="0"/>
          </a:p>
          <a:p>
            <a:pPr marL="68580" indent="0" algn="ctr">
              <a:buNone/>
            </a:pPr>
            <a:r>
              <a:rPr lang="sk-SK" sz="3600" dirty="0" smtClean="0"/>
              <a:t>Ďakujem za pozornosť.</a:t>
            </a:r>
            <a:endParaRPr lang="sk-SK" sz="3600" dirty="0"/>
          </a:p>
        </p:txBody>
      </p:sp>
    </p:spTree>
    <p:extLst>
      <p:ext uri="{BB962C8B-B14F-4D97-AF65-F5344CB8AC3E}">
        <p14:creationId xmlns:p14="http://schemas.microsoft.com/office/powerpoint/2010/main" val="537866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01136"/>
          </a:xfrm>
        </p:spPr>
        <p:txBody>
          <a:bodyPr>
            <a:normAutofit fontScale="90000"/>
          </a:bodyPr>
          <a:lstStyle/>
          <a:p>
            <a:r>
              <a:rPr lang="sk-SK" dirty="0" smtClean="0"/>
              <a:t>Vyšetrovanie</a:t>
            </a:r>
            <a:endParaRPr lang="sk-SK" dirty="0"/>
          </a:p>
        </p:txBody>
      </p:sp>
      <p:sp>
        <p:nvSpPr>
          <p:cNvPr id="3" name="Zástupný symbol obsahu 2"/>
          <p:cNvSpPr>
            <a:spLocks noGrp="1"/>
          </p:cNvSpPr>
          <p:nvPr>
            <p:ph idx="1"/>
          </p:nvPr>
        </p:nvSpPr>
        <p:spPr>
          <a:xfrm>
            <a:off x="1043492" y="1628800"/>
            <a:ext cx="7128908" cy="4392488"/>
          </a:xfrm>
        </p:spPr>
        <p:txBody>
          <a:bodyPr>
            <a:normAutofit fontScale="92500" lnSpcReduction="10000"/>
          </a:bodyPr>
          <a:lstStyle/>
          <a:p>
            <a:r>
              <a:rPr lang="sk-SK" dirty="0" smtClean="0"/>
              <a:t>Trestný poriadok pojem </a:t>
            </a:r>
            <a:r>
              <a:rPr lang="sk-SK" dirty="0"/>
              <a:t>vyšetrovanie nedefinuje priamo </a:t>
            </a:r>
            <a:endParaRPr lang="sk-SK" dirty="0" smtClean="0"/>
          </a:p>
          <a:p>
            <a:pPr marL="68580" indent="0">
              <a:buNone/>
            </a:pPr>
            <a:endParaRPr lang="sk-SK" dirty="0" smtClean="0"/>
          </a:p>
          <a:p>
            <a:r>
              <a:rPr lang="sk-SK" dirty="0" smtClean="0"/>
              <a:t>začlenené </a:t>
            </a:r>
            <a:r>
              <a:rPr lang="sk-SK" dirty="0"/>
              <a:t>do druhej časti druhej hlavy Trestného poriadku označenej </a:t>
            </a:r>
            <a:r>
              <a:rPr lang="sk-SK" b="1" dirty="0"/>
              <a:t>Prípravné </a:t>
            </a:r>
            <a:r>
              <a:rPr lang="sk-SK" b="1" dirty="0" smtClean="0"/>
              <a:t>konanie </a:t>
            </a:r>
          </a:p>
          <a:p>
            <a:endParaRPr lang="sk-SK" b="1" dirty="0" smtClean="0"/>
          </a:p>
          <a:p>
            <a:r>
              <a:rPr lang="sk-SK" dirty="0"/>
              <a:t>p</a:t>
            </a:r>
            <a:r>
              <a:rPr lang="sk-SK" dirty="0" smtClean="0"/>
              <a:t>rípravným </a:t>
            </a:r>
            <a:r>
              <a:rPr lang="sk-SK" dirty="0"/>
              <a:t>konaním sa rozumie úsek od začatia trestného stíhania do podania obžaloby, návrhu na schválenie dohody o uznaní viny a prijatí trestu alebo právoplatnosti rozhodnutia orgánu činného v trestnom konaní vo veci </a:t>
            </a:r>
            <a:r>
              <a:rPr lang="sk-SK" dirty="0" smtClean="0"/>
              <a:t>samej</a:t>
            </a:r>
            <a:r>
              <a:rPr lang="sk-SK" dirty="0"/>
              <a:t>(§ 10 ods. 15 Trestného poriadku)</a:t>
            </a:r>
          </a:p>
          <a:p>
            <a:endParaRPr lang="sk-SK" dirty="0"/>
          </a:p>
        </p:txBody>
      </p:sp>
    </p:spTree>
    <p:extLst>
      <p:ext uri="{BB962C8B-B14F-4D97-AF65-F5344CB8AC3E}">
        <p14:creationId xmlns:p14="http://schemas.microsoft.com/office/powerpoint/2010/main" val="762229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01136"/>
          </a:xfrm>
        </p:spPr>
        <p:txBody>
          <a:bodyPr>
            <a:normAutofit fontScale="90000"/>
          </a:bodyPr>
          <a:lstStyle/>
          <a:p>
            <a:r>
              <a:rPr lang="sk-SK" dirty="0" smtClean="0"/>
              <a:t>Dokazovanie</a:t>
            </a:r>
            <a:endParaRPr lang="sk-SK" dirty="0"/>
          </a:p>
        </p:txBody>
      </p:sp>
      <p:sp>
        <p:nvSpPr>
          <p:cNvPr id="3" name="Zástupný symbol obsahu 2"/>
          <p:cNvSpPr>
            <a:spLocks noGrp="1"/>
          </p:cNvSpPr>
          <p:nvPr>
            <p:ph idx="1"/>
          </p:nvPr>
        </p:nvSpPr>
        <p:spPr>
          <a:xfrm>
            <a:off x="827584" y="1700808"/>
            <a:ext cx="7416824" cy="4392488"/>
          </a:xfrm>
        </p:spPr>
        <p:txBody>
          <a:bodyPr>
            <a:normAutofit lnSpcReduction="10000"/>
          </a:bodyPr>
          <a:lstStyle/>
          <a:p>
            <a:pPr marL="68580" indent="0">
              <a:buNone/>
            </a:pPr>
            <a:r>
              <a:rPr lang="sk-SK" b="1" dirty="0">
                <a:solidFill>
                  <a:schemeClr val="tx1"/>
                </a:solidFill>
              </a:rPr>
              <a:t>V trestnom konaní treba dokazovať </a:t>
            </a:r>
            <a:r>
              <a:rPr lang="sk-SK" b="1" dirty="0" smtClean="0">
                <a:solidFill>
                  <a:schemeClr val="tx1"/>
                </a:solidFill>
              </a:rPr>
              <a:t>najmä</a:t>
            </a:r>
          </a:p>
          <a:p>
            <a:pPr marL="68580" indent="0">
              <a:spcBef>
                <a:spcPts val="0"/>
              </a:spcBef>
              <a:buNone/>
            </a:pPr>
            <a:endParaRPr lang="sk-SK" sz="1700" dirty="0" smtClean="0">
              <a:solidFill>
                <a:schemeClr val="tx1"/>
              </a:solidFill>
            </a:endParaRPr>
          </a:p>
          <a:p>
            <a:pPr marL="68580" indent="0">
              <a:spcBef>
                <a:spcPts val="0"/>
              </a:spcBef>
              <a:buNone/>
            </a:pPr>
            <a:r>
              <a:rPr lang="sk-SK" sz="1700" dirty="0" smtClean="0">
                <a:solidFill>
                  <a:schemeClr val="tx1"/>
                </a:solidFill>
              </a:rPr>
              <a:t>a) či </a:t>
            </a:r>
            <a:r>
              <a:rPr lang="sk-SK" sz="1700" dirty="0">
                <a:solidFill>
                  <a:schemeClr val="tx1"/>
                </a:solidFill>
              </a:rPr>
              <a:t>sa stal skutok a či má znaky trestného činu (</a:t>
            </a:r>
            <a:r>
              <a:rPr lang="sk-SK" sz="1700" dirty="0" smtClean="0">
                <a:solidFill>
                  <a:schemeClr val="tx1"/>
                </a:solidFill>
              </a:rPr>
              <a:t>o zistenom </a:t>
            </a:r>
            <a:r>
              <a:rPr lang="sk-SK" sz="1700" dirty="0">
                <a:solidFill>
                  <a:schemeClr val="tx1"/>
                </a:solidFill>
              </a:rPr>
              <a:t>skutkovom stave veci nesmú byť dôvodné pochybnosti</a:t>
            </a:r>
            <a:r>
              <a:rPr lang="sk-SK" sz="1700" dirty="0" smtClean="0">
                <a:solidFill>
                  <a:schemeClr val="tx1"/>
                </a:solidFill>
              </a:rPr>
              <a:t>)</a:t>
            </a:r>
          </a:p>
          <a:p>
            <a:pPr marL="68580" indent="0">
              <a:spcBef>
                <a:spcPts val="0"/>
              </a:spcBef>
              <a:buNone/>
            </a:pPr>
            <a:endParaRPr lang="sk-SK" sz="1700" dirty="0">
              <a:solidFill>
                <a:schemeClr val="tx1"/>
              </a:solidFill>
            </a:endParaRPr>
          </a:p>
          <a:p>
            <a:pPr marL="68580" indent="0">
              <a:spcBef>
                <a:spcPts val="0"/>
              </a:spcBef>
              <a:buNone/>
            </a:pPr>
            <a:r>
              <a:rPr lang="sk-SK" sz="1700" dirty="0" smtClean="0">
                <a:solidFill>
                  <a:schemeClr val="tx1"/>
                </a:solidFill>
              </a:rPr>
              <a:t>b) kto </a:t>
            </a:r>
            <a:r>
              <a:rPr lang="sk-SK" sz="1700" dirty="0">
                <a:solidFill>
                  <a:schemeClr val="tx1"/>
                </a:solidFill>
              </a:rPr>
              <a:t>tento skutok spáchal a z akých </a:t>
            </a:r>
            <a:r>
              <a:rPr lang="sk-SK" sz="1700" dirty="0" smtClean="0">
                <a:solidFill>
                  <a:schemeClr val="tx1"/>
                </a:solidFill>
              </a:rPr>
              <a:t>pohnútok</a:t>
            </a:r>
            <a:endParaRPr lang="sk-SK" sz="1700" dirty="0">
              <a:solidFill>
                <a:schemeClr val="tx1"/>
              </a:solidFill>
            </a:endParaRPr>
          </a:p>
          <a:p>
            <a:pPr marL="68580" indent="0">
              <a:spcBef>
                <a:spcPts val="0"/>
              </a:spcBef>
              <a:buNone/>
            </a:pPr>
            <a:endParaRPr lang="sk-SK" sz="1700" dirty="0" smtClean="0">
              <a:solidFill>
                <a:schemeClr val="tx1"/>
              </a:solidFill>
            </a:endParaRPr>
          </a:p>
          <a:p>
            <a:pPr marL="68580" indent="0">
              <a:spcBef>
                <a:spcPts val="0"/>
              </a:spcBef>
              <a:buNone/>
            </a:pPr>
            <a:r>
              <a:rPr lang="sk-SK" sz="1700" dirty="0" smtClean="0">
                <a:solidFill>
                  <a:schemeClr val="tx1"/>
                </a:solidFill>
              </a:rPr>
              <a:t>c) závažnosť </a:t>
            </a:r>
            <a:r>
              <a:rPr lang="sk-SK" sz="1700" dirty="0">
                <a:solidFill>
                  <a:schemeClr val="tx1"/>
                </a:solidFill>
              </a:rPr>
              <a:t>činu vrátane príčin a podmienok jeho </a:t>
            </a:r>
            <a:r>
              <a:rPr lang="sk-SK" sz="1700" dirty="0" smtClean="0">
                <a:solidFill>
                  <a:schemeClr val="tx1"/>
                </a:solidFill>
              </a:rPr>
              <a:t>spáchania</a:t>
            </a:r>
            <a:endParaRPr lang="sk-SK" sz="1700" dirty="0">
              <a:solidFill>
                <a:schemeClr val="tx1"/>
              </a:solidFill>
            </a:endParaRPr>
          </a:p>
          <a:p>
            <a:pPr marL="68580" indent="0">
              <a:spcBef>
                <a:spcPts val="0"/>
              </a:spcBef>
              <a:buNone/>
            </a:pPr>
            <a:endParaRPr lang="sk-SK" sz="1700" dirty="0">
              <a:solidFill>
                <a:schemeClr val="tx1"/>
              </a:solidFill>
            </a:endParaRPr>
          </a:p>
          <a:p>
            <a:pPr marL="68580" indent="0">
              <a:spcBef>
                <a:spcPts val="0"/>
              </a:spcBef>
              <a:buNone/>
            </a:pPr>
            <a:r>
              <a:rPr lang="sk-SK" sz="1700" dirty="0" smtClean="0">
                <a:solidFill>
                  <a:schemeClr val="tx1"/>
                </a:solidFill>
              </a:rPr>
              <a:t>d) osobné </a:t>
            </a:r>
            <a:r>
              <a:rPr lang="sk-SK" sz="1700" dirty="0">
                <a:solidFill>
                  <a:schemeClr val="tx1"/>
                </a:solidFill>
              </a:rPr>
              <a:t>pomery páchateľa v rozsahu potrebnom na určenie druhu a výmery trestu a uloženie ochranného opatrenia a iné </a:t>
            </a:r>
            <a:r>
              <a:rPr lang="sk-SK" sz="1700" dirty="0" smtClean="0">
                <a:solidFill>
                  <a:schemeClr val="tx1"/>
                </a:solidFill>
              </a:rPr>
              <a:t>rozhodnutia</a:t>
            </a:r>
            <a:endParaRPr lang="sk-SK" sz="1700" dirty="0">
              <a:solidFill>
                <a:schemeClr val="tx1"/>
              </a:solidFill>
            </a:endParaRPr>
          </a:p>
          <a:p>
            <a:pPr marL="68580" indent="0">
              <a:spcBef>
                <a:spcPts val="0"/>
              </a:spcBef>
              <a:buNone/>
            </a:pPr>
            <a:endParaRPr lang="sk-SK" sz="1700" dirty="0">
              <a:solidFill>
                <a:schemeClr val="tx1"/>
              </a:solidFill>
            </a:endParaRPr>
          </a:p>
          <a:p>
            <a:pPr marL="68580" indent="0">
              <a:spcBef>
                <a:spcPts val="0"/>
              </a:spcBef>
              <a:buNone/>
            </a:pPr>
            <a:r>
              <a:rPr lang="sk-SK" sz="1700" dirty="0" smtClean="0">
                <a:solidFill>
                  <a:schemeClr val="tx1"/>
                </a:solidFill>
              </a:rPr>
              <a:t>e) následok </a:t>
            </a:r>
            <a:r>
              <a:rPr lang="sk-SK" sz="1700" dirty="0">
                <a:solidFill>
                  <a:schemeClr val="tx1"/>
                </a:solidFill>
              </a:rPr>
              <a:t>a výšku škody spôsobenú trestným </a:t>
            </a:r>
            <a:r>
              <a:rPr lang="sk-SK" sz="1700" dirty="0" smtClean="0">
                <a:solidFill>
                  <a:schemeClr val="tx1"/>
                </a:solidFill>
              </a:rPr>
              <a:t>činom</a:t>
            </a:r>
            <a:endParaRPr lang="sk-SK" sz="1700" dirty="0">
              <a:solidFill>
                <a:schemeClr val="tx1"/>
              </a:solidFill>
            </a:endParaRPr>
          </a:p>
          <a:p>
            <a:pPr marL="68580" indent="0">
              <a:spcBef>
                <a:spcPts val="0"/>
              </a:spcBef>
              <a:buNone/>
            </a:pPr>
            <a:endParaRPr lang="sk-SK" sz="1700" dirty="0">
              <a:solidFill>
                <a:schemeClr val="tx1"/>
              </a:solidFill>
            </a:endParaRPr>
          </a:p>
          <a:p>
            <a:pPr marL="68580" indent="0">
              <a:spcBef>
                <a:spcPts val="0"/>
              </a:spcBef>
              <a:buNone/>
            </a:pPr>
            <a:r>
              <a:rPr lang="sk-SK" sz="1700" dirty="0" smtClean="0">
                <a:solidFill>
                  <a:schemeClr val="tx1"/>
                </a:solidFill>
              </a:rPr>
              <a:t>f) príjmy </a:t>
            </a:r>
            <a:r>
              <a:rPr lang="sk-SK" sz="1700" dirty="0">
                <a:solidFill>
                  <a:schemeClr val="tx1"/>
                </a:solidFill>
              </a:rPr>
              <a:t>z trestnej činnosti a prostriedky  na jej spáchanie, ich umiestnenie, povahu, stav a cenu. </a:t>
            </a:r>
          </a:p>
          <a:p>
            <a:endParaRPr lang="sk-SK" dirty="0">
              <a:solidFill>
                <a:schemeClr val="tx1"/>
              </a:solidFill>
            </a:endParaRPr>
          </a:p>
        </p:txBody>
      </p:sp>
    </p:spTree>
    <p:extLst>
      <p:ext uri="{BB962C8B-B14F-4D97-AF65-F5344CB8AC3E}">
        <p14:creationId xmlns:p14="http://schemas.microsoft.com/office/powerpoint/2010/main" val="3254004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01136"/>
          </a:xfrm>
        </p:spPr>
        <p:txBody>
          <a:bodyPr>
            <a:normAutofit fontScale="90000"/>
          </a:bodyPr>
          <a:lstStyle/>
          <a:p>
            <a:r>
              <a:rPr lang="sk-SK" dirty="0" smtClean="0"/>
              <a:t>Dôkaz</a:t>
            </a:r>
            <a:endParaRPr lang="sk-SK" dirty="0"/>
          </a:p>
        </p:txBody>
      </p:sp>
      <p:sp>
        <p:nvSpPr>
          <p:cNvPr id="3" name="Zástupný symbol obsahu 2"/>
          <p:cNvSpPr>
            <a:spLocks noGrp="1"/>
          </p:cNvSpPr>
          <p:nvPr>
            <p:ph idx="1"/>
          </p:nvPr>
        </p:nvSpPr>
        <p:spPr>
          <a:xfrm>
            <a:off x="755576" y="1844824"/>
            <a:ext cx="7776864" cy="3987805"/>
          </a:xfrm>
        </p:spPr>
        <p:txBody>
          <a:bodyPr>
            <a:normAutofit fontScale="92500" lnSpcReduction="10000"/>
          </a:bodyPr>
          <a:lstStyle/>
          <a:p>
            <a:r>
              <a:rPr lang="sk-SK" sz="2200" dirty="0" smtClean="0"/>
              <a:t>všetko</a:t>
            </a:r>
            <a:r>
              <a:rPr lang="sk-SK" sz="2200" dirty="0"/>
              <a:t>, čo môže prispieť na náležité </a:t>
            </a:r>
            <a:r>
              <a:rPr lang="sk-SK" sz="2200" dirty="0" smtClean="0"/>
              <a:t>objasnenie </a:t>
            </a:r>
            <a:r>
              <a:rPr lang="sk-SK" sz="2200" dirty="0"/>
              <a:t>veci a čo sa získalo z dôkazných prostriedkov podľa Trestného poriadku alebo podľa </a:t>
            </a:r>
            <a:r>
              <a:rPr lang="sk-SK" sz="2200" dirty="0" smtClean="0"/>
              <a:t>osobitného zákona</a:t>
            </a:r>
          </a:p>
          <a:p>
            <a:pPr marL="68580" indent="0">
              <a:buNone/>
            </a:pPr>
            <a:endParaRPr lang="sk-SK" sz="2200" dirty="0" smtClean="0"/>
          </a:p>
          <a:p>
            <a:r>
              <a:rPr lang="sk-SK" sz="2200" dirty="0" smtClean="0"/>
              <a:t>dôkaznými </a:t>
            </a:r>
            <a:r>
              <a:rPr lang="sk-SK" sz="2200" dirty="0"/>
              <a:t>prostriedkami sú výsluch obvineného, svedkov, znalcov, posudky a odborné vyjadrenia, </a:t>
            </a:r>
            <a:r>
              <a:rPr lang="sk-SK" sz="2200" dirty="0" smtClean="0"/>
              <a:t>atď. (§ 119 ods. 2 Trestného poriadku)</a:t>
            </a:r>
          </a:p>
          <a:p>
            <a:pPr marL="68580" indent="0">
              <a:buNone/>
            </a:pPr>
            <a:endParaRPr lang="sk-SK" sz="2200" dirty="0" smtClean="0"/>
          </a:p>
          <a:p>
            <a:r>
              <a:rPr lang="sk-SK" sz="2200" dirty="0" smtClean="0"/>
              <a:t>môžu obstarávať aj strany na vlastné náklady</a:t>
            </a:r>
          </a:p>
          <a:p>
            <a:pPr marL="68580" indent="0">
              <a:buNone/>
            </a:pPr>
            <a:endParaRPr lang="sk-SK" sz="2200" dirty="0" smtClean="0"/>
          </a:p>
          <a:p>
            <a:r>
              <a:rPr lang="sk-SK" sz="2200" dirty="0" smtClean="0"/>
              <a:t>získaný </a:t>
            </a:r>
            <a:r>
              <a:rPr lang="sk-SK" sz="2200" dirty="0"/>
              <a:t>nezákonným donútením alebo hrozbou takého donútenia sa nesmie použiť v </a:t>
            </a:r>
            <a:r>
              <a:rPr lang="sk-SK" sz="2200" dirty="0" smtClean="0"/>
              <a:t>konaní</a:t>
            </a:r>
          </a:p>
          <a:p>
            <a:endParaRPr lang="sk-SK" dirty="0" smtClean="0"/>
          </a:p>
          <a:p>
            <a:endParaRPr lang="sk-SK" dirty="0"/>
          </a:p>
        </p:txBody>
      </p:sp>
    </p:spTree>
    <p:extLst>
      <p:ext uri="{BB962C8B-B14F-4D97-AF65-F5344CB8AC3E}">
        <p14:creationId xmlns:p14="http://schemas.microsoft.com/office/powerpoint/2010/main" val="798131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601136"/>
          </a:xfrm>
        </p:spPr>
        <p:txBody>
          <a:bodyPr>
            <a:normAutofit fontScale="90000"/>
          </a:bodyPr>
          <a:lstStyle/>
          <a:p>
            <a:r>
              <a:rPr lang="sk-SK" dirty="0" smtClean="0"/>
              <a:t>Poisťovací podvod (§ 223 TZ)</a:t>
            </a:r>
            <a:endParaRPr lang="sk-SK" dirty="0"/>
          </a:p>
        </p:txBody>
      </p:sp>
      <p:sp>
        <p:nvSpPr>
          <p:cNvPr id="3" name="Zástupný symbol obsahu 2"/>
          <p:cNvSpPr>
            <a:spLocks noGrp="1"/>
          </p:cNvSpPr>
          <p:nvPr>
            <p:ph idx="1"/>
          </p:nvPr>
        </p:nvSpPr>
        <p:spPr>
          <a:xfrm>
            <a:off x="1043492" y="1916832"/>
            <a:ext cx="6777317" cy="3915797"/>
          </a:xfrm>
        </p:spPr>
        <p:txBody>
          <a:bodyPr>
            <a:normAutofit fontScale="85000" lnSpcReduction="10000"/>
          </a:bodyPr>
          <a:lstStyle/>
          <a:p>
            <a:r>
              <a:rPr lang="sk-SK" dirty="0" smtClean="0"/>
              <a:t>samostatný trestný čin od 1.9.1999</a:t>
            </a:r>
          </a:p>
          <a:p>
            <a:pPr marL="68580" indent="0">
              <a:buNone/>
            </a:pPr>
            <a:endParaRPr lang="sk-SK" dirty="0" smtClean="0"/>
          </a:p>
          <a:p>
            <a:pPr marL="525780" indent="-457200">
              <a:buFont typeface="+mj-lt"/>
              <a:buAutoNum type="arabicParenR"/>
            </a:pPr>
            <a:r>
              <a:rPr lang="sk-SK" dirty="0" smtClean="0"/>
              <a:t>Kto </a:t>
            </a:r>
            <a:r>
              <a:rPr lang="sk-SK" dirty="0"/>
              <a:t>vyláka od iného poistné plnenie tým, že ho uvedie do omylu v otázke splnenia podmienok na jeho poskytnutie, a tak mu spôsobí malú škodu, potrestá sa odňatím </a:t>
            </a:r>
            <a:r>
              <a:rPr lang="sk-SK" dirty="0" smtClean="0"/>
              <a:t>slobody </a:t>
            </a:r>
            <a:r>
              <a:rPr lang="sk-SK" dirty="0"/>
              <a:t>na jeden rok až päť rokov</a:t>
            </a:r>
            <a:r>
              <a:rPr lang="sk-SK" dirty="0" smtClean="0"/>
              <a:t>.</a:t>
            </a:r>
          </a:p>
          <a:p>
            <a:pPr marL="525780" indent="-457200">
              <a:buAutoNum type="arabicParenR"/>
            </a:pPr>
            <a:r>
              <a:rPr lang="sk-SK" dirty="0"/>
              <a:t>(2)	Odňatím slobody na dva roky až päť rokov sa páchateľ potrestá, ak ako zamestnanec, člen, zástupca alebo iná osoba oprávnená konať za toho, kto poistné plnenie poskytuje ,napomáha získať poistné plnenie tomu, o kom vie, že nespĺňa podmienky určené na jeho poskytnutie.</a:t>
            </a:r>
          </a:p>
        </p:txBody>
      </p:sp>
    </p:spTree>
    <p:extLst>
      <p:ext uri="{BB962C8B-B14F-4D97-AF65-F5344CB8AC3E}">
        <p14:creationId xmlns:p14="http://schemas.microsoft.com/office/powerpoint/2010/main" val="987908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490" y="1027664"/>
            <a:ext cx="7024744" cy="745152"/>
          </a:xfrm>
        </p:spPr>
        <p:txBody>
          <a:bodyPr>
            <a:normAutofit fontScale="90000"/>
          </a:bodyPr>
          <a:lstStyle/>
          <a:p>
            <a:r>
              <a:rPr lang="sk-SK" dirty="0"/>
              <a:t>Poisťovací podvod (§ 223 TZ)</a:t>
            </a:r>
          </a:p>
        </p:txBody>
      </p:sp>
      <p:sp>
        <p:nvSpPr>
          <p:cNvPr id="3" name="Zástupný symbol obsahu 2"/>
          <p:cNvSpPr>
            <a:spLocks noGrp="1"/>
          </p:cNvSpPr>
          <p:nvPr>
            <p:ph idx="1"/>
          </p:nvPr>
        </p:nvSpPr>
        <p:spPr>
          <a:xfrm>
            <a:off x="1043492" y="1844824"/>
            <a:ext cx="7200916" cy="3987805"/>
          </a:xfrm>
        </p:spPr>
        <p:txBody>
          <a:bodyPr>
            <a:normAutofit fontScale="92500" lnSpcReduction="20000"/>
          </a:bodyPr>
          <a:lstStyle/>
          <a:p>
            <a:pPr marL="525780" lvl="0" indent="-457200">
              <a:buFont typeface="+mj-lt"/>
              <a:buAutoNum type="arabicParenR" startAt="3"/>
            </a:pPr>
            <a:r>
              <a:rPr lang="sk-SK" sz="2000" dirty="0"/>
              <a:t>Odňatím slobody na tri roky až desať rokov sa páchateľ potrestá, ak spácha čin uvedený v odseku 1 alebo 2</a:t>
            </a:r>
          </a:p>
          <a:p>
            <a:pPr marL="68580" lvl="0" indent="0">
              <a:buNone/>
            </a:pPr>
            <a:r>
              <a:rPr lang="sk-SK" sz="2000" dirty="0" smtClean="0"/>
              <a:t>       a) a</a:t>
            </a:r>
            <a:r>
              <a:rPr lang="sk-SK" sz="2000" dirty="0"/>
              <a:t> spôsobí ním väčšiu škodu,</a:t>
            </a:r>
          </a:p>
          <a:p>
            <a:pPr marL="68580" lvl="0" indent="0">
              <a:buNone/>
            </a:pPr>
            <a:r>
              <a:rPr lang="sk-SK" sz="2000" dirty="0" smtClean="0"/>
              <a:t>       b) z</a:t>
            </a:r>
            <a:r>
              <a:rPr lang="sk-SK" sz="2000" dirty="0"/>
              <a:t> osobného motívu, alebo</a:t>
            </a:r>
          </a:p>
          <a:p>
            <a:pPr marL="68580" lvl="0" indent="0">
              <a:buNone/>
            </a:pPr>
            <a:r>
              <a:rPr lang="sk-SK" sz="2000" dirty="0" smtClean="0"/>
              <a:t>       c) závažnejším </a:t>
            </a:r>
            <a:r>
              <a:rPr lang="sk-SK" sz="2000" dirty="0"/>
              <a:t>spôsobom konania</a:t>
            </a:r>
            <a:r>
              <a:rPr lang="sk-SK" sz="2000" dirty="0" smtClean="0"/>
              <a:t>.</a:t>
            </a:r>
          </a:p>
          <a:p>
            <a:pPr marL="525780" lvl="0" indent="-457200">
              <a:buFont typeface="+mj-lt"/>
              <a:buAutoNum type="arabicParenR" startAt="4"/>
            </a:pPr>
            <a:r>
              <a:rPr lang="sk-SK" sz="2000" dirty="0" smtClean="0"/>
              <a:t>Odňatím </a:t>
            </a:r>
            <a:r>
              <a:rPr lang="sk-SK" sz="2000" dirty="0"/>
              <a:t>slobody na tri roky až desať rokov sa páchateľ potrestá, ak spácha čin uvedený v odseku 1 alebo 2 a spôsobí ním značnú škodu.</a:t>
            </a:r>
          </a:p>
          <a:p>
            <a:pPr marL="525780" lvl="0" indent="-457200">
              <a:buFont typeface="+mj-lt"/>
              <a:buAutoNum type="arabicParenR" startAt="5"/>
            </a:pPr>
            <a:r>
              <a:rPr lang="sk-SK" sz="2000" dirty="0" smtClean="0"/>
              <a:t>Odňatím </a:t>
            </a:r>
            <a:r>
              <a:rPr lang="sk-SK" sz="2000" dirty="0"/>
              <a:t>slobody na desať rokov až pätnásť rokov sa páchateľ potrestá, ak spácha čin uvedený v odseku 1 alebo 2 </a:t>
            </a:r>
            <a:endParaRPr lang="sk-SK" sz="2000" dirty="0" smtClean="0"/>
          </a:p>
          <a:p>
            <a:pPr marL="68580" lvl="0" indent="0">
              <a:buNone/>
            </a:pPr>
            <a:r>
              <a:rPr lang="sk-SK" sz="2000" dirty="0" smtClean="0"/>
              <a:t>       a)a </a:t>
            </a:r>
            <a:r>
              <a:rPr lang="sk-SK" sz="2000" dirty="0"/>
              <a:t>spôsobí ním škodu veľkého rozsahu,</a:t>
            </a:r>
          </a:p>
          <a:p>
            <a:pPr marL="68580" lvl="0" indent="0">
              <a:buNone/>
            </a:pPr>
            <a:r>
              <a:rPr lang="sk-SK" sz="2000" dirty="0" smtClean="0"/>
              <a:t>       b) ako </a:t>
            </a:r>
            <a:r>
              <a:rPr lang="sk-SK" sz="2000" dirty="0"/>
              <a:t>člen nebezpečného zoskupenia, alebo</a:t>
            </a:r>
          </a:p>
          <a:p>
            <a:pPr marL="68580" lvl="0" indent="0">
              <a:buNone/>
            </a:pPr>
            <a:r>
              <a:rPr lang="sk-SK" sz="2000" dirty="0" smtClean="0"/>
              <a:t>       c) za </a:t>
            </a:r>
            <a:r>
              <a:rPr lang="sk-SK" sz="2000" dirty="0"/>
              <a:t>krízovej situácie.</a:t>
            </a:r>
          </a:p>
          <a:p>
            <a:pPr marL="68580" lvl="0" indent="0">
              <a:buNone/>
            </a:pPr>
            <a:endParaRPr lang="sk-SK" sz="2000" dirty="0" smtClean="0"/>
          </a:p>
          <a:p>
            <a:pPr marL="68580" lvl="0" indent="0">
              <a:buNone/>
            </a:pPr>
            <a:endParaRPr lang="sk-SK" sz="2000" dirty="0" smtClean="0"/>
          </a:p>
          <a:p>
            <a:pPr marL="68580" indent="0">
              <a:buNone/>
            </a:pPr>
            <a:endParaRPr lang="sk-SK" dirty="0"/>
          </a:p>
        </p:txBody>
      </p:sp>
    </p:spTree>
    <p:extLst>
      <p:ext uri="{BB962C8B-B14F-4D97-AF65-F5344CB8AC3E}">
        <p14:creationId xmlns:p14="http://schemas.microsoft.com/office/powerpoint/2010/main" val="1311957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obsahu 3"/>
          <p:cNvGraphicFramePr>
            <a:graphicFrameLocks noGrp="1"/>
          </p:cNvGraphicFramePr>
          <p:nvPr>
            <p:ph idx="1"/>
            <p:extLst>
              <p:ext uri="{D42A27DB-BD31-4B8C-83A1-F6EECF244321}">
                <p14:modId xmlns:p14="http://schemas.microsoft.com/office/powerpoint/2010/main" val="2325423855"/>
              </p:ext>
            </p:extLst>
          </p:nvPr>
        </p:nvGraphicFramePr>
        <p:xfrm>
          <a:off x="899592" y="908720"/>
          <a:ext cx="7488832" cy="49237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8295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Zástupný symbol obsahu 5"/>
          <p:cNvGraphicFramePr>
            <a:graphicFrameLocks noGrp="1"/>
          </p:cNvGraphicFramePr>
          <p:nvPr>
            <p:ph idx="1"/>
            <p:extLst>
              <p:ext uri="{D42A27DB-BD31-4B8C-83A1-F6EECF244321}">
                <p14:modId xmlns:p14="http://schemas.microsoft.com/office/powerpoint/2010/main" val="3739587223"/>
              </p:ext>
            </p:extLst>
          </p:nvPr>
        </p:nvGraphicFramePr>
        <p:xfrm>
          <a:off x="899592" y="908720"/>
          <a:ext cx="7272808" cy="49237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196579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570</TotalTime>
  <Words>1142</Words>
  <Application>Microsoft Office PowerPoint</Application>
  <PresentationFormat>Prezentácia na obrazovke (4:3)</PresentationFormat>
  <Paragraphs>142</Paragraphs>
  <Slides>26</Slides>
  <Notes>0</Notes>
  <HiddenSlides>0</HiddenSlides>
  <MMClips>0</MMClips>
  <ScaleCrop>false</ScaleCrop>
  <HeadingPairs>
    <vt:vector size="4" baseType="variant">
      <vt:variant>
        <vt:lpstr>Motív</vt:lpstr>
      </vt:variant>
      <vt:variant>
        <vt:i4>1</vt:i4>
      </vt:variant>
      <vt:variant>
        <vt:lpstr>Nadpisy snímok</vt:lpstr>
      </vt:variant>
      <vt:variant>
        <vt:i4>26</vt:i4>
      </vt:variant>
    </vt:vector>
  </HeadingPairs>
  <TitlesOfParts>
    <vt:vector size="27" baseType="lpstr">
      <vt:lpstr>Austin</vt:lpstr>
      <vt:lpstr>Bratislava, 2011</vt:lpstr>
      <vt:lpstr>Orgán činný v trestnom konaní</vt:lpstr>
      <vt:lpstr>Vyšetrovanie</vt:lpstr>
      <vt:lpstr>Dokazovanie</vt:lpstr>
      <vt:lpstr>Dôkaz</vt:lpstr>
      <vt:lpstr>Poisťovací podvod (§ 223 TZ)</vt:lpstr>
      <vt:lpstr>Poisťovací podvod (§ 223 TZ)</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Závery zo štatistického sledovania trestnej činnosti</vt:lpstr>
      <vt:lpstr>Metodika vyšetrovania</vt:lpstr>
      <vt:lpstr>Poisťovacie podvody vzhľadom na spôsob  páchania a utajovania rozlišujeme</vt:lpstr>
      <vt:lpstr>Objektívna stránka skutkovej podstaty poisť. podvodu (znaky)</vt:lpstr>
      <vt:lpstr>Indikátory poist. podvodov</vt:lpstr>
      <vt:lpstr>Výsluch poškodeného</vt:lpstr>
      <vt:lpstr>Výsluch obvineného</vt:lpstr>
      <vt:lpstr>Prípad</vt:lpstr>
      <vt:lpstr>Záver</vt:lpstr>
      <vt:lpstr>Prezentácia programu PowerPoint</vt:lpstr>
    </vt:vector>
  </TitlesOfParts>
  <Company>MVSR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Patrik Liska</dc:creator>
  <cp:lastModifiedBy>Jaroslav Ihelka</cp:lastModifiedBy>
  <cp:revision>63</cp:revision>
  <dcterms:created xsi:type="dcterms:W3CDTF">2011-03-29T07:30:46Z</dcterms:created>
  <dcterms:modified xsi:type="dcterms:W3CDTF">2011-04-04T09:28:13Z</dcterms:modified>
</cp:coreProperties>
</file>