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93394-795F-4CBC-B512-EFAAD2CF4DDB}" type="datetimeFigureOut">
              <a:rPr lang="sk-SK" smtClean="0"/>
              <a:t>9. 3. 2021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CEBA-1D39-499F-8A1D-760E3614E81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78997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93394-795F-4CBC-B512-EFAAD2CF4DDB}" type="datetimeFigureOut">
              <a:rPr lang="sk-SK" smtClean="0"/>
              <a:t>9. 3. 2021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CEBA-1D39-499F-8A1D-760E3614E81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66546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93394-795F-4CBC-B512-EFAAD2CF4DDB}" type="datetimeFigureOut">
              <a:rPr lang="sk-SK" smtClean="0"/>
              <a:t>9. 3. 2021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CEBA-1D39-499F-8A1D-760E3614E81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69849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93394-795F-4CBC-B512-EFAAD2CF4DDB}" type="datetimeFigureOut">
              <a:rPr lang="sk-SK" smtClean="0"/>
              <a:t>9. 3. 2021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CEBA-1D39-499F-8A1D-760E3614E81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63964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93394-795F-4CBC-B512-EFAAD2CF4DDB}" type="datetimeFigureOut">
              <a:rPr lang="sk-SK" smtClean="0"/>
              <a:t>9. 3. 2021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CEBA-1D39-499F-8A1D-760E3614E81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8983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93394-795F-4CBC-B512-EFAAD2CF4DDB}" type="datetimeFigureOut">
              <a:rPr lang="sk-SK" smtClean="0"/>
              <a:t>9. 3. 2021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CEBA-1D39-499F-8A1D-760E3614E81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16206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93394-795F-4CBC-B512-EFAAD2CF4DDB}" type="datetimeFigureOut">
              <a:rPr lang="sk-SK" smtClean="0"/>
              <a:t>9. 3. 2021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CEBA-1D39-499F-8A1D-760E3614E81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61445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93394-795F-4CBC-B512-EFAAD2CF4DDB}" type="datetimeFigureOut">
              <a:rPr lang="sk-SK" smtClean="0"/>
              <a:t>9. 3. 2021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CEBA-1D39-499F-8A1D-760E3614E81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296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93394-795F-4CBC-B512-EFAAD2CF4DDB}" type="datetimeFigureOut">
              <a:rPr lang="sk-SK" smtClean="0"/>
              <a:t>9. 3. 2021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CEBA-1D39-499F-8A1D-760E3614E81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78351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93394-795F-4CBC-B512-EFAAD2CF4DDB}" type="datetimeFigureOut">
              <a:rPr lang="sk-SK" smtClean="0"/>
              <a:t>9. 3. 2021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CEBA-1D39-499F-8A1D-760E3614E81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19544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93394-795F-4CBC-B512-EFAAD2CF4DDB}" type="datetimeFigureOut">
              <a:rPr lang="sk-SK" smtClean="0"/>
              <a:t>9. 3. 2021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CEBA-1D39-499F-8A1D-760E3614E81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37314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93394-795F-4CBC-B512-EFAAD2CF4DDB}" type="datetimeFigureOut">
              <a:rPr lang="sk-SK" smtClean="0"/>
              <a:t>9. 3. 2021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DCEBA-1D39-499F-8A1D-760E3614E81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46195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sz="2400" b="1" dirty="0" smtClean="0"/>
              <a:t>Verejné konzultácie</a:t>
            </a:r>
            <a:br>
              <a:rPr lang="sk-SK" sz="2400" b="1" dirty="0" smtClean="0"/>
            </a:br>
            <a:r>
              <a:rPr lang="sk-SK" sz="2400" b="1" dirty="0"/>
              <a:t/>
            </a:r>
            <a:br>
              <a:rPr lang="sk-SK" sz="2400" b="1" dirty="0"/>
            </a:br>
            <a:r>
              <a:rPr lang="sk-SK" sz="2400" b="1" dirty="0"/>
              <a:t>k návrhu zákona o zasielaní údajov finančnej správe </a:t>
            </a:r>
            <a:r>
              <a:rPr lang="sk-SK" sz="2400" b="1" dirty="0" smtClean="0"/>
              <a:t/>
            </a:r>
            <a:br>
              <a:rPr lang="sk-SK" sz="2400" b="1" dirty="0" smtClean="0"/>
            </a:br>
            <a:r>
              <a:rPr lang="sk-SK" sz="2400" b="1" dirty="0" smtClean="0"/>
              <a:t>z</a:t>
            </a:r>
            <a:r>
              <a:rPr lang="sk-SK" sz="2400" b="1" dirty="0"/>
              <a:t> faktúr </a:t>
            </a:r>
            <a:r>
              <a:rPr lang="sk-SK" sz="2400" b="1" dirty="0" smtClean="0"/>
              <a:t>daňových </a:t>
            </a:r>
            <a:r>
              <a:rPr lang="sk-SK" sz="2400" b="1" dirty="0"/>
              <a:t>subjektov </a:t>
            </a:r>
            <a:r>
              <a:rPr lang="sk-SK" sz="2400" dirty="0" smtClean="0"/>
              <a:t/>
            </a:r>
            <a:br>
              <a:rPr lang="sk-SK" sz="2400" dirty="0" smtClean="0"/>
            </a:br>
            <a:r>
              <a:rPr lang="sk-SK" sz="2400" dirty="0"/>
              <a:t/>
            </a:r>
            <a:br>
              <a:rPr lang="sk-SK" sz="2400" dirty="0"/>
            </a:br>
            <a:r>
              <a:rPr lang="sk-SK" sz="2200" dirty="0" smtClean="0"/>
              <a:t>(po </a:t>
            </a:r>
            <a:r>
              <a:rPr lang="sk-SK" sz="2200" dirty="0"/>
              <a:t>pripomienkovaní predbežnej </a:t>
            </a:r>
            <a:r>
              <a:rPr lang="sk-SK" sz="2200" dirty="0" smtClean="0"/>
              <a:t>informácie)</a:t>
            </a:r>
            <a:br>
              <a:rPr lang="sk-SK" sz="2200" dirty="0" smtClean="0"/>
            </a:br>
            <a:r>
              <a:rPr lang="sk-SK" sz="2400" dirty="0"/>
              <a:t/>
            </a:r>
            <a:br>
              <a:rPr lang="sk-SK" sz="2400" dirty="0"/>
            </a:br>
            <a:r>
              <a:rPr lang="sk-SK" sz="2400" dirty="0" smtClean="0"/>
              <a:t/>
            </a:r>
            <a:br>
              <a:rPr lang="sk-SK" sz="2400" dirty="0" smtClean="0"/>
            </a:br>
            <a:r>
              <a:rPr lang="sk-SK" sz="2400" dirty="0"/>
              <a:t>pracovne RTI (</a:t>
            </a:r>
            <a:r>
              <a:rPr lang="sk-SK" sz="2400" dirty="0" err="1"/>
              <a:t>real</a:t>
            </a:r>
            <a:r>
              <a:rPr lang="sk-SK" sz="2400" dirty="0"/>
              <a:t> </a:t>
            </a:r>
            <a:r>
              <a:rPr lang="sk-SK" sz="2400" dirty="0" err="1"/>
              <a:t>time</a:t>
            </a:r>
            <a:r>
              <a:rPr lang="sk-SK" sz="2400" dirty="0"/>
              <a:t> </a:t>
            </a:r>
            <a:r>
              <a:rPr lang="sk-SK" sz="2400" dirty="0" err="1"/>
              <a:t>invoicing</a:t>
            </a:r>
            <a:r>
              <a:rPr lang="sk-SK" sz="2400" dirty="0"/>
              <a:t>) alebo </a:t>
            </a:r>
            <a:r>
              <a:rPr lang="sk-SK" sz="2400" dirty="0" err="1"/>
              <a:t>eFaktúra</a:t>
            </a:r>
            <a:r>
              <a:rPr lang="sk-SK" sz="2400" dirty="0"/>
              <a:t> B2B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sk-SK" dirty="0" smtClean="0">
              <a:latin typeface="+mj-lt"/>
            </a:endParaRPr>
          </a:p>
          <a:p>
            <a:endParaRPr lang="sk-SK" dirty="0">
              <a:latin typeface="+mj-lt"/>
            </a:endParaRPr>
          </a:p>
          <a:p>
            <a:endParaRPr lang="sk-SK" dirty="0" smtClean="0">
              <a:latin typeface="+mj-lt"/>
            </a:endParaRPr>
          </a:p>
          <a:p>
            <a:r>
              <a:rPr lang="sk-SK" sz="2000" dirty="0" smtClean="0">
                <a:latin typeface="+mj-lt"/>
              </a:rPr>
              <a:t>Február 2021, ver. 1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9368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838198" y="42394"/>
            <a:ext cx="10515600" cy="637200"/>
          </a:xfrm>
        </p:spPr>
        <p:txBody>
          <a:bodyPr>
            <a:normAutofit/>
          </a:bodyPr>
          <a:lstStyle/>
          <a:p>
            <a:pPr algn="ctr"/>
            <a:r>
              <a:rPr lang="sk-SK" sz="2800" dirty="0" smtClean="0"/>
              <a:t>Proces zasielania údajov z FA prostredníctvom </a:t>
            </a:r>
            <a:r>
              <a:rPr lang="sk-SK" sz="2800" b="1" dirty="0" smtClean="0"/>
              <a:t>účtovných SW</a:t>
            </a:r>
            <a:endParaRPr lang="sk-SK" sz="2800" b="1" dirty="0"/>
          </a:p>
        </p:txBody>
      </p:sp>
      <p:sp>
        <p:nvSpPr>
          <p:cNvPr id="15" name="Vývojový diagram: alternatívny proces 14"/>
          <p:cNvSpPr/>
          <p:nvPr/>
        </p:nvSpPr>
        <p:spPr>
          <a:xfrm>
            <a:off x="8123896" y="4281879"/>
            <a:ext cx="3209363" cy="550197"/>
          </a:xfrm>
          <a:prstGeom prst="flowChartAlternate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>
                <a:solidFill>
                  <a:schemeClr val="tx1"/>
                </a:solidFill>
              </a:rPr>
              <a:t>2</a:t>
            </a:r>
            <a:r>
              <a:rPr lang="sk-SK" dirty="0" smtClean="0">
                <a:solidFill>
                  <a:schemeClr val="tx1"/>
                </a:solidFill>
              </a:rPr>
              <a:t>. Overenie správnosti údajov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16" name="Vývojový diagram: alternatívny proces 15"/>
          <p:cNvSpPr/>
          <p:nvPr/>
        </p:nvSpPr>
        <p:spPr>
          <a:xfrm>
            <a:off x="838198" y="1310111"/>
            <a:ext cx="3209363" cy="506942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1. Vyhotovenie FA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18" name="Vývojový diagram: alternatívny proces 17"/>
          <p:cNvSpPr/>
          <p:nvPr/>
        </p:nvSpPr>
        <p:spPr>
          <a:xfrm>
            <a:off x="838198" y="2019779"/>
            <a:ext cx="3209363" cy="550197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2. Zaslanie údajov z FA do IS FS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20" name="Vývojový diagram: alternatívny proces 19"/>
          <p:cNvSpPr/>
          <p:nvPr/>
        </p:nvSpPr>
        <p:spPr>
          <a:xfrm>
            <a:off x="838198" y="3529720"/>
            <a:ext cx="3209363" cy="550197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3. Príjem potvrdenia o zaznamenaní údajov z FA v IS FS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21" name="Vývojový diagram: alternatívny proces 20"/>
          <p:cNvSpPr/>
          <p:nvPr/>
        </p:nvSpPr>
        <p:spPr>
          <a:xfrm>
            <a:off x="838197" y="4282644"/>
            <a:ext cx="3209363" cy="550197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4. Dokončenie FA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22" name="Vývojový diagram: alternatívny proces 21"/>
          <p:cNvSpPr/>
          <p:nvPr/>
        </p:nvSpPr>
        <p:spPr>
          <a:xfrm>
            <a:off x="838197" y="5035568"/>
            <a:ext cx="3209363" cy="550197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5. Odoslanie FA odberateľovi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25" name="Vývojový diagram: alternatívny proces 24"/>
          <p:cNvSpPr/>
          <p:nvPr/>
        </p:nvSpPr>
        <p:spPr>
          <a:xfrm>
            <a:off x="4470776" y="2019779"/>
            <a:ext cx="3209363" cy="550197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1. Príjem údajov z FA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26" name="Vývojový diagram: alternatívny proces 25"/>
          <p:cNvSpPr/>
          <p:nvPr/>
        </p:nvSpPr>
        <p:spPr>
          <a:xfrm>
            <a:off x="4470775" y="2772704"/>
            <a:ext cx="3209363" cy="550197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2. Proces zaznamenania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27" name="Vývojový diagram: alternatívny proces 26"/>
          <p:cNvSpPr/>
          <p:nvPr/>
        </p:nvSpPr>
        <p:spPr>
          <a:xfrm>
            <a:off x="4481045" y="3529720"/>
            <a:ext cx="3209363" cy="550197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3. </a:t>
            </a:r>
            <a:r>
              <a:rPr lang="sk-SK" dirty="0">
                <a:solidFill>
                  <a:schemeClr val="tx1"/>
                </a:solidFill>
              </a:rPr>
              <a:t>Odoslanie potvrdenia o zaznamenaní údajov</a:t>
            </a:r>
          </a:p>
        </p:txBody>
      </p:sp>
      <p:sp>
        <p:nvSpPr>
          <p:cNvPr id="28" name="Vývojový diagram: alternatívny proces 27"/>
          <p:cNvSpPr/>
          <p:nvPr/>
        </p:nvSpPr>
        <p:spPr>
          <a:xfrm>
            <a:off x="4481045" y="4282645"/>
            <a:ext cx="3209363" cy="550197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4. Overenie správnosti </a:t>
            </a:r>
            <a:r>
              <a:rPr lang="sk-SK" dirty="0">
                <a:solidFill>
                  <a:schemeClr val="tx1"/>
                </a:solidFill>
              </a:rPr>
              <a:t>ú</a:t>
            </a:r>
            <a:r>
              <a:rPr lang="sk-SK" dirty="0" smtClean="0">
                <a:solidFill>
                  <a:schemeClr val="tx1"/>
                </a:solidFill>
              </a:rPr>
              <a:t>dajov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29" name="Vývojový diagram: alternatívny proces 28"/>
          <p:cNvSpPr/>
          <p:nvPr/>
        </p:nvSpPr>
        <p:spPr>
          <a:xfrm>
            <a:off x="8123896" y="5035568"/>
            <a:ext cx="3209363" cy="550197"/>
          </a:xfrm>
          <a:prstGeom prst="flowChartAlternate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>
                <a:solidFill>
                  <a:schemeClr val="tx1"/>
                </a:solidFill>
              </a:rPr>
              <a:t>1</a:t>
            </a:r>
            <a:r>
              <a:rPr lang="sk-SK" dirty="0" smtClean="0">
                <a:solidFill>
                  <a:schemeClr val="tx1"/>
                </a:solidFill>
              </a:rPr>
              <a:t>. Prijatie FA vystavenej dodávateľom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30" name="BlokTextu 29"/>
          <p:cNvSpPr txBox="1"/>
          <p:nvPr/>
        </p:nvSpPr>
        <p:spPr>
          <a:xfrm>
            <a:off x="838198" y="822834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519238" algn="ctr"/>
                <a:tab pos="5203825" algn="ctr"/>
                <a:tab pos="8875713" algn="ctr"/>
              </a:tabLst>
            </a:pPr>
            <a:r>
              <a:rPr lang="sk-SK" dirty="0"/>
              <a:t>	</a:t>
            </a:r>
            <a:r>
              <a:rPr lang="sk-SK" b="1" dirty="0" smtClean="0"/>
              <a:t>Dodávateľ</a:t>
            </a:r>
            <a:r>
              <a:rPr lang="sk-SK" dirty="0" smtClean="0"/>
              <a:t>	</a:t>
            </a:r>
            <a:r>
              <a:rPr lang="sk-SK" b="1" dirty="0" smtClean="0"/>
              <a:t>Informačný systém FS</a:t>
            </a:r>
            <a:r>
              <a:rPr lang="sk-SK" dirty="0" smtClean="0"/>
              <a:t>	</a:t>
            </a:r>
            <a:r>
              <a:rPr lang="sk-SK" b="1" dirty="0" smtClean="0"/>
              <a:t>Odberateľ</a:t>
            </a:r>
            <a:endParaRPr lang="sk-SK" b="1" dirty="0"/>
          </a:p>
        </p:txBody>
      </p:sp>
      <p:cxnSp>
        <p:nvCxnSpPr>
          <p:cNvPr id="32" name="Rovná spojnica 31"/>
          <p:cNvCxnSpPr/>
          <p:nvPr/>
        </p:nvCxnSpPr>
        <p:spPr>
          <a:xfrm>
            <a:off x="838198" y="1192166"/>
            <a:ext cx="10515600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ovná spojnica 34"/>
          <p:cNvCxnSpPr/>
          <p:nvPr/>
        </p:nvCxnSpPr>
        <p:spPr>
          <a:xfrm rot="5400000">
            <a:off x="1299438" y="3792375"/>
            <a:ext cx="5940000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ovná spojnica 37"/>
          <p:cNvCxnSpPr/>
          <p:nvPr/>
        </p:nvCxnSpPr>
        <p:spPr>
          <a:xfrm rot="5400000">
            <a:off x="4932017" y="3792375"/>
            <a:ext cx="5940000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ovná spojovacia šípka 39"/>
          <p:cNvCxnSpPr>
            <a:stCxn id="16" idx="2"/>
            <a:endCxn id="18" idx="0"/>
          </p:cNvCxnSpPr>
          <p:nvPr/>
        </p:nvCxnSpPr>
        <p:spPr>
          <a:xfrm>
            <a:off x="2442880" y="1817053"/>
            <a:ext cx="0" cy="20272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ovná spojovacia šípka 45"/>
          <p:cNvCxnSpPr>
            <a:stCxn id="18" idx="3"/>
            <a:endCxn id="25" idx="1"/>
          </p:cNvCxnSpPr>
          <p:nvPr/>
        </p:nvCxnSpPr>
        <p:spPr>
          <a:xfrm>
            <a:off x="4047561" y="2294878"/>
            <a:ext cx="423215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ovná spojovacia šípka 47"/>
          <p:cNvCxnSpPr>
            <a:stCxn id="25" idx="2"/>
            <a:endCxn id="26" idx="0"/>
          </p:cNvCxnSpPr>
          <p:nvPr/>
        </p:nvCxnSpPr>
        <p:spPr>
          <a:xfrm flipH="1">
            <a:off x="6075457" y="2569976"/>
            <a:ext cx="1" cy="202728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ovná spojovacia šípka 49"/>
          <p:cNvCxnSpPr>
            <a:stCxn id="26" idx="2"/>
            <a:endCxn id="27" idx="0"/>
          </p:cNvCxnSpPr>
          <p:nvPr/>
        </p:nvCxnSpPr>
        <p:spPr>
          <a:xfrm>
            <a:off x="6075457" y="3322901"/>
            <a:ext cx="10270" cy="206819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ovná spojovacia šípka 51"/>
          <p:cNvCxnSpPr>
            <a:stCxn id="27" idx="1"/>
            <a:endCxn id="20" idx="3"/>
          </p:cNvCxnSpPr>
          <p:nvPr/>
        </p:nvCxnSpPr>
        <p:spPr>
          <a:xfrm flipH="1">
            <a:off x="4047561" y="3804819"/>
            <a:ext cx="433484" cy="0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ovná spojovacia šípka 53"/>
          <p:cNvCxnSpPr>
            <a:stCxn id="20" idx="2"/>
            <a:endCxn id="21" idx="0"/>
          </p:cNvCxnSpPr>
          <p:nvPr/>
        </p:nvCxnSpPr>
        <p:spPr>
          <a:xfrm flipH="1">
            <a:off x="2442879" y="4079917"/>
            <a:ext cx="1" cy="20272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ovná spojovacia šípka 55"/>
          <p:cNvCxnSpPr>
            <a:stCxn id="21" idx="2"/>
            <a:endCxn id="22" idx="0"/>
          </p:cNvCxnSpPr>
          <p:nvPr/>
        </p:nvCxnSpPr>
        <p:spPr>
          <a:xfrm>
            <a:off x="2442879" y="4832841"/>
            <a:ext cx="0" cy="20272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Rovná spojovacia šípka 57"/>
          <p:cNvCxnSpPr/>
          <p:nvPr/>
        </p:nvCxnSpPr>
        <p:spPr>
          <a:xfrm>
            <a:off x="4037289" y="5502691"/>
            <a:ext cx="407633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Rovná spojovacia šípka 63"/>
          <p:cNvCxnSpPr>
            <a:stCxn id="29" idx="0"/>
            <a:endCxn id="15" idx="2"/>
          </p:cNvCxnSpPr>
          <p:nvPr/>
        </p:nvCxnSpPr>
        <p:spPr>
          <a:xfrm flipV="1">
            <a:off x="9728578" y="4832076"/>
            <a:ext cx="0" cy="20349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ovná spojovacia šípka 65"/>
          <p:cNvCxnSpPr>
            <a:stCxn id="15" idx="1"/>
            <a:endCxn id="28" idx="3"/>
          </p:cNvCxnSpPr>
          <p:nvPr/>
        </p:nvCxnSpPr>
        <p:spPr>
          <a:xfrm flipH="1">
            <a:off x="7690408" y="4556978"/>
            <a:ext cx="433488" cy="766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Vývojový diagram: alternatívny proces 32"/>
          <p:cNvSpPr/>
          <p:nvPr/>
        </p:nvSpPr>
        <p:spPr>
          <a:xfrm>
            <a:off x="817658" y="5749519"/>
            <a:ext cx="3209363" cy="832855"/>
          </a:xfrm>
          <a:prstGeom prst="flowChartAlternate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Účtovný SW - prehľad vystavených FA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34" name="Vývojový diagram: alternatívny proces 33"/>
          <p:cNvSpPr/>
          <p:nvPr/>
        </p:nvSpPr>
        <p:spPr>
          <a:xfrm>
            <a:off x="8144435" y="5749519"/>
            <a:ext cx="3209363" cy="832855"/>
          </a:xfrm>
          <a:prstGeom prst="flowChartAlternate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>
                <a:solidFill>
                  <a:schemeClr val="tx1"/>
                </a:solidFill>
              </a:rPr>
              <a:t>Ú</a:t>
            </a:r>
            <a:r>
              <a:rPr lang="sk-SK" dirty="0" smtClean="0">
                <a:solidFill>
                  <a:schemeClr val="tx1"/>
                </a:solidFill>
              </a:rPr>
              <a:t>čtovný SW - prehľad prijatých fakturačných údajov</a:t>
            </a:r>
            <a:endParaRPr lang="sk-SK" dirty="0">
              <a:solidFill>
                <a:schemeClr val="tx1"/>
              </a:solidFill>
            </a:endParaRPr>
          </a:p>
        </p:txBody>
      </p:sp>
      <p:cxnSp>
        <p:nvCxnSpPr>
          <p:cNvPr id="3" name="Rovná spojovacia šípka 2"/>
          <p:cNvCxnSpPr/>
          <p:nvPr/>
        </p:nvCxnSpPr>
        <p:spPr>
          <a:xfrm>
            <a:off x="7690408" y="3322901"/>
            <a:ext cx="423217" cy="2849299"/>
          </a:xfrm>
          <a:prstGeom prst="straightConnector1">
            <a:avLst/>
          </a:prstGeom>
          <a:ln w="1905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53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838198" y="42394"/>
            <a:ext cx="10515600" cy="637467"/>
          </a:xfrm>
        </p:spPr>
        <p:txBody>
          <a:bodyPr>
            <a:normAutofit fontScale="90000"/>
          </a:bodyPr>
          <a:lstStyle/>
          <a:p>
            <a:pPr algn="ctr"/>
            <a:r>
              <a:rPr lang="sk-SK" sz="2800" dirty="0" smtClean="0"/>
              <a:t>Proces zasielania údajov z FA vyhotovených prostredníctvom </a:t>
            </a:r>
            <a:r>
              <a:rPr lang="sk-SK" sz="3100" b="1" dirty="0"/>
              <a:t>o</a:t>
            </a:r>
            <a:r>
              <a:rPr lang="sk-SK" sz="3100" b="1" dirty="0" smtClean="0"/>
              <a:t>nline aplikácie</a:t>
            </a:r>
            <a:endParaRPr lang="sk-SK" sz="3100" b="1" dirty="0"/>
          </a:p>
        </p:txBody>
      </p:sp>
      <p:sp>
        <p:nvSpPr>
          <p:cNvPr id="15" name="Vývojový diagram: alternatívny proces 14"/>
          <p:cNvSpPr/>
          <p:nvPr/>
        </p:nvSpPr>
        <p:spPr>
          <a:xfrm>
            <a:off x="8123896" y="4281878"/>
            <a:ext cx="3209363" cy="550197"/>
          </a:xfrm>
          <a:prstGeom prst="flowChartAlternate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>
                <a:solidFill>
                  <a:schemeClr val="tx1"/>
                </a:solidFill>
              </a:rPr>
              <a:t>2</a:t>
            </a:r>
            <a:r>
              <a:rPr lang="sk-SK" dirty="0" smtClean="0">
                <a:solidFill>
                  <a:schemeClr val="tx1"/>
                </a:solidFill>
              </a:rPr>
              <a:t>. Overenie </a:t>
            </a:r>
            <a:r>
              <a:rPr lang="sk-SK" smtClean="0">
                <a:solidFill>
                  <a:schemeClr val="tx1"/>
                </a:solidFill>
              </a:rPr>
              <a:t>správnosti údajov z FA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16" name="Vývojový diagram: alternatívny proces 15"/>
          <p:cNvSpPr/>
          <p:nvPr/>
        </p:nvSpPr>
        <p:spPr>
          <a:xfrm>
            <a:off x="838198" y="1310110"/>
            <a:ext cx="3209363" cy="506942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1. Vyhotovenie FA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18" name="Vývojový diagram: alternatívny proces 17"/>
          <p:cNvSpPr/>
          <p:nvPr/>
        </p:nvSpPr>
        <p:spPr>
          <a:xfrm>
            <a:off x="838198" y="2019778"/>
            <a:ext cx="3209363" cy="550197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2. Zaslanie údajov z FA do IS FS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20" name="Vývojový diagram: alternatívny proces 19"/>
          <p:cNvSpPr/>
          <p:nvPr/>
        </p:nvSpPr>
        <p:spPr>
          <a:xfrm>
            <a:off x="838198" y="3529719"/>
            <a:ext cx="3209363" cy="550197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>
                <a:solidFill>
                  <a:schemeClr val="tx1"/>
                </a:solidFill>
              </a:rPr>
              <a:t>3. Príjem potvrdenia o zaznamenaní údajov z FA v IS FS</a:t>
            </a:r>
          </a:p>
        </p:txBody>
      </p:sp>
      <p:sp>
        <p:nvSpPr>
          <p:cNvPr id="21" name="Vývojový diagram: alternatívny proces 20"/>
          <p:cNvSpPr/>
          <p:nvPr/>
        </p:nvSpPr>
        <p:spPr>
          <a:xfrm>
            <a:off x="838197" y="4282643"/>
            <a:ext cx="3209363" cy="550197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4. </a:t>
            </a:r>
            <a:r>
              <a:rPr lang="sk-SK" dirty="0">
                <a:solidFill>
                  <a:schemeClr val="tx1"/>
                </a:solidFill>
              </a:rPr>
              <a:t>Dokončenie FA</a:t>
            </a:r>
          </a:p>
        </p:txBody>
      </p:sp>
      <p:sp>
        <p:nvSpPr>
          <p:cNvPr id="22" name="Vývojový diagram: alternatívny proces 21"/>
          <p:cNvSpPr/>
          <p:nvPr/>
        </p:nvSpPr>
        <p:spPr>
          <a:xfrm>
            <a:off x="838197" y="5035567"/>
            <a:ext cx="3209363" cy="550197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5. Odoslanie FA odberateľovi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25" name="Vývojový diagram: alternatívny proces 24"/>
          <p:cNvSpPr/>
          <p:nvPr/>
        </p:nvSpPr>
        <p:spPr>
          <a:xfrm>
            <a:off x="4470776" y="2019778"/>
            <a:ext cx="3209363" cy="550197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1. Príjem údajov z FA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26" name="Vývojový diagram: alternatívny proces 25"/>
          <p:cNvSpPr/>
          <p:nvPr/>
        </p:nvSpPr>
        <p:spPr>
          <a:xfrm>
            <a:off x="4470775" y="2772703"/>
            <a:ext cx="3209363" cy="550197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2. </a:t>
            </a:r>
            <a:r>
              <a:rPr lang="sk-SK" dirty="0">
                <a:solidFill>
                  <a:schemeClr val="tx1"/>
                </a:solidFill>
              </a:rPr>
              <a:t>Proces zaznamenania</a:t>
            </a:r>
          </a:p>
        </p:txBody>
      </p:sp>
      <p:sp>
        <p:nvSpPr>
          <p:cNvPr id="27" name="Vývojový diagram: alternatívny proces 26"/>
          <p:cNvSpPr/>
          <p:nvPr/>
        </p:nvSpPr>
        <p:spPr>
          <a:xfrm>
            <a:off x="4481045" y="3529719"/>
            <a:ext cx="3209363" cy="550197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3. </a:t>
            </a:r>
            <a:r>
              <a:rPr lang="sk-SK" dirty="0">
                <a:solidFill>
                  <a:schemeClr val="tx1"/>
                </a:solidFill>
              </a:rPr>
              <a:t>Odoslanie potvrdenia o zaznamenaní údajov</a:t>
            </a:r>
          </a:p>
        </p:txBody>
      </p:sp>
      <p:sp>
        <p:nvSpPr>
          <p:cNvPr id="28" name="Vývojový diagram: alternatívny proces 27"/>
          <p:cNvSpPr/>
          <p:nvPr/>
        </p:nvSpPr>
        <p:spPr>
          <a:xfrm>
            <a:off x="4481045" y="4282644"/>
            <a:ext cx="3209363" cy="550197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4. Overenie správnosti údajov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29" name="Vývojový diagram: alternatívny proces 28"/>
          <p:cNvSpPr/>
          <p:nvPr/>
        </p:nvSpPr>
        <p:spPr>
          <a:xfrm>
            <a:off x="8123896" y="5035567"/>
            <a:ext cx="3209363" cy="550197"/>
          </a:xfrm>
          <a:prstGeom prst="flowChartAlternate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>
                <a:solidFill>
                  <a:schemeClr val="tx1"/>
                </a:solidFill>
              </a:rPr>
              <a:t>1</a:t>
            </a:r>
            <a:r>
              <a:rPr lang="sk-SK" dirty="0" smtClean="0">
                <a:solidFill>
                  <a:schemeClr val="tx1"/>
                </a:solidFill>
              </a:rPr>
              <a:t>. Prijatie FA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30" name="BlokTextu 29"/>
          <p:cNvSpPr txBox="1"/>
          <p:nvPr/>
        </p:nvSpPr>
        <p:spPr>
          <a:xfrm>
            <a:off x="817659" y="854573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519238" algn="ctr"/>
                <a:tab pos="5203825" algn="ctr"/>
                <a:tab pos="8875713" algn="ctr"/>
              </a:tabLst>
            </a:pPr>
            <a:r>
              <a:rPr lang="sk-SK" dirty="0"/>
              <a:t>	</a:t>
            </a:r>
            <a:r>
              <a:rPr lang="sk-SK" b="1" dirty="0" smtClean="0"/>
              <a:t>Online bezplatná aplikácia</a:t>
            </a:r>
            <a:r>
              <a:rPr lang="sk-SK" dirty="0" smtClean="0"/>
              <a:t>	</a:t>
            </a:r>
            <a:r>
              <a:rPr lang="sk-SK" b="1" dirty="0" smtClean="0"/>
              <a:t>Informačný systém FS</a:t>
            </a:r>
            <a:r>
              <a:rPr lang="sk-SK" dirty="0" smtClean="0"/>
              <a:t>	</a:t>
            </a:r>
            <a:r>
              <a:rPr lang="sk-SK" b="1" dirty="0" smtClean="0"/>
              <a:t>Odberateľ</a:t>
            </a:r>
            <a:endParaRPr lang="sk-SK" b="1" dirty="0"/>
          </a:p>
        </p:txBody>
      </p:sp>
      <p:cxnSp>
        <p:nvCxnSpPr>
          <p:cNvPr id="32" name="Rovná spojnica 31"/>
          <p:cNvCxnSpPr/>
          <p:nvPr/>
        </p:nvCxnSpPr>
        <p:spPr>
          <a:xfrm>
            <a:off x="838198" y="1192165"/>
            <a:ext cx="10515600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ovná spojnica 34"/>
          <p:cNvCxnSpPr/>
          <p:nvPr/>
        </p:nvCxnSpPr>
        <p:spPr>
          <a:xfrm rot="5400000">
            <a:off x="1389438" y="3702374"/>
            <a:ext cx="5760000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ovná spojnica 37"/>
          <p:cNvCxnSpPr/>
          <p:nvPr/>
        </p:nvCxnSpPr>
        <p:spPr>
          <a:xfrm rot="5400000">
            <a:off x="5022017" y="3702374"/>
            <a:ext cx="5760000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ovná spojovacia šípka 39"/>
          <p:cNvCxnSpPr>
            <a:stCxn id="16" idx="2"/>
            <a:endCxn id="18" idx="0"/>
          </p:cNvCxnSpPr>
          <p:nvPr/>
        </p:nvCxnSpPr>
        <p:spPr>
          <a:xfrm>
            <a:off x="2442880" y="1817052"/>
            <a:ext cx="0" cy="20272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ovná spojovacia šípka 45"/>
          <p:cNvCxnSpPr>
            <a:stCxn id="18" idx="3"/>
            <a:endCxn id="25" idx="1"/>
          </p:cNvCxnSpPr>
          <p:nvPr/>
        </p:nvCxnSpPr>
        <p:spPr>
          <a:xfrm>
            <a:off x="4047561" y="2294877"/>
            <a:ext cx="423215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ovná spojovacia šípka 47"/>
          <p:cNvCxnSpPr>
            <a:stCxn id="25" idx="2"/>
            <a:endCxn id="26" idx="0"/>
          </p:cNvCxnSpPr>
          <p:nvPr/>
        </p:nvCxnSpPr>
        <p:spPr>
          <a:xfrm flipH="1">
            <a:off x="6075457" y="2569975"/>
            <a:ext cx="1" cy="202728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ovná spojovacia šípka 49"/>
          <p:cNvCxnSpPr>
            <a:stCxn id="26" idx="2"/>
            <a:endCxn id="27" idx="0"/>
          </p:cNvCxnSpPr>
          <p:nvPr/>
        </p:nvCxnSpPr>
        <p:spPr>
          <a:xfrm>
            <a:off x="6075457" y="3322900"/>
            <a:ext cx="10270" cy="206819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ovná spojovacia šípka 51"/>
          <p:cNvCxnSpPr>
            <a:stCxn id="27" idx="1"/>
            <a:endCxn id="20" idx="3"/>
          </p:cNvCxnSpPr>
          <p:nvPr/>
        </p:nvCxnSpPr>
        <p:spPr>
          <a:xfrm flipH="1">
            <a:off x="4047561" y="3804818"/>
            <a:ext cx="433484" cy="0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ovná spojovacia šípka 53"/>
          <p:cNvCxnSpPr>
            <a:stCxn id="20" idx="2"/>
            <a:endCxn id="21" idx="0"/>
          </p:cNvCxnSpPr>
          <p:nvPr/>
        </p:nvCxnSpPr>
        <p:spPr>
          <a:xfrm flipH="1">
            <a:off x="2442879" y="4079916"/>
            <a:ext cx="1" cy="20272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ovná spojovacia šípka 55"/>
          <p:cNvCxnSpPr>
            <a:stCxn id="21" idx="2"/>
            <a:endCxn id="22" idx="0"/>
          </p:cNvCxnSpPr>
          <p:nvPr/>
        </p:nvCxnSpPr>
        <p:spPr>
          <a:xfrm>
            <a:off x="2442879" y="4832840"/>
            <a:ext cx="0" cy="20272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Rovná spojovacia šípka 57"/>
          <p:cNvCxnSpPr>
            <a:stCxn id="22" idx="3"/>
            <a:endCxn id="29" idx="1"/>
          </p:cNvCxnSpPr>
          <p:nvPr/>
        </p:nvCxnSpPr>
        <p:spPr>
          <a:xfrm>
            <a:off x="4047560" y="5310666"/>
            <a:ext cx="407633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Vývojový diagram: alternatívny proces 30"/>
          <p:cNvSpPr/>
          <p:nvPr/>
        </p:nvSpPr>
        <p:spPr>
          <a:xfrm>
            <a:off x="4481045" y="5749519"/>
            <a:ext cx="3209363" cy="832855"/>
          </a:xfrm>
          <a:prstGeom prst="flowChartAlternate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Vystavené/ prijaté FA</a:t>
            </a:r>
            <a:endParaRPr lang="sk-SK" dirty="0">
              <a:solidFill>
                <a:schemeClr val="tx1"/>
              </a:solidFill>
            </a:endParaRPr>
          </a:p>
        </p:txBody>
      </p:sp>
      <p:cxnSp>
        <p:nvCxnSpPr>
          <p:cNvPr id="3" name="Rovná spojovacia šípka 2"/>
          <p:cNvCxnSpPr>
            <a:stCxn id="29" idx="0"/>
            <a:endCxn id="15" idx="2"/>
          </p:cNvCxnSpPr>
          <p:nvPr/>
        </p:nvCxnSpPr>
        <p:spPr>
          <a:xfrm flipV="1">
            <a:off x="9728578" y="4832075"/>
            <a:ext cx="0" cy="20349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ovná spojovacia šípka 5"/>
          <p:cNvCxnSpPr>
            <a:stCxn id="15" idx="1"/>
            <a:endCxn id="28" idx="3"/>
          </p:cNvCxnSpPr>
          <p:nvPr/>
        </p:nvCxnSpPr>
        <p:spPr>
          <a:xfrm flipH="1">
            <a:off x="7690408" y="4556977"/>
            <a:ext cx="433488" cy="766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Vývojový diagram: alternatívny proces 33"/>
          <p:cNvSpPr/>
          <p:nvPr/>
        </p:nvSpPr>
        <p:spPr>
          <a:xfrm>
            <a:off x="817658" y="5749519"/>
            <a:ext cx="3209363" cy="832855"/>
          </a:xfrm>
          <a:prstGeom prst="flowChartAlternate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Osobná internetová zóna – prehľad vystavených/prijatých FA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36" name="Vývojový diagram: alternatívny proces 35"/>
          <p:cNvSpPr/>
          <p:nvPr/>
        </p:nvSpPr>
        <p:spPr>
          <a:xfrm>
            <a:off x="8144435" y="5749519"/>
            <a:ext cx="3209363" cy="832855"/>
          </a:xfrm>
          <a:prstGeom prst="flowChartAlternate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Osobná internetová zóna – prehľad vystavených/prijatých FA</a:t>
            </a:r>
            <a:endParaRPr lang="sk-SK" dirty="0">
              <a:solidFill>
                <a:schemeClr val="tx1"/>
              </a:solidFill>
            </a:endParaRPr>
          </a:p>
        </p:txBody>
      </p:sp>
      <p:cxnSp>
        <p:nvCxnSpPr>
          <p:cNvPr id="8" name="Rovná spojovacia šípka 7"/>
          <p:cNvCxnSpPr>
            <a:stCxn id="34" idx="3"/>
            <a:endCxn id="31" idx="1"/>
          </p:cNvCxnSpPr>
          <p:nvPr/>
        </p:nvCxnSpPr>
        <p:spPr>
          <a:xfrm>
            <a:off x="4027021" y="6165947"/>
            <a:ext cx="454024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ovacia šípka 9"/>
          <p:cNvCxnSpPr>
            <a:stCxn id="31" idx="3"/>
            <a:endCxn id="36" idx="1"/>
          </p:cNvCxnSpPr>
          <p:nvPr/>
        </p:nvCxnSpPr>
        <p:spPr>
          <a:xfrm>
            <a:off x="7690408" y="6165947"/>
            <a:ext cx="45402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ovná spojovacia šípka 11"/>
          <p:cNvCxnSpPr/>
          <p:nvPr/>
        </p:nvCxnSpPr>
        <p:spPr>
          <a:xfrm flipH="1">
            <a:off x="4027021" y="6165947"/>
            <a:ext cx="454024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ovná spojovacia šípka 13"/>
          <p:cNvCxnSpPr/>
          <p:nvPr/>
        </p:nvCxnSpPr>
        <p:spPr>
          <a:xfrm flipH="1">
            <a:off x="7690408" y="6165947"/>
            <a:ext cx="45402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13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190</Words>
  <Application>Microsoft Office PowerPoint</Application>
  <PresentationFormat>Širokouhlá</PresentationFormat>
  <Paragraphs>36</Paragraphs>
  <Slides>3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Motív Office</vt:lpstr>
      <vt:lpstr>Verejné konzultácie  k návrhu zákona o zasielaní údajov finančnej správe  z faktúr daňových subjektov   (po pripomienkovaní predbežnej informácie)   pracovne RTI (real time invoicing) alebo eFaktúra B2B</vt:lpstr>
      <vt:lpstr>Proces zasielania údajov z FA prostredníctvom účtovných SW</vt:lpstr>
      <vt:lpstr>Proces zasielania údajov z FA vyhotovených prostredníctvom online aplikácie</vt:lpstr>
    </vt:vector>
  </TitlesOfParts>
  <Company>Ministerstvo financií SR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Hajsterova Lenka</dc:creator>
  <cp:lastModifiedBy>Hajsterova Lenka</cp:lastModifiedBy>
  <cp:revision>34</cp:revision>
  <dcterms:created xsi:type="dcterms:W3CDTF">2021-01-27T14:38:10Z</dcterms:created>
  <dcterms:modified xsi:type="dcterms:W3CDTF">2021-03-09T06:55:19Z</dcterms:modified>
</cp:coreProperties>
</file>