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81" r:id="rId4"/>
    <p:sldId id="283" r:id="rId5"/>
    <p:sldId id="265" r:id="rId6"/>
    <p:sldId id="268" r:id="rId7"/>
    <p:sldId id="264" r:id="rId8"/>
    <p:sldId id="266" r:id="rId9"/>
    <p:sldId id="275" r:id="rId10"/>
    <p:sldId id="270" r:id="rId11"/>
    <p:sldId id="271" r:id="rId12"/>
    <p:sldId id="273" r:id="rId13"/>
    <p:sldId id="272" r:id="rId14"/>
    <p:sldId id="302" r:id="rId15"/>
    <p:sldId id="303" r:id="rId16"/>
    <p:sldId id="304" r:id="rId17"/>
    <p:sldId id="305" r:id="rId18"/>
    <p:sldId id="306" r:id="rId19"/>
    <p:sldId id="309" r:id="rId20"/>
    <p:sldId id="307" r:id="rId21"/>
    <p:sldId id="308" r:id="rId22"/>
    <p:sldId id="310" r:id="rId23"/>
    <p:sldId id="311" r:id="rId24"/>
    <p:sldId id="312" r:id="rId25"/>
    <p:sldId id="262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86" d="100"/>
          <a:sy n="86" d="100"/>
        </p:scale>
        <p:origin x="134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52;%20K%20O%20L%20A\pr&#237;spevky\Slaspo\prieskum%20poistenie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52;%20K%20O%20L%20A\pr&#237;spevky\Slaspo\prieskum%20poistenie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52;%20K%20O%20L%20A\pr&#237;spevky\Slaspo\prieskum%20poistenie%2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52;%20K%20O%20L%20A\pr&#237;spevky\Slaspo\prieskum%20poistenie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52;%20K%20O%20L%20A\pr&#237;spevky\Slaspo\prieskum%20poistenie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52;%20K%20O%20L%20A\pr&#237;spevky\Slaspo\prieskum%20poistenie%2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52;%20K%20O%20L%20A\pr&#237;spevky\Slaspo\prieskum%20poistenie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41583421475391E-2"/>
          <c:y val="5.3240740740740762E-2"/>
          <c:w val="0.49751243781094623"/>
          <c:h val="0.925925925925925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9.1758726054765542E-3"/>
                  <c:y val="5.20833333333335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Sheet1!$D$7:$D$14</c:f>
              <c:strCache>
                <c:ptCount val="8"/>
                <c:pt idx="0">
                  <c:v>Byrokracia a zložité postupy poisťovní</c:v>
                </c:pt>
                <c:pt idx="1">
                  <c:v>Neprofesionalita a neochota personálu</c:v>
                </c:pt>
                <c:pt idx="2">
                  <c:v>Neuznané poistné udalosti</c:v>
                </c:pt>
                <c:pt idx="3">
                  <c:v>Neznalosť vlastných produktov </c:v>
                </c:pt>
                <c:pt idx="4">
                  <c:v>Doba spracovania žiadostí klientov</c:v>
                </c:pt>
                <c:pt idx="5">
                  <c:v>Stav a vybavenie priestorov pobočiek</c:v>
                </c:pt>
                <c:pt idx="6">
                  <c:v>Rýchlosť vybavenia na pobočkách</c:v>
                </c:pt>
                <c:pt idx="7">
                  <c:v>Cena produktov a služieb poisťovní </c:v>
                </c:pt>
              </c:strCache>
            </c:strRef>
          </c:cat>
          <c:val>
            <c:numRef>
              <c:f>Sheet1!$E$7:$E$14</c:f>
              <c:numCache>
                <c:formatCode>0%</c:formatCode>
                <c:ptCount val="8"/>
                <c:pt idx="0">
                  <c:v>0.22000000000000017</c:v>
                </c:pt>
                <c:pt idx="1">
                  <c:v>0.21000000000000016</c:v>
                </c:pt>
                <c:pt idx="2">
                  <c:v>0.17</c:v>
                </c:pt>
                <c:pt idx="3">
                  <c:v>0.14000000000000001</c:v>
                </c:pt>
                <c:pt idx="4">
                  <c:v>9.0000000000000066E-2</c:v>
                </c:pt>
                <c:pt idx="5">
                  <c:v>9.0000000000000066E-2</c:v>
                </c:pt>
                <c:pt idx="6">
                  <c:v>6.0000000000000067E-2</c:v>
                </c:pt>
                <c:pt idx="7">
                  <c:v>2.0000000000000025E-2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381968112194832"/>
          <c:y val="8.1030183727034147E-2"/>
          <c:w val="0.46125494574372233"/>
          <c:h val="0.83793963254593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sz="1800" b="1" i="0" u="none" strike="noStrike" baseline="0"/>
              <a:t>Spoločné prvky bánk a poisťovní</a:t>
            </a:r>
            <a:endParaRPr lang="sk-SK"/>
          </a:p>
        </c:rich>
      </c:tx>
      <c:layout>
        <c:manualLayout>
          <c:xMode val="edge"/>
          <c:yMode val="edge"/>
          <c:x val="0.1562337429879925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9136158592607886"/>
          <c:y val="0.12865148613180122"/>
          <c:w val="0.67765486374529826"/>
          <c:h val="0.7782826761938733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Sheet2!$P$4:$P$15</c:f>
              <c:strCache>
                <c:ptCount val="12"/>
                <c:pt idx="0">
                  <c:v>iné</c:v>
                </c:pt>
                <c:pt idx="1">
                  <c:v>Žiadne</c:v>
                </c:pt>
                <c:pt idx="2">
                  <c:v>Likvidita úspor</c:v>
                </c:pt>
                <c:pt idx="3">
                  <c:v>Garancia výnosu</c:v>
                </c:pt>
                <c:pt idx="4">
                  <c:v>Výška výnosu</c:v>
                </c:pt>
                <c:pt idx="5">
                  <c:v>Garancia vkladu</c:v>
                </c:pt>
                <c:pt idx="6">
                  <c:v>Sporenie na čokoľvek</c:v>
                </c:pt>
                <c:pt idx="7">
                  <c:v>Výška poplatkov</c:v>
                </c:pt>
                <c:pt idx="8">
                  <c:v>Investičné možnosti</c:v>
                </c:pt>
                <c:pt idx="9">
                  <c:v>Ponuka produktov</c:v>
                </c:pt>
                <c:pt idx="10">
                  <c:v>Sporenie na dôchodok </c:v>
                </c:pt>
                <c:pt idx="11">
                  <c:v>Typy poplatkov</c:v>
                </c:pt>
              </c:strCache>
            </c:strRef>
          </c:cat>
          <c:val>
            <c:numRef>
              <c:f>Sheet2!$Q$4:$Q$15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11</c:v>
                </c:pt>
                <c:pt idx="3">
                  <c:v>12</c:v>
                </c:pt>
                <c:pt idx="4">
                  <c:v>15</c:v>
                </c:pt>
                <c:pt idx="5">
                  <c:v>22</c:v>
                </c:pt>
                <c:pt idx="6">
                  <c:v>27</c:v>
                </c:pt>
                <c:pt idx="7">
                  <c:v>33</c:v>
                </c:pt>
                <c:pt idx="8">
                  <c:v>38</c:v>
                </c:pt>
                <c:pt idx="9">
                  <c:v>40</c:v>
                </c:pt>
                <c:pt idx="10">
                  <c:v>41</c:v>
                </c:pt>
                <c:pt idx="1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88881568"/>
        <c:axId val="-1288883200"/>
      </c:barChart>
      <c:catAx>
        <c:axId val="-1288881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288883200"/>
        <c:crosses val="autoZero"/>
        <c:auto val="1"/>
        <c:lblAlgn val="ctr"/>
        <c:lblOffset val="100"/>
        <c:noMultiLvlLbl val="0"/>
      </c:catAx>
      <c:valAx>
        <c:axId val="-128888320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-1288881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Počet spoločných prvkov</a:t>
            </a:r>
          </a:p>
        </c:rich>
      </c:tx>
      <c:layout>
        <c:manualLayout>
          <c:xMode val="edge"/>
          <c:yMode val="edge"/>
          <c:x val="0.1846570327513885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7350240594925695"/>
          <c:y val="0.18719211822660098"/>
          <c:w val="0.68186570428696358"/>
          <c:h val="0.732182216603138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Sheet2!$AB$5:$AB$13</c:f>
              <c:strCache>
                <c:ptCount val="9"/>
                <c:pt idx="0">
                  <c:v>0 spoločných prvkov</c:v>
                </c:pt>
                <c:pt idx="1">
                  <c:v>1 spoločný prvok</c:v>
                </c:pt>
                <c:pt idx="2">
                  <c:v>2 spoločné prvky</c:v>
                </c:pt>
                <c:pt idx="3">
                  <c:v>3 spoločné prvky</c:v>
                </c:pt>
                <c:pt idx="4">
                  <c:v>4 spoločné prvky</c:v>
                </c:pt>
                <c:pt idx="5">
                  <c:v>5 spoločných prvkov</c:v>
                </c:pt>
                <c:pt idx="6">
                  <c:v>6 spoločných prvkov</c:v>
                </c:pt>
                <c:pt idx="7">
                  <c:v>7 spoločných prvkov</c:v>
                </c:pt>
                <c:pt idx="8">
                  <c:v>8 spoločných prvkov</c:v>
                </c:pt>
              </c:strCache>
            </c:strRef>
          </c:cat>
          <c:val>
            <c:numRef>
              <c:f>Sheet2!$AC$5:$AC$13</c:f>
              <c:numCache>
                <c:formatCode>General</c:formatCode>
                <c:ptCount val="9"/>
                <c:pt idx="0">
                  <c:v>6.4220183486238536E-2</c:v>
                </c:pt>
                <c:pt idx="1">
                  <c:v>0.10091743119266053</c:v>
                </c:pt>
                <c:pt idx="2">
                  <c:v>0.33944954128440386</c:v>
                </c:pt>
                <c:pt idx="3">
                  <c:v>0.25688073394495431</c:v>
                </c:pt>
                <c:pt idx="4">
                  <c:v>0.1743119266055046</c:v>
                </c:pt>
                <c:pt idx="5">
                  <c:v>2.7522935779816522E-2</c:v>
                </c:pt>
                <c:pt idx="6">
                  <c:v>9.1743119266055051E-3</c:v>
                </c:pt>
                <c:pt idx="7">
                  <c:v>1.8348623853211014E-2</c:v>
                </c:pt>
                <c:pt idx="8">
                  <c:v>9.1743119266055051E-3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88891904"/>
        <c:axId val="-1288894080"/>
      </c:barChart>
      <c:catAx>
        <c:axId val="-1288891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288894080"/>
        <c:crosses val="autoZero"/>
        <c:auto val="1"/>
        <c:lblAlgn val="ctr"/>
        <c:lblOffset val="100"/>
        <c:noMultiLvlLbl val="0"/>
      </c:catAx>
      <c:valAx>
        <c:axId val="-128889408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1288891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 smtClean="0"/>
              <a:t>Rozdielne prvky</a:t>
            </a:r>
            <a:r>
              <a:rPr lang="sk-SK" baseline="0" dirty="0" smtClean="0"/>
              <a:t> bánk a poisťovní</a:t>
            </a:r>
            <a:endParaRPr lang="sk-SK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30693285214348232"/>
          <c:y val="0.22942643391521211"/>
          <c:w val="0.64843525809273861"/>
          <c:h val="0.6872762974453628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Sheet3!$P$7:$P$15</c:f>
              <c:strCache>
                <c:ptCount val="9"/>
                <c:pt idx="0">
                  <c:v>Iné</c:v>
                </c:pt>
                <c:pt idx="1">
                  <c:v>V ničom</c:v>
                </c:pt>
                <c:pt idx="2">
                  <c:v>Ochrana vkladu</c:v>
                </c:pt>
                <c:pt idx="3">
                  <c:v>Garancia výnosu</c:v>
                </c:pt>
                <c:pt idx="4">
                  <c:v>Likvidita úspor </c:v>
                </c:pt>
                <c:pt idx="5">
                  <c:v>Typy poplatkov</c:v>
                </c:pt>
                <c:pt idx="6">
                  <c:v>Výška poplatkov</c:v>
                </c:pt>
                <c:pt idx="7">
                  <c:v>Výška výnosov</c:v>
                </c:pt>
                <c:pt idx="8">
                  <c:v>Možnosť výberu peňazí</c:v>
                </c:pt>
              </c:strCache>
            </c:strRef>
          </c:cat>
          <c:val>
            <c:numRef>
              <c:f>Sheet3!$Q$7:$Q$15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21</c:v>
                </c:pt>
                <c:pt idx="3">
                  <c:v>30</c:v>
                </c:pt>
                <c:pt idx="4">
                  <c:v>30</c:v>
                </c:pt>
                <c:pt idx="5">
                  <c:v>44</c:v>
                </c:pt>
                <c:pt idx="6">
                  <c:v>51</c:v>
                </c:pt>
                <c:pt idx="7">
                  <c:v>63</c:v>
                </c:pt>
                <c:pt idx="8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88893536"/>
        <c:axId val="-1288889728"/>
      </c:barChart>
      <c:catAx>
        <c:axId val="-1288893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288889728"/>
        <c:crosses val="autoZero"/>
        <c:auto val="1"/>
        <c:lblAlgn val="ctr"/>
        <c:lblOffset val="100"/>
        <c:noMultiLvlLbl val="0"/>
      </c:catAx>
      <c:valAx>
        <c:axId val="-1288889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288893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Počet rozdielov pri sporení</a:t>
            </a:r>
          </a:p>
        </c:rich>
      </c:tx>
      <c:layout>
        <c:manualLayout>
          <c:xMode val="edge"/>
          <c:yMode val="edge"/>
          <c:x val="0.1532513158915257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784951881014873"/>
          <c:y val="0.22277639235245233"/>
          <c:w val="0.77758792650918718"/>
          <c:h val="0.6939263390081226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Sheet3!$M$15:$M$21</c:f>
              <c:strCache>
                <c:ptCount val="7"/>
                <c:pt idx="0">
                  <c:v>0 rozdielov</c:v>
                </c:pt>
                <c:pt idx="1">
                  <c:v>1 rozdiel</c:v>
                </c:pt>
                <c:pt idx="2">
                  <c:v>2 rozdiely</c:v>
                </c:pt>
                <c:pt idx="3">
                  <c:v>3 rozdiely</c:v>
                </c:pt>
                <c:pt idx="4">
                  <c:v>4 rozdiely</c:v>
                </c:pt>
                <c:pt idx="5">
                  <c:v>5 rozdielov</c:v>
                </c:pt>
                <c:pt idx="6">
                  <c:v>6 rozdielov</c:v>
                </c:pt>
              </c:strCache>
            </c:strRef>
          </c:cat>
          <c:val>
            <c:numRef>
              <c:f>Sheet3!$N$15:$N$21</c:f>
              <c:numCache>
                <c:formatCode>General</c:formatCode>
                <c:ptCount val="7"/>
                <c:pt idx="0">
                  <c:v>3.6697247706422034E-2</c:v>
                </c:pt>
                <c:pt idx="1">
                  <c:v>0.11009174311926606</c:v>
                </c:pt>
                <c:pt idx="2">
                  <c:v>0.27522935779816515</c:v>
                </c:pt>
                <c:pt idx="3">
                  <c:v>0.29357798165137622</c:v>
                </c:pt>
                <c:pt idx="4">
                  <c:v>0.16513761467889906</c:v>
                </c:pt>
                <c:pt idx="5">
                  <c:v>9.1743119266055037E-2</c:v>
                </c:pt>
                <c:pt idx="6">
                  <c:v>2.7522935779816522E-2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88888640"/>
        <c:axId val="-1288888096"/>
      </c:barChart>
      <c:catAx>
        <c:axId val="-1288888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288888096"/>
        <c:crosses val="autoZero"/>
        <c:auto val="1"/>
        <c:lblAlgn val="ctr"/>
        <c:lblOffset val="100"/>
        <c:noMultiLvlLbl val="0"/>
      </c:catAx>
      <c:valAx>
        <c:axId val="-128888809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1288888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Poistiť sa</a:t>
            </a:r>
            <a:r>
              <a:rPr lang="sk-SK" baseline="0"/>
              <a:t> alebo si šetriť?</a:t>
            </a:r>
            <a:endParaRPr lang="sk-SK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Poistiť sa</a:t>
            </a:r>
            <a:r>
              <a:rPr lang="sk-SK" baseline="0"/>
              <a:t> alebo si šetriť?</a:t>
            </a:r>
            <a:endParaRPr lang="sk-SK"/>
          </a:p>
        </c:rich>
      </c:tx>
      <c:layout>
        <c:manualLayout>
          <c:xMode val="edge"/>
          <c:yMode val="edge"/>
          <c:x val="0.4365712767941866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-6.8368565542858528E-2"/>
                  <c:y val="2.87316740701199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Sheet5!$B$20:$B$23</c:f>
              <c:strCache>
                <c:ptCount val="4"/>
                <c:pt idx="0">
                  <c:v>Poistiť </c:v>
                </c:pt>
                <c:pt idx="1">
                  <c:v>Šetriť</c:v>
                </c:pt>
                <c:pt idx="2">
                  <c:v>Spoluúčasť</c:v>
                </c:pt>
                <c:pt idx="3">
                  <c:v>Nevie</c:v>
                </c:pt>
              </c:strCache>
            </c:strRef>
          </c:cat>
          <c:val>
            <c:numRef>
              <c:f>Sheet5!$C$20:$C$23</c:f>
              <c:numCache>
                <c:formatCode>General</c:formatCode>
                <c:ptCount val="4"/>
                <c:pt idx="0">
                  <c:v>0.42201834862385335</c:v>
                </c:pt>
                <c:pt idx="1">
                  <c:v>2.7522935779816522E-2</c:v>
                </c:pt>
                <c:pt idx="2">
                  <c:v>0.54128440366972475</c:v>
                </c:pt>
                <c:pt idx="3">
                  <c:v>9.1743119266055051E-3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Kam bezpečne vložiť</a:t>
            </a:r>
            <a:r>
              <a:rPr lang="sk-SK" baseline="0"/>
              <a:t> peniaze?</a:t>
            </a:r>
            <a:endParaRPr lang="sk-SK"/>
          </a:p>
        </c:rich>
      </c:tx>
      <c:layout>
        <c:manualLayout>
          <c:xMode val="edge"/>
          <c:yMode val="edge"/>
          <c:x val="0.22561802343599249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Sheet5!$B$8:$B$14</c:f>
              <c:strCache>
                <c:ptCount val="7"/>
                <c:pt idx="0">
                  <c:v>Banka</c:v>
                </c:pt>
                <c:pt idx="1">
                  <c:v>Poisťovňa</c:v>
                </c:pt>
                <c:pt idx="2">
                  <c:v>Investovanie</c:v>
                </c:pt>
                <c:pt idx="3">
                  <c:v>Trezor</c:v>
                </c:pt>
                <c:pt idx="4">
                  <c:v>Notár</c:v>
                </c:pt>
                <c:pt idx="5">
                  <c:v>Štátny dlhopis</c:v>
                </c:pt>
                <c:pt idx="6">
                  <c:v>Iné</c:v>
                </c:pt>
              </c:strCache>
            </c:strRef>
          </c:cat>
          <c:val>
            <c:numRef>
              <c:f>Sheet5!$C$8:$C$14</c:f>
              <c:numCache>
                <c:formatCode>General</c:formatCode>
                <c:ptCount val="7"/>
                <c:pt idx="0">
                  <c:v>0.47706422018348632</c:v>
                </c:pt>
                <c:pt idx="1">
                  <c:v>9.1743119266055051E-3</c:v>
                </c:pt>
                <c:pt idx="2">
                  <c:v>0.24770642201834867</c:v>
                </c:pt>
                <c:pt idx="3">
                  <c:v>7.3394495412844055E-2</c:v>
                </c:pt>
                <c:pt idx="4">
                  <c:v>0</c:v>
                </c:pt>
                <c:pt idx="5">
                  <c:v>0.11926605504587159</c:v>
                </c:pt>
                <c:pt idx="6">
                  <c:v>9.1743119266055051E-3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9A00-E8CE-42C1-8F75-48630B808B5A}" type="datetimeFigureOut">
              <a:rPr lang="sk-SK" smtClean="0"/>
              <a:pPr/>
              <a:t>15.11.2016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FFAAE-28C7-4D7F-B0EF-44913F062A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11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BF1D-F907-4B30-AFA0-5A59B10F5DC5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71E-FE49-49FA-94CD-E4CD4DE18956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01C0-B807-4F7B-8AE4-7E78E66A00EE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7494-7D7E-44AD-9994-ED58C700CCA2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98EA-9D58-48FB-AB11-3546B85944AF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92A-47D6-4440-9D6B-AC771BF53822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7B18-BCF7-4365-AD25-D8C558D6D4D6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A1EB-9129-479E-B1E7-E7D82564E44A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BE07-C9C8-4449-A310-BA440D6ECD63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96C4-CA57-42F0-B2D7-9D3554730DF8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CCB-4E7E-4EDC-9D42-23E85C29E739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521A-9426-4F69-8816-FF2CB0084CF8}" type="datetime1">
              <a:rPr lang="sk-SK" smtClean="0"/>
              <a:pPr/>
              <a:t>15.11.2016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0089-65BB-4704-8183-3AF039CDDF7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Š K O L A\príspevky\Finportal\images\image3.youngfamily-Term.lifeinsu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1881" y="1"/>
            <a:ext cx="1032588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sk-SK" dirty="0" smtClean="0"/>
              <a:t>Poisťovne v očiach klientov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6088360"/>
            <a:ext cx="6400800" cy="769640"/>
          </a:xfrm>
        </p:spPr>
        <p:txBody>
          <a:bodyPr/>
          <a:lstStyle/>
          <a:p>
            <a:pPr algn="r"/>
            <a:r>
              <a:rPr lang="sk-SK" dirty="0" smtClean="0">
                <a:solidFill>
                  <a:schemeClr val="bg1">
                    <a:lumMod val="85000"/>
                  </a:schemeClr>
                </a:solidFill>
              </a:rPr>
              <a:t>Pavel Škriniar</a:t>
            </a:r>
            <a:endParaRPr lang="sk-SK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Hodnotenia klientov sa dajú rozdeliť</a:t>
            </a:r>
          </a:p>
          <a:p>
            <a:pPr>
              <a:buNone/>
            </a:pPr>
            <a:r>
              <a:rPr lang="sk-SK" dirty="0" smtClean="0"/>
              <a:t>	- Dôvody nespokojnosti</a:t>
            </a:r>
          </a:p>
          <a:p>
            <a:pPr>
              <a:buNone/>
            </a:pPr>
            <a:r>
              <a:rPr lang="sk-SK" dirty="0" smtClean="0"/>
              <a:t>	- Kuriozity</a:t>
            </a:r>
          </a:p>
          <a:p>
            <a:pPr>
              <a:buNone/>
            </a:pPr>
            <a:r>
              <a:rPr lang="sk-SK" dirty="0" smtClean="0"/>
              <a:t>	- Odporúčania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15361" name="Picture 1" descr="C:\Š K O L A\príspevky\Finportal\images\tumblr_n7u45ubzmD1qzcyf0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905" y="2564905"/>
            <a:ext cx="4293096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Š K O L A\príspevky\Finportal\images\37c1d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836" y="3905672"/>
            <a:ext cx="4637164" cy="295232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Dôvody nespokojnosti</a:t>
            </a:r>
            <a:endParaRPr lang="sk-SK" b="1" dirty="0"/>
          </a:p>
          <a:p>
            <a:pPr>
              <a:buNone/>
            </a:pPr>
            <a:r>
              <a:rPr lang="sk-SK" dirty="0" smtClean="0"/>
              <a:t>	1, Prístup pred a po</a:t>
            </a:r>
          </a:p>
          <a:p>
            <a:pPr>
              <a:buNone/>
            </a:pPr>
            <a:r>
              <a:rPr lang="sk-SK" dirty="0" smtClean="0"/>
              <a:t>	2, Informovanie</a:t>
            </a:r>
          </a:p>
          <a:p>
            <a:pPr>
              <a:buNone/>
            </a:pPr>
            <a:r>
              <a:rPr lang="sk-SK" dirty="0" smtClean="0"/>
              <a:t>	3, </a:t>
            </a:r>
            <a:r>
              <a:rPr lang="sk-SK" dirty="0" err="1" smtClean="0"/>
              <a:t>Prezmluvňovanie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4, Administratíva</a:t>
            </a:r>
          </a:p>
          <a:p>
            <a:pPr>
              <a:buNone/>
            </a:pPr>
            <a:r>
              <a:rPr lang="sk-SK" dirty="0" smtClean="0"/>
              <a:t>	5, Poistné plnenia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9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8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Š K O L A\príspevky\Finportal\images\owl-clip-art-for-teachers-clipart-best-RvRVHL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18942"/>
            <a:ext cx="3347864" cy="323905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Odporúčania od klientov</a:t>
            </a:r>
          </a:p>
          <a:p>
            <a:pPr>
              <a:buNone/>
            </a:pPr>
            <a:r>
              <a:rPr lang="sk-SK" dirty="0" smtClean="0"/>
              <a:t>	1, preškoľovať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2, administratíva a moderné technológie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3, priestory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4, zjednotiť názory a postupy</a:t>
            </a:r>
            <a:endParaRPr lang="sk-SK" dirty="0"/>
          </a:p>
          <a:p>
            <a:pPr>
              <a:buNone/>
            </a:pPr>
            <a:r>
              <a:rPr lang="sk-SK" dirty="0" smtClean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57403"/>
          </a:xfrm>
        </p:spPr>
        <p:txBody>
          <a:bodyPr numCol="2">
            <a:noAutofit/>
          </a:bodyPr>
          <a:lstStyle/>
          <a:p>
            <a:r>
              <a:rPr lang="sk-SK" sz="1300" dirty="0" smtClean="0"/>
              <a:t>Obvinili </a:t>
            </a:r>
            <a:r>
              <a:rPr lang="sk-SK" sz="1300" dirty="0"/>
              <a:t>ma z pokusu o poistný podvod, lebo som nahlásil udalosť, ktorú poistenie nekrylo.</a:t>
            </a:r>
          </a:p>
          <a:p>
            <a:r>
              <a:rPr lang="sk-SK" sz="1300" b="1" dirty="0" smtClean="0"/>
              <a:t>Plnenie </a:t>
            </a:r>
            <a:r>
              <a:rPr lang="sk-SK" sz="1300" b="1" dirty="0"/>
              <a:t>zamietli, no po kontaktovaní mojim právnikom ho vyplatili</a:t>
            </a:r>
            <a:r>
              <a:rPr lang="sk-SK" sz="1300" dirty="0"/>
              <a:t>.</a:t>
            </a:r>
          </a:p>
          <a:p>
            <a:r>
              <a:rPr lang="sk-SK" sz="1300" dirty="0" smtClean="0"/>
              <a:t>Pri </a:t>
            </a:r>
            <a:r>
              <a:rPr lang="sk-SK" sz="1300" dirty="0"/>
              <a:t>poistnom plnení požadovali ukončenú kolaudáciu, aj keď predmetom poistenia bola stavba.</a:t>
            </a:r>
          </a:p>
          <a:p>
            <a:r>
              <a:rPr lang="sk-SK" sz="1300" b="1" dirty="0" smtClean="0"/>
              <a:t>Poisťovňa </a:t>
            </a:r>
            <a:r>
              <a:rPr lang="sk-SK" sz="1300" b="1" dirty="0"/>
              <a:t>vymáha nedoplatok </a:t>
            </a:r>
            <a:r>
              <a:rPr lang="sk-SK" sz="1300" b="1" dirty="0" smtClean="0"/>
              <a:t>od </a:t>
            </a:r>
            <a:r>
              <a:rPr lang="sk-SK" sz="1300" b="1" dirty="0"/>
              <a:t>zosnulého.</a:t>
            </a:r>
          </a:p>
          <a:p>
            <a:r>
              <a:rPr lang="sk-SK" sz="1300" dirty="0" smtClean="0"/>
              <a:t>Bol </a:t>
            </a:r>
            <a:r>
              <a:rPr lang="sk-SK" sz="1300" dirty="0"/>
              <a:t>som vyzvaný na pre mňa nevýhodné prepoistenie. Nereagoval som, tak mi poistku zrušili.</a:t>
            </a:r>
          </a:p>
          <a:p>
            <a:r>
              <a:rPr lang="sk-SK" sz="1300" b="1" dirty="0" smtClean="0"/>
              <a:t>Pri </a:t>
            </a:r>
            <a:r>
              <a:rPr lang="sk-SK" sz="1300" b="1" dirty="0"/>
              <a:t>pokazenej práčke požadovali pokladničný doklad spred desiatich rokov, pritom zmluva tak dlho ani netrvá.</a:t>
            </a:r>
          </a:p>
          <a:p>
            <a:r>
              <a:rPr lang="sk-SK" sz="1300" dirty="0" smtClean="0"/>
              <a:t>Poradca </a:t>
            </a:r>
            <a:r>
              <a:rPr lang="sk-SK" sz="1300" dirty="0"/>
              <a:t>ma informoval, že pri IŽP nebudem mať žiadnu stratu</a:t>
            </a:r>
            <a:r>
              <a:rPr lang="sk-SK" sz="1300" dirty="0" smtClean="0"/>
              <a:t>.</a:t>
            </a:r>
          </a:p>
          <a:p>
            <a:r>
              <a:rPr lang="sk-SK" sz="1300" b="1" dirty="0" smtClean="0"/>
              <a:t>Poisťovňa </a:t>
            </a:r>
            <a:r>
              <a:rPr lang="sk-SK" sz="1300" b="1" dirty="0"/>
              <a:t>požadovala od klienta dokument, ktorý musí sama vystaviť, no jeho </a:t>
            </a:r>
            <a:r>
              <a:rPr lang="sk-SK" sz="1300" b="1" dirty="0" smtClean="0"/>
              <a:t>vystavenie klientovi </a:t>
            </a:r>
            <a:r>
              <a:rPr lang="sk-SK" sz="1300" b="1" dirty="0"/>
              <a:t>odmietla.</a:t>
            </a:r>
          </a:p>
          <a:p>
            <a:r>
              <a:rPr lang="sk-SK" sz="1300" dirty="0" smtClean="0"/>
              <a:t>Poisťovňa </a:t>
            </a:r>
            <a:r>
              <a:rPr lang="sk-SK" sz="1300" dirty="0"/>
              <a:t>stratila kompletne odovzdanú originálnu dokumentáciu k poistnej udalosti (pre plnenie </a:t>
            </a:r>
            <a:r>
              <a:rPr lang="sk-SK" sz="1300" dirty="0" smtClean="0"/>
              <a:t>požaduje </a:t>
            </a:r>
            <a:r>
              <a:rPr lang="sk-SK" sz="1300" dirty="0"/>
              <a:t>originály).</a:t>
            </a:r>
          </a:p>
          <a:p>
            <a:r>
              <a:rPr lang="sk-SK" sz="1300" b="1" dirty="0" smtClean="0"/>
              <a:t>Chyby </a:t>
            </a:r>
            <a:r>
              <a:rPr lang="sk-SK" sz="1300" b="1" dirty="0"/>
              <a:t>pri vypĺňaní tlačív poisťovne zamestnancom poisťovne boli príčinou odďaľovania poistného plnenia</a:t>
            </a:r>
            <a:r>
              <a:rPr lang="sk-SK" sz="1300" dirty="0"/>
              <a:t>.</a:t>
            </a:r>
          </a:p>
          <a:p>
            <a:r>
              <a:rPr lang="sk-SK" sz="1300" dirty="0" smtClean="0"/>
              <a:t>Poisťovňa </a:t>
            </a:r>
            <a:r>
              <a:rPr lang="sk-SK" sz="1300" dirty="0"/>
              <a:t>požadovala preskúmať zdravotný stav </a:t>
            </a:r>
            <a:r>
              <a:rPr lang="sk-SK" sz="1300" dirty="0" smtClean="0"/>
              <a:t>poisteného </a:t>
            </a:r>
            <a:r>
              <a:rPr lang="sk-SK" sz="1300" dirty="0"/>
              <a:t>po jeho pohrebe.</a:t>
            </a:r>
          </a:p>
          <a:p>
            <a:r>
              <a:rPr lang="sk-SK" sz="1300" b="1" dirty="0" smtClean="0"/>
              <a:t>Poisťovňa </a:t>
            </a:r>
            <a:r>
              <a:rPr lang="sk-SK" sz="1300" b="1" dirty="0"/>
              <a:t>podmieňovala poistné plnenie z cestovného poistenia predložením predpisu na lieky, ktorý sa necháva v lekárni.</a:t>
            </a:r>
          </a:p>
          <a:p>
            <a:r>
              <a:rPr lang="sk-SK" sz="1300" dirty="0" smtClean="0"/>
              <a:t>Poisťovňa </a:t>
            </a:r>
            <a:r>
              <a:rPr lang="sk-SK" sz="1300" dirty="0"/>
              <a:t>vydala ubezpečenie, že platby napriek chýbajúcemu variabilnému číslu spárovala. Onedlho prišlo z poisťovne storno zmluvy pre neplatenie</a:t>
            </a:r>
            <a:r>
              <a:rPr lang="sk-SK" sz="1300" dirty="0" smtClean="0"/>
              <a:t>.</a:t>
            </a:r>
          </a:p>
          <a:p>
            <a:r>
              <a:rPr lang="sk-SK" sz="1300" b="1" dirty="0" smtClean="0"/>
              <a:t>Vlamač </a:t>
            </a:r>
            <a:r>
              <a:rPr lang="sk-SK" sz="1300" b="1" dirty="0"/>
              <a:t>mechanicky poškodil zámok do auta. Poisťovňa preplatila iba poškodený zámok, nie všetky zámky v aute. Odvtedy má majiteľ na zväzku o jeden kľúč navyše.</a:t>
            </a:r>
          </a:p>
          <a:p>
            <a:r>
              <a:rPr lang="sk-SK" sz="1300" dirty="0" smtClean="0"/>
              <a:t>„</a:t>
            </a:r>
            <a:r>
              <a:rPr lang="sk-SK" sz="1300" dirty="0"/>
              <a:t>Čo si myslíte, že inde vám dajú lepšiu cenu?“, opýtala sa pracovníčka poisťovne klientky. „A dali,“ dodáva spokojne klientka.</a:t>
            </a:r>
          </a:p>
          <a:p>
            <a:r>
              <a:rPr lang="sk-SK" sz="1300" b="1" dirty="0" smtClean="0"/>
              <a:t>Voda </a:t>
            </a:r>
            <a:r>
              <a:rPr lang="sk-SK" sz="1300" b="1" dirty="0"/>
              <a:t>v byte poškodila koberec. Poisťovňa bola ochotná preplatiť iba pomernú časť ceny koberca. Tú časť, ktorá bola poškodená, keďže zvyšok sa podľa nej dal ešte používať.</a:t>
            </a:r>
          </a:p>
          <a:p>
            <a:r>
              <a:rPr lang="sk-SK" sz="1300" dirty="0" smtClean="0"/>
              <a:t>Poisťovňa </a:t>
            </a:r>
            <a:r>
              <a:rPr lang="sk-SK" sz="1300" dirty="0"/>
              <a:t>považovala dopravnú nehodu za poisťovací podvod, aj keď bola riadne zdokumentovaná políciou, resp. priebeh bol nahratý na </a:t>
            </a:r>
            <a:r>
              <a:rPr lang="sk-SK" sz="1300" dirty="0" err="1"/>
              <a:t>autokamere</a:t>
            </a:r>
            <a:r>
              <a:rPr lang="sk-SK" sz="1300" dirty="0" smtClean="0"/>
              <a:t>.</a:t>
            </a:r>
            <a:endParaRPr lang="sk-SK" sz="1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Financie v pohode\FOTO\stockxpert\iStock_000025885857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5432" y="0"/>
            <a:ext cx="10319432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 čo budúci klienti?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otázky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Aký je rozdiel medzi bankou a poisťovňou?</a:t>
            </a:r>
          </a:p>
          <a:p>
            <a:endParaRPr lang="sk-SK" dirty="0" smtClean="0"/>
          </a:p>
          <a:p>
            <a:r>
              <a:rPr lang="sk-SK" dirty="0" smtClean="0"/>
              <a:t>Je poistenie sporenie?</a:t>
            </a:r>
          </a:p>
          <a:p>
            <a:endParaRPr lang="sk-SK" dirty="0" smtClean="0"/>
          </a:p>
          <a:p>
            <a:r>
              <a:rPr lang="sk-SK" dirty="0" smtClean="0"/>
              <a:t>Čo poistenie vlastne je?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15</a:t>
            </a:fld>
            <a:endParaRPr lang="sk-SK"/>
          </a:p>
        </p:txBody>
      </p:sp>
      <p:pic>
        <p:nvPicPr>
          <p:cNvPr id="4098" name="Picture 2" descr="C:\Š K O L A\príspevky\Slaspo\questionsfry-panique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4233"/>
            <a:ext cx="3995936" cy="372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 sa povie...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Banka </a:t>
            </a:r>
            <a:r>
              <a:rPr lang="sk-SK" dirty="0" smtClean="0"/>
              <a:t>= 		</a:t>
            </a:r>
            <a:r>
              <a:rPr lang="sk-SK" sz="2800" dirty="0" smtClean="0"/>
              <a:t>peniaze</a:t>
            </a:r>
            <a:r>
              <a:rPr lang="sk-SK" dirty="0" smtClean="0"/>
              <a:t>			(51 %)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Poisťovňa</a:t>
            </a:r>
            <a:r>
              <a:rPr lang="sk-SK" dirty="0" smtClean="0"/>
              <a:t> = 	</a:t>
            </a:r>
            <a:r>
              <a:rPr lang="sk-SK" sz="2800" dirty="0" smtClean="0"/>
              <a:t>poistenie</a:t>
            </a:r>
            <a:r>
              <a:rPr lang="sk-SK" dirty="0" smtClean="0"/>
              <a:t>			(21 %)</a:t>
            </a:r>
          </a:p>
          <a:p>
            <a:pPr lvl="4">
              <a:buNone/>
            </a:pPr>
            <a:r>
              <a:rPr lang="sk-SK" dirty="0" smtClean="0"/>
              <a:t>		</a:t>
            </a:r>
            <a:r>
              <a:rPr lang="sk-SK" sz="2800" dirty="0" smtClean="0"/>
              <a:t>ochrana, bezpečie, zdravie	</a:t>
            </a:r>
          </a:p>
          <a:p>
            <a:pPr lvl="4">
              <a:buNone/>
            </a:pPr>
            <a:r>
              <a:rPr lang="sk-SK" sz="2800" dirty="0" smtClean="0"/>
              <a:t>		poistná udalosť, nehoda, </a:t>
            </a:r>
          </a:p>
          <a:p>
            <a:pPr lvl="4">
              <a:buNone/>
            </a:pPr>
            <a:r>
              <a:rPr lang="sk-SK" sz="2800" dirty="0" smtClean="0"/>
              <a:t>		agent, nedôvera, transparentnosť</a:t>
            </a:r>
          </a:p>
          <a:p>
            <a:pPr lvl="4">
              <a:buNone/>
            </a:pPr>
            <a:endParaRPr lang="sk-SK" sz="2800" dirty="0" smtClean="0"/>
          </a:p>
          <a:p>
            <a:pPr lvl="4">
              <a:buNone/>
            </a:pPr>
            <a:r>
              <a:rPr lang="sk-SK" sz="2800" dirty="0" smtClean="0"/>
              <a:t>		peniaze			(3 %)</a:t>
            </a:r>
            <a:endParaRPr lang="sk-S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Nájdi 10 rozdielov...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17</a:t>
            </a:fld>
            <a:endParaRPr lang="sk-SK"/>
          </a:p>
        </p:txBody>
      </p:sp>
      <p:graphicFrame>
        <p:nvGraphicFramePr>
          <p:cNvPr id="5" name="Chart 4"/>
          <p:cNvGraphicFramePr/>
          <p:nvPr/>
        </p:nvGraphicFramePr>
        <p:xfrm>
          <a:off x="395536" y="1412776"/>
          <a:ext cx="45365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788024" y="1412776"/>
          <a:ext cx="3942184" cy="265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520" y="3933056"/>
          <a:ext cx="475252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932040" y="4012134"/>
          <a:ext cx="3816424" cy="244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Ak istota, tak kde? Poistiť alebo šetriť?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18</a:t>
            </a:fld>
            <a:endParaRPr lang="sk-SK"/>
          </a:p>
        </p:txBody>
      </p:sp>
      <p:graphicFrame>
        <p:nvGraphicFramePr>
          <p:cNvPr id="6" name="Chart 5"/>
          <p:cNvGraphicFramePr/>
          <p:nvPr/>
        </p:nvGraphicFramePr>
        <p:xfrm>
          <a:off x="3761656" y="2996952"/>
          <a:ext cx="5382344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211960" y="2780928"/>
          <a:ext cx="493204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Š K O L A\príspevky\Slaspo\treasure_chest_with_gold_3d_model_3ds_fbx_c4d_obj__ab35de54-dd55-49c8-b483-2bce7fa1ae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18248"/>
            <a:ext cx="2339752" cy="2339752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/>
          <p:nvPr/>
        </p:nvGraphicFramePr>
        <p:xfrm>
          <a:off x="251520" y="1412776"/>
          <a:ext cx="54726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 ak šetriť, koľko to prinesie?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Predstavte si, že ste podpísali zmluvu na investičné životné poistenie. Mesačne do neho vložíte 100 eur, pričom 50 eur z toho smeruje na krytie poistných rizík. Zhodnotenie úspor v poistke dosahuje približne 10 % ročne. Akú približnú hodnotu budú mať podľa vás vaše úspory po prvom roku? (výsledok zaokrúhlite na stovky eur</a:t>
            </a:r>
            <a:r>
              <a:rPr lang="sk-SK" dirty="0" smtClean="0"/>
              <a:t>).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27EB-02DA-4D01-9BBF-86CCE7FDF1BE}" type="slidenum">
              <a:rPr lang="sk-SK" smtClean="0"/>
              <a:pPr/>
              <a:t>19</a:t>
            </a:fld>
            <a:endParaRPr lang="sk-SK"/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4716016" y="1700808"/>
          <a:ext cx="4038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288789">
                <a:tc>
                  <a:txBody>
                    <a:bodyPr/>
                    <a:lstStyle/>
                    <a:p>
                      <a:r>
                        <a:rPr lang="sk-SK" dirty="0" smtClean="0"/>
                        <a:t>Úspory po 1. roku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Podiel</a:t>
                      </a:r>
                      <a:endParaRPr lang="sk-SK" dirty="0"/>
                    </a:p>
                  </a:txBody>
                  <a:tcPr/>
                </a:tc>
              </a:tr>
              <a:tr h="288789">
                <a:tc>
                  <a:txBody>
                    <a:bodyPr/>
                    <a:lstStyle/>
                    <a:p>
                      <a:r>
                        <a:rPr lang="sk-SK" dirty="0" smtClean="0"/>
                        <a:t>0 eur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1 %</a:t>
                      </a:r>
                      <a:endParaRPr lang="sk-SK" dirty="0"/>
                    </a:p>
                  </a:txBody>
                  <a:tcPr/>
                </a:tc>
              </a:tr>
              <a:tr h="288789">
                <a:tc>
                  <a:txBody>
                    <a:bodyPr/>
                    <a:lstStyle/>
                    <a:p>
                      <a:r>
                        <a:rPr lang="sk-SK" dirty="0" smtClean="0"/>
                        <a:t>1 - 100 eur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14 %</a:t>
                      </a:r>
                      <a:endParaRPr lang="sk-SK" dirty="0"/>
                    </a:p>
                  </a:txBody>
                  <a:tcPr/>
                </a:tc>
              </a:tr>
              <a:tr h="288789">
                <a:tc>
                  <a:txBody>
                    <a:bodyPr/>
                    <a:lstStyle/>
                    <a:p>
                      <a:r>
                        <a:rPr lang="sk-SK" dirty="0" smtClean="0"/>
                        <a:t>101</a:t>
                      </a:r>
                      <a:r>
                        <a:rPr lang="sk-SK" baseline="0" dirty="0" smtClean="0"/>
                        <a:t> – 300 eur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8 %</a:t>
                      </a:r>
                    </a:p>
                  </a:txBody>
                  <a:tcPr/>
                </a:tc>
              </a:tr>
              <a:tr h="288789">
                <a:tc>
                  <a:txBody>
                    <a:bodyPr/>
                    <a:lstStyle/>
                    <a:p>
                      <a:r>
                        <a:rPr lang="sk-SK" dirty="0" smtClean="0"/>
                        <a:t>301 – 599 eur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4</a:t>
                      </a:r>
                      <a:r>
                        <a:rPr lang="sk-SK" baseline="0" dirty="0" smtClean="0"/>
                        <a:t> %</a:t>
                      </a:r>
                      <a:endParaRPr lang="sk-SK" dirty="0"/>
                    </a:p>
                  </a:txBody>
                  <a:tcPr/>
                </a:tc>
              </a:tr>
              <a:tr h="288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600 – 700 eur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54 %</a:t>
                      </a:r>
                    </a:p>
                  </a:txBody>
                  <a:tcPr/>
                </a:tc>
              </a:tr>
              <a:tr h="288789">
                <a:tc>
                  <a:txBody>
                    <a:bodyPr/>
                    <a:lstStyle/>
                    <a:p>
                      <a:r>
                        <a:rPr lang="sk-SK" dirty="0" smtClean="0"/>
                        <a:t>701 – 1000 eur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3 %</a:t>
                      </a:r>
                      <a:endParaRPr lang="sk-SK" dirty="0"/>
                    </a:p>
                  </a:txBody>
                  <a:tcPr/>
                </a:tc>
              </a:tr>
              <a:tr h="288789">
                <a:tc>
                  <a:txBody>
                    <a:bodyPr/>
                    <a:lstStyle/>
                    <a:p>
                      <a:r>
                        <a:rPr lang="sk-SK" dirty="0" smtClean="0"/>
                        <a:t>1001 – 1300</a:t>
                      </a:r>
                      <a:r>
                        <a:rPr lang="sk-SK" baseline="0" dirty="0" smtClean="0"/>
                        <a:t> eur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4 %</a:t>
                      </a:r>
                    </a:p>
                  </a:txBody>
                  <a:tcPr/>
                </a:tc>
              </a:tr>
              <a:tr h="288789">
                <a:tc>
                  <a:txBody>
                    <a:bodyPr/>
                    <a:lstStyle/>
                    <a:p>
                      <a:r>
                        <a:rPr lang="sk-SK" dirty="0" smtClean="0"/>
                        <a:t>Viac ako 1300 eur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12 %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Š K O L A\príspevky\Finportal\images\kolá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229100" cy="4191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nás čaká</a:t>
            </a:r>
            <a:endParaRPr lang="sk-SK" dirty="0"/>
          </a:p>
        </p:txBody>
      </p:sp>
      <p:pic>
        <p:nvPicPr>
          <p:cNvPr id="1028" name="Picture 4" descr="C:\Š K O L A\príspevky\Finportal\images\stlp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67175"/>
            <a:ext cx="5629275" cy="2790825"/>
          </a:xfrm>
          <a:prstGeom prst="rect">
            <a:avLst/>
          </a:prstGeom>
          <a:noFill/>
        </p:spPr>
      </p:pic>
      <p:pic>
        <p:nvPicPr>
          <p:cNvPr id="1029" name="Picture 5" descr="C:\Š K O L A\príspevky\Finportal\images\tumblr_n4iuliOlHb1tziei6o1_5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268760"/>
            <a:ext cx="4938602" cy="223224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smtClean="0"/>
              <a:t>Poistenie: </a:t>
            </a:r>
            <a:br>
              <a:rPr lang="sk-SK" dirty="0" smtClean="0"/>
            </a:br>
            <a:r>
              <a:rPr lang="sk-SK" dirty="0" smtClean="0"/>
              <a:t>služba alebo sporenie?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Ak vložíte dnes do životného poistenia 10 000 eur a po polroku ho zrušíte, poisťovňa vám vyplatí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Ak vložíte dnes do banky 10 000 eur na 2-ročný termínovaný účet s úrokovou sadzbou 2,0 % a po polroku ho zrušíte, banka vám vyplatí:</a:t>
            </a:r>
          </a:p>
          <a:p>
            <a:endParaRPr lang="sk-SK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20</a:t>
            </a:fld>
            <a:endParaRPr lang="sk-SK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9672" y="515719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viac </a:t>
                      </a:r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ako 10 000 eur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k-SK" sz="2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14,70 %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presne </a:t>
                      </a:r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10 000 eur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23,90 %</a:t>
                      </a:r>
                      <a:endParaRPr lang="sk-SK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menej </a:t>
                      </a:r>
                      <a:r>
                        <a:rPr lang="sk-SK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ako 10 000 eur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60,60 %</a:t>
                      </a:r>
                      <a:endParaRPr lang="sk-SK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19672" y="2420888"/>
          <a:ext cx="6096000" cy="118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viac </a:t>
                      </a:r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ako 10 000 eur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k-SK" sz="2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13,80 %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presne </a:t>
                      </a:r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10 000 eur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23,90 %</a:t>
                      </a:r>
                      <a:endParaRPr lang="sk-SK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menej </a:t>
                      </a:r>
                      <a:r>
                        <a:rPr lang="sk-SK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ako 10 000 eur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61,47 %</a:t>
                      </a:r>
                      <a:endParaRPr lang="sk-SK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Š K O L A\príspevky\Slaspo\Scary-Mo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737" y="4509121"/>
            <a:ext cx="5513264" cy="23488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to poistenie vlastne je?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4 otázky zamerané na princíp poistenia</a:t>
            </a:r>
          </a:p>
          <a:p>
            <a:r>
              <a:rPr lang="sk-SK" dirty="0" smtClean="0"/>
              <a:t>24 % správne zodpovedalo všetky</a:t>
            </a:r>
          </a:p>
          <a:p>
            <a:r>
              <a:rPr lang="sk-SK" dirty="0" smtClean="0"/>
              <a:t>40 % správne zodpovedalo tri</a:t>
            </a:r>
          </a:p>
          <a:p>
            <a:r>
              <a:rPr lang="sk-SK" dirty="0" smtClean="0"/>
              <a:t>1 ks ani jedna</a:t>
            </a:r>
          </a:p>
          <a:p>
            <a:r>
              <a:rPr lang="sk-SK" dirty="0" smtClean="0"/>
              <a:t>5. otázka s emóciou...</a:t>
            </a:r>
          </a:p>
          <a:p>
            <a:pPr lvl="1">
              <a:buNone/>
            </a:pPr>
            <a:r>
              <a:rPr lang="sk-SK" dirty="0" smtClean="0"/>
              <a:t>  Živelná pohroma </a:t>
            </a:r>
            <a:r>
              <a:rPr lang="sk-SK" dirty="0" smtClean="0">
                <a:solidFill>
                  <a:schemeClr val="bg1"/>
                </a:solidFill>
              </a:rPr>
              <a:t>veľkého rozsahu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Prípad od prípadu?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58 % z tých, čo 100 % vedia, že poistenie je solidarita v rámci určitej skupiny, očakáva, </a:t>
            </a:r>
            <a:br>
              <a:rPr lang="sk-SK" dirty="0" smtClean="0"/>
            </a:br>
            <a:r>
              <a:rPr lang="sk-SK" dirty="0" smtClean="0"/>
              <a:t>že sa prispeje aj ostatným.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22</a:t>
            </a:fld>
            <a:endParaRPr lang="sk-SK"/>
          </a:p>
        </p:txBody>
      </p:sp>
      <p:pic>
        <p:nvPicPr>
          <p:cNvPr id="3074" name="Picture 2" descr="C:\Š K O L A\príspevky\Slaspo\dont th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5185749" cy="311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Š K O L A\príspevky\Slaspo\rainbow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1700808"/>
            <a:ext cx="9168341" cy="51571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Nie je to až také zlé...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64 % opýtaných malo vyššiu </a:t>
            </a:r>
            <a:br>
              <a:rPr lang="sk-SK" dirty="0" smtClean="0"/>
            </a:br>
            <a:r>
              <a:rPr lang="sk-SK" dirty="0" smtClean="0"/>
              <a:t>než 71 % úspešnosť zodpovedania otázok</a:t>
            </a:r>
          </a:p>
          <a:p>
            <a:endParaRPr lang="sk-SK" dirty="0" smtClean="0"/>
          </a:p>
          <a:p>
            <a:r>
              <a:rPr lang="sk-SK" dirty="0" smtClean="0"/>
              <a:t>Nebol ani jeden, čo by mal 0 alebo 1 správnu odpoveď.</a:t>
            </a:r>
          </a:p>
          <a:p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záver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Z vyzbieraných peňazí klientov poisťovní v povinnom zmluvnom poistení sa v zásade: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24</a:t>
            </a:fld>
            <a:endParaRPr lang="sk-SK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3645024"/>
          <a:ext cx="8064896" cy="137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  <a:gridCol w="1080120"/>
              </a:tblGrid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uhrádzajú iba škody klientov poisťovní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k-SK" sz="2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69 %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uhrádzajú sa škody klientov poisťovní a sčasti sa financuje hasičský zbor 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4 %</a:t>
                      </a:r>
                      <a:endParaRPr lang="sk-SK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uhrádzajú sa škody klientov poisťovní, niektoré aktivity v rámci ministerstva vnútra, ministerstva hospodárstva a ministerstva životného prostredia</a:t>
                      </a:r>
                      <a:endParaRPr lang="sk-SK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25 %</a:t>
                      </a:r>
                      <a:endParaRPr lang="sk-SK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25</a:t>
            </a:fld>
            <a:endParaRPr lang="sk-SK"/>
          </a:p>
        </p:txBody>
      </p:sp>
      <p:pic>
        <p:nvPicPr>
          <p:cNvPr id="2050" name="Picture 2" descr="C:\Š K O L A\príspevky\Slaspo\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57200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err="1" smtClean="0"/>
              <a:t>FinančnáHitparáda.sk</a:t>
            </a:r>
            <a:r>
              <a:rPr lang="sk-SK" dirty="0" smtClean="0"/>
              <a:t> a </a:t>
            </a:r>
            <a:r>
              <a:rPr lang="sk-SK" dirty="0" err="1" smtClean="0"/>
              <a:t>Staffino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sz="2600" dirty="0" smtClean="0"/>
              <a:t>(</a:t>
            </a:r>
            <a:r>
              <a:rPr lang="sk-SK" sz="2600" dirty="0" err="1" smtClean="0"/>
              <a:t>www.financnahitparada.sk</a:t>
            </a:r>
            <a:r>
              <a:rPr lang="sk-SK" sz="2600" dirty="0" smtClean="0"/>
              <a:t>/</a:t>
            </a:r>
            <a:r>
              <a:rPr lang="sk-SK" sz="2600" dirty="0" err="1" smtClean="0"/>
              <a:t>hodnotenie-poistovni</a:t>
            </a:r>
            <a:r>
              <a:rPr lang="sk-SK" sz="2600" dirty="0" smtClean="0"/>
              <a:t>)</a:t>
            </a:r>
          </a:p>
          <a:p>
            <a:endParaRPr lang="sk-SK" dirty="0"/>
          </a:p>
          <a:p>
            <a:r>
              <a:rPr lang="sk-SK" dirty="0" smtClean="0"/>
              <a:t>Prístup a ochota </a:t>
            </a:r>
          </a:p>
          <a:p>
            <a:r>
              <a:rPr lang="sk-SK" dirty="0" smtClean="0"/>
              <a:t>Znalosť produktov</a:t>
            </a:r>
          </a:p>
          <a:p>
            <a:r>
              <a:rPr lang="sk-SK" dirty="0" smtClean="0"/>
              <a:t>Rýchlosť vybavenia</a:t>
            </a:r>
          </a:p>
          <a:p>
            <a:r>
              <a:rPr lang="sk-SK" dirty="0" err="1" smtClean="0"/>
              <a:t>Papierovačky</a:t>
            </a:r>
            <a:endParaRPr lang="sk-SK" dirty="0" smtClean="0"/>
          </a:p>
          <a:p>
            <a:r>
              <a:rPr lang="sk-SK" dirty="0" smtClean="0"/>
              <a:t>Plnenie poistenia</a:t>
            </a:r>
          </a:p>
          <a:p>
            <a:r>
              <a:rPr lang="sk-SK" dirty="0" smtClean="0"/>
              <a:t>Priestory pobočky</a:t>
            </a:r>
          </a:p>
          <a:p>
            <a:endParaRPr lang="sk-SK" dirty="0"/>
          </a:p>
        </p:txBody>
      </p:sp>
      <p:pic>
        <p:nvPicPr>
          <p:cNvPr id="1026" name="Picture 2" descr="C:\Š K O L A\príspevky\Finportal\images\515043738_1280x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73016"/>
            <a:ext cx="5839973" cy="328498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11560" y="1844824"/>
          <a:ext cx="77724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Prístup a ochota 		88%</a:t>
            </a:r>
          </a:p>
          <a:p>
            <a:r>
              <a:rPr lang="sk-SK" dirty="0" smtClean="0"/>
              <a:t>Znalosť produktov		83%</a:t>
            </a:r>
          </a:p>
          <a:p>
            <a:r>
              <a:rPr lang="sk-SK" dirty="0" smtClean="0"/>
              <a:t>Rýchlosť vybavenia		85%</a:t>
            </a:r>
          </a:p>
          <a:p>
            <a:r>
              <a:rPr lang="sk-SK" dirty="0" err="1" smtClean="0"/>
              <a:t>Papierovačky</a:t>
            </a:r>
            <a:r>
              <a:rPr lang="sk-SK" dirty="0" smtClean="0"/>
              <a:t>			77%</a:t>
            </a:r>
          </a:p>
          <a:p>
            <a:r>
              <a:rPr lang="sk-SK" dirty="0" smtClean="0"/>
              <a:t>Plnenie poistenia		65%</a:t>
            </a:r>
          </a:p>
          <a:p>
            <a:r>
              <a:rPr lang="sk-SK" dirty="0" smtClean="0"/>
              <a:t>Priestory pobočky		81%</a:t>
            </a:r>
          </a:p>
          <a:p>
            <a:endParaRPr lang="sk-SK" dirty="0"/>
          </a:p>
        </p:txBody>
      </p:sp>
      <p:pic>
        <p:nvPicPr>
          <p:cNvPr id="2050" name="Picture 2" descr="C:\Š K O L A\príspevky\Finportal\images\Spongebob-Happy-spongebob-squar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730" y="2708920"/>
            <a:ext cx="3246270" cy="414908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44028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Pred podpisom zmluvy</a:t>
            </a:r>
          </a:p>
          <a:p>
            <a:pPr>
              <a:buNone/>
            </a:pPr>
            <a:r>
              <a:rPr lang="sk-SK" dirty="0" smtClean="0"/>
              <a:t>- Rýchlosť</a:t>
            </a:r>
          </a:p>
          <a:p>
            <a:pPr>
              <a:buNone/>
            </a:pPr>
            <a:r>
              <a:rPr lang="sk-SK" dirty="0" smtClean="0"/>
              <a:t>- Informácie</a:t>
            </a:r>
          </a:p>
          <a:p>
            <a:pPr>
              <a:buNone/>
            </a:pPr>
            <a:r>
              <a:rPr lang="sk-SK" dirty="0" smtClean="0"/>
              <a:t>- Ochota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2050" name="Picture 2" descr="C:\Š K O L A\príspevky\Finportal\images\stiahnuť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05064"/>
            <a:ext cx="3356944" cy="2376264"/>
          </a:xfrm>
          <a:prstGeom prst="rect">
            <a:avLst/>
          </a:prstGeom>
          <a:noFill/>
        </p:spPr>
      </p:pic>
      <p:pic>
        <p:nvPicPr>
          <p:cNvPr id="2051" name="Picture 3" descr="C:\Š K O L A\príspevky\Finportal\images\giph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05064"/>
            <a:ext cx="5467069" cy="2376264"/>
          </a:xfrm>
          <a:prstGeom prst="rect">
            <a:avLst/>
          </a:prstGeom>
          <a:noFill/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148064" y="1556792"/>
            <a:ext cx="44028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 podpise zmluvy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Rýchlosť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Informácie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Ochota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Priemer spokojnosti je 79 %. 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Päť z 12 poisťovní je </a:t>
            </a:r>
            <a:r>
              <a:rPr lang="sk-SK" u="sng" dirty="0" smtClean="0"/>
              <a:t>pod priemerom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V akých poisťovniach sú podľa vás </a:t>
            </a:r>
            <a:br>
              <a:rPr lang="sk-SK" dirty="0" smtClean="0"/>
            </a:br>
            <a:r>
              <a:rPr lang="sk-SK" dirty="0" smtClean="0"/>
              <a:t>najspokojnejší klienti? 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Kladné hodnotenia </a:t>
            </a:r>
            <a:r>
              <a:rPr lang="sk-SK" dirty="0" smtClean="0"/>
              <a:t>– sú zväčša nekonkrétne </a:t>
            </a:r>
          </a:p>
          <a:p>
            <a:endParaRPr lang="sk-SK" dirty="0"/>
          </a:p>
          <a:p>
            <a:pPr>
              <a:buNone/>
            </a:pPr>
            <a:r>
              <a:rPr lang="sk-SK" b="1" dirty="0" smtClean="0"/>
              <a:t>Negatívne hodnotenia </a:t>
            </a:r>
            <a:r>
              <a:rPr lang="sk-SK" dirty="0" smtClean="0"/>
              <a:t>– príhody a zážitky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19457" name="Picture 1" descr="C:\Š K O L A\príspevky\Finportal\images\shutterstock_132875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21696"/>
            <a:ext cx="410445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Prieskum spokojnosti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Najspokojnejší klienti sú v týchto poisťovniach: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Pri týchto poisťovniach je priemer 88 % </a:t>
            </a:r>
            <a:br>
              <a:rPr lang="sk-SK" dirty="0" smtClean="0"/>
            </a:br>
            <a:r>
              <a:rPr lang="sk-SK" sz="2200" dirty="0" smtClean="0"/>
              <a:t>(spokojnosť od 85 do 92 %)</a:t>
            </a:r>
            <a:r>
              <a:rPr lang="sk-SK" dirty="0" smtClean="0"/>
              <a:t>.</a:t>
            </a:r>
          </a:p>
        </p:txBody>
      </p:sp>
      <p:pic>
        <p:nvPicPr>
          <p:cNvPr id="18433" name="Picture 1" descr="C:\Š K O L A\príspevky\Finportal\images\vkMfQu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825" y="2564904"/>
            <a:ext cx="3686175" cy="2390775"/>
          </a:xfrm>
          <a:prstGeom prst="rect">
            <a:avLst/>
          </a:prstGeom>
          <a:noFill/>
        </p:spPr>
      </p:pic>
      <p:pic>
        <p:nvPicPr>
          <p:cNvPr id="18434" name="Picture 2" descr="C:\Š K O L A\príspevky\Finportal\images\allianz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138" y="4054197"/>
            <a:ext cx="1776983" cy="734619"/>
          </a:xfrm>
          <a:prstGeom prst="rect">
            <a:avLst/>
          </a:prstGeom>
          <a:noFill/>
        </p:spPr>
      </p:pic>
      <p:pic>
        <p:nvPicPr>
          <p:cNvPr id="18435" name="Picture 3" descr="C:\Š K O L A\príspevky\Finportal\images\stiahnuť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7836" y="3228656"/>
            <a:ext cx="1440160" cy="867086"/>
          </a:xfrm>
          <a:prstGeom prst="rect">
            <a:avLst/>
          </a:prstGeom>
          <a:noFill/>
        </p:spPr>
      </p:pic>
      <p:pic>
        <p:nvPicPr>
          <p:cNvPr id="18436" name="Picture 4" descr="C:\Š K O L A\príspevky\Finportal\images\stiahnuť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5958" y="2093139"/>
            <a:ext cx="931317" cy="952293"/>
          </a:xfrm>
          <a:prstGeom prst="rect">
            <a:avLst/>
          </a:prstGeom>
          <a:noFill/>
        </p:spPr>
      </p:pic>
      <p:pic>
        <p:nvPicPr>
          <p:cNvPr id="18437" name="Picture 5" descr="C:\Š K O L A\príspevky\Finportal\images\stiahnuť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0256" y="2087964"/>
            <a:ext cx="1086470" cy="1086470"/>
          </a:xfrm>
          <a:prstGeom prst="rect">
            <a:avLst/>
          </a:prstGeom>
          <a:noFill/>
        </p:spPr>
      </p:pic>
      <p:pic>
        <p:nvPicPr>
          <p:cNvPr id="18438" name="Picture 6" descr="C:\Š K O L A\príspevky\Finportal\images\stiahnuť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461" y="3252968"/>
            <a:ext cx="1197993" cy="95078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089-65BB-4704-8183-3AF039CDDF71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448</Words>
  <Application>Microsoft Office PowerPoint</Application>
  <PresentationFormat>On-screen Show (4:3)</PresentationFormat>
  <Paragraphs>205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Poisťovne v očiach klientov</vt:lpstr>
      <vt:lpstr>Čo nás čaká</vt:lpstr>
      <vt:lpstr>Prieskum spokojnosti</vt:lpstr>
      <vt:lpstr>Prieskum spokojnosti</vt:lpstr>
      <vt:lpstr>Prieskum spokojnosti</vt:lpstr>
      <vt:lpstr>Prieskum spokojnosti</vt:lpstr>
      <vt:lpstr>Prieskum spokojnosti</vt:lpstr>
      <vt:lpstr>Prieskum spokojnosti</vt:lpstr>
      <vt:lpstr>Prieskum spokojnosti</vt:lpstr>
      <vt:lpstr>Prieskum spokojnosti</vt:lpstr>
      <vt:lpstr>Prieskum spokojnosti</vt:lpstr>
      <vt:lpstr>Prieskum spokojnosti</vt:lpstr>
      <vt:lpstr>Prieskum spokojnosti</vt:lpstr>
      <vt:lpstr>A čo budúci klienti?</vt:lpstr>
      <vt:lpstr>Základné otázky</vt:lpstr>
      <vt:lpstr>Ak sa povie...</vt:lpstr>
      <vt:lpstr>Nájdi 10 rozdielov...</vt:lpstr>
      <vt:lpstr>Ak istota, tak kde? Poistiť alebo šetriť?</vt:lpstr>
      <vt:lpstr>Tak ak šetriť, koľko to prinesie?</vt:lpstr>
      <vt:lpstr>Poistenie:  služba alebo sporenie?</vt:lpstr>
      <vt:lpstr>Čo to poistenie vlastne je?</vt:lpstr>
      <vt:lpstr>Prípad od prípadu?</vt:lpstr>
      <vt:lpstr>Nie je to až také zlé...</vt:lpstr>
      <vt:lpstr>Na záver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Spokojnosť a trendy v poisťovníctve</dc:title>
  <dc:creator>XXX</dc:creator>
  <cp:lastModifiedBy>JEF</cp:lastModifiedBy>
  <cp:revision>29</cp:revision>
  <dcterms:created xsi:type="dcterms:W3CDTF">2016-08-25T20:26:36Z</dcterms:created>
  <dcterms:modified xsi:type="dcterms:W3CDTF">2016-11-15T11:37:11Z</dcterms:modified>
</cp:coreProperties>
</file>