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31" r:id="rId3"/>
    <p:sldId id="337" r:id="rId4"/>
    <p:sldId id="335" r:id="rId5"/>
    <p:sldId id="265" r:id="rId6"/>
    <p:sldId id="338" r:id="rId7"/>
    <p:sldId id="339" r:id="rId8"/>
    <p:sldId id="340" r:id="rId9"/>
    <p:sldId id="358" r:id="rId10"/>
    <p:sldId id="341" r:id="rId11"/>
    <p:sldId id="342" r:id="rId12"/>
    <p:sldId id="347" r:id="rId13"/>
    <p:sldId id="343" r:id="rId14"/>
    <p:sldId id="346" r:id="rId15"/>
    <p:sldId id="348" r:id="rId16"/>
    <p:sldId id="344" r:id="rId17"/>
    <p:sldId id="349" r:id="rId18"/>
    <p:sldId id="350" r:id="rId19"/>
    <p:sldId id="354" r:id="rId20"/>
    <p:sldId id="356" r:id="rId21"/>
    <p:sldId id="355" r:id="rId22"/>
    <p:sldId id="345" r:id="rId23"/>
    <p:sldId id="351" r:id="rId24"/>
    <p:sldId id="352" r:id="rId25"/>
    <p:sldId id="353" r:id="rId26"/>
    <p:sldId id="357" r:id="rId27"/>
    <p:sldId id="313" r:id="rId28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9" autoAdjust="0"/>
    <p:restoredTop sz="93605" autoAdjust="0"/>
  </p:normalViewPr>
  <p:slideViewPr>
    <p:cSldViewPr>
      <p:cViewPr varScale="1">
        <p:scale>
          <a:sx n="104" d="100"/>
          <a:sy n="104" d="100"/>
        </p:scale>
        <p:origin x="61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61012-8634-4F87-9AE0-0E3EA861FEA0}" type="datetimeFigureOut">
              <a:rPr lang="sk-SK" smtClean="0"/>
              <a:t>14.11.2016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FDF66-62DF-461E-8C64-EAFE0C4357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4127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FDF66-62DF-461E-8C64-EAFE0C435790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2039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FDF66-62DF-461E-8C64-EAFE0C435790}" type="slidenum">
              <a:rPr lang="sk-SK" smtClean="0"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612466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FDF66-62DF-461E-8C64-EAFE0C435790}" type="slidenum">
              <a:rPr lang="sk-SK" smtClean="0"/>
              <a:t>21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94415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FDF66-62DF-461E-8C64-EAFE0C435790}" type="slidenum">
              <a:rPr lang="sk-SK" smtClean="0"/>
              <a:t>26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64556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B8041-1504-4966-BC0C-DA2775F3743A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FC989-1F4F-46BF-BF38-604EE874042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76962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CA8B9-4EE8-4B93-9076-1E6DDF9323FE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CAF23-AC95-485A-A873-72B9BD2E385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307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1AC6B-D66F-4D05-8900-22D80F4B0913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62028-2959-4BD0-BFE6-A2757F8848C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044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8214-E089-4156-9A4B-4587D75405F9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D3994-4161-4AED-A2BE-BEF937E58A9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502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3F6E1-A559-46E6-9859-6102144BFB95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57351-83E2-4FB7-8EF1-7F739CEEE6C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4764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A619-782B-40B7-BEC7-F36002D85B94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AEEDB-6250-4BEC-ADC5-A525490BB9A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0220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EC8CC-8FE4-4D16-806C-91444827D65A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D2151-E2A4-4D43-A462-8324D3A846D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986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DCC94-906D-4BF4-AD40-F5AE6B2CB089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AB8E7-6EDE-4258-B1FC-CA4FE83DE6E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451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A027C-C59D-4128-977F-3AE4BC3EF0ED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0C644-8835-4538-8901-98DE0866D6B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4775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35728-D5B3-4A06-8024-CC67418F29DC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CE8BF-968A-401C-8C88-C301320D23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6392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EBC94-B7EC-4DE5-8E08-F35F46523249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60FB2-4F8F-453B-9431-950A64B77B4E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0965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96444C6-D415-4A6C-AB87-AECF2E476872}" type="datetimeFigureOut">
              <a:rPr lang="sk-SK"/>
              <a:pPr>
                <a:defRPr/>
              </a:pPr>
              <a:t>14.11.2016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1A2633-7222-48AA-A52D-5E5F39A1539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jp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827088" y="2285999"/>
            <a:ext cx="7772400" cy="1858963"/>
          </a:xfrm>
        </p:spPr>
        <p:txBody>
          <a:bodyPr/>
          <a:lstStyle/>
          <a:p>
            <a:pPr eaLnBrk="1" hangingPunct="1"/>
            <a:r>
              <a:rPr lang="sk-SK" sz="3600" dirty="0" smtClean="0"/>
              <a:t>Požiadavky na poisťovne</a:t>
            </a:r>
            <a:br>
              <a:rPr lang="sk-SK" sz="3600" dirty="0" smtClean="0"/>
            </a:br>
            <a:r>
              <a:rPr lang="sk-SK" sz="3600" dirty="0" smtClean="0"/>
              <a:t>(včera, dnes a zajtra)</a:t>
            </a:r>
            <a:br>
              <a:rPr lang="sk-SK" sz="3600" dirty="0" smtClean="0"/>
            </a:br>
            <a:endParaRPr lang="sk-SK" sz="3600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350" y="4292600"/>
            <a:ext cx="6400800" cy="23526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 smtClean="0"/>
              <a:t>SLASPO fórum 2016</a:t>
            </a:r>
            <a:endParaRPr lang="sk-SK" sz="20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k-SK" sz="20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k-SK" sz="20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k-SK" sz="2000" dirty="0" smtClean="0"/>
              <a:t>15. november 2016</a:t>
            </a:r>
            <a:endParaRPr lang="sk-SK" sz="20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sk-SK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7" name="Rovná spojnica 16"/>
          <p:cNvCxnSpPr/>
          <p:nvPr/>
        </p:nvCxnSpPr>
        <p:spPr>
          <a:xfrm rot="5400000">
            <a:off x="-1073150" y="2428875"/>
            <a:ext cx="343058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ovná spojnica 25"/>
          <p:cNvCxnSpPr/>
          <p:nvPr/>
        </p:nvCxnSpPr>
        <p:spPr>
          <a:xfrm rot="5400000">
            <a:off x="892969" y="107157"/>
            <a:ext cx="2127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ovná spojnica 27"/>
          <p:cNvCxnSpPr/>
          <p:nvPr/>
        </p:nvCxnSpPr>
        <p:spPr>
          <a:xfrm rot="5400000">
            <a:off x="214312" y="1500188"/>
            <a:ext cx="15716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ovná spojnica 29"/>
          <p:cNvCxnSpPr/>
          <p:nvPr/>
        </p:nvCxnSpPr>
        <p:spPr>
          <a:xfrm rot="5400000">
            <a:off x="250031" y="107157"/>
            <a:ext cx="21272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ovná spojnica 31"/>
          <p:cNvCxnSpPr/>
          <p:nvPr/>
        </p:nvCxnSpPr>
        <p:spPr>
          <a:xfrm rot="5400000">
            <a:off x="-2680494" y="3821907"/>
            <a:ext cx="6073775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ovná spojnica 35"/>
          <p:cNvCxnSpPr/>
          <p:nvPr/>
        </p:nvCxnSpPr>
        <p:spPr>
          <a:xfrm rot="5400000">
            <a:off x="535781" y="107157"/>
            <a:ext cx="212725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ovná spojnica 45"/>
          <p:cNvCxnSpPr/>
          <p:nvPr/>
        </p:nvCxnSpPr>
        <p:spPr>
          <a:xfrm rot="5400000">
            <a:off x="1178719" y="107157"/>
            <a:ext cx="21272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ovná spojnica 47"/>
          <p:cNvCxnSpPr/>
          <p:nvPr/>
        </p:nvCxnSpPr>
        <p:spPr>
          <a:xfrm rot="5400000">
            <a:off x="999332" y="999331"/>
            <a:ext cx="571500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Aký bol rok 2006?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marL="0" indent="0" algn="ctr">
              <a:buNone/>
            </a:pPr>
            <a:endParaRPr lang="sk-SK" sz="4000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sk-SK" sz="4000" dirty="0" smtClean="0">
                <a:solidFill>
                  <a:schemeClr val="tx2"/>
                </a:solidFill>
              </a:rPr>
              <a:t>Premiérom </a:t>
            </a:r>
            <a:r>
              <a:rPr lang="sk-SK" sz="4000" dirty="0">
                <a:solidFill>
                  <a:schemeClr val="tx2"/>
                </a:solidFill>
              </a:rPr>
              <a:t>sa </a:t>
            </a:r>
            <a:r>
              <a:rPr lang="sk-SK" sz="4000" dirty="0" smtClean="0">
                <a:solidFill>
                  <a:schemeClr val="tx2"/>
                </a:solidFill>
              </a:rPr>
              <a:t>stal</a:t>
            </a:r>
          </a:p>
          <a:p>
            <a:pPr marL="0" indent="0" algn="ctr">
              <a:buNone/>
            </a:pPr>
            <a:r>
              <a:rPr lang="sk-SK" sz="8800" dirty="0" smtClean="0">
                <a:solidFill>
                  <a:schemeClr val="tx2"/>
                </a:solidFill>
              </a:rPr>
              <a:t>Robert FICO</a:t>
            </a:r>
          </a:p>
          <a:p>
            <a:pPr marL="0" indent="0" algn="ctr">
              <a:buNone/>
            </a:pPr>
            <a:endParaRPr lang="sk-SK" sz="4000" dirty="0">
              <a:solidFill>
                <a:schemeClr val="tx2"/>
              </a:solidFill>
            </a:endParaRPr>
          </a:p>
          <a:p>
            <a:pPr algn="just">
              <a:buFont typeface="Arial" charset="0"/>
              <a:buNone/>
            </a:pPr>
            <a:endParaRPr lang="sk-SK" sz="88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3748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Požiadavky regulácie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endParaRPr lang="sk-SK" sz="20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ál 1"/>
          <p:cNvSpPr/>
          <p:nvPr/>
        </p:nvSpPr>
        <p:spPr>
          <a:xfrm>
            <a:off x="3928639" y="3215636"/>
            <a:ext cx="180020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Poisťovne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0" name="Zahnutá šípka nahor 9"/>
          <p:cNvSpPr/>
          <p:nvPr/>
        </p:nvSpPr>
        <p:spPr>
          <a:xfrm>
            <a:off x="4108658" y="4170121"/>
            <a:ext cx="1440160" cy="504056"/>
          </a:xfrm>
          <a:prstGeom prst="curved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3928639" y="1316210"/>
            <a:ext cx="1800200" cy="165618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Regulácia</a:t>
            </a:r>
            <a:endParaRPr lang="sk-SK" dirty="0"/>
          </a:p>
        </p:txBody>
      </p:sp>
      <p:cxnSp>
        <p:nvCxnSpPr>
          <p:cNvPr id="25" name="Rovná spojovacia šípka 24"/>
          <p:cNvCxnSpPr>
            <a:stCxn id="16" idx="4"/>
            <a:endCxn id="2" idx="0"/>
          </p:cNvCxnSpPr>
          <p:nvPr/>
        </p:nvCxnSpPr>
        <p:spPr>
          <a:xfrm>
            <a:off x="4828739" y="2972394"/>
            <a:ext cx="0" cy="243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1610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Požiadavky regulácie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8458" y="3948605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5396" y="2591293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7933" y="1662605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37086" y="1161749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BlokTextu 8"/>
          <p:cNvSpPr txBox="1"/>
          <p:nvPr/>
        </p:nvSpPr>
        <p:spPr>
          <a:xfrm>
            <a:off x="4638950" y="619116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5" name="Zaoblený obdĺžnik 14"/>
          <p:cNvSpPr/>
          <p:nvPr/>
        </p:nvSpPr>
        <p:spPr>
          <a:xfrm>
            <a:off x="488359" y="6124459"/>
            <a:ext cx="3898776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príspevky na dohľad</a:t>
            </a:r>
            <a:endParaRPr lang="sk-SK" dirty="0"/>
          </a:p>
        </p:txBody>
      </p:sp>
      <p:sp>
        <p:nvSpPr>
          <p:cNvPr id="17" name="Zástupný objekt pre obsah 6"/>
          <p:cNvSpPr txBox="1">
            <a:spLocks/>
          </p:cNvSpPr>
          <p:nvPr/>
        </p:nvSpPr>
        <p:spPr bwMode="auto">
          <a:xfrm>
            <a:off x="488359" y="5652626"/>
            <a:ext cx="3898776" cy="464915"/>
          </a:xfrm>
          <a:prstGeom prst="roundRect">
            <a:avLst/>
          </a:prstGeom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dostatočné technické rezervy</a:t>
            </a:r>
            <a:endParaRPr lang="sk-SK" sz="1800" dirty="0"/>
          </a:p>
        </p:txBody>
      </p:sp>
      <p:sp>
        <p:nvSpPr>
          <p:cNvPr id="18" name="Zástupný objekt pre obsah 6"/>
          <p:cNvSpPr txBox="1">
            <a:spLocks/>
          </p:cNvSpPr>
          <p:nvPr/>
        </p:nvSpPr>
        <p:spPr bwMode="auto">
          <a:xfrm>
            <a:off x="497849" y="5176662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dostatočné poistné</a:t>
            </a:r>
            <a:endParaRPr lang="sk-SK" sz="1800" dirty="0"/>
          </a:p>
        </p:txBody>
      </p:sp>
      <p:sp>
        <p:nvSpPr>
          <p:cNvPr id="19" name="Zástupný objekt pre obsah 6"/>
          <p:cNvSpPr txBox="1">
            <a:spLocks/>
          </p:cNvSpPr>
          <p:nvPr/>
        </p:nvSpPr>
        <p:spPr bwMode="auto">
          <a:xfrm>
            <a:off x="497849" y="4702153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požadovaná miera solventnosti</a:t>
            </a:r>
            <a:endParaRPr lang="sk-SK" sz="1800" dirty="0"/>
          </a:p>
        </p:txBody>
      </p:sp>
      <p:sp>
        <p:nvSpPr>
          <p:cNvPr id="20" name="Zástupný objekt pre obsah 6"/>
          <p:cNvSpPr txBox="1">
            <a:spLocks/>
          </p:cNvSpPr>
          <p:nvPr/>
        </p:nvSpPr>
        <p:spPr bwMode="auto">
          <a:xfrm>
            <a:off x="508256" y="4235334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zodpovedný aktuár</a:t>
            </a:r>
            <a:endParaRPr lang="sk-SK" sz="1800" dirty="0"/>
          </a:p>
        </p:txBody>
      </p:sp>
      <p:sp>
        <p:nvSpPr>
          <p:cNvPr id="21" name="Zástupný objekt pre obsah 6"/>
          <p:cNvSpPr txBox="1">
            <a:spLocks/>
          </p:cNvSpPr>
          <p:nvPr/>
        </p:nvSpPr>
        <p:spPr bwMode="auto">
          <a:xfrm>
            <a:off x="508256" y="3756963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útvar vnútornej kontroly</a:t>
            </a:r>
            <a:endParaRPr lang="sk-SK" sz="1800" dirty="0"/>
          </a:p>
        </p:txBody>
      </p:sp>
      <p:sp>
        <p:nvSpPr>
          <p:cNvPr id="22" name="Zástupný objekt pre obsah 6"/>
          <p:cNvSpPr txBox="1">
            <a:spLocks/>
          </p:cNvSpPr>
          <p:nvPr/>
        </p:nvSpPr>
        <p:spPr bwMode="auto">
          <a:xfrm>
            <a:off x="508256" y="3286765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err="1" smtClean="0"/>
              <a:t>reporting</a:t>
            </a:r>
            <a:endParaRPr lang="sk-SK" sz="1800" dirty="0"/>
          </a:p>
        </p:txBody>
      </p:sp>
      <p:sp>
        <p:nvSpPr>
          <p:cNvPr id="23" name="Zástupný objekt pre obsah 6"/>
          <p:cNvSpPr txBox="1">
            <a:spLocks/>
          </p:cNvSpPr>
          <p:nvPr/>
        </p:nvSpPr>
        <p:spPr bwMode="auto">
          <a:xfrm>
            <a:off x="497849" y="4710192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kapitálová požiadavka (SCR)</a:t>
            </a:r>
            <a:endParaRPr lang="sk-SK" sz="1800" dirty="0"/>
          </a:p>
        </p:txBody>
      </p:sp>
      <p:sp>
        <p:nvSpPr>
          <p:cNvPr id="24" name="Zástupný objekt pre obsah 6"/>
          <p:cNvSpPr txBox="1">
            <a:spLocks/>
          </p:cNvSpPr>
          <p:nvPr/>
        </p:nvSpPr>
        <p:spPr bwMode="auto">
          <a:xfrm>
            <a:off x="508256" y="4238793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kľúčové funkcie</a:t>
            </a:r>
            <a:endParaRPr lang="sk-SK" sz="1800" dirty="0"/>
          </a:p>
        </p:txBody>
      </p:sp>
      <p:sp>
        <p:nvSpPr>
          <p:cNvPr id="26" name="Zástupný objekt pre obsah 6"/>
          <p:cNvSpPr txBox="1">
            <a:spLocks/>
          </p:cNvSpPr>
          <p:nvPr/>
        </p:nvSpPr>
        <p:spPr bwMode="auto">
          <a:xfrm>
            <a:off x="508256" y="3758655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systém správy a riadenia</a:t>
            </a:r>
            <a:endParaRPr lang="sk-SK" sz="1800" dirty="0"/>
          </a:p>
        </p:txBody>
      </p:sp>
      <p:sp>
        <p:nvSpPr>
          <p:cNvPr id="27" name="Zástupný objekt pre obsah 6"/>
          <p:cNvSpPr txBox="1">
            <a:spLocks/>
          </p:cNvSpPr>
          <p:nvPr/>
        </p:nvSpPr>
        <p:spPr bwMode="auto">
          <a:xfrm>
            <a:off x="508256" y="2819453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AML</a:t>
            </a:r>
            <a:endParaRPr lang="sk-SK" sz="1800" dirty="0"/>
          </a:p>
        </p:txBody>
      </p:sp>
      <p:sp>
        <p:nvSpPr>
          <p:cNvPr id="28" name="Zástupný objekt pre obsah 6"/>
          <p:cNvSpPr txBox="1">
            <a:spLocks/>
          </p:cNvSpPr>
          <p:nvPr/>
        </p:nvSpPr>
        <p:spPr bwMode="auto">
          <a:xfrm>
            <a:off x="510495" y="2327461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FATCA</a:t>
            </a:r>
            <a:endParaRPr lang="sk-SK" sz="1800" dirty="0"/>
          </a:p>
        </p:txBody>
      </p:sp>
      <p:sp>
        <p:nvSpPr>
          <p:cNvPr id="29" name="Zástupný objekt pre obsah 6"/>
          <p:cNvSpPr txBox="1">
            <a:spLocks/>
          </p:cNvSpPr>
          <p:nvPr/>
        </p:nvSpPr>
        <p:spPr bwMode="auto">
          <a:xfrm>
            <a:off x="508256" y="1841061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CRS/GATCA</a:t>
            </a:r>
            <a:endParaRPr lang="sk-SK" sz="1800" dirty="0"/>
          </a:p>
        </p:txBody>
      </p:sp>
      <p:sp>
        <p:nvSpPr>
          <p:cNvPr id="30" name="Zástupný objekt pre obsah 6"/>
          <p:cNvSpPr txBox="1">
            <a:spLocks/>
          </p:cNvSpPr>
          <p:nvPr/>
        </p:nvSpPr>
        <p:spPr bwMode="auto">
          <a:xfrm>
            <a:off x="4823681" y="6077560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dokumentácia</a:t>
            </a:r>
            <a:endParaRPr lang="sk-SK" sz="1800" dirty="0"/>
          </a:p>
        </p:txBody>
      </p:sp>
      <p:sp>
        <p:nvSpPr>
          <p:cNvPr id="31" name="Zástupný objekt pre obsah 6"/>
          <p:cNvSpPr txBox="1">
            <a:spLocks/>
          </p:cNvSpPr>
          <p:nvPr/>
        </p:nvSpPr>
        <p:spPr bwMode="auto">
          <a:xfrm>
            <a:off x="4823681" y="5612645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kvalita dát</a:t>
            </a:r>
            <a:endParaRPr lang="sk-SK" sz="1800" dirty="0"/>
          </a:p>
        </p:txBody>
      </p:sp>
      <p:sp>
        <p:nvSpPr>
          <p:cNvPr id="32" name="Zástupný objekt pre obsah 6"/>
          <p:cNvSpPr txBox="1">
            <a:spLocks/>
          </p:cNvSpPr>
          <p:nvPr/>
        </p:nvSpPr>
        <p:spPr bwMode="auto">
          <a:xfrm>
            <a:off x="4823681" y="4670651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IDD</a:t>
            </a:r>
            <a:endParaRPr lang="sk-SK" sz="1800" dirty="0"/>
          </a:p>
        </p:txBody>
      </p:sp>
      <p:sp>
        <p:nvSpPr>
          <p:cNvPr id="33" name="Zástupný objekt pre obsah 6"/>
          <p:cNvSpPr txBox="1">
            <a:spLocks/>
          </p:cNvSpPr>
          <p:nvPr/>
        </p:nvSpPr>
        <p:spPr bwMode="auto">
          <a:xfrm>
            <a:off x="4823681" y="4199654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IFRS 9/IFRS 17</a:t>
            </a:r>
            <a:endParaRPr lang="sk-SK" sz="1800" dirty="0"/>
          </a:p>
        </p:txBody>
      </p:sp>
      <p:sp>
        <p:nvSpPr>
          <p:cNvPr id="34" name="Zástupný objekt pre obsah 6"/>
          <p:cNvSpPr txBox="1">
            <a:spLocks/>
          </p:cNvSpPr>
          <p:nvPr/>
        </p:nvSpPr>
        <p:spPr bwMode="auto">
          <a:xfrm>
            <a:off x="4823681" y="3728657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GRPD</a:t>
            </a:r>
            <a:endParaRPr lang="sk-SK" sz="1800" dirty="0"/>
          </a:p>
        </p:txBody>
      </p:sp>
      <p:sp>
        <p:nvSpPr>
          <p:cNvPr id="35" name="Zástupný objekt pre obsah 6"/>
          <p:cNvSpPr txBox="1">
            <a:spLocks/>
          </p:cNvSpPr>
          <p:nvPr/>
        </p:nvSpPr>
        <p:spPr bwMode="auto">
          <a:xfrm>
            <a:off x="4823681" y="3256273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err="1" smtClean="0"/>
              <a:t>Solvency</a:t>
            </a:r>
            <a:r>
              <a:rPr lang="sk-SK" sz="1800" dirty="0" smtClean="0"/>
              <a:t> 2 update</a:t>
            </a:r>
            <a:endParaRPr lang="sk-SK" sz="1800" dirty="0"/>
          </a:p>
        </p:txBody>
      </p:sp>
      <p:sp>
        <p:nvSpPr>
          <p:cNvPr id="36" name="Zástupný objekt pre obsah 6"/>
          <p:cNvSpPr txBox="1">
            <a:spLocks/>
          </p:cNvSpPr>
          <p:nvPr/>
        </p:nvSpPr>
        <p:spPr bwMode="auto">
          <a:xfrm>
            <a:off x="4823681" y="5147730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ORSA</a:t>
            </a:r>
            <a:endParaRPr lang="sk-SK" sz="1800" dirty="0"/>
          </a:p>
        </p:txBody>
      </p:sp>
      <p:sp>
        <p:nvSpPr>
          <p:cNvPr id="37" name="Zástupný objekt pre obsah 6"/>
          <p:cNvSpPr txBox="1">
            <a:spLocks/>
          </p:cNvSpPr>
          <p:nvPr/>
        </p:nvSpPr>
        <p:spPr bwMode="auto">
          <a:xfrm>
            <a:off x="4823681" y="2791358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regulácia provízií</a:t>
            </a:r>
            <a:endParaRPr lang="sk-SK" sz="1800" dirty="0"/>
          </a:p>
        </p:txBody>
      </p:sp>
      <p:sp>
        <p:nvSpPr>
          <p:cNvPr id="38" name="Zástupný objekt pre obsah 6"/>
          <p:cNvSpPr txBox="1">
            <a:spLocks/>
          </p:cNvSpPr>
          <p:nvPr/>
        </p:nvSpPr>
        <p:spPr bwMode="auto">
          <a:xfrm>
            <a:off x="4828176" y="2344142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externý audit výkazov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4874227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75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75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8" dur="75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7" grpId="0" uiExpand="1" build="p" animBg="1"/>
      <p:bldP spid="18" grpId="0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2" grpId="2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92881"/>
            <a:ext cx="7067550" cy="647700"/>
          </a:xfrm>
        </p:spPr>
        <p:txBody>
          <a:bodyPr/>
          <a:lstStyle/>
          <a:p>
            <a:r>
              <a:rPr lang="sk-SK" sz="4000" dirty="0">
                <a:solidFill>
                  <a:schemeClr val="tx2"/>
                </a:solidFill>
              </a:rPr>
              <a:t>Požiadavky ochrany </a:t>
            </a:r>
            <a:r>
              <a:rPr lang="sk-SK" sz="4000" dirty="0" smtClean="0">
                <a:solidFill>
                  <a:schemeClr val="tx2"/>
                </a:solidFill>
              </a:rPr>
              <a:t>spotrebiteľa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BlokTextu 8"/>
          <p:cNvSpPr txBox="1"/>
          <p:nvPr/>
        </p:nvSpPr>
        <p:spPr>
          <a:xfrm>
            <a:off x="4644008" y="593688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8" name="Zaoblený obdĺžnik 17"/>
          <p:cNvSpPr/>
          <p:nvPr/>
        </p:nvSpPr>
        <p:spPr>
          <a:xfrm>
            <a:off x="498475" y="5939922"/>
            <a:ext cx="3898776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predzmluvné informačné povinnosti</a:t>
            </a:r>
            <a:endParaRPr lang="sk-SK" dirty="0"/>
          </a:p>
        </p:txBody>
      </p:sp>
      <p:sp>
        <p:nvSpPr>
          <p:cNvPr id="20" name="Zástupný objekt pre obsah 6"/>
          <p:cNvSpPr txBox="1">
            <a:spLocks/>
          </p:cNvSpPr>
          <p:nvPr/>
        </p:nvSpPr>
        <p:spPr bwMode="auto">
          <a:xfrm>
            <a:off x="498475" y="5475007"/>
            <a:ext cx="3898776" cy="464915"/>
          </a:xfrm>
          <a:prstGeom prst="roundRect">
            <a:avLst/>
          </a:prstGeom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smtClean="0"/>
              <a:t>neprijateľné zmluvné podmienky (10)</a:t>
            </a:r>
            <a:endParaRPr lang="sk-SK" sz="1800" dirty="0"/>
          </a:p>
        </p:txBody>
      </p:sp>
      <p:sp>
        <p:nvSpPr>
          <p:cNvPr id="21" name="Zástupný objekt pre obsah 6"/>
          <p:cNvSpPr txBox="1">
            <a:spLocks/>
          </p:cNvSpPr>
          <p:nvPr/>
        </p:nvSpPr>
        <p:spPr bwMode="auto">
          <a:xfrm>
            <a:off x="498475" y="5452961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neprijateľné zmluvné podmienky (22)</a:t>
            </a:r>
            <a:endParaRPr lang="sk-SK" sz="1800" dirty="0"/>
          </a:p>
        </p:txBody>
      </p:sp>
      <p:sp>
        <p:nvSpPr>
          <p:cNvPr id="22" name="Zástupný objekt pre obsah 6"/>
          <p:cNvSpPr txBox="1">
            <a:spLocks/>
          </p:cNvSpPr>
          <p:nvPr/>
        </p:nvSpPr>
        <p:spPr bwMode="auto">
          <a:xfrm>
            <a:off x="491534" y="4966000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nekalé obchodné podmienky</a:t>
            </a:r>
            <a:endParaRPr lang="sk-SK" sz="1800" dirty="0"/>
          </a:p>
        </p:txBody>
      </p:sp>
      <p:sp>
        <p:nvSpPr>
          <p:cNvPr id="24" name="Zástupný objekt pre obsah 6"/>
          <p:cNvSpPr txBox="1">
            <a:spLocks/>
          </p:cNvSpPr>
          <p:nvPr/>
        </p:nvSpPr>
        <p:spPr bwMode="auto">
          <a:xfrm>
            <a:off x="491534" y="4479039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formulár o podmienkach zmluvy</a:t>
            </a:r>
            <a:endParaRPr lang="sk-SK" sz="1800" dirty="0"/>
          </a:p>
        </p:txBody>
      </p:sp>
      <p:sp>
        <p:nvSpPr>
          <p:cNvPr id="26" name="Zástupný objekt pre obsah 6"/>
          <p:cNvSpPr txBox="1">
            <a:spLocks/>
          </p:cNvSpPr>
          <p:nvPr/>
        </p:nvSpPr>
        <p:spPr bwMode="auto">
          <a:xfrm>
            <a:off x="500678" y="3992078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označovanie a propagácia produktov</a:t>
            </a:r>
            <a:endParaRPr lang="sk-SK" sz="1800" dirty="0"/>
          </a:p>
        </p:txBody>
      </p:sp>
      <p:sp>
        <p:nvSpPr>
          <p:cNvPr id="27" name="Zástupný objekt pre obsah 6"/>
          <p:cNvSpPr txBox="1">
            <a:spLocks/>
          </p:cNvSpPr>
          <p:nvPr/>
        </p:nvSpPr>
        <p:spPr bwMode="auto">
          <a:xfrm>
            <a:off x="498916" y="3516140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alternatívne riešenie sporov</a:t>
            </a:r>
            <a:endParaRPr lang="sk-SK" sz="1800" dirty="0"/>
          </a:p>
        </p:txBody>
      </p:sp>
      <p:sp>
        <p:nvSpPr>
          <p:cNvPr id="28" name="Zástupný objekt pre obsah 6"/>
          <p:cNvSpPr txBox="1">
            <a:spLocks/>
          </p:cNvSpPr>
          <p:nvPr/>
        </p:nvSpPr>
        <p:spPr bwMode="auto">
          <a:xfrm>
            <a:off x="4788024" y="5926572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KIID </a:t>
            </a:r>
            <a:r>
              <a:rPr lang="sk-SK" sz="1800" dirty="0" err="1" smtClean="0"/>
              <a:t>PRIIPs</a:t>
            </a:r>
            <a:endParaRPr lang="sk-SK" sz="1800" dirty="0"/>
          </a:p>
        </p:txBody>
      </p:sp>
      <p:sp>
        <p:nvSpPr>
          <p:cNvPr id="29" name="Zástupný objekt pre obsah 6"/>
          <p:cNvSpPr txBox="1">
            <a:spLocks/>
          </p:cNvSpPr>
          <p:nvPr/>
        </p:nvSpPr>
        <p:spPr bwMode="auto">
          <a:xfrm>
            <a:off x="4788024" y="5461657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IPID</a:t>
            </a:r>
            <a:endParaRPr lang="sk-SK" sz="1800" dirty="0"/>
          </a:p>
        </p:txBody>
      </p:sp>
      <p:sp>
        <p:nvSpPr>
          <p:cNvPr id="30" name="Zástupný objekt pre obsah 6"/>
          <p:cNvSpPr txBox="1">
            <a:spLocks/>
          </p:cNvSpPr>
          <p:nvPr/>
        </p:nvSpPr>
        <p:spPr bwMode="auto">
          <a:xfrm>
            <a:off x="4788024" y="4996742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poistné garančné schémy</a:t>
            </a:r>
            <a:endParaRPr lang="sk-SK" sz="1800" dirty="0"/>
          </a:p>
        </p:txBody>
      </p:sp>
      <p:sp>
        <p:nvSpPr>
          <p:cNvPr id="31" name="Zástupný objekt pre obsah 6"/>
          <p:cNvSpPr txBox="1">
            <a:spLocks/>
          </p:cNvSpPr>
          <p:nvPr/>
        </p:nvSpPr>
        <p:spPr bwMode="auto">
          <a:xfrm>
            <a:off x="498475" y="3045611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minimálna veľkosť písma</a:t>
            </a:r>
            <a:endParaRPr lang="sk-SK" sz="1800" dirty="0"/>
          </a:p>
        </p:txBody>
      </p:sp>
      <p:sp>
        <p:nvSpPr>
          <p:cNvPr id="32" name="Zástupný objekt pre obsah 6"/>
          <p:cNvSpPr txBox="1">
            <a:spLocks/>
          </p:cNvSpPr>
          <p:nvPr/>
        </p:nvSpPr>
        <p:spPr bwMode="auto">
          <a:xfrm>
            <a:off x="4788024" y="4531827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spotrebiteľský zákonník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8340265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uiExpand="1" build="p" animBg="1"/>
      <p:bldP spid="20" grpId="1" build="p" animBg="1"/>
      <p:bldP spid="21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Kto má požiadavky?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endParaRPr lang="sk-SK" sz="20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ál 1"/>
          <p:cNvSpPr/>
          <p:nvPr/>
        </p:nvSpPr>
        <p:spPr>
          <a:xfrm>
            <a:off x="3928639" y="3215636"/>
            <a:ext cx="180020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Poisťovne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0" name="Zahnutá šípka nahor 9"/>
          <p:cNvSpPr/>
          <p:nvPr/>
        </p:nvSpPr>
        <p:spPr>
          <a:xfrm>
            <a:off x="4108658" y="4170121"/>
            <a:ext cx="1440160" cy="504056"/>
          </a:xfrm>
          <a:prstGeom prst="curved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3928639" y="1316210"/>
            <a:ext cx="1800200" cy="165618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Regulácia</a:t>
            </a:r>
            <a:endParaRPr lang="sk-SK" dirty="0"/>
          </a:p>
        </p:txBody>
      </p:sp>
      <p:sp>
        <p:nvSpPr>
          <p:cNvPr id="19" name="Ovál 18"/>
          <p:cNvSpPr/>
          <p:nvPr/>
        </p:nvSpPr>
        <p:spPr>
          <a:xfrm>
            <a:off x="6084168" y="3215636"/>
            <a:ext cx="1819312" cy="172553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k-SK" dirty="0" smtClean="0"/>
              <a:t>Klienti</a:t>
            </a:r>
            <a:endParaRPr lang="sk-SK" dirty="0"/>
          </a:p>
        </p:txBody>
      </p:sp>
      <p:cxnSp>
        <p:nvCxnSpPr>
          <p:cNvPr id="23" name="Rovná spojovacia šípka 22"/>
          <p:cNvCxnSpPr>
            <a:endCxn id="2" idx="6"/>
          </p:cNvCxnSpPr>
          <p:nvPr/>
        </p:nvCxnSpPr>
        <p:spPr>
          <a:xfrm flipH="1">
            <a:off x="5728839" y="4043728"/>
            <a:ext cx="3553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>
            <a:stCxn id="16" idx="4"/>
            <a:endCxn id="2" idx="0"/>
          </p:cNvCxnSpPr>
          <p:nvPr/>
        </p:nvCxnSpPr>
        <p:spPr>
          <a:xfrm>
            <a:off x="4828739" y="2972394"/>
            <a:ext cx="0" cy="243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888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Požiadavky klienta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8" name="Zaoblený obdĺžnik 17"/>
          <p:cNvSpPr/>
          <p:nvPr/>
        </p:nvSpPr>
        <p:spPr>
          <a:xfrm>
            <a:off x="475647" y="6073762"/>
            <a:ext cx="3898776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 rozsah poistného krytia</a:t>
            </a:r>
            <a:endParaRPr lang="sk-SK" dirty="0"/>
          </a:p>
        </p:txBody>
      </p:sp>
      <p:sp>
        <p:nvSpPr>
          <p:cNvPr id="20" name="Zástupný objekt pre obsah 6"/>
          <p:cNvSpPr txBox="1">
            <a:spLocks/>
          </p:cNvSpPr>
          <p:nvPr/>
        </p:nvSpPr>
        <p:spPr bwMode="auto">
          <a:xfrm>
            <a:off x="475647" y="5608847"/>
            <a:ext cx="3898776" cy="464915"/>
          </a:xfrm>
          <a:prstGeom prst="roundRect">
            <a:avLst/>
          </a:prstGeom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smtClean="0"/>
              <a:t>rýchlosť likvidácie</a:t>
            </a:r>
            <a:endParaRPr lang="sk-SK" sz="1800" dirty="0"/>
          </a:p>
        </p:txBody>
      </p:sp>
      <p:sp>
        <p:nvSpPr>
          <p:cNvPr id="21" name="Zástupný objekt pre obsah 6"/>
          <p:cNvSpPr txBox="1">
            <a:spLocks/>
          </p:cNvSpPr>
          <p:nvPr/>
        </p:nvSpPr>
        <p:spPr bwMode="auto">
          <a:xfrm>
            <a:off x="475647" y="5135851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rýchlosť uzavretia zmluvy</a:t>
            </a:r>
            <a:endParaRPr lang="sk-SK" sz="1800" dirty="0"/>
          </a:p>
        </p:txBody>
      </p:sp>
      <p:sp>
        <p:nvSpPr>
          <p:cNvPr id="22" name="Zástupný objekt pre obsah 6"/>
          <p:cNvSpPr txBox="1">
            <a:spLocks/>
          </p:cNvSpPr>
          <p:nvPr/>
        </p:nvSpPr>
        <p:spPr bwMode="auto">
          <a:xfrm>
            <a:off x="491049" y="4679017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flexibilita rozsahu poistného krytia</a:t>
            </a:r>
            <a:endParaRPr lang="sk-SK" sz="1800" dirty="0"/>
          </a:p>
        </p:txBody>
      </p:sp>
      <p:sp>
        <p:nvSpPr>
          <p:cNvPr id="24" name="Zástupný objekt pre obsah 6"/>
          <p:cNvSpPr txBox="1">
            <a:spLocks/>
          </p:cNvSpPr>
          <p:nvPr/>
        </p:nvSpPr>
        <p:spPr bwMode="auto">
          <a:xfrm>
            <a:off x="491049" y="4188038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pohodlie</a:t>
            </a:r>
            <a:endParaRPr lang="sk-SK" sz="1800" dirty="0"/>
          </a:p>
        </p:txBody>
      </p:sp>
      <p:sp>
        <p:nvSpPr>
          <p:cNvPr id="26" name="Zástupný objekt pre obsah 6"/>
          <p:cNvSpPr txBox="1">
            <a:spLocks/>
          </p:cNvSpPr>
          <p:nvPr/>
        </p:nvSpPr>
        <p:spPr bwMode="auto">
          <a:xfrm>
            <a:off x="4846676" y="6040895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dostupnosť</a:t>
            </a:r>
            <a:endParaRPr lang="sk-SK" sz="1800" dirty="0"/>
          </a:p>
        </p:txBody>
      </p:sp>
      <p:sp>
        <p:nvSpPr>
          <p:cNvPr id="27" name="Zástupný objekt pre obsah 6"/>
          <p:cNvSpPr txBox="1">
            <a:spLocks/>
          </p:cNvSpPr>
          <p:nvPr/>
        </p:nvSpPr>
        <p:spPr bwMode="auto">
          <a:xfrm>
            <a:off x="4846676" y="5575980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časová flexibilita poistného krytia</a:t>
            </a:r>
            <a:endParaRPr lang="sk-SK" sz="1800" dirty="0"/>
          </a:p>
        </p:txBody>
      </p:sp>
      <p:sp>
        <p:nvSpPr>
          <p:cNvPr id="28" name="Zástupný objekt pre obsah 6"/>
          <p:cNvSpPr txBox="1">
            <a:spLocks/>
          </p:cNvSpPr>
          <p:nvPr/>
        </p:nvSpPr>
        <p:spPr bwMode="auto">
          <a:xfrm>
            <a:off x="4846676" y="5111065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minimum byrokracie</a:t>
            </a:r>
            <a:endParaRPr lang="sk-SK" sz="1800" dirty="0"/>
          </a:p>
        </p:txBody>
      </p:sp>
      <p:sp>
        <p:nvSpPr>
          <p:cNvPr id="29" name="Zástupný objekt pre obsah 6"/>
          <p:cNvSpPr txBox="1">
            <a:spLocks/>
          </p:cNvSpPr>
          <p:nvPr/>
        </p:nvSpPr>
        <p:spPr bwMode="auto">
          <a:xfrm>
            <a:off x="4846676" y="4652953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individualizácia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19161866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uiExpand="1" build="p" animBg="1"/>
      <p:bldP spid="21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Požiadavky sprostredkovateľa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endParaRPr lang="sk-SK" sz="20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ál 1"/>
          <p:cNvSpPr/>
          <p:nvPr/>
        </p:nvSpPr>
        <p:spPr>
          <a:xfrm>
            <a:off x="3928639" y="3215636"/>
            <a:ext cx="180020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Poisťovne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0" name="Zahnutá šípka nahor 9"/>
          <p:cNvSpPr/>
          <p:nvPr/>
        </p:nvSpPr>
        <p:spPr>
          <a:xfrm>
            <a:off x="4108658" y="4170121"/>
            <a:ext cx="1440160" cy="504056"/>
          </a:xfrm>
          <a:prstGeom prst="curved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3928639" y="1316210"/>
            <a:ext cx="1800200" cy="165618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Regulácia</a:t>
            </a:r>
            <a:endParaRPr lang="sk-SK" dirty="0"/>
          </a:p>
        </p:txBody>
      </p:sp>
      <p:sp>
        <p:nvSpPr>
          <p:cNvPr id="19" name="Ovál 18"/>
          <p:cNvSpPr/>
          <p:nvPr/>
        </p:nvSpPr>
        <p:spPr>
          <a:xfrm>
            <a:off x="6084168" y="3215636"/>
            <a:ext cx="1819312" cy="172553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k-SK" dirty="0" smtClean="0"/>
              <a:t>Klienti</a:t>
            </a:r>
            <a:endParaRPr lang="sk-SK" dirty="0"/>
          </a:p>
        </p:txBody>
      </p:sp>
      <p:sp>
        <p:nvSpPr>
          <p:cNvPr id="21" name="Ovál 20"/>
          <p:cNvSpPr/>
          <p:nvPr/>
        </p:nvSpPr>
        <p:spPr>
          <a:xfrm>
            <a:off x="1726063" y="3226705"/>
            <a:ext cx="1847247" cy="164511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k-SK" dirty="0" smtClean="0"/>
              <a:t>Agenti</a:t>
            </a:r>
            <a:endParaRPr lang="sk-SK" dirty="0"/>
          </a:p>
        </p:txBody>
      </p:sp>
      <p:cxnSp>
        <p:nvCxnSpPr>
          <p:cNvPr id="14" name="Rovná spojovacia šípka 13"/>
          <p:cNvCxnSpPr>
            <a:stCxn id="21" idx="6"/>
          </p:cNvCxnSpPr>
          <p:nvPr/>
        </p:nvCxnSpPr>
        <p:spPr>
          <a:xfrm flipV="1">
            <a:off x="3573310" y="4043728"/>
            <a:ext cx="322430" cy="5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ovná spojovacia šípka 22"/>
          <p:cNvCxnSpPr>
            <a:endCxn id="2" idx="6"/>
          </p:cNvCxnSpPr>
          <p:nvPr/>
        </p:nvCxnSpPr>
        <p:spPr>
          <a:xfrm flipH="1">
            <a:off x="5728839" y="4043728"/>
            <a:ext cx="3553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>
            <a:stCxn id="16" idx="4"/>
            <a:endCxn id="2" idx="0"/>
          </p:cNvCxnSpPr>
          <p:nvPr/>
        </p:nvCxnSpPr>
        <p:spPr>
          <a:xfrm>
            <a:off x="4828739" y="2972394"/>
            <a:ext cx="0" cy="243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45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Požiadavky sprostredkovateľa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8" name="Zaoblený obdĺžnik 17"/>
          <p:cNvSpPr/>
          <p:nvPr/>
        </p:nvSpPr>
        <p:spPr>
          <a:xfrm>
            <a:off x="497915" y="6073945"/>
            <a:ext cx="3898776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 provízia</a:t>
            </a:r>
            <a:endParaRPr lang="sk-SK" dirty="0"/>
          </a:p>
        </p:txBody>
      </p:sp>
      <p:sp>
        <p:nvSpPr>
          <p:cNvPr id="20" name="Zástupný objekt pre obsah 6"/>
          <p:cNvSpPr>
            <a:spLocks noGrp="1"/>
          </p:cNvSpPr>
          <p:nvPr>
            <p:ph idx="1"/>
          </p:nvPr>
        </p:nvSpPr>
        <p:spPr>
          <a:xfrm>
            <a:off x="497915" y="5609030"/>
            <a:ext cx="3898776" cy="4649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sk-SK" sz="1800" dirty="0" smtClean="0"/>
              <a:t>školenia</a:t>
            </a:r>
            <a:endParaRPr lang="sk-SK" sz="1800" dirty="0"/>
          </a:p>
        </p:txBody>
      </p:sp>
      <p:sp>
        <p:nvSpPr>
          <p:cNvPr id="22" name="Zástupný objekt pre obsah 6"/>
          <p:cNvSpPr txBox="1">
            <a:spLocks/>
          </p:cNvSpPr>
          <p:nvPr/>
        </p:nvSpPr>
        <p:spPr bwMode="auto">
          <a:xfrm>
            <a:off x="497915" y="4199978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exkluzívne produkty</a:t>
            </a:r>
            <a:endParaRPr lang="sk-SK" sz="1800" dirty="0"/>
          </a:p>
        </p:txBody>
      </p:sp>
      <p:sp>
        <p:nvSpPr>
          <p:cNvPr id="24" name="Zástupný objekt pre obsah 6"/>
          <p:cNvSpPr txBox="1">
            <a:spLocks/>
          </p:cNvSpPr>
          <p:nvPr/>
        </p:nvSpPr>
        <p:spPr bwMode="auto">
          <a:xfrm>
            <a:off x="497915" y="3714602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digitálne aplikácie</a:t>
            </a:r>
            <a:endParaRPr lang="sk-SK" sz="1800" dirty="0"/>
          </a:p>
        </p:txBody>
      </p:sp>
      <p:sp>
        <p:nvSpPr>
          <p:cNvPr id="26" name="Zástupný objekt pre obsah 6"/>
          <p:cNvSpPr txBox="1">
            <a:spLocks/>
          </p:cNvSpPr>
          <p:nvPr/>
        </p:nvSpPr>
        <p:spPr bwMode="auto">
          <a:xfrm>
            <a:off x="4835923" y="6040895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netradičné riziká / </a:t>
            </a:r>
            <a:r>
              <a:rPr lang="sk-SK" sz="1800" dirty="0" err="1" smtClean="0"/>
              <a:t>emerging</a:t>
            </a:r>
            <a:r>
              <a:rPr lang="sk-SK" sz="1800" dirty="0" smtClean="0"/>
              <a:t> </a:t>
            </a:r>
            <a:r>
              <a:rPr lang="sk-SK" sz="1800" dirty="0" err="1" smtClean="0"/>
              <a:t>risks</a:t>
            </a:r>
            <a:endParaRPr lang="sk-SK" sz="1800" dirty="0"/>
          </a:p>
        </p:txBody>
      </p:sp>
      <p:sp>
        <p:nvSpPr>
          <p:cNvPr id="27" name="Zástupný objekt pre obsah 6"/>
          <p:cNvSpPr txBox="1">
            <a:spLocks/>
          </p:cNvSpPr>
          <p:nvPr/>
        </p:nvSpPr>
        <p:spPr bwMode="auto">
          <a:xfrm>
            <a:off x="4835923" y="5573476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zážitkové vzdelávanie</a:t>
            </a:r>
            <a:endParaRPr lang="sk-SK" sz="1800" dirty="0"/>
          </a:p>
        </p:txBody>
      </p:sp>
      <p:sp>
        <p:nvSpPr>
          <p:cNvPr id="30" name="Zástupný objekt pre obsah 6"/>
          <p:cNvSpPr txBox="1">
            <a:spLocks/>
          </p:cNvSpPr>
          <p:nvPr/>
        </p:nvSpPr>
        <p:spPr bwMode="auto">
          <a:xfrm>
            <a:off x="497915" y="4685354"/>
            <a:ext cx="3898776" cy="464915"/>
          </a:xfrm>
          <a:prstGeom prst="roundRect">
            <a:avLst/>
          </a:prstGeom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propagačné materiály</a:t>
            </a:r>
            <a:endParaRPr lang="sk-SK" sz="1800" dirty="0"/>
          </a:p>
        </p:txBody>
      </p:sp>
      <p:sp>
        <p:nvSpPr>
          <p:cNvPr id="31" name="Zástupný objekt pre obsah 6"/>
          <p:cNvSpPr txBox="1">
            <a:spLocks/>
          </p:cNvSpPr>
          <p:nvPr/>
        </p:nvSpPr>
        <p:spPr bwMode="auto">
          <a:xfrm>
            <a:off x="497915" y="5156422"/>
            <a:ext cx="3898776" cy="464915"/>
          </a:xfrm>
          <a:prstGeom prst="roundRect">
            <a:avLst/>
          </a:prstGeom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podpora predaja</a:t>
            </a:r>
            <a:endParaRPr lang="sk-SK" sz="1800" dirty="0"/>
          </a:p>
        </p:txBody>
      </p:sp>
      <p:sp>
        <p:nvSpPr>
          <p:cNvPr id="19" name="Zástupný objekt pre obsah 6"/>
          <p:cNvSpPr txBox="1">
            <a:spLocks/>
          </p:cNvSpPr>
          <p:nvPr/>
        </p:nvSpPr>
        <p:spPr bwMode="auto">
          <a:xfrm>
            <a:off x="497915" y="3223641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neustále inovácie</a:t>
            </a:r>
            <a:endParaRPr lang="sk-SK" sz="1800" dirty="0"/>
          </a:p>
        </p:txBody>
      </p:sp>
      <p:sp>
        <p:nvSpPr>
          <p:cNvPr id="21" name="Zástupný objekt pre obsah 6"/>
          <p:cNvSpPr txBox="1">
            <a:spLocks/>
          </p:cNvSpPr>
          <p:nvPr/>
        </p:nvSpPr>
        <p:spPr bwMode="auto">
          <a:xfrm>
            <a:off x="497915" y="2755649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transfer zmluvy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3127469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uiExpand="1" build="p" animBg="1"/>
      <p:bldP spid="22" grpId="0" animBg="1"/>
      <p:bldP spid="24" grpId="0" animBg="1"/>
      <p:bldP spid="26" grpId="0" animBg="1"/>
      <p:bldP spid="27" grpId="0" animBg="1"/>
      <p:bldP spid="30" grpId="0" uiExpand="1" build="p" animBg="1"/>
      <p:bldP spid="31" grpId="0" uiExpand="1" build="p" animBg="1"/>
      <p:bldP spid="19" grpId="0" animBg="1"/>
      <p:bldP spid="2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Kam smerujeme?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Zástupný objekt pre obsah 2"/>
          <p:cNvSpPr>
            <a:spLocks noGrp="1"/>
          </p:cNvSpPr>
          <p:nvPr>
            <p:ph idx="1"/>
          </p:nvPr>
        </p:nvSpPr>
        <p:spPr>
          <a:xfrm>
            <a:off x="1000124" y="1428750"/>
            <a:ext cx="7686675" cy="5024586"/>
          </a:xfrm>
        </p:spPr>
        <p:txBody>
          <a:bodyPr/>
          <a:lstStyle/>
          <a:p>
            <a:r>
              <a:rPr lang="sk-SK" dirty="0" smtClean="0">
                <a:solidFill>
                  <a:schemeClr val="tx2"/>
                </a:solidFill>
              </a:rPr>
              <a:t>Požiadavky regulácie a finančné zaťaženie zvyšujú náklady poisťovní</a:t>
            </a:r>
          </a:p>
          <a:p>
            <a:r>
              <a:rPr lang="sk-SK" dirty="0" smtClean="0">
                <a:solidFill>
                  <a:schemeClr val="tx2"/>
                </a:solidFill>
              </a:rPr>
              <a:t>Zisková marža poisťovní sa znižuje</a:t>
            </a:r>
          </a:p>
          <a:p>
            <a:r>
              <a:rPr lang="sk-SK" dirty="0" smtClean="0">
                <a:solidFill>
                  <a:schemeClr val="tx2"/>
                </a:solidFill>
              </a:rPr>
              <a:t>Zvyšovanie administratívnych nákladov znižuje priestor na poistné plnenia</a:t>
            </a:r>
          </a:p>
          <a:p>
            <a:r>
              <a:rPr lang="sk-SK" dirty="0" smtClean="0">
                <a:solidFill>
                  <a:schemeClr val="tx2"/>
                </a:solidFill>
              </a:rPr>
              <a:t>Zmenšuje sa hodnota poistenia, zhoršuje sa pomer cena/výkon</a:t>
            </a:r>
          </a:p>
          <a:p>
            <a:r>
              <a:rPr lang="sk-SK" dirty="0" smtClean="0">
                <a:solidFill>
                  <a:schemeClr val="tx2"/>
                </a:solidFill>
              </a:rPr>
              <a:t>Otvára sa priestor pre alternatívy</a:t>
            </a:r>
            <a:endParaRPr lang="sk-SK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321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o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13" y="953875"/>
            <a:ext cx="8586879" cy="5499462"/>
          </a:xfrm>
          <a:prstGeom prst="rect">
            <a:avLst/>
          </a:prstGeom>
        </p:spPr>
      </p:pic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Kam smerujeme?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62343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Kto má požiadavky?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endParaRPr lang="sk-SK" sz="20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ál 1"/>
          <p:cNvSpPr/>
          <p:nvPr/>
        </p:nvSpPr>
        <p:spPr>
          <a:xfrm>
            <a:off x="3928639" y="3215636"/>
            <a:ext cx="180020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sk-SK" dirty="0" smtClean="0"/>
              <a:t>Konkurencia v odvetví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0" name="Zahnutá šípka nahor 9"/>
          <p:cNvSpPr/>
          <p:nvPr/>
        </p:nvSpPr>
        <p:spPr>
          <a:xfrm>
            <a:off x="4108658" y="4170121"/>
            <a:ext cx="1440160" cy="504056"/>
          </a:xfrm>
          <a:prstGeom prst="curved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3928639" y="1316210"/>
            <a:ext cx="1800200" cy="165618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Vstupujúce subjekty</a:t>
            </a:r>
            <a:endParaRPr lang="sk-SK" dirty="0"/>
          </a:p>
        </p:txBody>
      </p:sp>
      <p:sp>
        <p:nvSpPr>
          <p:cNvPr id="17" name="Ovál 16"/>
          <p:cNvSpPr/>
          <p:nvPr/>
        </p:nvSpPr>
        <p:spPr>
          <a:xfrm>
            <a:off x="3928639" y="5040969"/>
            <a:ext cx="1800200" cy="165618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err="1" smtClean="0"/>
              <a:t>Substitúty</a:t>
            </a:r>
            <a:endParaRPr lang="sk-SK" dirty="0"/>
          </a:p>
        </p:txBody>
      </p:sp>
      <p:sp>
        <p:nvSpPr>
          <p:cNvPr id="19" name="Ovál 18"/>
          <p:cNvSpPr/>
          <p:nvPr/>
        </p:nvSpPr>
        <p:spPr>
          <a:xfrm>
            <a:off x="6084168" y="3215636"/>
            <a:ext cx="1819312" cy="172553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Odberatelia</a:t>
            </a:r>
            <a:endParaRPr lang="sk-SK" dirty="0"/>
          </a:p>
        </p:txBody>
      </p:sp>
      <p:sp>
        <p:nvSpPr>
          <p:cNvPr id="21" name="Ovál 20"/>
          <p:cNvSpPr/>
          <p:nvPr/>
        </p:nvSpPr>
        <p:spPr>
          <a:xfrm>
            <a:off x="1726063" y="3226705"/>
            <a:ext cx="1847247" cy="164511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Dodávatelia</a:t>
            </a:r>
            <a:endParaRPr lang="sk-SK" dirty="0"/>
          </a:p>
        </p:txBody>
      </p:sp>
      <p:cxnSp>
        <p:nvCxnSpPr>
          <p:cNvPr id="14" name="Rovná spojovacia šípka 13"/>
          <p:cNvCxnSpPr>
            <a:stCxn id="21" idx="6"/>
          </p:cNvCxnSpPr>
          <p:nvPr/>
        </p:nvCxnSpPr>
        <p:spPr>
          <a:xfrm flipV="1">
            <a:off x="3573310" y="4043728"/>
            <a:ext cx="322430" cy="5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ovná spojovacia šípka 22"/>
          <p:cNvCxnSpPr>
            <a:endCxn id="2" idx="6"/>
          </p:cNvCxnSpPr>
          <p:nvPr/>
        </p:nvCxnSpPr>
        <p:spPr>
          <a:xfrm flipH="1">
            <a:off x="5728839" y="4043728"/>
            <a:ext cx="3553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>
            <a:stCxn id="16" idx="4"/>
            <a:endCxn id="2" idx="0"/>
          </p:cNvCxnSpPr>
          <p:nvPr/>
        </p:nvCxnSpPr>
        <p:spPr>
          <a:xfrm>
            <a:off x="4828739" y="2972394"/>
            <a:ext cx="0" cy="243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ovná spojovacia šípka 29"/>
          <p:cNvCxnSpPr>
            <a:stCxn id="17" idx="0"/>
            <a:endCxn id="2" idx="4"/>
          </p:cNvCxnSpPr>
          <p:nvPr/>
        </p:nvCxnSpPr>
        <p:spPr>
          <a:xfrm flipV="1">
            <a:off x="4828739" y="4871820"/>
            <a:ext cx="0" cy="169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90810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Kam smerujeme?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Zástupný objekt pre obsah 2"/>
          <p:cNvSpPr>
            <a:spLocks noGrp="1"/>
          </p:cNvSpPr>
          <p:nvPr>
            <p:ph idx="1"/>
          </p:nvPr>
        </p:nvSpPr>
        <p:spPr>
          <a:xfrm>
            <a:off x="1000124" y="1428750"/>
            <a:ext cx="7686675" cy="5024586"/>
          </a:xfrm>
        </p:spPr>
        <p:txBody>
          <a:bodyPr/>
          <a:lstStyle/>
          <a:p>
            <a:r>
              <a:rPr lang="sk-SK" sz="2800" dirty="0" smtClean="0">
                <a:solidFill>
                  <a:schemeClr val="tx2"/>
                </a:solidFill>
              </a:rPr>
              <a:t>Daň z príjmu (44,5 mil. EUR)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Príspevky na dohľad NBS (1,5 mil. EUR)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Osobitné príspevky na dohľad 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Príspevky UDVA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8% odvod z PZP (22,4 mil. EUR)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Osobitný odvod z podnikania (6,7 mil. EUR)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8% odvod z neživotného poistenia (55 mil. EUR)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Príspevok do garančnej schémy</a:t>
            </a:r>
          </a:p>
        </p:txBody>
      </p:sp>
    </p:spTree>
    <p:extLst>
      <p:ext uri="{BB962C8B-B14F-4D97-AF65-F5344CB8AC3E}">
        <p14:creationId xmlns:p14="http://schemas.microsoft.com/office/powerpoint/2010/main" val="15960654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9" y="996484"/>
            <a:ext cx="8428158" cy="5384844"/>
          </a:xfrm>
          <a:prstGeom prst="rect">
            <a:avLst/>
          </a:prstGeom>
        </p:spPr>
      </p:pic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Kam smerujeme?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46077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err="1" smtClean="0">
                <a:solidFill>
                  <a:schemeClr val="tx2"/>
                </a:solidFill>
              </a:rPr>
              <a:t>Substitúty</a:t>
            </a:r>
            <a:endParaRPr lang="sk-SK" sz="4000" dirty="0" smtClean="0">
              <a:solidFill>
                <a:schemeClr val="tx2"/>
              </a:solidFill>
            </a:endParaRP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endParaRPr lang="sk-SK" sz="20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ál 1"/>
          <p:cNvSpPr/>
          <p:nvPr/>
        </p:nvSpPr>
        <p:spPr>
          <a:xfrm>
            <a:off x="3928639" y="3215636"/>
            <a:ext cx="180020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Poisťovne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0" name="Zahnutá šípka nahor 9"/>
          <p:cNvSpPr/>
          <p:nvPr/>
        </p:nvSpPr>
        <p:spPr>
          <a:xfrm>
            <a:off x="4108658" y="4170121"/>
            <a:ext cx="1440160" cy="504056"/>
          </a:xfrm>
          <a:prstGeom prst="curved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3928639" y="1316210"/>
            <a:ext cx="1800200" cy="165618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Regulácia</a:t>
            </a:r>
            <a:endParaRPr lang="sk-SK" dirty="0"/>
          </a:p>
        </p:txBody>
      </p:sp>
      <p:sp>
        <p:nvSpPr>
          <p:cNvPr id="17" name="Ovál 16"/>
          <p:cNvSpPr/>
          <p:nvPr/>
        </p:nvSpPr>
        <p:spPr>
          <a:xfrm>
            <a:off x="3928639" y="5040969"/>
            <a:ext cx="1800200" cy="165618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err="1" smtClean="0"/>
              <a:t>Substitúty</a:t>
            </a:r>
            <a:endParaRPr lang="sk-SK" dirty="0"/>
          </a:p>
        </p:txBody>
      </p:sp>
      <p:sp>
        <p:nvSpPr>
          <p:cNvPr id="19" name="Ovál 18"/>
          <p:cNvSpPr/>
          <p:nvPr/>
        </p:nvSpPr>
        <p:spPr>
          <a:xfrm>
            <a:off x="6084168" y="3215636"/>
            <a:ext cx="1819312" cy="172553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k-SK" dirty="0" smtClean="0"/>
              <a:t>Klienti</a:t>
            </a:r>
            <a:endParaRPr lang="sk-SK" dirty="0"/>
          </a:p>
        </p:txBody>
      </p:sp>
      <p:sp>
        <p:nvSpPr>
          <p:cNvPr id="21" name="Ovál 20"/>
          <p:cNvSpPr/>
          <p:nvPr/>
        </p:nvSpPr>
        <p:spPr>
          <a:xfrm>
            <a:off x="1726063" y="3226705"/>
            <a:ext cx="1847247" cy="164511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k-SK" dirty="0" smtClean="0"/>
              <a:t>Agenti</a:t>
            </a:r>
            <a:endParaRPr lang="sk-SK" dirty="0"/>
          </a:p>
        </p:txBody>
      </p:sp>
      <p:cxnSp>
        <p:nvCxnSpPr>
          <p:cNvPr id="14" name="Rovná spojovacia šípka 13"/>
          <p:cNvCxnSpPr>
            <a:stCxn id="21" idx="6"/>
          </p:cNvCxnSpPr>
          <p:nvPr/>
        </p:nvCxnSpPr>
        <p:spPr>
          <a:xfrm flipV="1">
            <a:off x="3573310" y="4043728"/>
            <a:ext cx="322430" cy="5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ovná spojovacia šípka 22"/>
          <p:cNvCxnSpPr>
            <a:endCxn id="2" idx="6"/>
          </p:cNvCxnSpPr>
          <p:nvPr/>
        </p:nvCxnSpPr>
        <p:spPr>
          <a:xfrm flipH="1">
            <a:off x="5728839" y="4043728"/>
            <a:ext cx="3553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>
            <a:stCxn id="16" idx="4"/>
            <a:endCxn id="2" idx="0"/>
          </p:cNvCxnSpPr>
          <p:nvPr/>
        </p:nvCxnSpPr>
        <p:spPr>
          <a:xfrm>
            <a:off x="4828739" y="2972394"/>
            <a:ext cx="0" cy="243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ovná spojovacia šípka 29"/>
          <p:cNvCxnSpPr>
            <a:stCxn id="17" idx="0"/>
            <a:endCxn id="2" idx="4"/>
          </p:cNvCxnSpPr>
          <p:nvPr/>
        </p:nvCxnSpPr>
        <p:spPr>
          <a:xfrm flipV="1">
            <a:off x="4828739" y="4871820"/>
            <a:ext cx="0" cy="169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896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err="1" smtClean="0">
                <a:solidFill>
                  <a:schemeClr val="tx2"/>
                </a:solidFill>
              </a:rPr>
              <a:t>Substitúty</a:t>
            </a:r>
            <a:endParaRPr lang="sk-SK" sz="40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4" name="Zaoblený obdĺžnik 13"/>
          <p:cNvSpPr/>
          <p:nvPr/>
        </p:nvSpPr>
        <p:spPr>
          <a:xfrm>
            <a:off x="483073" y="5997338"/>
            <a:ext cx="3898776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mtClean="0"/>
              <a:t> doplnkové dôchodkové spoločnosti</a:t>
            </a:r>
            <a:endParaRPr lang="sk-SK" dirty="0"/>
          </a:p>
        </p:txBody>
      </p:sp>
      <p:sp>
        <p:nvSpPr>
          <p:cNvPr id="15" name="Zástupný objekt pre obsah 6"/>
          <p:cNvSpPr txBox="1">
            <a:spLocks/>
          </p:cNvSpPr>
          <p:nvPr/>
        </p:nvSpPr>
        <p:spPr bwMode="auto">
          <a:xfrm>
            <a:off x="483073" y="5532423"/>
            <a:ext cx="3898776" cy="464915"/>
          </a:xfrm>
          <a:prstGeom prst="roundRect">
            <a:avLst/>
          </a:prstGeom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smtClean="0"/>
              <a:t>pohrebné spolky</a:t>
            </a:r>
            <a:endParaRPr lang="sk-SK" sz="1800" dirty="0"/>
          </a:p>
        </p:txBody>
      </p:sp>
      <p:sp>
        <p:nvSpPr>
          <p:cNvPr id="17" name="Zástupný objekt pre obsah 6"/>
          <p:cNvSpPr txBox="1">
            <a:spLocks/>
          </p:cNvSpPr>
          <p:nvPr/>
        </p:nvSpPr>
        <p:spPr bwMode="auto">
          <a:xfrm>
            <a:off x="498475" y="4602593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dôchodkové správcovské spoločnosti</a:t>
            </a:r>
            <a:endParaRPr lang="sk-SK" sz="1800" dirty="0"/>
          </a:p>
        </p:txBody>
      </p:sp>
      <p:sp>
        <p:nvSpPr>
          <p:cNvPr id="18" name="Zástupný objekt pre obsah 6"/>
          <p:cNvSpPr txBox="1">
            <a:spLocks/>
          </p:cNvSpPr>
          <p:nvPr/>
        </p:nvSpPr>
        <p:spPr bwMode="auto">
          <a:xfrm>
            <a:off x="498475" y="4121244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rôzne združenia</a:t>
            </a:r>
            <a:endParaRPr lang="sk-SK" sz="1800" dirty="0"/>
          </a:p>
        </p:txBody>
      </p:sp>
      <p:sp>
        <p:nvSpPr>
          <p:cNvPr id="19" name="Zástupný objekt pre obsah 6"/>
          <p:cNvSpPr txBox="1">
            <a:spLocks/>
          </p:cNvSpPr>
          <p:nvPr/>
        </p:nvSpPr>
        <p:spPr bwMode="auto">
          <a:xfrm>
            <a:off x="4813897" y="5964471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interné fondy</a:t>
            </a:r>
            <a:endParaRPr lang="sk-SK" sz="1800" dirty="0"/>
          </a:p>
        </p:txBody>
      </p:sp>
      <p:sp>
        <p:nvSpPr>
          <p:cNvPr id="20" name="Zástupný objekt pre obsah 6"/>
          <p:cNvSpPr txBox="1">
            <a:spLocks/>
          </p:cNvSpPr>
          <p:nvPr/>
        </p:nvSpPr>
        <p:spPr bwMode="auto">
          <a:xfrm>
            <a:off x="4813897" y="5499556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err="1"/>
              <a:t>s</a:t>
            </a:r>
            <a:r>
              <a:rPr lang="sk-SK" sz="1800" dirty="0" err="1" smtClean="0"/>
              <a:t>tart-upy</a:t>
            </a:r>
            <a:endParaRPr lang="sk-SK" sz="1800" dirty="0"/>
          </a:p>
        </p:txBody>
      </p:sp>
      <p:sp>
        <p:nvSpPr>
          <p:cNvPr id="21" name="Zaoblený obdĺžnik 20"/>
          <p:cNvSpPr/>
          <p:nvPr/>
        </p:nvSpPr>
        <p:spPr>
          <a:xfrm>
            <a:off x="483073" y="5083941"/>
            <a:ext cx="3898776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 kolektívne investovanie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916863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uiExpand="1" build="p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Obrázok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652" y="4526086"/>
            <a:ext cx="2841178" cy="1488827"/>
          </a:xfrm>
          <a:prstGeom prst="rect">
            <a:avLst/>
          </a:prstGeom>
        </p:spPr>
      </p:pic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err="1" smtClean="0">
                <a:solidFill>
                  <a:schemeClr val="tx2"/>
                </a:solidFill>
              </a:rPr>
              <a:t>Start-upy</a:t>
            </a:r>
            <a:endParaRPr lang="sk-SK" sz="40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Zástupný objekt pre obsah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93988"/>
            <a:ext cx="2920635" cy="558730"/>
          </a:xfrm>
        </p:spPr>
      </p:pic>
      <p:pic>
        <p:nvPicPr>
          <p:cNvPr id="22" name="Obrázok 2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6378" y="2249003"/>
            <a:ext cx="3438525" cy="800100"/>
          </a:xfrm>
          <a:prstGeom prst="rect">
            <a:avLst/>
          </a:prstGeom>
        </p:spPr>
      </p:pic>
      <p:pic>
        <p:nvPicPr>
          <p:cNvPr id="23" name="Obrázok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1628" y="3351646"/>
            <a:ext cx="1952625" cy="1133475"/>
          </a:xfrm>
          <a:prstGeom prst="rect">
            <a:avLst/>
          </a:prstGeom>
        </p:spPr>
      </p:pic>
      <p:pic>
        <p:nvPicPr>
          <p:cNvPr id="24" name="Obrázok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403" y="5344550"/>
            <a:ext cx="3238500" cy="1114425"/>
          </a:xfrm>
          <a:prstGeom prst="rect">
            <a:avLst/>
          </a:prstGeom>
        </p:spPr>
      </p:pic>
      <p:pic>
        <p:nvPicPr>
          <p:cNvPr id="25" name="Obrázok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227" y="4342204"/>
            <a:ext cx="1425822" cy="766571"/>
          </a:xfrm>
          <a:prstGeom prst="rect">
            <a:avLst/>
          </a:prstGeom>
        </p:spPr>
      </p:pic>
      <p:pic>
        <p:nvPicPr>
          <p:cNvPr id="26" name="Obrázok 2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904" y="3799228"/>
            <a:ext cx="2390775" cy="895350"/>
          </a:xfrm>
          <a:prstGeom prst="rect">
            <a:avLst/>
          </a:prstGeom>
        </p:spPr>
      </p:pic>
      <p:pic>
        <p:nvPicPr>
          <p:cNvPr id="27" name="Obrázok 2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459" y="5654446"/>
            <a:ext cx="1838325" cy="838200"/>
          </a:xfrm>
          <a:prstGeom prst="rect">
            <a:avLst/>
          </a:prstGeom>
        </p:spPr>
      </p:pic>
      <p:pic>
        <p:nvPicPr>
          <p:cNvPr id="28" name="Obrázok 2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956482"/>
            <a:ext cx="2162175" cy="1133475"/>
          </a:xfrm>
          <a:prstGeom prst="rect">
            <a:avLst/>
          </a:prstGeom>
        </p:spPr>
      </p:pic>
      <p:pic>
        <p:nvPicPr>
          <p:cNvPr id="2" name="Obrázok 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759" y="1086823"/>
            <a:ext cx="3290050" cy="444601"/>
          </a:xfrm>
          <a:prstGeom prst="rect">
            <a:avLst/>
          </a:prstGeom>
        </p:spPr>
      </p:pic>
      <p:pic>
        <p:nvPicPr>
          <p:cNvPr id="3" name="Obrázok 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53" y="2680658"/>
            <a:ext cx="2002549" cy="40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7471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Obrázok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393" y="1700808"/>
            <a:ext cx="8885549" cy="4536504"/>
          </a:xfrm>
          <a:prstGeom prst="rect">
            <a:avLst/>
          </a:prstGeom>
        </p:spPr>
      </p:pic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err="1" smtClean="0">
                <a:solidFill>
                  <a:schemeClr val="tx2"/>
                </a:solidFill>
              </a:rPr>
              <a:t>Start-upy</a:t>
            </a:r>
            <a:endParaRPr lang="sk-SK" sz="40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0899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Závery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Zástupný objekt pre obsah 2"/>
          <p:cNvSpPr>
            <a:spLocks noGrp="1"/>
          </p:cNvSpPr>
          <p:nvPr>
            <p:ph idx="1"/>
          </p:nvPr>
        </p:nvSpPr>
        <p:spPr>
          <a:xfrm>
            <a:off x="1000124" y="1428750"/>
            <a:ext cx="7686675" cy="5024586"/>
          </a:xfrm>
        </p:spPr>
        <p:txBody>
          <a:bodyPr/>
          <a:lstStyle/>
          <a:p>
            <a:r>
              <a:rPr lang="sk-SK" sz="2800" dirty="0" smtClean="0">
                <a:solidFill>
                  <a:schemeClr val="tx2"/>
                </a:solidFill>
              </a:rPr>
              <a:t>Regulátor na európskej aj na národnej úrovni by sa mal zamyslieť nad </a:t>
            </a:r>
            <a:r>
              <a:rPr lang="sk-SK" sz="2800" b="1" dirty="0" smtClean="0">
                <a:solidFill>
                  <a:schemeClr val="tx2"/>
                </a:solidFill>
              </a:rPr>
              <a:t>robustnosťou regulácie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Štát by mal zvážiť rozsah </a:t>
            </a:r>
            <a:r>
              <a:rPr lang="sk-SK" sz="2800" b="1" dirty="0" smtClean="0">
                <a:solidFill>
                  <a:schemeClr val="tx2"/>
                </a:solidFill>
              </a:rPr>
              <a:t>finančných požiadaviek </a:t>
            </a:r>
            <a:r>
              <a:rPr lang="sk-SK" sz="2800" dirty="0" smtClean="0">
                <a:solidFill>
                  <a:schemeClr val="tx2"/>
                </a:solidFill>
              </a:rPr>
              <a:t>špecifických pre sektor poisťovníctva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Štát by mal prehodnotiť prístup k </a:t>
            </a:r>
            <a:r>
              <a:rPr lang="sk-SK" sz="2800" b="1" dirty="0" smtClean="0">
                <a:solidFill>
                  <a:schemeClr val="tx2"/>
                </a:solidFill>
              </a:rPr>
              <a:t>ochrane spotrebiteľa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Poisťovne by mali zvážiť </a:t>
            </a:r>
            <a:r>
              <a:rPr lang="sk-SK" sz="2800" b="1" dirty="0" smtClean="0">
                <a:solidFill>
                  <a:schemeClr val="tx2"/>
                </a:solidFill>
              </a:rPr>
              <a:t>individuálnejší </a:t>
            </a:r>
            <a:r>
              <a:rPr lang="sk-SK" sz="2800" dirty="0" smtClean="0">
                <a:solidFill>
                  <a:schemeClr val="tx2"/>
                </a:solidFill>
              </a:rPr>
              <a:t>a </a:t>
            </a:r>
            <a:r>
              <a:rPr lang="sk-SK" sz="2800" b="1" dirty="0" smtClean="0">
                <a:solidFill>
                  <a:schemeClr val="tx2"/>
                </a:solidFill>
              </a:rPr>
              <a:t>pružnejší </a:t>
            </a:r>
            <a:r>
              <a:rPr lang="sk-SK" sz="2800" dirty="0" smtClean="0">
                <a:solidFill>
                  <a:schemeClr val="tx2"/>
                </a:solidFill>
              </a:rPr>
              <a:t>prístup ku klientovi</a:t>
            </a:r>
          </a:p>
          <a:p>
            <a:r>
              <a:rPr lang="sk-SK" sz="2800" dirty="0" smtClean="0">
                <a:solidFill>
                  <a:schemeClr val="tx2"/>
                </a:solidFill>
              </a:rPr>
              <a:t>Sprostredkovatelia by mali zvážiť dlhodobú udržateľnosť </a:t>
            </a:r>
            <a:r>
              <a:rPr lang="sk-SK" sz="2800" b="1" dirty="0" smtClean="0">
                <a:solidFill>
                  <a:schemeClr val="tx2"/>
                </a:solidFill>
              </a:rPr>
              <a:t>províznych modelov</a:t>
            </a:r>
          </a:p>
        </p:txBody>
      </p:sp>
    </p:spTree>
    <p:extLst>
      <p:ext uri="{BB962C8B-B14F-4D97-AF65-F5344CB8AC3E}">
        <p14:creationId xmlns:p14="http://schemas.microsoft.com/office/powerpoint/2010/main" val="3519238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endParaRPr lang="sk-SK" smtClean="0"/>
          </a:p>
        </p:txBody>
      </p:sp>
      <p:sp>
        <p:nvSpPr>
          <p:cNvPr id="41987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456238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sk-SK" sz="3600" dirty="0" smtClean="0"/>
          </a:p>
          <a:p>
            <a:pPr algn="ctr">
              <a:buFont typeface="Arial" charset="0"/>
              <a:buNone/>
            </a:pPr>
            <a:endParaRPr lang="sk-SK" sz="3600" dirty="0" smtClean="0"/>
          </a:p>
          <a:p>
            <a:pPr algn="ctr">
              <a:buFont typeface="Arial" charset="0"/>
              <a:buNone/>
            </a:pPr>
            <a:endParaRPr lang="sk-SK" sz="3600" dirty="0" smtClean="0"/>
          </a:p>
          <a:p>
            <a:pPr algn="ctr">
              <a:buFont typeface="Arial" charset="0"/>
              <a:buNone/>
            </a:pPr>
            <a:r>
              <a:rPr lang="sk-SK" sz="4000" dirty="0" smtClean="0">
                <a:solidFill>
                  <a:schemeClr val="tx2"/>
                </a:solidFill>
              </a:rPr>
              <a:t>Ďakujem za pozornosť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992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Kto má požiadavky?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just">
              <a:buFont typeface="Arial" charset="0"/>
              <a:buNone/>
            </a:pPr>
            <a:endParaRPr lang="sk-SK" sz="20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ál 1"/>
          <p:cNvSpPr/>
          <p:nvPr/>
        </p:nvSpPr>
        <p:spPr>
          <a:xfrm>
            <a:off x="3928639" y="3215636"/>
            <a:ext cx="180020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Poisťovne</a:t>
            </a:r>
            <a:endParaRPr lang="sk-SK" dirty="0"/>
          </a:p>
        </p:txBody>
      </p:sp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0" name="Zahnutá šípka nahor 9"/>
          <p:cNvSpPr/>
          <p:nvPr/>
        </p:nvSpPr>
        <p:spPr>
          <a:xfrm>
            <a:off x="4108658" y="4170121"/>
            <a:ext cx="1440160" cy="504056"/>
          </a:xfrm>
          <a:prstGeom prst="curved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sp>
        <p:nvSpPr>
          <p:cNvPr id="16" name="Ovál 15"/>
          <p:cNvSpPr/>
          <p:nvPr/>
        </p:nvSpPr>
        <p:spPr>
          <a:xfrm>
            <a:off x="3928639" y="1316210"/>
            <a:ext cx="1800200" cy="165618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smtClean="0"/>
              <a:t>Regulácia</a:t>
            </a:r>
            <a:endParaRPr lang="sk-SK" dirty="0"/>
          </a:p>
        </p:txBody>
      </p:sp>
      <p:sp>
        <p:nvSpPr>
          <p:cNvPr id="17" name="Ovál 16"/>
          <p:cNvSpPr/>
          <p:nvPr/>
        </p:nvSpPr>
        <p:spPr>
          <a:xfrm>
            <a:off x="3928639" y="5040969"/>
            <a:ext cx="1800200" cy="1656184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dirty="0" err="1" smtClean="0"/>
              <a:t>Substitúty</a:t>
            </a:r>
            <a:endParaRPr lang="sk-SK" dirty="0"/>
          </a:p>
        </p:txBody>
      </p:sp>
      <p:sp>
        <p:nvSpPr>
          <p:cNvPr id="19" name="Ovál 18"/>
          <p:cNvSpPr/>
          <p:nvPr/>
        </p:nvSpPr>
        <p:spPr>
          <a:xfrm>
            <a:off x="6084168" y="3215636"/>
            <a:ext cx="1819312" cy="1725532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k-SK" dirty="0" smtClean="0"/>
              <a:t>Klienti</a:t>
            </a:r>
            <a:endParaRPr lang="sk-SK" dirty="0"/>
          </a:p>
        </p:txBody>
      </p:sp>
      <p:sp>
        <p:nvSpPr>
          <p:cNvPr id="21" name="Ovál 20"/>
          <p:cNvSpPr/>
          <p:nvPr/>
        </p:nvSpPr>
        <p:spPr>
          <a:xfrm>
            <a:off x="1726063" y="3226705"/>
            <a:ext cx="1847247" cy="164511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sk-SK" dirty="0" smtClean="0"/>
              <a:t>Agenti</a:t>
            </a:r>
            <a:endParaRPr lang="sk-SK" dirty="0"/>
          </a:p>
        </p:txBody>
      </p:sp>
      <p:cxnSp>
        <p:nvCxnSpPr>
          <p:cNvPr id="14" name="Rovná spojovacia šípka 13"/>
          <p:cNvCxnSpPr>
            <a:stCxn id="21" idx="6"/>
          </p:cNvCxnSpPr>
          <p:nvPr/>
        </p:nvCxnSpPr>
        <p:spPr>
          <a:xfrm flipV="1">
            <a:off x="3573310" y="4043728"/>
            <a:ext cx="322430" cy="5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Rovná spojovacia šípka 22"/>
          <p:cNvCxnSpPr>
            <a:endCxn id="2" idx="6"/>
          </p:cNvCxnSpPr>
          <p:nvPr/>
        </p:nvCxnSpPr>
        <p:spPr>
          <a:xfrm flipH="1">
            <a:off x="5728839" y="4043728"/>
            <a:ext cx="3553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ovná spojovacia šípka 24"/>
          <p:cNvCxnSpPr>
            <a:stCxn id="16" idx="4"/>
            <a:endCxn id="2" idx="0"/>
          </p:cNvCxnSpPr>
          <p:nvPr/>
        </p:nvCxnSpPr>
        <p:spPr>
          <a:xfrm>
            <a:off x="4828739" y="2972394"/>
            <a:ext cx="0" cy="2432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Rovná spojovacia šípka 29"/>
          <p:cNvCxnSpPr>
            <a:stCxn id="17" idx="0"/>
            <a:endCxn id="2" idx="4"/>
          </p:cNvCxnSpPr>
          <p:nvPr/>
        </p:nvCxnSpPr>
        <p:spPr>
          <a:xfrm flipV="1">
            <a:off x="4828739" y="4871820"/>
            <a:ext cx="0" cy="169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4212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Požiadavky na poisťovne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sk-SK" sz="2800" dirty="0" smtClean="0"/>
              <a:t>Včera</a:t>
            </a:r>
          </a:p>
          <a:p>
            <a:pPr algn="ctr">
              <a:buFont typeface="Arial" charset="0"/>
              <a:buNone/>
            </a:pPr>
            <a:endParaRPr lang="sk-SK" sz="2800" dirty="0" smtClean="0"/>
          </a:p>
          <a:p>
            <a:pPr algn="ctr">
              <a:buFont typeface="Arial" charset="0"/>
              <a:buNone/>
            </a:pPr>
            <a:endParaRPr lang="sk-SK" sz="2800" dirty="0"/>
          </a:p>
          <a:p>
            <a:pPr algn="ctr">
              <a:buFont typeface="Arial" charset="0"/>
              <a:buNone/>
            </a:pPr>
            <a:r>
              <a:rPr lang="sk-SK" sz="2800" dirty="0" smtClean="0"/>
              <a:t>Dnes</a:t>
            </a:r>
          </a:p>
          <a:p>
            <a:pPr algn="ctr">
              <a:buFont typeface="Arial" charset="0"/>
              <a:buNone/>
            </a:pPr>
            <a:endParaRPr lang="sk-SK" sz="2800" dirty="0"/>
          </a:p>
          <a:p>
            <a:pPr algn="ctr">
              <a:buFont typeface="Arial" charset="0"/>
              <a:buNone/>
            </a:pPr>
            <a:endParaRPr lang="sk-SK" sz="2800" dirty="0" smtClean="0"/>
          </a:p>
          <a:p>
            <a:pPr algn="ctr">
              <a:buFont typeface="Arial" charset="0"/>
              <a:buNone/>
            </a:pPr>
            <a:r>
              <a:rPr lang="sk-SK" sz="2800" dirty="0" smtClean="0"/>
              <a:t>Zajtra...</a:t>
            </a: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BlokTextu 8"/>
          <p:cNvSpPr txBox="1"/>
          <p:nvPr/>
        </p:nvSpPr>
        <p:spPr>
          <a:xfrm>
            <a:off x="4644008" y="56715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dirty="0"/>
          </a:p>
        </p:txBody>
      </p:sp>
      <p:sp>
        <p:nvSpPr>
          <p:cNvPr id="16" name="Zástupný objekt pre obsah 6"/>
          <p:cNvSpPr txBox="1">
            <a:spLocks/>
          </p:cNvSpPr>
          <p:nvPr/>
        </p:nvSpPr>
        <p:spPr bwMode="auto">
          <a:xfrm>
            <a:off x="3029012" y="2053542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2006</a:t>
            </a:r>
            <a:endParaRPr lang="sk-SK" sz="1800" dirty="0"/>
          </a:p>
        </p:txBody>
      </p:sp>
      <p:sp>
        <p:nvSpPr>
          <p:cNvPr id="17" name="Zástupný objekt pre obsah 6"/>
          <p:cNvSpPr txBox="1">
            <a:spLocks/>
          </p:cNvSpPr>
          <p:nvPr/>
        </p:nvSpPr>
        <p:spPr bwMode="auto">
          <a:xfrm>
            <a:off x="3029012" y="3548677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2016</a:t>
            </a:r>
            <a:endParaRPr lang="sk-SK" sz="1800" dirty="0"/>
          </a:p>
        </p:txBody>
      </p:sp>
      <p:sp>
        <p:nvSpPr>
          <p:cNvPr id="18" name="Zástupný objekt pre obsah 6"/>
          <p:cNvSpPr txBox="1">
            <a:spLocks/>
          </p:cNvSpPr>
          <p:nvPr/>
        </p:nvSpPr>
        <p:spPr bwMode="auto">
          <a:xfrm>
            <a:off x="3029012" y="5206648"/>
            <a:ext cx="3898776" cy="464915"/>
          </a:xfrm>
          <a:prstGeom prst="roundRect">
            <a:avLst/>
          </a:prstGeom>
          <a:ln/>
          <a:ex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sk-SK" sz="1800" dirty="0" smtClean="0"/>
              <a:t>2017 – 2021...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41344834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Aký bol rok 2006?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marL="0" indent="0" algn="ctr">
              <a:buNone/>
            </a:pPr>
            <a:endParaRPr lang="sk-SK" sz="4000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sk-SK" sz="4000" dirty="0" smtClean="0">
                <a:solidFill>
                  <a:schemeClr val="tx2"/>
                </a:solidFill>
              </a:rPr>
              <a:t>Medziročný rast </a:t>
            </a:r>
            <a:r>
              <a:rPr lang="sk-SK" sz="4000" dirty="0">
                <a:solidFill>
                  <a:schemeClr val="tx2"/>
                </a:solidFill>
              </a:rPr>
              <a:t>HDP</a:t>
            </a:r>
          </a:p>
          <a:p>
            <a:pPr marL="0" indent="0" algn="ctr">
              <a:buNone/>
            </a:pPr>
            <a:r>
              <a:rPr lang="sk-SK" sz="8800" dirty="0" smtClean="0">
                <a:solidFill>
                  <a:schemeClr val="tx2"/>
                </a:solidFill>
              </a:rPr>
              <a:t>8,3</a:t>
            </a:r>
            <a:r>
              <a:rPr lang="sk-SK" sz="8800" dirty="0">
                <a:solidFill>
                  <a:schemeClr val="tx2"/>
                </a:solidFill>
              </a:rPr>
              <a:t>%</a:t>
            </a:r>
          </a:p>
          <a:p>
            <a:pPr algn="just">
              <a:buFont typeface="Arial" charset="0"/>
              <a:buNone/>
            </a:pPr>
            <a:endParaRPr lang="sk-SK" sz="88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Aký bol rok 2006?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marL="0" indent="0" algn="ctr">
              <a:buNone/>
            </a:pPr>
            <a:r>
              <a:rPr lang="sk-SK" sz="4000" dirty="0">
                <a:solidFill>
                  <a:schemeClr val="tx2"/>
                </a:solidFill>
              </a:rPr>
              <a:t>Príspevky zamestnávateľa na životné poistenie do</a:t>
            </a:r>
          </a:p>
          <a:p>
            <a:pPr marL="0" indent="0" algn="ctr">
              <a:buNone/>
            </a:pPr>
            <a:r>
              <a:rPr lang="sk-SK" sz="8800" dirty="0" smtClean="0">
                <a:solidFill>
                  <a:schemeClr val="tx2"/>
                </a:solidFill>
              </a:rPr>
              <a:t>6 %</a:t>
            </a:r>
          </a:p>
          <a:p>
            <a:pPr marL="0" indent="0" algn="ctr">
              <a:buNone/>
            </a:pPr>
            <a:r>
              <a:rPr lang="sk-SK" sz="4000" dirty="0">
                <a:solidFill>
                  <a:schemeClr val="tx2"/>
                </a:solidFill>
              </a:rPr>
              <a:t>boli daňovo uznaným výdavkom</a:t>
            </a:r>
          </a:p>
          <a:p>
            <a:pPr marL="0" indent="0" algn="ctr">
              <a:buNone/>
            </a:pPr>
            <a:endParaRPr lang="sk-SK" sz="4000" dirty="0">
              <a:solidFill>
                <a:schemeClr val="tx2"/>
              </a:solidFill>
            </a:endParaRPr>
          </a:p>
          <a:p>
            <a:pPr algn="just">
              <a:buFont typeface="Arial" charset="0"/>
              <a:buNone/>
            </a:pPr>
            <a:endParaRPr lang="sk-SK" sz="88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1564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Aký bol rok 2006?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marL="0" indent="0" algn="ctr">
              <a:buNone/>
            </a:pPr>
            <a:r>
              <a:rPr lang="sk-SK" sz="4000" dirty="0" smtClean="0">
                <a:solidFill>
                  <a:schemeClr val="tx2"/>
                </a:solidFill>
              </a:rPr>
              <a:t>Priemerná úroková sadzba 10-ročných štátnych dlhopisov SR</a:t>
            </a:r>
            <a:endParaRPr lang="sk-SK" sz="4000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sk-SK" sz="8800" dirty="0" smtClean="0">
                <a:solidFill>
                  <a:schemeClr val="tx2"/>
                </a:solidFill>
              </a:rPr>
              <a:t>4,26 % </a:t>
            </a:r>
            <a:r>
              <a:rPr lang="sk-SK" sz="8800" dirty="0" err="1" smtClean="0">
                <a:solidFill>
                  <a:schemeClr val="tx2"/>
                </a:solidFill>
              </a:rPr>
              <a:t>p.a</a:t>
            </a:r>
            <a:r>
              <a:rPr lang="sk-SK" sz="8800" dirty="0" smtClean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endParaRPr lang="sk-SK" sz="4000" dirty="0">
              <a:solidFill>
                <a:schemeClr val="tx2"/>
              </a:solidFill>
            </a:endParaRPr>
          </a:p>
          <a:p>
            <a:pPr algn="just">
              <a:buFont typeface="Arial" charset="0"/>
              <a:buNone/>
            </a:pPr>
            <a:endParaRPr lang="sk-SK" sz="88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12184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Aký bol rok 2006?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marL="0" indent="0" algn="ctr">
              <a:buNone/>
            </a:pPr>
            <a:r>
              <a:rPr lang="sk-SK" sz="4000" dirty="0">
                <a:solidFill>
                  <a:schemeClr val="tx2"/>
                </a:solidFill>
              </a:rPr>
              <a:t>Reálne mzdy prvý raz prekročili úroveň roku</a:t>
            </a:r>
          </a:p>
          <a:p>
            <a:pPr marL="0" indent="0" algn="ctr">
              <a:buNone/>
            </a:pPr>
            <a:r>
              <a:rPr lang="sk-SK" sz="8800" dirty="0" smtClean="0">
                <a:solidFill>
                  <a:schemeClr val="tx2"/>
                </a:solidFill>
              </a:rPr>
              <a:t>1989</a:t>
            </a:r>
          </a:p>
          <a:p>
            <a:pPr marL="0" indent="0" algn="ctr">
              <a:buNone/>
            </a:pPr>
            <a:endParaRPr lang="sk-SK" sz="4000" dirty="0">
              <a:solidFill>
                <a:schemeClr val="tx2"/>
              </a:solidFill>
            </a:endParaRPr>
          </a:p>
          <a:p>
            <a:pPr algn="just">
              <a:buFont typeface="Arial" charset="0"/>
              <a:buNone/>
            </a:pPr>
            <a:endParaRPr lang="sk-SK" sz="88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90494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o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3" y="3184163"/>
            <a:ext cx="3740994" cy="3317015"/>
          </a:xfrm>
          <a:prstGeom prst="rect">
            <a:avLst/>
          </a:prstGeom>
        </p:spPr>
      </p:pic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619250" y="168275"/>
            <a:ext cx="7067550" cy="647700"/>
          </a:xfrm>
        </p:spPr>
        <p:txBody>
          <a:bodyPr/>
          <a:lstStyle/>
          <a:p>
            <a:r>
              <a:rPr lang="sk-SK" sz="4000" dirty="0" smtClean="0">
                <a:solidFill>
                  <a:schemeClr val="tx2"/>
                </a:solidFill>
              </a:rPr>
              <a:t>Aký bol rok 2006?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idx="1"/>
          </p:nvPr>
        </p:nvSpPr>
        <p:spPr>
          <a:xfrm>
            <a:off x="1258888" y="1285875"/>
            <a:ext cx="7439025" cy="5383213"/>
          </a:xfrm>
        </p:spPr>
        <p:txBody>
          <a:bodyPr/>
          <a:lstStyle/>
          <a:p>
            <a:pPr marL="0" indent="0" algn="ctr">
              <a:buNone/>
            </a:pPr>
            <a:r>
              <a:rPr lang="sk-SK" sz="4000" dirty="0" smtClean="0">
                <a:solidFill>
                  <a:schemeClr val="tx2"/>
                </a:solidFill>
              </a:rPr>
              <a:t>Mobilným telefónom roka bol </a:t>
            </a:r>
            <a:br>
              <a:rPr lang="sk-SK" sz="4000" dirty="0" smtClean="0">
                <a:solidFill>
                  <a:schemeClr val="tx2"/>
                </a:solidFill>
              </a:rPr>
            </a:br>
            <a:r>
              <a:rPr lang="sk-SK" sz="4000" dirty="0" smtClean="0">
                <a:solidFill>
                  <a:schemeClr val="tx2"/>
                </a:solidFill>
              </a:rPr>
              <a:t>Sony Ericsson</a:t>
            </a:r>
          </a:p>
          <a:p>
            <a:pPr marL="0" indent="0" algn="ctr">
              <a:buNone/>
            </a:pPr>
            <a:r>
              <a:rPr lang="sk-SK" sz="8800" dirty="0" smtClean="0">
                <a:solidFill>
                  <a:schemeClr val="tx2"/>
                </a:solidFill>
              </a:rPr>
              <a:t>k800i</a:t>
            </a:r>
          </a:p>
          <a:p>
            <a:pPr marL="0" indent="0" algn="ctr">
              <a:buNone/>
            </a:pPr>
            <a:endParaRPr lang="sk-SK" sz="4000" dirty="0">
              <a:solidFill>
                <a:schemeClr val="tx2"/>
              </a:solidFill>
            </a:endParaRPr>
          </a:p>
          <a:p>
            <a:pPr algn="just">
              <a:buFont typeface="Arial" charset="0"/>
              <a:buNone/>
            </a:pPr>
            <a:endParaRPr lang="sk-SK" sz="8800" dirty="0" smtClean="0">
              <a:solidFill>
                <a:schemeClr val="tx2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rot="5400000">
            <a:off x="-3073400" y="3429000"/>
            <a:ext cx="6859588" cy="1588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 rot="5400000">
            <a:off x="-1430338" y="2071688"/>
            <a:ext cx="414496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ovná spojnica 10"/>
          <p:cNvCxnSpPr/>
          <p:nvPr/>
        </p:nvCxnSpPr>
        <p:spPr>
          <a:xfrm rot="16200000" flipH="1">
            <a:off x="-142875" y="1143000"/>
            <a:ext cx="228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 rot="5400000">
            <a:off x="642144" y="642144"/>
            <a:ext cx="1285875" cy="158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0" name="Picture 13" descr="S:\LOGÁ SLASPO\komb1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1331912" cy="74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9823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3848</TotalTime>
  <Words>471</Words>
  <Application>Microsoft Office PowerPoint</Application>
  <PresentationFormat>Prezentácia na obrazovke (4:3)</PresentationFormat>
  <Paragraphs>165</Paragraphs>
  <Slides>27</Slides>
  <Notes>4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27</vt:i4>
      </vt:variant>
    </vt:vector>
  </HeadingPairs>
  <TitlesOfParts>
    <vt:vector size="30" baseType="lpstr">
      <vt:lpstr>Arial</vt:lpstr>
      <vt:lpstr>Calibri</vt:lpstr>
      <vt:lpstr>Motív Office</vt:lpstr>
      <vt:lpstr>Požiadavky na poisťovne (včera, dnes a zajtra) </vt:lpstr>
      <vt:lpstr>Kto má požiadavky?</vt:lpstr>
      <vt:lpstr>Kto má požiadavky?</vt:lpstr>
      <vt:lpstr>Požiadavky na poisťovne</vt:lpstr>
      <vt:lpstr>Aký bol rok 2006?</vt:lpstr>
      <vt:lpstr>Aký bol rok 2006?</vt:lpstr>
      <vt:lpstr>Aký bol rok 2006?</vt:lpstr>
      <vt:lpstr>Aký bol rok 2006?</vt:lpstr>
      <vt:lpstr>Aký bol rok 2006?</vt:lpstr>
      <vt:lpstr>Aký bol rok 2006?</vt:lpstr>
      <vt:lpstr>Požiadavky regulácie</vt:lpstr>
      <vt:lpstr>Požiadavky regulácie</vt:lpstr>
      <vt:lpstr>Požiadavky ochrany spotrebiteľa</vt:lpstr>
      <vt:lpstr>Kto má požiadavky?</vt:lpstr>
      <vt:lpstr>Požiadavky klienta</vt:lpstr>
      <vt:lpstr>Požiadavky sprostredkovateľa</vt:lpstr>
      <vt:lpstr>Požiadavky sprostredkovateľa</vt:lpstr>
      <vt:lpstr>Kam smerujeme?</vt:lpstr>
      <vt:lpstr>Kam smerujeme?</vt:lpstr>
      <vt:lpstr>Kam smerujeme?</vt:lpstr>
      <vt:lpstr>Kam smerujeme?</vt:lpstr>
      <vt:lpstr>Substitúty</vt:lpstr>
      <vt:lpstr>Substitúty</vt:lpstr>
      <vt:lpstr>Start-upy</vt:lpstr>
      <vt:lpstr>Start-upy</vt:lpstr>
      <vt:lpstr>Závery</vt:lpstr>
      <vt:lpstr>Prezentácia programu PowerPoint</vt:lpstr>
    </vt:vector>
  </TitlesOfParts>
  <Company>SLASPO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Baková Lucia</dc:creator>
  <cp:lastModifiedBy>Petruľák Martin</cp:lastModifiedBy>
  <cp:revision>289</cp:revision>
  <dcterms:created xsi:type="dcterms:W3CDTF">2008-10-27T14:16:24Z</dcterms:created>
  <dcterms:modified xsi:type="dcterms:W3CDTF">2016-11-14T09:04:50Z</dcterms:modified>
</cp:coreProperties>
</file>