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98" r:id="rId3"/>
    <p:sldId id="300" r:id="rId4"/>
    <p:sldId id="301" r:id="rId5"/>
    <p:sldId id="297" r:id="rId6"/>
    <p:sldId id="304" r:id="rId7"/>
    <p:sldId id="279" r:id="rId8"/>
    <p:sldId id="269" r:id="rId9"/>
    <p:sldId id="278" r:id="rId10"/>
    <p:sldId id="282" r:id="rId11"/>
    <p:sldId id="270" r:id="rId12"/>
    <p:sldId id="280" r:id="rId13"/>
    <p:sldId id="271" r:id="rId14"/>
    <p:sldId id="281" r:id="rId15"/>
    <p:sldId id="286" r:id="rId16"/>
    <p:sldId id="285" r:id="rId17"/>
    <p:sldId id="293" r:id="rId18"/>
    <p:sldId id="274" r:id="rId19"/>
    <p:sldId id="292" r:id="rId20"/>
    <p:sldId id="284" r:id="rId21"/>
    <p:sldId id="296" r:id="rId22"/>
    <p:sldId id="289" r:id="rId23"/>
    <p:sldId id="299" r:id="rId24"/>
    <p:sldId id="302" r:id="rId25"/>
    <p:sldId id="290" r:id="rId2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_rok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_rok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_rok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72102923930503"/>
          <c:y val="0.22249024754258676"/>
          <c:w val="0.76213455796123108"/>
          <c:h val="0.4433478462251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'počet zamestnancov'!$A$11</c:f>
              <c:strCache>
                <c:ptCount val="1"/>
                <c:pt idx="0">
                  <c:v>počet zamestnancov v poisťovníctve**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'počet zamestnancov'!$B$10:$X$10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'počet zamestnancov'!$B$11:$X$11</c:f>
              <c:numCache>
                <c:formatCode>#,##0</c:formatCode>
                <c:ptCount val="23"/>
                <c:pt idx="0">
                  <c:v>3811</c:v>
                </c:pt>
                <c:pt idx="1">
                  <c:v>4262</c:v>
                </c:pt>
                <c:pt idx="2">
                  <c:v>4670</c:v>
                </c:pt>
                <c:pt idx="3">
                  <c:v>5079</c:v>
                </c:pt>
                <c:pt idx="4">
                  <c:v>6080</c:v>
                </c:pt>
                <c:pt idx="5">
                  <c:v>7206</c:v>
                </c:pt>
                <c:pt idx="6">
                  <c:v>7750</c:v>
                </c:pt>
                <c:pt idx="7">
                  <c:v>7783</c:v>
                </c:pt>
                <c:pt idx="8">
                  <c:v>7919</c:v>
                </c:pt>
                <c:pt idx="9">
                  <c:v>7622</c:v>
                </c:pt>
                <c:pt idx="10">
                  <c:v>6743</c:v>
                </c:pt>
                <c:pt idx="11">
                  <c:v>6484</c:v>
                </c:pt>
                <c:pt idx="12">
                  <c:v>6304</c:v>
                </c:pt>
                <c:pt idx="13">
                  <c:v>6382</c:v>
                </c:pt>
                <c:pt idx="14">
                  <c:v>6398</c:v>
                </c:pt>
                <c:pt idx="15">
                  <c:v>6640</c:v>
                </c:pt>
                <c:pt idx="16">
                  <c:v>6218</c:v>
                </c:pt>
                <c:pt idx="17">
                  <c:v>6062</c:v>
                </c:pt>
                <c:pt idx="18">
                  <c:v>5981</c:v>
                </c:pt>
                <c:pt idx="19">
                  <c:v>5785</c:v>
                </c:pt>
                <c:pt idx="20">
                  <c:v>5700</c:v>
                </c:pt>
                <c:pt idx="21">
                  <c:v>5843</c:v>
                </c:pt>
                <c:pt idx="22" formatCode="#,##0.00">
                  <c:v>5710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368136"/>
        <c:axId val="288904528"/>
      </c:barChart>
      <c:lineChart>
        <c:grouping val="standard"/>
        <c:varyColors val="0"/>
        <c:ser>
          <c:idx val="1"/>
          <c:order val="1"/>
          <c:tx>
            <c:strRef>
              <c:f>'počet zamestnancov'!$A$12</c:f>
              <c:strCache>
                <c:ptCount val="1"/>
                <c:pt idx="0">
                  <c:v>priemerná mesačná mzda finančné a poisťovacie činnosti v €*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'počet zamestnancov'!$B$10:$X$10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'počet zamestnancov'!$B$12:$X$12</c:f>
              <c:numCache>
                <c:formatCode>#,##0.00</c:formatCode>
                <c:ptCount val="23"/>
                <c:pt idx="0" formatCode="General">
                  <c:v>344.75</c:v>
                </c:pt>
                <c:pt idx="1">
                  <c:v>390.69242514771292</c:v>
                </c:pt>
                <c:pt idx="2">
                  <c:v>449.08052844718799</c:v>
                </c:pt>
                <c:pt idx="3">
                  <c:v>508.79638850162621</c:v>
                </c:pt>
                <c:pt idx="4">
                  <c:v>590.45342893181942</c:v>
                </c:pt>
                <c:pt idx="5">
                  <c:v>639.9787558919204</c:v>
                </c:pt>
                <c:pt idx="6">
                  <c:v>662.38465113191239</c:v>
                </c:pt>
                <c:pt idx="7">
                  <c:v>735.2453030604795</c:v>
                </c:pt>
                <c:pt idx="8">
                  <c:v>810.23036579698601</c:v>
                </c:pt>
                <c:pt idx="9">
                  <c:v>899.35603797384317</c:v>
                </c:pt>
                <c:pt idx="10">
                  <c:v>965.54471220872335</c:v>
                </c:pt>
                <c:pt idx="11">
                  <c:v>1097.5237336519949</c:v>
                </c:pt>
                <c:pt idx="12">
                  <c:v>1160.1274646484758</c:v>
                </c:pt>
                <c:pt idx="13">
                  <c:v>1271.4930624709552</c:v>
                </c:pt>
                <c:pt idx="14">
                  <c:v>1356.6686583018</c:v>
                </c:pt>
                <c:pt idx="15">
                  <c:v>1405.4969129655451</c:v>
                </c:pt>
                <c:pt idx="16">
                  <c:v>1396</c:v>
                </c:pt>
                <c:pt idx="17">
                  <c:v>1425</c:v>
                </c:pt>
                <c:pt idx="18">
                  <c:v>1545</c:v>
                </c:pt>
                <c:pt idx="19">
                  <c:v>1658</c:v>
                </c:pt>
                <c:pt idx="20">
                  <c:v>1531</c:v>
                </c:pt>
                <c:pt idx="21">
                  <c:v>1657</c:v>
                </c:pt>
                <c:pt idx="22">
                  <c:v>1686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'počet zamestnancov'!$A$13</c:f>
              <c:strCache>
                <c:ptCount val="1"/>
                <c:pt idx="0">
                  <c:v>priemerná nominálna mesačná mzda v SR v €*</c:v>
                </c:pt>
              </c:strCache>
            </c:strRef>
          </c:tx>
          <c:spPr>
            <a:ln w="50800">
              <a:solidFill>
                <a:srgbClr val="0B03A9"/>
              </a:solidFill>
            </a:ln>
          </c:spPr>
          <c:marker>
            <c:symbol val="none"/>
          </c:marker>
          <c:cat>
            <c:numRef>
              <c:f>'počet zamestnancov'!$B$10:$X$10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'počet zamestnancov'!$B$13:$X$13</c:f>
              <c:numCache>
                <c:formatCode>#,##0.00</c:formatCode>
                <c:ptCount val="23"/>
                <c:pt idx="0">
                  <c:v>178.55008962358096</c:v>
                </c:pt>
                <c:pt idx="1">
                  <c:v>208.92252539334783</c:v>
                </c:pt>
                <c:pt idx="2">
                  <c:v>238.83024629887802</c:v>
                </c:pt>
                <c:pt idx="3">
                  <c:v>270.66321449910373</c:v>
                </c:pt>
                <c:pt idx="4">
                  <c:v>306.24709553209851</c:v>
                </c:pt>
                <c:pt idx="5">
                  <c:v>332.03877049724446</c:v>
                </c:pt>
                <c:pt idx="6">
                  <c:v>356.10436168094043</c:v>
                </c:pt>
                <c:pt idx="7">
                  <c:v>379.40649273053174</c:v>
                </c:pt>
                <c:pt idx="8">
                  <c:v>410.44280687777996</c:v>
                </c:pt>
                <c:pt idx="9">
                  <c:v>448.48303790745496</c:v>
                </c:pt>
                <c:pt idx="10">
                  <c:v>476.83064462590471</c:v>
                </c:pt>
                <c:pt idx="11">
                  <c:v>525.2937661820356</c:v>
                </c:pt>
                <c:pt idx="12">
                  <c:v>573.39175463055165</c:v>
                </c:pt>
                <c:pt idx="13">
                  <c:v>622.75111199628225</c:v>
                </c:pt>
                <c:pt idx="14">
                  <c:v>668.72468963685901</c:v>
                </c:pt>
                <c:pt idx="15">
                  <c:v>723.02994091482435</c:v>
                </c:pt>
                <c:pt idx="16">
                  <c:v>744.5</c:v>
                </c:pt>
                <c:pt idx="17">
                  <c:v>769</c:v>
                </c:pt>
                <c:pt idx="18">
                  <c:v>786</c:v>
                </c:pt>
                <c:pt idx="19">
                  <c:v>805</c:v>
                </c:pt>
                <c:pt idx="20">
                  <c:v>824</c:v>
                </c:pt>
                <c:pt idx="21">
                  <c:v>858</c:v>
                </c:pt>
                <c:pt idx="22">
                  <c:v>883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368136"/>
        <c:axId val="288904528"/>
      </c:lineChart>
      <c:catAx>
        <c:axId val="48636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288904528"/>
        <c:crosses val="autoZero"/>
        <c:auto val="1"/>
        <c:lblAlgn val="ctr"/>
        <c:lblOffset val="100"/>
        <c:noMultiLvlLbl val="0"/>
      </c:catAx>
      <c:valAx>
        <c:axId val="288904528"/>
        <c:scaling>
          <c:orientation val="minMax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486368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266133191423706E-2"/>
          <c:y val="0.78134959600638165"/>
          <c:w val="0.66552363682950233"/>
          <c:h val="0.16897720137923941"/>
        </c:manualLayout>
      </c:layout>
      <c:overlay val="0"/>
      <c:txPr>
        <a:bodyPr/>
        <a:lstStyle/>
        <a:p>
          <a:pPr>
            <a:defRPr sz="1195" b="1" i="0" u="none" strike="noStrike" baseline="0">
              <a:solidFill>
                <a:srgbClr val="0B03A9"/>
              </a:solidFill>
              <a:latin typeface="Calibri"/>
              <a:ea typeface="Calibri"/>
              <a:cs typeface="Calibri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>
                <a:solidFill>
                  <a:srgbClr val="0B03A9"/>
                </a:solidFill>
              </a:rPr>
              <a:t>Technické poistné vs. náklady na poistné plnenia
a hospodársky výsledok poisťovní 1993 - 2015 (tis. €)</a:t>
            </a:r>
          </a:p>
        </c:rich>
      </c:tx>
      <c:layout>
        <c:manualLayout>
          <c:xMode val="edge"/>
          <c:yMode val="edge"/>
          <c:x val="0.21420326223337519"/>
          <c:y val="6.27450980392157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29926528945495"/>
          <c:y val="0.21248355720240855"/>
          <c:w val="0.76976430643785609"/>
          <c:h val="0.59822572178477673"/>
        </c:manualLayout>
      </c:layout>
      <c:lineChart>
        <c:grouping val="standard"/>
        <c:varyColors val="0"/>
        <c:ser>
          <c:idx val="0"/>
          <c:order val="0"/>
          <c:tx>
            <c:strRef>
              <c:f>PPvsNPP!$A$47</c:f>
              <c:strCache>
                <c:ptCount val="1"/>
                <c:pt idx="0">
                  <c:v>Technické poistné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PPvsNPP!$B$46:$X$46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PPvsNPP!$B$47:$X$47</c:f>
              <c:numCache>
                <c:formatCode>#,##0</c:formatCode>
                <c:ptCount val="23"/>
                <c:pt idx="0">
                  <c:v>268037.67509792204</c:v>
                </c:pt>
                <c:pt idx="1">
                  <c:v>298181.43796056561</c:v>
                </c:pt>
                <c:pt idx="2">
                  <c:v>355367.68903936795</c:v>
                </c:pt>
                <c:pt idx="3">
                  <c:v>457606.18734647811</c:v>
                </c:pt>
                <c:pt idx="4">
                  <c:v>563248.15773750248</c:v>
                </c:pt>
                <c:pt idx="5">
                  <c:v>706415.85341565451</c:v>
                </c:pt>
                <c:pt idx="6">
                  <c:v>785332.27112792933</c:v>
                </c:pt>
                <c:pt idx="7">
                  <c:v>906912.36805417272</c:v>
                </c:pt>
                <c:pt idx="8">
                  <c:v>1057503.418973644</c:v>
                </c:pt>
                <c:pt idx="9">
                  <c:v>1204387.4726150171</c:v>
                </c:pt>
                <c:pt idx="10">
                  <c:v>1387886.3772156944</c:v>
                </c:pt>
                <c:pt idx="11">
                  <c:v>1591862.6767576181</c:v>
                </c:pt>
                <c:pt idx="12">
                  <c:v>1676938.0269534625</c:v>
                </c:pt>
                <c:pt idx="13">
                  <c:v>1784409.8493991906</c:v>
                </c:pt>
                <c:pt idx="14">
                  <c:v>1914963.5530770766</c:v>
                </c:pt>
                <c:pt idx="15">
                  <c:v>2107510.9539932273</c:v>
                </c:pt>
                <c:pt idx="16">
                  <c:v>2027107</c:v>
                </c:pt>
                <c:pt idx="17">
                  <c:v>2067104</c:v>
                </c:pt>
                <c:pt idx="18">
                  <c:v>2109993</c:v>
                </c:pt>
                <c:pt idx="19">
                  <c:v>2114318</c:v>
                </c:pt>
                <c:pt idx="20">
                  <c:v>2171292</c:v>
                </c:pt>
                <c:pt idx="21">
                  <c:v>2169678</c:v>
                </c:pt>
                <c:pt idx="22">
                  <c:v>2180788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PPvsNPP!$A$48</c:f>
              <c:strCache>
                <c:ptCount val="1"/>
                <c:pt idx="0">
                  <c:v>Náklady na poistné plnenia</c:v>
                </c:pt>
              </c:strCache>
            </c:strRef>
          </c:tx>
          <c:spPr>
            <a:ln w="50800">
              <a:solidFill>
                <a:srgbClr val="31859C"/>
              </a:solidFill>
            </a:ln>
          </c:spPr>
          <c:marker>
            <c:symbol val="none"/>
          </c:marker>
          <c:cat>
            <c:numRef>
              <c:f>PPvsNPP!$B$46:$X$46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PPvsNPP!$B$48:$X$48</c:f>
              <c:numCache>
                <c:formatCode>#,##0</c:formatCode>
                <c:ptCount val="23"/>
                <c:pt idx="0">
                  <c:v>224616.17871605922</c:v>
                </c:pt>
                <c:pt idx="1">
                  <c:v>218428.23474739428</c:v>
                </c:pt>
                <c:pt idx="2">
                  <c:v>215883.92086569741</c:v>
                </c:pt>
                <c:pt idx="3">
                  <c:v>239702.71526256396</c:v>
                </c:pt>
                <c:pt idx="4">
                  <c:v>319731.69355374092</c:v>
                </c:pt>
                <c:pt idx="5">
                  <c:v>377281.84956515965</c:v>
                </c:pt>
                <c:pt idx="6">
                  <c:v>438116.41107349138</c:v>
                </c:pt>
                <c:pt idx="7">
                  <c:v>443409.54657106817</c:v>
                </c:pt>
                <c:pt idx="8">
                  <c:v>477801.56675297086</c:v>
                </c:pt>
                <c:pt idx="9">
                  <c:v>503133.63871738681</c:v>
                </c:pt>
                <c:pt idx="10">
                  <c:v>521913.26428998215</c:v>
                </c:pt>
                <c:pt idx="11">
                  <c:v>574539.1024364339</c:v>
                </c:pt>
                <c:pt idx="12">
                  <c:v>578187.44605988206</c:v>
                </c:pt>
                <c:pt idx="13">
                  <c:v>707262.92903140141</c:v>
                </c:pt>
                <c:pt idx="14">
                  <c:v>793884.8171015071</c:v>
                </c:pt>
                <c:pt idx="15">
                  <c:v>945202.11777202389</c:v>
                </c:pt>
                <c:pt idx="16">
                  <c:v>1031677</c:v>
                </c:pt>
                <c:pt idx="17">
                  <c:v>1132938</c:v>
                </c:pt>
                <c:pt idx="18">
                  <c:v>1188762</c:v>
                </c:pt>
                <c:pt idx="19">
                  <c:v>1192611</c:v>
                </c:pt>
                <c:pt idx="20">
                  <c:v>1225469</c:v>
                </c:pt>
                <c:pt idx="21">
                  <c:v>1183444</c:v>
                </c:pt>
                <c:pt idx="22">
                  <c:v>1151030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PPvsNPP!$A$49</c:f>
              <c:strCache>
                <c:ptCount val="1"/>
                <c:pt idx="0">
                  <c:v>Hospodársky výsledok po zdanení</c:v>
                </c:pt>
              </c:strCache>
            </c:strRef>
          </c:tx>
          <c:spPr>
            <a:ln>
              <a:solidFill>
                <a:srgbClr val="B01086"/>
              </a:solidFill>
            </a:ln>
          </c:spPr>
          <c:marker>
            <c:symbol val="none"/>
          </c:marker>
          <c:cat>
            <c:numRef>
              <c:f>PPvsNPP!$B$46:$X$46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PPvsNPP!$B$49:$X$49</c:f>
              <c:numCache>
                <c:formatCode>#,##0</c:formatCode>
                <c:ptCount val="23"/>
                <c:pt idx="0">
                  <c:v>25887</c:v>
                </c:pt>
                <c:pt idx="1">
                  <c:v>11626.070503883684</c:v>
                </c:pt>
                <c:pt idx="2">
                  <c:v>6090.9845316338042</c:v>
                </c:pt>
                <c:pt idx="3">
                  <c:v>5978.2579831374887</c:v>
                </c:pt>
                <c:pt idx="4">
                  <c:v>11488.448516231829</c:v>
                </c:pt>
                <c:pt idx="5">
                  <c:v>-52588.229436367234</c:v>
                </c:pt>
                <c:pt idx="6">
                  <c:v>8177.8862112460993</c:v>
                </c:pt>
                <c:pt idx="7">
                  <c:v>13415.199673039899</c:v>
                </c:pt>
                <c:pt idx="8">
                  <c:v>27385.846112992105</c:v>
                </c:pt>
                <c:pt idx="9">
                  <c:v>-28160.492597756089</c:v>
                </c:pt>
                <c:pt idx="10">
                  <c:v>45972.524488481693</c:v>
                </c:pt>
                <c:pt idx="11">
                  <c:v>73083.293053508576</c:v>
                </c:pt>
                <c:pt idx="12">
                  <c:v>91830.981966407751</c:v>
                </c:pt>
                <c:pt idx="13">
                  <c:v>146631.74666401115</c:v>
                </c:pt>
                <c:pt idx="14">
                  <c:v>193179.51271327093</c:v>
                </c:pt>
                <c:pt idx="15">
                  <c:v>107726.64807807206</c:v>
                </c:pt>
                <c:pt idx="16">
                  <c:v>147265</c:v>
                </c:pt>
                <c:pt idx="17">
                  <c:v>136821.50917999999</c:v>
                </c:pt>
                <c:pt idx="18">
                  <c:v>189724.08785000001</c:v>
                </c:pt>
                <c:pt idx="19">
                  <c:v>136403.88899999994</c:v>
                </c:pt>
                <c:pt idx="20">
                  <c:v>158363</c:v>
                </c:pt>
                <c:pt idx="21">
                  <c:v>181140</c:v>
                </c:pt>
                <c:pt idx="22">
                  <c:v>130083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5719448"/>
        <c:axId val="1025719840"/>
      </c:lineChart>
      <c:catAx>
        <c:axId val="102571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1025719840"/>
        <c:crosses val="autoZero"/>
        <c:auto val="1"/>
        <c:lblAlgn val="ctr"/>
        <c:lblOffset val="350"/>
        <c:noMultiLvlLbl val="0"/>
      </c:catAx>
      <c:valAx>
        <c:axId val="1025719840"/>
        <c:scaling>
          <c:orientation val="minMax"/>
          <c:max val="2500000"/>
          <c:min val="-100000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1025719448"/>
        <c:crosses val="autoZero"/>
        <c:crossBetween val="between"/>
        <c:majorUnit val="500000"/>
      </c:valAx>
    </c:plotArea>
    <c:legend>
      <c:legendPos val="b"/>
      <c:layout>
        <c:manualLayout>
          <c:xMode val="edge"/>
          <c:yMode val="edge"/>
          <c:x val="4.1635266106165816E-2"/>
          <c:y val="0.90718027893572128"/>
          <c:w val="0.94015049875352785"/>
          <c:h val="7.4519067469507538E-2"/>
        </c:manualLayout>
      </c:layout>
      <c:overlay val="0"/>
      <c:txPr>
        <a:bodyPr/>
        <a:lstStyle/>
        <a:p>
          <a:pPr>
            <a:defRPr sz="1300" b="1">
              <a:solidFill>
                <a:srgbClr val="0B03A9"/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B03A9"/>
                </a:solidFill>
              </a:defRPr>
            </a:pPr>
            <a:r>
              <a:rPr lang="sk-SK" sz="1800">
                <a:solidFill>
                  <a:srgbClr val="0B03A9"/>
                </a:solidFill>
              </a:rPr>
              <a:t>Technické rezervy - brutto (tis. €) </a:t>
            </a:r>
          </a:p>
        </c:rich>
      </c:tx>
      <c:layout>
        <c:manualLayout>
          <c:xMode val="edge"/>
          <c:yMode val="edge"/>
          <c:x val="0.30664329502981752"/>
          <c:y val="8.33333333333333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023183308795354"/>
          <c:y val="0.22191744586614182"/>
          <c:w val="0.75594099425695782"/>
          <c:h val="0.44199187992125982"/>
        </c:manualLayout>
      </c:layout>
      <c:lineChart>
        <c:grouping val="standard"/>
        <c:varyColors val="0"/>
        <c:ser>
          <c:idx val="0"/>
          <c:order val="0"/>
          <c:tx>
            <c:strRef>
              <c:f>TR!$D$366</c:f>
              <c:strCache>
                <c:ptCount val="1"/>
                <c:pt idx="0">
                  <c:v>Brutto technické rezervy v životnom poistení 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TR!$H$364:$W$365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TR!$E$366:$W$366</c:f>
              <c:numCache>
                <c:formatCode>#\ ##0.000</c:formatCode>
                <c:ptCount val="16"/>
                <c:pt idx="0">
                  <c:v>1012840.6840151363</c:v>
                </c:pt>
                <c:pt idx="1">
                  <c:v>1213509.6398826435</c:v>
                </c:pt>
                <c:pt idx="2">
                  <c:v>1384738.9807252528</c:v>
                </c:pt>
                <c:pt idx="3">
                  <c:v>1607417.5031076299</c:v>
                </c:pt>
                <c:pt idx="4">
                  <c:v>1884100.1056754966</c:v>
                </c:pt>
                <c:pt idx="5">
                  <c:v>2204310.0613043383</c:v>
                </c:pt>
                <c:pt idx="6">
                  <c:v>2505590.943</c:v>
                </c:pt>
                <c:pt idx="7">
                  <c:v>2805813.8109999993</c:v>
                </c:pt>
                <c:pt idx="8">
                  <c:v>3037599.841</c:v>
                </c:pt>
                <c:pt idx="9">
                  <c:v>3326636.24</c:v>
                </c:pt>
                <c:pt idx="10">
                  <c:v>3581125.2790000001</c:v>
                </c:pt>
                <c:pt idx="11">
                  <c:v>3634364.6239999998</c:v>
                </c:pt>
                <c:pt idx="12">
                  <c:v>3883224.6740000001</c:v>
                </c:pt>
                <c:pt idx="13">
                  <c:v>4039309.7859999998</c:v>
                </c:pt>
                <c:pt idx="14">
                  <c:v>4315527.6949999994</c:v>
                </c:pt>
                <c:pt idx="15">
                  <c:v>3793001.5519999997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TR!$D$367</c:f>
              <c:strCache>
                <c:ptCount val="1"/>
                <c:pt idx="0">
                  <c:v>Brutto technické rezervy v neživotnom poistení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TR!$H$364:$W$365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TR!$E$367:$W$367</c:f>
              <c:numCache>
                <c:formatCode>#\ ##0.000</c:formatCode>
                <c:ptCount val="16"/>
                <c:pt idx="0">
                  <c:v>282247.41599448986</c:v>
                </c:pt>
                <c:pt idx="1">
                  <c:v>232172.87575516207</c:v>
                </c:pt>
                <c:pt idx="2">
                  <c:v>400812.907077852</c:v>
                </c:pt>
                <c:pt idx="3">
                  <c:v>529261.10183097003</c:v>
                </c:pt>
                <c:pt idx="4">
                  <c:v>697571.19891606888</c:v>
                </c:pt>
                <c:pt idx="5">
                  <c:v>783004.0347223141</c:v>
                </c:pt>
                <c:pt idx="6">
                  <c:v>940990.98899999971</c:v>
                </c:pt>
                <c:pt idx="7">
                  <c:v>956181.652</c:v>
                </c:pt>
                <c:pt idx="8">
                  <c:v>893073.42799999996</c:v>
                </c:pt>
                <c:pt idx="9">
                  <c:v>932096.25399999996</c:v>
                </c:pt>
                <c:pt idx="10">
                  <c:v>992726.15</c:v>
                </c:pt>
                <c:pt idx="11">
                  <c:v>942150.9</c:v>
                </c:pt>
                <c:pt idx="12">
                  <c:v>925571.80200000003</c:v>
                </c:pt>
                <c:pt idx="13">
                  <c:v>894599.4</c:v>
                </c:pt>
                <c:pt idx="14">
                  <c:v>914685.10200000007</c:v>
                </c:pt>
                <c:pt idx="15">
                  <c:v>926845.07599999965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TR!$D$368</c:f>
              <c:strCache>
                <c:ptCount val="1"/>
                <c:pt idx="0">
                  <c:v>Brutto technické rezervy spolu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TR!$H$364:$W$365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TR!$E$368:$W$368</c:f>
              <c:numCache>
                <c:formatCode>#\ ##0.000</c:formatCode>
                <c:ptCount val="16"/>
                <c:pt idx="0">
                  <c:v>1295088.1000096267</c:v>
                </c:pt>
                <c:pt idx="1">
                  <c:v>1445682.5156378045</c:v>
                </c:pt>
                <c:pt idx="2">
                  <c:v>1785551.8878031047</c:v>
                </c:pt>
                <c:pt idx="3">
                  <c:v>2136678.6049386002</c:v>
                </c:pt>
                <c:pt idx="4">
                  <c:v>2581671.3045915663</c:v>
                </c:pt>
                <c:pt idx="5">
                  <c:v>2987314.0960266516</c:v>
                </c:pt>
                <c:pt idx="6">
                  <c:v>3446581.9319999991</c:v>
                </c:pt>
                <c:pt idx="7">
                  <c:v>3761995.4630000005</c:v>
                </c:pt>
                <c:pt idx="8">
                  <c:v>3930673.2689999999</c:v>
                </c:pt>
                <c:pt idx="9">
                  <c:v>4258732.4940000009</c:v>
                </c:pt>
                <c:pt idx="10">
                  <c:v>4573851.4290000005</c:v>
                </c:pt>
                <c:pt idx="11">
                  <c:v>4576515.5239999993</c:v>
                </c:pt>
                <c:pt idx="12">
                  <c:v>4808796.4760000026</c:v>
                </c:pt>
                <c:pt idx="13">
                  <c:v>4933909.1860000007</c:v>
                </c:pt>
                <c:pt idx="14">
                  <c:v>5230212.7970000003</c:v>
                </c:pt>
                <c:pt idx="15">
                  <c:v>4719846.6280000005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5720624"/>
        <c:axId val="827562392"/>
      </c:lineChart>
      <c:catAx>
        <c:axId val="102572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 rot="-2700000" vert="horz"/>
          <a:lstStyle/>
          <a:p>
            <a:pPr>
              <a:defRPr>
                <a:solidFill>
                  <a:srgbClr val="0B03A9"/>
                </a:solidFill>
              </a:defRPr>
            </a:pPr>
            <a:endParaRPr lang="sk-SK"/>
          </a:p>
        </c:txPr>
        <c:crossAx val="827562392"/>
        <c:crosses val="autoZero"/>
        <c:auto val="1"/>
        <c:lblAlgn val="ctr"/>
        <c:lblOffset val="100"/>
        <c:noMultiLvlLbl val="0"/>
      </c:catAx>
      <c:valAx>
        <c:axId val="827562392"/>
        <c:scaling>
          <c:orientation val="minMax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solidFill>
              <a:srgbClr val="0B03A9"/>
            </a:solidFill>
          </a:ln>
        </c:spPr>
        <c:txPr>
          <a:bodyPr rot="0" vert="horz"/>
          <a:lstStyle/>
          <a:p>
            <a:pPr>
              <a:defRPr>
                <a:solidFill>
                  <a:srgbClr val="0B03A9"/>
                </a:solidFill>
              </a:defRPr>
            </a:pPr>
            <a:endParaRPr lang="sk-SK"/>
          </a:p>
        </c:txPr>
        <c:crossAx val="102572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357140869758776E-2"/>
          <c:y val="0.78643065124671907"/>
          <c:w val="0.90326835647310899"/>
          <c:h val="0.15627768208661424"/>
        </c:manualLayout>
      </c:layout>
      <c:overlay val="0"/>
      <c:txPr>
        <a:bodyPr/>
        <a:lstStyle/>
        <a:p>
          <a:pPr>
            <a:defRPr sz="1300">
              <a:solidFill>
                <a:srgbClr val="0B03A9"/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200" b="1" i="0" u="none" strike="noStrike" baseline="0">
          <a:solidFill>
            <a:srgbClr val="00008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 sz="1800" b="1" i="0" u="none" strike="noStrike" baseline="0">
                <a:solidFill>
                  <a:srgbClr val="0B03A9"/>
                </a:solidFill>
                <a:latin typeface="Calibri"/>
              </a:rPr>
              <a:t>Podiel technického poistného na HDP SR (%)</a:t>
            </a:r>
          </a:p>
        </c:rich>
      </c:tx>
      <c:layout>
        <c:manualLayout>
          <c:xMode val="edge"/>
          <c:yMode val="edge"/>
          <c:x val="0.2732208661417323"/>
          <c:y val="8.85416666666667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01811023622058"/>
          <c:y val="0.22416031003937009"/>
          <c:w val="0.76264855643044682"/>
          <c:h val="0.44497600885826782"/>
        </c:manualLayout>
      </c:layout>
      <c:lineChart>
        <c:grouping val="standard"/>
        <c:varyColors val="0"/>
        <c:ser>
          <c:idx val="0"/>
          <c:order val="0"/>
          <c:tx>
            <c:strRef>
              <c:f>'podiel PP na HDP'!$A$15</c:f>
              <c:strCache>
                <c:ptCount val="1"/>
                <c:pt idx="0">
                  <c:v>Podiel technického poistného/HDP</c:v>
                </c:pt>
              </c:strCache>
            </c:strRef>
          </c:tx>
          <c:spPr>
            <a:ln w="50800">
              <a:solidFill>
                <a:srgbClr val="B511B9"/>
              </a:solidFill>
            </a:ln>
          </c:spPr>
          <c:marker>
            <c:symbol val="none"/>
          </c:marker>
          <c:cat>
            <c:numRef>
              <c:f>'podiel PP na HDP'!$B$12:$X$12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'podiel PP na HDP'!$B$15:$X$15</c:f>
              <c:numCache>
                <c:formatCode>General</c:formatCode>
                <c:ptCount val="23"/>
                <c:pt idx="2" formatCode="#,##0.00">
                  <c:v>1.8394724832515559</c:v>
                </c:pt>
                <c:pt idx="3" formatCode="#,##0.00">
                  <c:v>2.1256918501373994</c:v>
                </c:pt>
                <c:pt idx="4" formatCode="#,##0.00">
                  <c:v>2.3599058034704337</c:v>
                </c:pt>
                <c:pt idx="5" formatCode="#,##0.00">
                  <c:v>2.6991385929781719</c:v>
                </c:pt>
                <c:pt idx="6" formatCode="#,##0.00">
                  <c:v>2.7938719885301544</c:v>
                </c:pt>
                <c:pt idx="7" formatCode="0.00">
                  <c:v>2.9094653960051842</c:v>
                </c:pt>
                <c:pt idx="8" formatCode="0.00">
                  <c:v>3.1212100485627561</c:v>
                </c:pt>
                <c:pt idx="9" formatCode="0.00">
                  <c:v>3.2721962920202485</c:v>
                </c:pt>
                <c:pt idx="10" formatCode="0.00">
                  <c:v>3.417429275129749</c:v>
                </c:pt>
                <c:pt idx="11" formatCode="0.00">
                  <c:v>3.5248302239470393</c:v>
                </c:pt>
                <c:pt idx="12" formatCode="0.00">
                  <c:v>3.4005175526591991</c:v>
                </c:pt>
                <c:pt idx="13" formatCode="0.00">
                  <c:v>3.244287157676029</c:v>
                </c:pt>
                <c:pt idx="14" formatCode="0.00">
                  <c:v>3.116310662341844</c:v>
                </c:pt>
                <c:pt idx="15" formatCode="0.00">
                  <c:v>3.1538045294731081</c:v>
                </c:pt>
                <c:pt idx="16" formatCode="0.00">
                  <c:v>3.228165250404496</c:v>
                </c:pt>
                <c:pt idx="17" formatCode="0.00">
                  <c:v>3.0675115378337079</c:v>
                </c:pt>
                <c:pt idx="18" formatCode="0.00">
                  <c:v>2.9952770995400595</c:v>
                </c:pt>
                <c:pt idx="19" formatCode="0.00">
                  <c:v>2.9195222314277824</c:v>
                </c:pt>
                <c:pt idx="20" formatCode="0.00">
                  <c:v>2.9364819303210425</c:v>
                </c:pt>
                <c:pt idx="21" formatCode="0.00">
                  <c:v>2.8714257354984705</c:v>
                </c:pt>
                <c:pt idx="22" formatCode="0.00">
                  <c:v>2.7933751761239916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0494808"/>
        <c:axId val="960495200"/>
      </c:lineChart>
      <c:catAx>
        <c:axId val="96049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960495200"/>
        <c:crosses val="autoZero"/>
        <c:auto val="1"/>
        <c:lblAlgn val="ctr"/>
        <c:lblOffset val="100"/>
        <c:noMultiLvlLbl val="0"/>
      </c:catAx>
      <c:valAx>
        <c:axId val="960495200"/>
        <c:scaling>
          <c:orientation val="minMax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96049480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 baseline="0">
                <a:solidFill>
                  <a:srgbClr val="0B03A9"/>
                </a:solidFill>
              </a:rPr>
              <a:t>Technické poistné 1993 - 2015 (tis. €)</a:t>
            </a:r>
          </a:p>
        </c:rich>
      </c:tx>
      <c:layout>
        <c:manualLayout>
          <c:xMode val="edge"/>
          <c:yMode val="edge"/>
          <c:x val="0.28144128723040074"/>
          <c:y val="7.87681539807524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21246845588594"/>
          <c:y val="0.21359186351706069"/>
          <c:w val="0.77045500235423603"/>
          <c:h val="0.45006225645046"/>
        </c:manualLayout>
      </c:layout>
      <c:lineChart>
        <c:grouping val="standard"/>
        <c:varyColors val="0"/>
        <c:ser>
          <c:idx val="0"/>
          <c:order val="0"/>
          <c:tx>
            <c:strRef>
              <c:f>PP!$A$13</c:f>
              <c:strCache>
                <c:ptCount val="1"/>
                <c:pt idx="0">
                  <c:v>Technické poistné celkom*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PP!$B$12:$X$12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PP!$B$13:$X$13</c:f>
              <c:numCache>
                <c:formatCode>#,##0</c:formatCode>
                <c:ptCount val="23"/>
                <c:pt idx="0">
                  <c:v>268037.67509792204</c:v>
                </c:pt>
                <c:pt idx="1">
                  <c:v>298181.43796056561</c:v>
                </c:pt>
                <c:pt idx="2">
                  <c:v>355367.68903936795</c:v>
                </c:pt>
                <c:pt idx="3">
                  <c:v>457606.18734647811</c:v>
                </c:pt>
                <c:pt idx="4">
                  <c:v>563248.15773750248</c:v>
                </c:pt>
                <c:pt idx="5">
                  <c:v>706415.85341565451</c:v>
                </c:pt>
                <c:pt idx="6">
                  <c:v>785332.27112792933</c:v>
                </c:pt>
                <c:pt idx="7">
                  <c:v>906912.36805417272</c:v>
                </c:pt>
                <c:pt idx="8">
                  <c:v>1057503.418973644</c:v>
                </c:pt>
                <c:pt idx="9">
                  <c:v>1204387.4726150171</c:v>
                </c:pt>
                <c:pt idx="10">
                  <c:v>1387886.3772156944</c:v>
                </c:pt>
                <c:pt idx="11">
                  <c:v>1591862.6767576181</c:v>
                </c:pt>
                <c:pt idx="12">
                  <c:v>1676938.0269534625</c:v>
                </c:pt>
                <c:pt idx="13">
                  <c:v>1784409.8493991906</c:v>
                </c:pt>
                <c:pt idx="14">
                  <c:v>1914963.5530770766</c:v>
                </c:pt>
                <c:pt idx="15">
                  <c:v>2107510.9539932273</c:v>
                </c:pt>
                <c:pt idx="16">
                  <c:v>2027107</c:v>
                </c:pt>
                <c:pt idx="17">
                  <c:v>2067104</c:v>
                </c:pt>
                <c:pt idx="18">
                  <c:v>2109993</c:v>
                </c:pt>
                <c:pt idx="19">
                  <c:v>2114318</c:v>
                </c:pt>
                <c:pt idx="20">
                  <c:v>2171292</c:v>
                </c:pt>
                <c:pt idx="21">
                  <c:v>2169678</c:v>
                </c:pt>
                <c:pt idx="22">
                  <c:v>2180788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PP!$A$14</c:f>
              <c:strCache>
                <c:ptCount val="1"/>
                <c:pt idx="0">
                  <c:v>TP - neživotné poistenie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PP!$B$12:$X$12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PP!$B$14:$X$14</c:f>
              <c:numCache>
                <c:formatCode>#,##0</c:formatCode>
                <c:ptCount val="23"/>
                <c:pt idx="0">
                  <c:v>202606.5856735046</c:v>
                </c:pt>
                <c:pt idx="1">
                  <c:v>227864.00451437291</c:v>
                </c:pt>
                <c:pt idx="2">
                  <c:v>270588.56137555599</c:v>
                </c:pt>
                <c:pt idx="3">
                  <c:v>339942.50813251012</c:v>
                </c:pt>
                <c:pt idx="4">
                  <c:v>406459.93493991898</c:v>
                </c:pt>
                <c:pt idx="5">
                  <c:v>491101.44061607932</c:v>
                </c:pt>
                <c:pt idx="6">
                  <c:v>502867.7886211247</c:v>
                </c:pt>
                <c:pt idx="7">
                  <c:v>530249.35271858191</c:v>
                </c:pt>
                <c:pt idx="8">
                  <c:v>596845.48230764142</c:v>
                </c:pt>
                <c:pt idx="9">
                  <c:v>684085.7066985328</c:v>
                </c:pt>
                <c:pt idx="10">
                  <c:v>823325.03485361475</c:v>
                </c:pt>
                <c:pt idx="11">
                  <c:v>946784.93659961491</c:v>
                </c:pt>
                <c:pt idx="12">
                  <c:v>945628.02894509723</c:v>
                </c:pt>
                <c:pt idx="13">
                  <c:v>937833.69846644113</c:v>
                </c:pt>
                <c:pt idx="14">
                  <c:v>958916.05257916707</c:v>
                </c:pt>
                <c:pt idx="15">
                  <c:v>1001715.0965943038</c:v>
                </c:pt>
                <c:pt idx="16">
                  <c:v>965018</c:v>
                </c:pt>
                <c:pt idx="17">
                  <c:v>940664</c:v>
                </c:pt>
                <c:pt idx="18">
                  <c:v>964579</c:v>
                </c:pt>
                <c:pt idx="19">
                  <c:v>948725</c:v>
                </c:pt>
                <c:pt idx="20">
                  <c:v>934799</c:v>
                </c:pt>
                <c:pt idx="21">
                  <c:v>937501</c:v>
                </c:pt>
                <c:pt idx="22">
                  <c:v>965242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PP!$A$15</c:f>
              <c:strCache>
                <c:ptCount val="1"/>
                <c:pt idx="0">
                  <c:v>TP - životné poistenie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PP!$B$12:$X$12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PP!$B$15:$X$15</c:f>
              <c:numCache>
                <c:formatCode>#,##0</c:formatCode>
                <c:ptCount val="23"/>
                <c:pt idx="0">
                  <c:v>65431.089424417434</c:v>
                </c:pt>
                <c:pt idx="1">
                  <c:v>70317.433446192648</c:v>
                </c:pt>
                <c:pt idx="2">
                  <c:v>84779.127663812003</c:v>
                </c:pt>
                <c:pt idx="3">
                  <c:v>117663.67921396802</c:v>
                </c:pt>
                <c:pt idx="4">
                  <c:v>156788.22279758347</c:v>
                </c:pt>
                <c:pt idx="5">
                  <c:v>215314.4127995751</c:v>
                </c:pt>
                <c:pt idx="6">
                  <c:v>282464.48250680487</c:v>
                </c:pt>
                <c:pt idx="7">
                  <c:v>376663.01533559052</c:v>
                </c:pt>
                <c:pt idx="8">
                  <c:v>460657.9366660029</c:v>
                </c:pt>
                <c:pt idx="9">
                  <c:v>520301.76591648406</c:v>
                </c:pt>
                <c:pt idx="10">
                  <c:v>564561.34236207919</c:v>
                </c:pt>
                <c:pt idx="11">
                  <c:v>645077.74015800306</c:v>
                </c:pt>
                <c:pt idx="12">
                  <c:v>731309.99800836458</c:v>
                </c:pt>
                <c:pt idx="13">
                  <c:v>846576.14684989711</c:v>
                </c:pt>
                <c:pt idx="14">
                  <c:v>956047.50049790903</c:v>
                </c:pt>
                <c:pt idx="15">
                  <c:v>1105795.8573989244</c:v>
                </c:pt>
                <c:pt idx="16">
                  <c:v>1062089</c:v>
                </c:pt>
                <c:pt idx="17">
                  <c:v>1126440</c:v>
                </c:pt>
                <c:pt idx="18">
                  <c:v>1145414</c:v>
                </c:pt>
                <c:pt idx="19">
                  <c:v>1165593</c:v>
                </c:pt>
                <c:pt idx="20">
                  <c:v>1233881</c:v>
                </c:pt>
                <c:pt idx="21">
                  <c:v>1232176</c:v>
                </c:pt>
                <c:pt idx="22">
                  <c:v>1215546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905312"/>
        <c:axId val="288905704"/>
      </c:lineChart>
      <c:catAx>
        <c:axId val="2889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288905704"/>
        <c:crosses val="autoZero"/>
        <c:auto val="1"/>
        <c:lblAlgn val="ctr"/>
        <c:lblOffset val="100"/>
        <c:noMultiLvlLbl val="0"/>
      </c:catAx>
      <c:valAx>
        <c:axId val="288905704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28890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047729088211813E-2"/>
          <c:y val="0.80630230044773787"/>
          <c:w val="0.9063030640191716"/>
          <c:h val="9.1728063403839266E-2"/>
        </c:manualLayout>
      </c:layout>
      <c:overlay val="0"/>
      <c:txPr>
        <a:bodyPr/>
        <a:lstStyle/>
        <a:p>
          <a:pPr>
            <a:defRPr sz="1195" b="1" i="0" u="none" strike="noStrike" baseline="0">
              <a:solidFill>
                <a:srgbClr val="0B03A9"/>
              </a:solidFill>
              <a:latin typeface="Calibri"/>
              <a:ea typeface="Calibri"/>
              <a:cs typeface="Calibri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>
                <a:solidFill>
                  <a:srgbClr val="0B03A9"/>
                </a:solidFill>
              </a:rPr>
              <a:t>Počet poistných udalostí 1993 - 2015</a:t>
            </a:r>
          </a:p>
        </c:rich>
      </c:tx>
      <c:layout>
        <c:manualLayout>
          <c:xMode val="edge"/>
          <c:yMode val="edge"/>
          <c:x val="0.2991697729461853"/>
          <c:y val="7.07269155206287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64708892520516"/>
          <c:y val="0.21500347343687098"/>
          <c:w val="0.76388121296158795"/>
          <c:h val="0.44934598731411762"/>
        </c:manualLayout>
      </c:layout>
      <c:lineChart>
        <c:grouping val="standard"/>
        <c:varyColors val="0"/>
        <c:ser>
          <c:idx val="0"/>
          <c:order val="0"/>
          <c:tx>
            <c:strRef>
              <c:f>'poistné udalosti počty'!$A$3</c:f>
              <c:strCache>
                <c:ptCount val="1"/>
                <c:pt idx="0">
                  <c:v>Počet poistných udalostí celkom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'poistné udalosti počty'!$B$2:$X$2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'poistné udalosti počty'!$B$3:$X$3</c:f>
              <c:numCache>
                <c:formatCode>#,##0</c:formatCode>
                <c:ptCount val="23"/>
                <c:pt idx="0">
                  <c:v>1082883</c:v>
                </c:pt>
                <c:pt idx="1">
                  <c:v>1021755</c:v>
                </c:pt>
                <c:pt idx="2">
                  <c:v>887109</c:v>
                </c:pt>
                <c:pt idx="3">
                  <c:v>953079</c:v>
                </c:pt>
                <c:pt idx="4">
                  <c:v>1036713</c:v>
                </c:pt>
                <c:pt idx="5">
                  <c:v>974185</c:v>
                </c:pt>
                <c:pt idx="6">
                  <c:v>1122375</c:v>
                </c:pt>
                <c:pt idx="7">
                  <c:v>1082630</c:v>
                </c:pt>
                <c:pt idx="8">
                  <c:v>1066913</c:v>
                </c:pt>
                <c:pt idx="9">
                  <c:v>973575</c:v>
                </c:pt>
                <c:pt idx="10">
                  <c:v>992914</c:v>
                </c:pt>
                <c:pt idx="11">
                  <c:v>1072082</c:v>
                </c:pt>
                <c:pt idx="12">
                  <c:v>1008211</c:v>
                </c:pt>
                <c:pt idx="13">
                  <c:v>1000108</c:v>
                </c:pt>
                <c:pt idx="14">
                  <c:v>976988</c:v>
                </c:pt>
                <c:pt idx="15">
                  <c:v>990859</c:v>
                </c:pt>
                <c:pt idx="16">
                  <c:v>974883</c:v>
                </c:pt>
                <c:pt idx="17">
                  <c:v>1036486</c:v>
                </c:pt>
                <c:pt idx="18">
                  <c:v>973670</c:v>
                </c:pt>
                <c:pt idx="19">
                  <c:v>1008479</c:v>
                </c:pt>
                <c:pt idx="20">
                  <c:v>925134</c:v>
                </c:pt>
                <c:pt idx="21">
                  <c:v>929160</c:v>
                </c:pt>
                <c:pt idx="22">
                  <c:v>948725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'poistné udalosti počty'!$A$4</c:f>
              <c:strCache>
                <c:ptCount val="1"/>
                <c:pt idx="0">
                  <c:v>Poistné udalosti v NP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'poistné udalosti počty'!$B$2:$X$2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'poistné udalosti počty'!$B$4:$X$4</c:f>
              <c:numCache>
                <c:formatCode>#,##0</c:formatCode>
                <c:ptCount val="23"/>
                <c:pt idx="0">
                  <c:v>856726</c:v>
                </c:pt>
                <c:pt idx="1">
                  <c:v>808871</c:v>
                </c:pt>
                <c:pt idx="2">
                  <c:v>691077</c:v>
                </c:pt>
                <c:pt idx="3">
                  <c:v>753763</c:v>
                </c:pt>
                <c:pt idx="4">
                  <c:v>815538</c:v>
                </c:pt>
                <c:pt idx="5">
                  <c:v>719898</c:v>
                </c:pt>
                <c:pt idx="6">
                  <c:v>821906</c:v>
                </c:pt>
                <c:pt idx="7">
                  <c:v>708780</c:v>
                </c:pt>
                <c:pt idx="8">
                  <c:v>699421</c:v>
                </c:pt>
                <c:pt idx="9">
                  <c:v>555382</c:v>
                </c:pt>
                <c:pt idx="10">
                  <c:v>508672</c:v>
                </c:pt>
                <c:pt idx="11">
                  <c:v>495757</c:v>
                </c:pt>
                <c:pt idx="12">
                  <c:v>457228</c:v>
                </c:pt>
                <c:pt idx="13">
                  <c:v>487097</c:v>
                </c:pt>
                <c:pt idx="14">
                  <c:v>433400</c:v>
                </c:pt>
                <c:pt idx="15">
                  <c:v>434028</c:v>
                </c:pt>
                <c:pt idx="16">
                  <c:v>422641</c:v>
                </c:pt>
                <c:pt idx="17">
                  <c:v>471117</c:v>
                </c:pt>
                <c:pt idx="18">
                  <c:v>411927</c:v>
                </c:pt>
                <c:pt idx="19">
                  <c:v>402803</c:v>
                </c:pt>
                <c:pt idx="20">
                  <c:v>402158</c:v>
                </c:pt>
                <c:pt idx="21">
                  <c:v>389751</c:v>
                </c:pt>
                <c:pt idx="22">
                  <c:v>494305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'poistné udalosti počty'!$A$5</c:f>
              <c:strCache>
                <c:ptCount val="1"/>
                <c:pt idx="0">
                  <c:v>Poistné udalosti v ŽP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'poistné udalosti počty'!$B$2:$X$2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'poistné udalosti počty'!$B$5:$X$5</c:f>
              <c:numCache>
                <c:formatCode>#,##0</c:formatCode>
                <c:ptCount val="23"/>
                <c:pt idx="0">
                  <c:v>226157</c:v>
                </c:pt>
                <c:pt idx="1">
                  <c:v>212884</c:v>
                </c:pt>
                <c:pt idx="2">
                  <c:v>196032</c:v>
                </c:pt>
                <c:pt idx="3">
                  <c:v>199316</c:v>
                </c:pt>
                <c:pt idx="4">
                  <c:v>221175</c:v>
                </c:pt>
                <c:pt idx="5">
                  <c:v>254287</c:v>
                </c:pt>
                <c:pt idx="6">
                  <c:v>300469</c:v>
                </c:pt>
                <c:pt idx="7">
                  <c:v>366646</c:v>
                </c:pt>
                <c:pt idx="8">
                  <c:v>367492</c:v>
                </c:pt>
                <c:pt idx="9">
                  <c:v>418193</c:v>
                </c:pt>
                <c:pt idx="10">
                  <c:v>484242</c:v>
                </c:pt>
                <c:pt idx="11">
                  <c:v>576325</c:v>
                </c:pt>
                <c:pt idx="12">
                  <c:v>550983</c:v>
                </c:pt>
                <c:pt idx="13">
                  <c:v>513011</c:v>
                </c:pt>
                <c:pt idx="14">
                  <c:v>543588</c:v>
                </c:pt>
                <c:pt idx="15">
                  <c:v>556831</c:v>
                </c:pt>
                <c:pt idx="16">
                  <c:v>552242</c:v>
                </c:pt>
                <c:pt idx="17">
                  <c:v>565369</c:v>
                </c:pt>
                <c:pt idx="18">
                  <c:v>561743</c:v>
                </c:pt>
                <c:pt idx="19">
                  <c:v>605676</c:v>
                </c:pt>
                <c:pt idx="20">
                  <c:v>522976</c:v>
                </c:pt>
                <c:pt idx="21">
                  <c:v>539409</c:v>
                </c:pt>
                <c:pt idx="22">
                  <c:v>454420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131920"/>
        <c:axId val="543132312"/>
      </c:lineChart>
      <c:catAx>
        <c:axId val="54313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543132312"/>
        <c:crosses val="autoZero"/>
        <c:auto val="1"/>
        <c:lblAlgn val="ctr"/>
        <c:lblOffset val="100"/>
        <c:noMultiLvlLbl val="0"/>
      </c:catAx>
      <c:valAx>
        <c:axId val="543132312"/>
        <c:scaling>
          <c:orientation val="minMax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543131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602381898715647E-2"/>
          <c:y val="0.83213382217203202"/>
          <c:w val="0.89162933760155871"/>
          <c:h val="4.7368469903933987E-2"/>
        </c:manualLayout>
      </c:layout>
      <c:overlay val="0"/>
      <c:txPr>
        <a:bodyPr/>
        <a:lstStyle/>
        <a:p>
          <a:pPr>
            <a:defRPr sz="1300" b="1" i="0" u="none" strike="noStrike" baseline="0">
              <a:solidFill>
                <a:srgbClr val="0B03A9"/>
              </a:solidFill>
              <a:latin typeface="Calibri"/>
              <a:ea typeface="Calibri"/>
              <a:cs typeface="Calibri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>
                <a:solidFill>
                  <a:srgbClr val="0B03A9"/>
                </a:solidFill>
              </a:rPr>
              <a:t>Priemerné náklady na 1 PU (€)</a:t>
            </a:r>
          </a:p>
        </c:rich>
      </c:tx>
      <c:layout>
        <c:manualLayout>
          <c:xMode val="edge"/>
          <c:yMode val="edge"/>
          <c:x val="0.33868252666660092"/>
          <c:y val="9.13242009132420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69565331937022"/>
          <c:y val="0.23764529433820777"/>
          <c:w val="0.75911189269471846"/>
          <c:h val="0.43084354181754692"/>
        </c:manualLayout>
      </c:layout>
      <c:lineChart>
        <c:grouping val="standard"/>
        <c:varyColors val="0"/>
        <c:ser>
          <c:idx val="0"/>
          <c:order val="0"/>
          <c:tx>
            <c:strRef>
              <c:f>'počet PU_NPP'!$A$12</c:f>
              <c:strCache>
                <c:ptCount val="1"/>
                <c:pt idx="0">
                  <c:v>priemer na 1 PU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'počet PU_NPP'!$B$9:$X$9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'počet PU_NPP'!$B$12:$X$12</c:f>
              <c:numCache>
                <c:formatCode>General</c:formatCode>
                <c:ptCount val="23"/>
                <c:pt idx="0" formatCode="#\ ##0.00000000">
                  <c:v>207.42423578175962</c:v>
                </c:pt>
                <c:pt idx="1">
                  <c:v>213.77750512343391</c:v>
                </c:pt>
                <c:pt idx="2">
                  <c:v>243.35670235077927</c:v>
                </c:pt>
                <c:pt idx="3">
                  <c:v>251.50351152691832</c:v>
                </c:pt>
                <c:pt idx="4">
                  <c:v>308.40907131842749</c:v>
                </c:pt>
                <c:pt idx="5">
                  <c:v>387.27946905891554</c:v>
                </c:pt>
                <c:pt idx="6">
                  <c:v>390.34762095867364</c:v>
                </c:pt>
                <c:pt idx="7">
                  <c:v>409.5670234254253</c:v>
                </c:pt>
                <c:pt idx="8">
                  <c:v>447.83554680931888</c:v>
                </c:pt>
                <c:pt idx="9">
                  <c:v>516.78980943161775</c:v>
                </c:pt>
                <c:pt idx="10">
                  <c:v>525.63793469523239</c:v>
                </c:pt>
                <c:pt idx="11">
                  <c:v>535.90966216803724</c:v>
                </c:pt>
                <c:pt idx="12">
                  <c:v>573.47861316716671</c:v>
                </c:pt>
                <c:pt idx="13">
                  <c:v>707.18655288368996</c:v>
                </c:pt>
                <c:pt idx="14">
                  <c:v>812.58400011208653</c:v>
                </c:pt>
                <c:pt idx="15">
                  <c:v>953.92191802468778</c:v>
                </c:pt>
                <c:pt idx="16">
                  <c:v>1058.2572472799295</c:v>
                </c:pt>
                <c:pt idx="17">
                  <c:v>1093.056732073564</c:v>
                </c:pt>
                <c:pt idx="18">
                  <c:v>1220.9085213676101</c:v>
                </c:pt>
                <c:pt idx="19">
                  <c:v>1182.583871354783</c:v>
                </c:pt>
                <c:pt idx="20">
                  <c:v>1324.6394576353259</c:v>
                </c:pt>
                <c:pt idx="21">
                  <c:v>1273.6708424813808</c:v>
                </c:pt>
                <c:pt idx="22">
                  <c:v>1213.2388205222801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133096"/>
        <c:axId val="543133488"/>
      </c:lineChart>
      <c:catAx>
        <c:axId val="54313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543133488"/>
        <c:crosses val="autoZero"/>
        <c:auto val="1"/>
        <c:lblAlgn val="ctr"/>
        <c:lblOffset val="100"/>
        <c:noMultiLvlLbl val="0"/>
      </c:catAx>
      <c:valAx>
        <c:axId val="543133488"/>
        <c:scaling>
          <c:orientation val="minMax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\ ##0" sourceLinked="0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54313309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200" b="1" i="0" u="none" strike="noStrike" baseline="0">
          <a:solidFill>
            <a:srgbClr val="00008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>
                <a:solidFill>
                  <a:srgbClr val="0B03A9"/>
                </a:solidFill>
              </a:rPr>
              <a:t>Náklady na poistné plnenia 1993 - 2015 (tis. €)</a:t>
            </a:r>
          </a:p>
        </c:rich>
      </c:tx>
      <c:layout>
        <c:manualLayout>
          <c:xMode val="edge"/>
          <c:yMode val="edge"/>
          <c:x val="0.23112021566409888"/>
          <c:y val="8.08871493803000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84282717664441"/>
          <c:y val="0.21677114673587444"/>
          <c:w val="0.75838830580373662"/>
          <c:h val="0.44889215240721914"/>
        </c:manualLayout>
      </c:layout>
      <c:lineChart>
        <c:grouping val="standard"/>
        <c:varyColors val="0"/>
        <c:ser>
          <c:idx val="0"/>
          <c:order val="0"/>
          <c:tx>
            <c:strRef>
              <c:f>'náklady na poistné plnenia'!$A$13</c:f>
              <c:strCache>
                <c:ptCount val="1"/>
                <c:pt idx="0">
                  <c:v>Náklady na poistné plnenia celkom</c:v>
                </c:pt>
              </c:strCache>
            </c:strRef>
          </c:tx>
          <c:spPr>
            <a:ln w="5080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'náklady na poistné plnenia'!$B$12:$X$12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'náklady na poistné plnenia'!$B$13:$X$13</c:f>
              <c:numCache>
                <c:formatCode>#,##0</c:formatCode>
                <c:ptCount val="23"/>
                <c:pt idx="0">
                  <c:v>224616.17871605922</c:v>
                </c:pt>
                <c:pt idx="1">
                  <c:v>218428.23474739428</c:v>
                </c:pt>
                <c:pt idx="2">
                  <c:v>215883.92086569741</c:v>
                </c:pt>
                <c:pt idx="3">
                  <c:v>239702.71526256396</c:v>
                </c:pt>
                <c:pt idx="4">
                  <c:v>319731.69355374092</c:v>
                </c:pt>
                <c:pt idx="5">
                  <c:v>377281.84956515965</c:v>
                </c:pt>
                <c:pt idx="6">
                  <c:v>438116.41107349138</c:v>
                </c:pt>
                <c:pt idx="7">
                  <c:v>443409.54657106817</c:v>
                </c:pt>
                <c:pt idx="8">
                  <c:v>477801.56675297086</c:v>
                </c:pt>
                <c:pt idx="9">
                  <c:v>503133.63871738681</c:v>
                </c:pt>
                <c:pt idx="10">
                  <c:v>521913.26428998215</c:v>
                </c:pt>
                <c:pt idx="11">
                  <c:v>574539.1024364339</c:v>
                </c:pt>
                <c:pt idx="12">
                  <c:v>578187.44605988206</c:v>
                </c:pt>
                <c:pt idx="13">
                  <c:v>707262.92903140141</c:v>
                </c:pt>
                <c:pt idx="14">
                  <c:v>793884.8171015071</c:v>
                </c:pt>
                <c:pt idx="15">
                  <c:v>945202.11777202389</c:v>
                </c:pt>
                <c:pt idx="16">
                  <c:v>1031677</c:v>
                </c:pt>
                <c:pt idx="17">
                  <c:v>1132938</c:v>
                </c:pt>
                <c:pt idx="18">
                  <c:v>1188762</c:v>
                </c:pt>
                <c:pt idx="19">
                  <c:v>1192611</c:v>
                </c:pt>
                <c:pt idx="20">
                  <c:v>1225469</c:v>
                </c:pt>
                <c:pt idx="21">
                  <c:v>1183444</c:v>
                </c:pt>
                <c:pt idx="22">
                  <c:v>1151030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'náklady na poistné plnenia'!$A$14</c:f>
              <c:strCache>
                <c:ptCount val="1"/>
                <c:pt idx="0">
                  <c:v>Neživotné poistenie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'náklady na poistné plnenia'!$B$12:$X$12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'náklady na poistné plnenia'!$B$14:$X$14</c:f>
              <c:numCache>
                <c:formatCode>#,##0</c:formatCode>
                <c:ptCount val="23"/>
                <c:pt idx="0">
                  <c:v>159876.45223395072</c:v>
                </c:pt>
                <c:pt idx="1">
                  <c:v>150098.0880302728</c:v>
                </c:pt>
                <c:pt idx="2">
                  <c:v>145658.00305384048</c:v>
                </c:pt>
                <c:pt idx="3">
                  <c:v>164969.72714598689</c:v>
                </c:pt>
                <c:pt idx="4">
                  <c:v>232836.88508265279</c:v>
                </c:pt>
                <c:pt idx="5">
                  <c:v>270819.55785700044</c:v>
                </c:pt>
                <c:pt idx="6">
                  <c:v>315563.96468167054</c:v>
                </c:pt>
                <c:pt idx="7">
                  <c:v>305287.85766447586</c:v>
                </c:pt>
                <c:pt idx="8">
                  <c:v>316115.05012281751</c:v>
                </c:pt>
                <c:pt idx="9">
                  <c:v>319360.41957113473</c:v>
                </c:pt>
                <c:pt idx="10">
                  <c:v>329540.96129589056</c:v>
                </c:pt>
                <c:pt idx="11">
                  <c:v>355793.89895771089</c:v>
                </c:pt>
                <c:pt idx="12">
                  <c:v>336873.56436300866</c:v>
                </c:pt>
                <c:pt idx="13">
                  <c:v>395962.42448383482</c:v>
                </c:pt>
                <c:pt idx="14">
                  <c:v>438138.45183562371</c:v>
                </c:pt>
                <c:pt idx="15">
                  <c:v>500673.73697138682</c:v>
                </c:pt>
                <c:pt idx="16">
                  <c:v>483196</c:v>
                </c:pt>
                <c:pt idx="17">
                  <c:v>523865</c:v>
                </c:pt>
                <c:pt idx="18">
                  <c:v>528977</c:v>
                </c:pt>
                <c:pt idx="19">
                  <c:v>465399</c:v>
                </c:pt>
                <c:pt idx="20">
                  <c:v>481585</c:v>
                </c:pt>
                <c:pt idx="21">
                  <c:v>449932</c:v>
                </c:pt>
                <c:pt idx="22">
                  <c:v>494305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'náklady na poistné plnenia'!$A$15</c:f>
              <c:strCache>
                <c:ptCount val="1"/>
                <c:pt idx="0">
                  <c:v>Životné poistenie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'náklady na poistné plnenia'!$B$12:$X$12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'náklady na poistné plnenia'!$B$15:$X$15</c:f>
              <c:numCache>
                <c:formatCode>#,##0</c:formatCode>
                <c:ptCount val="23"/>
                <c:pt idx="0">
                  <c:v>64739.726482108475</c:v>
                </c:pt>
                <c:pt idx="1">
                  <c:v>68330.146717121388</c:v>
                </c:pt>
                <c:pt idx="2">
                  <c:v>70225.917811856823</c:v>
                </c:pt>
                <c:pt idx="3">
                  <c:v>74732.988116577035</c:v>
                </c:pt>
                <c:pt idx="4">
                  <c:v>86894.808471088094</c:v>
                </c:pt>
                <c:pt idx="5">
                  <c:v>106462.29170815906</c:v>
                </c:pt>
                <c:pt idx="6">
                  <c:v>122552.44639182097</c:v>
                </c:pt>
                <c:pt idx="7">
                  <c:v>138121.68890659232</c:v>
                </c:pt>
                <c:pt idx="8">
                  <c:v>161686.51663015335</c:v>
                </c:pt>
                <c:pt idx="9">
                  <c:v>183773.21914625246</c:v>
                </c:pt>
                <c:pt idx="10">
                  <c:v>192372.30299409141</c:v>
                </c:pt>
                <c:pt idx="11">
                  <c:v>218745.20347872275</c:v>
                </c:pt>
                <c:pt idx="12">
                  <c:v>241313.88169687297</c:v>
                </c:pt>
                <c:pt idx="13">
                  <c:v>311300.53774148575</c:v>
                </c:pt>
                <c:pt idx="14">
                  <c:v>352841.29987386335</c:v>
                </c:pt>
                <c:pt idx="15">
                  <c:v>444528.38080063718</c:v>
                </c:pt>
                <c:pt idx="16">
                  <c:v>548481</c:v>
                </c:pt>
                <c:pt idx="17">
                  <c:v>609073</c:v>
                </c:pt>
                <c:pt idx="18">
                  <c:v>659785</c:v>
                </c:pt>
                <c:pt idx="19">
                  <c:v>727212</c:v>
                </c:pt>
                <c:pt idx="20">
                  <c:v>743884</c:v>
                </c:pt>
                <c:pt idx="21">
                  <c:v>733512</c:v>
                </c:pt>
                <c:pt idx="22">
                  <c:v>656725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21056"/>
        <c:axId val="296721448"/>
      </c:lineChart>
      <c:catAx>
        <c:axId val="29672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296721448"/>
        <c:crosses val="autoZero"/>
        <c:auto val="1"/>
        <c:lblAlgn val="ctr"/>
        <c:lblOffset val="100"/>
        <c:noMultiLvlLbl val="0"/>
      </c:catAx>
      <c:valAx>
        <c:axId val="296721448"/>
        <c:scaling>
          <c:orientation val="minMax"/>
          <c:max val="1400000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296721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192283891342886E-2"/>
          <c:y val="0.83800935841923874"/>
          <c:w val="0.93678267858794051"/>
          <c:h val="5.6650384455367742E-2"/>
        </c:manualLayout>
      </c:layout>
      <c:overlay val="0"/>
      <c:txPr>
        <a:bodyPr/>
        <a:lstStyle/>
        <a:p>
          <a:pPr>
            <a:defRPr sz="1195" b="1" i="0" u="none" strike="noStrike" baseline="0">
              <a:solidFill>
                <a:srgbClr val="0B03A9"/>
              </a:solidFill>
              <a:latin typeface="Calibri"/>
              <a:ea typeface="Calibri"/>
              <a:cs typeface="Calibri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>
                <a:solidFill>
                  <a:srgbClr val="0B03A9"/>
                </a:solidFill>
              </a:rPr>
              <a:t>Technické poistné vs. náklady na poistné plnenia
1993 - 2015 (tis. €)</a:t>
            </a:r>
          </a:p>
        </c:rich>
      </c:tx>
      <c:layout>
        <c:manualLayout>
          <c:xMode val="edge"/>
          <c:yMode val="edge"/>
          <c:x val="0.23127858076711558"/>
          <c:y val="6.27450980392157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61826705624071"/>
          <c:y val="0.22235948281416654"/>
          <c:w val="0.76302243351656562"/>
          <c:h val="0.44526263285211615"/>
        </c:manualLayout>
      </c:layout>
      <c:lineChart>
        <c:grouping val="standard"/>
        <c:varyColors val="0"/>
        <c:ser>
          <c:idx val="0"/>
          <c:order val="0"/>
          <c:tx>
            <c:strRef>
              <c:f>PPvsNPP!$A$12</c:f>
              <c:strCache>
                <c:ptCount val="1"/>
                <c:pt idx="0">
                  <c:v>Technické poistné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PPvsNPP!$B$11:$X$11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PPvsNPP!$B$12:$X$12</c:f>
              <c:numCache>
                <c:formatCode>#,##0</c:formatCode>
                <c:ptCount val="23"/>
                <c:pt idx="0">
                  <c:v>268037.67509792204</c:v>
                </c:pt>
                <c:pt idx="1">
                  <c:v>298181.43796056561</c:v>
                </c:pt>
                <c:pt idx="2">
                  <c:v>355367.68903936795</c:v>
                </c:pt>
                <c:pt idx="3">
                  <c:v>457606.18734647811</c:v>
                </c:pt>
                <c:pt idx="4">
                  <c:v>563248.15773750248</c:v>
                </c:pt>
                <c:pt idx="5">
                  <c:v>706415.85341565451</c:v>
                </c:pt>
                <c:pt idx="6">
                  <c:v>785332.27112792933</c:v>
                </c:pt>
                <c:pt idx="7">
                  <c:v>906912.36805417272</c:v>
                </c:pt>
                <c:pt idx="8">
                  <c:v>1057503.418973644</c:v>
                </c:pt>
                <c:pt idx="9">
                  <c:v>1204387.4726150171</c:v>
                </c:pt>
                <c:pt idx="10">
                  <c:v>1387886.3772156944</c:v>
                </c:pt>
                <c:pt idx="11">
                  <c:v>1591862.6767576181</c:v>
                </c:pt>
                <c:pt idx="12">
                  <c:v>1676938.0269534625</c:v>
                </c:pt>
                <c:pt idx="13">
                  <c:v>1784409.8493991906</c:v>
                </c:pt>
                <c:pt idx="14">
                  <c:v>1914963.5530770766</c:v>
                </c:pt>
                <c:pt idx="15">
                  <c:v>2107510.9539932273</c:v>
                </c:pt>
                <c:pt idx="16">
                  <c:v>2027107</c:v>
                </c:pt>
                <c:pt idx="17">
                  <c:v>2067104</c:v>
                </c:pt>
                <c:pt idx="18">
                  <c:v>2109993</c:v>
                </c:pt>
                <c:pt idx="19">
                  <c:v>2114318</c:v>
                </c:pt>
                <c:pt idx="20">
                  <c:v>2171292</c:v>
                </c:pt>
                <c:pt idx="21">
                  <c:v>2169678</c:v>
                </c:pt>
                <c:pt idx="22">
                  <c:v>2180788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PPvsNPP!$A$13</c:f>
              <c:strCache>
                <c:ptCount val="1"/>
                <c:pt idx="0">
                  <c:v>Náklady na poistné plnenia</c:v>
                </c:pt>
              </c:strCache>
            </c:strRef>
          </c:tx>
          <c:spPr>
            <a:ln w="50800">
              <a:solidFill>
                <a:srgbClr val="31859C"/>
              </a:solidFill>
            </a:ln>
          </c:spPr>
          <c:marker>
            <c:symbol val="none"/>
          </c:marker>
          <c:cat>
            <c:numRef>
              <c:f>PPvsNPP!$B$11:$X$11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PPvsNPP!$B$13:$X$13</c:f>
              <c:numCache>
                <c:formatCode>#,##0</c:formatCode>
                <c:ptCount val="23"/>
                <c:pt idx="0">
                  <c:v>224616.17871605922</c:v>
                </c:pt>
                <c:pt idx="1">
                  <c:v>218428.23474739428</c:v>
                </c:pt>
                <c:pt idx="2">
                  <c:v>215883.92086569741</c:v>
                </c:pt>
                <c:pt idx="3">
                  <c:v>239702.71526256396</c:v>
                </c:pt>
                <c:pt idx="4">
                  <c:v>319731.69355374092</c:v>
                </c:pt>
                <c:pt idx="5">
                  <c:v>377281.84956515965</c:v>
                </c:pt>
                <c:pt idx="6">
                  <c:v>438116.41107349138</c:v>
                </c:pt>
                <c:pt idx="7">
                  <c:v>443409.54657106817</c:v>
                </c:pt>
                <c:pt idx="8">
                  <c:v>477801.56675297086</c:v>
                </c:pt>
                <c:pt idx="9">
                  <c:v>503133.63871738681</c:v>
                </c:pt>
                <c:pt idx="10">
                  <c:v>521913.26428998215</c:v>
                </c:pt>
                <c:pt idx="11">
                  <c:v>574539.1024364339</c:v>
                </c:pt>
                <c:pt idx="12">
                  <c:v>578187.44605988206</c:v>
                </c:pt>
                <c:pt idx="13">
                  <c:v>707262.92903140141</c:v>
                </c:pt>
                <c:pt idx="14">
                  <c:v>793884.8171015071</c:v>
                </c:pt>
                <c:pt idx="15">
                  <c:v>945202.11777202389</c:v>
                </c:pt>
                <c:pt idx="16">
                  <c:v>1031677</c:v>
                </c:pt>
                <c:pt idx="17">
                  <c:v>1132938</c:v>
                </c:pt>
                <c:pt idx="18">
                  <c:v>1188762</c:v>
                </c:pt>
                <c:pt idx="19">
                  <c:v>1192611</c:v>
                </c:pt>
                <c:pt idx="20">
                  <c:v>1225469</c:v>
                </c:pt>
                <c:pt idx="21">
                  <c:v>1183444</c:v>
                </c:pt>
                <c:pt idx="22">
                  <c:v>1151030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1223512"/>
        <c:axId val="951223904"/>
      </c:lineChart>
      <c:catAx>
        <c:axId val="95122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951223904"/>
        <c:crosses val="autoZero"/>
        <c:auto val="1"/>
        <c:lblAlgn val="ctr"/>
        <c:lblOffset val="100"/>
        <c:noMultiLvlLbl val="0"/>
      </c:catAx>
      <c:valAx>
        <c:axId val="951223904"/>
        <c:scaling>
          <c:orientation val="minMax"/>
          <c:max val="2500000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951223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413634462567964"/>
          <c:y val="0.82527384076990351"/>
          <c:w val="0.74524111085863343"/>
          <c:h val="4.7275590551181135E-2"/>
        </c:manualLayout>
      </c:layout>
      <c:overlay val="0"/>
      <c:txPr>
        <a:bodyPr/>
        <a:lstStyle/>
        <a:p>
          <a:pPr>
            <a:defRPr sz="1300" b="1" i="0" u="none" strike="noStrike" baseline="0">
              <a:solidFill>
                <a:srgbClr val="000080"/>
              </a:solidFill>
              <a:latin typeface="Calibri"/>
              <a:ea typeface="Calibri"/>
              <a:cs typeface="Calibri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64706415397214"/>
          <c:y val="0.21796569949304287"/>
          <c:w val="0.74784896647475196"/>
          <c:h val="0.44420194051086076"/>
        </c:manualLayout>
      </c:layout>
      <c:lineChart>
        <c:grouping val="standard"/>
        <c:varyColors val="0"/>
        <c:ser>
          <c:idx val="0"/>
          <c:order val="0"/>
          <c:tx>
            <c:strRef>
              <c:f>PZP!$A$15</c:f>
              <c:strCache>
                <c:ptCount val="1"/>
                <c:pt idx="0">
                  <c:v>Technické poistné v PZP</c:v>
                </c:pt>
              </c:strCache>
            </c:strRef>
          </c:tx>
          <c:spPr>
            <a:ln w="50800">
              <a:solidFill>
                <a:srgbClr val="0B03A9"/>
              </a:solidFill>
            </a:ln>
          </c:spPr>
          <c:marker>
            <c:symbol val="none"/>
          </c:marker>
          <c:cat>
            <c:numRef>
              <c:f>PZP!$B$13:$X$13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PZP!$B$15:$X$15</c:f>
              <c:numCache>
                <c:formatCode>#,##0</c:formatCode>
                <c:ptCount val="23"/>
                <c:pt idx="0">
                  <c:v>16005.012281749987</c:v>
                </c:pt>
                <c:pt idx="1">
                  <c:v>35996.08311757286</c:v>
                </c:pt>
                <c:pt idx="2">
                  <c:v>60802.064661753953</c:v>
                </c:pt>
                <c:pt idx="3">
                  <c:v>84991.170417579502</c:v>
                </c:pt>
                <c:pt idx="4">
                  <c:v>119872.2366062537</c:v>
                </c:pt>
                <c:pt idx="5">
                  <c:v>156732.35743211838</c:v>
                </c:pt>
                <c:pt idx="6">
                  <c:v>181634.07023833238</c:v>
                </c:pt>
                <c:pt idx="7">
                  <c:v>180937.46265684121</c:v>
                </c:pt>
                <c:pt idx="8">
                  <c:v>190444.46657372368</c:v>
                </c:pt>
                <c:pt idx="9">
                  <c:v>197323.83987253535</c:v>
                </c:pt>
                <c:pt idx="10">
                  <c:v>304564.62856004765</c:v>
                </c:pt>
                <c:pt idx="11">
                  <c:v>388328.05550023221</c:v>
                </c:pt>
                <c:pt idx="12">
                  <c:v>342023.66726415703</c:v>
                </c:pt>
                <c:pt idx="13">
                  <c:v>323345.24995020911</c:v>
                </c:pt>
                <c:pt idx="14">
                  <c:v>321917.57949943567</c:v>
                </c:pt>
                <c:pt idx="15">
                  <c:v>320618.66825997474</c:v>
                </c:pt>
                <c:pt idx="16">
                  <c:v>284669</c:v>
                </c:pt>
                <c:pt idx="17">
                  <c:v>283586</c:v>
                </c:pt>
                <c:pt idx="18">
                  <c:v>293401</c:v>
                </c:pt>
                <c:pt idx="19">
                  <c:v>285950</c:v>
                </c:pt>
                <c:pt idx="20">
                  <c:v>274695</c:v>
                </c:pt>
                <c:pt idx="21">
                  <c:v>272338</c:v>
                </c:pt>
                <c:pt idx="22">
                  <c:v>280014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PZP!$A$16</c:f>
              <c:strCache>
                <c:ptCount val="1"/>
                <c:pt idx="0">
                  <c:v>Náklady na poistné plnenia v PZP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PZP!$B$13:$X$13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PZP!$B$16:$X$16</c:f>
              <c:numCache>
                <c:formatCode>#,##0</c:formatCode>
                <c:ptCount val="23"/>
                <c:pt idx="0">
                  <c:v>39035.716656708493</c:v>
                </c:pt>
                <c:pt idx="1">
                  <c:v>37962.358095996846</c:v>
                </c:pt>
                <c:pt idx="2">
                  <c:v>32236.440284139953</c:v>
                </c:pt>
                <c:pt idx="3">
                  <c:v>38359.191396136215</c:v>
                </c:pt>
                <c:pt idx="4">
                  <c:v>58402.177521078142</c:v>
                </c:pt>
                <c:pt idx="5">
                  <c:v>73554.205669521354</c:v>
                </c:pt>
                <c:pt idx="6">
                  <c:v>90973.079731793157</c:v>
                </c:pt>
                <c:pt idx="7">
                  <c:v>119954.82307641239</c:v>
                </c:pt>
                <c:pt idx="8">
                  <c:v>105984.83037907453</c:v>
                </c:pt>
                <c:pt idx="9">
                  <c:v>95710.947354444637</c:v>
                </c:pt>
                <c:pt idx="10">
                  <c:v>101673.63738963022</c:v>
                </c:pt>
                <c:pt idx="11">
                  <c:v>97662.683396401786</c:v>
                </c:pt>
                <c:pt idx="12">
                  <c:v>104243.31142534688</c:v>
                </c:pt>
                <c:pt idx="13">
                  <c:v>124554.50441479127</c:v>
                </c:pt>
                <c:pt idx="14">
                  <c:v>140715.99283011351</c:v>
                </c:pt>
                <c:pt idx="15">
                  <c:v>163666.53389099109</c:v>
                </c:pt>
                <c:pt idx="16">
                  <c:v>162822</c:v>
                </c:pt>
                <c:pt idx="17">
                  <c:v>165296</c:v>
                </c:pt>
                <c:pt idx="18">
                  <c:v>173449</c:v>
                </c:pt>
                <c:pt idx="19">
                  <c:v>157944</c:v>
                </c:pt>
                <c:pt idx="20">
                  <c:v>162663</c:v>
                </c:pt>
                <c:pt idx="21">
                  <c:v>152225</c:v>
                </c:pt>
                <c:pt idx="22">
                  <c:v>161929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280384"/>
        <c:axId val="327280776"/>
      </c:lineChart>
      <c:catAx>
        <c:axId val="32728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327280776"/>
        <c:crosses val="autoZero"/>
        <c:auto val="1"/>
        <c:lblAlgn val="ctr"/>
        <c:lblOffset val="100"/>
        <c:noMultiLvlLbl val="0"/>
      </c:catAx>
      <c:valAx>
        <c:axId val="327280776"/>
        <c:scaling>
          <c:orientation val="minMax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327280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07642611448818"/>
          <c:y val="0.81713525535335485"/>
          <c:w val="0.582816349910658"/>
          <c:h val="5.6650384455367742E-2"/>
        </c:manualLayout>
      </c:layout>
      <c:overlay val="0"/>
      <c:txPr>
        <a:bodyPr/>
        <a:lstStyle/>
        <a:p>
          <a:pPr>
            <a:defRPr sz="1300" b="1" i="0" u="none" strike="noStrike" baseline="0">
              <a:solidFill>
                <a:srgbClr val="0B03A9"/>
              </a:solidFill>
              <a:latin typeface="Calibri"/>
              <a:ea typeface="Calibri"/>
              <a:cs typeface="Calibri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>
                <a:solidFill>
                  <a:srgbClr val="0B03A9"/>
                </a:solidFill>
              </a:rPr>
              <a:t>Odvod PZP (tis. €)</a:t>
            </a:r>
          </a:p>
        </c:rich>
      </c:tx>
      <c:layout>
        <c:manualLayout>
          <c:xMode val="edge"/>
          <c:yMode val="edge"/>
          <c:x val="0.41592170353019825"/>
          <c:y val="8.85416666666667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77790557079247"/>
          <c:y val="0.23457697670603675"/>
          <c:w val="0.75965738365101365"/>
          <c:h val="0.44497600885826782"/>
        </c:manualLayout>
      </c:layout>
      <c:lineChart>
        <c:grouping val="standard"/>
        <c:varyColors val="0"/>
        <c:ser>
          <c:idx val="0"/>
          <c:order val="0"/>
          <c:tx>
            <c:strRef>
              <c:f>PZP!$A$17</c:f>
              <c:strCache>
                <c:ptCount val="1"/>
                <c:pt idx="0">
                  <c:v>odvod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PZP!$B$13:$X$13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PZP!$B$17:$X$17</c:f>
              <c:numCache>
                <c:formatCode>#,##0</c:formatCode>
                <c:ptCount val="23"/>
                <c:pt idx="0">
                  <c:v>800.250614087499</c:v>
                </c:pt>
                <c:pt idx="1">
                  <c:v>1799.8041558786429</c:v>
                </c:pt>
                <c:pt idx="2">
                  <c:v>3040.1032330876992</c:v>
                </c:pt>
                <c:pt idx="3">
                  <c:v>4249.5585208789744</c:v>
                </c:pt>
                <c:pt idx="4">
                  <c:v>9589.7789285002946</c:v>
                </c:pt>
                <c:pt idx="5">
                  <c:v>12538.588594569472</c:v>
                </c:pt>
                <c:pt idx="6">
                  <c:v>14530.725619066587</c:v>
                </c:pt>
                <c:pt idx="7">
                  <c:v>14474.997012547301</c:v>
                </c:pt>
                <c:pt idx="8">
                  <c:v>15235.557325897891</c:v>
                </c:pt>
                <c:pt idx="9">
                  <c:v>15785.907189802827</c:v>
                </c:pt>
                <c:pt idx="10">
                  <c:v>24365.170284803822</c:v>
                </c:pt>
                <c:pt idx="11">
                  <c:v>31066.244440018585</c:v>
                </c:pt>
                <c:pt idx="12">
                  <c:v>27361.893381132577</c:v>
                </c:pt>
                <c:pt idx="13">
                  <c:v>25867.619996016711</c:v>
                </c:pt>
                <c:pt idx="14">
                  <c:v>25753.406359954861</c:v>
                </c:pt>
                <c:pt idx="15">
                  <c:v>25649.493460797981</c:v>
                </c:pt>
                <c:pt idx="16">
                  <c:v>22773.52</c:v>
                </c:pt>
                <c:pt idx="17">
                  <c:v>22686.880000000001</c:v>
                </c:pt>
                <c:pt idx="18">
                  <c:v>23472.080000000005</c:v>
                </c:pt>
                <c:pt idx="19">
                  <c:v>22876</c:v>
                </c:pt>
                <c:pt idx="20">
                  <c:v>21975.599999999991</c:v>
                </c:pt>
                <c:pt idx="21">
                  <c:v>21787.040000000001</c:v>
                </c:pt>
                <c:pt idx="22">
                  <c:v>22401.119999999988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281560"/>
        <c:axId val="327281952"/>
      </c:lineChart>
      <c:catAx>
        <c:axId val="32728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327281952"/>
        <c:crosses val="autoZero"/>
        <c:auto val="1"/>
        <c:lblAlgn val="ctr"/>
        <c:lblOffset val="100"/>
        <c:noMultiLvlLbl val="0"/>
      </c:catAx>
      <c:valAx>
        <c:axId val="327281952"/>
        <c:scaling>
          <c:orientation val="minMax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327281560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r>
              <a:rPr lang="sk-SK" sz="1800" b="1" i="0" u="none" strike="noStrike" baseline="0">
                <a:solidFill>
                  <a:srgbClr val="0B03A9"/>
                </a:solidFill>
                <a:latin typeface="Calibri"/>
              </a:rPr>
              <a:t>Hospodársky výsledok poisťovní po zdanení </a:t>
            </a:r>
            <a:r>
              <a:rPr lang="sk-SK" sz="1800" b="1" i="0" u="none" strike="noStrike" baseline="0">
                <a:solidFill>
                  <a:srgbClr val="0B03A9"/>
                </a:solidFill>
              </a:rPr>
              <a:t>1993 - 2015 </a:t>
            </a:r>
            <a:r>
              <a:rPr lang="sk-SK" sz="1800" b="1" i="0" u="none" strike="noStrike" baseline="0">
                <a:solidFill>
                  <a:srgbClr val="0B03A9"/>
                </a:solidFill>
                <a:latin typeface="Calibri"/>
              </a:rPr>
              <a:t>(tis. €)</a:t>
            </a:r>
          </a:p>
        </c:rich>
      </c:tx>
      <c:layout>
        <c:manualLayout>
          <c:xMode val="edge"/>
          <c:yMode val="edge"/>
          <c:x val="0.15535580524344569"/>
          <c:y val="0.101167315175097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99430174224494"/>
          <c:y val="0.23885229326878887"/>
          <c:w val="0.7786336633014509"/>
          <c:h val="0.6052397438647017"/>
        </c:manualLayout>
      </c:layout>
      <c:lineChart>
        <c:grouping val="standard"/>
        <c:varyColors val="0"/>
        <c:ser>
          <c:idx val="1"/>
          <c:order val="0"/>
          <c:tx>
            <c:strRef>
              <c:f>HV!$A$11</c:f>
              <c:strCache>
                <c:ptCount val="1"/>
                <c:pt idx="0">
                  <c:v>Hospodársky výsledok po zdanení*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HV!$B$10:$X$10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numCache>
            </c:numRef>
          </c:cat>
          <c:val>
            <c:numRef>
              <c:f>HV!$B$11:$X$11</c:f>
              <c:numCache>
                <c:formatCode>#,##0</c:formatCode>
                <c:ptCount val="23"/>
                <c:pt idx="0">
                  <c:v>25887.738166367912</c:v>
                </c:pt>
                <c:pt idx="1">
                  <c:v>11626.070503883684</c:v>
                </c:pt>
                <c:pt idx="2">
                  <c:v>6090.9845316338042</c:v>
                </c:pt>
                <c:pt idx="3">
                  <c:v>5978.2579831374887</c:v>
                </c:pt>
                <c:pt idx="4">
                  <c:v>11488.448516231829</c:v>
                </c:pt>
                <c:pt idx="5">
                  <c:v>-52588.229436367234</c:v>
                </c:pt>
                <c:pt idx="6">
                  <c:v>8177.8862112460993</c:v>
                </c:pt>
                <c:pt idx="7">
                  <c:v>13415.199673039899</c:v>
                </c:pt>
                <c:pt idx="8">
                  <c:v>27385.846112992105</c:v>
                </c:pt>
                <c:pt idx="9">
                  <c:v>-28160.492597756089</c:v>
                </c:pt>
                <c:pt idx="10">
                  <c:v>45972.524488481693</c:v>
                </c:pt>
                <c:pt idx="11">
                  <c:v>73083.293053508576</c:v>
                </c:pt>
                <c:pt idx="12">
                  <c:v>91830.981966407751</c:v>
                </c:pt>
                <c:pt idx="13">
                  <c:v>146631.74666401115</c:v>
                </c:pt>
                <c:pt idx="14">
                  <c:v>193179.51271327093</c:v>
                </c:pt>
                <c:pt idx="15">
                  <c:v>107726.64807807206</c:v>
                </c:pt>
                <c:pt idx="16">
                  <c:v>147265</c:v>
                </c:pt>
                <c:pt idx="17">
                  <c:v>136821.50917999999</c:v>
                </c:pt>
                <c:pt idx="18">
                  <c:v>189724.08785000001</c:v>
                </c:pt>
                <c:pt idx="19">
                  <c:v>136403.88899999994</c:v>
                </c:pt>
                <c:pt idx="20">
                  <c:v>158363</c:v>
                </c:pt>
                <c:pt idx="21">
                  <c:v>181140</c:v>
                </c:pt>
                <c:pt idx="22">
                  <c:v>130083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22232"/>
        <c:axId val="296721840"/>
      </c:lineChart>
      <c:catAx>
        <c:axId val="29672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C00000"/>
            </a:solidFill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296721840"/>
        <c:crosses val="autoZero"/>
        <c:auto val="1"/>
        <c:lblAlgn val="ctr"/>
        <c:lblOffset val="100"/>
        <c:tickLblSkip val="1"/>
        <c:noMultiLvlLbl val="0"/>
      </c:catAx>
      <c:valAx>
        <c:axId val="296721840"/>
        <c:scaling>
          <c:orientation val="minMax"/>
        </c:scaling>
        <c:delete val="0"/>
        <c:axPos val="l"/>
        <c:majorGridlines>
          <c:spPr>
            <a:ln>
              <a:solidFill>
                <a:srgbClr val="95B3D7"/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solidFill>
              <a:srgbClr val="0B03A9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B03A9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29672223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95B3D7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k-SK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0.19024</cdr:x>
      <cdr:y>0.08431</cdr:y>
    </cdr:from>
    <cdr:to>
      <cdr:x>0.84105</cdr:x>
      <cdr:y>0.16667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1447800" y="409575"/>
          <a:ext cx="49530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/>
        </a:p>
      </cdr:txBody>
    </cdr:sp>
  </cdr:relSizeAnchor>
  <cdr:relSizeAnchor xmlns:cdr="http://schemas.openxmlformats.org/drawingml/2006/chartDrawing">
    <cdr:from>
      <cdr:x>0.1627</cdr:x>
      <cdr:y>0.06667</cdr:y>
    </cdr:from>
    <cdr:to>
      <cdr:x>0.89862</cdr:x>
      <cdr:y>0.15098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1238250" y="323850"/>
          <a:ext cx="5600700" cy="409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800" b="1" i="0">
              <a:solidFill>
                <a:srgbClr val="0B03A9"/>
              </a:solidFill>
              <a:latin typeface="Calibri" pitchFamily="34" charset="0"/>
            </a:rPr>
            <a:t>              Zamestnanosť v</a:t>
          </a:r>
          <a:r>
            <a:rPr lang="sk-SK" sz="1800" b="1" i="0" baseline="0">
              <a:solidFill>
                <a:srgbClr val="0B03A9"/>
              </a:solidFill>
              <a:latin typeface="Calibri" pitchFamily="34" charset="0"/>
            </a:rPr>
            <a:t> poisťovníctve</a:t>
          </a:r>
          <a:r>
            <a:rPr lang="sk-SK" sz="1800" b="1" i="0">
              <a:solidFill>
                <a:srgbClr val="0B03A9"/>
              </a:solidFill>
              <a:latin typeface="Calibri" pitchFamily="34" charset="0"/>
            </a:rPr>
            <a:t> a mzdy</a:t>
          </a:r>
        </a:p>
      </cdr:txBody>
    </cdr:sp>
  </cdr:relSizeAnchor>
  <cdr:relSizeAnchor xmlns:cdr="http://schemas.openxmlformats.org/drawingml/2006/chartDrawing">
    <cdr:from>
      <cdr:x>0.8423</cdr:x>
      <cdr:y>0.86471</cdr:y>
    </cdr:from>
    <cdr:to>
      <cdr:x>0.98748</cdr:x>
      <cdr:y>0.96471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6410325" y="4200525"/>
          <a:ext cx="1104899" cy="485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900" i="1">
              <a:solidFill>
                <a:srgbClr val="0B03A9"/>
              </a:solidFill>
            </a:rPr>
            <a:t>*     zdroj</a:t>
          </a:r>
          <a:r>
            <a:rPr lang="sk-SK" sz="900" i="1" baseline="0">
              <a:solidFill>
                <a:srgbClr val="0B03A9"/>
              </a:solidFill>
            </a:rPr>
            <a:t> : ŠR SR</a:t>
          </a:r>
        </a:p>
        <a:p xmlns:a="http://schemas.openxmlformats.org/drawingml/2006/main">
          <a:r>
            <a:rPr lang="sk-SK" sz="900" i="1" baseline="0">
              <a:solidFill>
                <a:srgbClr val="0B03A9"/>
              </a:solidFill>
            </a:rPr>
            <a:t>**   zdroj: SLASPO</a:t>
          </a:r>
          <a:endParaRPr lang="sk-SK" sz="900" i="1">
            <a:solidFill>
              <a:srgbClr val="0B03A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0.12472</cdr:x>
      <cdr:y>0.91773</cdr:y>
    </cdr:from>
    <cdr:to>
      <cdr:x>0.95365</cdr:x>
      <cdr:y>0.96871</cdr:y>
    </cdr:to>
    <cdr:sp macro="" textlink="">
      <cdr:nvSpPr>
        <cdr:cNvPr id="3" name="Obdĺžnik 2"/>
        <cdr:cNvSpPr/>
      </cdr:nvSpPr>
      <cdr:spPr>
        <a:xfrm xmlns:a="http://schemas.openxmlformats.org/drawingml/2006/main">
          <a:off x="942975" y="4457700"/>
          <a:ext cx="6267451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k-SK" sz="900" i="1" baseline="0">
              <a:solidFill>
                <a:srgbClr val="0B03A9"/>
              </a:solidFill>
            </a:rPr>
            <a:t>                 Pozn:  *TP - prijaté poistné, od roku 1995 predpísané poistné, od roku 2008 technické poistné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0.1307</cdr:x>
      <cdr:y>0.07045</cdr:y>
    </cdr:from>
    <cdr:to>
      <cdr:x>0.92725</cdr:x>
      <cdr:y>0.17613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1009648" y="342900"/>
          <a:ext cx="6153151" cy="514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800" b="1" i="0">
              <a:solidFill>
                <a:srgbClr val="0B03A9"/>
              </a:solidFill>
              <a:latin typeface="Calibri" pitchFamily="34" charset="0"/>
            </a:rPr>
            <a:t>Technické poistné</a:t>
          </a:r>
          <a:r>
            <a:rPr lang="sk-SK" sz="1800" b="1" i="0" baseline="0">
              <a:solidFill>
                <a:srgbClr val="0B03A9"/>
              </a:solidFill>
              <a:latin typeface="Calibri" pitchFamily="34" charset="0"/>
            </a:rPr>
            <a:t> vs. náklady na poistné plnenia v PZP (tis. €)</a:t>
          </a:r>
          <a:endParaRPr lang="sk-SK" sz="1800" b="1" i="0">
            <a:solidFill>
              <a:srgbClr val="0B03A9"/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0D5C-9A85-4227-B22F-23D13ED20042}" type="datetimeFigureOut">
              <a:rPr lang="sk-SK" smtClean="0"/>
              <a:pPr/>
              <a:t>15. 11. 2016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458BA-A976-4ADA-9284-8B2A8B46BD7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986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Opätovne, je tu skreslenie, nakoľko pobočky tieto údaje nevykazujú do NBS (v životnom poistení je pokles, nakoľko sa veľká</a:t>
            </a:r>
            <a:r>
              <a:rPr lang="sk-SK" baseline="0" dirty="0" smtClean="0"/>
              <a:t> životná poisťovňa pretransformovala na pobočku). Náklady skôr stúpajú.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458BA-A976-4ADA-9284-8B2A8B46BD74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815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Tu je vidieť ako HV klesá aj z dôvodu</a:t>
            </a:r>
            <a:r>
              <a:rPr lang="sk-SK" baseline="0" dirty="0" smtClean="0"/>
              <a:t> rôznych legislatívnych opatrení, zavedenie </a:t>
            </a:r>
            <a:r>
              <a:rPr lang="sk-SK" baseline="0" dirty="0" err="1" smtClean="0"/>
              <a:t>Solvency</a:t>
            </a:r>
            <a:r>
              <a:rPr lang="sk-SK" baseline="0" dirty="0" smtClean="0"/>
              <a:t> II.....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458BA-A976-4ADA-9284-8B2A8B46BD74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962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Údaje sú za členské poisťovne, nie za pobočky. Pokles oproti roku 2014 je transformácia veľkej životnej poisťovne na pobočku.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458BA-A976-4ADA-9284-8B2A8B46BD74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80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Priemer poistného na jednu osobu v životnom poistení</a:t>
            </a:r>
            <a:r>
              <a:rPr lang="sk-SK" baseline="0" dirty="0" smtClean="0">
                <a:solidFill>
                  <a:srgbClr val="FF0000"/>
                </a:solidFill>
              </a:rPr>
              <a:t> v krajinách EU je 1 223 EUR</a:t>
            </a:r>
            <a:r>
              <a:rPr lang="sk-SK" baseline="0" dirty="0" smtClean="0"/>
              <a:t>. Lichtenštajnsko, Švajčiarsko a Fínsko majú priemerné poistné na jednu osobu viac ako 3 500 EUR</a:t>
            </a:r>
          </a:p>
          <a:p>
            <a:r>
              <a:rPr lang="sk-SK" baseline="0" dirty="0" smtClean="0"/>
              <a:t>V SR je 224 EUR priemerné poistné na 1 osobu v životnom poistení.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458BA-A976-4ADA-9284-8B2A8B46BD74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19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Priemer poistného na jednu osobu v životnom poistení</a:t>
            </a:r>
            <a:r>
              <a:rPr lang="sk-SK" baseline="0" dirty="0" smtClean="0">
                <a:solidFill>
                  <a:srgbClr val="FF0000"/>
                </a:solidFill>
              </a:rPr>
              <a:t> v krajinách EU je 574 EUR</a:t>
            </a:r>
            <a:r>
              <a:rPr lang="sk-SK" baseline="0" dirty="0" smtClean="0"/>
              <a:t>. Lichtenštajnsko, Švajčiarsko a Luxembursko majú priemerné poistné na jednu osobu viac ako 1 200 EUR</a:t>
            </a:r>
          </a:p>
          <a:p>
            <a:r>
              <a:rPr lang="sk-SK" baseline="0" dirty="0" smtClean="0"/>
              <a:t>V SR je 178 EUR priemerné poistné na 1 osobu v životnom poistení.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458BA-A976-4ADA-9284-8B2A8B46BD74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77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5D7A-6D04-4CB9-BB19-C86E7CEFA1F7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2D9E-643B-4E31-9ADC-15455B8DC5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058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9390-9624-459F-AFEC-5ED4D235DB2E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165F-6896-4FD1-9227-312AEFD9CC2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782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26E5-A541-4704-A0A3-D3400F71B718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5ACF-F6CD-4691-B606-4981F6F3CE2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85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3FF3-6C66-41B5-9961-C1D650679225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742E-9A0E-48A4-AC4E-FBCF6D97241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846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0CC6-E532-48EB-A466-57B468A3CC35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A2E0-46E8-4223-BE70-CF7311D912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239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0028-0176-4D62-90F3-5AAFE832B05A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E3FB-0F51-4EDF-BFD1-C83D7D4C8F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364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860B-86E4-40B3-A742-BCF672E3A178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FD13-42E8-4F64-94D1-6C3ACB7560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153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533B-E411-4D9E-9A81-80A487E51BCF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464A-44E6-4551-8A5B-C49F5963FC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4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DDCF-04D1-4A9D-88EB-D4353D5F0BB1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EF28-1CF1-451B-ABF9-25570BB91D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77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1D4B-D50E-4D44-BD3C-CEB918BC8485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941B-F5EE-4061-986A-633E9CA20AE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0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25D0F-2C78-4980-9549-3619F3B7F07D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CB5D-8AC9-4241-A73F-E58C3C33C3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795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F0AC51-BC06-4B0B-AF37-B65EBE48E929}" type="datetimeFigureOut">
              <a:rPr lang="sk-SK"/>
              <a:pPr>
                <a:defRPr/>
              </a:pPr>
              <a:t>15. 11. 2016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8742F-4AFC-4F76-97AA-7F4541B76D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 sz="6600" b="1" smtClean="0">
                <a:solidFill>
                  <a:srgbClr val="0B03A9"/>
                </a:solidFill>
              </a:rPr>
              <a:t>Slovenská asociácia poisťovní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k-SK" sz="5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sz="5400" b="1" dirty="0" smtClean="0">
                <a:solidFill>
                  <a:srgbClr val="FF0000"/>
                </a:solidFill>
              </a:rPr>
              <a:t> Budúcnosť slovenského poisťovníctva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k-SK" sz="54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5400" b="1" dirty="0" smtClean="0">
              <a:solidFill>
                <a:srgbClr val="003366"/>
              </a:solidFill>
            </a:endParaRPr>
          </a:p>
        </p:txBody>
      </p:sp>
      <p:cxnSp>
        <p:nvCxnSpPr>
          <p:cNvPr id="17" name="Rovná spojnica 16"/>
          <p:cNvCxnSpPr/>
          <p:nvPr/>
        </p:nvCxnSpPr>
        <p:spPr>
          <a:xfrm rot="5400000">
            <a:off x="-1073150" y="2428875"/>
            <a:ext cx="343058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/>
          <p:nvPr/>
        </p:nvCxnSpPr>
        <p:spPr>
          <a:xfrm rot="5400000">
            <a:off x="892969" y="107157"/>
            <a:ext cx="2127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/>
          <p:nvPr/>
        </p:nvCxnSpPr>
        <p:spPr>
          <a:xfrm rot="5400000">
            <a:off x="214312" y="1500188"/>
            <a:ext cx="1571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 rot="5400000">
            <a:off x="250031" y="107157"/>
            <a:ext cx="212725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 rot="5400000">
            <a:off x="-2680494" y="3821907"/>
            <a:ext cx="6073775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 rot="5400000">
            <a:off x="535781" y="107157"/>
            <a:ext cx="212725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nica 45"/>
          <p:cNvCxnSpPr/>
          <p:nvPr/>
        </p:nvCxnSpPr>
        <p:spPr>
          <a:xfrm rot="5400000">
            <a:off x="1178719" y="107157"/>
            <a:ext cx="21272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 rot="5400000">
            <a:off x="999332" y="999331"/>
            <a:ext cx="5715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6588224" y="6286500"/>
            <a:ext cx="237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600" i="1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sk-SK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15. november 2016</a:t>
            </a:r>
            <a:endParaRPr lang="sk-SK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17245"/>
              </p:ext>
            </p:extLst>
          </p:nvPr>
        </p:nvGraphicFramePr>
        <p:xfrm>
          <a:off x="755576" y="1340768"/>
          <a:ext cx="7756153" cy="495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r>
              <a:rPr lang="sk-SK" altLang="sk-SK" b="1" dirty="0" smtClean="0">
                <a:solidFill>
                  <a:srgbClr val="FF0000"/>
                </a:solidFill>
              </a:rPr>
              <a:t>     </a:t>
            </a:r>
            <a:r>
              <a:rPr lang="sk-SK" altLang="sk-SK" sz="4200" b="1" dirty="0" smtClean="0">
                <a:solidFill>
                  <a:srgbClr val="FF0000"/>
                </a:solidFill>
              </a:rPr>
              <a:t>Náklady </a:t>
            </a:r>
            <a:r>
              <a:rPr lang="sk-SK" altLang="sk-SK" sz="4200" b="1" dirty="0" smtClean="0">
                <a:solidFill>
                  <a:srgbClr val="0B03A9"/>
                </a:solidFill>
              </a:rPr>
              <a:t>na poistné plnenia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altLang="sk-SK" sz="2800" b="1" dirty="0" smtClean="0">
                <a:solidFill>
                  <a:srgbClr val="0B03A9"/>
                </a:solidFill>
              </a:rPr>
              <a:t>Stúpajú lineárne, v závislosti od:</a:t>
            </a:r>
          </a:p>
          <a:p>
            <a:pPr>
              <a:buFont typeface="Arial" charset="0"/>
              <a:buNone/>
            </a:pPr>
            <a:endParaRPr lang="sk-SK" altLang="sk-SK" sz="2800" b="1" dirty="0" smtClean="0">
              <a:solidFill>
                <a:srgbClr val="0B03A9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Počtu poistných zmlúv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Výšky poistných súm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v NŽP aj od počasia a katastrofických udalostí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v ŽP od finančnej situácie klientov (predčasné </a:t>
            </a:r>
            <a:r>
              <a:rPr lang="sk-SK" altLang="sk-SK" b="1" dirty="0" err="1" smtClean="0">
                <a:solidFill>
                  <a:srgbClr val="0B03A9"/>
                </a:solidFill>
              </a:rPr>
              <a:t>odkupy</a:t>
            </a:r>
            <a:r>
              <a:rPr lang="sk-SK" altLang="sk-SK" b="1" dirty="0" smtClean="0">
                <a:solidFill>
                  <a:srgbClr val="0B03A9"/>
                </a:solidFill>
              </a:rPr>
              <a:t>) a od dožití PZ</a:t>
            </a:r>
          </a:p>
          <a:p>
            <a:pPr lvl="1">
              <a:buNone/>
            </a:pPr>
            <a:endParaRPr lang="sk-SK" altLang="sk-SK" b="1" dirty="0" smtClean="0">
              <a:solidFill>
                <a:srgbClr val="0B03A9"/>
              </a:solidFill>
            </a:endParaRPr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282276"/>
              </p:ext>
            </p:extLst>
          </p:nvPr>
        </p:nvGraphicFramePr>
        <p:xfrm>
          <a:off x="1000124" y="1340768"/>
          <a:ext cx="7604324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pPr algn="l"/>
            <a:r>
              <a:rPr lang="sk-SK" altLang="sk-SK" b="1" dirty="0" smtClean="0">
                <a:solidFill>
                  <a:srgbClr val="C00000"/>
                </a:solidFill>
              </a:rPr>
              <a:t>        </a:t>
            </a:r>
            <a:r>
              <a:rPr lang="sk-SK" altLang="sk-SK" sz="4200" b="1" dirty="0" smtClean="0">
                <a:solidFill>
                  <a:srgbClr val="FF0000"/>
                </a:solidFill>
              </a:rPr>
              <a:t>Technické poistné </a:t>
            </a:r>
            <a:r>
              <a:rPr lang="sk-SK" altLang="sk-SK" sz="4200" b="1" dirty="0" err="1" smtClean="0">
                <a:solidFill>
                  <a:srgbClr val="0B03A9"/>
                </a:solidFill>
              </a:rPr>
              <a:t>vs</a:t>
            </a:r>
            <a:r>
              <a:rPr lang="sk-SK" altLang="sk-SK" sz="4200" b="1" dirty="0" smtClean="0">
                <a:solidFill>
                  <a:srgbClr val="0B03A9"/>
                </a:solidFill>
              </a:rPr>
              <a:t>. náklady</a:t>
            </a:r>
          </a:p>
        </p:txBody>
      </p:sp>
      <p:sp>
        <p:nvSpPr>
          <p:cNvPr id="11267" name="Zástupný symbol obsahu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sk-SK" altLang="sk-SK" sz="2800" b="1" dirty="0" smtClean="0"/>
              <a:t>	</a:t>
            </a:r>
            <a:r>
              <a:rPr lang="sk-SK" altLang="sk-SK" sz="2400" b="1" dirty="0" smtClean="0">
                <a:solidFill>
                  <a:srgbClr val="0B03A9"/>
                </a:solidFill>
              </a:rPr>
              <a:t>Otvárajú sa  nožnice medzi TP a nákladmi na poistné plnenia, ale poisťovniam stúpajú iné náklady ako priame náklady </a:t>
            </a:r>
            <a:br>
              <a:rPr lang="sk-SK" altLang="sk-SK" sz="2400" b="1" dirty="0" smtClean="0">
                <a:solidFill>
                  <a:srgbClr val="0B03A9"/>
                </a:solidFill>
              </a:rPr>
            </a:br>
            <a:r>
              <a:rPr lang="sk-SK" altLang="sk-SK" sz="2400" b="1" dirty="0" smtClean="0">
                <a:solidFill>
                  <a:srgbClr val="0B03A9"/>
                </a:solidFill>
              </a:rPr>
              <a:t>na poistné plnenia:</a:t>
            </a:r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Náklady na prevádzku (odvody, mzdy ...)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Náklady na správu poistenia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Náklady na ochranu spotrebiteľa (informačné povinnosti pred a po uzavretí zmluvy ...)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Náklady na distribúciu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Náklady na 8% odvod z PZP</a:t>
            </a:r>
          </a:p>
          <a:p>
            <a:pPr lvl="1">
              <a:buFont typeface="Arial" charset="0"/>
              <a:buChar char="•"/>
            </a:pPr>
            <a:endParaRPr lang="sk-SK" altLang="sk-SK" b="1" dirty="0" smtClean="0">
              <a:solidFill>
                <a:srgbClr val="0B03A9"/>
              </a:solidFill>
            </a:endParaRPr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409334"/>
              </p:ext>
            </p:extLst>
          </p:nvPr>
        </p:nvGraphicFramePr>
        <p:xfrm>
          <a:off x="899572" y="1428751"/>
          <a:ext cx="7591425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3688"/>
              </p:ext>
            </p:extLst>
          </p:nvPr>
        </p:nvGraphicFramePr>
        <p:xfrm>
          <a:off x="755577" y="1428751"/>
          <a:ext cx="7920879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297201"/>
              </p:ext>
            </p:extLst>
          </p:nvPr>
        </p:nvGraphicFramePr>
        <p:xfrm>
          <a:off x="855319" y="1428751"/>
          <a:ext cx="767347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301460"/>
              </p:ext>
            </p:extLst>
          </p:nvPr>
        </p:nvGraphicFramePr>
        <p:xfrm>
          <a:off x="755576" y="1428751"/>
          <a:ext cx="7776864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044466"/>
              </p:ext>
            </p:extLst>
          </p:nvPr>
        </p:nvGraphicFramePr>
        <p:xfrm>
          <a:off x="755577" y="1416702"/>
          <a:ext cx="7848872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550661"/>
              </p:ext>
            </p:extLst>
          </p:nvPr>
        </p:nvGraphicFramePr>
        <p:xfrm>
          <a:off x="526582" y="1285876"/>
          <a:ext cx="803910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1050" cy="1143000"/>
          </a:xfrm>
        </p:spPr>
        <p:txBody>
          <a:bodyPr/>
          <a:lstStyle/>
          <a:p>
            <a:pPr algn="l"/>
            <a:r>
              <a:rPr lang="sk-SK" altLang="sk-SK" b="1" dirty="0" smtClean="0">
                <a:solidFill>
                  <a:srgbClr val="C00000"/>
                </a:solidFill>
              </a:rPr>
              <a:t>          </a:t>
            </a:r>
            <a:r>
              <a:rPr lang="sk-SK" altLang="sk-SK" b="1" dirty="0" smtClean="0">
                <a:solidFill>
                  <a:srgbClr val="FF0000"/>
                </a:solidFill>
              </a:rPr>
              <a:t>Špecifické </a:t>
            </a:r>
            <a:r>
              <a:rPr lang="sk-SK" altLang="sk-SK" b="1" dirty="0" smtClean="0">
                <a:solidFill>
                  <a:srgbClr val="0B03A9"/>
                </a:solidFill>
              </a:rPr>
              <a:t>postavenie sektora</a:t>
            </a:r>
            <a:endParaRPr lang="sk-SK" altLang="sk-SK" sz="4200" b="1" dirty="0" smtClean="0">
              <a:solidFill>
                <a:srgbClr val="0B03A9"/>
              </a:solidFill>
            </a:endParaRP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5616624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0B03A9"/>
                </a:solidFill>
              </a:rPr>
              <a:t>Poistenie</a:t>
            </a:r>
            <a:r>
              <a:rPr lang="sk-SK" dirty="0" smtClean="0">
                <a:solidFill>
                  <a:srgbClr val="0B03A9"/>
                </a:solidFill>
              </a:rPr>
              <a:t>   = stabilizátor hodnôt a životnej úrovne</a:t>
            </a:r>
          </a:p>
          <a:p>
            <a:pPr>
              <a:buNone/>
            </a:pPr>
            <a:r>
              <a:rPr lang="sk-SK" dirty="0" smtClean="0">
                <a:solidFill>
                  <a:srgbClr val="0B03A9"/>
                </a:solidFill>
              </a:rPr>
              <a:t>		          = zdroj financovania obnovy</a:t>
            </a:r>
          </a:p>
          <a:p>
            <a:pPr>
              <a:buNone/>
            </a:pPr>
            <a:r>
              <a:rPr lang="sk-SK" b="1" dirty="0" smtClean="0">
                <a:solidFill>
                  <a:srgbClr val="0B03A9"/>
                </a:solidFill>
              </a:rPr>
              <a:t>Poisťovňa</a:t>
            </a:r>
            <a:r>
              <a:rPr lang="sk-SK" dirty="0" smtClean="0">
                <a:solidFill>
                  <a:srgbClr val="0B03A9"/>
                </a:solidFill>
              </a:rPr>
              <a:t> = zamestnávateľ</a:t>
            </a:r>
          </a:p>
          <a:p>
            <a:pPr>
              <a:buNone/>
            </a:pPr>
            <a:r>
              <a:rPr lang="sk-SK" dirty="0" smtClean="0">
                <a:solidFill>
                  <a:srgbClr val="0B03A9"/>
                </a:solidFill>
              </a:rPr>
              <a:t>		         = tvorba HDP (priamo, nepriamo)</a:t>
            </a:r>
          </a:p>
          <a:p>
            <a:pPr>
              <a:buNone/>
            </a:pPr>
            <a:r>
              <a:rPr lang="sk-SK" b="1" dirty="0" smtClean="0">
                <a:solidFill>
                  <a:srgbClr val="0B03A9"/>
                </a:solidFill>
              </a:rPr>
              <a:t>Poistné </a:t>
            </a:r>
            <a:r>
              <a:rPr lang="sk-SK" dirty="0" smtClean="0">
                <a:solidFill>
                  <a:srgbClr val="0B03A9"/>
                </a:solidFill>
              </a:rPr>
              <a:t>  </a:t>
            </a:r>
            <a:r>
              <a:rPr lang="sk-SK" dirty="0" smtClean="0">
                <a:solidFill>
                  <a:srgbClr val="0B03A9"/>
                </a:solidFill>
              </a:rPr>
              <a:t>= odložená spotreba</a:t>
            </a:r>
          </a:p>
          <a:p>
            <a:pPr>
              <a:buNone/>
            </a:pPr>
            <a:r>
              <a:rPr lang="sk-SK" dirty="0" smtClean="0">
                <a:solidFill>
                  <a:srgbClr val="0B03A9"/>
                </a:solidFill>
              </a:rPr>
              <a:t> 		         = cena za delegovanie rizika</a:t>
            </a:r>
          </a:p>
          <a:p>
            <a:pPr>
              <a:buNone/>
            </a:pPr>
            <a:r>
              <a:rPr lang="sk-SK" b="1" dirty="0" smtClean="0">
                <a:solidFill>
                  <a:srgbClr val="0B03A9"/>
                </a:solidFill>
              </a:rPr>
              <a:t>Vývoj poistného trhu závisí od </a:t>
            </a:r>
          </a:p>
          <a:p>
            <a:pPr>
              <a:buFontTx/>
              <a:buNone/>
            </a:pPr>
            <a:r>
              <a:rPr lang="sk-SK" dirty="0" smtClean="0">
                <a:solidFill>
                  <a:srgbClr val="0B03A9"/>
                </a:solidFill>
              </a:rPr>
              <a:t>	</a:t>
            </a:r>
            <a:r>
              <a:rPr lang="sk-SK" sz="2800" dirty="0" smtClean="0">
                <a:solidFill>
                  <a:srgbClr val="0B03A9"/>
                </a:solidFill>
              </a:rPr>
              <a:t>- legislatívnych a makroekonomických podmienok</a:t>
            </a:r>
          </a:p>
          <a:p>
            <a:pPr>
              <a:buFontTx/>
              <a:buNone/>
            </a:pPr>
            <a:r>
              <a:rPr lang="sk-SK" sz="2800" dirty="0" smtClean="0">
                <a:solidFill>
                  <a:srgbClr val="0B03A9"/>
                </a:solidFill>
              </a:rPr>
              <a:t>	- finančnej gramotnosti a zrozumiteľnosti komunikácie</a:t>
            </a:r>
          </a:p>
          <a:p>
            <a:pPr>
              <a:buFontTx/>
              <a:buNone/>
            </a:pPr>
            <a:r>
              <a:rPr lang="sk-SK" sz="2800" dirty="0" smtClean="0">
                <a:solidFill>
                  <a:srgbClr val="0B03A9"/>
                </a:solidFill>
              </a:rPr>
              <a:t>	- individuálnych rozhodnutí a preferencií </a:t>
            </a:r>
          </a:p>
          <a:p>
            <a:pPr>
              <a:buFontTx/>
              <a:buNone/>
            </a:pPr>
            <a:r>
              <a:rPr lang="sk-SK" dirty="0" smtClean="0">
                <a:solidFill>
                  <a:srgbClr val="0B03A9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57063"/>
              </p:ext>
            </p:extLst>
          </p:nvPr>
        </p:nvGraphicFramePr>
        <p:xfrm>
          <a:off x="880269" y="1412402"/>
          <a:ext cx="762105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r>
              <a:rPr lang="sk-SK" altLang="sk-SK" sz="4200" b="1" dirty="0" smtClean="0">
                <a:solidFill>
                  <a:srgbClr val="FF0000"/>
                </a:solidFill>
              </a:rPr>
              <a:t>       Trendy </a:t>
            </a:r>
            <a:r>
              <a:rPr lang="sk-SK" altLang="sk-SK" sz="4200" b="1" dirty="0" smtClean="0">
                <a:solidFill>
                  <a:srgbClr val="0B03A9"/>
                </a:solidFill>
              </a:rPr>
              <a:t>v poisťovníctve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r>
              <a:rPr lang="sk-SK" altLang="sk-SK" sz="3600" b="1" dirty="0" smtClean="0">
                <a:solidFill>
                  <a:srgbClr val="0B03A9"/>
                </a:solidFill>
              </a:rPr>
              <a:t>      </a:t>
            </a:r>
            <a:r>
              <a:rPr lang="sk-SK" altLang="sk-SK" sz="3200" b="1" dirty="0" smtClean="0">
                <a:solidFill>
                  <a:srgbClr val="0B03A9"/>
                </a:solidFill>
              </a:rPr>
              <a:t>Priemerné poistné na obyvateľa - ŽP 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6227763" y="6453188"/>
            <a:ext cx="26638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1400" i="1" dirty="0">
                <a:latin typeface="+mn-lt"/>
              </a:rPr>
              <a:t>Zdroj: </a:t>
            </a:r>
            <a:r>
              <a:rPr lang="sk-SK" sz="1400" i="1" dirty="0" err="1">
                <a:latin typeface="+mn-lt"/>
              </a:rPr>
              <a:t>Insurance</a:t>
            </a:r>
            <a:r>
              <a:rPr lang="sk-SK" sz="1400" i="1" dirty="0">
                <a:latin typeface="+mn-lt"/>
              </a:rPr>
              <a:t> </a:t>
            </a:r>
            <a:r>
              <a:rPr lang="sk-SK" sz="1400" i="1" dirty="0" err="1">
                <a:latin typeface="+mn-lt"/>
              </a:rPr>
              <a:t>Europe</a:t>
            </a:r>
            <a:r>
              <a:rPr lang="sk-SK" sz="1400" i="1" dirty="0">
                <a:latin typeface="+mn-lt"/>
              </a:rPr>
              <a:t>, </a:t>
            </a:r>
            <a:r>
              <a:rPr lang="sk-SK" sz="1400" i="1" dirty="0" smtClean="0">
                <a:latin typeface="+mn-lt"/>
              </a:rPr>
              <a:t>2016</a:t>
            </a:r>
            <a:endParaRPr lang="sk-SK" sz="1400" i="1" dirty="0"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0" y="1368903"/>
            <a:ext cx="8090317" cy="5133021"/>
          </a:xfrm>
          <a:prstGeom prst="rect">
            <a:avLst/>
          </a:prstGeom>
        </p:spPr>
      </p:pic>
      <p:sp>
        <p:nvSpPr>
          <p:cNvPr id="10" name="Šípka dolu 9"/>
          <p:cNvSpPr/>
          <p:nvPr/>
        </p:nvSpPr>
        <p:spPr>
          <a:xfrm>
            <a:off x="5868144" y="4558733"/>
            <a:ext cx="431800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r>
              <a:rPr lang="sk-SK" altLang="sk-SK" sz="3600" b="1" dirty="0" smtClean="0">
                <a:solidFill>
                  <a:srgbClr val="0B03A9"/>
                </a:solidFill>
              </a:rPr>
              <a:t>         </a:t>
            </a:r>
            <a:r>
              <a:rPr lang="sk-SK" altLang="sk-SK" sz="3200" b="1" dirty="0" smtClean="0">
                <a:solidFill>
                  <a:srgbClr val="0B03A9"/>
                </a:solidFill>
              </a:rPr>
              <a:t>Priemerné poistné na obyvateľa - NP 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6407150" y="6453188"/>
            <a:ext cx="27368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1400" i="1" dirty="0">
                <a:latin typeface="+mn-lt"/>
              </a:rPr>
              <a:t>Zdroj: </a:t>
            </a:r>
            <a:r>
              <a:rPr lang="sk-SK" sz="1400" i="1" dirty="0" err="1">
                <a:latin typeface="+mn-lt"/>
              </a:rPr>
              <a:t>Insurance</a:t>
            </a:r>
            <a:r>
              <a:rPr lang="sk-SK" sz="1400" i="1" dirty="0">
                <a:latin typeface="+mn-lt"/>
              </a:rPr>
              <a:t> </a:t>
            </a:r>
            <a:r>
              <a:rPr lang="sk-SK" sz="1400" i="1" dirty="0" err="1">
                <a:latin typeface="+mn-lt"/>
              </a:rPr>
              <a:t>Europe</a:t>
            </a:r>
            <a:r>
              <a:rPr lang="sk-SK" sz="1400" i="1" dirty="0">
                <a:latin typeface="+mn-lt"/>
              </a:rPr>
              <a:t>, </a:t>
            </a:r>
            <a:r>
              <a:rPr lang="sk-SK" sz="1400" i="1" dirty="0" smtClean="0">
                <a:latin typeface="+mn-lt"/>
              </a:rPr>
              <a:t>2016</a:t>
            </a:r>
            <a:endParaRPr lang="sk-SK" sz="1400" i="1" dirty="0">
              <a:latin typeface="+mn-lt"/>
            </a:endParaRPr>
          </a:p>
          <a:p>
            <a:pPr>
              <a:defRPr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74" y="1203327"/>
            <a:ext cx="7397274" cy="5134204"/>
          </a:xfrm>
          <a:prstGeom prst="rect">
            <a:avLst/>
          </a:prstGeom>
        </p:spPr>
      </p:pic>
      <p:sp>
        <p:nvSpPr>
          <p:cNvPr id="12" name="Šípka dolu 11"/>
          <p:cNvSpPr/>
          <p:nvPr/>
        </p:nvSpPr>
        <p:spPr>
          <a:xfrm>
            <a:off x="6372200" y="4077072"/>
            <a:ext cx="433387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778098"/>
          </a:xfrm>
        </p:spPr>
        <p:txBody>
          <a:bodyPr/>
          <a:lstStyle/>
          <a:p>
            <a:r>
              <a:rPr lang="sk-SK" altLang="sk-SK" sz="4200" b="1" dirty="0" smtClean="0">
                <a:solidFill>
                  <a:srgbClr val="C00000"/>
                </a:solidFill>
              </a:rPr>
              <a:t>       </a:t>
            </a:r>
            <a:r>
              <a:rPr lang="sk-SK" altLang="sk-SK" sz="4200" b="1" dirty="0" smtClean="0">
                <a:solidFill>
                  <a:srgbClr val="FF0000"/>
                </a:solidFill>
              </a:rPr>
              <a:t>Príležitosti pre rast</a:t>
            </a:r>
          </a:p>
        </p:txBody>
      </p:sp>
      <p:sp>
        <p:nvSpPr>
          <p:cNvPr id="17411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8643938" cy="3384376"/>
          </a:xfrm>
        </p:spPr>
        <p:txBody>
          <a:bodyPr/>
          <a:lstStyle/>
          <a:p>
            <a:r>
              <a:rPr lang="sk-SK" altLang="sk-SK" sz="2800" b="1" dirty="0" smtClean="0">
                <a:solidFill>
                  <a:srgbClr val="0B03A9"/>
                </a:solidFill>
              </a:rPr>
              <a:t>Koncepcia finančného vzdelávania v základných a stredných školách</a:t>
            </a:r>
          </a:p>
          <a:p>
            <a:r>
              <a:rPr lang="sk-SK" altLang="sk-SK" sz="2800" b="1" dirty="0" smtClean="0">
                <a:solidFill>
                  <a:srgbClr val="0B03A9"/>
                </a:solidFill>
              </a:rPr>
              <a:t>Edukačné kampane zo strany SLASPO</a:t>
            </a:r>
          </a:p>
          <a:p>
            <a:r>
              <a:rPr lang="sk-SK" altLang="sk-SK" sz="2800" b="1" dirty="0" smtClean="0">
                <a:solidFill>
                  <a:srgbClr val="0B03A9"/>
                </a:solidFill>
              </a:rPr>
              <a:t>Výchova k individuálnej zodpovednosti obyvateľstva podporovaná štátom </a:t>
            </a:r>
          </a:p>
          <a:p>
            <a:r>
              <a:rPr lang="sk-SK" altLang="sk-SK" sz="2800" b="1" dirty="0" smtClean="0">
                <a:solidFill>
                  <a:srgbClr val="0B03A9"/>
                </a:solidFill>
              </a:rPr>
              <a:t>Úprava cenotvorby stratových produktov</a:t>
            </a:r>
          </a:p>
          <a:p>
            <a:r>
              <a:rPr lang="sk-SK" altLang="sk-SK" sz="2800" b="1" dirty="0" smtClean="0">
                <a:solidFill>
                  <a:srgbClr val="0B03A9"/>
                </a:solidFill>
              </a:rPr>
              <a:t>Neudržateľný dôchodkový systém</a:t>
            </a:r>
          </a:p>
          <a:p>
            <a:pPr>
              <a:buNone/>
            </a:pPr>
            <a:endParaRPr lang="sk-SK" altLang="sk-SK" sz="2400" b="1" dirty="0" smtClean="0">
              <a:solidFill>
                <a:srgbClr val="0B03A9"/>
              </a:solidFill>
            </a:endParaRPr>
          </a:p>
          <a:p>
            <a:pPr algn="ctr">
              <a:buNone/>
            </a:pPr>
            <a:r>
              <a:rPr lang="sk-SK" altLang="sk-SK" sz="2400" b="1" dirty="0" smtClean="0">
                <a:solidFill>
                  <a:srgbClr val="0B03A9"/>
                </a:solidFill>
              </a:rPr>
              <a:t> </a:t>
            </a:r>
          </a:p>
          <a:p>
            <a:pPr>
              <a:buNone/>
            </a:pPr>
            <a:endParaRPr lang="sk-SK" altLang="sk-SK" sz="2400" b="1" dirty="0" smtClean="0">
              <a:solidFill>
                <a:srgbClr val="0B03A9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395536" y="4437112"/>
            <a:ext cx="84010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lang="sk-SK" altLang="sk-SK" sz="4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Negatívne vplyvy</a:t>
            </a:r>
            <a:endParaRPr kumimoji="0" lang="sk-SK" altLang="sk-SK" sz="4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 bwMode="auto">
          <a:xfrm>
            <a:off x="323528" y="5085184"/>
            <a:ext cx="864393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alt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3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Nové</a:t>
            </a:r>
            <a:r>
              <a:rPr kumimoji="0" lang="sk-SK" altLang="sk-SK" sz="2800" b="1" i="0" u="none" strike="noStrike" kern="1200" cap="none" spc="0" normalizeH="0" noProof="0" dirty="0" smtClean="0">
                <a:ln>
                  <a:noFill/>
                </a:ln>
                <a:solidFill>
                  <a:srgbClr val="0B03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informačné povinnosti k IŽP</a:t>
            </a:r>
            <a:endParaRPr kumimoji="0" lang="sk-SK" altLang="sk-SK" sz="2800" b="1" i="0" u="none" strike="noStrike" kern="1200" cap="none" spc="0" normalizeH="0" baseline="0" noProof="0" dirty="0" smtClean="0">
              <a:ln>
                <a:noFill/>
              </a:ln>
              <a:solidFill>
                <a:srgbClr val="0B03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alt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3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Nové odvodové zaťaženie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alt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3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Úprava legislatívy v oblasti sprostredkovania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k-SK" altLang="sk-SK" sz="2400" b="1" i="0" u="none" strike="noStrike" kern="1200" cap="none" spc="0" normalizeH="0" baseline="0" noProof="0" dirty="0" smtClean="0">
              <a:ln>
                <a:noFill/>
              </a:ln>
              <a:solidFill>
                <a:srgbClr val="0B03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k-SK" alt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3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k-SK" altLang="sk-SK" sz="2400" b="1" i="0" u="none" strike="noStrike" kern="1200" cap="none" spc="0" normalizeH="0" baseline="0" noProof="0" dirty="0" smtClean="0">
              <a:ln>
                <a:noFill/>
              </a:ln>
              <a:solidFill>
                <a:srgbClr val="0B03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r>
              <a:rPr lang="sk-SK" altLang="sk-SK" b="1" dirty="0" smtClean="0">
                <a:solidFill>
                  <a:srgbClr val="FF0000"/>
                </a:solidFill>
              </a:rPr>
              <a:t>    </a:t>
            </a:r>
            <a:r>
              <a:rPr lang="sk-SK" altLang="sk-SK" sz="5400" b="1" dirty="0" smtClean="0">
                <a:solidFill>
                  <a:srgbClr val="FF0000"/>
                </a:solidFill>
              </a:rPr>
              <a:t>2017 - ......</a:t>
            </a:r>
            <a:endParaRPr lang="sk-SK" altLang="sk-SK" sz="5400" b="1" dirty="0" smtClean="0">
              <a:solidFill>
                <a:srgbClr val="0B03A9"/>
              </a:solidFill>
            </a:endParaRP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 lvl="1" algn="ctr">
              <a:buNone/>
            </a:pPr>
            <a:endParaRPr lang="sk-SK" altLang="sk-SK" sz="5400" b="1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sk-SK" altLang="sk-SK" sz="5400" b="1" dirty="0" smtClean="0">
                <a:solidFill>
                  <a:srgbClr val="0B03A9"/>
                </a:solidFill>
              </a:rPr>
              <a:t>nová kapitola</a:t>
            </a:r>
          </a:p>
          <a:p>
            <a:pPr>
              <a:buFont typeface="Arial" charset="0"/>
              <a:buNone/>
            </a:pPr>
            <a:endParaRPr lang="sk-SK" altLang="sk-SK" sz="5400" b="1" dirty="0" smtClean="0"/>
          </a:p>
          <a:p>
            <a:pPr algn="ctr">
              <a:buNone/>
            </a:pPr>
            <a:r>
              <a:rPr lang="sk-SK" altLang="sk-SK" sz="9600" b="1" dirty="0" smtClean="0">
                <a:solidFill>
                  <a:srgbClr val="FF0000"/>
                </a:solidFill>
              </a:rPr>
              <a:t>?</a:t>
            </a:r>
            <a:endParaRPr lang="sk-SK" altLang="sk-SK" sz="9600" b="1" dirty="0" smtClean="0"/>
          </a:p>
          <a:p>
            <a:pPr>
              <a:buFont typeface="Arial" charset="0"/>
              <a:buNone/>
            </a:pPr>
            <a:endParaRPr lang="sk-SK" altLang="sk-SK" sz="5400" b="1" dirty="0" smtClean="0"/>
          </a:p>
          <a:p>
            <a:pPr>
              <a:buFont typeface="Arial" charset="0"/>
              <a:buNone/>
            </a:pPr>
            <a:endParaRPr lang="sk-SK" altLang="sk-SK" sz="5400" b="1" dirty="0" smtClean="0"/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928688" y="549275"/>
            <a:ext cx="7286625" cy="56657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sk-SK" sz="2800" b="1" dirty="0" smtClean="0">
              <a:solidFill>
                <a:srgbClr val="3628EA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sk-SK" sz="2800" b="1" dirty="0" smtClean="0"/>
              <a:t>    </a:t>
            </a:r>
          </a:p>
          <a:p>
            <a:pPr algn="ctr">
              <a:buFont typeface="Arial" charset="0"/>
              <a:buNone/>
              <a:defRPr/>
            </a:pPr>
            <a:endParaRPr lang="sk-SK" sz="2800" b="1" dirty="0" smtClean="0"/>
          </a:p>
          <a:p>
            <a:pPr algn="ctr">
              <a:buFont typeface="Arial" charset="0"/>
              <a:buNone/>
              <a:defRPr/>
            </a:pPr>
            <a:endParaRPr lang="sk-SK" sz="2800" b="1" dirty="0" smtClean="0"/>
          </a:p>
          <a:p>
            <a:pPr algn="ctr">
              <a:buFont typeface="Arial" charset="0"/>
              <a:buNone/>
              <a:defRPr/>
            </a:pPr>
            <a:r>
              <a:rPr lang="sk-SK" sz="3600" b="1" dirty="0" smtClean="0">
                <a:solidFill>
                  <a:srgbClr val="0B03A9"/>
                </a:solidFill>
              </a:rPr>
              <a:t>Ďakujem za pozornosť.</a:t>
            </a:r>
          </a:p>
          <a:p>
            <a:pPr algn="ctr">
              <a:buFont typeface="Arial" charset="0"/>
              <a:buNone/>
              <a:defRPr/>
            </a:pPr>
            <a:endParaRPr lang="sk-SK" sz="3600" b="1" dirty="0" smtClean="0">
              <a:solidFill>
                <a:srgbClr val="0B03A9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sk-SK" sz="3600" b="1" dirty="0" smtClean="0">
              <a:solidFill>
                <a:srgbClr val="0B03A9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sk-SK" b="1" dirty="0" smtClean="0"/>
              <a:t>Ing. Vladimír </a:t>
            </a:r>
            <a:r>
              <a:rPr lang="sk-SK" b="1" dirty="0" err="1" smtClean="0"/>
              <a:t>Bakeš</a:t>
            </a:r>
            <a:endParaRPr lang="sk-SK" dirty="0" smtClean="0"/>
          </a:p>
          <a:p>
            <a:pPr algn="ctr">
              <a:buFont typeface="Arial" charset="0"/>
              <a:buNone/>
              <a:defRPr/>
            </a:pPr>
            <a:r>
              <a:rPr lang="sk-SK" sz="2000" b="1" dirty="0" smtClean="0"/>
              <a:t>prezident </a:t>
            </a:r>
            <a:r>
              <a:rPr lang="sk-SK" sz="2000" b="1" dirty="0" smtClean="0">
                <a:solidFill>
                  <a:srgbClr val="D60000"/>
                </a:solidFill>
              </a:rPr>
              <a:t>SL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sk-SK" sz="2000" b="1" dirty="0" smtClean="0">
                <a:solidFill>
                  <a:srgbClr val="0A0A98"/>
                </a:solidFill>
              </a:rPr>
              <a:t>PO</a:t>
            </a:r>
            <a:endParaRPr lang="sk-SK" sz="2000" b="1" dirty="0" smtClean="0">
              <a:solidFill>
                <a:srgbClr val="0B03A9"/>
              </a:solidFill>
            </a:endParaRPr>
          </a:p>
          <a:p>
            <a:pPr>
              <a:buFont typeface="Arial" charset="0"/>
              <a:buNone/>
              <a:defRPr/>
            </a:pPr>
            <a:endParaRPr lang="sk-SK" sz="2800" b="1" dirty="0" smtClean="0">
              <a:solidFill>
                <a:srgbClr val="3628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/>
          <a:lstStyle/>
          <a:p>
            <a:r>
              <a:rPr lang="sk-SK" altLang="sk-SK" sz="4200" b="1" dirty="0" smtClean="0">
                <a:solidFill>
                  <a:srgbClr val="C00000"/>
                </a:solidFill>
              </a:rPr>
              <a:t>       </a:t>
            </a:r>
            <a:r>
              <a:rPr lang="sk-SK" altLang="sk-SK" sz="4200" b="1" dirty="0" smtClean="0">
                <a:solidFill>
                  <a:srgbClr val="FF0000"/>
                </a:solidFill>
              </a:rPr>
              <a:t>Zamestnanosť </a:t>
            </a:r>
            <a:r>
              <a:rPr lang="sk-SK" altLang="sk-SK" sz="4200" b="1" dirty="0" smtClean="0">
                <a:solidFill>
                  <a:srgbClr val="0B03A9"/>
                </a:solidFill>
              </a:rPr>
              <a:t>v sektore</a:t>
            </a:r>
          </a:p>
        </p:txBody>
      </p:sp>
      <p:sp>
        <p:nvSpPr>
          <p:cNvPr id="17411" name="Zástupný symbol obsahu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r>
              <a:rPr lang="sk-SK" altLang="sk-SK" b="1" dirty="0" smtClean="0">
                <a:solidFill>
                  <a:srgbClr val="0B03A9"/>
                </a:solidFill>
              </a:rPr>
              <a:t>Mzdy</a:t>
            </a:r>
          </a:p>
          <a:p>
            <a:pPr>
              <a:buFont typeface="Arial" charset="0"/>
              <a:buNone/>
            </a:pPr>
            <a:r>
              <a:rPr lang="sk-SK" altLang="sk-SK" sz="2000" b="1" dirty="0" smtClean="0">
                <a:solidFill>
                  <a:srgbClr val="0B03A9"/>
                </a:solidFill>
              </a:rPr>
              <a:t>	poisťovníctvo si udržuje vyššiu priemernú mzdu ako je priemer v hospodárstve SR už od demonopolizácie poisťovníctva v roku 1992 </a:t>
            </a:r>
          </a:p>
          <a:p>
            <a:pPr>
              <a:buFont typeface="Arial" charset="0"/>
              <a:buNone/>
            </a:pPr>
            <a:endParaRPr lang="sk-SK" altLang="sk-SK" sz="2000" b="1" dirty="0" smtClean="0">
              <a:solidFill>
                <a:srgbClr val="0B03A9"/>
              </a:solidFill>
            </a:endParaRPr>
          </a:p>
          <a:p>
            <a:r>
              <a:rPr lang="sk-SK" altLang="sk-SK" b="1" dirty="0" smtClean="0">
                <a:solidFill>
                  <a:srgbClr val="0B03A9"/>
                </a:solidFill>
              </a:rPr>
              <a:t>Počet zamestnancov</a:t>
            </a:r>
          </a:p>
          <a:p>
            <a:pPr>
              <a:buFont typeface="Arial" charset="0"/>
              <a:buNone/>
            </a:pPr>
            <a:r>
              <a:rPr lang="sk-SK" altLang="sk-SK" sz="2000" b="1" dirty="0" smtClean="0">
                <a:solidFill>
                  <a:srgbClr val="0B03A9"/>
                </a:solidFill>
              </a:rPr>
              <a:t>	Poisťovníctvo je stále  významným zamestnávateľom, aj keď počet zamestnancov poisťovní klesá	</a:t>
            </a:r>
          </a:p>
          <a:p>
            <a:pPr>
              <a:buFont typeface="Arial" charset="0"/>
              <a:buNone/>
            </a:pPr>
            <a:r>
              <a:rPr lang="sk-SK" altLang="sk-SK" sz="2000" b="1" dirty="0" smtClean="0">
                <a:solidFill>
                  <a:srgbClr val="0B03A9"/>
                </a:solidFill>
              </a:rPr>
              <a:t>	Do roku 2002:  </a:t>
            </a:r>
            <a:r>
              <a:rPr lang="sk-SK" altLang="sk-SK" sz="1800" b="1" dirty="0" smtClean="0">
                <a:solidFill>
                  <a:srgbClr val="0B03A9"/>
                </a:solidFill>
              </a:rPr>
              <a:t>stúpa  počet zamestnancov - rozvoj obchodu, vysoká konkurencia</a:t>
            </a:r>
          </a:p>
          <a:p>
            <a:pPr>
              <a:buFont typeface="Arial" charset="0"/>
              <a:buNone/>
            </a:pPr>
            <a:r>
              <a:rPr lang="sk-SK" altLang="sk-SK" sz="1600" b="1" dirty="0" smtClean="0">
                <a:solidFill>
                  <a:srgbClr val="0B03A9"/>
                </a:solidFill>
              </a:rPr>
              <a:t>	</a:t>
            </a:r>
          </a:p>
          <a:p>
            <a:pPr>
              <a:buFont typeface="Arial" charset="0"/>
              <a:buNone/>
            </a:pPr>
            <a:r>
              <a:rPr lang="sk-SK" altLang="sk-SK" sz="1600" b="1" dirty="0" smtClean="0">
                <a:solidFill>
                  <a:srgbClr val="0B03A9"/>
                </a:solidFill>
              </a:rPr>
              <a:t>	</a:t>
            </a:r>
            <a:r>
              <a:rPr lang="sk-SK" altLang="sk-SK" sz="2000" b="1" dirty="0" smtClean="0">
                <a:solidFill>
                  <a:srgbClr val="0B03A9"/>
                </a:solidFill>
              </a:rPr>
              <a:t>Po roku 2003:   </a:t>
            </a:r>
            <a:r>
              <a:rPr lang="sk-SK" altLang="sk-SK" sz="1800" b="1" dirty="0" smtClean="0">
                <a:solidFill>
                  <a:srgbClr val="0B03A9"/>
                </a:solidFill>
              </a:rPr>
              <a:t>tendencia  prechodu distribučných sietí  na sprostredkovanie</a:t>
            </a:r>
          </a:p>
          <a:p>
            <a:pPr lvl="1">
              <a:buFont typeface="Arial" charset="0"/>
              <a:buNone/>
            </a:pPr>
            <a:r>
              <a:rPr lang="sk-SK" altLang="sk-SK" sz="1800" b="1" dirty="0" smtClean="0">
                <a:solidFill>
                  <a:srgbClr val="0B03A9"/>
                </a:solidFill>
              </a:rPr>
              <a:t>			  zníženie počtu zamestnancov - </a:t>
            </a:r>
            <a:r>
              <a:rPr lang="sk-SK" altLang="sk-SK" sz="1800" b="1" u="sng" dirty="0" smtClean="0">
                <a:solidFill>
                  <a:srgbClr val="0B03A9"/>
                </a:solidFill>
              </a:rPr>
              <a:t>nárast počtu sprostredkovateľov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600312"/>
              </p:ext>
            </p:extLst>
          </p:nvPr>
        </p:nvGraphicFramePr>
        <p:xfrm>
          <a:off x="827584" y="1340768"/>
          <a:ext cx="813690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401050" cy="1143000"/>
          </a:xfrm>
        </p:spPr>
        <p:txBody>
          <a:bodyPr/>
          <a:lstStyle/>
          <a:p>
            <a:pPr algn="l"/>
            <a:r>
              <a:rPr lang="sk-SK" altLang="sk-SK" b="1" dirty="0" smtClean="0">
                <a:solidFill>
                  <a:srgbClr val="C00000"/>
                </a:solidFill>
              </a:rPr>
              <a:t>           </a:t>
            </a:r>
            <a:r>
              <a:rPr lang="sk-SK" altLang="sk-SK" b="1" dirty="0" smtClean="0">
                <a:solidFill>
                  <a:srgbClr val="FF0000"/>
                </a:solidFill>
              </a:rPr>
              <a:t>20 rokov </a:t>
            </a:r>
            <a:r>
              <a:rPr lang="sk-SK" altLang="sk-SK" b="1" dirty="0" smtClean="0">
                <a:solidFill>
                  <a:srgbClr val="0B03A9"/>
                </a:solidFill>
              </a:rPr>
              <a:t>poistného trhu v SR </a:t>
            </a:r>
            <a:endParaRPr lang="sk-SK" altLang="sk-SK" sz="4200" b="1" dirty="0" smtClean="0">
              <a:solidFill>
                <a:srgbClr val="0B03A9"/>
              </a:solidFill>
            </a:endParaRP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539552" y="980728"/>
            <a:ext cx="8389938" cy="5544616"/>
          </a:xfrm>
        </p:spPr>
        <p:txBody>
          <a:bodyPr/>
          <a:lstStyle/>
          <a:p>
            <a:pPr>
              <a:buNone/>
            </a:pPr>
            <a:r>
              <a:rPr lang="sk-SK" altLang="sk-SK" b="1" dirty="0" smtClean="0">
                <a:solidFill>
                  <a:srgbClr val="0B03A9"/>
                </a:solidFill>
              </a:rPr>
              <a:t>Pozitívny vývoj s miernymi turbulenciami</a:t>
            </a:r>
          </a:p>
          <a:p>
            <a:pPr>
              <a:buFont typeface="Arial" charset="0"/>
              <a:buNone/>
            </a:pPr>
            <a:r>
              <a:rPr lang="sk-SK" altLang="sk-SK" b="1" dirty="0" smtClean="0">
                <a:solidFill>
                  <a:srgbClr val="0B03A9"/>
                </a:solidFill>
              </a:rPr>
              <a:t>Zásadné medzníky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1995</a:t>
            </a:r>
          </a:p>
          <a:p>
            <a:pPr lvl="1">
              <a:buFont typeface="Arial" charset="0"/>
              <a:buNone/>
            </a:pPr>
            <a:r>
              <a:rPr lang="sk-SK" altLang="sk-SK" sz="1600" b="1" dirty="0" smtClean="0">
                <a:solidFill>
                  <a:srgbClr val="0B03A9"/>
                </a:solidFill>
              </a:rPr>
              <a:t>	</a:t>
            </a:r>
            <a:r>
              <a:rPr lang="sk-SK" altLang="sk-SK" sz="2000" b="1" dirty="0" smtClean="0">
                <a:solidFill>
                  <a:srgbClr val="0B03A9"/>
                </a:solidFill>
              </a:rPr>
              <a:t>zavedenie technických rezerv (namiesto dovtedajších fondov)</a:t>
            </a:r>
          </a:p>
          <a:p>
            <a:pPr lvl="1">
              <a:buFont typeface="Arial" charset="0"/>
              <a:buNone/>
            </a:pPr>
            <a:r>
              <a:rPr lang="sk-SK" altLang="sk-SK" sz="2000" b="1" dirty="0" smtClean="0">
                <a:solidFill>
                  <a:srgbClr val="0B03A9"/>
                </a:solidFill>
              </a:rPr>
              <a:t>	podpísanie Asociačnej dohody s EÚ</a:t>
            </a:r>
          </a:p>
          <a:p>
            <a:pPr lvl="1">
              <a:buFont typeface="Arial" charset="0"/>
              <a:buChar char="•"/>
            </a:pPr>
            <a:endParaRPr lang="sk-SK" altLang="sk-SK" sz="400" b="1" dirty="0" smtClean="0">
              <a:solidFill>
                <a:srgbClr val="0B03A9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2003-4</a:t>
            </a:r>
          </a:p>
          <a:p>
            <a:pPr lvl="1">
              <a:buFont typeface="Arial" charset="0"/>
              <a:buNone/>
            </a:pPr>
            <a:r>
              <a:rPr lang="sk-SK" altLang="sk-SK" sz="1600" b="1" dirty="0" smtClean="0">
                <a:solidFill>
                  <a:srgbClr val="0B03A9"/>
                </a:solidFill>
              </a:rPr>
              <a:t>	</a:t>
            </a:r>
            <a:r>
              <a:rPr lang="sk-SK" altLang="sk-SK" sz="2000" b="1" dirty="0" smtClean="0">
                <a:solidFill>
                  <a:srgbClr val="0B03A9"/>
                </a:solidFill>
              </a:rPr>
              <a:t>demonopolizácia zákonného poistenia – regulované poistné</a:t>
            </a:r>
          </a:p>
          <a:p>
            <a:pPr lvl="1">
              <a:buFont typeface="Arial" charset="0"/>
              <a:buChar char="•"/>
            </a:pPr>
            <a:endParaRPr lang="sk-SK" altLang="sk-SK" sz="400" b="1" dirty="0" smtClean="0">
              <a:solidFill>
                <a:srgbClr val="0B03A9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2008-9</a:t>
            </a:r>
          </a:p>
          <a:p>
            <a:pPr lvl="1">
              <a:buFont typeface="Arial" charset="0"/>
              <a:buNone/>
            </a:pPr>
            <a:r>
              <a:rPr lang="sk-SK" altLang="sk-SK" sz="1600" b="1" dirty="0" smtClean="0">
                <a:solidFill>
                  <a:srgbClr val="0B03A9"/>
                </a:solidFill>
              </a:rPr>
              <a:t>	</a:t>
            </a:r>
            <a:r>
              <a:rPr lang="sk-SK" altLang="sk-SK" sz="2000" b="1" dirty="0" smtClean="0">
                <a:solidFill>
                  <a:srgbClr val="0B03A9"/>
                </a:solidFill>
              </a:rPr>
              <a:t>finančná kríza, stagnácia nového obchodu, znižovanie poistného (PZP)</a:t>
            </a:r>
          </a:p>
          <a:p>
            <a:pPr lvl="1">
              <a:buNone/>
            </a:pPr>
            <a:r>
              <a:rPr lang="sk-SK" altLang="sk-SK" sz="2000" b="1" dirty="0" smtClean="0">
                <a:solidFill>
                  <a:srgbClr val="0B03A9"/>
                </a:solidFill>
              </a:rPr>
              <a:t>	zavedenie pojmu </a:t>
            </a:r>
            <a:r>
              <a:rPr lang="sk-SK" altLang="sk-SK" sz="2000" b="1" u="sng" dirty="0" smtClean="0">
                <a:solidFill>
                  <a:srgbClr val="0B03A9"/>
                </a:solidFill>
              </a:rPr>
              <a:t>technické poistné</a:t>
            </a:r>
            <a:endParaRPr lang="sk-SK" altLang="sk-SK" sz="2000" b="1" dirty="0" smtClean="0">
              <a:solidFill>
                <a:srgbClr val="0B03A9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2015 </a:t>
            </a:r>
          </a:p>
          <a:p>
            <a:pPr lvl="1">
              <a:buNone/>
            </a:pPr>
            <a:r>
              <a:rPr lang="sk-SK" altLang="sk-SK" b="1" dirty="0" smtClean="0">
                <a:solidFill>
                  <a:srgbClr val="0B03A9"/>
                </a:solidFill>
              </a:rPr>
              <a:t>	</a:t>
            </a:r>
            <a:r>
              <a:rPr lang="sk-SK" altLang="sk-SK" sz="2000" b="1" dirty="0" err="1" smtClean="0">
                <a:solidFill>
                  <a:srgbClr val="0B03A9"/>
                </a:solidFill>
              </a:rPr>
              <a:t>Solvency</a:t>
            </a:r>
            <a:r>
              <a:rPr lang="sk-SK" altLang="sk-SK" sz="2000" b="1" dirty="0" smtClean="0">
                <a:solidFill>
                  <a:srgbClr val="0B03A9"/>
                </a:solidFill>
              </a:rPr>
              <a:t> II</a:t>
            </a:r>
          </a:p>
          <a:p>
            <a:pPr>
              <a:buFont typeface="Arial" charset="0"/>
              <a:buNone/>
            </a:pPr>
            <a:endParaRPr lang="sk-SK" altLang="sk-SK" sz="800" b="1" dirty="0" smtClean="0">
              <a:solidFill>
                <a:srgbClr val="0B03A9"/>
              </a:solidFill>
            </a:endParaRPr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401050" cy="1143000"/>
          </a:xfrm>
        </p:spPr>
        <p:txBody>
          <a:bodyPr/>
          <a:lstStyle/>
          <a:p>
            <a:pPr algn="l"/>
            <a:r>
              <a:rPr lang="sk-SK" altLang="sk-SK" b="1" dirty="0" smtClean="0">
                <a:solidFill>
                  <a:srgbClr val="C00000"/>
                </a:solidFill>
              </a:rPr>
              <a:t>           </a:t>
            </a:r>
            <a:r>
              <a:rPr lang="sk-SK" altLang="sk-SK" b="1" dirty="0" smtClean="0">
                <a:solidFill>
                  <a:srgbClr val="FF0000"/>
                </a:solidFill>
              </a:rPr>
              <a:t>20 rokov </a:t>
            </a:r>
            <a:r>
              <a:rPr lang="sk-SK" altLang="sk-SK" b="1" dirty="0" smtClean="0">
                <a:solidFill>
                  <a:srgbClr val="0B03A9"/>
                </a:solidFill>
              </a:rPr>
              <a:t>poistného trhu v SR </a:t>
            </a:r>
            <a:endParaRPr lang="sk-SK" altLang="sk-SK" sz="4200" b="1" dirty="0" smtClean="0">
              <a:solidFill>
                <a:srgbClr val="0B03A9"/>
              </a:solidFill>
            </a:endParaRP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539552" y="1484784"/>
            <a:ext cx="8389938" cy="5040560"/>
          </a:xfrm>
        </p:spPr>
        <p:txBody>
          <a:bodyPr/>
          <a:lstStyle/>
          <a:p>
            <a:pPr>
              <a:buNone/>
            </a:pPr>
            <a:r>
              <a:rPr lang="sk-SK" altLang="sk-SK" b="1" dirty="0" smtClean="0">
                <a:solidFill>
                  <a:srgbClr val="FF0000"/>
                </a:solidFill>
              </a:rPr>
              <a:t>Čo sme dosiahli </a:t>
            </a:r>
          </a:p>
          <a:p>
            <a:r>
              <a:rPr lang="sk-SK" altLang="sk-SK" b="1" dirty="0" smtClean="0">
                <a:solidFill>
                  <a:srgbClr val="0B03A9"/>
                </a:solidFill>
              </a:rPr>
              <a:t>Zdravé konkurenčné prostredie</a:t>
            </a:r>
          </a:p>
          <a:p>
            <a:r>
              <a:rPr lang="sk-SK" altLang="sk-SK" b="1" dirty="0" smtClean="0">
                <a:solidFill>
                  <a:srgbClr val="0B03A9"/>
                </a:solidFill>
              </a:rPr>
              <a:t>Súlad s európskymi štandardami</a:t>
            </a:r>
          </a:p>
          <a:p>
            <a:r>
              <a:rPr lang="sk-SK" altLang="sk-SK" b="1" dirty="0" smtClean="0">
                <a:solidFill>
                  <a:srgbClr val="0B03A9"/>
                </a:solidFill>
              </a:rPr>
              <a:t>Finančnú stabilitu sektora </a:t>
            </a:r>
          </a:p>
          <a:p>
            <a:r>
              <a:rPr lang="sk-SK" altLang="sk-SK" b="1" dirty="0" smtClean="0">
                <a:solidFill>
                  <a:srgbClr val="0B03A9"/>
                </a:solidFill>
              </a:rPr>
              <a:t>Bez problémov a prepúšťania sme zvládli krízu po 2008</a:t>
            </a:r>
          </a:p>
          <a:p>
            <a:r>
              <a:rPr lang="sk-SK" altLang="sk-SK" b="1" dirty="0" smtClean="0">
                <a:solidFill>
                  <a:srgbClr val="0B03A9"/>
                </a:solidFill>
              </a:rPr>
              <a:t>Stabilitu hráčov na trhu</a:t>
            </a:r>
          </a:p>
          <a:p>
            <a:r>
              <a:rPr lang="sk-SK" altLang="sk-SK" b="1" dirty="0" smtClean="0">
                <a:solidFill>
                  <a:srgbClr val="0B03A9"/>
                </a:solidFill>
              </a:rPr>
              <a:t>Poistné na obyvateľa sa zvýšilo 8 – násobne</a:t>
            </a:r>
          </a:p>
          <a:p>
            <a:endParaRPr lang="sk-SK" altLang="sk-SK" b="1" dirty="0" smtClean="0">
              <a:solidFill>
                <a:srgbClr val="0B03A9"/>
              </a:solidFill>
            </a:endParaRPr>
          </a:p>
          <a:p>
            <a:pPr lvl="1">
              <a:buNone/>
            </a:pPr>
            <a:r>
              <a:rPr lang="sk-SK" altLang="sk-SK" b="1" dirty="0" smtClean="0">
                <a:solidFill>
                  <a:srgbClr val="0B03A9"/>
                </a:solidFill>
              </a:rPr>
              <a:t>	</a:t>
            </a:r>
            <a:endParaRPr lang="sk-SK" altLang="sk-SK" sz="2000" b="1" dirty="0" smtClean="0">
              <a:solidFill>
                <a:srgbClr val="0B03A9"/>
              </a:solidFill>
            </a:endParaRPr>
          </a:p>
          <a:p>
            <a:pPr>
              <a:buFont typeface="Arial" charset="0"/>
              <a:buNone/>
            </a:pPr>
            <a:endParaRPr lang="sk-SK" altLang="sk-SK" sz="800" b="1" dirty="0" smtClean="0">
              <a:solidFill>
                <a:srgbClr val="0B03A9"/>
              </a:solidFill>
            </a:endParaRPr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endParaRPr lang="sk-SK" altLang="sk-SK" sz="2000" b="1" dirty="0" smtClean="0"/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180580"/>
              </p:ext>
            </p:extLst>
          </p:nvPr>
        </p:nvGraphicFramePr>
        <p:xfrm>
          <a:off x="1000124" y="1428751"/>
          <a:ext cx="73883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Šípka dolu 7"/>
          <p:cNvSpPr/>
          <p:nvPr/>
        </p:nvSpPr>
        <p:spPr>
          <a:xfrm>
            <a:off x="4932040" y="2636912"/>
            <a:ext cx="146020" cy="504040"/>
          </a:xfrm>
          <a:prstGeom prst="downArrow">
            <a:avLst/>
          </a:prstGeom>
          <a:solidFill>
            <a:srgbClr val="00B0F0"/>
          </a:solidFill>
          <a:ln>
            <a:solidFill>
              <a:srgbClr val="0B0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15" name="Šípka dolu 7"/>
          <p:cNvSpPr/>
          <p:nvPr/>
        </p:nvSpPr>
        <p:spPr>
          <a:xfrm>
            <a:off x="5940152" y="2204864"/>
            <a:ext cx="146020" cy="504040"/>
          </a:xfrm>
          <a:prstGeom prst="downArrow">
            <a:avLst/>
          </a:prstGeom>
          <a:solidFill>
            <a:srgbClr val="00B0F0"/>
          </a:solidFill>
          <a:ln>
            <a:solidFill>
              <a:srgbClr val="0B0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16" name="Šípka dolu 7"/>
          <p:cNvSpPr/>
          <p:nvPr/>
        </p:nvSpPr>
        <p:spPr>
          <a:xfrm>
            <a:off x="3419872" y="3386892"/>
            <a:ext cx="146020" cy="504040"/>
          </a:xfrm>
          <a:prstGeom prst="downArrow">
            <a:avLst/>
          </a:prstGeom>
          <a:solidFill>
            <a:srgbClr val="00B0F0"/>
          </a:solidFill>
          <a:ln>
            <a:solidFill>
              <a:srgbClr val="0B0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01050" cy="1143000"/>
          </a:xfrm>
        </p:spPr>
        <p:txBody>
          <a:bodyPr/>
          <a:lstStyle/>
          <a:p>
            <a:pPr algn="l"/>
            <a:r>
              <a:rPr lang="sk-SK" altLang="sk-SK" b="1" smtClean="0">
                <a:solidFill>
                  <a:srgbClr val="C00000"/>
                </a:solidFill>
              </a:rPr>
              <a:t>        </a:t>
            </a:r>
            <a:r>
              <a:rPr lang="sk-SK" altLang="sk-SK" b="1" smtClean="0">
                <a:solidFill>
                  <a:srgbClr val="FF0000"/>
                </a:solidFill>
              </a:rPr>
              <a:t>  </a:t>
            </a:r>
            <a:r>
              <a:rPr lang="sk-SK" altLang="sk-SK" sz="4200" b="1" smtClean="0">
                <a:solidFill>
                  <a:srgbClr val="FF0000"/>
                </a:solidFill>
              </a:rPr>
              <a:t>Počet </a:t>
            </a:r>
            <a:r>
              <a:rPr lang="sk-SK" altLang="sk-SK" sz="4200" b="1" smtClean="0">
                <a:solidFill>
                  <a:srgbClr val="0B03A9"/>
                </a:solidFill>
              </a:rPr>
              <a:t>poistných udalostí</a:t>
            </a: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5072063"/>
          </a:xfrm>
        </p:spPr>
        <p:txBody>
          <a:bodyPr/>
          <a:lstStyle/>
          <a:p>
            <a:pPr>
              <a:buFont typeface="Arial" charset="0"/>
              <a:buNone/>
            </a:pPr>
            <a:endParaRPr lang="sk-SK" altLang="sk-SK" sz="2000" b="1" dirty="0" smtClean="0"/>
          </a:p>
          <a:p>
            <a:pPr>
              <a:buFont typeface="Arial" charset="0"/>
              <a:buNone/>
            </a:pPr>
            <a:r>
              <a:rPr lang="sk-SK" altLang="sk-SK" sz="2800" b="1" dirty="0" smtClean="0">
                <a:solidFill>
                  <a:srgbClr val="0B03A9"/>
                </a:solidFill>
              </a:rPr>
              <a:t>Počet PU kolíše v závislosti od:</a:t>
            </a:r>
          </a:p>
          <a:p>
            <a:pPr>
              <a:buFont typeface="Arial" charset="0"/>
              <a:buNone/>
            </a:pPr>
            <a:endParaRPr lang="sk-SK" altLang="sk-SK" sz="2800" b="1" dirty="0" smtClean="0">
              <a:solidFill>
                <a:srgbClr val="0B03A9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Počtu poistných zmlúv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Výšky spoluúčasti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Počasia</a:t>
            </a:r>
          </a:p>
          <a:p>
            <a:pPr lvl="1">
              <a:buFont typeface="Arial" charset="0"/>
              <a:buChar char="•"/>
            </a:pPr>
            <a:r>
              <a:rPr lang="sk-SK" altLang="sk-SK" b="1" dirty="0" smtClean="0">
                <a:solidFill>
                  <a:srgbClr val="0B03A9"/>
                </a:solidFill>
              </a:rPr>
              <a:t>Katastrofických udalostí (povodne, záplavy, víchrice...) </a:t>
            </a:r>
          </a:p>
          <a:p>
            <a:pPr lvl="1">
              <a:buNone/>
            </a:pPr>
            <a:endParaRPr lang="sk-SK" altLang="sk-SK" b="1" dirty="0" smtClean="0">
              <a:solidFill>
                <a:srgbClr val="0B03A9"/>
              </a:solidFill>
            </a:endParaRPr>
          </a:p>
          <a:p>
            <a:pPr>
              <a:buFont typeface="Arial" charset="0"/>
              <a:buNone/>
            </a:pPr>
            <a:endParaRPr lang="sk-SK" altLang="sk-SK" sz="2800" b="1" dirty="0" smtClean="0"/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nica 4"/>
          <p:cNvCxnSpPr/>
          <p:nvPr/>
        </p:nvCxnSpPr>
        <p:spPr>
          <a:xfrm rot="5400000">
            <a:off x="-1250156" y="1607344"/>
            <a:ext cx="321468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2875" y="785813"/>
            <a:ext cx="1571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357187" y="64293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50093" y="535782"/>
            <a:ext cx="10715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189962"/>
              </p:ext>
            </p:extLst>
          </p:nvPr>
        </p:nvGraphicFramePr>
        <p:xfrm>
          <a:off x="852196" y="1340768"/>
          <a:ext cx="7536228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559</Words>
  <Application>Microsoft Office PowerPoint</Application>
  <PresentationFormat>Prezentácia na obrazovke (4:3)</PresentationFormat>
  <Paragraphs>146</Paragraphs>
  <Slides>25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Motív Office</vt:lpstr>
      <vt:lpstr>Slovenská asociácia poisťovní </vt:lpstr>
      <vt:lpstr>          Špecifické postavenie sektora</vt:lpstr>
      <vt:lpstr>       Zamestnanosť v sektore</vt:lpstr>
      <vt:lpstr>Prezentácia programu PowerPoint</vt:lpstr>
      <vt:lpstr>           20 rokov poistného trhu v SR </vt:lpstr>
      <vt:lpstr>           20 rokov poistného trhu v SR </vt:lpstr>
      <vt:lpstr>Prezentácia programu PowerPoint</vt:lpstr>
      <vt:lpstr>          Počet poistných udalostí</vt:lpstr>
      <vt:lpstr>Prezentácia programu PowerPoint</vt:lpstr>
      <vt:lpstr>Prezentácia programu PowerPoint</vt:lpstr>
      <vt:lpstr>     Náklady na poistné plnenia</vt:lpstr>
      <vt:lpstr>Prezentácia programu PowerPoint</vt:lpstr>
      <vt:lpstr>        Technické poistné vs. náklady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   Trendy v poisťovníctve</vt:lpstr>
      <vt:lpstr>      Priemerné poistné na obyvateľa - ŽP </vt:lpstr>
      <vt:lpstr>         Priemerné poistné na obyvateľa - NP </vt:lpstr>
      <vt:lpstr>       Príležitosti pre rast</vt:lpstr>
      <vt:lpstr>    2017 - ......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jackova</dc:creator>
  <cp:lastModifiedBy>Lukáčová Mária</cp:lastModifiedBy>
  <cp:revision>129</cp:revision>
  <dcterms:created xsi:type="dcterms:W3CDTF">2014-04-22T10:28:53Z</dcterms:created>
  <dcterms:modified xsi:type="dcterms:W3CDTF">2016-11-15T07:25:01Z</dcterms:modified>
</cp:coreProperties>
</file>