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323" r:id="rId4"/>
    <p:sldId id="265" r:id="rId5"/>
    <p:sldId id="324" r:id="rId6"/>
    <p:sldId id="295" r:id="rId7"/>
    <p:sldId id="296" r:id="rId8"/>
    <p:sldId id="297" r:id="rId9"/>
    <p:sldId id="298" r:id="rId10"/>
    <p:sldId id="299" r:id="rId11"/>
    <p:sldId id="319" r:id="rId12"/>
    <p:sldId id="302" r:id="rId13"/>
    <p:sldId id="303" r:id="rId14"/>
    <p:sldId id="305" r:id="rId15"/>
    <p:sldId id="314" r:id="rId16"/>
    <p:sldId id="322" r:id="rId17"/>
    <p:sldId id="325" r:id="rId18"/>
    <p:sldId id="278" r:id="rId19"/>
    <p:sldId id="320" r:id="rId20"/>
    <p:sldId id="280" r:id="rId21"/>
    <p:sldId id="321" r:id="rId22"/>
    <p:sldId id="281" r:id="rId23"/>
    <p:sldId id="282" r:id="rId24"/>
    <p:sldId id="307" r:id="rId25"/>
    <p:sldId id="283" r:id="rId26"/>
    <p:sldId id="284" r:id="rId27"/>
    <p:sldId id="326" r:id="rId28"/>
    <p:sldId id="287" r:id="rId29"/>
    <p:sldId id="289" r:id="rId30"/>
    <p:sldId id="288" r:id="rId31"/>
    <p:sldId id="292" r:id="rId32"/>
    <p:sldId id="293" r:id="rId33"/>
    <p:sldId id="291" r:id="rId34"/>
    <p:sldId id="290" r:id="rId35"/>
    <p:sldId id="315" r:id="rId36"/>
    <p:sldId id="316" r:id="rId37"/>
    <p:sldId id="317" r:id="rId38"/>
    <p:sldId id="318" r:id="rId39"/>
    <p:sldId id="313" r:id="rId40"/>
    <p:sldId id="259" r:id="rId41"/>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4660"/>
  </p:normalViewPr>
  <p:slideViewPr>
    <p:cSldViewPr>
      <p:cViewPr varScale="1">
        <p:scale>
          <a:sx n="99" d="100"/>
          <a:sy n="99" d="100"/>
        </p:scale>
        <p:origin x="-118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lvl1pPr>
              <a:defRPr/>
            </a:lvl1pPr>
          </a:lstStyle>
          <a:p>
            <a:pPr>
              <a:defRPr/>
            </a:pPr>
            <a:fld id="{28CB8041-1504-4966-BC0C-DA2775F3743A}" type="datetimeFigureOut">
              <a:rPr lang="sk-SK"/>
              <a:pPr>
                <a:defRPr/>
              </a:pPr>
              <a:t>26.11.2012</a:t>
            </a:fld>
            <a:endParaRPr lang="sk-SK"/>
          </a:p>
        </p:txBody>
      </p:sp>
      <p:sp>
        <p:nvSpPr>
          <p:cNvPr id="5" name="Zástupný symbol päty 4"/>
          <p:cNvSpPr>
            <a:spLocks noGrp="1"/>
          </p:cNvSpPr>
          <p:nvPr>
            <p:ph type="ftr" sz="quarter" idx="11"/>
          </p:nvPr>
        </p:nvSpPr>
        <p:spPr/>
        <p:txBody>
          <a:bodyPr/>
          <a:lstStyle>
            <a:lvl1pPr>
              <a:defRPr/>
            </a:lvl1pPr>
          </a:lstStyle>
          <a:p>
            <a:pPr>
              <a:defRPr/>
            </a:pPr>
            <a:endParaRPr lang="sk-SK"/>
          </a:p>
        </p:txBody>
      </p:sp>
      <p:sp>
        <p:nvSpPr>
          <p:cNvPr id="6" name="Zástupný symbol čísla snímky 5"/>
          <p:cNvSpPr>
            <a:spLocks noGrp="1"/>
          </p:cNvSpPr>
          <p:nvPr>
            <p:ph type="sldNum" sz="quarter" idx="12"/>
          </p:nvPr>
        </p:nvSpPr>
        <p:spPr/>
        <p:txBody>
          <a:bodyPr/>
          <a:lstStyle>
            <a:lvl1pPr>
              <a:defRPr/>
            </a:lvl1pPr>
          </a:lstStyle>
          <a:p>
            <a:pPr>
              <a:defRPr/>
            </a:pPr>
            <a:fld id="{120FC989-1F4F-46BF-BF38-604EE874042E}" type="slidenum">
              <a:rPr lang="sk-SK"/>
              <a:pPr>
                <a:defRPr/>
              </a:pPr>
              <a:t>‹#›</a:t>
            </a:fld>
            <a:endParaRPr lang="sk-SK"/>
          </a:p>
        </p:txBody>
      </p:sp>
    </p:spTree>
    <p:extLst>
      <p:ext uri="{BB962C8B-B14F-4D97-AF65-F5344CB8AC3E}">
        <p14:creationId xmlns:p14="http://schemas.microsoft.com/office/powerpoint/2010/main" val="3476962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pPr>
              <a:defRPr/>
            </a:pPr>
            <a:fld id="{00FCA8B9-4EE8-4B93-9076-1E6DDF9323FE}" type="datetimeFigureOut">
              <a:rPr lang="sk-SK"/>
              <a:pPr>
                <a:defRPr/>
              </a:pPr>
              <a:t>26.11.2012</a:t>
            </a:fld>
            <a:endParaRPr lang="sk-SK"/>
          </a:p>
        </p:txBody>
      </p:sp>
      <p:sp>
        <p:nvSpPr>
          <p:cNvPr id="5" name="Zástupný symbol päty 4"/>
          <p:cNvSpPr>
            <a:spLocks noGrp="1"/>
          </p:cNvSpPr>
          <p:nvPr>
            <p:ph type="ftr" sz="quarter" idx="11"/>
          </p:nvPr>
        </p:nvSpPr>
        <p:spPr/>
        <p:txBody>
          <a:bodyPr/>
          <a:lstStyle>
            <a:lvl1pPr>
              <a:defRPr/>
            </a:lvl1pPr>
          </a:lstStyle>
          <a:p>
            <a:pPr>
              <a:defRPr/>
            </a:pPr>
            <a:endParaRPr lang="sk-SK"/>
          </a:p>
        </p:txBody>
      </p:sp>
      <p:sp>
        <p:nvSpPr>
          <p:cNvPr id="6" name="Zástupný symbol čísla snímky 5"/>
          <p:cNvSpPr>
            <a:spLocks noGrp="1"/>
          </p:cNvSpPr>
          <p:nvPr>
            <p:ph type="sldNum" sz="quarter" idx="12"/>
          </p:nvPr>
        </p:nvSpPr>
        <p:spPr/>
        <p:txBody>
          <a:bodyPr/>
          <a:lstStyle>
            <a:lvl1pPr>
              <a:defRPr/>
            </a:lvl1pPr>
          </a:lstStyle>
          <a:p>
            <a:pPr>
              <a:defRPr/>
            </a:pPr>
            <a:fld id="{103CAF23-AC95-485A-A873-72B9BD2E3853}" type="slidenum">
              <a:rPr lang="sk-SK"/>
              <a:pPr>
                <a:defRPr/>
              </a:pPr>
              <a:t>‹#›</a:t>
            </a:fld>
            <a:endParaRPr lang="sk-SK"/>
          </a:p>
        </p:txBody>
      </p:sp>
    </p:spTree>
    <p:extLst>
      <p:ext uri="{BB962C8B-B14F-4D97-AF65-F5344CB8AC3E}">
        <p14:creationId xmlns:p14="http://schemas.microsoft.com/office/powerpoint/2010/main" val="1163070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pPr>
              <a:defRPr/>
            </a:pPr>
            <a:fld id="{C461AC6B-D66F-4D05-8900-22D80F4B0913}" type="datetimeFigureOut">
              <a:rPr lang="sk-SK"/>
              <a:pPr>
                <a:defRPr/>
              </a:pPr>
              <a:t>26.11.2012</a:t>
            </a:fld>
            <a:endParaRPr lang="sk-SK"/>
          </a:p>
        </p:txBody>
      </p:sp>
      <p:sp>
        <p:nvSpPr>
          <p:cNvPr id="5" name="Zástupný symbol päty 4"/>
          <p:cNvSpPr>
            <a:spLocks noGrp="1"/>
          </p:cNvSpPr>
          <p:nvPr>
            <p:ph type="ftr" sz="quarter" idx="11"/>
          </p:nvPr>
        </p:nvSpPr>
        <p:spPr/>
        <p:txBody>
          <a:bodyPr/>
          <a:lstStyle>
            <a:lvl1pPr>
              <a:defRPr/>
            </a:lvl1pPr>
          </a:lstStyle>
          <a:p>
            <a:pPr>
              <a:defRPr/>
            </a:pPr>
            <a:endParaRPr lang="sk-SK"/>
          </a:p>
        </p:txBody>
      </p:sp>
      <p:sp>
        <p:nvSpPr>
          <p:cNvPr id="6" name="Zástupný symbol čísla snímky 5"/>
          <p:cNvSpPr>
            <a:spLocks noGrp="1"/>
          </p:cNvSpPr>
          <p:nvPr>
            <p:ph type="sldNum" sz="quarter" idx="12"/>
          </p:nvPr>
        </p:nvSpPr>
        <p:spPr/>
        <p:txBody>
          <a:bodyPr/>
          <a:lstStyle>
            <a:lvl1pPr>
              <a:defRPr/>
            </a:lvl1pPr>
          </a:lstStyle>
          <a:p>
            <a:pPr>
              <a:defRPr/>
            </a:pPr>
            <a:fld id="{F0D62028-2959-4BD0-BFE6-A2757F8848C1}" type="slidenum">
              <a:rPr lang="sk-SK"/>
              <a:pPr>
                <a:defRPr/>
              </a:pPr>
              <a:t>‹#›</a:t>
            </a:fld>
            <a:endParaRPr lang="sk-SK"/>
          </a:p>
        </p:txBody>
      </p:sp>
    </p:spTree>
    <p:extLst>
      <p:ext uri="{BB962C8B-B14F-4D97-AF65-F5344CB8AC3E}">
        <p14:creationId xmlns:p14="http://schemas.microsoft.com/office/powerpoint/2010/main" val="410447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pPr>
              <a:defRPr/>
            </a:pPr>
            <a:fld id="{F9C98214-E089-4156-9A4B-4587D75405F9}" type="datetimeFigureOut">
              <a:rPr lang="sk-SK"/>
              <a:pPr>
                <a:defRPr/>
              </a:pPr>
              <a:t>26.11.2012</a:t>
            </a:fld>
            <a:endParaRPr lang="sk-SK"/>
          </a:p>
        </p:txBody>
      </p:sp>
      <p:sp>
        <p:nvSpPr>
          <p:cNvPr id="5" name="Zástupný symbol päty 4"/>
          <p:cNvSpPr>
            <a:spLocks noGrp="1"/>
          </p:cNvSpPr>
          <p:nvPr>
            <p:ph type="ftr" sz="quarter" idx="11"/>
          </p:nvPr>
        </p:nvSpPr>
        <p:spPr/>
        <p:txBody>
          <a:bodyPr/>
          <a:lstStyle>
            <a:lvl1pPr>
              <a:defRPr/>
            </a:lvl1pPr>
          </a:lstStyle>
          <a:p>
            <a:pPr>
              <a:defRPr/>
            </a:pPr>
            <a:endParaRPr lang="sk-SK"/>
          </a:p>
        </p:txBody>
      </p:sp>
      <p:sp>
        <p:nvSpPr>
          <p:cNvPr id="6" name="Zástupný symbol čísla snímky 5"/>
          <p:cNvSpPr>
            <a:spLocks noGrp="1"/>
          </p:cNvSpPr>
          <p:nvPr>
            <p:ph type="sldNum" sz="quarter" idx="12"/>
          </p:nvPr>
        </p:nvSpPr>
        <p:spPr/>
        <p:txBody>
          <a:bodyPr/>
          <a:lstStyle>
            <a:lvl1pPr>
              <a:defRPr/>
            </a:lvl1pPr>
          </a:lstStyle>
          <a:p>
            <a:pPr>
              <a:defRPr/>
            </a:pPr>
            <a:fld id="{D61D3994-4161-4AED-A2BE-BEF937E58A9E}" type="slidenum">
              <a:rPr lang="sk-SK"/>
              <a:pPr>
                <a:defRPr/>
              </a:pPr>
              <a:t>‹#›</a:t>
            </a:fld>
            <a:endParaRPr lang="sk-SK"/>
          </a:p>
        </p:txBody>
      </p:sp>
    </p:spTree>
    <p:extLst>
      <p:ext uri="{BB962C8B-B14F-4D97-AF65-F5344CB8AC3E}">
        <p14:creationId xmlns:p14="http://schemas.microsoft.com/office/powerpoint/2010/main" val="4215029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lvl1pPr>
              <a:defRPr/>
            </a:lvl1pPr>
          </a:lstStyle>
          <a:p>
            <a:pPr>
              <a:defRPr/>
            </a:pPr>
            <a:fld id="{4143F6E1-A559-46E6-9859-6102144BFB95}" type="datetimeFigureOut">
              <a:rPr lang="sk-SK"/>
              <a:pPr>
                <a:defRPr/>
              </a:pPr>
              <a:t>26.11.2012</a:t>
            </a:fld>
            <a:endParaRPr lang="sk-SK"/>
          </a:p>
        </p:txBody>
      </p:sp>
      <p:sp>
        <p:nvSpPr>
          <p:cNvPr id="5" name="Zástupný symbol päty 4"/>
          <p:cNvSpPr>
            <a:spLocks noGrp="1"/>
          </p:cNvSpPr>
          <p:nvPr>
            <p:ph type="ftr" sz="quarter" idx="11"/>
          </p:nvPr>
        </p:nvSpPr>
        <p:spPr/>
        <p:txBody>
          <a:bodyPr/>
          <a:lstStyle>
            <a:lvl1pPr>
              <a:defRPr/>
            </a:lvl1pPr>
          </a:lstStyle>
          <a:p>
            <a:pPr>
              <a:defRPr/>
            </a:pPr>
            <a:endParaRPr lang="sk-SK"/>
          </a:p>
        </p:txBody>
      </p:sp>
      <p:sp>
        <p:nvSpPr>
          <p:cNvPr id="6" name="Zástupný symbol čísla snímky 5"/>
          <p:cNvSpPr>
            <a:spLocks noGrp="1"/>
          </p:cNvSpPr>
          <p:nvPr>
            <p:ph type="sldNum" sz="quarter" idx="12"/>
          </p:nvPr>
        </p:nvSpPr>
        <p:spPr/>
        <p:txBody>
          <a:bodyPr/>
          <a:lstStyle>
            <a:lvl1pPr>
              <a:defRPr/>
            </a:lvl1pPr>
          </a:lstStyle>
          <a:p>
            <a:pPr>
              <a:defRPr/>
            </a:pPr>
            <a:fld id="{F4757351-83E2-4FB7-8EF1-7F739CEEE6C8}" type="slidenum">
              <a:rPr lang="sk-SK"/>
              <a:pPr>
                <a:defRPr/>
              </a:pPr>
              <a:t>‹#›</a:t>
            </a:fld>
            <a:endParaRPr lang="sk-SK"/>
          </a:p>
        </p:txBody>
      </p:sp>
    </p:spTree>
    <p:extLst>
      <p:ext uri="{BB962C8B-B14F-4D97-AF65-F5344CB8AC3E}">
        <p14:creationId xmlns:p14="http://schemas.microsoft.com/office/powerpoint/2010/main" val="1514764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3"/>
          <p:cNvSpPr>
            <a:spLocks noGrp="1"/>
          </p:cNvSpPr>
          <p:nvPr>
            <p:ph type="dt" sz="half" idx="10"/>
          </p:nvPr>
        </p:nvSpPr>
        <p:spPr/>
        <p:txBody>
          <a:bodyPr/>
          <a:lstStyle>
            <a:lvl1pPr>
              <a:defRPr/>
            </a:lvl1pPr>
          </a:lstStyle>
          <a:p>
            <a:pPr>
              <a:defRPr/>
            </a:pPr>
            <a:fld id="{662EA619-782B-40B7-BEC7-F36002D85B94}" type="datetimeFigureOut">
              <a:rPr lang="sk-SK"/>
              <a:pPr>
                <a:defRPr/>
              </a:pPr>
              <a:t>26.11.2012</a:t>
            </a:fld>
            <a:endParaRPr lang="sk-SK"/>
          </a:p>
        </p:txBody>
      </p:sp>
      <p:sp>
        <p:nvSpPr>
          <p:cNvPr id="6" name="Zástupný symbol päty 4"/>
          <p:cNvSpPr>
            <a:spLocks noGrp="1"/>
          </p:cNvSpPr>
          <p:nvPr>
            <p:ph type="ftr" sz="quarter" idx="11"/>
          </p:nvPr>
        </p:nvSpPr>
        <p:spPr/>
        <p:txBody>
          <a:bodyPr/>
          <a:lstStyle>
            <a:lvl1pPr>
              <a:defRPr/>
            </a:lvl1pPr>
          </a:lstStyle>
          <a:p>
            <a:pPr>
              <a:defRPr/>
            </a:pPr>
            <a:endParaRPr lang="sk-SK"/>
          </a:p>
        </p:txBody>
      </p:sp>
      <p:sp>
        <p:nvSpPr>
          <p:cNvPr id="7" name="Zástupný symbol čísla snímky 5"/>
          <p:cNvSpPr>
            <a:spLocks noGrp="1"/>
          </p:cNvSpPr>
          <p:nvPr>
            <p:ph type="sldNum" sz="quarter" idx="12"/>
          </p:nvPr>
        </p:nvSpPr>
        <p:spPr/>
        <p:txBody>
          <a:bodyPr/>
          <a:lstStyle>
            <a:lvl1pPr>
              <a:defRPr/>
            </a:lvl1pPr>
          </a:lstStyle>
          <a:p>
            <a:pPr>
              <a:defRPr/>
            </a:pPr>
            <a:fld id="{474AEEDB-6250-4BEC-ADC5-A525490BB9AB}" type="slidenum">
              <a:rPr lang="sk-SK"/>
              <a:pPr>
                <a:defRPr/>
              </a:pPr>
              <a:t>‹#›</a:t>
            </a:fld>
            <a:endParaRPr lang="sk-SK"/>
          </a:p>
        </p:txBody>
      </p:sp>
    </p:spTree>
    <p:extLst>
      <p:ext uri="{BB962C8B-B14F-4D97-AF65-F5344CB8AC3E}">
        <p14:creationId xmlns:p14="http://schemas.microsoft.com/office/powerpoint/2010/main" val="1702208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3"/>
          <p:cNvSpPr>
            <a:spLocks noGrp="1"/>
          </p:cNvSpPr>
          <p:nvPr>
            <p:ph type="dt" sz="half" idx="10"/>
          </p:nvPr>
        </p:nvSpPr>
        <p:spPr/>
        <p:txBody>
          <a:bodyPr/>
          <a:lstStyle>
            <a:lvl1pPr>
              <a:defRPr/>
            </a:lvl1pPr>
          </a:lstStyle>
          <a:p>
            <a:pPr>
              <a:defRPr/>
            </a:pPr>
            <a:fld id="{4BAEC8CC-8FE4-4D16-806C-91444827D65A}" type="datetimeFigureOut">
              <a:rPr lang="sk-SK"/>
              <a:pPr>
                <a:defRPr/>
              </a:pPr>
              <a:t>26.11.2012</a:t>
            </a:fld>
            <a:endParaRPr lang="sk-SK"/>
          </a:p>
        </p:txBody>
      </p:sp>
      <p:sp>
        <p:nvSpPr>
          <p:cNvPr id="8" name="Zástupný symbol päty 4"/>
          <p:cNvSpPr>
            <a:spLocks noGrp="1"/>
          </p:cNvSpPr>
          <p:nvPr>
            <p:ph type="ftr" sz="quarter" idx="11"/>
          </p:nvPr>
        </p:nvSpPr>
        <p:spPr/>
        <p:txBody>
          <a:bodyPr/>
          <a:lstStyle>
            <a:lvl1pPr>
              <a:defRPr/>
            </a:lvl1pPr>
          </a:lstStyle>
          <a:p>
            <a:pPr>
              <a:defRPr/>
            </a:pPr>
            <a:endParaRPr lang="sk-SK"/>
          </a:p>
        </p:txBody>
      </p:sp>
      <p:sp>
        <p:nvSpPr>
          <p:cNvPr id="9" name="Zástupný symbol čísla snímky 5"/>
          <p:cNvSpPr>
            <a:spLocks noGrp="1"/>
          </p:cNvSpPr>
          <p:nvPr>
            <p:ph type="sldNum" sz="quarter" idx="12"/>
          </p:nvPr>
        </p:nvSpPr>
        <p:spPr/>
        <p:txBody>
          <a:bodyPr/>
          <a:lstStyle>
            <a:lvl1pPr>
              <a:defRPr/>
            </a:lvl1pPr>
          </a:lstStyle>
          <a:p>
            <a:pPr>
              <a:defRPr/>
            </a:pPr>
            <a:fld id="{719D2151-E2A4-4D43-A462-8324D3A846DF}" type="slidenum">
              <a:rPr lang="sk-SK"/>
              <a:pPr>
                <a:defRPr/>
              </a:pPr>
              <a:t>‹#›</a:t>
            </a:fld>
            <a:endParaRPr lang="sk-SK"/>
          </a:p>
        </p:txBody>
      </p:sp>
    </p:spTree>
    <p:extLst>
      <p:ext uri="{BB962C8B-B14F-4D97-AF65-F5344CB8AC3E}">
        <p14:creationId xmlns:p14="http://schemas.microsoft.com/office/powerpoint/2010/main" val="3209860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3"/>
          <p:cNvSpPr>
            <a:spLocks noGrp="1"/>
          </p:cNvSpPr>
          <p:nvPr>
            <p:ph type="dt" sz="half" idx="10"/>
          </p:nvPr>
        </p:nvSpPr>
        <p:spPr/>
        <p:txBody>
          <a:bodyPr/>
          <a:lstStyle>
            <a:lvl1pPr>
              <a:defRPr/>
            </a:lvl1pPr>
          </a:lstStyle>
          <a:p>
            <a:pPr>
              <a:defRPr/>
            </a:pPr>
            <a:fld id="{EBADCC94-906D-4BF4-AD40-F5AE6B2CB089}" type="datetimeFigureOut">
              <a:rPr lang="sk-SK"/>
              <a:pPr>
                <a:defRPr/>
              </a:pPr>
              <a:t>26.11.2012</a:t>
            </a:fld>
            <a:endParaRPr lang="sk-SK"/>
          </a:p>
        </p:txBody>
      </p:sp>
      <p:sp>
        <p:nvSpPr>
          <p:cNvPr id="4" name="Zástupný symbol päty 4"/>
          <p:cNvSpPr>
            <a:spLocks noGrp="1"/>
          </p:cNvSpPr>
          <p:nvPr>
            <p:ph type="ftr" sz="quarter" idx="11"/>
          </p:nvPr>
        </p:nvSpPr>
        <p:spPr/>
        <p:txBody>
          <a:bodyPr/>
          <a:lstStyle>
            <a:lvl1pPr>
              <a:defRPr/>
            </a:lvl1pPr>
          </a:lstStyle>
          <a:p>
            <a:pPr>
              <a:defRPr/>
            </a:pPr>
            <a:endParaRPr lang="sk-SK"/>
          </a:p>
        </p:txBody>
      </p:sp>
      <p:sp>
        <p:nvSpPr>
          <p:cNvPr id="5" name="Zástupný symbol čísla snímky 5"/>
          <p:cNvSpPr>
            <a:spLocks noGrp="1"/>
          </p:cNvSpPr>
          <p:nvPr>
            <p:ph type="sldNum" sz="quarter" idx="12"/>
          </p:nvPr>
        </p:nvSpPr>
        <p:spPr/>
        <p:txBody>
          <a:bodyPr/>
          <a:lstStyle>
            <a:lvl1pPr>
              <a:defRPr/>
            </a:lvl1pPr>
          </a:lstStyle>
          <a:p>
            <a:pPr>
              <a:defRPr/>
            </a:pPr>
            <a:fld id="{189AB8E7-6EDE-4258-B1FC-CA4FE83DE6E8}" type="slidenum">
              <a:rPr lang="sk-SK"/>
              <a:pPr>
                <a:defRPr/>
              </a:pPr>
              <a:t>‹#›</a:t>
            </a:fld>
            <a:endParaRPr lang="sk-SK"/>
          </a:p>
        </p:txBody>
      </p:sp>
    </p:spTree>
    <p:extLst>
      <p:ext uri="{BB962C8B-B14F-4D97-AF65-F5344CB8AC3E}">
        <p14:creationId xmlns:p14="http://schemas.microsoft.com/office/powerpoint/2010/main" val="3194513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3"/>
          <p:cNvSpPr>
            <a:spLocks noGrp="1"/>
          </p:cNvSpPr>
          <p:nvPr>
            <p:ph type="dt" sz="half" idx="10"/>
          </p:nvPr>
        </p:nvSpPr>
        <p:spPr/>
        <p:txBody>
          <a:bodyPr/>
          <a:lstStyle>
            <a:lvl1pPr>
              <a:defRPr/>
            </a:lvl1pPr>
          </a:lstStyle>
          <a:p>
            <a:pPr>
              <a:defRPr/>
            </a:pPr>
            <a:fld id="{D3FA027C-C59D-4128-977F-3AE4BC3EF0ED}" type="datetimeFigureOut">
              <a:rPr lang="sk-SK"/>
              <a:pPr>
                <a:defRPr/>
              </a:pPr>
              <a:t>26.11.2012</a:t>
            </a:fld>
            <a:endParaRPr lang="sk-SK"/>
          </a:p>
        </p:txBody>
      </p:sp>
      <p:sp>
        <p:nvSpPr>
          <p:cNvPr id="3" name="Zástupný symbol päty 4"/>
          <p:cNvSpPr>
            <a:spLocks noGrp="1"/>
          </p:cNvSpPr>
          <p:nvPr>
            <p:ph type="ftr" sz="quarter" idx="11"/>
          </p:nvPr>
        </p:nvSpPr>
        <p:spPr/>
        <p:txBody>
          <a:bodyPr/>
          <a:lstStyle>
            <a:lvl1pPr>
              <a:defRPr/>
            </a:lvl1pPr>
          </a:lstStyle>
          <a:p>
            <a:pPr>
              <a:defRPr/>
            </a:pPr>
            <a:endParaRPr lang="sk-SK"/>
          </a:p>
        </p:txBody>
      </p:sp>
      <p:sp>
        <p:nvSpPr>
          <p:cNvPr id="4" name="Zástupný symbol čísla snímky 5"/>
          <p:cNvSpPr>
            <a:spLocks noGrp="1"/>
          </p:cNvSpPr>
          <p:nvPr>
            <p:ph type="sldNum" sz="quarter" idx="12"/>
          </p:nvPr>
        </p:nvSpPr>
        <p:spPr/>
        <p:txBody>
          <a:bodyPr/>
          <a:lstStyle>
            <a:lvl1pPr>
              <a:defRPr/>
            </a:lvl1pPr>
          </a:lstStyle>
          <a:p>
            <a:pPr>
              <a:defRPr/>
            </a:pPr>
            <a:fld id="{D3B0C644-8835-4538-8901-98DE0866D6B7}" type="slidenum">
              <a:rPr lang="sk-SK"/>
              <a:pPr>
                <a:defRPr/>
              </a:pPr>
              <a:t>‹#›</a:t>
            </a:fld>
            <a:endParaRPr lang="sk-SK"/>
          </a:p>
        </p:txBody>
      </p:sp>
    </p:spTree>
    <p:extLst>
      <p:ext uri="{BB962C8B-B14F-4D97-AF65-F5344CB8AC3E}">
        <p14:creationId xmlns:p14="http://schemas.microsoft.com/office/powerpoint/2010/main" val="324775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3"/>
          <p:cNvSpPr>
            <a:spLocks noGrp="1"/>
          </p:cNvSpPr>
          <p:nvPr>
            <p:ph type="dt" sz="half" idx="10"/>
          </p:nvPr>
        </p:nvSpPr>
        <p:spPr/>
        <p:txBody>
          <a:bodyPr/>
          <a:lstStyle>
            <a:lvl1pPr>
              <a:defRPr/>
            </a:lvl1pPr>
          </a:lstStyle>
          <a:p>
            <a:pPr>
              <a:defRPr/>
            </a:pPr>
            <a:fld id="{38F35728-D5B3-4A06-8024-CC67418F29DC}" type="datetimeFigureOut">
              <a:rPr lang="sk-SK"/>
              <a:pPr>
                <a:defRPr/>
              </a:pPr>
              <a:t>26.11.2012</a:t>
            </a:fld>
            <a:endParaRPr lang="sk-SK"/>
          </a:p>
        </p:txBody>
      </p:sp>
      <p:sp>
        <p:nvSpPr>
          <p:cNvPr id="6" name="Zástupný symbol päty 4"/>
          <p:cNvSpPr>
            <a:spLocks noGrp="1"/>
          </p:cNvSpPr>
          <p:nvPr>
            <p:ph type="ftr" sz="quarter" idx="11"/>
          </p:nvPr>
        </p:nvSpPr>
        <p:spPr/>
        <p:txBody>
          <a:bodyPr/>
          <a:lstStyle>
            <a:lvl1pPr>
              <a:defRPr/>
            </a:lvl1pPr>
          </a:lstStyle>
          <a:p>
            <a:pPr>
              <a:defRPr/>
            </a:pPr>
            <a:endParaRPr lang="sk-SK"/>
          </a:p>
        </p:txBody>
      </p:sp>
      <p:sp>
        <p:nvSpPr>
          <p:cNvPr id="7" name="Zástupný symbol čísla snímky 5"/>
          <p:cNvSpPr>
            <a:spLocks noGrp="1"/>
          </p:cNvSpPr>
          <p:nvPr>
            <p:ph type="sldNum" sz="quarter" idx="12"/>
          </p:nvPr>
        </p:nvSpPr>
        <p:spPr/>
        <p:txBody>
          <a:bodyPr/>
          <a:lstStyle>
            <a:lvl1pPr>
              <a:defRPr/>
            </a:lvl1pPr>
          </a:lstStyle>
          <a:p>
            <a:pPr>
              <a:defRPr/>
            </a:pPr>
            <a:fld id="{1A3CE8BF-968A-401C-8C88-C301320D23C6}" type="slidenum">
              <a:rPr lang="sk-SK"/>
              <a:pPr>
                <a:defRPr/>
              </a:pPr>
              <a:t>‹#›</a:t>
            </a:fld>
            <a:endParaRPr lang="sk-SK"/>
          </a:p>
        </p:txBody>
      </p:sp>
    </p:spTree>
    <p:extLst>
      <p:ext uri="{BB962C8B-B14F-4D97-AF65-F5344CB8AC3E}">
        <p14:creationId xmlns:p14="http://schemas.microsoft.com/office/powerpoint/2010/main" val="3463924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smtClean="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3"/>
          <p:cNvSpPr>
            <a:spLocks noGrp="1"/>
          </p:cNvSpPr>
          <p:nvPr>
            <p:ph type="dt" sz="half" idx="10"/>
          </p:nvPr>
        </p:nvSpPr>
        <p:spPr/>
        <p:txBody>
          <a:bodyPr/>
          <a:lstStyle>
            <a:lvl1pPr>
              <a:defRPr/>
            </a:lvl1pPr>
          </a:lstStyle>
          <a:p>
            <a:pPr>
              <a:defRPr/>
            </a:pPr>
            <a:fld id="{3E3EBC94-B7EC-4DE5-8E08-F35F46523249}" type="datetimeFigureOut">
              <a:rPr lang="sk-SK"/>
              <a:pPr>
                <a:defRPr/>
              </a:pPr>
              <a:t>26.11.2012</a:t>
            </a:fld>
            <a:endParaRPr lang="sk-SK"/>
          </a:p>
        </p:txBody>
      </p:sp>
      <p:sp>
        <p:nvSpPr>
          <p:cNvPr id="6" name="Zástupný symbol päty 4"/>
          <p:cNvSpPr>
            <a:spLocks noGrp="1"/>
          </p:cNvSpPr>
          <p:nvPr>
            <p:ph type="ftr" sz="quarter" idx="11"/>
          </p:nvPr>
        </p:nvSpPr>
        <p:spPr/>
        <p:txBody>
          <a:bodyPr/>
          <a:lstStyle>
            <a:lvl1pPr>
              <a:defRPr/>
            </a:lvl1pPr>
          </a:lstStyle>
          <a:p>
            <a:pPr>
              <a:defRPr/>
            </a:pPr>
            <a:endParaRPr lang="sk-SK"/>
          </a:p>
        </p:txBody>
      </p:sp>
      <p:sp>
        <p:nvSpPr>
          <p:cNvPr id="7" name="Zástupný symbol čísla snímky 5"/>
          <p:cNvSpPr>
            <a:spLocks noGrp="1"/>
          </p:cNvSpPr>
          <p:nvPr>
            <p:ph type="sldNum" sz="quarter" idx="12"/>
          </p:nvPr>
        </p:nvSpPr>
        <p:spPr/>
        <p:txBody>
          <a:bodyPr/>
          <a:lstStyle>
            <a:lvl1pPr>
              <a:defRPr/>
            </a:lvl1pPr>
          </a:lstStyle>
          <a:p>
            <a:pPr>
              <a:defRPr/>
            </a:pPr>
            <a:fld id="{67460FB2-4F8F-453B-9431-950A64B77B4E}" type="slidenum">
              <a:rPr lang="sk-SK"/>
              <a:pPr>
                <a:defRPr/>
              </a:pPr>
              <a:t>‹#›</a:t>
            </a:fld>
            <a:endParaRPr lang="sk-SK"/>
          </a:p>
        </p:txBody>
      </p:sp>
    </p:spTree>
    <p:extLst>
      <p:ext uri="{BB962C8B-B14F-4D97-AF65-F5344CB8AC3E}">
        <p14:creationId xmlns:p14="http://schemas.microsoft.com/office/powerpoint/2010/main" val="2109657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nadpis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k-SK" smtClean="0"/>
              <a:t>Kliknite sem a upravte štýl predlohy nadpisov.</a:t>
            </a:r>
          </a:p>
        </p:txBody>
      </p:sp>
      <p:sp>
        <p:nvSpPr>
          <p:cNvPr id="1027" name="Zástupný symbol tex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96444C6-D415-4A6C-AB87-AECF2E476872}" type="datetimeFigureOut">
              <a:rPr lang="sk-SK"/>
              <a:pPr>
                <a:defRPr/>
              </a:pPr>
              <a:t>26.11.2012</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C1A2633-7222-48AA-A52D-5E5F39A1539B}"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laspo.s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827088" y="2285999"/>
            <a:ext cx="7772400" cy="1858963"/>
          </a:xfrm>
        </p:spPr>
        <p:txBody>
          <a:bodyPr/>
          <a:lstStyle/>
          <a:p>
            <a:pPr eaLnBrk="1" hangingPunct="1"/>
            <a:r>
              <a:rPr lang="sk-SK" sz="3600" dirty="0" smtClean="0"/>
              <a:t>Neprijateľné zmluvné podmienky </a:t>
            </a:r>
            <a:r>
              <a:rPr lang="sk-SK" sz="3600" dirty="0" smtClean="0"/>
              <a:t>v súdnej praxi a judikatúra súdov SR v oblasti poistných zmlúv</a:t>
            </a:r>
            <a:r>
              <a:rPr lang="sk-SK" sz="3600" dirty="0" smtClean="0"/>
              <a:t/>
            </a:r>
            <a:br>
              <a:rPr lang="sk-SK" sz="3600" dirty="0" smtClean="0"/>
            </a:br>
            <a:endParaRPr lang="sk-SK" sz="3600" dirty="0" smtClean="0"/>
          </a:p>
        </p:txBody>
      </p:sp>
      <p:sp>
        <p:nvSpPr>
          <p:cNvPr id="3" name="Podnadpis 2"/>
          <p:cNvSpPr>
            <a:spLocks noGrp="1"/>
          </p:cNvSpPr>
          <p:nvPr>
            <p:ph type="subTitle" idx="1"/>
          </p:nvPr>
        </p:nvSpPr>
        <p:spPr>
          <a:xfrm>
            <a:off x="1403350" y="4292600"/>
            <a:ext cx="6400800" cy="2352675"/>
          </a:xfrm>
        </p:spPr>
        <p:txBody>
          <a:bodyPr rtlCol="0">
            <a:normAutofit/>
          </a:bodyPr>
          <a:lstStyle/>
          <a:p>
            <a:pPr eaLnBrk="1" fontAlgn="auto" hangingPunct="1">
              <a:spcAft>
                <a:spcPts val="0"/>
              </a:spcAft>
              <a:defRPr/>
            </a:pPr>
            <a:r>
              <a:rPr lang="sk-SK" sz="2000" dirty="0" smtClean="0"/>
              <a:t>SLASPO fórum 2012</a:t>
            </a:r>
          </a:p>
          <a:p>
            <a:pPr eaLnBrk="1" fontAlgn="auto" hangingPunct="1">
              <a:spcAft>
                <a:spcPts val="0"/>
              </a:spcAft>
              <a:defRPr/>
            </a:pPr>
            <a:endParaRPr lang="sk-SK" sz="2000" dirty="0">
              <a:solidFill>
                <a:schemeClr val="tx1">
                  <a:lumMod val="85000"/>
                  <a:lumOff val="15000"/>
                </a:schemeClr>
              </a:solidFill>
            </a:endParaRPr>
          </a:p>
          <a:p>
            <a:pPr eaLnBrk="1" fontAlgn="auto" hangingPunct="1">
              <a:spcAft>
                <a:spcPts val="0"/>
              </a:spcAft>
              <a:defRPr/>
            </a:pPr>
            <a:r>
              <a:rPr lang="sk-SK" sz="2000" dirty="0" smtClean="0">
                <a:solidFill>
                  <a:schemeClr val="tx1">
                    <a:lumMod val="85000"/>
                    <a:lumOff val="15000"/>
                  </a:schemeClr>
                </a:solidFill>
              </a:rPr>
              <a:t>27.11.2012</a:t>
            </a:r>
          </a:p>
        </p:txBody>
      </p:sp>
      <p:cxnSp>
        <p:nvCxnSpPr>
          <p:cNvPr id="17" name="Rovná spojnica 16"/>
          <p:cNvCxnSpPr/>
          <p:nvPr/>
        </p:nvCxnSpPr>
        <p:spPr>
          <a:xfrm rot="5400000">
            <a:off x="-1073150" y="2428875"/>
            <a:ext cx="3430588"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Rovná spojnica 25"/>
          <p:cNvCxnSpPr/>
          <p:nvPr/>
        </p:nvCxnSpPr>
        <p:spPr>
          <a:xfrm rot="5400000">
            <a:off x="892969" y="107157"/>
            <a:ext cx="21272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Rovná spojnica 27"/>
          <p:cNvCxnSpPr/>
          <p:nvPr/>
        </p:nvCxnSpPr>
        <p:spPr>
          <a:xfrm rot="5400000">
            <a:off x="214312" y="1500188"/>
            <a:ext cx="157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Rovná spojnica 29"/>
          <p:cNvCxnSpPr/>
          <p:nvPr/>
        </p:nvCxnSpPr>
        <p:spPr>
          <a:xfrm rot="5400000">
            <a:off x="250031" y="107157"/>
            <a:ext cx="212725"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Rovná spojnica 31"/>
          <p:cNvCxnSpPr/>
          <p:nvPr/>
        </p:nvCxnSpPr>
        <p:spPr>
          <a:xfrm rot="5400000">
            <a:off x="-2680494" y="3821907"/>
            <a:ext cx="6073775"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6" name="Rovná spojnica 35"/>
          <p:cNvCxnSpPr/>
          <p:nvPr/>
        </p:nvCxnSpPr>
        <p:spPr>
          <a:xfrm rot="5400000">
            <a:off x="535781" y="107157"/>
            <a:ext cx="212725"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Rovná spojnica 45"/>
          <p:cNvCxnSpPr/>
          <p:nvPr/>
        </p:nvCxnSpPr>
        <p:spPr>
          <a:xfrm rot="5400000">
            <a:off x="1178719" y="107157"/>
            <a:ext cx="21272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Rovná spojnica 47"/>
          <p:cNvCxnSpPr/>
          <p:nvPr/>
        </p:nvCxnSpPr>
        <p:spPr>
          <a:xfrm rot="5400000">
            <a:off x="999332" y="999331"/>
            <a:ext cx="571500"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060"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a:xfrm>
            <a:off x="1619250" y="168275"/>
            <a:ext cx="7067550" cy="647700"/>
          </a:xfrm>
        </p:spPr>
        <p:txBody>
          <a:bodyPr/>
          <a:lstStyle/>
          <a:p>
            <a:r>
              <a:rPr lang="sk-SK" sz="3200" smtClean="0"/>
              <a:t>Zmluvná pokuta – mobilní operátori</a:t>
            </a:r>
            <a:endParaRPr lang="sk-SK" smtClean="0"/>
          </a:p>
        </p:txBody>
      </p:sp>
      <p:sp>
        <p:nvSpPr>
          <p:cNvPr id="3075" name="Zástupný symbol obsahu 2"/>
          <p:cNvSpPr>
            <a:spLocks noGrp="1"/>
          </p:cNvSpPr>
          <p:nvPr>
            <p:ph idx="1"/>
          </p:nvPr>
        </p:nvSpPr>
        <p:spPr>
          <a:xfrm>
            <a:off x="1258888" y="1285875"/>
            <a:ext cx="7439025" cy="5383213"/>
          </a:xfrm>
        </p:spPr>
        <p:txBody>
          <a:bodyPr/>
          <a:lstStyle/>
          <a:p>
            <a:pPr algn="just">
              <a:buFont typeface="Arial" charset="0"/>
              <a:buNone/>
              <a:defRPr/>
            </a:pPr>
            <a:r>
              <a:rPr lang="sk-SK" sz="2000" dirty="0" smtClean="0">
                <a:solidFill>
                  <a:srgbClr val="FF0000"/>
                </a:solidFill>
              </a:rPr>
              <a:t>Z odôvodnení</a:t>
            </a:r>
          </a:p>
          <a:p>
            <a:pPr marL="0" indent="0" algn="just">
              <a:buFont typeface="Arial" charset="0"/>
              <a:buNone/>
              <a:defRPr/>
            </a:pPr>
            <a:r>
              <a:rPr lang="sk-SK" sz="1800" dirty="0">
                <a:solidFill>
                  <a:srgbClr val="002060"/>
                </a:solidFill>
              </a:rPr>
              <a:t>Odvolací súd v tomto smere poukazuje na skutočnosť, </a:t>
            </a:r>
            <a:r>
              <a:rPr lang="sk-SK" sz="1800" dirty="0" smtClean="0">
                <a:solidFill>
                  <a:srgbClr val="002060"/>
                </a:solidFill>
              </a:rPr>
              <a:t>že slovné </a:t>
            </a:r>
            <a:r>
              <a:rPr lang="sk-SK" sz="1800" dirty="0">
                <a:solidFill>
                  <a:srgbClr val="002060"/>
                </a:solidFill>
              </a:rPr>
              <a:t>spojenie uvedené v čl. 2, bod 2.5 Dodatku „V prípade porušenia niektorej z povinností </a:t>
            </a:r>
            <a:r>
              <a:rPr lang="sk-SK" sz="1800" dirty="0" smtClean="0">
                <a:solidFill>
                  <a:srgbClr val="002060"/>
                </a:solidFill>
              </a:rPr>
              <a:t>Účastníka uvedenej </a:t>
            </a:r>
            <a:r>
              <a:rPr lang="sk-SK" sz="1800" dirty="0">
                <a:solidFill>
                  <a:srgbClr val="002060"/>
                </a:solidFill>
              </a:rPr>
              <a:t>v bode 2.3 alebo 2.4 (najmä ale ...)“ reflektuje neurčitý okruh rôznych porušení alebo vzťahov</a:t>
            </a:r>
            <a:r>
              <a:rPr lang="sk-SK" sz="1800" dirty="0" smtClean="0">
                <a:solidFill>
                  <a:srgbClr val="002060"/>
                </a:solidFill>
              </a:rPr>
              <a:t>. Dojednanie </a:t>
            </a:r>
            <a:r>
              <a:rPr lang="sk-SK" sz="1800" dirty="0">
                <a:solidFill>
                  <a:srgbClr val="002060"/>
                </a:solidFill>
              </a:rPr>
              <a:t>zmluvnej pokuty za porušenie povinností, ktoré dodávateľ označí indikatívne, </a:t>
            </a:r>
            <a:r>
              <a:rPr lang="sk-SK" sz="1800" dirty="0" smtClean="0">
                <a:solidFill>
                  <a:srgbClr val="002060"/>
                </a:solidFill>
              </a:rPr>
              <a:t>je neakceptovateľné </a:t>
            </a:r>
            <a:r>
              <a:rPr lang="sk-SK" sz="1800" dirty="0">
                <a:solidFill>
                  <a:srgbClr val="002060"/>
                </a:solidFill>
              </a:rPr>
              <a:t>a predstavuje neprijateľnú zmluvnú podmienku. Je zároveň potrebné zdôrazniť, </a:t>
            </a:r>
            <a:r>
              <a:rPr lang="sk-SK" sz="1800" dirty="0" smtClean="0">
                <a:solidFill>
                  <a:srgbClr val="002060"/>
                </a:solidFill>
              </a:rPr>
              <a:t>že </a:t>
            </a:r>
            <a:r>
              <a:rPr lang="sk-SK" sz="1800" b="1" dirty="0" smtClean="0">
                <a:solidFill>
                  <a:srgbClr val="002060"/>
                </a:solidFill>
              </a:rPr>
              <a:t>zmluvná </a:t>
            </a:r>
            <a:r>
              <a:rPr lang="sk-SK" sz="1800" b="1" dirty="0">
                <a:solidFill>
                  <a:srgbClr val="002060"/>
                </a:solidFill>
              </a:rPr>
              <a:t>pokuta za nezaplatenie splatnej ceny služby a ktorá nezahrňuje intenzitu porušenia povinností</a:t>
            </a:r>
            <a:r>
              <a:rPr lang="sk-SK" sz="1800" b="1" dirty="0" smtClean="0">
                <a:solidFill>
                  <a:srgbClr val="002060"/>
                </a:solidFill>
              </a:rPr>
              <a:t>, je </a:t>
            </a:r>
            <a:r>
              <a:rPr lang="sk-SK" sz="1800" b="1" dirty="0">
                <a:solidFill>
                  <a:srgbClr val="002060"/>
                </a:solidFill>
              </a:rPr>
              <a:t>neprijateľnou dohodou</a:t>
            </a:r>
            <a:r>
              <a:rPr lang="sk-SK" sz="1800" dirty="0">
                <a:solidFill>
                  <a:srgbClr val="002060"/>
                </a:solidFill>
              </a:rPr>
              <a:t>. Nie je pritom právne významné, či aj dôjde reálne k porušeniu povinností </a:t>
            </a:r>
            <a:r>
              <a:rPr lang="sk-SK" sz="1800" dirty="0" smtClean="0">
                <a:solidFill>
                  <a:srgbClr val="002060"/>
                </a:solidFill>
              </a:rPr>
              <a:t>zo strany </a:t>
            </a:r>
            <a:r>
              <a:rPr lang="sk-SK" sz="1800" dirty="0">
                <a:solidFill>
                  <a:srgbClr val="002060"/>
                </a:solidFill>
              </a:rPr>
              <a:t>spotrebiteľa, s ktorou je spájaná neprijateľná zmluvná pokuta. Dôležité je, či objektívne </a:t>
            </a:r>
            <a:r>
              <a:rPr lang="sk-SK" sz="1800" dirty="0" smtClean="0">
                <a:solidFill>
                  <a:srgbClr val="002060"/>
                </a:solidFill>
              </a:rPr>
              <a:t>zmluvná podmienka </a:t>
            </a:r>
            <a:r>
              <a:rPr lang="sk-SK" sz="1800" dirty="0">
                <a:solidFill>
                  <a:srgbClr val="002060"/>
                </a:solidFill>
              </a:rPr>
              <a:t>vyvolávala značný nepomer v právach a povinnostiach zúčastnených </a:t>
            </a:r>
            <a:r>
              <a:rPr lang="sk-SK" sz="1800" dirty="0" smtClean="0">
                <a:solidFill>
                  <a:srgbClr val="002060"/>
                </a:solidFill>
              </a:rPr>
              <a:t>strán (rozsudok KS Žilina</a:t>
            </a:r>
            <a:r>
              <a:rPr lang="sk-SK" sz="1800" dirty="0">
                <a:solidFill>
                  <a:srgbClr val="002060"/>
                </a:solidFill>
              </a:rPr>
              <a:t>, </a:t>
            </a:r>
            <a:r>
              <a:rPr lang="sk-SK" sz="1800" b="1" dirty="0" smtClean="0">
                <a:solidFill>
                  <a:srgbClr val="002060"/>
                </a:solidFill>
              </a:rPr>
              <a:t>6Co/176/2012</a:t>
            </a:r>
            <a:r>
              <a:rPr lang="sk-SK" sz="1800" dirty="0" smtClean="0">
                <a:solidFill>
                  <a:srgbClr val="002060"/>
                </a:solidFill>
              </a:rPr>
              <a:t>).</a:t>
            </a:r>
          </a:p>
          <a:p>
            <a:pPr marL="0" indent="0" algn="just">
              <a:buFont typeface="Arial" charset="0"/>
              <a:buNone/>
              <a:defRPr/>
            </a:pPr>
            <a:endParaRPr lang="sk-SK" sz="1800" dirty="0">
              <a:solidFill>
                <a:srgbClr val="002060"/>
              </a:solidFill>
            </a:endParaRPr>
          </a:p>
          <a:p>
            <a:pPr marL="0" indent="0" algn="just">
              <a:buFont typeface="Arial" charset="0"/>
              <a:buNone/>
              <a:defRPr/>
            </a:pPr>
            <a:r>
              <a:rPr lang="sk-SK" sz="2000" dirty="0">
                <a:solidFill>
                  <a:srgbClr val="FF0000"/>
                </a:solidFill>
              </a:rPr>
              <a:t>Ďalší vývoj</a:t>
            </a:r>
          </a:p>
          <a:p>
            <a:pPr marL="0" indent="0" algn="just">
              <a:buFont typeface="Arial" charset="0"/>
              <a:buNone/>
              <a:defRPr/>
            </a:pPr>
            <a:r>
              <a:rPr lang="sk-SK" sz="1800" dirty="0">
                <a:solidFill>
                  <a:srgbClr val="002060"/>
                </a:solidFill>
              </a:rPr>
              <a:t>Zmena obchodného modelu mobilných operátorov – kúpa na splátky, zmluva o </a:t>
            </a:r>
            <a:r>
              <a:rPr lang="sk-SK" sz="1800" dirty="0" smtClean="0">
                <a:solidFill>
                  <a:srgbClr val="002060"/>
                </a:solidFill>
              </a:rPr>
              <a:t>pôžičke, zľava na telefón podľa výšky mesačného poplatku...</a:t>
            </a:r>
            <a:endParaRPr lang="sk-SK" sz="1800" dirty="0">
              <a:solidFill>
                <a:srgbClr val="002060"/>
              </a:solidFill>
            </a:endParaRPr>
          </a:p>
          <a:p>
            <a:pPr marL="0" indent="0" algn="just">
              <a:buFont typeface="Arial" charset="0"/>
              <a:buNone/>
              <a:defRPr/>
            </a:pPr>
            <a:endParaRPr lang="sk-SK" sz="1800" dirty="0">
              <a:solidFill>
                <a:srgbClr val="002060"/>
              </a:solidFill>
            </a:endParaRP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2776"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a:xfrm>
            <a:off x="1619250" y="168275"/>
            <a:ext cx="7067550" cy="647700"/>
          </a:xfrm>
        </p:spPr>
        <p:txBody>
          <a:bodyPr/>
          <a:lstStyle/>
          <a:p>
            <a:r>
              <a:rPr lang="sk-SK" sz="3200" smtClean="0"/>
              <a:t>Zmluvná pokuta – mobilní operátori</a:t>
            </a:r>
            <a:endParaRPr lang="sk-SK" smtClean="0"/>
          </a:p>
        </p:txBody>
      </p:sp>
      <p:sp>
        <p:nvSpPr>
          <p:cNvPr id="3075" name="Zástupný symbol obsahu 2"/>
          <p:cNvSpPr>
            <a:spLocks noGrp="1"/>
          </p:cNvSpPr>
          <p:nvPr>
            <p:ph idx="1"/>
          </p:nvPr>
        </p:nvSpPr>
        <p:spPr>
          <a:xfrm>
            <a:off x="1258888" y="1285875"/>
            <a:ext cx="7439025" cy="5383213"/>
          </a:xfrm>
        </p:spPr>
        <p:txBody>
          <a:bodyPr/>
          <a:lstStyle/>
          <a:p>
            <a:pPr algn="just">
              <a:buFont typeface="Arial" charset="0"/>
              <a:buNone/>
              <a:defRPr/>
            </a:pPr>
            <a:r>
              <a:rPr lang="sk-SK" sz="2000" dirty="0" smtClean="0">
                <a:solidFill>
                  <a:srgbClr val="FF0000"/>
                </a:solidFill>
              </a:rPr>
              <a:t>Rozhodnutie z opačnej strany</a:t>
            </a:r>
          </a:p>
          <a:p>
            <a:pPr marL="0" indent="0" algn="just">
              <a:buNone/>
              <a:defRPr/>
            </a:pPr>
            <a:r>
              <a:rPr lang="sk-SK" sz="1800" dirty="0">
                <a:solidFill>
                  <a:srgbClr val="002060"/>
                </a:solidFill>
              </a:rPr>
              <a:t>Dojednanie zmluvnej pokuty v uplatnenej sume nemôže byť neprijateľnou podmienkou </a:t>
            </a:r>
            <a:r>
              <a:rPr lang="sk-SK" sz="1800" dirty="0" smtClean="0">
                <a:solidFill>
                  <a:srgbClr val="002060"/>
                </a:solidFill>
              </a:rPr>
              <a:t>v zmysle </a:t>
            </a:r>
            <a:r>
              <a:rPr lang="sk-SK" sz="1800" dirty="0">
                <a:solidFill>
                  <a:srgbClr val="002060"/>
                </a:solidFill>
              </a:rPr>
              <a:t>§ 53 ods. 1 Občianskeho zákonníka a nemôže spôsobovať nerovnováhu v právach </a:t>
            </a:r>
            <a:r>
              <a:rPr lang="sk-SK" sz="1800" dirty="0" smtClean="0">
                <a:solidFill>
                  <a:srgbClr val="002060"/>
                </a:solidFill>
              </a:rPr>
              <a:t>a povinnostiach </a:t>
            </a:r>
            <a:r>
              <a:rPr lang="sk-SK" sz="1800" dirty="0">
                <a:solidFill>
                  <a:srgbClr val="002060"/>
                </a:solidFill>
              </a:rPr>
              <a:t>zmluvných strán z dôvodu, že navrhovateľ poskytol odporkyni zľavu z ceny </a:t>
            </a:r>
            <a:r>
              <a:rPr lang="sk-SK" sz="1800" dirty="0" smtClean="0">
                <a:solidFill>
                  <a:srgbClr val="002060"/>
                </a:solidFill>
              </a:rPr>
              <a:t>mobilného telefónu</a:t>
            </a:r>
            <a:r>
              <a:rPr lang="sk-SK" sz="1800" dirty="0">
                <a:solidFill>
                  <a:srgbClr val="002060"/>
                </a:solidFill>
              </a:rPr>
              <a:t>. </a:t>
            </a:r>
            <a:r>
              <a:rPr lang="sk-SK" sz="1800" b="1" dirty="0">
                <a:solidFill>
                  <a:srgbClr val="002060"/>
                </a:solidFill>
              </a:rPr>
              <a:t>Je dôvodné tvrdenie navrhovateľa v podanom odvolaní, že predmetná zmluvná </a:t>
            </a:r>
            <a:r>
              <a:rPr lang="sk-SK" sz="1800" b="1" dirty="0" smtClean="0">
                <a:solidFill>
                  <a:srgbClr val="002060"/>
                </a:solidFill>
              </a:rPr>
              <a:t>pokuta zabezpečuje </a:t>
            </a:r>
            <a:r>
              <a:rPr lang="sk-SK" sz="1800" b="1" dirty="0">
                <a:solidFill>
                  <a:srgbClr val="002060"/>
                </a:solidFill>
              </a:rPr>
              <a:t>nielen záväzok odporkyne zotrvať po dobu 24 mesiacov v zmluvnom vzťahu </a:t>
            </a:r>
            <a:r>
              <a:rPr lang="sk-SK" sz="1800" b="1" dirty="0" smtClean="0">
                <a:solidFill>
                  <a:srgbClr val="002060"/>
                </a:solidFill>
              </a:rPr>
              <a:t>s navrhovateľom</a:t>
            </a:r>
            <a:r>
              <a:rPr lang="sk-SK" sz="1800" b="1" dirty="0">
                <a:solidFill>
                  <a:srgbClr val="002060"/>
                </a:solidFill>
              </a:rPr>
              <a:t>, ale súčasne plní funkciu paušalizovanej náhrady škody</a:t>
            </a:r>
            <a:r>
              <a:rPr lang="sk-SK" sz="1800" dirty="0">
                <a:solidFill>
                  <a:srgbClr val="002060"/>
                </a:solidFill>
              </a:rPr>
              <a:t>, pričom výška škody </a:t>
            </a:r>
            <a:r>
              <a:rPr lang="sk-SK" sz="1800" dirty="0" smtClean="0">
                <a:solidFill>
                  <a:srgbClr val="002060"/>
                </a:solidFill>
              </a:rPr>
              <a:t>by zodpovedala </a:t>
            </a:r>
            <a:r>
              <a:rPr lang="sk-SK" sz="1800" dirty="0">
                <a:solidFill>
                  <a:srgbClr val="002060"/>
                </a:solidFill>
              </a:rPr>
              <a:t>zľave z kúpnej ceny mobilného telefónu, ktorú jej navrhovateľ poskytol. Poskytnuté </a:t>
            </a:r>
            <a:r>
              <a:rPr lang="sk-SK" sz="1800" dirty="0" smtClean="0">
                <a:solidFill>
                  <a:srgbClr val="002060"/>
                </a:solidFill>
              </a:rPr>
              <a:t>zľavy sa </a:t>
            </a:r>
            <a:r>
              <a:rPr lang="sk-SK" sz="1800" dirty="0">
                <a:solidFill>
                  <a:srgbClr val="002060"/>
                </a:solidFill>
              </a:rPr>
              <a:t>navrhovateľovi môžu vrátiť iba riadnym uhrádzaním ceny služieb zo strany zákazníkov. </a:t>
            </a:r>
            <a:r>
              <a:rPr lang="sk-SK" sz="1800" dirty="0" smtClean="0">
                <a:solidFill>
                  <a:srgbClr val="002060"/>
                </a:solidFill>
              </a:rPr>
              <a:t>Zmluvná pokuta </a:t>
            </a:r>
            <a:r>
              <a:rPr lang="sk-SK" sz="1800" dirty="0">
                <a:solidFill>
                  <a:srgbClr val="002060"/>
                </a:solidFill>
              </a:rPr>
              <a:t>tiež navrhovateľa chráni pred zneužívaním kúpy mobilných telefónov za zľavnené ceny </a:t>
            </a:r>
            <a:r>
              <a:rPr lang="sk-SK" sz="1800" dirty="0" smtClean="0">
                <a:solidFill>
                  <a:srgbClr val="002060"/>
                </a:solidFill>
              </a:rPr>
              <a:t>zo strany </a:t>
            </a:r>
            <a:r>
              <a:rPr lang="sk-SK" sz="1800" dirty="0">
                <a:solidFill>
                  <a:srgbClr val="002060"/>
                </a:solidFill>
              </a:rPr>
              <a:t>špekulatívnych zákazníkov. Rozhodnutie súdu prvého stupňa v napadnutej časti, ktorým </a:t>
            </a:r>
            <a:r>
              <a:rPr lang="sk-SK" sz="1800" dirty="0" smtClean="0">
                <a:solidFill>
                  <a:srgbClr val="002060"/>
                </a:solidFill>
              </a:rPr>
              <a:t>súd zamietol </a:t>
            </a:r>
            <a:r>
              <a:rPr lang="sk-SK" sz="1800" dirty="0">
                <a:solidFill>
                  <a:srgbClr val="002060"/>
                </a:solidFill>
              </a:rPr>
              <a:t>žalobu v časti o zaplatenie 248,95 eur s príslušenstvom preto nie je vecne </a:t>
            </a:r>
            <a:r>
              <a:rPr lang="sk-SK" sz="1800" dirty="0" smtClean="0">
                <a:solidFill>
                  <a:srgbClr val="002060"/>
                </a:solidFill>
              </a:rPr>
              <a:t>správne (rozsudok KS Bratislava, </a:t>
            </a:r>
            <a:r>
              <a:rPr lang="sk-SK" sz="1800" b="1" dirty="0" smtClean="0">
                <a:solidFill>
                  <a:srgbClr val="002060"/>
                </a:solidFill>
              </a:rPr>
              <a:t>2Co/268/2011</a:t>
            </a:r>
            <a:r>
              <a:rPr lang="sk-SK" sz="1800" dirty="0" smtClean="0">
                <a:solidFill>
                  <a:srgbClr val="002060"/>
                </a:solidFill>
              </a:rPr>
              <a:t>).</a:t>
            </a:r>
          </a:p>
          <a:p>
            <a:pPr marL="0" indent="0" algn="just">
              <a:buFont typeface="Arial" charset="0"/>
              <a:buNone/>
              <a:defRPr/>
            </a:pPr>
            <a:endParaRPr lang="sk-SK" sz="1800" dirty="0">
              <a:solidFill>
                <a:srgbClr val="002060"/>
              </a:solidFill>
            </a:endParaRPr>
          </a:p>
          <a:p>
            <a:pPr marL="0" indent="0" algn="just">
              <a:buFont typeface="Arial" charset="0"/>
              <a:buNone/>
              <a:defRPr/>
            </a:pPr>
            <a:endParaRPr lang="sk-SK" sz="1800" dirty="0">
              <a:solidFill>
                <a:srgbClr val="002060"/>
              </a:solidFill>
            </a:endParaRP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2776"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75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a:xfrm>
            <a:off x="1619250" y="168275"/>
            <a:ext cx="7067550" cy="647700"/>
          </a:xfrm>
        </p:spPr>
        <p:txBody>
          <a:bodyPr/>
          <a:lstStyle/>
          <a:p>
            <a:r>
              <a:rPr lang="sk-SK" sz="3200" smtClean="0"/>
              <a:t>Rozhodcovské doložky</a:t>
            </a:r>
            <a:endParaRPr lang="sk-SK" smtClean="0"/>
          </a:p>
        </p:txBody>
      </p:sp>
      <p:sp>
        <p:nvSpPr>
          <p:cNvPr id="36867" name="Zástupný symbol obsahu 2"/>
          <p:cNvSpPr>
            <a:spLocks noGrp="1"/>
          </p:cNvSpPr>
          <p:nvPr>
            <p:ph idx="1"/>
          </p:nvPr>
        </p:nvSpPr>
        <p:spPr>
          <a:xfrm>
            <a:off x="1258888" y="1285875"/>
            <a:ext cx="7439025" cy="5456238"/>
          </a:xfrm>
        </p:spPr>
        <p:txBody>
          <a:bodyPr/>
          <a:lstStyle/>
          <a:p>
            <a:pPr algn="just">
              <a:buFont typeface="Arial" charset="0"/>
              <a:buNone/>
            </a:pPr>
            <a:r>
              <a:rPr lang="sk-SK" sz="2000" dirty="0" smtClean="0">
                <a:solidFill>
                  <a:srgbClr val="FF0000"/>
                </a:solidFill>
              </a:rPr>
              <a:t>Občiansky zákonník</a:t>
            </a:r>
          </a:p>
          <a:p>
            <a:pPr algn="just">
              <a:buFont typeface="Wingdings" pitchFamily="2" charset="2"/>
              <a:buChar char="§"/>
            </a:pPr>
            <a:r>
              <a:rPr lang="sk-SK" sz="1800" dirty="0" smtClean="0">
                <a:solidFill>
                  <a:srgbClr val="002060"/>
                </a:solidFill>
              </a:rPr>
              <a:t>Ustanovenie o rozhodcovských doložkách je </a:t>
            </a:r>
            <a:r>
              <a:rPr lang="sk-SK" sz="1800" b="1" dirty="0" smtClean="0">
                <a:solidFill>
                  <a:srgbClr val="002060"/>
                </a:solidFill>
              </a:rPr>
              <a:t>súčasťou neúplného výpočtu </a:t>
            </a:r>
            <a:r>
              <a:rPr lang="sk-SK" sz="1800" dirty="0" smtClean="0">
                <a:solidFill>
                  <a:srgbClr val="002060"/>
                </a:solidFill>
              </a:rPr>
              <a:t>neprijateľných podmienok v Občianskom zákonníku. </a:t>
            </a:r>
          </a:p>
          <a:p>
            <a:pPr algn="just">
              <a:buFont typeface="Wingdings" pitchFamily="2" charset="2"/>
              <a:buChar char="§"/>
            </a:pPr>
            <a:r>
              <a:rPr lang="sk-SK" sz="1800" dirty="0" smtClean="0">
                <a:solidFill>
                  <a:srgbClr val="002060"/>
                </a:solidFill>
              </a:rPr>
              <a:t>Ustanovenie § 53 ods. 4 písm. r) OZ - Za neprijateľné podmienky uvedené v spotrebiteľskej zmluve sa považujú najmä ustanovenia, ktoré vyžadujú v rámci dojednanej rozhodcovskej doložky </a:t>
            </a:r>
            <a:r>
              <a:rPr lang="sk-SK" sz="1800" b="1" dirty="0" smtClean="0">
                <a:solidFill>
                  <a:srgbClr val="002060"/>
                </a:solidFill>
              </a:rPr>
              <a:t>od spotrebiteľa</a:t>
            </a:r>
            <a:r>
              <a:rPr lang="sk-SK" sz="1800" dirty="0" smtClean="0">
                <a:solidFill>
                  <a:srgbClr val="002060"/>
                </a:solidFill>
              </a:rPr>
              <a:t>, aby </a:t>
            </a:r>
            <a:r>
              <a:rPr lang="sk-SK" sz="1800" b="1" dirty="0" smtClean="0">
                <a:solidFill>
                  <a:srgbClr val="002060"/>
                </a:solidFill>
              </a:rPr>
              <a:t>spory s dodávateľom riešil </a:t>
            </a:r>
            <a:r>
              <a:rPr lang="sk-SK" sz="1800" dirty="0" smtClean="0">
                <a:solidFill>
                  <a:srgbClr val="002060"/>
                </a:solidFill>
              </a:rPr>
              <a:t>výlučne v rozhodcovskom konaní.</a:t>
            </a:r>
            <a:r>
              <a:rPr lang="sk-SK" sz="1800" dirty="0" smtClean="0">
                <a:solidFill>
                  <a:srgbClr val="FF0000"/>
                </a:solidFill>
              </a:rPr>
              <a:t> </a:t>
            </a:r>
          </a:p>
          <a:p>
            <a:pPr algn="just">
              <a:buFont typeface="Wingdings" pitchFamily="2" charset="2"/>
              <a:buChar char="§"/>
            </a:pPr>
            <a:r>
              <a:rPr lang="sk-SK" sz="1800" dirty="0" smtClean="0">
                <a:solidFill>
                  <a:srgbClr val="002060"/>
                </a:solidFill>
              </a:rPr>
              <a:t>Uvedené ustanovenie sa najčastejšie vykladalo tak, že podľa takto formulovanej neprijateľnej podmienky sú vylúčené iba rozhodcovské doložky, ktoré sa týkajú sporov </a:t>
            </a:r>
            <a:r>
              <a:rPr lang="sk-SK" sz="1800" b="1" dirty="0" smtClean="0">
                <a:solidFill>
                  <a:srgbClr val="002060"/>
                </a:solidFill>
              </a:rPr>
              <a:t>iniciovaných spotrebiteľom</a:t>
            </a:r>
            <a:r>
              <a:rPr lang="sk-SK" sz="1800" dirty="0" smtClean="0">
                <a:solidFill>
                  <a:srgbClr val="002060"/>
                </a:solidFill>
              </a:rPr>
              <a:t>.</a:t>
            </a:r>
          </a:p>
          <a:p>
            <a:pPr algn="just">
              <a:buFont typeface="Wingdings" pitchFamily="2" charset="2"/>
              <a:buChar char="§"/>
            </a:pPr>
            <a:r>
              <a:rPr lang="sk-SK" sz="1800" dirty="0" smtClean="0">
                <a:solidFill>
                  <a:srgbClr val="002060"/>
                </a:solidFill>
              </a:rPr>
              <a:t>Rozhodovacia činnosť súdov však za neprijateľnú podmienku v súčasnosti považuje takmer </a:t>
            </a:r>
            <a:r>
              <a:rPr lang="sk-SK" sz="1800" b="1" dirty="0" smtClean="0">
                <a:solidFill>
                  <a:srgbClr val="002060"/>
                </a:solidFill>
              </a:rPr>
              <a:t>každú rozhodcovskú doložku, pokiaľ nie je individuálne dohodnutá</a:t>
            </a:r>
            <a:r>
              <a:rPr lang="sk-SK" sz="1800" dirty="0" smtClean="0">
                <a:solidFill>
                  <a:srgbClr val="002060"/>
                </a:solidFill>
              </a:rPr>
              <a:t>.</a:t>
            </a: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6872"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a:xfrm>
            <a:off x="1619250" y="168275"/>
            <a:ext cx="7067550" cy="647700"/>
          </a:xfrm>
        </p:spPr>
        <p:txBody>
          <a:bodyPr/>
          <a:lstStyle/>
          <a:p>
            <a:r>
              <a:rPr lang="sk-SK" sz="3200" smtClean="0"/>
              <a:t>Rozhodcovské doložky</a:t>
            </a:r>
            <a:endParaRPr lang="sk-SK" smtClean="0"/>
          </a:p>
        </p:txBody>
      </p:sp>
      <p:sp>
        <p:nvSpPr>
          <p:cNvPr id="37891" name="Zástupný symbol obsahu 2"/>
          <p:cNvSpPr>
            <a:spLocks noGrp="1"/>
          </p:cNvSpPr>
          <p:nvPr>
            <p:ph idx="1"/>
          </p:nvPr>
        </p:nvSpPr>
        <p:spPr>
          <a:xfrm>
            <a:off x="1258888" y="1285875"/>
            <a:ext cx="7439025" cy="5456238"/>
          </a:xfrm>
        </p:spPr>
        <p:txBody>
          <a:bodyPr/>
          <a:lstStyle/>
          <a:p>
            <a:pPr algn="just">
              <a:buFont typeface="Arial" charset="0"/>
              <a:buNone/>
            </a:pPr>
            <a:r>
              <a:rPr lang="sk-SK" sz="2000" dirty="0" smtClean="0">
                <a:solidFill>
                  <a:srgbClr val="FF0000"/>
                </a:solidFill>
              </a:rPr>
              <a:t>Z odôvodnení</a:t>
            </a:r>
          </a:p>
          <a:p>
            <a:pPr algn="just">
              <a:buFont typeface="Wingdings" pitchFamily="2" charset="2"/>
              <a:buChar char="§"/>
            </a:pPr>
            <a:r>
              <a:rPr lang="sk-SK" sz="1800" dirty="0" smtClean="0">
                <a:solidFill>
                  <a:srgbClr val="002060"/>
                </a:solidFill>
              </a:rPr>
              <a:t>V porovnaní s ostatnými zmluvnými podmienkami je </a:t>
            </a:r>
            <a:r>
              <a:rPr lang="sk-SK" sz="1800" b="1" dirty="0" smtClean="0">
                <a:solidFill>
                  <a:srgbClr val="002060"/>
                </a:solidFill>
              </a:rPr>
              <a:t>význam rozhodcovskej doložky osobitný</a:t>
            </a:r>
            <a:r>
              <a:rPr lang="sk-SK" sz="1800" dirty="0" smtClean="0">
                <a:solidFill>
                  <a:srgbClr val="002060"/>
                </a:solidFill>
              </a:rPr>
              <a:t>, pretože v prípade sporu súkromná osoba rozhodne o právach a právom chránených záujmoch s cieľom dosiahnuť nový kvalifikovaný záväzok z pôvodnej zmluvy. Keďže sa tak udeje v súkromnoprávnom procese, požiadavka na rešpektovanie princípov súkromného práva rozhodcom vrátane princípu dobrých mravov je plne opodstatnená. Ak rozhodcovská zmluva nebola osobitne spotrebiteľom vyjednaná, ale vyplýva zo štandardnej zmluvy a teda zo vzťahu fakticky nerovnovážneho, </a:t>
            </a:r>
            <a:r>
              <a:rPr lang="sk-SK" sz="1800" b="1" dirty="0" smtClean="0">
                <a:solidFill>
                  <a:srgbClr val="002060"/>
                </a:solidFill>
              </a:rPr>
              <a:t>obavy, že slabšia strana si svoj osud v závažnej veci, akou je prípadný neskorší rozhodcovský proces, nedokáže náležite naplánovať, sú plne namieste</a:t>
            </a:r>
            <a:r>
              <a:rPr lang="sk-SK" sz="1800" dirty="0" smtClean="0">
                <a:solidFill>
                  <a:srgbClr val="002060"/>
                </a:solidFill>
              </a:rPr>
              <a:t> (KS Trenčín, </a:t>
            </a:r>
            <a:r>
              <a:rPr lang="sk-SK" sz="1800" b="1" dirty="0" smtClean="0">
                <a:solidFill>
                  <a:srgbClr val="002060"/>
                </a:solidFill>
              </a:rPr>
              <a:t>2CoE 2/2011</a:t>
            </a:r>
            <a:r>
              <a:rPr lang="sk-SK" sz="1800" dirty="0" smtClean="0">
                <a:solidFill>
                  <a:srgbClr val="002060"/>
                </a:solidFill>
              </a:rPr>
              <a:t>).</a:t>
            </a:r>
          </a:p>
          <a:p>
            <a:pPr algn="just">
              <a:buFont typeface="Wingdings" pitchFamily="2" charset="2"/>
              <a:buChar char="§"/>
            </a:pPr>
            <a:r>
              <a:rPr lang="sk-SK" sz="1800" dirty="0" smtClean="0">
                <a:solidFill>
                  <a:srgbClr val="002060"/>
                </a:solidFill>
              </a:rPr>
              <a:t>Dojednanie rozhodcovskej doložky v spotrebiteľskej zmluve predstavuje neprijateľnú podmienku, ktorá je v zmysle </a:t>
            </a:r>
            <a:r>
              <a:rPr lang="sk-SK" sz="1800" dirty="0" err="1" smtClean="0">
                <a:solidFill>
                  <a:srgbClr val="002060"/>
                </a:solidFill>
              </a:rPr>
              <a:t>ust</a:t>
            </a:r>
            <a:r>
              <a:rPr lang="sk-SK" sz="1800" dirty="0" smtClean="0">
                <a:solidFill>
                  <a:srgbClr val="002060"/>
                </a:solidFill>
              </a:rPr>
              <a:t>. § 53 Občianskeho zákonníka neplatná. </a:t>
            </a:r>
            <a:r>
              <a:rPr lang="sk-SK" sz="1800" b="1" dirty="0" smtClean="0">
                <a:solidFill>
                  <a:srgbClr val="002060"/>
                </a:solidFill>
              </a:rPr>
              <a:t>Spotrebiteľ sa totiž v porovnaní s dodávateľom nachádza v znevýhodnenom postavení</a:t>
            </a:r>
            <a:r>
              <a:rPr lang="sk-SK" sz="1800" dirty="0" smtClean="0">
                <a:solidFill>
                  <a:srgbClr val="002060"/>
                </a:solidFill>
              </a:rPr>
              <a:t>, pokiaľ ide o </a:t>
            </a:r>
            <a:r>
              <a:rPr lang="sk-SK" sz="1800" b="1" dirty="0" smtClean="0">
                <a:solidFill>
                  <a:srgbClr val="002060"/>
                </a:solidFill>
              </a:rPr>
              <a:t>vyjednávaciu silu</a:t>
            </a:r>
            <a:r>
              <a:rPr lang="sk-SK" sz="1800" dirty="0" smtClean="0">
                <a:solidFill>
                  <a:srgbClr val="002060"/>
                </a:solidFill>
              </a:rPr>
              <a:t>, ale aj </a:t>
            </a:r>
            <a:r>
              <a:rPr lang="sk-SK" sz="1800" b="1" dirty="0" smtClean="0">
                <a:solidFill>
                  <a:srgbClr val="002060"/>
                </a:solidFill>
              </a:rPr>
              <a:t>úroveň informovanosti </a:t>
            </a:r>
            <a:r>
              <a:rPr lang="sk-SK" sz="1800" dirty="0" smtClean="0">
                <a:solidFill>
                  <a:srgbClr val="002060"/>
                </a:solidFill>
              </a:rPr>
              <a:t>a táto situácia ho vedie k pristúpeniu na podmienky vopred pripravené dodávateľom bez toho, aby mohol podstatným spôsobom ovplyvniť ich obsah (KS Prešov, </a:t>
            </a:r>
            <a:r>
              <a:rPr lang="sk-SK" sz="1800" b="1" dirty="0" smtClean="0">
                <a:solidFill>
                  <a:srgbClr val="002060"/>
                </a:solidFill>
              </a:rPr>
              <a:t>7CoE 83/2011</a:t>
            </a:r>
            <a:r>
              <a:rPr lang="sk-SK" sz="1800" dirty="0" smtClean="0">
                <a:solidFill>
                  <a:srgbClr val="002060"/>
                </a:solidFill>
              </a:rPr>
              <a:t>). </a:t>
            </a:r>
          </a:p>
          <a:p>
            <a:pPr algn="just">
              <a:buFont typeface="Wingdings" pitchFamily="2" charset="2"/>
              <a:buChar char="§"/>
            </a:pPr>
            <a:endParaRPr lang="sk-SK" sz="2000" dirty="0" smtClean="0">
              <a:solidFill>
                <a:srgbClr val="002060"/>
              </a:solidFill>
            </a:endParaRP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7896"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p:cNvSpPr>
            <a:spLocks noGrp="1"/>
          </p:cNvSpPr>
          <p:nvPr>
            <p:ph type="title"/>
          </p:nvPr>
        </p:nvSpPr>
        <p:spPr>
          <a:xfrm>
            <a:off x="1619250" y="168275"/>
            <a:ext cx="7067550" cy="647700"/>
          </a:xfrm>
        </p:spPr>
        <p:txBody>
          <a:bodyPr/>
          <a:lstStyle/>
          <a:p>
            <a:r>
              <a:rPr lang="sk-SK" sz="3200" smtClean="0"/>
              <a:t>Rozhodcovské doložky</a:t>
            </a:r>
            <a:endParaRPr lang="sk-SK" smtClean="0"/>
          </a:p>
        </p:txBody>
      </p:sp>
      <p:sp>
        <p:nvSpPr>
          <p:cNvPr id="39939" name="Zástupný symbol obsahu 2"/>
          <p:cNvSpPr>
            <a:spLocks noGrp="1"/>
          </p:cNvSpPr>
          <p:nvPr>
            <p:ph idx="1"/>
          </p:nvPr>
        </p:nvSpPr>
        <p:spPr>
          <a:xfrm>
            <a:off x="1258888" y="1285875"/>
            <a:ext cx="7439025" cy="5456238"/>
          </a:xfrm>
        </p:spPr>
        <p:txBody>
          <a:bodyPr/>
          <a:lstStyle/>
          <a:p>
            <a:pPr algn="just">
              <a:buFont typeface="Arial" charset="0"/>
              <a:buNone/>
            </a:pPr>
            <a:r>
              <a:rPr lang="sk-SK" sz="2000" dirty="0" smtClean="0">
                <a:solidFill>
                  <a:srgbClr val="FF0000"/>
                </a:solidFill>
              </a:rPr>
              <a:t>Z odôvodnení</a:t>
            </a:r>
          </a:p>
          <a:p>
            <a:pPr algn="just">
              <a:buFont typeface="Wingdings" pitchFamily="2" charset="2"/>
              <a:buChar char="§"/>
            </a:pPr>
            <a:r>
              <a:rPr lang="sk-SK" sz="1800" dirty="0" smtClean="0">
                <a:solidFill>
                  <a:srgbClr val="002060"/>
                </a:solidFill>
              </a:rPr>
              <a:t>Rozhodcovskou doložkou dochádza reálne k narušeniu smernicou sledovanej rovnováhy medzi zmluvnými stranami v neprospech spotrebiteľa. Oprávnená (dodávateľ) v rozhodcovskej doložke uviedla dokonca konkrétny súd, ktorý by prípadný spor rozhodol</a:t>
            </a:r>
            <a:r>
              <a:rPr lang="sk-SK" sz="1800" b="1" dirty="0" smtClean="0">
                <a:solidFill>
                  <a:srgbClr val="002060"/>
                </a:solidFill>
              </a:rPr>
              <a:t>, pričom jeho sídlo je značne vzdialené od trvalého bydliska spotrebiteľa</a:t>
            </a:r>
            <a:r>
              <a:rPr lang="sk-SK" sz="1800" dirty="0" smtClean="0">
                <a:solidFill>
                  <a:srgbClr val="002060"/>
                </a:solidFill>
              </a:rPr>
              <a:t>, čo mu môže značne sťažiť účasť na rozhodcovskom konaní. Keďže miesto konania ani zďaleka nespĺňa požiadavku predvídateľnosti a dostupnosti, aj takáto podmienka patrí v zmysle smernice do kategórie neprijateľných (OS Lučenec, </a:t>
            </a:r>
            <a:r>
              <a:rPr lang="sk-SK" sz="1800" b="1" dirty="0" smtClean="0">
                <a:solidFill>
                  <a:srgbClr val="002060"/>
                </a:solidFill>
              </a:rPr>
              <a:t>12 </a:t>
            </a:r>
            <a:r>
              <a:rPr lang="sk-SK" sz="1800" b="1" dirty="0" err="1" smtClean="0">
                <a:solidFill>
                  <a:srgbClr val="002060"/>
                </a:solidFill>
              </a:rPr>
              <a:t>Er</a:t>
            </a:r>
            <a:r>
              <a:rPr lang="sk-SK" sz="1800" b="1" dirty="0" smtClean="0">
                <a:solidFill>
                  <a:srgbClr val="002060"/>
                </a:solidFill>
              </a:rPr>
              <a:t> 2/2011</a:t>
            </a:r>
            <a:r>
              <a:rPr lang="sk-SK" sz="1800" dirty="0" smtClean="0">
                <a:solidFill>
                  <a:srgbClr val="002060"/>
                </a:solidFill>
              </a:rPr>
              <a:t>).</a:t>
            </a:r>
          </a:p>
          <a:p>
            <a:pPr algn="just">
              <a:buFont typeface="Wingdings" pitchFamily="2" charset="2"/>
              <a:buChar char="§"/>
            </a:pPr>
            <a:r>
              <a:rPr lang="sk-SK" sz="1800" b="1" dirty="0" smtClean="0">
                <a:solidFill>
                  <a:srgbClr val="002060"/>
                </a:solidFill>
              </a:rPr>
              <a:t>Je zrejmé, že oprávnená od počiatku sledovala jej koncipovaním to, aby v prípade vzniku sporov zo zmluvy, boli tieto riešené na rozhodcovskom súde za účelom reálneho sťaženia uplatnenia práv spotrebiteľa</a:t>
            </a:r>
            <a:r>
              <a:rPr lang="sk-SK" sz="1800" dirty="0" smtClean="0">
                <a:solidFill>
                  <a:srgbClr val="002060"/>
                </a:solidFill>
              </a:rPr>
              <a:t>. Rozhodcovská doložka nebola osobitne vyjednaná. Platí totiž, že vždy, keď formulárová úverová zmluva obsahuje nie individuálne dojednanú alternatívu riešenia sporu a to buď rozhodcom alebo všeobecným súdom, ide o neprijateľnú zmluvnú podmienku, ktorá je neplatná (KS Banská Bystrica, </a:t>
            </a:r>
            <a:r>
              <a:rPr lang="sk-SK" sz="1800" b="1" dirty="0" smtClean="0">
                <a:solidFill>
                  <a:srgbClr val="002060"/>
                </a:solidFill>
              </a:rPr>
              <a:t>13 </a:t>
            </a:r>
            <a:r>
              <a:rPr lang="sk-SK" sz="1800" b="1" dirty="0" err="1" smtClean="0">
                <a:solidFill>
                  <a:srgbClr val="002060"/>
                </a:solidFill>
              </a:rPr>
              <a:t>CoE</a:t>
            </a:r>
            <a:r>
              <a:rPr lang="sk-SK" sz="1800" b="1" dirty="0" smtClean="0">
                <a:solidFill>
                  <a:srgbClr val="002060"/>
                </a:solidFill>
              </a:rPr>
              <a:t> 251/2011</a:t>
            </a:r>
            <a:r>
              <a:rPr lang="sk-SK" sz="1800" dirty="0" smtClean="0">
                <a:solidFill>
                  <a:srgbClr val="002060"/>
                </a:solidFill>
              </a:rPr>
              <a:t>). </a:t>
            </a: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9944"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a:xfrm>
            <a:off x="1619250" y="168275"/>
            <a:ext cx="7067550" cy="647700"/>
          </a:xfrm>
        </p:spPr>
        <p:txBody>
          <a:bodyPr/>
          <a:lstStyle/>
          <a:p>
            <a:r>
              <a:rPr lang="sk-SK" sz="3200" smtClean="0"/>
              <a:t>Rozhodcovské doložky</a:t>
            </a:r>
            <a:endParaRPr lang="sk-SK" smtClean="0"/>
          </a:p>
        </p:txBody>
      </p:sp>
      <p:sp>
        <p:nvSpPr>
          <p:cNvPr id="40963" name="Zástupný symbol obsahu 2"/>
          <p:cNvSpPr>
            <a:spLocks noGrp="1"/>
          </p:cNvSpPr>
          <p:nvPr>
            <p:ph idx="1"/>
          </p:nvPr>
        </p:nvSpPr>
        <p:spPr>
          <a:xfrm>
            <a:off x="1258888" y="1285875"/>
            <a:ext cx="7439025" cy="5456238"/>
          </a:xfrm>
        </p:spPr>
        <p:txBody>
          <a:bodyPr/>
          <a:lstStyle/>
          <a:p>
            <a:pPr algn="just">
              <a:buFont typeface="Arial" charset="0"/>
              <a:buNone/>
            </a:pPr>
            <a:r>
              <a:rPr lang="sk-SK" sz="2000" dirty="0" smtClean="0">
                <a:solidFill>
                  <a:srgbClr val="FF0000"/>
                </a:solidFill>
              </a:rPr>
              <a:t>Z odôvodnení</a:t>
            </a:r>
          </a:p>
          <a:p>
            <a:pPr algn="just">
              <a:buFont typeface="Wingdings" pitchFamily="2" charset="2"/>
              <a:buChar char="§"/>
            </a:pPr>
            <a:r>
              <a:rPr lang="sk-SK" sz="1800" dirty="0" smtClean="0">
                <a:solidFill>
                  <a:srgbClr val="002060"/>
                </a:solidFill>
              </a:rPr>
              <a:t>Odvolací súd ďalej poukazuje na to, že rozhodcovská doložka v predmetnej veci, ktorá mala založiť legitimitu pre exekučný titul v predmetnom konaní, </a:t>
            </a:r>
            <a:r>
              <a:rPr lang="sk-SK" sz="1800" b="1" dirty="0" smtClean="0">
                <a:solidFill>
                  <a:srgbClr val="002060"/>
                </a:solidFill>
              </a:rPr>
              <a:t>znemožňuje voľbu spotrebiteľa dosiahnuť rozhodovanie sporu štátnym súdom, ak dodávateľ ešte pred spotrebiteľom podal žalobu na rozhodcovskom súde</a:t>
            </a:r>
            <a:r>
              <a:rPr lang="sk-SK" sz="1800" dirty="0" smtClean="0">
                <a:solidFill>
                  <a:srgbClr val="002060"/>
                </a:solidFill>
              </a:rPr>
              <a:t>. Rozhodcovskú doložku si spotrebiteľ osobitne nevyjednal a nemal na výber vzhľadom na jej splynutie s ostatnými štandardnými podmienkami. Mohol len zmluvu ako celok odmietnuť alebo podrobiť sa všetkým Všeobecným obchodným podmienkam, a teda aj rozhodcovskému konaniu, ak ho vyvolal dodávateľ ako prvý... ...Rozhodcovská doložka je neprijateľná, pretože nebola spotrebiteľom osobitne vyjednaná a </a:t>
            </a:r>
            <a:r>
              <a:rPr lang="sk-SK" sz="1800" b="1" dirty="0" smtClean="0">
                <a:solidFill>
                  <a:srgbClr val="002060"/>
                </a:solidFill>
              </a:rPr>
              <a:t>núti spotrebiteľa v určitých prípadoch neodvolateľne sa podrobiť rozhodcovskému konaniu</a:t>
            </a:r>
            <a:r>
              <a:rPr lang="sk-SK" sz="1800" dirty="0" smtClean="0">
                <a:solidFill>
                  <a:srgbClr val="002060"/>
                </a:solidFill>
              </a:rPr>
              <a:t>. Neprijateľná rozhodcovská doložka sa prieči dobrým mravom a výkon práv a povinností z takejto doložky odporuje dobrým mravom (uznesenie KS Banská Bystrica, </a:t>
            </a:r>
            <a:r>
              <a:rPr lang="sk-SK" sz="1800" b="1" dirty="0" smtClean="0">
                <a:solidFill>
                  <a:srgbClr val="002060"/>
                </a:solidFill>
              </a:rPr>
              <a:t>17 </a:t>
            </a:r>
            <a:r>
              <a:rPr lang="sk-SK" sz="1800" b="1" dirty="0" err="1" smtClean="0">
                <a:solidFill>
                  <a:srgbClr val="002060"/>
                </a:solidFill>
              </a:rPr>
              <a:t>CoE</a:t>
            </a:r>
            <a:r>
              <a:rPr lang="sk-SK" sz="1800" b="1" dirty="0" smtClean="0">
                <a:solidFill>
                  <a:srgbClr val="002060"/>
                </a:solidFill>
              </a:rPr>
              <a:t> 138/2010</a:t>
            </a:r>
            <a:r>
              <a:rPr lang="sk-SK" sz="1800" dirty="0" smtClean="0">
                <a:solidFill>
                  <a:srgbClr val="002060"/>
                </a:solidFill>
              </a:rPr>
              <a:t>).</a:t>
            </a: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40968"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a:xfrm>
            <a:off x="1619250" y="168275"/>
            <a:ext cx="7067550" cy="647700"/>
          </a:xfrm>
        </p:spPr>
        <p:txBody>
          <a:bodyPr/>
          <a:lstStyle/>
          <a:p>
            <a:r>
              <a:rPr lang="sk-SK" sz="3200" dirty="0" smtClean="0"/>
              <a:t>Rozhodcovské doložky</a:t>
            </a:r>
            <a:endParaRPr lang="sk-SK" dirty="0" smtClean="0"/>
          </a:p>
        </p:txBody>
      </p:sp>
      <p:sp>
        <p:nvSpPr>
          <p:cNvPr id="40963" name="Zástupný symbol obsahu 2"/>
          <p:cNvSpPr>
            <a:spLocks noGrp="1"/>
          </p:cNvSpPr>
          <p:nvPr>
            <p:ph idx="1"/>
          </p:nvPr>
        </p:nvSpPr>
        <p:spPr>
          <a:xfrm>
            <a:off x="1258888" y="1285875"/>
            <a:ext cx="7439025" cy="5456238"/>
          </a:xfrm>
        </p:spPr>
        <p:txBody>
          <a:bodyPr/>
          <a:lstStyle/>
          <a:p>
            <a:pPr algn="just">
              <a:buFont typeface="Arial" charset="0"/>
              <a:buNone/>
            </a:pPr>
            <a:r>
              <a:rPr lang="sk-SK" sz="2000" dirty="0" smtClean="0">
                <a:solidFill>
                  <a:srgbClr val="FF0000"/>
                </a:solidFill>
              </a:rPr>
              <a:t>A čo ďalej?</a:t>
            </a:r>
          </a:p>
          <a:p>
            <a:pPr algn="just">
              <a:buFont typeface="Wingdings" pitchFamily="2" charset="2"/>
              <a:buChar char="§"/>
            </a:pPr>
            <a:r>
              <a:rPr lang="sk-SK" sz="1800" dirty="0">
                <a:solidFill>
                  <a:srgbClr val="002060"/>
                </a:solidFill>
              </a:rPr>
              <a:t>Je problém v rozhodcovskej doložke alebo v rozhodcovskom súde</a:t>
            </a:r>
            <a:r>
              <a:rPr lang="sk-SK" sz="1800" dirty="0" smtClean="0">
                <a:solidFill>
                  <a:srgbClr val="002060"/>
                </a:solidFill>
              </a:rPr>
              <a:t>?</a:t>
            </a:r>
          </a:p>
          <a:p>
            <a:pPr algn="just">
              <a:buFont typeface="Wingdings" pitchFamily="2" charset="2"/>
              <a:buChar char="§"/>
            </a:pPr>
            <a:endParaRPr lang="sk-SK" sz="1800" dirty="0">
              <a:solidFill>
                <a:srgbClr val="002060"/>
              </a:solidFill>
            </a:endParaRPr>
          </a:p>
          <a:p>
            <a:pPr algn="just">
              <a:buFont typeface="Wingdings" pitchFamily="2" charset="2"/>
              <a:buChar char="§"/>
            </a:pPr>
            <a:r>
              <a:rPr lang="sk-SK" sz="1800" dirty="0" smtClean="0">
                <a:solidFill>
                  <a:srgbClr val="002060"/>
                </a:solidFill>
              </a:rPr>
              <a:t>Majú rozhodcovské súdy v takejto situácii opodstatnenie?</a:t>
            </a:r>
          </a:p>
          <a:p>
            <a:pPr algn="just">
              <a:buFont typeface="Wingdings" pitchFamily="2" charset="2"/>
              <a:buChar char="§"/>
            </a:pPr>
            <a:endParaRPr lang="sk-SK" sz="1800" dirty="0" smtClean="0">
              <a:solidFill>
                <a:srgbClr val="002060"/>
              </a:solidFill>
            </a:endParaRPr>
          </a:p>
          <a:p>
            <a:pPr algn="just">
              <a:buFont typeface="Wingdings" pitchFamily="2" charset="2"/>
              <a:buChar char="§"/>
            </a:pPr>
            <a:r>
              <a:rPr lang="sk-SK" sz="1800" dirty="0" smtClean="0">
                <a:solidFill>
                  <a:srgbClr val="002060"/>
                </a:solidFill>
              </a:rPr>
              <a:t>Sú všeobecné súdy pripravené na desaťtisíce podaní, ktoré sa presmerujú z rozhodcovských súdov na všeobecné súdy?</a:t>
            </a: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40968"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31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827088" y="2286000"/>
            <a:ext cx="7772400" cy="1470025"/>
          </a:xfrm>
        </p:spPr>
        <p:txBody>
          <a:bodyPr/>
          <a:lstStyle/>
          <a:p>
            <a:pPr eaLnBrk="1" hangingPunct="1"/>
            <a:r>
              <a:rPr lang="sk-SK" sz="3600" dirty="0" smtClean="0">
                <a:solidFill>
                  <a:srgbClr val="002060"/>
                </a:solidFill>
              </a:rPr>
              <a:t/>
            </a:r>
            <a:br>
              <a:rPr lang="sk-SK" sz="3600" dirty="0" smtClean="0">
                <a:solidFill>
                  <a:srgbClr val="002060"/>
                </a:solidFill>
              </a:rPr>
            </a:br>
            <a:r>
              <a:rPr lang="sk-SK" sz="3600" dirty="0">
                <a:solidFill>
                  <a:srgbClr val="002060"/>
                </a:solidFill>
              </a:rPr>
              <a:t>Ako sa vyvíjajú rozhodnutia v oblasti poistných </a:t>
            </a:r>
            <a:r>
              <a:rPr lang="sk-SK" sz="3600" dirty="0" smtClean="0">
                <a:solidFill>
                  <a:srgbClr val="002060"/>
                </a:solidFill>
              </a:rPr>
              <a:t>zmlúv</a:t>
            </a:r>
            <a:r>
              <a:rPr lang="sk-SK" sz="3600" dirty="0">
                <a:solidFill>
                  <a:srgbClr val="002060"/>
                </a:solidFill>
              </a:rPr>
              <a:t/>
            </a:r>
            <a:br>
              <a:rPr lang="sk-SK" sz="3600" dirty="0">
                <a:solidFill>
                  <a:srgbClr val="002060"/>
                </a:solidFill>
              </a:rPr>
            </a:br>
            <a:r>
              <a:rPr lang="sk-SK" sz="3600" dirty="0" smtClean="0"/>
              <a:t/>
            </a:r>
            <a:br>
              <a:rPr lang="sk-SK" sz="3600" dirty="0" smtClean="0"/>
            </a:br>
            <a:endParaRPr lang="sk-SK" sz="3600" dirty="0" smtClean="0"/>
          </a:p>
        </p:txBody>
      </p:sp>
      <p:sp>
        <p:nvSpPr>
          <p:cNvPr id="3" name="Podnadpis 2"/>
          <p:cNvSpPr>
            <a:spLocks noGrp="1"/>
          </p:cNvSpPr>
          <p:nvPr>
            <p:ph type="subTitle" idx="1"/>
          </p:nvPr>
        </p:nvSpPr>
        <p:spPr>
          <a:xfrm>
            <a:off x="1403350" y="4292600"/>
            <a:ext cx="6400800" cy="2352675"/>
          </a:xfrm>
        </p:spPr>
        <p:txBody>
          <a:bodyPr rtlCol="0">
            <a:normAutofit/>
          </a:bodyPr>
          <a:lstStyle/>
          <a:p>
            <a:pPr eaLnBrk="1" fontAlgn="auto" hangingPunct="1">
              <a:spcAft>
                <a:spcPts val="0"/>
              </a:spcAft>
              <a:defRPr/>
            </a:pPr>
            <a:r>
              <a:rPr lang="sk-SK" sz="2000" dirty="0" smtClean="0"/>
              <a:t>Čo všetko môžu súdy považovať za neprijateľné zmluvné podmienky</a:t>
            </a:r>
          </a:p>
          <a:p>
            <a:pPr eaLnBrk="1" fontAlgn="auto" hangingPunct="1">
              <a:spcAft>
                <a:spcPts val="0"/>
              </a:spcAft>
              <a:defRPr/>
            </a:pPr>
            <a:endParaRPr lang="sk-SK" sz="2000" dirty="0">
              <a:solidFill>
                <a:schemeClr val="tx1">
                  <a:lumMod val="85000"/>
                  <a:lumOff val="15000"/>
                </a:schemeClr>
              </a:solidFill>
            </a:endParaRPr>
          </a:p>
        </p:txBody>
      </p:sp>
      <p:cxnSp>
        <p:nvCxnSpPr>
          <p:cNvPr id="17" name="Rovná spojnica 16"/>
          <p:cNvCxnSpPr/>
          <p:nvPr/>
        </p:nvCxnSpPr>
        <p:spPr>
          <a:xfrm rot="5400000">
            <a:off x="-1073150" y="2428875"/>
            <a:ext cx="3430588"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Rovná spojnica 25"/>
          <p:cNvCxnSpPr/>
          <p:nvPr/>
        </p:nvCxnSpPr>
        <p:spPr>
          <a:xfrm rot="5400000">
            <a:off x="892969" y="107157"/>
            <a:ext cx="21272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Rovná spojnica 27"/>
          <p:cNvCxnSpPr/>
          <p:nvPr/>
        </p:nvCxnSpPr>
        <p:spPr>
          <a:xfrm rot="5400000">
            <a:off x="214312" y="1500188"/>
            <a:ext cx="157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Rovná spojnica 29"/>
          <p:cNvCxnSpPr/>
          <p:nvPr/>
        </p:nvCxnSpPr>
        <p:spPr>
          <a:xfrm rot="5400000">
            <a:off x="250031" y="107157"/>
            <a:ext cx="212725"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Rovná spojnica 31"/>
          <p:cNvCxnSpPr/>
          <p:nvPr/>
        </p:nvCxnSpPr>
        <p:spPr>
          <a:xfrm rot="5400000">
            <a:off x="-2680494" y="3821907"/>
            <a:ext cx="6073775"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6" name="Rovná spojnica 35"/>
          <p:cNvCxnSpPr/>
          <p:nvPr/>
        </p:nvCxnSpPr>
        <p:spPr>
          <a:xfrm rot="5400000">
            <a:off x="535781" y="107157"/>
            <a:ext cx="212725"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Rovná spojnica 45"/>
          <p:cNvCxnSpPr/>
          <p:nvPr/>
        </p:nvCxnSpPr>
        <p:spPr>
          <a:xfrm rot="5400000">
            <a:off x="1178719" y="107157"/>
            <a:ext cx="21272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Rovná spojnica 47"/>
          <p:cNvCxnSpPr/>
          <p:nvPr/>
        </p:nvCxnSpPr>
        <p:spPr>
          <a:xfrm rot="5400000">
            <a:off x="999332" y="999331"/>
            <a:ext cx="571500"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060"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94220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a:xfrm>
            <a:off x="1619250" y="168275"/>
            <a:ext cx="7067550" cy="647700"/>
          </a:xfrm>
        </p:spPr>
        <p:txBody>
          <a:bodyPr/>
          <a:lstStyle/>
          <a:p>
            <a:r>
              <a:rPr lang="sk-SK" sz="3200" smtClean="0"/>
              <a:t>Poškodenie pneumatík</a:t>
            </a:r>
            <a:endParaRPr lang="sk-SK" smtClean="0"/>
          </a:p>
        </p:txBody>
      </p:sp>
      <p:sp>
        <p:nvSpPr>
          <p:cNvPr id="5123" name="Zástupný symbol obsahu 2"/>
          <p:cNvSpPr>
            <a:spLocks noGrp="1"/>
          </p:cNvSpPr>
          <p:nvPr>
            <p:ph idx="1"/>
          </p:nvPr>
        </p:nvSpPr>
        <p:spPr>
          <a:xfrm>
            <a:off x="1258888" y="1285875"/>
            <a:ext cx="7439025" cy="5456238"/>
          </a:xfrm>
        </p:spPr>
        <p:txBody>
          <a:bodyPr/>
          <a:lstStyle/>
          <a:p>
            <a:pPr algn="just">
              <a:buFont typeface="Arial" charset="0"/>
              <a:buNone/>
            </a:pPr>
            <a:r>
              <a:rPr lang="sk-SK" sz="2000" dirty="0" smtClean="0">
                <a:solidFill>
                  <a:srgbClr val="FF0000"/>
                </a:solidFill>
              </a:rPr>
              <a:t>Skutkový stav</a:t>
            </a:r>
          </a:p>
          <a:p>
            <a:pPr algn="just">
              <a:buFont typeface="Wingdings" pitchFamily="2" charset="2"/>
              <a:buChar char="§"/>
            </a:pPr>
            <a:r>
              <a:rPr lang="sk-SK" sz="1800" dirty="0" smtClean="0">
                <a:solidFill>
                  <a:srgbClr val="002060"/>
                </a:solidFill>
              </a:rPr>
              <a:t>spotrebiteľ uzavrel s poisťovňou </a:t>
            </a:r>
            <a:r>
              <a:rPr lang="sk-SK" sz="1800" b="1" dirty="0" smtClean="0">
                <a:solidFill>
                  <a:srgbClr val="002060"/>
                </a:solidFill>
              </a:rPr>
              <a:t>havarijné poistenie</a:t>
            </a:r>
            <a:r>
              <a:rPr lang="sk-SK" sz="1800" dirty="0" smtClean="0">
                <a:solidFill>
                  <a:srgbClr val="002060"/>
                </a:solidFill>
              </a:rPr>
              <a:t>, okrem iného aj pre prípad poškodenia alebo zničenia vozidla v dôsledku zásahu tretej osoby.</a:t>
            </a:r>
          </a:p>
          <a:p>
            <a:pPr algn="just">
              <a:buFont typeface="Wingdings" pitchFamily="2" charset="2"/>
              <a:buChar char="§"/>
            </a:pPr>
            <a:r>
              <a:rPr lang="sk-SK" sz="1800" dirty="0" smtClean="0">
                <a:solidFill>
                  <a:srgbClr val="002060"/>
                </a:solidFill>
              </a:rPr>
              <a:t>počas jazdy klient zistil, že palubný počítač indikuje zmenu tlaku v pneumatikách, na najbližšej čerpacej stanici zastavil a pneumatiky </a:t>
            </a:r>
            <a:r>
              <a:rPr lang="sk-SK" sz="1800" dirty="0" err="1" smtClean="0">
                <a:solidFill>
                  <a:srgbClr val="002060"/>
                </a:solidFill>
              </a:rPr>
              <a:t>dohustil</a:t>
            </a:r>
            <a:r>
              <a:rPr lang="sk-SK" sz="1800" dirty="0" smtClean="0">
                <a:solidFill>
                  <a:srgbClr val="002060"/>
                </a:solidFill>
              </a:rPr>
              <a:t>. Na druhý deň zistil opätovný pokles, preto dal pneumatiky skontrolovať. Odbornou kontrolou bolo zistené že všetky pneumatiky sú z bočnej strany úmyselne prepichnuté. Klient musel pneumatiky vymeniť a náklady na výmenu nahlásil poisťovni ako poistnú udalosť.</a:t>
            </a:r>
          </a:p>
          <a:p>
            <a:pPr algn="just">
              <a:buFont typeface="Wingdings" pitchFamily="2" charset="2"/>
              <a:buChar char="§"/>
            </a:pPr>
            <a:r>
              <a:rPr lang="sk-SK" sz="1800" dirty="0" smtClean="0">
                <a:solidFill>
                  <a:srgbClr val="002060"/>
                </a:solidFill>
              </a:rPr>
              <a:t>poisťovňa nahlásenú udalosť vybavila ako bezpredmetnú, keďže poistenie sa podľa výluk nevzťahovalo na poškodenie alebo zničenie pneumatík, </a:t>
            </a:r>
            <a:r>
              <a:rPr lang="sk-SK" sz="1800" b="1" dirty="0" smtClean="0">
                <a:solidFill>
                  <a:srgbClr val="002060"/>
                </a:solidFill>
              </a:rPr>
              <a:t>ak zároveň nedôjde aj k inému poškodeniu vozidla</a:t>
            </a:r>
            <a:r>
              <a:rPr lang="sk-SK" sz="1800" dirty="0" smtClean="0">
                <a:solidFill>
                  <a:srgbClr val="002060"/>
                </a:solidFill>
              </a:rPr>
              <a:t>. </a:t>
            </a:r>
          </a:p>
          <a:p>
            <a:pPr algn="just">
              <a:buFont typeface="Wingdings" pitchFamily="2" charset="2"/>
              <a:buChar char="§"/>
            </a:pPr>
            <a:r>
              <a:rPr lang="sk-SK" sz="1800" dirty="0" smtClean="0">
                <a:solidFill>
                  <a:srgbClr val="002060"/>
                </a:solidFill>
              </a:rPr>
              <a:t>Prvostupňový súd dňa 29.05.2012 vyhlásil výluku za neprijateľnú zmluvnú podmienku a priznal spotrebiteľovi právo na plnenie (rozsudok OS Bratislava I, </a:t>
            </a:r>
            <a:r>
              <a:rPr lang="sk-SK" sz="1800" b="1" dirty="0" smtClean="0">
                <a:solidFill>
                  <a:srgbClr val="002060"/>
                </a:solidFill>
              </a:rPr>
              <a:t>15C 139/2010</a:t>
            </a:r>
            <a:r>
              <a:rPr lang="sk-SK" sz="1800" dirty="0" smtClean="0">
                <a:solidFill>
                  <a:srgbClr val="002060"/>
                </a:solidFill>
              </a:rPr>
              <a:t>).</a:t>
            </a: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5128"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a:xfrm>
            <a:off x="1619250" y="168275"/>
            <a:ext cx="7067550" cy="647700"/>
          </a:xfrm>
        </p:spPr>
        <p:txBody>
          <a:bodyPr/>
          <a:lstStyle/>
          <a:p>
            <a:r>
              <a:rPr lang="sk-SK" sz="3200" smtClean="0"/>
              <a:t>Poškodenie pneumatík</a:t>
            </a:r>
            <a:endParaRPr lang="sk-SK" smtClean="0"/>
          </a:p>
        </p:txBody>
      </p:sp>
      <p:sp>
        <p:nvSpPr>
          <p:cNvPr id="6147" name="Zástupný symbol obsahu 2"/>
          <p:cNvSpPr>
            <a:spLocks noGrp="1"/>
          </p:cNvSpPr>
          <p:nvPr>
            <p:ph idx="1"/>
          </p:nvPr>
        </p:nvSpPr>
        <p:spPr>
          <a:xfrm>
            <a:off x="1258888" y="1285875"/>
            <a:ext cx="7439025" cy="5456238"/>
          </a:xfrm>
        </p:spPr>
        <p:txBody>
          <a:bodyPr/>
          <a:lstStyle/>
          <a:p>
            <a:pPr algn="just">
              <a:buFont typeface="Arial" charset="0"/>
              <a:buNone/>
            </a:pPr>
            <a:r>
              <a:rPr lang="sk-SK" sz="2000" dirty="0" smtClean="0">
                <a:solidFill>
                  <a:srgbClr val="FF0000"/>
                </a:solidFill>
              </a:rPr>
              <a:t>Z odôvodnenia prvostupňového súdu</a:t>
            </a:r>
          </a:p>
          <a:p>
            <a:pPr algn="just">
              <a:buFont typeface="Wingdings" pitchFamily="2" charset="2"/>
              <a:buChar char="§"/>
            </a:pPr>
            <a:r>
              <a:rPr lang="sk-SK" sz="1800" dirty="0" smtClean="0">
                <a:solidFill>
                  <a:srgbClr val="002060"/>
                </a:solidFill>
              </a:rPr>
              <a:t>Súd zistil, že poistná zmluva obsahuje výraznú nerovnováhu v právach a povinnostiach medzi zmluvnými stranami vo vzťahu odporcom určenej výluky z poistenia, keď škoda spôsobená poškodením alebo zničením pneumatík je podmienená vznikom súčasne aj iným poškodením motorového vozidla, </a:t>
            </a:r>
            <a:r>
              <a:rPr lang="sk-SK" sz="1800" b="1" dirty="0" smtClean="0">
                <a:solidFill>
                  <a:srgbClr val="002060"/>
                </a:solidFill>
              </a:rPr>
              <a:t>čo sa nepochybne javí ako iracionálne a odporujúce zdravému rozumu</a:t>
            </a:r>
            <a:r>
              <a:rPr lang="sk-SK" sz="1800" dirty="0" smtClean="0">
                <a:solidFill>
                  <a:srgbClr val="002060"/>
                </a:solidFill>
              </a:rPr>
              <a:t>.</a:t>
            </a:r>
          </a:p>
          <a:p>
            <a:pPr algn="just">
              <a:buFont typeface="Wingdings" pitchFamily="2" charset="2"/>
              <a:buChar char="§"/>
            </a:pPr>
            <a:r>
              <a:rPr lang="sk-SK" sz="1800" dirty="0" smtClean="0">
                <a:solidFill>
                  <a:srgbClr val="002060"/>
                </a:solidFill>
              </a:rPr>
              <a:t>Súd je toho názoru, že </a:t>
            </a:r>
            <a:r>
              <a:rPr lang="sk-SK" sz="1800" b="1" dirty="0" smtClean="0">
                <a:solidFill>
                  <a:srgbClr val="002060"/>
                </a:solidFill>
              </a:rPr>
              <a:t>navrhovateľ objektívne nemohol pri uzatváraní poistnej zmluvy predpokladať</a:t>
            </a:r>
            <a:r>
              <a:rPr lang="sk-SK" sz="1800" dirty="0" smtClean="0">
                <a:solidFill>
                  <a:srgbClr val="002060"/>
                </a:solidFill>
              </a:rPr>
              <a:t>, že poškodenie, resp. zničenie pneumatík bez poškodenia inej časti motorového vozidla nemá poistnou zmluvou kryté, pričom odporca ho pri uzatvorení poistnej zmluvy na túto špecifickú výluku z poistenia </a:t>
            </a:r>
            <a:r>
              <a:rPr lang="sk-SK" sz="1800" b="1" dirty="0" smtClean="0">
                <a:solidFill>
                  <a:srgbClr val="002060"/>
                </a:solidFill>
              </a:rPr>
              <a:t>neupozornil</a:t>
            </a:r>
            <a:r>
              <a:rPr lang="sk-SK" sz="1800" dirty="0" smtClean="0">
                <a:solidFill>
                  <a:srgbClr val="002060"/>
                </a:solidFill>
              </a:rPr>
              <a:t>.</a:t>
            </a:r>
          </a:p>
          <a:p>
            <a:pPr algn="just">
              <a:buFont typeface="Wingdings" pitchFamily="2" charset="2"/>
              <a:buChar char="§"/>
            </a:pPr>
            <a:r>
              <a:rPr lang="sk-SK" sz="1800" dirty="0" smtClean="0">
                <a:solidFill>
                  <a:srgbClr val="002060"/>
                </a:solidFill>
              </a:rPr>
              <a:t>Navrhovateľ z pohľadu spotrebiteľa </a:t>
            </a:r>
            <a:r>
              <a:rPr lang="sk-SK" sz="1800" b="1" dirty="0" smtClean="0">
                <a:solidFill>
                  <a:srgbClr val="002060"/>
                </a:solidFill>
              </a:rPr>
              <a:t>nemôže mať jasnú predstavu </a:t>
            </a:r>
            <a:r>
              <a:rPr lang="sk-SK" sz="1800" dirty="0" smtClean="0">
                <a:solidFill>
                  <a:srgbClr val="002060"/>
                </a:solidFill>
              </a:rPr>
              <a:t>o špecifikách a výlukách z poistenia </a:t>
            </a:r>
            <a:r>
              <a:rPr lang="sk-SK" sz="1800" b="1" dirty="0" smtClean="0">
                <a:solidFill>
                  <a:srgbClr val="002060"/>
                </a:solidFill>
              </a:rPr>
              <a:t>s poukazom i na samotné množstvo písomných informácií uvedených v poistných podmienkach </a:t>
            </a:r>
            <a:r>
              <a:rPr lang="sk-SK" sz="1800" dirty="0" smtClean="0">
                <a:solidFill>
                  <a:srgbClr val="002060"/>
                </a:solidFill>
              </a:rPr>
              <a:t>pri uzatváraní poistnej zmluvy a preto sa predpokladá, že s ohľadom na nemalé skúsenosti odporcu ako poisťovateľa, že na takéto úskalia poisteného pri uzatváraní poistnej zmluvy upozorní.</a:t>
            </a: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6152"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610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a:xfrm>
            <a:off x="1619250" y="168275"/>
            <a:ext cx="7067550" cy="647700"/>
          </a:xfrm>
        </p:spPr>
        <p:txBody>
          <a:bodyPr/>
          <a:lstStyle/>
          <a:p>
            <a:r>
              <a:rPr lang="sk-SK" sz="3200" dirty="0" smtClean="0"/>
              <a:t>Obsah prezentácie</a:t>
            </a:r>
            <a:endParaRPr lang="sk-SK" dirty="0" smtClean="0"/>
          </a:p>
        </p:txBody>
      </p:sp>
      <p:sp>
        <p:nvSpPr>
          <p:cNvPr id="4099" name="Zástupný symbol obsahu 2"/>
          <p:cNvSpPr>
            <a:spLocks noGrp="1"/>
          </p:cNvSpPr>
          <p:nvPr>
            <p:ph idx="1"/>
          </p:nvPr>
        </p:nvSpPr>
        <p:spPr>
          <a:xfrm>
            <a:off x="1258888" y="1285875"/>
            <a:ext cx="7439025" cy="5456238"/>
          </a:xfrm>
        </p:spPr>
        <p:txBody>
          <a:bodyPr/>
          <a:lstStyle/>
          <a:p>
            <a:pPr algn="just">
              <a:buFont typeface="Wingdings" pitchFamily="2" charset="2"/>
              <a:buChar char="§"/>
            </a:pPr>
            <a:r>
              <a:rPr lang="sk-SK" sz="1800" dirty="0" smtClean="0">
                <a:solidFill>
                  <a:srgbClr val="002060"/>
                </a:solidFill>
              </a:rPr>
              <a:t>Základná charakteristika právnej úpravy</a:t>
            </a:r>
          </a:p>
          <a:p>
            <a:pPr algn="just">
              <a:buFont typeface="Wingdings" pitchFamily="2" charset="2"/>
              <a:buChar char="§"/>
            </a:pPr>
            <a:endParaRPr lang="sk-SK" sz="1800" dirty="0" smtClean="0">
              <a:solidFill>
                <a:srgbClr val="002060"/>
              </a:solidFill>
            </a:endParaRPr>
          </a:p>
          <a:p>
            <a:pPr algn="just">
              <a:buFont typeface="Wingdings" pitchFamily="2" charset="2"/>
              <a:buChar char="§"/>
            </a:pPr>
            <a:r>
              <a:rPr lang="sk-SK" sz="1800" dirty="0" smtClean="0">
                <a:solidFill>
                  <a:srgbClr val="002060"/>
                </a:solidFill>
              </a:rPr>
              <a:t>Prečo sú dôležité neprijateľné zmluvné podmienky?</a:t>
            </a:r>
          </a:p>
          <a:p>
            <a:pPr lvl="1" algn="just">
              <a:buFont typeface="Wingdings" pitchFamily="2" charset="2"/>
              <a:buChar char="§"/>
            </a:pPr>
            <a:r>
              <a:rPr lang="sk-SK" sz="1400" dirty="0" smtClean="0">
                <a:solidFill>
                  <a:srgbClr val="002060"/>
                </a:solidFill>
              </a:rPr>
              <a:t>Príklad mobilných operátorov</a:t>
            </a:r>
          </a:p>
          <a:p>
            <a:pPr lvl="1" algn="just">
              <a:buFont typeface="Wingdings" pitchFamily="2" charset="2"/>
              <a:buChar char="§"/>
            </a:pPr>
            <a:r>
              <a:rPr lang="sk-SK" sz="1400" dirty="0" smtClean="0">
                <a:solidFill>
                  <a:srgbClr val="002060"/>
                </a:solidFill>
              </a:rPr>
              <a:t>Uplatňovanie rozhodcovskej doložky</a:t>
            </a:r>
          </a:p>
          <a:p>
            <a:pPr lvl="1" algn="just">
              <a:buFont typeface="Wingdings" pitchFamily="2" charset="2"/>
              <a:buChar char="§"/>
            </a:pPr>
            <a:endParaRPr lang="sk-SK" sz="1400" dirty="0" smtClean="0">
              <a:solidFill>
                <a:srgbClr val="002060"/>
              </a:solidFill>
            </a:endParaRPr>
          </a:p>
          <a:p>
            <a:pPr algn="just">
              <a:buFont typeface="Wingdings" pitchFamily="2" charset="2"/>
              <a:buChar char="§"/>
            </a:pPr>
            <a:r>
              <a:rPr lang="sk-SK" sz="1800" dirty="0" smtClean="0">
                <a:solidFill>
                  <a:srgbClr val="002060"/>
                </a:solidFill>
              </a:rPr>
              <a:t>Ako sa vyvíjajú rozhodnutia v oblasti poistných zmlúv</a:t>
            </a:r>
          </a:p>
          <a:p>
            <a:pPr lvl="1" algn="just">
              <a:buFont typeface="Wingdings" pitchFamily="2" charset="2"/>
              <a:buChar char="§"/>
            </a:pPr>
            <a:r>
              <a:rPr lang="sk-SK" sz="1400" dirty="0">
                <a:solidFill>
                  <a:srgbClr val="002060"/>
                </a:solidFill>
              </a:rPr>
              <a:t>Výluky z poistenia –</a:t>
            </a:r>
            <a:r>
              <a:rPr lang="sk-SK" sz="1400" dirty="0" smtClean="0">
                <a:solidFill>
                  <a:srgbClr val="002060"/>
                </a:solidFill>
              </a:rPr>
              <a:t> </a:t>
            </a:r>
            <a:r>
              <a:rPr lang="sk-SK" sz="1400" dirty="0">
                <a:solidFill>
                  <a:srgbClr val="002060"/>
                </a:solidFill>
              </a:rPr>
              <a:t>neprijateľné zmluvné podmienky? </a:t>
            </a:r>
          </a:p>
          <a:p>
            <a:pPr lvl="1" algn="just">
              <a:buFont typeface="Wingdings" pitchFamily="2" charset="2"/>
              <a:buChar char="§"/>
            </a:pPr>
            <a:r>
              <a:rPr lang="sk-SK" sz="1400" dirty="0">
                <a:solidFill>
                  <a:srgbClr val="002060"/>
                </a:solidFill>
              </a:rPr>
              <a:t>Vymedzenie poistného rizika –</a:t>
            </a:r>
            <a:r>
              <a:rPr lang="sk-SK" sz="1400" dirty="0" smtClean="0">
                <a:solidFill>
                  <a:srgbClr val="002060"/>
                </a:solidFill>
              </a:rPr>
              <a:t> </a:t>
            </a:r>
            <a:r>
              <a:rPr lang="sk-SK" sz="1400" dirty="0">
                <a:solidFill>
                  <a:srgbClr val="002060"/>
                </a:solidFill>
              </a:rPr>
              <a:t>neprijateľná zmluvná podmienka?</a:t>
            </a:r>
          </a:p>
          <a:p>
            <a:pPr lvl="1" algn="just">
              <a:buFont typeface="Wingdings" pitchFamily="2" charset="2"/>
              <a:buChar char="§"/>
            </a:pPr>
            <a:r>
              <a:rPr lang="sk-SK" sz="1400" dirty="0">
                <a:solidFill>
                  <a:srgbClr val="002060"/>
                </a:solidFill>
              </a:rPr>
              <a:t>Zníženie poistného plnenia – neprijateľná zmluvná podmienka</a:t>
            </a:r>
            <a:r>
              <a:rPr lang="sk-SK" sz="1400" dirty="0" smtClean="0">
                <a:solidFill>
                  <a:srgbClr val="002060"/>
                </a:solidFill>
              </a:rPr>
              <a:t>?</a:t>
            </a:r>
          </a:p>
          <a:p>
            <a:pPr lvl="1" algn="just">
              <a:buFont typeface="Wingdings" pitchFamily="2" charset="2"/>
              <a:buChar char="§"/>
            </a:pPr>
            <a:endParaRPr lang="sk-SK" sz="1400" dirty="0">
              <a:solidFill>
                <a:srgbClr val="002060"/>
              </a:solidFill>
            </a:endParaRPr>
          </a:p>
          <a:p>
            <a:pPr algn="just">
              <a:buFont typeface="Wingdings" pitchFamily="2" charset="2"/>
              <a:buChar char="§"/>
            </a:pPr>
            <a:r>
              <a:rPr lang="sk-SK" sz="1800" dirty="0" smtClean="0">
                <a:solidFill>
                  <a:srgbClr val="002060"/>
                </a:solidFill>
              </a:rPr>
              <a:t>Aktuálne otázky z oblasti poistenia </a:t>
            </a:r>
          </a:p>
          <a:p>
            <a:pPr algn="just">
              <a:buFont typeface="Wingdings" pitchFamily="2" charset="2"/>
              <a:buChar char="§"/>
            </a:pPr>
            <a:endParaRPr lang="sk-SK" sz="1800" dirty="0" smtClean="0">
              <a:solidFill>
                <a:srgbClr val="002060"/>
              </a:solidFill>
            </a:endParaRPr>
          </a:p>
          <a:p>
            <a:pPr algn="just">
              <a:buFont typeface="Wingdings" pitchFamily="2" charset="2"/>
              <a:buChar char="§"/>
            </a:pPr>
            <a:endParaRPr lang="sk-SK" sz="2600" dirty="0" smtClean="0">
              <a:solidFill>
                <a:srgbClr val="002060"/>
              </a:solidFill>
            </a:endParaRP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4104"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99">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a:xfrm>
            <a:off x="1619250" y="168275"/>
            <a:ext cx="7067550" cy="647700"/>
          </a:xfrm>
        </p:spPr>
        <p:txBody>
          <a:bodyPr/>
          <a:lstStyle/>
          <a:p>
            <a:r>
              <a:rPr lang="sk-SK" sz="3200" smtClean="0"/>
              <a:t>Poškodenie pneumatík</a:t>
            </a:r>
            <a:endParaRPr lang="sk-SK" smtClean="0"/>
          </a:p>
        </p:txBody>
      </p:sp>
      <p:sp>
        <p:nvSpPr>
          <p:cNvPr id="3075" name="Zástupný symbol obsahu 2"/>
          <p:cNvSpPr>
            <a:spLocks noGrp="1"/>
          </p:cNvSpPr>
          <p:nvPr>
            <p:ph idx="1"/>
          </p:nvPr>
        </p:nvSpPr>
        <p:spPr>
          <a:xfrm>
            <a:off x="1258888" y="1285875"/>
            <a:ext cx="7439025" cy="5456238"/>
          </a:xfrm>
        </p:spPr>
        <p:txBody>
          <a:bodyPr/>
          <a:lstStyle/>
          <a:p>
            <a:pPr algn="just">
              <a:buFont typeface="Arial" charset="0"/>
              <a:buNone/>
              <a:defRPr/>
            </a:pPr>
            <a:r>
              <a:rPr lang="sk-SK" sz="2000" dirty="0" smtClean="0">
                <a:solidFill>
                  <a:srgbClr val="FF0000"/>
                </a:solidFill>
              </a:rPr>
              <a:t>Z odôvodnenia prvostupňového súdu</a:t>
            </a:r>
          </a:p>
          <a:p>
            <a:pPr marL="0" indent="0" algn="just">
              <a:buFont typeface="Arial" charset="0"/>
              <a:buNone/>
              <a:defRPr/>
            </a:pPr>
            <a:r>
              <a:rPr lang="sk-SK" sz="1800" dirty="0" smtClean="0">
                <a:solidFill>
                  <a:srgbClr val="002060"/>
                </a:solidFill>
              </a:rPr>
              <a:t>Súd má za to, že </a:t>
            </a:r>
            <a:r>
              <a:rPr lang="sk-SK" sz="1800" b="1" dirty="0" smtClean="0">
                <a:solidFill>
                  <a:srgbClr val="002060"/>
                </a:solidFill>
              </a:rPr>
              <a:t>len strohý odkaz </a:t>
            </a:r>
            <a:r>
              <a:rPr lang="sk-SK" sz="1800" dirty="0" smtClean="0">
                <a:solidFill>
                  <a:srgbClr val="002060"/>
                </a:solidFill>
              </a:rPr>
              <a:t>v uzatváranej poistnej zmluve na všeobecné poistné podmienky a z nich vyplývajúci ďalší odkaz na výluky z poistenia </a:t>
            </a:r>
            <a:r>
              <a:rPr lang="sk-SK" sz="1800" b="1" dirty="0" smtClean="0">
                <a:solidFill>
                  <a:srgbClr val="002060"/>
                </a:solidFill>
              </a:rPr>
              <a:t>je stav vyvolávajúci nevyvážené postavenie </a:t>
            </a:r>
            <a:r>
              <a:rPr lang="sk-SK" sz="1800" dirty="0" smtClean="0">
                <a:solidFill>
                  <a:srgbClr val="002060"/>
                </a:solidFill>
              </a:rPr>
              <a:t>účastníkov v poistnom vzťahu a preto určil, že zmluvná podmienka, obsahom ktorej je výluky z poistenia je neprijateľnou zmluvnou podmienkou.</a:t>
            </a:r>
          </a:p>
          <a:p>
            <a:pPr algn="just">
              <a:buFont typeface="Wingdings" pitchFamily="2" charset="2"/>
              <a:buChar char="§"/>
              <a:defRPr/>
            </a:pPr>
            <a:endParaRPr lang="sk-SK" sz="1800" dirty="0">
              <a:solidFill>
                <a:srgbClr val="002060"/>
              </a:solidFill>
            </a:endParaRPr>
          </a:p>
          <a:p>
            <a:pPr marL="0" indent="0" algn="just">
              <a:buFont typeface="Arial" charset="0"/>
              <a:buNone/>
              <a:defRPr/>
            </a:pPr>
            <a:r>
              <a:rPr lang="sk-SK" sz="1800" dirty="0" smtClean="0">
                <a:solidFill>
                  <a:srgbClr val="FF0000"/>
                </a:solidFill>
              </a:rPr>
              <a:t>A čo na to Smernica 93/13/EHS?</a:t>
            </a:r>
          </a:p>
          <a:p>
            <a:pPr marL="0" indent="0" algn="just">
              <a:buFont typeface="Arial" charset="0"/>
              <a:buNone/>
              <a:defRPr/>
            </a:pPr>
            <a:r>
              <a:rPr lang="en-US" sz="1800" dirty="0" smtClean="0">
                <a:solidFill>
                  <a:srgbClr val="002060"/>
                </a:solidFill>
              </a:rPr>
              <a:t>Whereas, for the purposes of this Directive, assessment of unfair character shall not be made of terms which describe the main subject matter of the contract nor the quality/price ratio of the goods or services supplied; whereas the main subject matter of the contract and the price/ quality ratio may nevertheless be taken into account in assessing the fairness of other terms; whereas it follows, inter alia, that in insurance contracts, the </a:t>
            </a:r>
            <a:r>
              <a:rPr lang="en-US" sz="1800" b="1" dirty="0" smtClean="0">
                <a:solidFill>
                  <a:srgbClr val="002060"/>
                </a:solidFill>
              </a:rPr>
              <a:t>terms which clearly define or circumscribe the insured risk and the insurer’s liability shall not be subject to such assessment</a:t>
            </a:r>
            <a:r>
              <a:rPr lang="en-US" sz="1800" dirty="0" smtClean="0">
                <a:solidFill>
                  <a:srgbClr val="002060"/>
                </a:solidFill>
              </a:rPr>
              <a:t> since these restrictions are taken into account in calculating the premium paid by the consumer;</a:t>
            </a:r>
            <a:endParaRPr lang="sk-SK" sz="1800" dirty="0" smtClean="0">
              <a:solidFill>
                <a:srgbClr val="002060"/>
              </a:solidFill>
            </a:endParaRPr>
          </a:p>
          <a:p>
            <a:pPr algn="just">
              <a:buFont typeface="Wingdings" pitchFamily="2" charset="2"/>
              <a:buChar char="§"/>
              <a:defRPr/>
            </a:pPr>
            <a:endParaRPr lang="sk-SK" sz="1800" dirty="0" smtClean="0">
              <a:solidFill>
                <a:srgbClr val="002060"/>
              </a:solidFill>
            </a:endParaRP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7176"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a:xfrm>
            <a:off x="1619250" y="168275"/>
            <a:ext cx="7067550" cy="647700"/>
          </a:xfrm>
        </p:spPr>
        <p:txBody>
          <a:bodyPr/>
          <a:lstStyle/>
          <a:p>
            <a:r>
              <a:rPr lang="sk-SK" sz="3200" smtClean="0"/>
              <a:t>Poškodenie pneumatík</a:t>
            </a:r>
            <a:endParaRPr lang="sk-SK" smtClean="0"/>
          </a:p>
        </p:txBody>
      </p:sp>
      <p:sp>
        <p:nvSpPr>
          <p:cNvPr id="3075" name="Zástupný symbol obsahu 2"/>
          <p:cNvSpPr>
            <a:spLocks noGrp="1"/>
          </p:cNvSpPr>
          <p:nvPr>
            <p:ph idx="1"/>
          </p:nvPr>
        </p:nvSpPr>
        <p:spPr>
          <a:xfrm>
            <a:off x="1258888" y="1285875"/>
            <a:ext cx="7439025" cy="5456238"/>
          </a:xfrm>
        </p:spPr>
        <p:txBody>
          <a:bodyPr/>
          <a:lstStyle/>
          <a:p>
            <a:pPr algn="just">
              <a:buFont typeface="Arial" charset="0"/>
              <a:buNone/>
              <a:defRPr/>
            </a:pPr>
            <a:r>
              <a:rPr lang="sk-SK" sz="2000" dirty="0" smtClean="0">
                <a:solidFill>
                  <a:srgbClr val="FF0000"/>
                </a:solidFill>
              </a:rPr>
              <a:t>A čo na to odvolací súd?</a:t>
            </a:r>
          </a:p>
          <a:p>
            <a:pPr algn="just">
              <a:buFont typeface="Wingdings" pitchFamily="2" charset="2"/>
              <a:buChar char="§"/>
              <a:defRPr/>
            </a:pPr>
            <a:r>
              <a:rPr lang="sk-SK" sz="1800" dirty="0" smtClean="0">
                <a:solidFill>
                  <a:srgbClr val="002060"/>
                </a:solidFill>
              </a:rPr>
              <a:t>Odvolací súd rozhodnutie súdu prvého stupňa zmenil a </a:t>
            </a:r>
            <a:r>
              <a:rPr lang="sk-SK" sz="1800" b="1" dirty="0" smtClean="0">
                <a:solidFill>
                  <a:srgbClr val="002060"/>
                </a:solidFill>
              </a:rPr>
              <a:t>žalobu zamietol</a:t>
            </a:r>
          </a:p>
          <a:p>
            <a:pPr algn="just">
              <a:buFont typeface="Wingdings" pitchFamily="2" charset="2"/>
              <a:buChar char="§"/>
              <a:defRPr/>
            </a:pPr>
            <a:r>
              <a:rPr lang="sk-SK" sz="1800" dirty="0" smtClean="0">
                <a:solidFill>
                  <a:srgbClr val="002060"/>
                </a:solidFill>
              </a:rPr>
              <a:t>Odvolací súd sa odvolal na </a:t>
            </a:r>
            <a:r>
              <a:rPr lang="sk-SK" sz="1800" b="1" dirty="0" smtClean="0">
                <a:solidFill>
                  <a:srgbClr val="002060"/>
                </a:solidFill>
              </a:rPr>
              <a:t>predmet zmluvy</a:t>
            </a:r>
            <a:r>
              <a:rPr lang="sk-SK" sz="1800" b="1" dirty="0" smtClean="0">
                <a:solidFill>
                  <a:srgbClr val="002060"/>
                </a:solidFill>
              </a:rPr>
              <a:t>:  </a:t>
            </a:r>
            <a:r>
              <a:rPr lang="sk-SK" sz="1800" dirty="0" smtClean="0">
                <a:solidFill>
                  <a:srgbClr val="002060"/>
                </a:solidFill>
              </a:rPr>
              <a:t>Podľa názoru odvolacieho súdu sa táto zmluvná podmienka týka hlavného predmetu plnenia a primeranosti ceny.  Hlavným predmetom plnenia je totiž poistné plnenie v prípade poistnej udalosti. Pokiaľ ide o cenu, je nepochybné, že vylúčenia pneumatík z poistenia a teda z krytia rizika, sa odrazilo v stanovení výšky poistného. Vzhľadom na to predmetnú zmluvnú podmienku nemožno hodnotiť ako neprijateľnú</a:t>
            </a:r>
            <a:r>
              <a:rPr lang="sk-SK" sz="1800" dirty="0" smtClean="0">
                <a:solidFill>
                  <a:srgbClr val="002060"/>
                </a:solidFill>
              </a:rPr>
              <a:t> podmienku (§ 53 ods. 1 druhá veta Obč. zák.).</a:t>
            </a:r>
            <a:endParaRPr lang="sk-SK" sz="1800" b="1" dirty="0" smtClean="0">
              <a:solidFill>
                <a:srgbClr val="002060"/>
              </a:solidFill>
            </a:endParaRPr>
          </a:p>
          <a:p>
            <a:pPr algn="just">
              <a:buFont typeface="Wingdings" pitchFamily="2" charset="2"/>
              <a:buChar char="§"/>
              <a:defRPr/>
            </a:pPr>
            <a:r>
              <a:rPr lang="sk-SK" sz="1800" dirty="0" smtClean="0">
                <a:solidFill>
                  <a:srgbClr val="002060"/>
                </a:solidFill>
              </a:rPr>
              <a:t>Odvolací </a:t>
            </a:r>
            <a:r>
              <a:rPr lang="sk-SK" sz="1800" dirty="0" smtClean="0">
                <a:solidFill>
                  <a:srgbClr val="002060"/>
                </a:solidFill>
              </a:rPr>
              <a:t>súd prihliadol aj na </a:t>
            </a:r>
            <a:r>
              <a:rPr lang="sk-SK" sz="1800" b="1" dirty="0" smtClean="0">
                <a:solidFill>
                  <a:srgbClr val="002060"/>
                </a:solidFill>
              </a:rPr>
              <a:t>okolnosti uzavierania zmluvy</a:t>
            </a:r>
            <a:r>
              <a:rPr lang="sk-SK" sz="1800" b="1" dirty="0" smtClean="0">
                <a:solidFill>
                  <a:srgbClr val="002060"/>
                </a:solidFill>
              </a:rPr>
              <a:t>: </a:t>
            </a:r>
            <a:r>
              <a:rPr lang="sk-SK" sz="1800" dirty="0" smtClean="0">
                <a:solidFill>
                  <a:srgbClr val="002060"/>
                </a:solidFill>
              </a:rPr>
              <a:t>...rovnako bez akéhokoľvek podkladu súd prvého stupňa konštatoval, že žalobca z pohľadu spotrebiteľa nemôže mať jasnú predstavu o výlukách z poistenia. V hlave ... poistných podmienok sú jasne a zrozumiteľne uvedené jednotlivé prípady výluky z poistenia. Oboznámením sa s týmto článkom poistných podmienok musel žalobca získať úplne jasnú predstavu o tom, na aké prípady sa poistenie nevzťahuje; treba pritom vziať do úvahy, že </a:t>
            </a:r>
            <a:r>
              <a:rPr lang="sk-SK" sz="1800" b="1" dirty="0" smtClean="0">
                <a:solidFill>
                  <a:srgbClr val="002060"/>
                </a:solidFill>
              </a:rPr>
              <a:t>žalobca je právnik, ktorému pojem výluka z nepoistenia nemôže byť cudzí a nepochopiteľný</a:t>
            </a:r>
            <a:r>
              <a:rPr lang="sk-SK" sz="1800" dirty="0" smtClean="0">
                <a:solidFill>
                  <a:srgbClr val="002060"/>
                </a:solidFill>
              </a:rPr>
              <a:t>.</a:t>
            </a:r>
            <a:endParaRPr lang="sk-SK" sz="1800" b="1" dirty="0" smtClean="0">
              <a:solidFill>
                <a:srgbClr val="002060"/>
              </a:solidFill>
            </a:endParaRPr>
          </a:p>
          <a:p>
            <a:pPr algn="just">
              <a:buFont typeface="Wingdings" pitchFamily="2" charset="2"/>
              <a:buChar char="§"/>
              <a:defRPr/>
            </a:pPr>
            <a:endParaRPr lang="sk-SK" sz="1800" dirty="0">
              <a:solidFill>
                <a:srgbClr val="002060"/>
              </a:solidFill>
            </a:endParaRP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7176"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619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a:xfrm>
            <a:off x="1619250" y="168275"/>
            <a:ext cx="7067550" cy="647700"/>
          </a:xfrm>
        </p:spPr>
        <p:txBody>
          <a:bodyPr/>
          <a:lstStyle/>
          <a:p>
            <a:r>
              <a:rPr lang="sk-SK" sz="3200" smtClean="0"/>
              <a:t>Ťiaž snehu a námrazy</a:t>
            </a:r>
            <a:endParaRPr lang="sk-SK" smtClean="0"/>
          </a:p>
        </p:txBody>
      </p:sp>
      <p:sp>
        <p:nvSpPr>
          <p:cNvPr id="8195" name="Zástupný symbol obsahu 2"/>
          <p:cNvSpPr>
            <a:spLocks noGrp="1"/>
          </p:cNvSpPr>
          <p:nvPr>
            <p:ph idx="1"/>
          </p:nvPr>
        </p:nvSpPr>
        <p:spPr>
          <a:xfrm>
            <a:off x="1258888" y="1285875"/>
            <a:ext cx="7439025" cy="5456238"/>
          </a:xfrm>
        </p:spPr>
        <p:txBody>
          <a:bodyPr/>
          <a:lstStyle/>
          <a:p>
            <a:pPr algn="just">
              <a:buFont typeface="Arial" charset="0"/>
              <a:buNone/>
            </a:pPr>
            <a:r>
              <a:rPr lang="sk-SK" sz="2000" smtClean="0">
                <a:solidFill>
                  <a:srgbClr val="FF0000"/>
                </a:solidFill>
              </a:rPr>
              <a:t>Skutkový stav</a:t>
            </a:r>
          </a:p>
          <a:p>
            <a:pPr algn="just">
              <a:buFont typeface="Wingdings" pitchFamily="2" charset="2"/>
              <a:buChar char="§"/>
            </a:pPr>
            <a:r>
              <a:rPr lang="sk-SK" sz="1800" smtClean="0">
                <a:solidFill>
                  <a:srgbClr val="002060"/>
                </a:solidFill>
              </a:rPr>
              <a:t>spotrebiteľ uzavrel s poisťovňou </a:t>
            </a:r>
            <a:r>
              <a:rPr lang="sk-SK" sz="1800" b="1" smtClean="0">
                <a:solidFill>
                  <a:srgbClr val="002060"/>
                </a:solidFill>
              </a:rPr>
              <a:t>poistenie rodinného domu</a:t>
            </a:r>
            <a:r>
              <a:rPr lang="sk-SK" sz="1800" smtClean="0">
                <a:solidFill>
                  <a:srgbClr val="002060"/>
                </a:solidFill>
              </a:rPr>
              <a:t>, ktoré sa vzťahovalo aj na živelné udalosti.</a:t>
            </a:r>
          </a:p>
          <a:p>
            <a:pPr algn="just">
              <a:buFont typeface="Wingdings" pitchFamily="2" charset="2"/>
              <a:buChar char="§"/>
            </a:pPr>
            <a:r>
              <a:rPr lang="sk-SK" sz="1800" smtClean="0">
                <a:solidFill>
                  <a:srgbClr val="002060"/>
                </a:solidFill>
              </a:rPr>
              <a:t>v zimnom období sa na prečnievajúcej časti terasy rodinného domu utvorili cencúle, ktoré mali strhnúť časť omietky z fasády rodinného domu.</a:t>
            </a:r>
          </a:p>
          <a:p>
            <a:pPr algn="just">
              <a:buFont typeface="Wingdings" pitchFamily="2" charset="2"/>
              <a:buChar char="§"/>
            </a:pPr>
            <a:r>
              <a:rPr lang="sk-SK" sz="1800" smtClean="0">
                <a:solidFill>
                  <a:srgbClr val="002060"/>
                </a:solidFill>
              </a:rPr>
              <a:t>poisťovňa neposkytla plnenie, keďže tiaž snehu alebo námrazy je definovaná ako </a:t>
            </a:r>
            <a:r>
              <a:rPr lang="sk-SK" sz="1800" b="1" smtClean="0">
                <a:solidFill>
                  <a:srgbClr val="002060"/>
                </a:solidFill>
              </a:rPr>
              <a:t>pôsobenie gravitačnej sily</a:t>
            </a:r>
            <a:r>
              <a:rPr lang="sk-SK" sz="1800" smtClean="0">
                <a:solidFill>
                  <a:srgbClr val="002060"/>
                </a:solidFill>
              </a:rPr>
              <a:t>, pričom podľa názoru poisťovne veľkosť cencúľov nepostačovala na strhnutie fasády. </a:t>
            </a:r>
          </a:p>
          <a:p>
            <a:pPr algn="just">
              <a:buFont typeface="Wingdings" pitchFamily="2" charset="2"/>
              <a:buChar char="§"/>
            </a:pPr>
            <a:r>
              <a:rPr lang="sk-SK" sz="1800" smtClean="0">
                <a:solidFill>
                  <a:srgbClr val="002060"/>
                </a:solidFill>
              </a:rPr>
              <a:t>znalec v konaní na základe meteorologických údajov vypočítal možnú hmotnosť cencúľov a dospel k záveru, že </a:t>
            </a:r>
            <a:r>
              <a:rPr lang="sk-SK" sz="1800" b="1" smtClean="0">
                <a:solidFill>
                  <a:srgbClr val="002060"/>
                </a:solidFill>
              </a:rPr>
              <a:t>hmotnosť cencúľov bola malá na strhnutie fasády</a:t>
            </a:r>
            <a:r>
              <a:rPr lang="sk-SK" sz="1800" smtClean="0">
                <a:solidFill>
                  <a:srgbClr val="002060"/>
                </a:solidFill>
              </a:rPr>
              <a:t>. Zároveň rozhodujúci vplyv na strhnutí omietky pripísal vetru (napriek tomu, že dostupné údaje o poveternostných podmienkach neuvádzali silný vietor).</a:t>
            </a:r>
          </a:p>
          <a:p>
            <a:pPr algn="just">
              <a:buFont typeface="Wingdings" pitchFamily="2" charset="2"/>
              <a:buChar char="§"/>
            </a:pPr>
            <a:r>
              <a:rPr lang="sk-SK" sz="1800" smtClean="0">
                <a:solidFill>
                  <a:srgbClr val="002060"/>
                </a:solidFill>
              </a:rPr>
              <a:t>Prvostupňový súd dňa 06.03.2012 priznal spotrebiteľovi právo na plnenie a v odôvodnení rozsudku označil definíciu tiaže snehu a námrazy za neprijateľnú podmienku, na ktorú nemôže prihliadať (rozsudok OS Senica, </a:t>
            </a:r>
            <a:r>
              <a:rPr lang="sk-SK" sz="1800" b="1" smtClean="0">
                <a:solidFill>
                  <a:srgbClr val="002060"/>
                </a:solidFill>
              </a:rPr>
              <a:t>7C 124/2007</a:t>
            </a:r>
            <a:r>
              <a:rPr lang="sk-SK" sz="1800" smtClean="0">
                <a:solidFill>
                  <a:srgbClr val="002060"/>
                </a:solidFill>
              </a:rPr>
              <a:t>).</a:t>
            </a:r>
          </a:p>
          <a:p>
            <a:pPr algn="just">
              <a:buFont typeface="Wingdings" pitchFamily="2" charset="2"/>
              <a:buChar char="§"/>
            </a:pPr>
            <a:r>
              <a:rPr lang="sk-SK" sz="1800" smtClean="0">
                <a:solidFill>
                  <a:srgbClr val="002060"/>
                </a:solidFill>
              </a:rPr>
              <a:t>Odvolací súd ešte vo veci nerozhodol.</a:t>
            </a:r>
            <a:endParaRPr lang="sk-SK" sz="1800" smtClean="0">
              <a:solidFill>
                <a:srgbClr val="FF0000"/>
              </a:solidFill>
            </a:endParaRPr>
          </a:p>
          <a:p>
            <a:pPr algn="just">
              <a:buFont typeface="Wingdings" pitchFamily="2" charset="2"/>
              <a:buChar char="§"/>
            </a:pPr>
            <a:endParaRPr lang="sk-SK" sz="1800" smtClean="0">
              <a:solidFill>
                <a:srgbClr val="002060"/>
              </a:solidFill>
            </a:endParaRP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8200"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a:xfrm>
            <a:off x="1619250" y="168275"/>
            <a:ext cx="7067550" cy="647700"/>
          </a:xfrm>
        </p:spPr>
        <p:txBody>
          <a:bodyPr/>
          <a:lstStyle/>
          <a:p>
            <a:r>
              <a:rPr lang="sk-SK" sz="3200" smtClean="0"/>
              <a:t>Ťiaž snehu a námrazy</a:t>
            </a:r>
            <a:endParaRPr lang="sk-SK" smtClean="0"/>
          </a:p>
        </p:txBody>
      </p:sp>
      <p:sp>
        <p:nvSpPr>
          <p:cNvPr id="9219" name="Zástupný symbol obsahu 2"/>
          <p:cNvSpPr>
            <a:spLocks noGrp="1"/>
          </p:cNvSpPr>
          <p:nvPr>
            <p:ph idx="1"/>
          </p:nvPr>
        </p:nvSpPr>
        <p:spPr>
          <a:xfrm>
            <a:off x="1258888" y="1285875"/>
            <a:ext cx="7439025" cy="5456238"/>
          </a:xfrm>
        </p:spPr>
        <p:txBody>
          <a:bodyPr/>
          <a:lstStyle/>
          <a:p>
            <a:pPr algn="just">
              <a:buFont typeface="Arial" charset="0"/>
              <a:buNone/>
              <a:defRPr/>
            </a:pPr>
            <a:r>
              <a:rPr lang="sk-SK" sz="2000" dirty="0" smtClean="0">
                <a:solidFill>
                  <a:srgbClr val="FF0000"/>
                </a:solidFill>
              </a:rPr>
              <a:t>Z odôvodnenia</a:t>
            </a:r>
          </a:p>
          <a:p>
            <a:pPr marL="0" indent="0" algn="just">
              <a:buFont typeface="Arial" charset="0"/>
              <a:buNone/>
              <a:defRPr/>
            </a:pPr>
            <a:r>
              <a:rPr lang="sk-SK" sz="1800" dirty="0" smtClean="0">
                <a:solidFill>
                  <a:srgbClr val="002060"/>
                </a:solidFill>
              </a:rPr>
              <a:t>Súd z výsledkov vykonaného dokazovania má za to, že gravitačnú silu tiaže námrazy a existenciu pôsobenia dynamických síl vetra vo vonkajšom prostredí nemožno izolovať, a tak vylučovať ich vzájomné ovplyvňovanie. A síce, </a:t>
            </a:r>
            <a:r>
              <a:rPr lang="sk-SK" sz="1800" b="1" dirty="0" smtClean="0">
                <a:solidFill>
                  <a:srgbClr val="002060"/>
                </a:solidFill>
              </a:rPr>
              <a:t>ak odporca prevzal na seba povinnosť vyplatiť poistné plnenie za vznik škody pôsobením tiaže námrazy, vzhľadom na všetky okolnosti musel a mal vedieť, že vo vonkajšom prostredí sa vzájomné sily či už viac alebo menej ovplyvňujú, a teda je absurdné tvrdiť, že škoda bola spôsobená pôsobením len jednej z nich</a:t>
            </a:r>
            <a:r>
              <a:rPr lang="sk-SK" sz="1800" dirty="0" smtClean="0">
                <a:solidFill>
                  <a:srgbClr val="002060"/>
                </a:solidFill>
              </a:rPr>
              <a:t>. Preto súd dospel k názoru, že tiaž námrazy ako príčinu vzniku škody, na ktorú sa vzťahuje poistné plnenie, treba vykladať nielen v rovine pôsobenia gravitačnej sily tejto tiaže, ale aj v rovine pôsobenia ďalších v prírode prebiehajúcich javov, ktoré na túto silu pôsobia... ...Európske právo kladie dôraz na ochranu spotrebiteľa ako slabšej zmluvnej strany v spotrebiteľských vzťahoch, a preto súdy majú poskytovať a zabezpečovať právnu ochranu spotrebiteľom – v danom prípade navrhovateľom. Z uvedeného dôvodu súd článok 22 bod 23. Všeobecných poistných podmienok pre poistenie majetku, o ktorý sa odporca pri svojej argumentácii opieral, označil v nadväznosti  na uvedené za neprimeranú podmienku v zmysle § 53 ods. 4 písm. d) OZ, ktorá je podľa </a:t>
            </a:r>
            <a:r>
              <a:rPr lang="sk-SK" sz="1800" dirty="0" err="1" smtClean="0">
                <a:solidFill>
                  <a:srgbClr val="002060"/>
                </a:solidFill>
              </a:rPr>
              <a:t>ust</a:t>
            </a:r>
            <a:r>
              <a:rPr lang="sk-SK" sz="1800" dirty="0" smtClean="0">
                <a:solidFill>
                  <a:srgbClr val="002060"/>
                </a:solidFill>
              </a:rPr>
              <a:t>. § 53 ods. 5 OZ neplatná.</a:t>
            </a:r>
          </a:p>
          <a:p>
            <a:pPr algn="just">
              <a:buFont typeface="Wingdings" pitchFamily="2" charset="2"/>
              <a:buChar char="§"/>
              <a:defRPr/>
            </a:pPr>
            <a:endParaRPr lang="sk-SK" sz="1800" dirty="0" smtClean="0">
              <a:solidFill>
                <a:srgbClr val="002060"/>
              </a:solidFill>
            </a:endParaRP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9224"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a:xfrm>
            <a:off x="1619250" y="168275"/>
            <a:ext cx="7067550" cy="647700"/>
          </a:xfrm>
        </p:spPr>
        <p:txBody>
          <a:bodyPr/>
          <a:lstStyle/>
          <a:p>
            <a:r>
              <a:rPr lang="sk-SK" sz="3200" smtClean="0"/>
              <a:t>Ťiaž snehu a námrazy</a:t>
            </a:r>
            <a:endParaRPr lang="sk-SK" smtClean="0"/>
          </a:p>
        </p:txBody>
      </p:sp>
      <p:sp>
        <p:nvSpPr>
          <p:cNvPr id="9219" name="Zástupný symbol obsahu 2"/>
          <p:cNvSpPr>
            <a:spLocks noGrp="1"/>
          </p:cNvSpPr>
          <p:nvPr>
            <p:ph idx="1"/>
          </p:nvPr>
        </p:nvSpPr>
        <p:spPr>
          <a:xfrm>
            <a:off x="1258888" y="1285875"/>
            <a:ext cx="7439025" cy="5456238"/>
          </a:xfrm>
        </p:spPr>
        <p:txBody>
          <a:bodyPr/>
          <a:lstStyle/>
          <a:p>
            <a:pPr algn="just">
              <a:buFont typeface="Arial" charset="0"/>
              <a:buNone/>
              <a:defRPr/>
            </a:pPr>
            <a:r>
              <a:rPr lang="sk-SK" sz="2000" dirty="0" smtClean="0">
                <a:solidFill>
                  <a:srgbClr val="FF0000"/>
                </a:solidFill>
              </a:rPr>
              <a:t>Právna kvalifikácia súdu</a:t>
            </a:r>
          </a:p>
          <a:p>
            <a:pPr algn="just">
              <a:buFont typeface="Wingdings" pitchFamily="2" charset="2"/>
              <a:buChar char="§"/>
              <a:defRPr/>
            </a:pPr>
            <a:r>
              <a:rPr lang="sk-SK" sz="1800" dirty="0">
                <a:solidFill>
                  <a:srgbClr val="002060"/>
                </a:solidFill>
              </a:rPr>
              <a:t>S</a:t>
            </a:r>
            <a:r>
              <a:rPr lang="sk-SK" sz="1800" dirty="0" smtClean="0">
                <a:solidFill>
                  <a:srgbClr val="002060"/>
                </a:solidFill>
              </a:rPr>
              <a:t>úd označil definíciu tiaže snehu a námrazy za neprimeranú podmienku v zmysle § 53 ods. 4 písm. d) OZ.</a:t>
            </a:r>
          </a:p>
          <a:p>
            <a:pPr algn="just">
              <a:buFont typeface="Wingdings" pitchFamily="2" charset="2"/>
              <a:buChar char="§"/>
              <a:defRPr/>
            </a:pPr>
            <a:r>
              <a:rPr lang="sk-SK" sz="1800" dirty="0" smtClean="0">
                <a:solidFill>
                  <a:srgbClr val="002060"/>
                </a:solidFill>
              </a:rPr>
              <a:t>Podľa § 53 ods. 4 písm. d) treba za neprimerané považovať ustanovenia, ktoré vylučujú alebo </a:t>
            </a:r>
            <a:r>
              <a:rPr lang="sk-SK" sz="1800" b="1" dirty="0" smtClean="0">
                <a:solidFill>
                  <a:srgbClr val="002060"/>
                </a:solidFill>
              </a:rPr>
              <a:t>obmedzujú práva spotrebiteľa pri uplatnení zodpovednosti za </a:t>
            </a:r>
            <a:r>
              <a:rPr lang="sk-SK" sz="1800" b="1" dirty="0" err="1" smtClean="0">
                <a:solidFill>
                  <a:srgbClr val="002060"/>
                </a:solidFill>
              </a:rPr>
              <a:t>vady</a:t>
            </a:r>
            <a:r>
              <a:rPr lang="sk-SK" sz="1800" b="1" dirty="0" smtClean="0">
                <a:solidFill>
                  <a:srgbClr val="002060"/>
                </a:solidFill>
              </a:rPr>
              <a:t> alebo zodpovednosti za škodu</a:t>
            </a:r>
            <a:r>
              <a:rPr lang="sk-SK" sz="1800" dirty="0" smtClean="0">
                <a:solidFill>
                  <a:srgbClr val="002060"/>
                </a:solidFill>
              </a:rPr>
              <a:t>.</a:t>
            </a:r>
          </a:p>
          <a:p>
            <a:pPr algn="just">
              <a:buFont typeface="Wingdings" pitchFamily="2" charset="2"/>
              <a:buChar char="§"/>
              <a:defRPr/>
            </a:pPr>
            <a:endParaRPr lang="sk-SK" sz="1800" dirty="0">
              <a:solidFill>
                <a:srgbClr val="002060"/>
              </a:solidFill>
            </a:endParaRPr>
          </a:p>
          <a:p>
            <a:pPr marL="0" indent="0" algn="just">
              <a:buFont typeface="Arial" charset="0"/>
              <a:buNone/>
              <a:defRPr/>
            </a:pPr>
            <a:r>
              <a:rPr lang="sk-SK" sz="1800" dirty="0" smtClean="0">
                <a:solidFill>
                  <a:srgbClr val="FF0000"/>
                </a:solidFill>
              </a:rPr>
              <a:t>A čo ďalej?</a:t>
            </a:r>
          </a:p>
          <a:p>
            <a:pPr algn="just">
              <a:buFont typeface="Wingdings" pitchFamily="2" charset="2"/>
              <a:buChar char="§"/>
              <a:defRPr/>
            </a:pPr>
            <a:r>
              <a:rPr lang="sk-SK" sz="1800" dirty="0" smtClean="0">
                <a:solidFill>
                  <a:srgbClr val="002060"/>
                </a:solidFill>
              </a:rPr>
              <a:t>Ak súd vyhlási za neprijateľnú niektorú zmluvnú podmienku, musí zmluvu vykladať bez tejto podmienky. Čo sa stane, ak súd vyhlási za neplatnú podmienku, ktorá vymedzuje poistnú udalosť? Poistná zmluva je priamo zákonom vymedzená tak, že poistiteľ zaväzuje poskytnúť v dojednanom rozsahu plnenie, ak nastane </a:t>
            </a:r>
            <a:r>
              <a:rPr lang="sk-SK" sz="1800" b="1" dirty="0" smtClean="0">
                <a:solidFill>
                  <a:srgbClr val="002060"/>
                </a:solidFill>
              </a:rPr>
              <a:t>náhodná udalosť v zmluve bližšie označená</a:t>
            </a:r>
            <a:r>
              <a:rPr lang="sk-SK" sz="1800" dirty="0" smtClean="0">
                <a:solidFill>
                  <a:srgbClr val="002060"/>
                </a:solidFill>
              </a:rPr>
              <a:t>...</a:t>
            </a:r>
            <a:r>
              <a:rPr lang="sk-SK" sz="1800" b="1" dirty="0" smtClean="0">
                <a:solidFill>
                  <a:srgbClr val="002060"/>
                </a:solidFill>
              </a:rPr>
              <a:t> </a:t>
            </a:r>
            <a:endParaRPr lang="sk-SK" sz="1800" dirty="0" smtClean="0">
              <a:solidFill>
                <a:srgbClr val="002060"/>
              </a:solidFill>
            </a:endParaRPr>
          </a:p>
          <a:p>
            <a:pPr algn="just">
              <a:buFont typeface="Wingdings" pitchFamily="2" charset="2"/>
              <a:buChar char="§"/>
              <a:defRPr/>
            </a:pPr>
            <a:r>
              <a:rPr lang="sk-SK" sz="1800" dirty="0" smtClean="0">
                <a:solidFill>
                  <a:srgbClr val="002060"/>
                </a:solidFill>
              </a:rPr>
              <a:t>Zmluvná podmienka sa považuje za neprijateľnú iba v prípade, ak spôsobuje </a:t>
            </a:r>
            <a:r>
              <a:rPr lang="sk-SK" sz="1800" b="1" dirty="0" smtClean="0">
                <a:solidFill>
                  <a:srgbClr val="002060"/>
                </a:solidFill>
              </a:rPr>
              <a:t>značnú nerovnováhu </a:t>
            </a:r>
            <a:r>
              <a:rPr lang="sk-SK" sz="1800" dirty="0" smtClean="0">
                <a:solidFill>
                  <a:srgbClr val="002060"/>
                </a:solidFill>
              </a:rPr>
              <a:t>v </a:t>
            </a:r>
            <a:r>
              <a:rPr lang="sk-SK" sz="1800" b="1" dirty="0" smtClean="0">
                <a:solidFill>
                  <a:srgbClr val="002060"/>
                </a:solidFill>
              </a:rPr>
              <a:t>právach a povinnostiach </a:t>
            </a:r>
            <a:r>
              <a:rPr lang="sk-SK" sz="1800" dirty="0" smtClean="0">
                <a:solidFill>
                  <a:srgbClr val="002060"/>
                </a:solidFill>
              </a:rPr>
              <a:t>zmluvných strán v neprospech spotrebiteľa. Je značnou nerovnováhou, ak zmluva kryje 15 rôznych živelných udalostí, ale nekryje akúkoľvek živelnú udalosť?</a:t>
            </a: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0248"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a:xfrm>
            <a:off x="1619250" y="168275"/>
            <a:ext cx="7067550" cy="647700"/>
          </a:xfrm>
        </p:spPr>
        <p:txBody>
          <a:bodyPr/>
          <a:lstStyle/>
          <a:p>
            <a:r>
              <a:rPr lang="sk-SK" sz="3200" smtClean="0"/>
              <a:t>Zníženie poistného plnenia</a:t>
            </a:r>
            <a:endParaRPr lang="sk-SK" smtClean="0"/>
          </a:p>
        </p:txBody>
      </p:sp>
      <p:sp>
        <p:nvSpPr>
          <p:cNvPr id="11267" name="Zástupný symbol obsahu 2"/>
          <p:cNvSpPr>
            <a:spLocks noGrp="1"/>
          </p:cNvSpPr>
          <p:nvPr>
            <p:ph idx="1"/>
          </p:nvPr>
        </p:nvSpPr>
        <p:spPr>
          <a:xfrm>
            <a:off x="1258888" y="1285875"/>
            <a:ext cx="7439025" cy="5456238"/>
          </a:xfrm>
        </p:spPr>
        <p:txBody>
          <a:bodyPr/>
          <a:lstStyle/>
          <a:p>
            <a:pPr algn="just">
              <a:buFont typeface="Arial" charset="0"/>
              <a:buNone/>
            </a:pPr>
            <a:r>
              <a:rPr lang="sk-SK" sz="2000" smtClean="0">
                <a:solidFill>
                  <a:srgbClr val="FF0000"/>
                </a:solidFill>
              </a:rPr>
              <a:t>Skutkový stav</a:t>
            </a:r>
          </a:p>
          <a:p>
            <a:pPr algn="just">
              <a:buFont typeface="Wingdings" pitchFamily="2" charset="2"/>
              <a:buChar char="§"/>
            </a:pPr>
            <a:r>
              <a:rPr lang="sk-SK" sz="1800" smtClean="0">
                <a:solidFill>
                  <a:srgbClr val="002060"/>
                </a:solidFill>
              </a:rPr>
              <a:t>spotrebiteľ uzavrel s poisťovňou životné poistenie, ktorého súčasťou bolo aj </a:t>
            </a:r>
            <a:r>
              <a:rPr lang="sk-SK" sz="1800" b="1" smtClean="0">
                <a:solidFill>
                  <a:srgbClr val="002060"/>
                </a:solidFill>
              </a:rPr>
              <a:t>pripoistenie trvalých následkov úrazu</a:t>
            </a:r>
            <a:r>
              <a:rPr lang="sk-SK" sz="1800" smtClean="0">
                <a:solidFill>
                  <a:srgbClr val="002060"/>
                </a:solidFill>
              </a:rPr>
              <a:t>.</a:t>
            </a:r>
          </a:p>
          <a:p>
            <a:pPr algn="just">
              <a:buFont typeface="Wingdings" pitchFamily="2" charset="2"/>
              <a:buChar char="§"/>
            </a:pPr>
            <a:r>
              <a:rPr lang="sk-SK" sz="1800" smtClean="0">
                <a:solidFill>
                  <a:srgbClr val="002060"/>
                </a:solidFill>
              </a:rPr>
              <a:t>pri mletí mäsa na elektrickom mlynčeku utrpel klient úraz, a to amputáciu nechtového článku palca pravej ruky.</a:t>
            </a:r>
          </a:p>
          <a:p>
            <a:pPr algn="just">
              <a:buFont typeface="Wingdings" pitchFamily="2" charset="2"/>
              <a:buChar char="§"/>
            </a:pPr>
            <a:r>
              <a:rPr lang="sk-SK" sz="1800" smtClean="0">
                <a:solidFill>
                  <a:srgbClr val="002060"/>
                </a:solidFill>
              </a:rPr>
              <a:t>poisťovňa nevyplatila poistné plnenie, v konaní neskôr poukazovala konanie poisteného a na možnosť zníženia poistného plnenia s odkazom na poistné podmienky, ktoré ustanovovali, že ak malo vedomé porušenie povinností uvedených v poistných podmienkach alebo všeobecne záväzných právnych predpisoch  podstatný vplyv na vznik poistnej udalosti alebo na zväčšenie rozsahu následkov poistnej udalosti, je poisťovňa oprávnená plnenie z poistnej zmluvy znížiť podľa toho, aký vplyv malo toto porušenie na rozsah jej povinnosti plniť.</a:t>
            </a:r>
          </a:p>
          <a:p>
            <a:pPr algn="just">
              <a:buFont typeface="Wingdings" pitchFamily="2" charset="2"/>
              <a:buChar char="§"/>
            </a:pPr>
            <a:r>
              <a:rPr lang="sk-SK" sz="1800" smtClean="0">
                <a:solidFill>
                  <a:srgbClr val="002060"/>
                </a:solidFill>
              </a:rPr>
              <a:t>prvostupňový súd dňa 1.6.2009 vyhlásil ustanovenie VPP za neprijateľnú zmluvnú podmienku a priznal spotrebiteľovi právo na plnenie v plnej uplatňovanej výške (rozsudok OS Bratislava I, </a:t>
            </a:r>
            <a:r>
              <a:rPr lang="sk-SK" sz="1800" b="1" smtClean="0">
                <a:solidFill>
                  <a:srgbClr val="002060"/>
                </a:solidFill>
              </a:rPr>
              <a:t>10C 56/2007</a:t>
            </a:r>
            <a:r>
              <a:rPr lang="sk-SK" sz="1800" smtClean="0">
                <a:solidFill>
                  <a:srgbClr val="002060"/>
                </a:solidFill>
              </a:rPr>
              <a:t>). </a:t>
            </a:r>
          </a:p>
          <a:p>
            <a:pPr algn="just">
              <a:buFont typeface="Wingdings" pitchFamily="2" charset="2"/>
              <a:buChar char="§"/>
            </a:pPr>
            <a:r>
              <a:rPr lang="sk-SK" sz="1800" smtClean="0">
                <a:solidFill>
                  <a:srgbClr val="002060"/>
                </a:solidFill>
              </a:rPr>
              <a:t>odvolací súd rozhodnutie prvostupňového súdu vo výroku o neprijateľnej zmluvnej podmienke zrušil, vo výroku o plnení rozhodnutie zmenil.</a:t>
            </a:r>
            <a:endParaRPr lang="sk-SK" sz="2000" smtClean="0">
              <a:solidFill>
                <a:srgbClr val="FF0000"/>
              </a:solidFill>
            </a:endParaRP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1272"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a:xfrm>
            <a:off x="1619250" y="168275"/>
            <a:ext cx="7067550" cy="647700"/>
          </a:xfrm>
        </p:spPr>
        <p:txBody>
          <a:bodyPr/>
          <a:lstStyle/>
          <a:p>
            <a:r>
              <a:rPr lang="sk-SK" sz="3200" smtClean="0"/>
              <a:t>Zníženie poistného plnenia</a:t>
            </a:r>
            <a:endParaRPr lang="sk-SK" smtClean="0"/>
          </a:p>
        </p:txBody>
      </p:sp>
      <p:sp>
        <p:nvSpPr>
          <p:cNvPr id="3075" name="Zástupný symbol obsahu 2"/>
          <p:cNvSpPr>
            <a:spLocks noGrp="1"/>
          </p:cNvSpPr>
          <p:nvPr>
            <p:ph idx="1"/>
          </p:nvPr>
        </p:nvSpPr>
        <p:spPr>
          <a:xfrm>
            <a:off x="1258888" y="1285875"/>
            <a:ext cx="7439025" cy="5456238"/>
          </a:xfrm>
        </p:spPr>
        <p:txBody>
          <a:bodyPr/>
          <a:lstStyle/>
          <a:p>
            <a:pPr algn="just">
              <a:buFont typeface="Arial" charset="0"/>
              <a:buNone/>
              <a:defRPr/>
            </a:pPr>
            <a:r>
              <a:rPr lang="sk-SK" sz="2000" dirty="0" smtClean="0">
                <a:solidFill>
                  <a:srgbClr val="FF0000"/>
                </a:solidFill>
              </a:rPr>
              <a:t>Z odôvodnenia prvostupňového súdu</a:t>
            </a:r>
          </a:p>
          <a:p>
            <a:pPr marL="0" indent="0" algn="just">
              <a:buFont typeface="Arial" charset="0"/>
              <a:buNone/>
              <a:defRPr/>
            </a:pPr>
            <a:r>
              <a:rPr lang="sk-SK" sz="1800" dirty="0" smtClean="0">
                <a:solidFill>
                  <a:srgbClr val="002060"/>
                </a:solidFill>
              </a:rPr>
              <a:t>Obsah je nejasný, neurčitý a tým aj jednoznačne nevykonateľný a to z toho dôvodu, že spotrebiteľ – </a:t>
            </a:r>
            <a:r>
              <a:rPr lang="sk-SK" sz="1800" b="1" dirty="0" smtClean="0">
                <a:solidFill>
                  <a:srgbClr val="002060"/>
                </a:solidFill>
              </a:rPr>
              <a:t>navrhovateľ si nevie na základe jej znenia vypočítať v akej výške by malo byť krátené poistné plnenie</a:t>
            </a:r>
            <a:r>
              <a:rPr lang="sk-SK" sz="1800" dirty="0" smtClean="0">
                <a:solidFill>
                  <a:srgbClr val="002060"/>
                </a:solidFill>
              </a:rPr>
              <a:t>... ...Takto formulovaný obsah článku VPP je v neprospech navrhovateľa ako spotrebiteľa, ktorý je vystavený svojvôli odporcu, ktorý bez presne určeného vzorca v podstate akýmkoľvek spôsobom môže vypočítať výšku poistného plnenia kráteného o ľubovoľnú sumu, ktorej správnosť nemôže overiť spotrebiteľ ani súd.</a:t>
            </a:r>
          </a:p>
          <a:p>
            <a:pPr marL="0" indent="0" algn="just">
              <a:buFont typeface="Arial" charset="0"/>
              <a:buNone/>
              <a:defRPr/>
            </a:pPr>
            <a:r>
              <a:rPr lang="sk-SK" sz="1800" dirty="0" smtClean="0">
                <a:solidFill>
                  <a:srgbClr val="002060"/>
                </a:solidFill>
              </a:rPr>
              <a:t>(rozsudok OS Bratislava I, </a:t>
            </a:r>
            <a:r>
              <a:rPr lang="sk-SK" sz="1800" b="1" dirty="0" smtClean="0">
                <a:solidFill>
                  <a:srgbClr val="002060"/>
                </a:solidFill>
              </a:rPr>
              <a:t>10C 56/2007</a:t>
            </a:r>
            <a:r>
              <a:rPr lang="sk-SK" sz="1800" dirty="0" smtClean="0">
                <a:solidFill>
                  <a:srgbClr val="002060"/>
                </a:solidFill>
              </a:rPr>
              <a:t>)</a:t>
            </a:r>
            <a:endParaRPr lang="sk-SK" sz="1800" dirty="0">
              <a:solidFill>
                <a:srgbClr val="002060"/>
              </a:solidFill>
            </a:endParaRPr>
          </a:p>
          <a:p>
            <a:pPr marL="0" indent="0" algn="just">
              <a:buFont typeface="Arial" charset="0"/>
              <a:buNone/>
              <a:defRPr/>
            </a:pPr>
            <a:endParaRPr lang="sk-SK" sz="2000" dirty="0" smtClean="0">
              <a:solidFill>
                <a:srgbClr val="FF0000"/>
              </a:solidFill>
            </a:endParaRPr>
          </a:p>
          <a:p>
            <a:pPr marL="0" indent="0" algn="just">
              <a:buFont typeface="Arial" charset="0"/>
              <a:buNone/>
              <a:defRPr/>
            </a:pPr>
            <a:r>
              <a:rPr lang="sk-SK" sz="2000" dirty="0" smtClean="0">
                <a:solidFill>
                  <a:srgbClr val="FF0000"/>
                </a:solidFill>
              </a:rPr>
              <a:t>Z odôvodnenia odvolacieho súdu</a:t>
            </a:r>
          </a:p>
          <a:p>
            <a:pPr marL="0" indent="0" algn="just">
              <a:buFont typeface="Arial" charset="0"/>
              <a:buNone/>
              <a:defRPr/>
            </a:pPr>
            <a:r>
              <a:rPr lang="sk-SK" sz="1800" dirty="0" smtClean="0">
                <a:solidFill>
                  <a:srgbClr val="002060"/>
                </a:solidFill>
              </a:rPr>
              <a:t>Ako neprijateľná nemôže byť vyhodnotená poistná podmienka, ktorá svojou formuláciou kopíruje zákonné ustanovenie (v danom prípade § 799 ods. 3 OZ). Tým, že určité znenie úpravy poistného vzťahu bolo pojaté do zákonného ustanovenia, tvorca zákona ho vyhodnotil ako prípustné, a teda prijateľné. </a:t>
            </a:r>
            <a:r>
              <a:rPr lang="sk-SK" sz="1800" b="1" dirty="0" smtClean="0">
                <a:solidFill>
                  <a:srgbClr val="002060"/>
                </a:solidFill>
              </a:rPr>
              <a:t>Poistné podmienky obsahovo totožné so zákonnou úpravou nemôžu byť neprijateľnou zmluvnou podmienkou</a:t>
            </a:r>
            <a:r>
              <a:rPr lang="sk-SK" sz="1800" dirty="0" smtClean="0">
                <a:solidFill>
                  <a:srgbClr val="002060"/>
                </a:solidFill>
              </a:rPr>
              <a:t>.</a:t>
            </a:r>
          </a:p>
          <a:p>
            <a:pPr marL="0" indent="0" algn="just">
              <a:buFont typeface="Arial" charset="0"/>
              <a:buNone/>
              <a:defRPr/>
            </a:pPr>
            <a:r>
              <a:rPr lang="sk-SK" sz="1800" dirty="0" smtClean="0">
                <a:solidFill>
                  <a:srgbClr val="002060"/>
                </a:solidFill>
              </a:rPr>
              <a:t>(rozsudok KS Bratislava, </a:t>
            </a:r>
            <a:r>
              <a:rPr lang="sk-SK" sz="1800" b="1" dirty="0" smtClean="0">
                <a:solidFill>
                  <a:srgbClr val="002060"/>
                </a:solidFill>
              </a:rPr>
              <a:t>9Co 14/2010</a:t>
            </a:r>
            <a:r>
              <a:rPr lang="sk-SK" sz="1800" dirty="0" smtClean="0">
                <a:solidFill>
                  <a:srgbClr val="002060"/>
                </a:solidFill>
              </a:rPr>
              <a:t>)</a:t>
            </a: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2296"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827088" y="2286000"/>
            <a:ext cx="7772400" cy="1470025"/>
          </a:xfrm>
        </p:spPr>
        <p:txBody>
          <a:bodyPr/>
          <a:lstStyle/>
          <a:p>
            <a:pPr eaLnBrk="1" hangingPunct="1"/>
            <a:r>
              <a:rPr lang="sk-SK" sz="3600" dirty="0" smtClean="0">
                <a:solidFill>
                  <a:srgbClr val="002060"/>
                </a:solidFill>
              </a:rPr>
              <a:t/>
            </a:r>
            <a:br>
              <a:rPr lang="sk-SK" sz="3600" dirty="0" smtClean="0">
                <a:solidFill>
                  <a:srgbClr val="002060"/>
                </a:solidFill>
              </a:rPr>
            </a:br>
            <a:r>
              <a:rPr lang="sk-SK" sz="3600" dirty="0">
                <a:solidFill>
                  <a:srgbClr val="002060"/>
                </a:solidFill>
              </a:rPr>
              <a:t>Aktuálne otázky z oblasti poistenia</a:t>
            </a:r>
            <a:br>
              <a:rPr lang="sk-SK" sz="3600" dirty="0">
                <a:solidFill>
                  <a:srgbClr val="002060"/>
                </a:solidFill>
              </a:rPr>
            </a:br>
            <a:r>
              <a:rPr lang="sk-SK" sz="3600" dirty="0" smtClean="0"/>
              <a:t/>
            </a:r>
            <a:br>
              <a:rPr lang="sk-SK" sz="3600" dirty="0" smtClean="0"/>
            </a:br>
            <a:endParaRPr lang="sk-SK" sz="3600" dirty="0" smtClean="0"/>
          </a:p>
        </p:txBody>
      </p:sp>
      <p:sp>
        <p:nvSpPr>
          <p:cNvPr id="3" name="Podnadpis 2"/>
          <p:cNvSpPr>
            <a:spLocks noGrp="1"/>
          </p:cNvSpPr>
          <p:nvPr>
            <p:ph type="subTitle" idx="1"/>
          </p:nvPr>
        </p:nvSpPr>
        <p:spPr>
          <a:xfrm>
            <a:off x="1403350" y="4292600"/>
            <a:ext cx="6400800" cy="2352675"/>
          </a:xfrm>
        </p:spPr>
        <p:txBody>
          <a:bodyPr rtlCol="0">
            <a:normAutofit/>
          </a:bodyPr>
          <a:lstStyle/>
          <a:p>
            <a:pPr eaLnBrk="1" fontAlgn="auto" hangingPunct="1">
              <a:spcAft>
                <a:spcPts val="0"/>
              </a:spcAft>
              <a:defRPr/>
            </a:pPr>
            <a:r>
              <a:rPr lang="sk-SK" sz="2000" dirty="0" smtClean="0"/>
              <a:t>Ako sa vyvíjajú problémy, o ktorých sme už diskutovali</a:t>
            </a:r>
            <a:endParaRPr lang="sk-SK" sz="2000" dirty="0">
              <a:solidFill>
                <a:schemeClr val="tx1">
                  <a:lumMod val="85000"/>
                  <a:lumOff val="15000"/>
                </a:schemeClr>
              </a:solidFill>
            </a:endParaRPr>
          </a:p>
        </p:txBody>
      </p:sp>
      <p:cxnSp>
        <p:nvCxnSpPr>
          <p:cNvPr id="17" name="Rovná spojnica 16"/>
          <p:cNvCxnSpPr/>
          <p:nvPr/>
        </p:nvCxnSpPr>
        <p:spPr>
          <a:xfrm rot="5400000">
            <a:off x="-1073150" y="2428875"/>
            <a:ext cx="3430588"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Rovná spojnica 25"/>
          <p:cNvCxnSpPr/>
          <p:nvPr/>
        </p:nvCxnSpPr>
        <p:spPr>
          <a:xfrm rot="5400000">
            <a:off x="892969" y="107157"/>
            <a:ext cx="21272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Rovná spojnica 27"/>
          <p:cNvCxnSpPr/>
          <p:nvPr/>
        </p:nvCxnSpPr>
        <p:spPr>
          <a:xfrm rot="5400000">
            <a:off x="214312" y="1500188"/>
            <a:ext cx="157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Rovná spojnica 29"/>
          <p:cNvCxnSpPr/>
          <p:nvPr/>
        </p:nvCxnSpPr>
        <p:spPr>
          <a:xfrm rot="5400000">
            <a:off x="250031" y="107157"/>
            <a:ext cx="212725"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Rovná spojnica 31"/>
          <p:cNvCxnSpPr/>
          <p:nvPr/>
        </p:nvCxnSpPr>
        <p:spPr>
          <a:xfrm rot="5400000">
            <a:off x="-2680494" y="3821907"/>
            <a:ext cx="6073775"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6" name="Rovná spojnica 35"/>
          <p:cNvCxnSpPr/>
          <p:nvPr/>
        </p:nvCxnSpPr>
        <p:spPr>
          <a:xfrm rot="5400000">
            <a:off x="535781" y="107157"/>
            <a:ext cx="212725"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Rovná spojnica 45"/>
          <p:cNvCxnSpPr/>
          <p:nvPr/>
        </p:nvCxnSpPr>
        <p:spPr>
          <a:xfrm rot="5400000">
            <a:off x="1178719" y="107157"/>
            <a:ext cx="21272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Rovná spojnica 47"/>
          <p:cNvCxnSpPr/>
          <p:nvPr/>
        </p:nvCxnSpPr>
        <p:spPr>
          <a:xfrm rot="5400000">
            <a:off x="999332" y="999331"/>
            <a:ext cx="571500"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060"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337286"/>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a:xfrm>
            <a:off x="1619250" y="168275"/>
            <a:ext cx="7067550" cy="647700"/>
          </a:xfrm>
        </p:spPr>
        <p:txBody>
          <a:bodyPr/>
          <a:lstStyle/>
          <a:p>
            <a:r>
              <a:rPr lang="sk-SK" sz="3200" smtClean="0"/>
              <a:t>Nemajetková ujma a PZP</a:t>
            </a:r>
            <a:endParaRPr lang="sk-SK" smtClean="0"/>
          </a:p>
        </p:txBody>
      </p:sp>
      <p:sp>
        <p:nvSpPr>
          <p:cNvPr id="3075" name="Zástupný symbol obsahu 2"/>
          <p:cNvSpPr>
            <a:spLocks noGrp="1"/>
          </p:cNvSpPr>
          <p:nvPr>
            <p:ph idx="1"/>
          </p:nvPr>
        </p:nvSpPr>
        <p:spPr>
          <a:xfrm>
            <a:off x="1258888" y="1285875"/>
            <a:ext cx="7439025" cy="5456238"/>
          </a:xfrm>
        </p:spPr>
        <p:txBody>
          <a:bodyPr/>
          <a:lstStyle/>
          <a:p>
            <a:pPr algn="just">
              <a:buFont typeface="Arial" charset="0"/>
              <a:buNone/>
              <a:defRPr/>
            </a:pPr>
            <a:r>
              <a:rPr lang="sk-SK" sz="2000" dirty="0" smtClean="0">
                <a:solidFill>
                  <a:srgbClr val="FF0000"/>
                </a:solidFill>
              </a:rPr>
              <a:t>Vymedzenie problému</a:t>
            </a:r>
          </a:p>
          <a:p>
            <a:pPr marL="0" indent="0" algn="just">
              <a:buFont typeface="Arial" charset="0"/>
              <a:buNone/>
              <a:defRPr/>
            </a:pPr>
            <a:r>
              <a:rPr lang="sk-SK" sz="1800" dirty="0" smtClean="0">
                <a:solidFill>
                  <a:srgbClr val="002060"/>
                </a:solidFill>
              </a:rPr>
              <a:t>Vzťahuje sa povinné zmluvné poistenie zodpovednosti za škodu spôsobenú prevádzkou motorového vozidla (PZP) aj na nemajetkovú ujmu, ktorá je priznaná príbuzným poškodeného podľa ustanovení o ochrane osobnosti?</a:t>
            </a:r>
            <a:endParaRPr lang="sk-SK" sz="1800" dirty="0">
              <a:solidFill>
                <a:srgbClr val="002060"/>
              </a:solidFill>
            </a:endParaRPr>
          </a:p>
          <a:p>
            <a:pPr algn="just">
              <a:buFont typeface="Arial" charset="0"/>
              <a:buNone/>
              <a:defRPr/>
            </a:pPr>
            <a:endParaRPr lang="sk-SK" sz="2000" dirty="0">
              <a:solidFill>
                <a:srgbClr val="FF0000"/>
              </a:solidFill>
            </a:endParaRPr>
          </a:p>
          <a:p>
            <a:pPr algn="just">
              <a:buFont typeface="Arial" charset="0"/>
              <a:buNone/>
              <a:defRPr/>
            </a:pPr>
            <a:r>
              <a:rPr lang="sk-SK" sz="2000" dirty="0" smtClean="0">
                <a:solidFill>
                  <a:srgbClr val="FF0000"/>
                </a:solidFill>
              </a:rPr>
              <a:t>Rozsah povinného zmluvného poistenia zodpovednosti za škodu</a:t>
            </a:r>
          </a:p>
          <a:p>
            <a:pPr marL="0" indent="0" algn="just">
              <a:buFont typeface="Arial" charset="0"/>
              <a:buNone/>
              <a:defRPr/>
            </a:pPr>
            <a:r>
              <a:rPr lang="sk-SK" sz="1800" dirty="0">
                <a:solidFill>
                  <a:srgbClr val="002060"/>
                </a:solidFill>
              </a:rPr>
              <a:t>Podľa § 4 ods. 2 zák. č. 318/2001 Z</a:t>
            </a:r>
            <a:r>
              <a:rPr lang="sk-SK" sz="1800" dirty="0" smtClean="0">
                <a:solidFill>
                  <a:srgbClr val="002060"/>
                </a:solidFill>
              </a:rPr>
              <a:t>. z</a:t>
            </a:r>
            <a:r>
              <a:rPr lang="sk-SK" sz="1800" dirty="0">
                <a:solidFill>
                  <a:srgbClr val="002060"/>
                </a:solidFill>
              </a:rPr>
              <a:t>. poistený má z poistenia zodpovednosti právo, aby poisťovateľ za neho nahradil poškodenému uplatnené preukázané nároky na náhradu</a:t>
            </a:r>
          </a:p>
          <a:p>
            <a:pPr marL="457200" indent="-457200" algn="just">
              <a:buFont typeface="+mj-lt"/>
              <a:buAutoNum type="alphaLcParenR"/>
              <a:defRPr/>
            </a:pPr>
            <a:r>
              <a:rPr lang="sk-SK" sz="1800" b="1" dirty="0" smtClean="0">
                <a:solidFill>
                  <a:srgbClr val="002060"/>
                </a:solidFill>
              </a:rPr>
              <a:t>škody </a:t>
            </a:r>
            <a:r>
              <a:rPr lang="sk-SK" sz="1800" b="1" dirty="0">
                <a:solidFill>
                  <a:srgbClr val="002060"/>
                </a:solidFill>
              </a:rPr>
              <a:t>na zdraví a nákladov pri usmrtení</a:t>
            </a:r>
            <a:r>
              <a:rPr lang="sk-SK" sz="1800" dirty="0">
                <a:solidFill>
                  <a:srgbClr val="002060"/>
                </a:solidFill>
              </a:rPr>
              <a:t>,</a:t>
            </a:r>
          </a:p>
          <a:p>
            <a:pPr marL="457200" indent="-457200" algn="just">
              <a:buFont typeface="+mj-lt"/>
              <a:buAutoNum type="alphaLcParenR"/>
              <a:defRPr/>
            </a:pPr>
            <a:r>
              <a:rPr lang="sk-SK" sz="1800" dirty="0" smtClean="0">
                <a:solidFill>
                  <a:srgbClr val="002060"/>
                </a:solidFill>
              </a:rPr>
              <a:t>škody </a:t>
            </a:r>
            <a:r>
              <a:rPr lang="sk-SK" sz="1800" dirty="0">
                <a:solidFill>
                  <a:srgbClr val="002060"/>
                </a:solidFill>
              </a:rPr>
              <a:t>vzniknutej poškodením, zničením, odcudzením alebo stratou veci,</a:t>
            </a:r>
          </a:p>
          <a:p>
            <a:pPr marL="457200" indent="-457200" algn="just">
              <a:buFont typeface="+mj-lt"/>
              <a:buAutoNum type="alphaLcParenR"/>
              <a:defRPr/>
            </a:pPr>
            <a:r>
              <a:rPr lang="sk-SK" sz="1800" dirty="0" smtClean="0">
                <a:solidFill>
                  <a:srgbClr val="002060"/>
                </a:solidFill>
              </a:rPr>
              <a:t>účelne vynaložených </a:t>
            </a:r>
            <a:r>
              <a:rPr lang="sk-SK" sz="1800" dirty="0">
                <a:solidFill>
                  <a:srgbClr val="002060"/>
                </a:solidFill>
              </a:rPr>
              <a:t>nákladov spojených s právnym zastúpením pri uplatňovaní nárokov podľa písmen </a:t>
            </a:r>
            <a:r>
              <a:rPr lang="sk-SK" sz="1800" dirty="0" smtClean="0">
                <a:solidFill>
                  <a:srgbClr val="002060"/>
                </a:solidFill>
              </a:rPr>
              <a:t>a), b) </a:t>
            </a:r>
            <a:r>
              <a:rPr lang="sk-SK" sz="1800" dirty="0">
                <a:solidFill>
                  <a:srgbClr val="002060"/>
                </a:solidFill>
              </a:rPr>
              <a:t>a </a:t>
            </a:r>
            <a:r>
              <a:rPr lang="sk-SK" sz="1800" dirty="0" smtClean="0">
                <a:solidFill>
                  <a:srgbClr val="002060"/>
                </a:solidFill>
              </a:rPr>
              <a:t>d), </a:t>
            </a:r>
            <a:r>
              <a:rPr lang="sk-SK" sz="1800" dirty="0">
                <a:solidFill>
                  <a:srgbClr val="002060"/>
                </a:solidFill>
              </a:rPr>
              <a:t>ak poisťovateľ nesplnil povinnosti uvedené v § 11 ods. 6 písm. </a:t>
            </a:r>
            <a:r>
              <a:rPr lang="sk-SK" sz="1800" dirty="0" smtClean="0">
                <a:solidFill>
                  <a:srgbClr val="002060"/>
                </a:solidFill>
              </a:rPr>
              <a:t>a) </a:t>
            </a:r>
            <a:r>
              <a:rPr lang="sk-SK" sz="1800" dirty="0">
                <a:solidFill>
                  <a:srgbClr val="002060"/>
                </a:solidFill>
              </a:rPr>
              <a:t>alebo písm. </a:t>
            </a:r>
            <a:r>
              <a:rPr lang="sk-SK" sz="1800" dirty="0" smtClean="0">
                <a:solidFill>
                  <a:srgbClr val="002060"/>
                </a:solidFill>
              </a:rPr>
              <a:t>b) </a:t>
            </a:r>
            <a:r>
              <a:rPr lang="sk-SK" sz="1800" dirty="0">
                <a:solidFill>
                  <a:srgbClr val="002060"/>
                </a:solidFill>
              </a:rPr>
              <a:t>alebo poisťovateľ neoprávnene odmietol poskytnúť poistné plnenie, alebo neoprávnene krátil poskytnuté poistné plnenie,</a:t>
            </a:r>
          </a:p>
          <a:p>
            <a:pPr marL="457200" indent="-457200" algn="just">
              <a:buFont typeface="+mj-lt"/>
              <a:buAutoNum type="alphaLcParenR"/>
              <a:defRPr/>
            </a:pPr>
            <a:r>
              <a:rPr lang="sk-SK" sz="1800" dirty="0" err="1" smtClean="0">
                <a:solidFill>
                  <a:srgbClr val="002060"/>
                </a:solidFill>
              </a:rPr>
              <a:t>ušlého</a:t>
            </a:r>
            <a:r>
              <a:rPr lang="sk-SK" sz="1800" dirty="0" smtClean="0">
                <a:solidFill>
                  <a:srgbClr val="002060"/>
                </a:solidFill>
              </a:rPr>
              <a:t> </a:t>
            </a:r>
            <a:r>
              <a:rPr lang="sk-SK" sz="1800" dirty="0">
                <a:solidFill>
                  <a:srgbClr val="002060"/>
                </a:solidFill>
              </a:rPr>
              <a:t>zisku.</a:t>
            </a:r>
            <a:endParaRPr lang="sk-SK" sz="1800" dirty="0" smtClean="0">
              <a:solidFill>
                <a:srgbClr val="002060"/>
              </a:solidFill>
            </a:endParaRP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3320"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a:xfrm>
            <a:off x="1619250" y="168275"/>
            <a:ext cx="7067550" cy="647700"/>
          </a:xfrm>
        </p:spPr>
        <p:txBody>
          <a:bodyPr/>
          <a:lstStyle/>
          <a:p>
            <a:r>
              <a:rPr lang="sk-SK" sz="3200" smtClean="0"/>
              <a:t>Nemajetková ujma a PZP</a:t>
            </a:r>
            <a:endParaRPr lang="sk-SK" smtClean="0"/>
          </a:p>
        </p:txBody>
      </p:sp>
      <p:sp>
        <p:nvSpPr>
          <p:cNvPr id="3075" name="Zástupný symbol obsahu 2"/>
          <p:cNvSpPr>
            <a:spLocks noGrp="1"/>
          </p:cNvSpPr>
          <p:nvPr>
            <p:ph idx="1"/>
          </p:nvPr>
        </p:nvSpPr>
        <p:spPr>
          <a:xfrm>
            <a:off x="1258888" y="1285875"/>
            <a:ext cx="7439025" cy="5456238"/>
          </a:xfrm>
        </p:spPr>
        <p:txBody>
          <a:bodyPr/>
          <a:lstStyle/>
          <a:p>
            <a:pPr algn="just">
              <a:buFont typeface="Arial" charset="0"/>
              <a:buNone/>
              <a:defRPr/>
            </a:pPr>
            <a:r>
              <a:rPr lang="sk-SK" sz="2000" dirty="0" smtClean="0">
                <a:solidFill>
                  <a:srgbClr val="FF0000"/>
                </a:solidFill>
              </a:rPr>
              <a:t>PZP pokrýva nemajetkovú ujmu – rozhodnutie Krajského súdu Košice</a:t>
            </a:r>
          </a:p>
          <a:p>
            <a:pPr marL="0" indent="0" algn="just">
              <a:buFont typeface="Arial" charset="0"/>
              <a:buNone/>
              <a:defRPr/>
            </a:pPr>
            <a:r>
              <a:rPr lang="sk-SK" sz="1800" dirty="0" smtClean="0">
                <a:solidFill>
                  <a:srgbClr val="002060"/>
                </a:solidFill>
              </a:rPr>
              <a:t>Pasívna vecná </a:t>
            </a:r>
            <a:r>
              <a:rPr lang="sk-SK" sz="1800" dirty="0">
                <a:solidFill>
                  <a:srgbClr val="002060"/>
                </a:solidFill>
              </a:rPr>
              <a:t>legitimácia žalovaného v 2. rade, ktorý je poistiteľom žalovaného (zodpovedného subjektu</a:t>
            </a:r>
            <a:r>
              <a:rPr lang="sk-SK" sz="1800" dirty="0" smtClean="0">
                <a:solidFill>
                  <a:srgbClr val="002060"/>
                </a:solidFill>
              </a:rPr>
              <a:t>) a </a:t>
            </a:r>
            <a:r>
              <a:rPr lang="sk-SK" sz="1800" dirty="0">
                <a:solidFill>
                  <a:srgbClr val="002060"/>
                </a:solidFill>
              </a:rPr>
              <a:t>jej povinnosť zaplatiť náhradu nemajetkovej ujmy v peniazoch spoločne a nerozdielne </a:t>
            </a:r>
            <a:r>
              <a:rPr lang="sk-SK" sz="1800" dirty="0" smtClean="0">
                <a:solidFill>
                  <a:srgbClr val="002060"/>
                </a:solidFill>
              </a:rPr>
              <a:t>so žalovaným </a:t>
            </a:r>
            <a:r>
              <a:rPr lang="sk-SK" sz="1800" dirty="0">
                <a:solidFill>
                  <a:srgbClr val="002060"/>
                </a:solidFill>
              </a:rPr>
              <a:t>vyplýva zo zákona č. 381/2001 Z. z. o povinnom zmluvnom poistení </a:t>
            </a:r>
            <a:r>
              <a:rPr lang="sk-SK" sz="1800" dirty="0" smtClean="0">
                <a:solidFill>
                  <a:srgbClr val="002060"/>
                </a:solidFill>
              </a:rPr>
              <a:t>zodpovednosti za </a:t>
            </a:r>
            <a:r>
              <a:rPr lang="sk-SK" sz="1800" dirty="0">
                <a:solidFill>
                  <a:srgbClr val="002060"/>
                </a:solidFill>
              </a:rPr>
              <a:t>škodu spôsobenú prevádzkou motorového vozidla a o zmene a doplnení niektorých zákonov</a:t>
            </a:r>
            <a:r>
              <a:rPr lang="sk-SK" sz="1800" dirty="0" smtClean="0">
                <a:solidFill>
                  <a:srgbClr val="002060"/>
                </a:solidFill>
              </a:rPr>
              <a:t>, </a:t>
            </a:r>
            <a:r>
              <a:rPr lang="sk-SK" sz="1800" b="1" dirty="0" smtClean="0">
                <a:solidFill>
                  <a:srgbClr val="002060"/>
                </a:solidFill>
              </a:rPr>
              <a:t>prihliadajúc </a:t>
            </a:r>
            <a:r>
              <a:rPr lang="sk-SK" sz="1800" b="1" dirty="0">
                <a:solidFill>
                  <a:srgbClr val="002060"/>
                </a:solidFill>
              </a:rPr>
              <a:t>aj na účel cit. zákona a zmysel povinného zmluvného poistenia zodpovednosti </a:t>
            </a:r>
            <a:r>
              <a:rPr lang="sk-SK" sz="1800" dirty="0" smtClean="0">
                <a:solidFill>
                  <a:srgbClr val="002060"/>
                </a:solidFill>
              </a:rPr>
              <a:t>za škody </a:t>
            </a:r>
            <a:r>
              <a:rPr lang="sk-SK" sz="1800" dirty="0">
                <a:solidFill>
                  <a:srgbClr val="002060"/>
                </a:solidFill>
              </a:rPr>
              <a:t>spôsobené prevádzkou dopravných prostriedkov (účel poistenia</a:t>
            </a:r>
            <a:r>
              <a:rPr lang="sk-SK" sz="1800" dirty="0" smtClean="0">
                <a:solidFill>
                  <a:srgbClr val="002060"/>
                </a:solidFill>
              </a:rPr>
              <a:t>).</a:t>
            </a:r>
          </a:p>
          <a:p>
            <a:pPr marL="0" indent="0" algn="just">
              <a:buFont typeface="Arial" charset="0"/>
              <a:buNone/>
              <a:defRPr/>
            </a:pPr>
            <a:r>
              <a:rPr lang="sk-SK" sz="1800" dirty="0" smtClean="0">
                <a:solidFill>
                  <a:srgbClr val="002060"/>
                </a:solidFill>
              </a:rPr>
              <a:t>(rozsudok KS Košice, </a:t>
            </a:r>
            <a:r>
              <a:rPr lang="sk-SK" sz="1800" b="1" dirty="0" smtClean="0">
                <a:solidFill>
                  <a:srgbClr val="002060"/>
                </a:solidFill>
              </a:rPr>
              <a:t>11Co 12/2009</a:t>
            </a:r>
            <a:r>
              <a:rPr lang="sk-SK" sz="1800" dirty="0" smtClean="0">
                <a:solidFill>
                  <a:srgbClr val="002060"/>
                </a:solidFill>
              </a:rPr>
              <a:t>)</a:t>
            </a:r>
          </a:p>
          <a:p>
            <a:pPr marL="0" indent="0" algn="just">
              <a:buFont typeface="Arial" charset="0"/>
              <a:buNone/>
              <a:defRPr/>
            </a:pPr>
            <a:endParaRPr lang="sk-SK" sz="1800" dirty="0" smtClean="0">
              <a:solidFill>
                <a:srgbClr val="002060"/>
              </a:solidFill>
            </a:endParaRPr>
          </a:p>
          <a:p>
            <a:pPr marL="0" indent="0" algn="just">
              <a:buFont typeface="Arial" charset="0"/>
              <a:buNone/>
              <a:defRPr/>
            </a:pPr>
            <a:r>
              <a:rPr lang="sk-SK" sz="1800" dirty="0" smtClean="0">
                <a:solidFill>
                  <a:srgbClr val="002060"/>
                </a:solidFill>
              </a:rPr>
              <a:t>Najvyšší súd SR podané dovolanie </a:t>
            </a:r>
            <a:r>
              <a:rPr lang="sk-SK" sz="1800" b="1" dirty="0" smtClean="0">
                <a:solidFill>
                  <a:srgbClr val="002060"/>
                </a:solidFill>
              </a:rPr>
              <a:t>odmietol ako neprípustné</a:t>
            </a:r>
            <a:r>
              <a:rPr lang="sk-SK" sz="1800" dirty="0" smtClean="0">
                <a:solidFill>
                  <a:srgbClr val="002060"/>
                </a:solidFill>
              </a:rPr>
              <a:t>, pretože neboli naplnené zákonné predpoklady na podanie dovolania.</a:t>
            </a:r>
          </a:p>
          <a:p>
            <a:pPr marL="0" indent="0" algn="just">
              <a:buFont typeface="Arial" charset="0"/>
              <a:buNone/>
              <a:defRPr/>
            </a:pPr>
            <a:r>
              <a:rPr lang="sk-SK" sz="1800" dirty="0" smtClean="0">
                <a:solidFill>
                  <a:srgbClr val="002060"/>
                </a:solidFill>
              </a:rPr>
              <a:t>(uznesenie NS SR, </a:t>
            </a:r>
            <a:r>
              <a:rPr lang="sk-SK" sz="1800" b="1" dirty="0" smtClean="0">
                <a:solidFill>
                  <a:srgbClr val="002060"/>
                </a:solidFill>
              </a:rPr>
              <a:t>1Cdo 97/2010</a:t>
            </a:r>
            <a:r>
              <a:rPr lang="sk-SK" sz="1800" dirty="0" smtClean="0">
                <a:solidFill>
                  <a:srgbClr val="002060"/>
                </a:solidFill>
              </a:rPr>
              <a:t>)</a:t>
            </a: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4344"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a:xfrm>
            <a:off x="1619250" y="168275"/>
            <a:ext cx="7067550" cy="647700"/>
          </a:xfrm>
        </p:spPr>
        <p:txBody>
          <a:bodyPr/>
          <a:lstStyle/>
          <a:p>
            <a:r>
              <a:rPr lang="sk-SK" sz="3200" smtClean="0"/>
              <a:t>Charakteristika právnej úpravy</a:t>
            </a:r>
            <a:endParaRPr lang="sk-SK" smtClean="0"/>
          </a:p>
        </p:txBody>
      </p:sp>
      <p:sp>
        <p:nvSpPr>
          <p:cNvPr id="4099" name="Zástupný symbol obsahu 2"/>
          <p:cNvSpPr>
            <a:spLocks noGrp="1"/>
          </p:cNvSpPr>
          <p:nvPr>
            <p:ph idx="1"/>
          </p:nvPr>
        </p:nvSpPr>
        <p:spPr>
          <a:xfrm>
            <a:off x="1258888" y="1285875"/>
            <a:ext cx="7439025" cy="5456238"/>
          </a:xfrm>
        </p:spPr>
        <p:txBody>
          <a:bodyPr/>
          <a:lstStyle/>
          <a:p>
            <a:pPr algn="just">
              <a:buFont typeface="Arial" charset="0"/>
              <a:buNone/>
            </a:pPr>
            <a:r>
              <a:rPr lang="sk-SK" sz="2000" smtClean="0">
                <a:solidFill>
                  <a:srgbClr val="FF0000"/>
                </a:solidFill>
              </a:rPr>
              <a:t>Občiansky zákonník</a:t>
            </a:r>
          </a:p>
          <a:p>
            <a:pPr algn="just">
              <a:buFont typeface="Wingdings" pitchFamily="2" charset="2"/>
              <a:buChar char="§"/>
            </a:pPr>
            <a:r>
              <a:rPr lang="sk-SK" sz="1800" smtClean="0">
                <a:solidFill>
                  <a:srgbClr val="002060"/>
                </a:solidFill>
              </a:rPr>
              <a:t>Transpozícia Smernice 93/13/EHS od </a:t>
            </a:r>
            <a:r>
              <a:rPr lang="sk-SK" sz="1800" b="1" smtClean="0">
                <a:solidFill>
                  <a:srgbClr val="002060"/>
                </a:solidFill>
              </a:rPr>
              <a:t>01.04.2004</a:t>
            </a:r>
            <a:r>
              <a:rPr lang="sk-SK" sz="1800" smtClean="0">
                <a:solidFill>
                  <a:srgbClr val="002060"/>
                </a:solidFill>
              </a:rPr>
              <a:t> – za spotrebiteľské zmluvy sa považovali iba zmluvné typy upravené v Občianskom zákonníku</a:t>
            </a:r>
          </a:p>
          <a:p>
            <a:pPr algn="just">
              <a:buFont typeface="Wingdings" pitchFamily="2" charset="2"/>
              <a:buChar char="§"/>
            </a:pPr>
            <a:r>
              <a:rPr lang="sk-SK" sz="1800" smtClean="0">
                <a:solidFill>
                  <a:srgbClr val="002060"/>
                </a:solidFill>
              </a:rPr>
              <a:t>Od </a:t>
            </a:r>
            <a:r>
              <a:rPr lang="sk-SK" sz="1800" b="1" smtClean="0">
                <a:solidFill>
                  <a:srgbClr val="002060"/>
                </a:solidFill>
              </a:rPr>
              <a:t>1.1.2008</a:t>
            </a:r>
            <a:r>
              <a:rPr lang="sk-SK" sz="1800" smtClean="0">
                <a:solidFill>
                  <a:srgbClr val="002060"/>
                </a:solidFill>
              </a:rPr>
              <a:t> sa za spotrebiteľskú zmluvu považuje</a:t>
            </a:r>
            <a:r>
              <a:rPr lang="sk-SK" sz="1800" b="1" smtClean="0">
                <a:solidFill>
                  <a:srgbClr val="002060"/>
                </a:solidFill>
              </a:rPr>
              <a:t> každá zmluva bez ohľadu na právnu formu</a:t>
            </a:r>
            <a:r>
              <a:rPr lang="sk-SK" sz="1800" smtClean="0">
                <a:solidFill>
                  <a:srgbClr val="002060"/>
                </a:solidFill>
              </a:rPr>
              <a:t>, ktorú uzatvára dodávateľ so spotrebiteľom. </a:t>
            </a:r>
          </a:p>
          <a:p>
            <a:pPr algn="just">
              <a:buFont typeface="Wingdings" pitchFamily="2" charset="2"/>
              <a:buChar char="§"/>
            </a:pPr>
            <a:r>
              <a:rPr lang="sk-SK" sz="1800" smtClean="0">
                <a:solidFill>
                  <a:srgbClr val="002060"/>
                </a:solidFill>
              </a:rPr>
              <a:t>Od </a:t>
            </a:r>
            <a:r>
              <a:rPr lang="sk-SK" sz="1800" b="1" smtClean="0">
                <a:solidFill>
                  <a:srgbClr val="002060"/>
                </a:solidFill>
              </a:rPr>
              <a:t>1.11.2008</a:t>
            </a:r>
            <a:r>
              <a:rPr lang="sk-SK" sz="1800" smtClean="0">
                <a:solidFill>
                  <a:srgbClr val="002060"/>
                </a:solidFill>
              </a:rPr>
              <a:t> sa za spotrebiteľa sa považuje už iba fyzická osoba (predtým sa za spotrebiteľa mohla považovať aj právnická osoba).</a:t>
            </a:r>
          </a:p>
          <a:p>
            <a:pPr algn="just">
              <a:buFont typeface="Wingdings" pitchFamily="2" charset="2"/>
              <a:buChar char="§"/>
            </a:pPr>
            <a:r>
              <a:rPr lang="sk-SK" sz="1800" smtClean="0">
                <a:solidFill>
                  <a:srgbClr val="002060"/>
                </a:solidFill>
              </a:rPr>
              <a:t>Od </a:t>
            </a:r>
            <a:r>
              <a:rPr lang="sk-SK" sz="1800" b="1" smtClean="0">
                <a:solidFill>
                  <a:srgbClr val="002060"/>
                </a:solidFill>
              </a:rPr>
              <a:t>1.3.2010</a:t>
            </a:r>
            <a:r>
              <a:rPr lang="sk-SK" sz="1800" smtClean="0">
                <a:solidFill>
                  <a:srgbClr val="002060"/>
                </a:solidFill>
              </a:rPr>
              <a:t> zavedený osobitný režim pre tzv. formulárové zmluvy – v prípade vyslovenia neprijateľnej podmienky má dodávateľ povinnosť </a:t>
            </a:r>
            <a:r>
              <a:rPr lang="sk-SK" sz="1800" b="1" smtClean="0">
                <a:solidFill>
                  <a:srgbClr val="002060"/>
                </a:solidFill>
              </a:rPr>
              <a:t>zdržať sa ďalšieho používania </a:t>
            </a:r>
            <a:r>
              <a:rPr lang="sk-SK" sz="1800" smtClean="0">
                <a:solidFill>
                  <a:srgbClr val="002060"/>
                </a:solidFill>
              </a:rPr>
              <a:t>takejto podmienky alebo podmienky s rovnakým významom v zmluvách so všetkými spotrebiteľmi.</a:t>
            </a:r>
          </a:p>
          <a:p>
            <a:pPr algn="just">
              <a:buFont typeface="Wingdings" pitchFamily="2" charset="2"/>
              <a:buChar char="§"/>
            </a:pPr>
            <a:r>
              <a:rPr lang="sk-SK" sz="1800" smtClean="0">
                <a:solidFill>
                  <a:srgbClr val="002060"/>
                </a:solidFill>
              </a:rPr>
              <a:t>Od </a:t>
            </a:r>
            <a:r>
              <a:rPr lang="sk-SK" sz="1800" b="1" smtClean="0">
                <a:solidFill>
                  <a:srgbClr val="002060"/>
                </a:solidFill>
              </a:rPr>
              <a:t>1.6.2010</a:t>
            </a:r>
            <a:r>
              <a:rPr lang="sk-SK" sz="1800" smtClean="0">
                <a:solidFill>
                  <a:srgbClr val="002060"/>
                </a:solidFill>
              </a:rPr>
              <a:t> zavedený osobitný režim pre </a:t>
            </a:r>
            <a:r>
              <a:rPr lang="sk-SK" sz="1800" b="1" smtClean="0">
                <a:solidFill>
                  <a:srgbClr val="002060"/>
                </a:solidFill>
              </a:rPr>
              <a:t>veľkosť písma </a:t>
            </a:r>
            <a:r>
              <a:rPr lang="sk-SK" sz="1800" smtClean="0">
                <a:solidFill>
                  <a:srgbClr val="002060"/>
                </a:solidFill>
              </a:rPr>
              <a:t>- ak je spotrebiteľská zmluva vyhotovená písomne, predmet a cena </a:t>
            </a:r>
            <a:r>
              <a:rPr lang="sk-SK" sz="1800" b="1" smtClean="0">
                <a:solidFill>
                  <a:srgbClr val="002060"/>
                </a:solidFill>
              </a:rPr>
              <a:t>nesmú byť uvedené menším písmom </a:t>
            </a:r>
            <a:r>
              <a:rPr lang="sk-SK" sz="1800" smtClean="0">
                <a:solidFill>
                  <a:srgbClr val="002060"/>
                </a:solidFill>
              </a:rPr>
              <a:t>ako iná časť takejto zmluvy s výnimkou názvu zmluvy a označení jej častí. Zmluva uzatvorená v rozpore s týmto ustanovením je neplatná.</a:t>
            </a: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4104"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432645"/>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a:xfrm>
            <a:off x="1619250" y="168275"/>
            <a:ext cx="7067550" cy="647700"/>
          </a:xfrm>
        </p:spPr>
        <p:txBody>
          <a:bodyPr/>
          <a:lstStyle/>
          <a:p>
            <a:r>
              <a:rPr lang="sk-SK" sz="3200" smtClean="0"/>
              <a:t>Nemajetková ujma a PZP</a:t>
            </a:r>
            <a:endParaRPr lang="sk-SK" smtClean="0"/>
          </a:p>
        </p:txBody>
      </p:sp>
      <p:sp>
        <p:nvSpPr>
          <p:cNvPr id="3075" name="Zástupný symbol obsahu 2"/>
          <p:cNvSpPr>
            <a:spLocks noGrp="1"/>
          </p:cNvSpPr>
          <p:nvPr>
            <p:ph idx="1"/>
          </p:nvPr>
        </p:nvSpPr>
        <p:spPr>
          <a:xfrm>
            <a:off x="1258888" y="1285875"/>
            <a:ext cx="7439025" cy="5456238"/>
          </a:xfrm>
        </p:spPr>
        <p:txBody>
          <a:bodyPr/>
          <a:lstStyle/>
          <a:p>
            <a:pPr algn="just">
              <a:buFont typeface="Arial" charset="0"/>
              <a:buNone/>
              <a:defRPr/>
            </a:pPr>
            <a:r>
              <a:rPr lang="sk-SK" sz="2000" dirty="0" smtClean="0">
                <a:solidFill>
                  <a:srgbClr val="FF0000"/>
                </a:solidFill>
              </a:rPr>
              <a:t>PZP nepokrýva nemajetkovú ujmu – rozhodnutie Najvyššieho súdu SR</a:t>
            </a:r>
          </a:p>
          <a:p>
            <a:pPr marL="0" indent="0" algn="just">
              <a:buFont typeface="Arial" charset="0"/>
              <a:buNone/>
              <a:defRPr/>
            </a:pPr>
            <a:r>
              <a:rPr lang="sk-SK" sz="1800" dirty="0" smtClean="0">
                <a:solidFill>
                  <a:srgbClr val="002060"/>
                </a:solidFill>
              </a:rPr>
              <a:t>Podstatou </a:t>
            </a:r>
            <a:r>
              <a:rPr lang="sk-SK" sz="1800" dirty="0">
                <a:solidFill>
                  <a:srgbClr val="002060"/>
                </a:solidFill>
              </a:rPr>
              <a:t>a účelom nemajetkovej ujmy v peniazoch je poskytnúť fyzickej osobe, ktorej osobnostné právo bolo porušené, priznanie </a:t>
            </a:r>
            <a:r>
              <a:rPr lang="sk-SK" sz="1800" dirty="0" smtClean="0">
                <a:solidFill>
                  <a:srgbClr val="002060"/>
                </a:solidFill>
              </a:rPr>
              <a:t>peňažnej </a:t>
            </a:r>
            <a:r>
              <a:rPr lang="sk-SK" sz="1800" dirty="0">
                <a:solidFill>
                  <a:srgbClr val="002060"/>
                </a:solidFill>
              </a:rPr>
              <a:t>satisfakcie. </a:t>
            </a:r>
            <a:r>
              <a:rPr lang="sk-SK" sz="1800" dirty="0" smtClean="0">
                <a:solidFill>
                  <a:srgbClr val="002060"/>
                </a:solidFill>
              </a:rPr>
              <a:t>Keďže </a:t>
            </a:r>
            <a:r>
              <a:rPr lang="sk-SK" sz="1800" dirty="0">
                <a:solidFill>
                  <a:srgbClr val="002060"/>
                </a:solidFill>
              </a:rPr>
              <a:t>skutočnú ujmu nie je </a:t>
            </a:r>
            <a:r>
              <a:rPr lang="sk-SK" sz="1800" dirty="0" smtClean="0">
                <a:solidFill>
                  <a:srgbClr val="002060"/>
                </a:solidFill>
              </a:rPr>
              <a:t>možné </a:t>
            </a:r>
            <a:r>
              <a:rPr lang="sk-SK" sz="1800" dirty="0">
                <a:solidFill>
                  <a:srgbClr val="002060"/>
                </a:solidFill>
              </a:rPr>
              <a:t>presne zistiť (dá sa len predpokladať), výška nemajetkovej ujmy sa nedá presne vyčísliť a teda ani preukázať.</a:t>
            </a:r>
          </a:p>
          <a:p>
            <a:pPr marL="0" indent="0" algn="just">
              <a:buFont typeface="Arial" charset="0"/>
              <a:buNone/>
              <a:defRPr/>
            </a:pPr>
            <a:r>
              <a:rPr lang="sk-SK" sz="1800" dirty="0">
                <a:solidFill>
                  <a:srgbClr val="002060"/>
                </a:solidFill>
              </a:rPr>
              <a:t>Z uvedeného je zrejmé, </a:t>
            </a:r>
            <a:r>
              <a:rPr lang="sk-SK" sz="1800" dirty="0" smtClean="0">
                <a:solidFill>
                  <a:srgbClr val="002060"/>
                </a:solidFill>
              </a:rPr>
              <a:t>že </a:t>
            </a:r>
            <a:r>
              <a:rPr lang="sk-SK" sz="1800" b="1" dirty="0">
                <a:solidFill>
                  <a:srgbClr val="002060"/>
                </a:solidFill>
              </a:rPr>
              <a:t>medzi týmito dvomi pojmami nie je ani obsahová a ani pojmová blízkosť</a:t>
            </a:r>
            <a:r>
              <a:rPr lang="sk-SK" sz="1800" dirty="0">
                <a:solidFill>
                  <a:srgbClr val="002060"/>
                </a:solidFill>
              </a:rPr>
              <a:t>. Úplne rozdielna je ich podstata ako aj účel, ktorému tieto dva inštitúty majú </a:t>
            </a:r>
            <a:r>
              <a:rPr lang="sk-SK" sz="1800" dirty="0" smtClean="0">
                <a:solidFill>
                  <a:srgbClr val="002060"/>
                </a:solidFill>
              </a:rPr>
              <a:t>slúžiť</a:t>
            </a:r>
            <a:r>
              <a:rPr lang="sk-SK" sz="1800" dirty="0">
                <a:solidFill>
                  <a:srgbClr val="002060"/>
                </a:solidFill>
              </a:rPr>
              <a:t>. Rovnako je odlišný aj gramatický význam týchto </a:t>
            </a:r>
            <a:r>
              <a:rPr lang="sk-SK" sz="1800" dirty="0" smtClean="0">
                <a:solidFill>
                  <a:srgbClr val="002060"/>
                </a:solidFill>
              </a:rPr>
              <a:t>použitých </a:t>
            </a:r>
            <a:r>
              <a:rPr lang="sk-SK" sz="1800" dirty="0">
                <a:solidFill>
                  <a:srgbClr val="002060"/>
                </a:solidFill>
              </a:rPr>
              <a:t>slovných spojení. Blízkosti týchto pojmov nenasvedčuje ani ich systematické zaradenie.</a:t>
            </a:r>
          </a:p>
          <a:p>
            <a:pPr marL="0" indent="0" algn="just">
              <a:buFont typeface="Arial" charset="0"/>
              <a:buNone/>
              <a:defRPr/>
            </a:pPr>
            <a:r>
              <a:rPr lang="sk-SK" sz="1800" dirty="0">
                <a:solidFill>
                  <a:srgbClr val="002060"/>
                </a:solidFill>
              </a:rPr>
              <a:t>Odvolací súd preto </a:t>
            </a:r>
            <a:r>
              <a:rPr lang="sk-SK" sz="1800" b="1" dirty="0">
                <a:solidFill>
                  <a:srgbClr val="002060"/>
                </a:solidFill>
              </a:rPr>
              <a:t>nesprávne</a:t>
            </a:r>
            <a:r>
              <a:rPr lang="sk-SK" sz="1800" dirty="0">
                <a:solidFill>
                  <a:srgbClr val="002060"/>
                </a:solidFill>
              </a:rPr>
              <a:t> </a:t>
            </a:r>
            <a:r>
              <a:rPr lang="sk-SK" sz="1800" dirty="0" smtClean="0">
                <a:solidFill>
                  <a:srgbClr val="002060"/>
                </a:solidFill>
              </a:rPr>
              <a:t>vyložil </a:t>
            </a:r>
            <a:r>
              <a:rPr lang="sk-SK" sz="1800" dirty="0">
                <a:solidFill>
                  <a:srgbClr val="002060"/>
                </a:solidFill>
              </a:rPr>
              <a:t>ustanovenie § 4 ods. 2 písm. </a:t>
            </a:r>
            <a:r>
              <a:rPr lang="sk-SK" sz="1800" dirty="0" smtClean="0">
                <a:solidFill>
                  <a:srgbClr val="002060"/>
                </a:solidFill>
              </a:rPr>
              <a:t>a) </a:t>
            </a:r>
            <a:r>
              <a:rPr lang="sk-SK" sz="1800" dirty="0">
                <a:solidFill>
                  <a:srgbClr val="002060"/>
                </a:solidFill>
              </a:rPr>
              <a:t>zák. č. 318/2001 Z</a:t>
            </a:r>
            <a:r>
              <a:rPr lang="sk-SK" sz="1800" dirty="0" smtClean="0">
                <a:solidFill>
                  <a:srgbClr val="002060"/>
                </a:solidFill>
              </a:rPr>
              <a:t>. z</a:t>
            </a:r>
            <a:r>
              <a:rPr lang="sk-SK" sz="1800" dirty="0">
                <a:solidFill>
                  <a:srgbClr val="002060"/>
                </a:solidFill>
              </a:rPr>
              <a:t>., keď ustálil, </a:t>
            </a:r>
            <a:r>
              <a:rPr lang="sk-SK" sz="1800" dirty="0" smtClean="0">
                <a:solidFill>
                  <a:srgbClr val="002060"/>
                </a:solidFill>
              </a:rPr>
              <a:t>že </a:t>
            </a:r>
            <a:r>
              <a:rPr lang="sk-SK" sz="1800" dirty="0">
                <a:solidFill>
                  <a:srgbClr val="002060"/>
                </a:solidFill>
              </a:rPr>
              <a:t>do pojmu „nákladov pri usmrtení“ </a:t>
            </a:r>
            <a:r>
              <a:rPr lang="sk-SK" sz="1800" dirty="0" smtClean="0">
                <a:solidFill>
                  <a:srgbClr val="002060"/>
                </a:solidFill>
              </a:rPr>
              <a:t>možno </a:t>
            </a:r>
            <a:r>
              <a:rPr lang="sk-SK" sz="1800" dirty="0">
                <a:solidFill>
                  <a:srgbClr val="002060"/>
                </a:solidFill>
              </a:rPr>
              <a:t>subsumovať náhradu nemajetkovej </a:t>
            </a:r>
            <a:r>
              <a:rPr lang="sk-SK" sz="1800" dirty="0" smtClean="0">
                <a:solidFill>
                  <a:srgbClr val="002060"/>
                </a:solidFill>
              </a:rPr>
              <a:t>ujmy.</a:t>
            </a:r>
          </a:p>
          <a:p>
            <a:pPr marL="0" indent="0" algn="just">
              <a:buFont typeface="Arial" charset="0"/>
              <a:buNone/>
              <a:defRPr/>
            </a:pPr>
            <a:r>
              <a:rPr lang="sk-SK" sz="1800" dirty="0" smtClean="0">
                <a:solidFill>
                  <a:srgbClr val="002060"/>
                </a:solidFill>
              </a:rPr>
              <a:t>(rozsudok NS </a:t>
            </a:r>
            <a:r>
              <a:rPr lang="sk-SK" sz="1800" dirty="0">
                <a:solidFill>
                  <a:srgbClr val="002060"/>
                </a:solidFill>
              </a:rPr>
              <a:t>SR, </a:t>
            </a:r>
            <a:r>
              <a:rPr lang="sk-SK" sz="1800" b="1" dirty="0" smtClean="0">
                <a:solidFill>
                  <a:srgbClr val="002060"/>
                </a:solidFill>
              </a:rPr>
              <a:t>4Cdo 168/2009</a:t>
            </a:r>
            <a:r>
              <a:rPr lang="sk-SK" sz="1800" dirty="0" smtClean="0">
                <a:solidFill>
                  <a:srgbClr val="002060"/>
                </a:solidFill>
              </a:rPr>
              <a:t>)</a:t>
            </a: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5368"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a:xfrm>
            <a:off x="1619250" y="168275"/>
            <a:ext cx="7067550" cy="647700"/>
          </a:xfrm>
        </p:spPr>
        <p:txBody>
          <a:bodyPr/>
          <a:lstStyle/>
          <a:p>
            <a:r>
              <a:rPr lang="sk-SK" sz="3200" smtClean="0"/>
              <a:t>Nemajetková ujma a PZP</a:t>
            </a:r>
            <a:endParaRPr lang="sk-SK" smtClean="0"/>
          </a:p>
        </p:txBody>
      </p:sp>
      <p:sp>
        <p:nvSpPr>
          <p:cNvPr id="3075" name="Zástupný symbol obsahu 2"/>
          <p:cNvSpPr>
            <a:spLocks noGrp="1"/>
          </p:cNvSpPr>
          <p:nvPr>
            <p:ph idx="1"/>
          </p:nvPr>
        </p:nvSpPr>
        <p:spPr>
          <a:xfrm>
            <a:off x="1258888" y="1285875"/>
            <a:ext cx="7439025" cy="5456238"/>
          </a:xfrm>
        </p:spPr>
        <p:txBody>
          <a:bodyPr/>
          <a:lstStyle/>
          <a:p>
            <a:pPr algn="just">
              <a:buFont typeface="Arial" charset="0"/>
              <a:buNone/>
              <a:defRPr/>
            </a:pPr>
            <a:r>
              <a:rPr lang="sk-SK" sz="2000" dirty="0" smtClean="0">
                <a:solidFill>
                  <a:srgbClr val="FF0000"/>
                </a:solidFill>
              </a:rPr>
              <a:t>PZP nepokrýva nemajetkovú ujmu – rozhodnutie Najvyššieho súdu SR</a:t>
            </a:r>
          </a:p>
          <a:p>
            <a:pPr marL="0" indent="0" algn="just">
              <a:buFont typeface="Arial" charset="0"/>
              <a:buNone/>
              <a:defRPr/>
            </a:pPr>
            <a:r>
              <a:rPr lang="sk-SK" sz="1800" dirty="0">
                <a:solidFill>
                  <a:srgbClr val="002060"/>
                </a:solidFill>
              </a:rPr>
              <a:t>K otázke </a:t>
            </a:r>
            <a:r>
              <a:rPr lang="sk-SK" sz="1800" dirty="0" smtClean="0">
                <a:solidFill>
                  <a:srgbClr val="002060"/>
                </a:solidFill>
              </a:rPr>
              <a:t>možnej </a:t>
            </a:r>
            <a:r>
              <a:rPr lang="sk-SK" sz="1800" dirty="0">
                <a:solidFill>
                  <a:srgbClr val="002060"/>
                </a:solidFill>
              </a:rPr>
              <a:t>interpretácii náhrady škody v tom zmysle, </a:t>
            </a:r>
            <a:r>
              <a:rPr lang="sk-SK" sz="1800" dirty="0" smtClean="0">
                <a:solidFill>
                  <a:srgbClr val="002060"/>
                </a:solidFill>
              </a:rPr>
              <a:t>že </a:t>
            </a:r>
            <a:r>
              <a:rPr lang="sk-SK" sz="1800" dirty="0">
                <a:solidFill>
                  <a:srgbClr val="002060"/>
                </a:solidFill>
              </a:rPr>
              <a:t>by bolo </a:t>
            </a:r>
            <a:r>
              <a:rPr lang="sk-SK" sz="1800" dirty="0" smtClean="0">
                <a:solidFill>
                  <a:srgbClr val="002060"/>
                </a:solidFill>
              </a:rPr>
              <a:t>možné </a:t>
            </a:r>
            <a:r>
              <a:rPr lang="sk-SK" sz="1800" dirty="0">
                <a:solidFill>
                  <a:srgbClr val="002060"/>
                </a:solidFill>
              </a:rPr>
              <a:t>pod pojem škoda pre účely zákona č. 381/2001 </a:t>
            </a:r>
            <a:r>
              <a:rPr lang="sk-SK" sz="1800" dirty="0" err="1">
                <a:solidFill>
                  <a:srgbClr val="002060"/>
                </a:solidFill>
              </a:rPr>
              <a:t>Z.z</a:t>
            </a:r>
            <a:r>
              <a:rPr lang="sk-SK" sz="1800" dirty="0">
                <a:solidFill>
                  <a:srgbClr val="002060"/>
                </a:solidFill>
              </a:rPr>
              <a:t>. podradiť i nárok na náhradu nemajetkovej ujmy spočívajúci v strate blízkej osoby, dovolací súd poznamenáva, </a:t>
            </a:r>
            <a:r>
              <a:rPr lang="sk-SK" sz="1800" dirty="0" smtClean="0">
                <a:solidFill>
                  <a:srgbClr val="002060"/>
                </a:solidFill>
              </a:rPr>
              <a:t>že </a:t>
            </a:r>
            <a:r>
              <a:rPr lang="sk-SK" sz="1800" dirty="0">
                <a:solidFill>
                  <a:srgbClr val="002060"/>
                </a:solidFill>
              </a:rPr>
              <a:t>platná </a:t>
            </a:r>
            <a:r>
              <a:rPr lang="sk-SK" sz="1800" b="1" dirty="0">
                <a:solidFill>
                  <a:srgbClr val="002060"/>
                </a:solidFill>
              </a:rPr>
              <a:t>právna úprava</a:t>
            </a:r>
            <a:r>
              <a:rPr lang="sk-SK" sz="1800" dirty="0">
                <a:solidFill>
                  <a:srgbClr val="002060"/>
                </a:solidFill>
              </a:rPr>
              <a:t>, ako to správne uvádza </a:t>
            </a:r>
            <a:r>
              <a:rPr lang="sk-SK" sz="1800" dirty="0" smtClean="0">
                <a:solidFill>
                  <a:srgbClr val="002060"/>
                </a:solidFill>
              </a:rPr>
              <a:t>žalovaná </a:t>
            </a:r>
            <a:r>
              <a:rPr lang="sk-SK" sz="1800" dirty="0">
                <a:solidFill>
                  <a:srgbClr val="002060"/>
                </a:solidFill>
              </a:rPr>
              <a:t>1/, </a:t>
            </a:r>
            <a:r>
              <a:rPr lang="sk-SK" sz="1800" b="1" dirty="0">
                <a:solidFill>
                  <a:srgbClr val="002060"/>
                </a:solidFill>
              </a:rPr>
              <a:t>dôsledne rozlišuje medzi právom na ochranu osobnosti </a:t>
            </a:r>
            <a:r>
              <a:rPr lang="sk-SK" sz="1800" dirty="0">
                <a:solidFill>
                  <a:srgbClr val="002060"/>
                </a:solidFill>
              </a:rPr>
              <a:t>upravenom v § 11 a </a:t>
            </a:r>
            <a:r>
              <a:rPr lang="sk-SK" sz="1800" dirty="0" err="1">
                <a:solidFill>
                  <a:srgbClr val="002060"/>
                </a:solidFill>
              </a:rPr>
              <a:t>nasl</a:t>
            </a:r>
            <a:r>
              <a:rPr lang="sk-SK" sz="1800" dirty="0">
                <a:solidFill>
                  <a:srgbClr val="002060"/>
                </a:solidFill>
              </a:rPr>
              <a:t>. OZ (s ním spojeným právom na náhradu nemajetkovej ujmy v peniazoch) </a:t>
            </a:r>
            <a:r>
              <a:rPr lang="sk-SK" sz="1800" b="1" dirty="0">
                <a:solidFill>
                  <a:srgbClr val="002060"/>
                </a:solidFill>
              </a:rPr>
              <a:t>a právom na náhradu škody </a:t>
            </a:r>
            <a:r>
              <a:rPr lang="sk-SK" sz="1800" dirty="0">
                <a:solidFill>
                  <a:srgbClr val="002060"/>
                </a:solidFill>
              </a:rPr>
              <a:t>v zmysle § 415 a </a:t>
            </a:r>
            <a:r>
              <a:rPr lang="sk-SK" sz="1800" dirty="0" err="1">
                <a:solidFill>
                  <a:srgbClr val="002060"/>
                </a:solidFill>
              </a:rPr>
              <a:t>nasl</a:t>
            </a:r>
            <a:r>
              <a:rPr lang="sk-SK" sz="1800" dirty="0">
                <a:solidFill>
                  <a:srgbClr val="002060"/>
                </a:solidFill>
              </a:rPr>
              <a:t>. OZ</a:t>
            </a:r>
            <a:r>
              <a:rPr lang="sk-SK" sz="1800" dirty="0" smtClean="0">
                <a:solidFill>
                  <a:srgbClr val="002060"/>
                </a:solidFill>
              </a:rPr>
              <a:t>.</a:t>
            </a:r>
          </a:p>
          <a:p>
            <a:pPr marL="0" indent="0" algn="just">
              <a:buFont typeface="Arial" charset="0"/>
              <a:buNone/>
              <a:defRPr/>
            </a:pPr>
            <a:r>
              <a:rPr lang="sk-SK" sz="1800" dirty="0">
                <a:solidFill>
                  <a:srgbClr val="002060"/>
                </a:solidFill>
              </a:rPr>
              <a:t>Zákon o povinnom zmluvnom poistení zodpovednosti za škodu v ustanovení § 2, v ktorom vymedzuje pojmy pre účely tohto zákona, pojem škoda osobitne nedefinuje a definíciu nepodáva ani Občiansky zákonník (čo treba rozumieť pod pojmom škoda nevysvetľuje ani teraz platná Smernica Európskeho parlamentu a Rady </a:t>
            </a:r>
            <a:r>
              <a:rPr lang="sk-SK" sz="1800" dirty="0" smtClean="0">
                <a:solidFill>
                  <a:srgbClr val="002060"/>
                </a:solidFill>
              </a:rPr>
              <a:t>2009/103/ES</a:t>
            </a:r>
            <a:r>
              <a:rPr lang="sk-SK" sz="1800" dirty="0">
                <a:solidFill>
                  <a:srgbClr val="002060"/>
                </a:solidFill>
              </a:rPr>
              <a:t>... </a:t>
            </a:r>
            <a:r>
              <a:rPr lang="sk-SK" sz="1800" dirty="0" smtClean="0">
                <a:solidFill>
                  <a:srgbClr val="002060"/>
                </a:solidFill>
              </a:rPr>
              <a:t>...Keďže </a:t>
            </a:r>
            <a:r>
              <a:rPr lang="sk-SK" sz="1800" dirty="0">
                <a:solidFill>
                  <a:srgbClr val="002060"/>
                </a:solidFill>
              </a:rPr>
              <a:t>zákon č. 381/2001 </a:t>
            </a:r>
            <a:r>
              <a:rPr lang="sk-SK" sz="1800" dirty="0" err="1">
                <a:solidFill>
                  <a:srgbClr val="002060"/>
                </a:solidFill>
              </a:rPr>
              <a:t>Z.z</a:t>
            </a:r>
            <a:r>
              <a:rPr lang="sk-SK" sz="1800" dirty="0">
                <a:solidFill>
                  <a:srgbClr val="002060"/>
                </a:solidFill>
              </a:rPr>
              <a:t>. pojem škody nevymedzuje osobitným spôsobom a nemá ani špeciálne ustanovenie, čo sa odškodňuje, </a:t>
            </a:r>
            <a:r>
              <a:rPr lang="sk-SK" sz="1800" b="1" dirty="0">
                <a:solidFill>
                  <a:srgbClr val="002060"/>
                </a:solidFill>
              </a:rPr>
              <a:t>niet dôvodu takto vymedzenú škodu v Občianskom zákonníku </a:t>
            </a:r>
            <a:r>
              <a:rPr lang="sk-SK" sz="1800" b="1" dirty="0" smtClean="0">
                <a:solidFill>
                  <a:srgbClr val="002060"/>
                </a:solidFill>
              </a:rPr>
              <a:t>nestotožniť </a:t>
            </a:r>
            <a:r>
              <a:rPr lang="sk-SK" sz="1800" b="1" dirty="0">
                <a:solidFill>
                  <a:srgbClr val="002060"/>
                </a:solidFill>
              </a:rPr>
              <a:t>so škodou vyjadrenou v § 4 ods. 2 písm. </a:t>
            </a:r>
            <a:r>
              <a:rPr lang="sk-SK" sz="1800" b="1" dirty="0" smtClean="0">
                <a:solidFill>
                  <a:srgbClr val="002060"/>
                </a:solidFill>
              </a:rPr>
              <a:t>a) </a:t>
            </a:r>
            <a:r>
              <a:rPr lang="sk-SK" sz="1800" b="1" dirty="0">
                <a:solidFill>
                  <a:srgbClr val="002060"/>
                </a:solidFill>
              </a:rPr>
              <a:t>citovaného </a:t>
            </a:r>
            <a:r>
              <a:rPr lang="sk-SK" sz="1800" b="1" dirty="0" smtClean="0">
                <a:solidFill>
                  <a:srgbClr val="002060"/>
                </a:solidFill>
              </a:rPr>
              <a:t>zákona</a:t>
            </a:r>
            <a:r>
              <a:rPr lang="sk-SK" sz="1800" dirty="0" smtClean="0">
                <a:solidFill>
                  <a:srgbClr val="002060"/>
                </a:solidFill>
              </a:rPr>
              <a:t>.</a:t>
            </a:r>
          </a:p>
          <a:p>
            <a:pPr marL="0" indent="0" algn="just">
              <a:buFont typeface="Arial" charset="0"/>
              <a:buNone/>
              <a:defRPr/>
            </a:pPr>
            <a:r>
              <a:rPr lang="sk-SK" sz="1800" dirty="0">
                <a:solidFill>
                  <a:srgbClr val="002060"/>
                </a:solidFill>
              </a:rPr>
              <a:t>(rozsudok </a:t>
            </a:r>
            <a:r>
              <a:rPr lang="sk-SK" sz="1800" dirty="0" smtClean="0">
                <a:solidFill>
                  <a:srgbClr val="002060"/>
                </a:solidFill>
              </a:rPr>
              <a:t>NS SR, </a:t>
            </a:r>
            <a:r>
              <a:rPr lang="sk-SK" sz="1800" b="1" dirty="0">
                <a:solidFill>
                  <a:srgbClr val="002060"/>
                </a:solidFill>
              </a:rPr>
              <a:t>4Cdo 168/2009</a:t>
            </a:r>
            <a:r>
              <a:rPr lang="sk-SK" sz="1800" dirty="0">
                <a:solidFill>
                  <a:srgbClr val="002060"/>
                </a:solidFill>
              </a:rPr>
              <a:t>)</a:t>
            </a:r>
            <a:endParaRPr lang="sk-SK" sz="1800" dirty="0" smtClean="0">
              <a:solidFill>
                <a:srgbClr val="002060"/>
              </a:solidFill>
            </a:endParaRP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6392"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a:xfrm>
            <a:off x="1619250" y="168275"/>
            <a:ext cx="7067550" cy="647700"/>
          </a:xfrm>
        </p:spPr>
        <p:txBody>
          <a:bodyPr/>
          <a:lstStyle/>
          <a:p>
            <a:r>
              <a:rPr lang="sk-SK" sz="3200" smtClean="0"/>
              <a:t>Nemajetková ujma a PZP</a:t>
            </a:r>
            <a:endParaRPr lang="sk-SK" smtClean="0"/>
          </a:p>
        </p:txBody>
      </p:sp>
      <p:sp>
        <p:nvSpPr>
          <p:cNvPr id="3075" name="Zástupný symbol obsahu 2"/>
          <p:cNvSpPr>
            <a:spLocks noGrp="1"/>
          </p:cNvSpPr>
          <p:nvPr>
            <p:ph idx="1"/>
          </p:nvPr>
        </p:nvSpPr>
        <p:spPr>
          <a:xfrm>
            <a:off x="1258888" y="1285875"/>
            <a:ext cx="7439025" cy="5456238"/>
          </a:xfrm>
        </p:spPr>
        <p:txBody>
          <a:bodyPr/>
          <a:lstStyle/>
          <a:p>
            <a:pPr algn="just">
              <a:buFont typeface="Arial" charset="0"/>
              <a:buNone/>
              <a:defRPr/>
            </a:pPr>
            <a:r>
              <a:rPr lang="sk-SK" sz="2000" dirty="0">
                <a:solidFill>
                  <a:srgbClr val="FF0000"/>
                </a:solidFill>
              </a:rPr>
              <a:t>R</a:t>
            </a:r>
            <a:r>
              <a:rPr lang="sk-SK" sz="2000" dirty="0" smtClean="0">
                <a:solidFill>
                  <a:srgbClr val="FF0000"/>
                </a:solidFill>
              </a:rPr>
              <a:t>ozhodnutie Najvyššieho súdu SR – odlišné stanovisko</a:t>
            </a:r>
          </a:p>
          <a:p>
            <a:pPr marL="0" indent="0" algn="just">
              <a:buFont typeface="Arial" charset="0"/>
              <a:buNone/>
              <a:defRPr/>
            </a:pPr>
            <a:r>
              <a:rPr lang="sk-SK" sz="1800" dirty="0" smtClean="0">
                <a:solidFill>
                  <a:srgbClr val="002060"/>
                </a:solidFill>
              </a:rPr>
              <a:t>...pre </a:t>
            </a:r>
            <a:r>
              <a:rPr lang="sk-SK" sz="1800" dirty="0">
                <a:solidFill>
                  <a:srgbClr val="002060"/>
                </a:solidFill>
              </a:rPr>
              <a:t>účely tohto zákona treba pojem škoda vykladať </a:t>
            </a:r>
            <a:r>
              <a:rPr lang="sk-SK" sz="1800" b="1" dirty="0">
                <a:solidFill>
                  <a:srgbClr val="002060"/>
                </a:solidFill>
              </a:rPr>
              <a:t>extenzívne</a:t>
            </a:r>
            <a:r>
              <a:rPr lang="sk-SK" sz="1800" dirty="0">
                <a:solidFill>
                  <a:srgbClr val="002060"/>
                </a:solidFill>
              </a:rPr>
              <a:t> v tom zmysle, </a:t>
            </a:r>
            <a:r>
              <a:rPr lang="sk-SK" sz="1800" dirty="0" smtClean="0">
                <a:solidFill>
                  <a:srgbClr val="002060"/>
                </a:solidFill>
              </a:rPr>
              <a:t>že </a:t>
            </a:r>
            <a:r>
              <a:rPr lang="sk-SK" sz="1800" dirty="0">
                <a:solidFill>
                  <a:srgbClr val="002060"/>
                </a:solidFill>
              </a:rPr>
              <a:t>tento pojem zahŕňa aj náhradu nemajetkovej ujmy z titulu občianskoprávnej zodpovednosti za zásah do osobnostných práv pozostalých, spočívajúci v zásahu do práva na súkromný a rodinný </a:t>
            </a:r>
            <a:r>
              <a:rPr lang="sk-SK" sz="1800" dirty="0" smtClean="0">
                <a:solidFill>
                  <a:srgbClr val="002060"/>
                </a:solidFill>
              </a:rPr>
              <a:t>život </a:t>
            </a:r>
            <a:r>
              <a:rPr lang="sk-SK" sz="1800" dirty="0">
                <a:solidFill>
                  <a:srgbClr val="002060"/>
                </a:solidFill>
              </a:rPr>
              <a:t>spôsobený usmrtením blízkej osoby pri prevádzke dopravných prostriedkov</a:t>
            </a:r>
            <a:r>
              <a:rPr lang="sk-SK" sz="1800" dirty="0" smtClean="0">
                <a:solidFill>
                  <a:srgbClr val="002060"/>
                </a:solidFill>
              </a:rPr>
              <a:t>.</a:t>
            </a:r>
          </a:p>
          <a:p>
            <a:pPr marL="0" indent="0" algn="just">
              <a:buFont typeface="Arial" charset="0"/>
              <a:buNone/>
              <a:defRPr/>
            </a:pPr>
            <a:r>
              <a:rPr lang="sk-SK" sz="1800" dirty="0" smtClean="0">
                <a:solidFill>
                  <a:srgbClr val="002060"/>
                </a:solidFill>
              </a:rPr>
              <a:t>...Pokiaľ </a:t>
            </a:r>
            <a:r>
              <a:rPr lang="sk-SK" sz="1800" dirty="0">
                <a:solidFill>
                  <a:srgbClr val="002060"/>
                </a:solidFill>
              </a:rPr>
              <a:t>podľa súdnej praxe usmrtenie pri dopravnej nehode vyvoláva nielen občianskoprávnu zodpovednosť za škodu ale aj občianskoprávnu zodpovednosť za neoprávnený zásah do osobnostných práv, </a:t>
            </a:r>
            <a:r>
              <a:rPr lang="sk-SK" sz="1800" b="1" dirty="0">
                <a:solidFill>
                  <a:srgbClr val="002060"/>
                </a:solidFill>
              </a:rPr>
              <a:t>musí byť </a:t>
            </a:r>
            <a:r>
              <a:rPr lang="sk-SK" sz="1800" dirty="0">
                <a:solidFill>
                  <a:srgbClr val="002060"/>
                </a:solidFill>
              </a:rPr>
              <a:t>aj táto zodpovednosť predmetom poistného krytia</a:t>
            </a:r>
            <a:r>
              <a:rPr lang="sk-SK" sz="1800" dirty="0" smtClean="0">
                <a:solidFill>
                  <a:srgbClr val="002060"/>
                </a:solidFill>
              </a:rPr>
              <a:t>.</a:t>
            </a:r>
          </a:p>
          <a:p>
            <a:pPr marL="0" indent="0" algn="just">
              <a:buFont typeface="Arial" charset="0"/>
              <a:buNone/>
              <a:defRPr/>
            </a:pPr>
            <a:r>
              <a:rPr lang="sk-SK" sz="1800" dirty="0" smtClean="0">
                <a:solidFill>
                  <a:srgbClr val="002060"/>
                </a:solidFill>
              </a:rPr>
              <a:t>...smernica </a:t>
            </a:r>
            <a:r>
              <a:rPr lang="sk-SK" sz="1800" dirty="0">
                <a:solidFill>
                  <a:srgbClr val="002060"/>
                </a:solidFill>
              </a:rPr>
              <a:t>síce nedefinuje pojem škoda, ale z jej textu je zrejmé, </a:t>
            </a:r>
            <a:r>
              <a:rPr lang="sk-SK" sz="1800" dirty="0" smtClean="0">
                <a:solidFill>
                  <a:srgbClr val="002060"/>
                </a:solidFill>
              </a:rPr>
              <a:t>že </a:t>
            </a:r>
            <a:r>
              <a:rPr lang="sk-SK" sz="1800" dirty="0">
                <a:solidFill>
                  <a:srgbClr val="002060"/>
                </a:solidFill>
              </a:rPr>
              <a:t>pod týmto pojmom rozumie osobnú ujmu a škodu na majetku, resp. </a:t>
            </a:r>
            <a:r>
              <a:rPr lang="sk-SK" sz="1800" dirty="0" smtClean="0">
                <a:solidFill>
                  <a:srgbClr val="002060"/>
                </a:solidFill>
              </a:rPr>
              <a:t>používa slovné spojenie </a:t>
            </a:r>
            <a:r>
              <a:rPr lang="sk-SK" sz="1800" dirty="0">
                <a:solidFill>
                  <a:srgbClr val="002060"/>
                </a:solidFill>
              </a:rPr>
              <a:t>utrpenie „ujmy alebo škody“, či </a:t>
            </a:r>
            <a:r>
              <a:rPr lang="sk-SK" sz="1800" dirty="0" smtClean="0">
                <a:solidFill>
                  <a:srgbClr val="002060"/>
                </a:solidFill>
              </a:rPr>
              <a:t>používa </a:t>
            </a:r>
            <a:r>
              <a:rPr lang="sk-SK" sz="1800" dirty="0">
                <a:solidFill>
                  <a:srgbClr val="002060"/>
                </a:solidFill>
              </a:rPr>
              <a:t>termíny „akákoľvek ujma alebo škoda“ alebo „akákoľvek škoda“. </a:t>
            </a:r>
            <a:r>
              <a:rPr lang="sk-SK" sz="1800" b="1" dirty="0">
                <a:solidFill>
                  <a:srgbClr val="002060"/>
                </a:solidFill>
              </a:rPr>
              <a:t>Komunitárne právo chápe škodu ako majetkovú tak aj nemajetkovú ujmu</a:t>
            </a:r>
            <a:r>
              <a:rPr lang="sk-SK" sz="1800" dirty="0">
                <a:solidFill>
                  <a:srgbClr val="002060"/>
                </a:solidFill>
              </a:rPr>
              <a:t>, resp. za ujmu </a:t>
            </a:r>
            <a:r>
              <a:rPr lang="sk-SK" sz="1800" dirty="0" smtClean="0">
                <a:solidFill>
                  <a:srgbClr val="002060"/>
                </a:solidFill>
              </a:rPr>
              <a:t>považuje </a:t>
            </a:r>
            <a:r>
              <a:rPr lang="sk-SK" sz="1800" dirty="0">
                <a:solidFill>
                  <a:srgbClr val="002060"/>
                </a:solidFill>
              </a:rPr>
              <a:t>majetkovú škodu aj nemajetkovú škodu (pozri napr. rozsudok Súdneho dvora zo 6. mája 2010 vo veci C-63/09 Axel </a:t>
            </a:r>
            <a:r>
              <a:rPr lang="sk-SK" sz="1800" dirty="0" err="1">
                <a:solidFill>
                  <a:srgbClr val="002060"/>
                </a:solidFill>
              </a:rPr>
              <a:t>Walz</a:t>
            </a:r>
            <a:r>
              <a:rPr lang="sk-SK" sz="1800" dirty="0">
                <a:solidFill>
                  <a:srgbClr val="002060"/>
                </a:solidFill>
              </a:rPr>
              <a:t> proti </a:t>
            </a:r>
            <a:r>
              <a:rPr lang="sk-SK" sz="1800" dirty="0" err="1">
                <a:solidFill>
                  <a:srgbClr val="002060"/>
                </a:solidFill>
              </a:rPr>
              <a:t>Clickair</a:t>
            </a:r>
            <a:r>
              <a:rPr lang="sk-SK" sz="1800" dirty="0">
                <a:solidFill>
                  <a:srgbClr val="002060"/>
                </a:solidFill>
              </a:rPr>
              <a:t> SA).</a:t>
            </a:r>
          </a:p>
          <a:p>
            <a:pPr marL="0" indent="0" algn="just">
              <a:buFont typeface="Arial" charset="0"/>
              <a:buNone/>
              <a:defRPr/>
            </a:pPr>
            <a:r>
              <a:rPr lang="sk-SK" sz="1800" dirty="0" smtClean="0">
                <a:solidFill>
                  <a:srgbClr val="002060"/>
                </a:solidFill>
              </a:rPr>
              <a:t>(</a:t>
            </a:r>
            <a:r>
              <a:rPr lang="sk-SK" sz="1800" dirty="0">
                <a:solidFill>
                  <a:srgbClr val="002060"/>
                </a:solidFill>
              </a:rPr>
              <a:t>rozsudok Najvyššieho súdu SR, </a:t>
            </a:r>
            <a:r>
              <a:rPr lang="sk-SK" sz="1800" b="1" dirty="0">
                <a:solidFill>
                  <a:srgbClr val="002060"/>
                </a:solidFill>
              </a:rPr>
              <a:t>4Cdo 168/2009</a:t>
            </a:r>
            <a:r>
              <a:rPr lang="sk-SK" sz="1800" dirty="0">
                <a:solidFill>
                  <a:srgbClr val="002060"/>
                </a:solidFill>
              </a:rPr>
              <a:t>)</a:t>
            </a:r>
            <a:endParaRPr lang="sk-SK" sz="1800" dirty="0" smtClean="0">
              <a:solidFill>
                <a:srgbClr val="002060"/>
              </a:solidFill>
            </a:endParaRP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7416"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a:xfrm>
            <a:off x="1619250" y="168275"/>
            <a:ext cx="7067550" cy="647700"/>
          </a:xfrm>
        </p:spPr>
        <p:txBody>
          <a:bodyPr/>
          <a:lstStyle/>
          <a:p>
            <a:r>
              <a:rPr lang="sk-SK" sz="3200" smtClean="0"/>
              <a:t>Nemajetková ujma a PZP</a:t>
            </a:r>
            <a:endParaRPr lang="sk-SK" smtClean="0"/>
          </a:p>
        </p:txBody>
      </p:sp>
      <p:sp>
        <p:nvSpPr>
          <p:cNvPr id="3075" name="Zástupný symbol obsahu 2"/>
          <p:cNvSpPr>
            <a:spLocks noGrp="1"/>
          </p:cNvSpPr>
          <p:nvPr>
            <p:ph idx="1"/>
          </p:nvPr>
        </p:nvSpPr>
        <p:spPr>
          <a:xfrm>
            <a:off x="1258888" y="1285875"/>
            <a:ext cx="7439025" cy="5456238"/>
          </a:xfrm>
        </p:spPr>
        <p:txBody>
          <a:bodyPr/>
          <a:lstStyle/>
          <a:p>
            <a:pPr algn="just">
              <a:buFont typeface="Arial" charset="0"/>
              <a:buNone/>
              <a:defRPr/>
            </a:pPr>
            <a:r>
              <a:rPr lang="sk-SK" sz="2000" dirty="0" smtClean="0">
                <a:solidFill>
                  <a:srgbClr val="FF0000"/>
                </a:solidFill>
              </a:rPr>
              <a:t>PZP nepokrýva nemajetkovú ujmu – rozhodnutie KS Banská Bystrica</a:t>
            </a:r>
          </a:p>
          <a:p>
            <a:pPr marL="0" indent="0" algn="just">
              <a:buFont typeface="Arial" charset="0"/>
              <a:buNone/>
              <a:defRPr/>
            </a:pPr>
            <a:r>
              <a:rPr lang="sk-SK" sz="1800" dirty="0" smtClean="0">
                <a:solidFill>
                  <a:srgbClr val="002060"/>
                </a:solidFill>
              </a:rPr>
              <a:t>Z </a:t>
            </a:r>
            <a:r>
              <a:rPr lang="sk-SK" sz="1800" dirty="0">
                <a:solidFill>
                  <a:srgbClr val="002060"/>
                </a:solidFill>
              </a:rPr>
              <a:t>vnútroštátnej </a:t>
            </a:r>
            <a:r>
              <a:rPr lang="sk-SK" sz="1800" dirty="0" smtClean="0">
                <a:solidFill>
                  <a:srgbClr val="002060"/>
                </a:solidFill>
              </a:rPr>
              <a:t>právnej úpravy </a:t>
            </a:r>
            <a:r>
              <a:rPr lang="sk-SK" sz="1800" dirty="0">
                <a:solidFill>
                  <a:srgbClr val="002060"/>
                </a:solidFill>
              </a:rPr>
              <a:t>jednoznačne vyplýva, že </a:t>
            </a:r>
            <a:r>
              <a:rPr lang="sk-SK" sz="1800" b="1" dirty="0">
                <a:solidFill>
                  <a:srgbClr val="002060"/>
                </a:solidFill>
              </a:rPr>
              <a:t>náhrada nemajetkovej ujmy</a:t>
            </a:r>
            <a:r>
              <a:rPr lang="sk-SK" sz="1800" dirty="0">
                <a:solidFill>
                  <a:srgbClr val="002060"/>
                </a:solidFill>
              </a:rPr>
              <a:t> v peniazoch ako jedna z foriem </a:t>
            </a:r>
            <a:r>
              <a:rPr lang="sk-SK" sz="1800" dirty="0" smtClean="0">
                <a:solidFill>
                  <a:srgbClr val="002060"/>
                </a:solidFill>
              </a:rPr>
              <a:t>satisfakcie za </a:t>
            </a:r>
            <a:r>
              <a:rPr lang="sk-SK" sz="1800" dirty="0">
                <a:solidFill>
                  <a:srgbClr val="002060"/>
                </a:solidFill>
              </a:rPr>
              <a:t>neoprávnený zásah do života a zdravia fyzickej osoby </a:t>
            </a:r>
            <a:r>
              <a:rPr lang="sk-SK" sz="1800" b="1" dirty="0">
                <a:solidFill>
                  <a:srgbClr val="002060"/>
                </a:solidFill>
              </a:rPr>
              <a:t>nepatrí medzi nároky kryté </a:t>
            </a:r>
            <a:r>
              <a:rPr lang="sk-SK" sz="1800" b="1" dirty="0" smtClean="0">
                <a:solidFill>
                  <a:srgbClr val="002060"/>
                </a:solidFill>
              </a:rPr>
              <a:t>poistením zodpovednosti</a:t>
            </a:r>
            <a:r>
              <a:rPr lang="sk-SK" sz="1800" dirty="0" smtClean="0">
                <a:solidFill>
                  <a:srgbClr val="002060"/>
                </a:solidFill>
              </a:rPr>
              <a:t> </a:t>
            </a:r>
            <a:r>
              <a:rPr lang="sk-SK" sz="1800" dirty="0">
                <a:solidFill>
                  <a:srgbClr val="002060"/>
                </a:solidFill>
              </a:rPr>
              <a:t>za škodu spôsobenú prevádzkou motorového vozidla. </a:t>
            </a:r>
            <a:r>
              <a:rPr lang="sk-SK" sz="1800" dirty="0" smtClean="0">
                <a:solidFill>
                  <a:srgbClr val="002060"/>
                </a:solidFill>
              </a:rPr>
              <a:t>Pretože </a:t>
            </a:r>
            <a:r>
              <a:rPr lang="sk-SK" sz="1800" dirty="0">
                <a:solidFill>
                  <a:srgbClr val="002060"/>
                </a:solidFill>
              </a:rPr>
              <a:t>ani z čl. 3 ods. 1 </a:t>
            </a:r>
            <a:r>
              <a:rPr lang="sk-SK" sz="1800" dirty="0" smtClean="0">
                <a:solidFill>
                  <a:srgbClr val="002060"/>
                </a:solidFill>
              </a:rPr>
              <a:t>Smernice... ...nemožno </a:t>
            </a:r>
            <a:r>
              <a:rPr lang="sk-SK" sz="1800" dirty="0">
                <a:solidFill>
                  <a:srgbClr val="002060"/>
                </a:solidFill>
              </a:rPr>
              <a:t>vyvodiť, že by sa poistné krytie malo vzťahovať aj </a:t>
            </a:r>
            <a:r>
              <a:rPr lang="sk-SK" sz="1800" dirty="0" smtClean="0">
                <a:solidFill>
                  <a:srgbClr val="002060"/>
                </a:solidFill>
              </a:rPr>
              <a:t>na nároky </a:t>
            </a:r>
            <a:r>
              <a:rPr lang="sk-SK" sz="1800" dirty="0">
                <a:solidFill>
                  <a:srgbClr val="002060"/>
                </a:solidFill>
              </a:rPr>
              <a:t>z ochrany osobnosti, nie je dôvod mať za to, že právna úprava Slovenskej republiky nie je tzv</a:t>
            </a:r>
            <a:r>
              <a:rPr lang="sk-SK" sz="1800" dirty="0" smtClean="0">
                <a:solidFill>
                  <a:srgbClr val="002060"/>
                </a:solidFill>
              </a:rPr>
              <a:t>.  </a:t>
            </a:r>
            <a:r>
              <a:rPr lang="sk-SK" sz="1800" dirty="0" err="1" smtClean="0">
                <a:solidFill>
                  <a:srgbClr val="002060"/>
                </a:solidFill>
              </a:rPr>
              <a:t>eurokonformná</a:t>
            </a:r>
            <a:r>
              <a:rPr lang="sk-SK" sz="1800" dirty="0" smtClean="0">
                <a:solidFill>
                  <a:srgbClr val="002060"/>
                </a:solidFill>
              </a:rPr>
              <a:t>. </a:t>
            </a:r>
          </a:p>
          <a:p>
            <a:pPr marL="0" indent="0" algn="just">
              <a:buFont typeface="Arial" charset="0"/>
              <a:buNone/>
              <a:defRPr/>
            </a:pPr>
            <a:r>
              <a:rPr lang="sk-SK" sz="1800" dirty="0" smtClean="0">
                <a:solidFill>
                  <a:srgbClr val="002060"/>
                </a:solidFill>
              </a:rPr>
              <a:t>(rozsudok KS Banská Bystrica, </a:t>
            </a:r>
            <a:r>
              <a:rPr lang="sk-SK" sz="1800" b="1" dirty="0" smtClean="0">
                <a:solidFill>
                  <a:srgbClr val="002060"/>
                </a:solidFill>
              </a:rPr>
              <a:t>13Co 39/2012</a:t>
            </a:r>
            <a:r>
              <a:rPr lang="sk-SK" sz="1800" dirty="0" smtClean="0">
                <a:solidFill>
                  <a:srgbClr val="002060"/>
                </a:solidFill>
              </a:rPr>
              <a:t>).</a:t>
            </a: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8440"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a:xfrm>
            <a:off x="1619250" y="168275"/>
            <a:ext cx="7067550" cy="647700"/>
          </a:xfrm>
        </p:spPr>
        <p:txBody>
          <a:bodyPr/>
          <a:lstStyle/>
          <a:p>
            <a:r>
              <a:rPr lang="sk-SK" sz="3200" smtClean="0"/>
              <a:t>Nemajetková ujma a PZP</a:t>
            </a:r>
            <a:endParaRPr lang="sk-SK" smtClean="0"/>
          </a:p>
        </p:txBody>
      </p:sp>
      <p:sp>
        <p:nvSpPr>
          <p:cNvPr id="3075" name="Zástupný symbol obsahu 2"/>
          <p:cNvSpPr>
            <a:spLocks noGrp="1"/>
          </p:cNvSpPr>
          <p:nvPr>
            <p:ph idx="1"/>
          </p:nvPr>
        </p:nvSpPr>
        <p:spPr>
          <a:xfrm>
            <a:off x="1258888" y="1285875"/>
            <a:ext cx="7439025" cy="5456238"/>
          </a:xfrm>
        </p:spPr>
        <p:txBody>
          <a:bodyPr/>
          <a:lstStyle/>
          <a:p>
            <a:pPr algn="just">
              <a:buFont typeface="Arial" charset="0"/>
              <a:buNone/>
              <a:defRPr/>
            </a:pPr>
            <a:r>
              <a:rPr lang="sk-SK" sz="2000" dirty="0" smtClean="0">
                <a:solidFill>
                  <a:srgbClr val="FF0000"/>
                </a:solidFill>
              </a:rPr>
              <a:t>Konanie pred ECJ (C-22/12) – prejudiciálna otázka</a:t>
            </a:r>
          </a:p>
          <a:p>
            <a:pPr marL="0" indent="0" algn="just">
              <a:buFont typeface="Arial" charset="0"/>
              <a:buNone/>
              <a:defRPr/>
            </a:pPr>
            <a:r>
              <a:rPr lang="sk-SK" sz="1800" dirty="0" smtClean="0">
                <a:solidFill>
                  <a:srgbClr val="002060"/>
                </a:solidFill>
              </a:rPr>
              <a:t>Má </a:t>
            </a:r>
            <a:r>
              <a:rPr lang="sk-SK" sz="1800" dirty="0">
                <a:solidFill>
                  <a:srgbClr val="002060"/>
                </a:solidFill>
              </a:rPr>
              <a:t>sa článok 1 ods. 1 smernice Rady 90/232 EHS zo 14. mája 1990 o aproximácii právnych predpisov členských štátov týkajúcich sa poistenia zodpovednosti za škodu spôsobenú prevádzkou motorových </a:t>
            </a:r>
            <a:r>
              <a:rPr lang="sk-SK" sz="1800" dirty="0" smtClean="0">
                <a:solidFill>
                  <a:srgbClr val="002060"/>
                </a:solidFill>
              </a:rPr>
              <a:t>vozidiel </a:t>
            </a:r>
            <a:r>
              <a:rPr lang="sk-SK" sz="1800" dirty="0">
                <a:solidFill>
                  <a:srgbClr val="002060"/>
                </a:solidFill>
              </a:rPr>
              <a:t>v spojení s čl. 3 ods. 1 smernice 72/166 </a:t>
            </a:r>
            <a:r>
              <a:rPr lang="sk-SK" sz="1800" dirty="0" smtClean="0">
                <a:solidFill>
                  <a:srgbClr val="002060"/>
                </a:solidFill>
              </a:rPr>
              <a:t>EHS </a:t>
            </a:r>
            <a:r>
              <a:rPr lang="sk-SK" sz="1800" dirty="0">
                <a:solidFill>
                  <a:srgbClr val="002060"/>
                </a:solidFill>
              </a:rPr>
              <a:t>vykladať tak, že mu </a:t>
            </a:r>
            <a:r>
              <a:rPr lang="sk-SK" sz="1800" b="1" dirty="0">
                <a:solidFill>
                  <a:srgbClr val="002060"/>
                </a:solidFill>
              </a:rPr>
              <a:t>odporuje</a:t>
            </a:r>
            <a:r>
              <a:rPr lang="sk-SK" sz="1800" dirty="0">
                <a:solidFill>
                  <a:srgbClr val="002060"/>
                </a:solidFill>
              </a:rPr>
              <a:t> vnútroštátna právna </a:t>
            </a:r>
            <a:r>
              <a:rPr lang="sk-SK" sz="1800" dirty="0" smtClean="0">
                <a:solidFill>
                  <a:srgbClr val="002060"/>
                </a:solidFill>
              </a:rPr>
              <a:t>úprava, </a:t>
            </a:r>
            <a:r>
              <a:rPr lang="sk-SK" sz="1800" dirty="0">
                <a:solidFill>
                  <a:srgbClr val="002060"/>
                </a:solidFill>
              </a:rPr>
              <a:t>podľa ktorej zodpovednosť za škodu spôsobenú prevádzkou motorového vozidla </a:t>
            </a:r>
            <a:r>
              <a:rPr lang="sk-SK" sz="1800" b="1" dirty="0">
                <a:solidFill>
                  <a:srgbClr val="002060"/>
                </a:solidFill>
              </a:rPr>
              <a:t>nepokrýva nemajetkovú ujmu</a:t>
            </a:r>
            <a:r>
              <a:rPr lang="sk-SK" sz="1800" dirty="0">
                <a:solidFill>
                  <a:srgbClr val="002060"/>
                </a:solidFill>
              </a:rPr>
              <a:t> vyjadrenú v peňažnej forme, spôsobenú pozostalým po obetiach dopravnej nehody spôsobenej prevádzkou motorového vozidla</a:t>
            </a:r>
            <a:r>
              <a:rPr lang="sk-SK" sz="1800" dirty="0" smtClean="0">
                <a:solidFill>
                  <a:srgbClr val="002060"/>
                </a:solidFill>
              </a:rPr>
              <a:t>?</a:t>
            </a:r>
          </a:p>
          <a:p>
            <a:pPr marL="0" indent="0" algn="just">
              <a:buFont typeface="Arial" charset="0"/>
              <a:buNone/>
              <a:defRPr/>
            </a:pPr>
            <a:r>
              <a:rPr lang="sk-SK" sz="1800" dirty="0">
                <a:solidFill>
                  <a:srgbClr val="002060"/>
                </a:solidFill>
              </a:rPr>
              <a:t>V prípade takej odpovede na prvú otázku, že uvedená právna úprava nie je v rozpore s právom Spoločenstva, majú sa ustanovenia § 4 ods. 1, § 4 ods. 2, § 4 ods. 4 zákona č. 381/2001 Z. z. </a:t>
            </a:r>
            <a:r>
              <a:rPr lang="sk-SK" sz="1800" dirty="0" smtClean="0">
                <a:solidFill>
                  <a:srgbClr val="002060"/>
                </a:solidFill>
              </a:rPr>
              <a:t>... a </a:t>
            </a:r>
            <a:r>
              <a:rPr lang="sk-SK" sz="1800" dirty="0">
                <a:solidFill>
                  <a:srgbClr val="002060"/>
                </a:solidFill>
              </a:rPr>
              <a:t>§ 6 ods. 1, 2, 3 zákona č. 168/1999 </a:t>
            </a:r>
            <a:r>
              <a:rPr lang="sk-SK" sz="1800" dirty="0" err="1">
                <a:solidFill>
                  <a:srgbClr val="002060"/>
                </a:solidFill>
              </a:rPr>
              <a:t>Sb</a:t>
            </a:r>
            <a:r>
              <a:rPr lang="sk-SK" sz="1800" dirty="0">
                <a:solidFill>
                  <a:srgbClr val="002060"/>
                </a:solidFill>
              </a:rPr>
              <a:t>. </a:t>
            </a:r>
            <a:r>
              <a:rPr lang="sk-SK" sz="1800" dirty="0" smtClean="0">
                <a:solidFill>
                  <a:srgbClr val="002060"/>
                </a:solidFill>
              </a:rPr>
              <a:t>... </a:t>
            </a:r>
            <a:r>
              <a:rPr lang="sk-SK" sz="1800" dirty="0">
                <a:solidFill>
                  <a:srgbClr val="002060"/>
                </a:solidFill>
              </a:rPr>
              <a:t>vykladať tak, že </a:t>
            </a:r>
            <a:r>
              <a:rPr lang="sk-SK" sz="1800" b="1" dirty="0">
                <a:solidFill>
                  <a:srgbClr val="002060"/>
                </a:solidFill>
              </a:rPr>
              <a:t>nebránia tomu</a:t>
            </a:r>
            <a:r>
              <a:rPr lang="sk-SK" sz="1800" dirty="0">
                <a:solidFill>
                  <a:srgbClr val="002060"/>
                </a:solidFill>
              </a:rPr>
              <a:t>, </a:t>
            </a:r>
            <a:r>
              <a:rPr lang="sk-SK" sz="1800" b="1" dirty="0">
                <a:solidFill>
                  <a:srgbClr val="002060"/>
                </a:solidFill>
              </a:rPr>
              <a:t>aby vnútroštátny súd </a:t>
            </a:r>
            <a:r>
              <a:rPr lang="sk-SK" sz="1800" dirty="0">
                <a:solidFill>
                  <a:srgbClr val="002060"/>
                </a:solidFill>
              </a:rPr>
              <a:t>v súlade s článkom 1 ods. 1 smernice Rady 90/232 EHS zo 14. mája 1990 o aproximácii právnych predpisov členských štátov týkajúcich sa poistenia zodpovednosti za škodu spôsobenú prevádzkou motorových vozidiel v spojení s čl. 3 ods. 1 smernice 72/166 EHS </a:t>
            </a:r>
            <a:r>
              <a:rPr lang="sk-SK" sz="1800" b="1" dirty="0">
                <a:solidFill>
                  <a:srgbClr val="002060"/>
                </a:solidFill>
              </a:rPr>
              <a:t>priznal nárok na nemajetkovú ujmu </a:t>
            </a:r>
            <a:r>
              <a:rPr lang="sk-SK" sz="1800" dirty="0">
                <a:solidFill>
                  <a:srgbClr val="002060"/>
                </a:solidFill>
              </a:rPr>
              <a:t>spôsobenú pozostalým po obetiach dopravnej nehody spôsobenej prevádzkou motorového vozidla, ako poškodeným aj v peňažnej forme?</a:t>
            </a:r>
            <a:endParaRPr lang="sk-SK" sz="1800" dirty="0" smtClean="0">
              <a:solidFill>
                <a:srgbClr val="002060"/>
              </a:solidFill>
            </a:endParaRP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9464"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a:xfrm>
            <a:off x="1619250" y="168275"/>
            <a:ext cx="7067550" cy="647700"/>
          </a:xfrm>
        </p:spPr>
        <p:txBody>
          <a:bodyPr/>
          <a:lstStyle/>
          <a:p>
            <a:r>
              <a:rPr lang="sk-SK" sz="3200" smtClean="0"/>
              <a:t>Poškodenie čelného skla</a:t>
            </a:r>
            <a:endParaRPr lang="sk-SK" smtClean="0"/>
          </a:p>
        </p:txBody>
      </p:sp>
      <p:sp>
        <p:nvSpPr>
          <p:cNvPr id="3075" name="Zástupný symbol obsahu 2"/>
          <p:cNvSpPr>
            <a:spLocks noGrp="1"/>
          </p:cNvSpPr>
          <p:nvPr>
            <p:ph idx="1"/>
          </p:nvPr>
        </p:nvSpPr>
        <p:spPr>
          <a:xfrm>
            <a:off x="1258888" y="1285875"/>
            <a:ext cx="7439025" cy="5456238"/>
          </a:xfrm>
        </p:spPr>
        <p:txBody>
          <a:bodyPr/>
          <a:lstStyle/>
          <a:p>
            <a:pPr marL="0" indent="0" algn="just">
              <a:buFont typeface="Arial" charset="0"/>
              <a:buNone/>
              <a:defRPr/>
            </a:pPr>
            <a:r>
              <a:rPr lang="sk-SK" sz="2000" dirty="0" smtClean="0">
                <a:solidFill>
                  <a:srgbClr val="FF0000"/>
                </a:solidFill>
              </a:rPr>
              <a:t>Vymedzenie problému</a:t>
            </a:r>
          </a:p>
          <a:p>
            <a:pPr algn="just">
              <a:buFont typeface="Wingdings" pitchFamily="2" charset="2"/>
              <a:buChar char="§"/>
              <a:defRPr/>
            </a:pPr>
            <a:r>
              <a:rPr lang="sk-SK" sz="1800" b="1" dirty="0" smtClean="0">
                <a:solidFill>
                  <a:srgbClr val="002060"/>
                </a:solidFill>
              </a:rPr>
              <a:t>Skutkové otázky</a:t>
            </a:r>
            <a:r>
              <a:rPr lang="sk-SK" sz="1800" dirty="0" smtClean="0">
                <a:solidFill>
                  <a:srgbClr val="002060"/>
                </a:solidFill>
              </a:rPr>
              <a:t>: </a:t>
            </a:r>
          </a:p>
          <a:p>
            <a:pPr lvl="1" algn="just">
              <a:buFont typeface="Wingdings" pitchFamily="2" charset="2"/>
              <a:buChar char="§"/>
              <a:defRPr/>
            </a:pPr>
            <a:r>
              <a:rPr lang="sk-SK" sz="1800" dirty="0">
                <a:solidFill>
                  <a:srgbClr val="002060"/>
                </a:solidFill>
              </a:rPr>
              <a:t>J</a:t>
            </a:r>
            <a:r>
              <a:rPr lang="sk-SK" sz="1800" dirty="0" smtClean="0">
                <a:solidFill>
                  <a:srgbClr val="002060"/>
                </a:solidFill>
              </a:rPr>
              <a:t>e možné, aby si vodič motorového vozidla uvedomil, že jeho vozidlo vymrštilo z pod kolies kameň, ktorý poškodil iné vozidlo? </a:t>
            </a:r>
          </a:p>
          <a:p>
            <a:pPr lvl="1" algn="just">
              <a:buFont typeface="Wingdings" pitchFamily="2" charset="2"/>
              <a:buChar char="§"/>
              <a:defRPr/>
            </a:pPr>
            <a:r>
              <a:rPr lang="sk-SK" sz="1800" dirty="0" smtClean="0">
                <a:solidFill>
                  <a:srgbClr val="002060"/>
                </a:solidFill>
              </a:rPr>
              <a:t>Je možné, aby vodič poškodeného motorového vozidla zaregistroval, ktorým vozidlom bola skalka vymrštená?</a:t>
            </a:r>
          </a:p>
          <a:p>
            <a:pPr algn="just">
              <a:buFont typeface="Wingdings" pitchFamily="2" charset="2"/>
              <a:buChar char="§"/>
              <a:defRPr/>
            </a:pPr>
            <a:r>
              <a:rPr lang="sk-SK" sz="1800" b="1" dirty="0" smtClean="0">
                <a:solidFill>
                  <a:srgbClr val="002060"/>
                </a:solidFill>
              </a:rPr>
              <a:t>Právne otázky</a:t>
            </a:r>
            <a:r>
              <a:rPr lang="sk-SK" sz="1800" dirty="0" smtClean="0">
                <a:solidFill>
                  <a:srgbClr val="002060"/>
                </a:solidFill>
              </a:rPr>
              <a:t>: </a:t>
            </a:r>
          </a:p>
          <a:p>
            <a:pPr lvl="1" algn="just">
              <a:buFont typeface="Wingdings" pitchFamily="2" charset="2"/>
              <a:buChar char="§"/>
              <a:defRPr/>
            </a:pPr>
            <a:r>
              <a:rPr lang="sk-SK" sz="1800" dirty="0" smtClean="0">
                <a:solidFill>
                  <a:srgbClr val="002060"/>
                </a:solidFill>
              </a:rPr>
              <a:t>S odkazom na skutkové otázky, je možné považovať dohodu účastníkov o určení zodpovednosti za spôsobenú škodu za právne relevantnú?</a:t>
            </a:r>
            <a:endParaRPr lang="sk-SK" sz="1800" dirty="0">
              <a:solidFill>
                <a:srgbClr val="002060"/>
              </a:solidFill>
            </a:endParaRPr>
          </a:p>
          <a:p>
            <a:pPr lvl="1" algn="just">
              <a:buFont typeface="Wingdings" pitchFamily="2" charset="2"/>
              <a:buChar char="§"/>
              <a:defRPr/>
            </a:pPr>
            <a:r>
              <a:rPr lang="sk-SK" sz="1800" dirty="0" smtClean="0">
                <a:solidFill>
                  <a:srgbClr val="002060"/>
                </a:solidFill>
              </a:rPr>
              <a:t>Je možné poškodenie čelného skla, ktoré poškodil kameň, ktoré vymrštilo iné motorové vozidlo, považovať za škodu spôsobenú osobitou povahou prevádzky?</a:t>
            </a:r>
          </a:p>
          <a:p>
            <a:pPr algn="just">
              <a:buFont typeface="Wingdings" pitchFamily="2" charset="2"/>
              <a:buChar char="§"/>
              <a:defRPr/>
            </a:pPr>
            <a:endParaRPr lang="sk-SK" sz="2000" dirty="0">
              <a:solidFill>
                <a:srgbClr val="002060"/>
              </a:solidFill>
            </a:endParaRPr>
          </a:p>
          <a:p>
            <a:pPr marL="0" indent="0" algn="just">
              <a:buFont typeface="Arial" charset="0"/>
              <a:buNone/>
              <a:defRPr/>
            </a:pPr>
            <a:endParaRPr lang="sk-SK" sz="2000" dirty="0" smtClean="0">
              <a:solidFill>
                <a:srgbClr val="002060"/>
              </a:solidFill>
            </a:endParaRP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4584"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title"/>
          </p:nvPr>
        </p:nvSpPr>
        <p:spPr>
          <a:xfrm>
            <a:off x="1619250" y="168275"/>
            <a:ext cx="7067550" cy="647700"/>
          </a:xfrm>
        </p:spPr>
        <p:txBody>
          <a:bodyPr/>
          <a:lstStyle/>
          <a:p>
            <a:r>
              <a:rPr lang="sk-SK" sz="3200" smtClean="0"/>
              <a:t>Poškodenie čelného skla</a:t>
            </a:r>
            <a:endParaRPr lang="sk-SK" smtClean="0"/>
          </a:p>
        </p:txBody>
      </p:sp>
      <p:sp>
        <p:nvSpPr>
          <p:cNvPr id="3075" name="Zástupný symbol obsahu 2"/>
          <p:cNvSpPr>
            <a:spLocks noGrp="1"/>
          </p:cNvSpPr>
          <p:nvPr>
            <p:ph idx="1"/>
          </p:nvPr>
        </p:nvSpPr>
        <p:spPr>
          <a:xfrm>
            <a:off x="1258888" y="1285875"/>
            <a:ext cx="7439025" cy="5456238"/>
          </a:xfrm>
        </p:spPr>
        <p:txBody>
          <a:bodyPr/>
          <a:lstStyle/>
          <a:p>
            <a:pPr marL="0" indent="0" algn="just">
              <a:buFont typeface="Arial" charset="0"/>
              <a:buNone/>
              <a:defRPr/>
            </a:pPr>
            <a:r>
              <a:rPr lang="sk-SK" sz="2000" dirty="0" smtClean="0">
                <a:solidFill>
                  <a:srgbClr val="FF0000"/>
                </a:solidFill>
              </a:rPr>
              <a:t>Z rozhodnutí súdov</a:t>
            </a:r>
          </a:p>
          <a:p>
            <a:pPr algn="just">
              <a:buFont typeface="Wingdings" pitchFamily="2" charset="2"/>
              <a:buChar char="§"/>
              <a:defRPr/>
            </a:pPr>
            <a:r>
              <a:rPr lang="sk-SK" sz="1800" dirty="0">
                <a:solidFill>
                  <a:srgbClr val="002060"/>
                </a:solidFill>
              </a:rPr>
              <a:t>Navrhovateľ uviedol, že videl, že skalka ktorá mu rozbila čelné sklo, vyletela spod kolies pred </a:t>
            </a:r>
            <a:r>
              <a:rPr lang="sk-SK" sz="1800" dirty="0" smtClean="0">
                <a:solidFill>
                  <a:srgbClr val="002060"/>
                </a:solidFill>
              </a:rPr>
              <a:t>ním idúceho </a:t>
            </a:r>
            <a:r>
              <a:rPr lang="sk-SK" sz="1800" dirty="0">
                <a:solidFill>
                  <a:srgbClr val="002060"/>
                </a:solidFill>
              </a:rPr>
              <a:t>vozidla patriaceho poistencovi odporcu, a svojej zodpovednosti za spôsobenú škodu si </a:t>
            </a:r>
            <a:r>
              <a:rPr lang="sk-SK" sz="1800" dirty="0" smtClean="0">
                <a:solidFill>
                  <a:srgbClr val="002060"/>
                </a:solidFill>
              </a:rPr>
              <a:t>bol vedomý </a:t>
            </a:r>
            <a:r>
              <a:rPr lang="sk-SK" sz="1800" dirty="0">
                <a:solidFill>
                  <a:srgbClr val="002060"/>
                </a:solidFill>
              </a:rPr>
              <a:t>zjavne aj účastník cestnej premávky, ktorý následne podnikol nevyhnutné kroky k </a:t>
            </a:r>
            <a:r>
              <a:rPr lang="sk-SK" sz="1800" dirty="0" smtClean="0">
                <a:solidFill>
                  <a:srgbClr val="002060"/>
                </a:solidFill>
              </a:rPr>
              <a:t>oznámeniu vzniku </a:t>
            </a:r>
            <a:r>
              <a:rPr lang="sk-SK" sz="1800" dirty="0">
                <a:solidFill>
                  <a:srgbClr val="002060"/>
                </a:solidFill>
              </a:rPr>
              <a:t>škodovej udalosti, v ktorom oznámení adresovanom poisťovateľovi popísal jej priebeh zhodne </a:t>
            </a:r>
            <a:r>
              <a:rPr lang="sk-SK" sz="1800" dirty="0" smtClean="0">
                <a:solidFill>
                  <a:srgbClr val="002060"/>
                </a:solidFill>
              </a:rPr>
              <a:t>s tvrdením </a:t>
            </a:r>
            <a:r>
              <a:rPr lang="sk-SK" sz="1800" dirty="0">
                <a:solidFill>
                  <a:srgbClr val="002060"/>
                </a:solidFill>
              </a:rPr>
              <a:t>navrhovateľa. </a:t>
            </a:r>
            <a:r>
              <a:rPr lang="sk-SK" sz="1800" b="1" dirty="0">
                <a:solidFill>
                  <a:srgbClr val="002060"/>
                </a:solidFill>
              </a:rPr>
              <a:t>Odporca nie je spôsobilý žiadnym právne relevantným spôsobom </a:t>
            </a:r>
            <a:r>
              <a:rPr lang="sk-SK" sz="1800" b="1" dirty="0" smtClean="0">
                <a:solidFill>
                  <a:srgbClr val="002060"/>
                </a:solidFill>
              </a:rPr>
              <a:t>dokázať </a:t>
            </a:r>
            <a:r>
              <a:rPr lang="sk-SK" sz="1800" b="1" dirty="0" err="1" smtClean="0">
                <a:solidFill>
                  <a:srgbClr val="002060"/>
                </a:solidFill>
              </a:rPr>
              <a:t>nevierohodnosť</a:t>
            </a:r>
            <a:r>
              <a:rPr lang="sk-SK" sz="1800" b="1" dirty="0" smtClean="0">
                <a:solidFill>
                  <a:srgbClr val="002060"/>
                </a:solidFill>
              </a:rPr>
              <a:t> </a:t>
            </a:r>
            <a:r>
              <a:rPr lang="sk-SK" sz="1800" b="1" dirty="0">
                <a:solidFill>
                  <a:srgbClr val="002060"/>
                </a:solidFill>
              </a:rPr>
              <a:t>týchto tvrdení</a:t>
            </a:r>
            <a:r>
              <a:rPr lang="sk-SK" sz="1800" dirty="0">
                <a:solidFill>
                  <a:srgbClr val="002060"/>
                </a:solidFill>
              </a:rPr>
              <a:t>, teda vyvrátiť alebo spochybniť pravdivosť zhodných popisov </a:t>
            </a:r>
            <a:r>
              <a:rPr lang="sk-SK" sz="1800" dirty="0" smtClean="0">
                <a:solidFill>
                  <a:srgbClr val="002060"/>
                </a:solidFill>
              </a:rPr>
              <a:t>priebehu škodnej </a:t>
            </a:r>
            <a:r>
              <a:rPr lang="sk-SK" sz="1800" dirty="0">
                <a:solidFill>
                  <a:srgbClr val="002060"/>
                </a:solidFill>
              </a:rPr>
              <a:t>udalosti tak, ako ju zhodne uviedli obaja jej </a:t>
            </a:r>
            <a:r>
              <a:rPr lang="sk-SK" sz="1800" dirty="0" smtClean="0">
                <a:solidFill>
                  <a:srgbClr val="002060"/>
                </a:solidFill>
              </a:rPr>
              <a:t>účastníci</a:t>
            </a:r>
            <a:r>
              <a:rPr lang="sk-SK" sz="1800" dirty="0">
                <a:solidFill>
                  <a:srgbClr val="002060"/>
                </a:solidFill>
              </a:rPr>
              <a:t> </a:t>
            </a:r>
            <a:r>
              <a:rPr lang="sk-SK" sz="1800" dirty="0" smtClean="0">
                <a:solidFill>
                  <a:srgbClr val="002060"/>
                </a:solidFill>
              </a:rPr>
              <a:t>(</a:t>
            </a:r>
            <a:r>
              <a:rPr lang="sk-SK" sz="1800" dirty="0">
                <a:solidFill>
                  <a:srgbClr val="002060"/>
                </a:solidFill>
              </a:rPr>
              <a:t>rozsudok KS Banská Bystrica, </a:t>
            </a:r>
            <a:r>
              <a:rPr lang="sk-SK" sz="1800" b="1" dirty="0">
                <a:solidFill>
                  <a:srgbClr val="002060"/>
                </a:solidFill>
              </a:rPr>
              <a:t>14Co </a:t>
            </a:r>
            <a:r>
              <a:rPr lang="sk-SK" sz="1800" b="1" dirty="0" smtClean="0">
                <a:solidFill>
                  <a:srgbClr val="002060"/>
                </a:solidFill>
              </a:rPr>
              <a:t>5/2012</a:t>
            </a:r>
            <a:r>
              <a:rPr lang="sk-SK" sz="1800" dirty="0" smtClean="0">
                <a:solidFill>
                  <a:srgbClr val="002060"/>
                </a:solidFill>
              </a:rPr>
              <a:t>).</a:t>
            </a:r>
          </a:p>
          <a:p>
            <a:pPr algn="just">
              <a:buFont typeface="Wingdings" pitchFamily="2" charset="2"/>
              <a:buChar char="§"/>
              <a:defRPr/>
            </a:pPr>
            <a:r>
              <a:rPr lang="sk-SK" sz="1800" b="1" dirty="0">
                <a:solidFill>
                  <a:srgbClr val="002060"/>
                </a:solidFill>
              </a:rPr>
              <a:t>Nestačí zhodné vyjadrenie navrhovateľa a vodiča druhého auta, ani listiny </a:t>
            </a:r>
            <a:r>
              <a:rPr lang="sk-SK" sz="1800" b="1" dirty="0" smtClean="0">
                <a:solidFill>
                  <a:srgbClr val="002060"/>
                </a:solidFill>
              </a:rPr>
              <a:t>v zhodnom </a:t>
            </a:r>
            <a:r>
              <a:rPr lang="sk-SK" sz="1800" b="1" dirty="0">
                <a:solidFill>
                  <a:srgbClr val="002060"/>
                </a:solidFill>
              </a:rPr>
              <a:t>duchu vystavené pre účely uplatnenia nároku na poistné plnenie a to vzhľadom na </a:t>
            </a:r>
            <a:r>
              <a:rPr lang="sk-SK" sz="1800" b="1" dirty="0" smtClean="0">
                <a:solidFill>
                  <a:srgbClr val="002060"/>
                </a:solidFill>
              </a:rPr>
              <a:t>okolnosti ako </a:t>
            </a:r>
            <a:r>
              <a:rPr lang="sk-SK" sz="1800" b="1" dirty="0">
                <a:solidFill>
                  <a:srgbClr val="002060"/>
                </a:solidFill>
              </a:rPr>
              <a:t>ku škode malo dôjsť</a:t>
            </a:r>
            <a:r>
              <a:rPr lang="sk-SK" sz="1800" dirty="0">
                <a:solidFill>
                  <a:srgbClr val="002060"/>
                </a:solidFill>
              </a:rPr>
              <a:t>. Chýba totiž hodnoverný a ničím nevyvrátiteľný dôkaz o tom, že čelné </a:t>
            </a:r>
            <a:r>
              <a:rPr lang="sk-SK" sz="1800" dirty="0" smtClean="0">
                <a:solidFill>
                  <a:srgbClr val="002060"/>
                </a:solidFill>
              </a:rPr>
              <a:t>sklo bolo </a:t>
            </a:r>
            <a:r>
              <a:rPr lang="sk-SK" sz="1800" dirty="0">
                <a:solidFill>
                  <a:srgbClr val="002060"/>
                </a:solidFill>
              </a:rPr>
              <a:t>nad všetku pochybnosť poškodené kameňom, ktorý sa odrazil od vozidla poistníka. Ako </a:t>
            </a:r>
            <a:r>
              <a:rPr lang="sk-SK" sz="1800" dirty="0" smtClean="0">
                <a:solidFill>
                  <a:srgbClr val="002060"/>
                </a:solidFill>
              </a:rPr>
              <a:t>totiž uviedol </a:t>
            </a:r>
            <a:r>
              <a:rPr lang="sk-SK" sz="1800" dirty="0">
                <a:solidFill>
                  <a:srgbClr val="002060"/>
                </a:solidFill>
              </a:rPr>
              <a:t>svedok T., vôbec necítili ani nezistili, že by boli kameňom poškodili vozidlo </a:t>
            </a:r>
            <a:r>
              <a:rPr lang="sk-SK" sz="1800" dirty="0" smtClean="0">
                <a:solidFill>
                  <a:srgbClr val="002060"/>
                </a:solidFill>
              </a:rPr>
              <a:t>navrhovateľa (rozsudok OS Dunajská Streda, </a:t>
            </a:r>
            <a:r>
              <a:rPr lang="sk-SK" sz="1800" b="1" dirty="0" smtClean="0">
                <a:solidFill>
                  <a:srgbClr val="002060"/>
                </a:solidFill>
              </a:rPr>
              <a:t>8C 51/2011</a:t>
            </a:r>
            <a:r>
              <a:rPr lang="sk-SK" sz="1800" dirty="0" smtClean="0">
                <a:solidFill>
                  <a:srgbClr val="002060"/>
                </a:solidFill>
              </a:rPr>
              <a:t>). </a:t>
            </a: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5608"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a:xfrm>
            <a:off x="1619250" y="168275"/>
            <a:ext cx="7067550" cy="647700"/>
          </a:xfrm>
        </p:spPr>
        <p:txBody>
          <a:bodyPr/>
          <a:lstStyle/>
          <a:p>
            <a:r>
              <a:rPr lang="sk-SK" sz="3200" smtClean="0"/>
              <a:t>Poškodenie čelného skla</a:t>
            </a:r>
            <a:endParaRPr lang="sk-SK" smtClean="0"/>
          </a:p>
        </p:txBody>
      </p:sp>
      <p:sp>
        <p:nvSpPr>
          <p:cNvPr id="3075" name="Zástupný symbol obsahu 2"/>
          <p:cNvSpPr>
            <a:spLocks noGrp="1"/>
          </p:cNvSpPr>
          <p:nvPr>
            <p:ph idx="1"/>
          </p:nvPr>
        </p:nvSpPr>
        <p:spPr>
          <a:xfrm>
            <a:off x="1258888" y="1285875"/>
            <a:ext cx="7439025" cy="5456238"/>
          </a:xfrm>
        </p:spPr>
        <p:txBody>
          <a:bodyPr/>
          <a:lstStyle/>
          <a:p>
            <a:pPr marL="0" indent="0" algn="just">
              <a:buFont typeface="Arial" charset="0"/>
              <a:buNone/>
              <a:defRPr/>
            </a:pPr>
            <a:r>
              <a:rPr lang="sk-SK" sz="2000" dirty="0" smtClean="0">
                <a:solidFill>
                  <a:srgbClr val="FF0000"/>
                </a:solidFill>
              </a:rPr>
              <a:t>Z rozhodnutí súdov</a:t>
            </a:r>
          </a:p>
          <a:p>
            <a:pPr algn="just">
              <a:buFont typeface="Wingdings" pitchFamily="2" charset="2"/>
              <a:buChar char="§"/>
              <a:defRPr/>
            </a:pPr>
            <a:r>
              <a:rPr lang="sk-SK" sz="1800" dirty="0">
                <a:solidFill>
                  <a:srgbClr val="002060"/>
                </a:solidFill>
              </a:rPr>
              <a:t>odvolací súd konštatuje, že okolnosť majúcu pôvod v prevádzke dopravného prostriedku je nutné vnímať v kontexte prejavov typických vlastností prevádzky dopravného prostriedku, vzhľadom na rýchlosť, silu, pôsobenie prevádzky na okolie a technické okolnosti, ktoré majú súvis s osobitnou povahou prevádzky dopravného prostriedku a môžu tak potenciálne vyvolať nepriaznivý škodlivý následok. Pokiaľ je zrejmé, že k poškodeniu čelného skla navrhovateľa došlo v priamej príčinnej súvislosti s </a:t>
            </a:r>
            <a:r>
              <a:rPr lang="sk-SK" sz="1800" dirty="0" err="1">
                <a:solidFill>
                  <a:srgbClr val="002060"/>
                </a:solidFill>
              </a:rPr>
              <a:t>odmrštenou</a:t>
            </a:r>
            <a:r>
              <a:rPr lang="sk-SK" sz="1800" dirty="0">
                <a:solidFill>
                  <a:srgbClr val="002060"/>
                </a:solidFill>
              </a:rPr>
              <a:t> skalkou vyletenej spod pohybujúcich sa kolies pred ním idúceho motorového vozidla, teda za nespornej prevádzky oboch motorových vozidiel a v </a:t>
            </a:r>
            <a:r>
              <a:rPr lang="sk-SK" sz="1800" b="1" dirty="0">
                <a:solidFill>
                  <a:srgbClr val="002060"/>
                </a:solidFill>
              </a:rPr>
              <a:t>priamom dôsledku kinetickej </a:t>
            </a:r>
            <a:r>
              <a:rPr lang="sk-SK" sz="1800" b="1" dirty="0" smtClean="0">
                <a:solidFill>
                  <a:srgbClr val="002060"/>
                </a:solidFill>
              </a:rPr>
              <a:t>energie</a:t>
            </a:r>
            <a:r>
              <a:rPr lang="sk-SK" sz="1800" dirty="0" smtClean="0">
                <a:solidFill>
                  <a:srgbClr val="002060"/>
                </a:solidFill>
              </a:rPr>
              <a:t>, </a:t>
            </a:r>
            <a:r>
              <a:rPr lang="sk-SK" sz="1800" b="1" dirty="0">
                <a:solidFill>
                  <a:srgbClr val="002060"/>
                </a:solidFill>
              </a:rPr>
              <a:t>ktorú nadobudla vymrštená skalka v priamej príčinnej súvislosti s pohybom kolies idúceho motorového vozidla</a:t>
            </a:r>
            <a:r>
              <a:rPr lang="sk-SK" sz="1800" dirty="0">
                <a:solidFill>
                  <a:srgbClr val="002060"/>
                </a:solidFill>
              </a:rPr>
              <a:t>, nie je možné spochybňovať, že škoda vznikla v priamej príčinnej súvislosti s osobitnou prevádzkou motorového vozidla a liberačný dôvod eventuálne vyplývajúci z dikcie ustanovenia § 428 Občianskeho zákonníka tak neprichádza do </a:t>
            </a:r>
            <a:r>
              <a:rPr lang="sk-SK" sz="1800" dirty="0" smtClean="0">
                <a:solidFill>
                  <a:srgbClr val="002060"/>
                </a:solidFill>
              </a:rPr>
              <a:t>úvahy (rozsudok KS Banská Bystrica, </a:t>
            </a:r>
            <a:r>
              <a:rPr lang="sk-SK" sz="1800" b="1" dirty="0" smtClean="0">
                <a:solidFill>
                  <a:srgbClr val="002060"/>
                </a:solidFill>
              </a:rPr>
              <a:t>14Co 5/2012</a:t>
            </a:r>
            <a:r>
              <a:rPr lang="sk-SK" sz="1800" dirty="0" smtClean="0">
                <a:solidFill>
                  <a:srgbClr val="002060"/>
                </a:solidFill>
              </a:rPr>
              <a:t>).</a:t>
            </a:r>
            <a:endParaRPr lang="sk-SK" sz="1800" dirty="0">
              <a:solidFill>
                <a:srgbClr val="002060"/>
              </a:solidFill>
            </a:endParaRP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6632"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a:xfrm>
            <a:off x="1619250" y="168275"/>
            <a:ext cx="7067550" cy="647700"/>
          </a:xfrm>
        </p:spPr>
        <p:txBody>
          <a:bodyPr/>
          <a:lstStyle/>
          <a:p>
            <a:r>
              <a:rPr lang="sk-SK" sz="3200" smtClean="0"/>
              <a:t>Poškodenie čelného skla</a:t>
            </a:r>
            <a:endParaRPr lang="sk-SK" smtClean="0"/>
          </a:p>
        </p:txBody>
      </p:sp>
      <p:sp>
        <p:nvSpPr>
          <p:cNvPr id="3075" name="Zástupný symbol obsahu 2"/>
          <p:cNvSpPr>
            <a:spLocks noGrp="1"/>
          </p:cNvSpPr>
          <p:nvPr>
            <p:ph idx="1"/>
          </p:nvPr>
        </p:nvSpPr>
        <p:spPr>
          <a:xfrm>
            <a:off x="1258888" y="1285875"/>
            <a:ext cx="7439025" cy="5456238"/>
          </a:xfrm>
        </p:spPr>
        <p:txBody>
          <a:bodyPr/>
          <a:lstStyle/>
          <a:p>
            <a:pPr marL="0" indent="0" algn="just">
              <a:buFont typeface="Arial" charset="0"/>
              <a:buNone/>
              <a:defRPr/>
            </a:pPr>
            <a:r>
              <a:rPr lang="sk-SK" sz="2000" dirty="0" smtClean="0">
                <a:solidFill>
                  <a:srgbClr val="FF0000"/>
                </a:solidFill>
              </a:rPr>
              <a:t>Z rozhodnutí súdov</a:t>
            </a:r>
          </a:p>
          <a:p>
            <a:pPr algn="just">
              <a:buFont typeface="Wingdings" pitchFamily="2" charset="2"/>
              <a:buChar char="§"/>
              <a:defRPr/>
            </a:pPr>
            <a:r>
              <a:rPr lang="sk-SK" sz="1800" dirty="0">
                <a:solidFill>
                  <a:srgbClr val="002060"/>
                </a:solidFill>
              </a:rPr>
              <a:t>Ak by aj </a:t>
            </a:r>
            <a:r>
              <a:rPr lang="sk-SK" sz="1800" dirty="0" smtClean="0">
                <a:solidFill>
                  <a:srgbClr val="002060"/>
                </a:solidFill>
              </a:rPr>
              <a:t>bolo preukázané</a:t>
            </a:r>
            <a:r>
              <a:rPr lang="sk-SK" sz="1800" dirty="0">
                <a:solidFill>
                  <a:srgbClr val="002060"/>
                </a:solidFill>
              </a:rPr>
              <a:t>, že ku škode došlo tak, že kameň na ceste sa odrazil od auta poistníka do </a:t>
            </a:r>
            <a:r>
              <a:rPr lang="sk-SK" sz="1800" dirty="0" smtClean="0">
                <a:solidFill>
                  <a:srgbClr val="002060"/>
                </a:solidFill>
              </a:rPr>
              <a:t>auta navrhovateľa</a:t>
            </a:r>
            <a:r>
              <a:rPr lang="sk-SK" sz="1800" dirty="0">
                <a:solidFill>
                  <a:srgbClr val="002060"/>
                </a:solidFill>
              </a:rPr>
              <a:t>, ani v tom prípade nie je možné dospieť k záveru, že za škodu zodpovedá v </a:t>
            </a:r>
            <a:r>
              <a:rPr lang="sk-SK" sz="1800" dirty="0" smtClean="0">
                <a:solidFill>
                  <a:srgbClr val="002060"/>
                </a:solidFill>
              </a:rPr>
              <a:t>konečnom dôsledku </a:t>
            </a:r>
            <a:r>
              <a:rPr lang="sk-SK" sz="1800" dirty="0">
                <a:solidFill>
                  <a:srgbClr val="002060"/>
                </a:solidFill>
              </a:rPr>
              <a:t>poisťovateľ, lebo na neho prešla povinnosť z prevádzateľa motorového vozidla, lebo </a:t>
            </a:r>
            <a:r>
              <a:rPr lang="sk-SK" sz="1800" dirty="0" smtClean="0">
                <a:solidFill>
                  <a:srgbClr val="002060"/>
                </a:solidFill>
              </a:rPr>
              <a:t>bola vyvolaná </a:t>
            </a:r>
            <a:r>
              <a:rPr lang="sk-SK" sz="1800" dirty="0">
                <a:solidFill>
                  <a:srgbClr val="002060"/>
                </a:solidFill>
              </a:rPr>
              <a:t>osobitnou povahou prevádzky vozidla. To, že bol </a:t>
            </a:r>
            <a:r>
              <a:rPr lang="sk-SK" sz="1800" dirty="0" err="1">
                <a:solidFill>
                  <a:srgbClr val="002060"/>
                </a:solidFill>
              </a:rPr>
              <a:t>odmrštený</a:t>
            </a:r>
            <a:r>
              <a:rPr lang="sk-SK" sz="1800" dirty="0">
                <a:solidFill>
                  <a:srgbClr val="002060"/>
                </a:solidFill>
              </a:rPr>
              <a:t> kameň z cesty, nie je </a:t>
            </a:r>
            <a:r>
              <a:rPr lang="sk-SK" sz="1800" dirty="0" smtClean="0">
                <a:solidFill>
                  <a:srgbClr val="002060"/>
                </a:solidFill>
              </a:rPr>
              <a:t>vinou prevádzateľa</a:t>
            </a:r>
            <a:r>
              <a:rPr lang="sk-SK" sz="1800" dirty="0">
                <a:solidFill>
                  <a:srgbClr val="002060"/>
                </a:solidFill>
              </a:rPr>
              <a:t>. Nejde o osobitnú povahu prevádzky. </a:t>
            </a:r>
            <a:r>
              <a:rPr lang="sk-SK" sz="1800" b="1" dirty="0">
                <a:solidFill>
                  <a:srgbClr val="002060"/>
                </a:solidFill>
              </a:rPr>
              <a:t>Kameň súvisí s cestnou komunikáciou a nie </a:t>
            </a:r>
            <a:r>
              <a:rPr lang="sk-SK" sz="1800" b="1" dirty="0" smtClean="0">
                <a:solidFill>
                  <a:srgbClr val="002060"/>
                </a:solidFill>
              </a:rPr>
              <a:t>s motorovým </a:t>
            </a:r>
            <a:r>
              <a:rPr lang="sk-SK" sz="1800" b="1" dirty="0">
                <a:solidFill>
                  <a:srgbClr val="002060"/>
                </a:solidFill>
              </a:rPr>
              <a:t>vozidlom. Nesúvisí s prevádzkou vozidla</a:t>
            </a:r>
            <a:r>
              <a:rPr lang="sk-SK" sz="1800" dirty="0">
                <a:solidFill>
                  <a:srgbClr val="002060"/>
                </a:solidFill>
              </a:rPr>
              <a:t>. </a:t>
            </a:r>
            <a:r>
              <a:rPr lang="sk-SK" sz="1800" dirty="0" err="1">
                <a:solidFill>
                  <a:srgbClr val="002060"/>
                </a:solidFill>
              </a:rPr>
              <a:t>Naviac</a:t>
            </a:r>
            <a:r>
              <a:rPr lang="sk-SK" sz="1800" dirty="0">
                <a:solidFill>
                  <a:srgbClr val="002060"/>
                </a:solidFill>
              </a:rPr>
              <a:t> ak nejde o kamene na ceste, ktoré </a:t>
            </a:r>
            <a:r>
              <a:rPr lang="sk-SK" sz="1800" dirty="0" smtClean="0">
                <a:solidFill>
                  <a:srgbClr val="002060"/>
                </a:solidFill>
              </a:rPr>
              <a:t>sú naozaj </a:t>
            </a:r>
            <a:r>
              <a:rPr lang="sk-SK" sz="1800" dirty="0">
                <a:solidFill>
                  <a:srgbClr val="002060"/>
                </a:solidFill>
              </a:rPr>
              <a:t>viditeľné pri jazde motorovým vozidlom, ani pri vynaložení všetkého úsilia prevádzateľa vozidla</a:t>
            </a:r>
            <a:r>
              <a:rPr lang="sk-SK" sz="1800" dirty="0" smtClean="0">
                <a:solidFill>
                  <a:srgbClr val="002060"/>
                </a:solidFill>
              </a:rPr>
              <a:t>, ktoré </a:t>
            </a:r>
            <a:r>
              <a:rPr lang="sk-SK" sz="1800" dirty="0">
                <a:solidFill>
                  <a:srgbClr val="002060"/>
                </a:solidFill>
              </a:rPr>
              <a:t>možno od neho požadovať spravodlivo požadovať, nemal by možnosť zabrániť vzniku </a:t>
            </a:r>
            <a:r>
              <a:rPr lang="sk-SK" sz="1800" dirty="0" smtClean="0">
                <a:solidFill>
                  <a:srgbClr val="002060"/>
                </a:solidFill>
              </a:rPr>
              <a:t>škody (rozsudok OS Dunajská Streda, </a:t>
            </a:r>
            <a:r>
              <a:rPr lang="sk-SK" sz="1800" b="1" dirty="0" smtClean="0">
                <a:solidFill>
                  <a:srgbClr val="002060"/>
                </a:solidFill>
              </a:rPr>
              <a:t>8C 51/2011</a:t>
            </a:r>
            <a:r>
              <a:rPr lang="sk-SK" sz="1800" dirty="0" smtClean="0">
                <a:solidFill>
                  <a:srgbClr val="002060"/>
                </a:solidFill>
              </a:rPr>
              <a:t>).</a:t>
            </a:r>
            <a:endParaRPr lang="sk-SK" sz="1800" dirty="0">
              <a:solidFill>
                <a:srgbClr val="002060"/>
              </a:solidFill>
            </a:endParaRP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7656"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p:cNvSpPr>
            <a:spLocks noGrp="1"/>
          </p:cNvSpPr>
          <p:nvPr>
            <p:ph type="title"/>
          </p:nvPr>
        </p:nvSpPr>
        <p:spPr>
          <a:xfrm>
            <a:off x="1619250" y="168275"/>
            <a:ext cx="7067550" cy="647700"/>
          </a:xfrm>
        </p:spPr>
        <p:txBody>
          <a:bodyPr/>
          <a:lstStyle/>
          <a:p>
            <a:endParaRPr lang="sk-SK" smtClean="0"/>
          </a:p>
        </p:txBody>
      </p:sp>
      <p:sp>
        <p:nvSpPr>
          <p:cNvPr id="41987" name="Zástupný symbol obsahu 2"/>
          <p:cNvSpPr>
            <a:spLocks noGrp="1"/>
          </p:cNvSpPr>
          <p:nvPr>
            <p:ph idx="1"/>
          </p:nvPr>
        </p:nvSpPr>
        <p:spPr>
          <a:xfrm>
            <a:off x="1258888" y="1285875"/>
            <a:ext cx="7439025" cy="5456238"/>
          </a:xfrm>
        </p:spPr>
        <p:txBody>
          <a:bodyPr/>
          <a:lstStyle/>
          <a:p>
            <a:pPr algn="ctr">
              <a:buFont typeface="Arial" charset="0"/>
              <a:buNone/>
            </a:pPr>
            <a:endParaRPr lang="sk-SK" sz="3600" smtClean="0"/>
          </a:p>
          <a:p>
            <a:pPr algn="ctr">
              <a:buFont typeface="Arial" charset="0"/>
              <a:buNone/>
            </a:pPr>
            <a:endParaRPr lang="sk-SK" sz="3600" smtClean="0"/>
          </a:p>
          <a:p>
            <a:pPr algn="ctr">
              <a:buFont typeface="Arial" charset="0"/>
              <a:buNone/>
            </a:pPr>
            <a:endParaRPr lang="sk-SK" sz="3600" smtClean="0"/>
          </a:p>
          <a:p>
            <a:pPr algn="ctr">
              <a:buFont typeface="Arial" charset="0"/>
              <a:buNone/>
            </a:pPr>
            <a:r>
              <a:rPr lang="sk-SK" sz="3600" smtClean="0"/>
              <a:t>Ďakujem za pozornosť</a:t>
            </a: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41992"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a:xfrm>
            <a:off x="1619250" y="168275"/>
            <a:ext cx="7067550" cy="647700"/>
          </a:xfrm>
        </p:spPr>
        <p:txBody>
          <a:bodyPr/>
          <a:lstStyle/>
          <a:p>
            <a:r>
              <a:rPr lang="sk-SK" sz="3200" smtClean="0"/>
              <a:t>Charakteristika právnej úpravy</a:t>
            </a:r>
            <a:endParaRPr lang="sk-SK" smtClean="0"/>
          </a:p>
        </p:txBody>
      </p:sp>
      <p:sp>
        <p:nvSpPr>
          <p:cNvPr id="3075" name="Zástupný symbol obsahu 2"/>
          <p:cNvSpPr>
            <a:spLocks noGrp="1"/>
          </p:cNvSpPr>
          <p:nvPr>
            <p:ph idx="1"/>
          </p:nvPr>
        </p:nvSpPr>
        <p:spPr>
          <a:xfrm>
            <a:off x="1258888" y="1285875"/>
            <a:ext cx="7439025" cy="5383213"/>
          </a:xfrm>
        </p:spPr>
        <p:txBody>
          <a:bodyPr/>
          <a:lstStyle/>
          <a:p>
            <a:pPr algn="just">
              <a:buFont typeface="Arial" charset="0"/>
              <a:buNone/>
            </a:pPr>
            <a:r>
              <a:rPr lang="sk-SK" sz="2000" dirty="0" smtClean="0">
                <a:solidFill>
                  <a:srgbClr val="FF0000"/>
                </a:solidFill>
              </a:rPr>
              <a:t>Zákon o ochrane spotrebiteľa</a:t>
            </a:r>
          </a:p>
          <a:p>
            <a:pPr algn="just">
              <a:buFont typeface="Wingdings" pitchFamily="2" charset="2"/>
              <a:buChar char="§"/>
            </a:pPr>
            <a:r>
              <a:rPr lang="sk-SK" sz="1800" dirty="0" smtClean="0">
                <a:solidFill>
                  <a:srgbClr val="002060"/>
                </a:solidFill>
              </a:rPr>
              <a:t>Od 1.11.2008 zriadená </a:t>
            </a:r>
            <a:r>
              <a:rPr lang="sk-SK" sz="1800" b="1" dirty="0" smtClean="0">
                <a:solidFill>
                  <a:srgbClr val="002060"/>
                </a:solidFill>
              </a:rPr>
              <a:t>Komisia na posudzovanie podmienok v spotrebiteľských zmluvách</a:t>
            </a:r>
            <a:r>
              <a:rPr lang="sk-SK" sz="1800" dirty="0" smtClean="0">
                <a:solidFill>
                  <a:srgbClr val="002060"/>
                </a:solidFill>
              </a:rPr>
              <a:t> a nekalých obchodných praktík predávajúcich ako stály orgán. Komisia má právo vyžadovať od predávajúceho všeobecné zmluvné podmienky, ktoré dojednáva so spotrebiteľom, a predávajúci je povinný takejto žiadosti vyhovieť.</a:t>
            </a:r>
          </a:p>
          <a:p>
            <a:pPr algn="just">
              <a:buFont typeface="Wingdings" pitchFamily="2" charset="2"/>
              <a:buChar char="§"/>
            </a:pPr>
            <a:r>
              <a:rPr lang="sk-SK" sz="1800" dirty="0" smtClean="0">
                <a:solidFill>
                  <a:srgbClr val="002060"/>
                </a:solidFill>
              </a:rPr>
              <a:t>Komisia </a:t>
            </a:r>
            <a:r>
              <a:rPr lang="sk-SK" sz="1800" b="1" dirty="0" smtClean="0">
                <a:solidFill>
                  <a:srgbClr val="002060"/>
                </a:solidFill>
              </a:rPr>
              <a:t>nemá rozhodovaciu právomoc</a:t>
            </a:r>
            <a:r>
              <a:rPr lang="sk-SK" sz="1800" dirty="0" smtClean="0">
                <a:solidFill>
                  <a:srgbClr val="002060"/>
                </a:solidFill>
              </a:rPr>
              <a:t>, má pôsobiť ako silná neformálna autorita a zároveň ako miesto, na ktoré sa môžu obracať spotrebitelia alebo spotrebiteľské organizácie.</a:t>
            </a:r>
          </a:p>
          <a:p>
            <a:pPr algn="just">
              <a:buFont typeface="Wingdings" pitchFamily="2" charset="2"/>
              <a:buChar char="§"/>
            </a:pPr>
            <a:r>
              <a:rPr lang="sk-SK" sz="1800" dirty="0" smtClean="0">
                <a:solidFill>
                  <a:srgbClr val="002060"/>
                </a:solidFill>
              </a:rPr>
              <a:t>Pri zistení porušenia zákona alebo iného všeobecne záväzného právneho predpisu má komisia </a:t>
            </a:r>
            <a:r>
              <a:rPr lang="sk-SK" sz="1800" b="1" dirty="0" smtClean="0">
                <a:solidFill>
                  <a:srgbClr val="002060"/>
                </a:solidFill>
              </a:rPr>
              <a:t>právo podať podnet </a:t>
            </a:r>
            <a:r>
              <a:rPr lang="sk-SK" sz="1800" dirty="0" smtClean="0">
                <a:solidFill>
                  <a:srgbClr val="002060"/>
                </a:solidFill>
              </a:rPr>
              <a:t>príslušným štátnym orgánom a obrátiť sa na združenie s podnetom na uplatnenie práv na príslušnom štátnom orgáne.</a:t>
            </a:r>
          </a:p>
          <a:p>
            <a:pPr algn="just">
              <a:buFont typeface="Wingdings" pitchFamily="2" charset="2"/>
              <a:buChar char="§"/>
            </a:pPr>
            <a:r>
              <a:rPr lang="sk-SK" sz="1800" dirty="0" smtClean="0">
                <a:solidFill>
                  <a:srgbClr val="002060"/>
                </a:solidFill>
              </a:rPr>
              <a:t>Komisia má </a:t>
            </a:r>
            <a:r>
              <a:rPr lang="sk-SK" sz="1800" b="1" dirty="0" smtClean="0">
                <a:solidFill>
                  <a:srgbClr val="002060"/>
                </a:solidFill>
              </a:rPr>
              <a:t>5 členov </a:t>
            </a:r>
            <a:r>
              <a:rPr lang="sk-SK" sz="1800" dirty="0" smtClean="0">
                <a:solidFill>
                  <a:srgbClr val="002060"/>
                </a:solidFill>
              </a:rPr>
              <a:t>a v prípade, ak posudzuje všeobecné zmluvné podmienky v zmluvách z oblasti finančných služieb </a:t>
            </a:r>
            <a:r>
              <a:rPr lang="sk-SK" sz="1800" b="1" dirty="0" smtClean="0">
                <a:solidFill>
                  <a:srgbClr val="002060"/>
                </a:solidFill>
              </a:rPr>
              <a:t>7 členov</a:t>
            </a:r>
            <a:r>
              <a:rPr lang="sk-SK" sz="1800" dirty="0" smtClean="0">
                <a:solidFill>
                  <a:srgbClr val="002060"/>
                </a:solidFill>
              </a:rPr>
              <a:t>.</a:t>
            </a:r>
          </a:p>
          <a:p>
            <a:pPr algn="just">
              <a:buFont typeface="Wingdings" pitchFamily="2" charset="2"/>
              <a:buChar char="§"/>
            </a:pPr>
            <a:r>
              <a:rPr lang="sk-SK" sz="1800" dirty="0" smtClean="0">
                <a:solidFill>
                  <a:srgbClr val="002060"/>
                </a:solidFill>
              </a:rPr>
              <a:t>Zloženie: 2 členovia z Ministerstva spravodlivosti SR, 2 členovia z Ministerstva hospodárstva SR, jeden člen zo Slovenskej obchodnej inšpekcie, dvaja členovia z Ministerstva financií SR</a:t>
            </a: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080"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p:txBody>
          <a:bodyPr/>
          <a:lstStyle/>
          <a:p>
            <a:r>
              <a:rPr lang="sk-SK" b="1" dirty="0" smtClean="0">
                <a:solidFill>
                  <a:schemeClr val="tx2"/>
                </a:solidFill>
                <a:latin typeface="Verdana" pitchFamily="34" charset="0"/>
              </a:rPr>
              <a:t/>
            </a:r>
            <a:br>
              <a:rPr lang="sk-SK" b="1" dirty="0" smtClean="0">
                <a:solidFill>
                  <a:schemeClr val="tx2"/>
                </a:solidFill>
                <a:latin typeface="Verdana" pitchFamily="34" charset="0"/>
              </a:rPr>
            </a:br>
            <a:endParaRPr lang="sk-SK" dirty="0" smtClean="0"/>
          </a:p>
        </p:txBody>
      </p:sp>
      <p:sp>
        <p:nvSpPr>
          <p:cNvPr id="43011" name="Zástupný symbol obsahu 2"/>
          <p:cNvSpPr>
            <a:spLocks noGrp="1"/>
          </p:cNvSpPr>
          <p:nvPr>
            <p:ph idx="1"/>
          </p:nvPr>
        </p:nvSpPr>
        <p:spPr>
          <a:xfrm>
            <a:off x="1284288" y="1600200"/>
            <a:ext cx="7402512" cy="4525963"/>
          </a:xfrm>
        </p:spPr>
        <p:txBody>
          <a:bodyPr/>
          <a:lstStyle/>
          <a:p>
            <a:pPr algn="ctr">
              <a:buFont typeface="Arial" charset="0"/>
              <a:buNone/>
            </a:pPr>
            <a:endParaRPr lang="sk-SK" dirty="0" smtClean="0"/>
          </a:p>
          <a:p>
            <a:pPr algn="ctr">
              <a:buFont typeface="Arial" charset="0"/>
              <a:buNone/>
            </a:pPr>
            <a:endParaRPr lang="sk-SK" sz="2000" dirty="0" smtClean="0"/>
          </a:p>
          <a:p>
            <a:pPr algn="ctr">
              <a:buFont typeface="Arial" charset="0"/>
              <a:buNone/>
            </a:pPr>
            <a:r>
              <a:rPr lang="sk-SK" sz="2000" b="1" dirty="0" smtClean="0"/>
              <a:t>Ing. Mgr. Martin </a:t>
            </a:r>
            <a:r>
              <a:rPr lang="sk-SK" sz="2000" b="1" dirty="0" err="1" smtClean="0"/>
              <a:t>Petruľák</a:t>
            </a:r>
            <a:endParaRPr lang="sk-SK" sz="2000" b="1" dirty="0" smtClean="0"/>
          </a:p>
          <a:p>
            <a:pPr algn="ctr">
              <a:buFont typeface="Arial" charset="0"/>
              <a:buNone/>
            </a:pPr>
            <a:r>
              <a:rPr lang="sk-SK" sz="1800" dirty="0" smtClean="0"/>
              <a:t>predseda legislatívnej sekcie</a:t>
            </a:r>
          </a:p>
          <a:p>
            <a:pPr algn="ctr">
              <a:buFont typeface="Arial" charset="0"/>
              <a:buNone/>
            </a:pPr>
            <a:r>
              <a:rPr lang="sk-SK" sz="1800" dirty="0" smtClean="0"/>
              <a:t>Slovenská asociácia poisťovní</a:t>
            </a:r>
          </a:p>
          <a:p>
            <a:pPr algn="ctr">
              <a:buFont typeface="Arial" charset="0"/>
              <a:buNone/>
            </a:pPr>
            <a:endParaRPr lang="sk-SK" dirty="0" smtClean="0"/>
          </a:p>
          <a:p>
            <a:pPr algn="ctr">
              <a:buFont typeface="Arial" charset="0"/>
              <a:buNone/>
            </a:pPr>
            <a:r>
              <a:rPr lang="sk-SK" dirty="0" err="1" smtClean="0">
                <a:hlinkClick r:id="rId2"/>
              </a:rPr>
              <a:t>www.slaspo.sk</a:t>
            </a:r>
            <a:r>
              <a:rPr lang="sk-SK" dirty="0" smtClean="0"/>
              <a:t> </a:t>
            </a: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43016" name="Picture 13" descr="S:\LOGÁ SLASPO\komb1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827088" y="2286000"/>
            <a:ext cx="7772400" cy="1470025"/>
          </a:xfrm>
        </p:spPr>
        <p:txBody>
          <a:bodyPr/>
          <a:lstStyle/>
          <a:p>
            <a:pPr eaLnBrk="1" hangingPunct="1"/>
            <a:r>
              <a:rPr lang="sk-SK" sz="3600" dirty="0" smtClean="0">
                <a:solidFill>
                  <a:srgbClr val="002060"/>
                </a:solidFill>
              </a:rPr>
              <a:t/>
            </a:r>
            <a:br>
              <a:rPr lang="sk-SK" sz="3600" dirty="0" smtClean="0">
                <a:solidFill>
                  <a:srgbClr val="002060"/>
                </a:solidFill>
              </a:rPr>
            </a:br>
            <a:r>
              <a:rPr lang="sk-SK" sz="3600" dirty="0" smtClean="0">
                <a:solidFill>
                  <a:srgbClr val="002060"/>
                </a:solidFill>
              </a:rPr>
              <a:t>Prečo </a:t>
            </a:r>
            <a:r>
              <a:rPr lang="sk-SK" sz="3600" dirty="0">
                <a:solidFill>
                  <a:srgbClr val="002060"/>
                </a:solidFill>
              </a:rPr>
              <a:t>sú dôležité neprijateľné zmluvné podmienky?</a:t>
            </a:r>
            <a:br>
              <a:rPr lang="sk-SK" sz="3600" dirty="0">
                <a:solidFill>
                  <a:srgbClr val="002060"/>
                </a:solidFill>
              </a:rPr>
            </a:br>
            <a:r>
              <a:rPr lang="sk-SK" sz="3600" dirty="0" smtClean="0"/>
              <a:t/>
            </a:r>
            <a:br>
              <a:rPr lang="sk-SK" sz="3600" dirty="0" smtClean="0"/>
            </a:br>
            <a:endParaRPr lang="sk-SK" sz="3600" dirty="0" smtClean="0"/>
          </a:p>
        </p:txBody>
      </p:sp>
      <p:sp>
        <p:nvSpPr>
          <p:cNvPr id="3" name="Podnadpis 2"/>
          <p:cNvSpPr>
            <a:spLocks noGrp="1"/>
          </p:cNvSpPr>
          <p:nvPr>
            <p:ph type="subTitle" idx="1"/>
          </p:nvPr>
        </p:nvSpPr>
        <p:spPr>
          <a:xfrm>
            <a:off x="1403350" y="4292600"/>
            <a:ext cx="6400800" cy="2352675"/>
          </a:xfrm>
        </p:spPr>
        <p:txBody>
          <a:bodyPr rtlCol="0">
            <a:normAutofit/>
          </a:bodyPr>
          <a:lstStyle/>
          <a:p>
            <a:pPr eaLnBrk="1" fontAlgn="auto" hangingPunct="1">
              <a:spcAft>
                <a:spcPts val="0"/>
              </a:spcAft>
              <a:defRPr/>
            </a:pPr>
            <a:r>
              <a:rPr lang="sk-SK" sz="2000" dirty="0" smtClean="0"/>
              <a:t>Zásadné rozhodnutia</a:t>
            </a:r>
          </a:p>
          <a:p>
            <a:pPr eaLnBrk="1" fontAlgn="auto" hangingPunct="1">
              <a:spcAft>
                <a:spcPts val="0"/>
              </a:spcAft>
              <a:defRPr/>
            </a:pPr>
            <a:endParaRPr lang="sk-SK" sz="2000" dirty="0">
              <a:solidFill>
                <a:schemeClr val="tx1">
                  <a:lumMod val="85000"/>
                  <a:lumOff val="15000"/>
                </a:schemeClr>
              </a:solidFill>
            </a:endParaRPr>
          </a:p>
        </p:txBody>
      </p:sp>
      <p:cxnSp>
        <p:nvCxnSpPr>
          <p:cNvPr id="17" name="Rovná spojnica 16"/>
          <p:cNvCxnSpPr/>
          <p:nvPr/>
        </p:nvCxnSpPr>
        <p:spPr>
          <a:xfrm rot="5400000">
            <a:off x="-1073150" y="2428875"/>
            <a:ext cx="3430588"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Rovná spojnica 25"/>
          <p:cNvCxnSpPr/>
          <p:nvPr/>
        </p:nvCxnSpPr>
        <p:spPr>
          <a:xfrm rot="5400000">
            <a:off x="892969" y="107157"/>
            <a:ext cx="21272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Rovná spojnica 27"/>
          <p:cNvCxnSpPr/>
          <p:nvPr/>
        </p:nvCxnSpPr>
        <p:spPr>
          <a:xfrm rot="5400000">
            <a:off x="214312" y="1500188"/>
            <a:ext cx="157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Rovná spojnica 29"/>
          <p:cNvCxnSpPr/>
          <p:nvPr/>
        </p:nvCxnSpPr>
        <p:spPr>
          <a:xfrm rot="5400000">
            <a:off x="250031" y="107157"/>
            <a:ext cx="212725"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Rovná spojnica 31"/>
          <p:cNvCxnSpPr/>
          <p:nvPr/>
        </p:nvCxnSpPr>
        <p:spPr>
          <a:xfrm rot="5400000">
            <a:off x="-2680494" y="3821907"/>
            <a:ext cx="6073775"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6" name="Rovná spojnica 35"/>
          <p:cNvCxnSpPr/>
          <p:nvPr/>
        </p:nvCxnSpPr>
        <p:spPr>
          <a:xfrm rot="5400000">
            <a:off x="535781" y="107157"/>
            <a:ext cx="212725"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Rovná spojnica 45"/>
          <p:cNvCxnSpPr/>
          <p:nvPr/>
        </p:nvCxnSpPr>
        <p:spPr>
          <a:xfrm rot="5400000">
            <a:off x="1178719" y="107157"/>
            <a:ext cx="21272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Rovná spojnica 47"/>
          <p:cNvCxnSpPr/>
          <p:nvPr/>
        </p:nvCxnSpPr>
        <p:spPr>
          <a:xfrm rot="5400000">
            <a:off x="999332" y="999331"/>
            <a:ext cx="571500"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060"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94616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a:xfrm>
            <a:off x="1619250" y="168275"/>
            <a:ext cx="7067550" cy="647700"/>
          </a:xfrm>
        </p:spPr>
        <p:txBody>
          <a:bodyPr/>
          <a:lstStyle/>
          <a:p>
            <a:r>
              <a:rPr lang="sk-SK" sz="3200" smtClean="0"/>
              <a:t>Zmluvná pokuta – mobilní operátori</a:t>
            </a:r>
            <a:endParaRPr lang="sk-SK" smtClean="0"/>
          </a:p>
        </p:txBody>
      </p:sp>
      <p:sp>
        <p:nvSpPr>
          <p:cNvPr id="28675" name="Zástupný symbol obsahu 2"/>
          <p:cNvSpPr>
            <a:spLocks noGrp="1"/>
          </p:cNvSpPr>
          <p:nvPr>
            <p:ph idx="1"/>
          </p:nvPr>
        </p:nvSpPr>
        <p:spPr>
          <a:xfrm>
            <a:off x="1258888" y="1285875"/>
            <a:ext cx="7439025" cy="5383213"/>
          </a:xfrm>
        </p:spPr>
        <p:txBody>
          <a:bodyPr/>
          <a:lstStyle/>
          <a:p>
            <a:pPr algn="just">
              <a:buFont typeface="Arial" charset="0"/>
              <a:buNone/>
            </a:pPr>
            <a:r>
              <a:rPr lang="sk-SK" sz="2000" smtClean="0">
                <a:solidFill>
                  <a:srgbClr val="FF0000"/>
                </a:solidFill>
              </a:rPr>
              <a:t>Skutkový stav</a:t>
            </a:r>
          </a:p>
          <a:p>
            <a:pPr algn="just">
              <a:buFont typeface="Wingdings" pitchFamily="2" charset="2"/>
              <a:buChar char="§"/>
            </a:pPr>
            <a:r>
              <a:rPr lang="sk-SK" sz="1800" smtClean="0">
                <a:solidFill>
                  <a:srgbClr val="002060"/>
                </a:solidFill>
              </a:rPr>
              <a:t>kúpa akciového mobilného telefónu za značne zvýhodnenú cenu</a:t>
            </a:r>
          </a:p>
          <a:p>
            <a:pPr algn="just">
              <a:buFont typeface="Wingdings" pitchFamily="2" charset="2"/>
              <a:buChar char="§"/>
            </a:pPr>
            <a:r>
              <a:rPr lang="sk-SK" sz="1800" smtClean="0">
                <a:solidFill>
                  <a:srgbClr val="002060"/>
                </a:solidFill>
              </a:rPr>
              <a:t>mobilný telefón sa stáva vlastníctvom spotrebiteľa </a:t>
            </a:r>
          </a:p>
          <a:p>
            <a:pPr algn="just">
              <a:buFont typeface="Wingdings" pitchFamily="2" charset="2"/>
              <a:buChar char="§"/>
            </a:pPr>
            <a:r>
              <a:rPr lang="sk-SK" sz="1800" smtClean="0">
                <a:solidFill>
                  <a:srgbClr val="002060"/>
                </a:solidFill>
              </a:rPr>
              <a:t>záväzok spotrebiteľa využívať služby operátora minimálne po dobu 24 mesiacov, a to najmenej v stanovenom rozsahu (rozsah nemôže byť nižší ako zmluvne dohodnutý balík služieb)</a:t>
            </a:r>
          </a:p>
          <a:p>
            <a:pPr algn="just">
              <a:buFont typeface="Wingdings" pitchFamily="2" charset="2"/>
              <a:buChar char="§"/>
            </a:pPr>
            <a:r>
              <a:rPr lang="sk-SK" sz="1800" smtClean="0">
                <a:solidFill>
                  <a:srgbClr val="002060"/>
                </a:solidFill>
              </a:rPr>
              <a:t>v zmluve dohodnutá zmluvná pokuta pre prípad, ak spotrebiteľ poruší zmluve dohodnutú viazanosť (napr. 330 EUR)</a:t>
            </a:r>
          </a:p>
          <a:p>
            <a:pPr algn="just">
              <a:buFont typeface="Wingdings" pitchFamily="2" charset="2"/>
              <a:buChar char="§"/>
            </a:pPr>
            <a:endParaRPr lang="sk-SK" sz="1800" smtClean="0">
              <a:solidFill>
                <a:srgbClr val="002060"/>
              </a:solidFill>
            </a:endParaRP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8680"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Obrázo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3860800"/>
            <a:ext cx="6632575"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Zástupný symbol obsahu 2"/>
          <p:cNvSpPr>
            <a:spLocks noGrp="1"/>
          </p:cNvSpPr>
          <p:nvPr>
            <p:ph idx="1"/>
          </p:nvPr>
        </p:nvSpPr>
        <p:spPr>
          <a:xfrm>
            <a:off x="1258888" y="1285875"/>
            <a:ext cx="7439025" cy="5383213"/>
          </a:xfrm>
        </p:spPr>
        <p:txBody>
          <a:bodyPr/>
          <a:lstStyle/>
          <a:p>
            <a:pPr algn="just">
              <a:buFont typeface="Arial" charset="0"/>
              <a:buNone/>
            </a:pPr>
            <a:r>
              <a:rPr lang="sk-SK" sz="2000" dirty="0" smtClean="0">
                <a:solidFill>
                  <a:srgbClr val="FF0000"/>
                </a:solidFill>
              </a:rPr>
              <a:t>Rozhodnutia súdov</a:t>
            </a:r>
          </a:p>
          <a:p>
            <a:pPr algn="just">
              <a:buFont typeface="Wingdings" pitchFamily="2" charset="2"/>
              <a:buChar char="§"/>
            </a:pPr>
            <a:r>
              <a:rPr lang="sk-SK" sz="1800" dirty="0" smtClean="0">
                <a:solidFill>
                  <a:srgbClr val="002060"/>
                </a:solidFill>
              </a:rPr>
              <a:t>rozhodnutia v neprospech mobilných operátorov postupne od roku 2011, spočiatku iba na prvostupňových súdoch</a:t>
            </a:r>
          </a:p>
          <a:p>
            <a:pPr algn="just">
              <a:buFont typeface="Wingdings" pitchFamily="2" charset="2"/>
              <a:buChar char="§"/>
            </a:pPr>
            <a:r>
              <a:rPr lang="sk-SK" sz="1800" dirty="0" smtClean="0">
                <a:solidFill>
                  <a:srgbClr val="002060"/>
                </a:solidFill>
              </a:rPr>
              <a:t>v prvej polovici 2012 prvé rozhodnutia odvolacích súdov</a:t>
            </a:r>
          </a:p>
          <a:p>
            <a:pPr algn="just">
              <a:buFont typeface="Wingdings" pitchFamily="2" charset="2"/>
              <a:buChar char="§"/>
            </a:pPr>
            <a:r>
              <a:rPr lang="sk-SK" sz="1800" dirty="0" smtClean="0">
                <a:solidFill>
                  <a:srgbClr val="002060"/>
                </a:solidFill>
              </a:rPr>
              <a:t>prelom vo vývoji – medializované rozhodnutie Krajského súdu v Prešove</a:t>
            </a:r>
          </a:p>
          <a:p>
            <a:pPr algn="just">
              <a:buFont typeface="Wingdings" pitchFamily="2" charset="2"/>
              <a:buChar char="§"/>
            </a:pPr>
            <a:r>
              <a:rPr lang="sk-SK" sz="1800" dirty="0" smtClean="0">
                <a:solidFill>
                  <a:srgbClr val="002060"/>
                </a:solidFill>
              </a:rPr>
              <a:t>v súčasnosti sú rozhodnutia prvostupňových súdov potvrdené väčšinou krajských súdov.</a:t>
            </a:r>
          </a:p>
        </p:txBody>
      </p:sp>
      <p:pic>
        <p:nvPicPr>
          <p:cNvPr id="29698" name="Obrázo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5575" y="3640138"/>
            <a:ext cx="2859088"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Nadpis 1"/>
          <p:cNvSpPr>
            <a:spLocks noGrp="1"/>
          </p:cNvSpPr>
          <p:nvPr>
            <p:ph type="title"/>
          </p:nvPr>
        </p:nvSpPr>
        <p:spPr>
          <a:xfrm>
            <a:off x="1619250" y="168275"/>
            <a:ext cx="7067550" cy="647700"/>
          </a:xfrm>
        </p:spPr>
        <p:txBody>
          <a:bodyPr/>
          <a:lstStyle/>
          <a:p>
            <a:r>
              <a:rPr lang="sk-SK" sz="3200" smtClean="0"/>
              <a:t>Zmluvná pokuta – mobilní operátori</a:t>
            </a:r>
            <a:endParaRPr lang="sk-SK" smtClean="0"/>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9705" name="Picture 13" descr="S:\LOGÁ SLASPO\komb1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Obrázo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2213" y="4508500"/>
            <a:ext cx="489585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uiExpan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a:xfrm>
            <a:off x="1619250" y="168275"/>
            <a:ext cx="7067550" cy="647700"/>
          </a:xfrm>
        </p:spPr>
        <p:txBody>
          <a:bodyPr/>
          <a:lstStyle/>
          <a:p>
            <a:r>
              <a:rPr lang="sk-SK" sz="3200" smtClean="0"/>
              <a:t>Zmluvná pokuta – mobilní operátori</a:t>
            </a:r>
            <a:endParaRPr lang="sk-SK" smtClean="0"/>
          </a:p>
        </p:txBody>
      </p:sp>
      <p:sp>
        <p:nvSpPr>
          <p:cNvPr id="30723" name="Zástupný symbol obsahu 2"/>
          <p:cNvSpPr>
            <a:spLocks noGrp="1"/>
          </p:cNvSpPr>
          <p:nvPr>
            <p:ph idx="1"/>
          </p:nvPr>
        </p:nvSpPr>
        <p:spPr>
          <a:xfrm>
            <a:off x="1258888" y="1285875"/>
            <a:ext cx="7439025" cy="5383213"/>
          </a:xfrm>
        </p:spPr>
        <p:txBody>
          <a:bodyPr/>
          <a:lstStyle/>
          <a:p>
            <a:pPr algn="just">
              <a:buFont typeface="Arial" charset="0"/>
              <a:buNone/>
            </a:pPr>
            <a:r>
              <a:rPr lang="sk-SK" sz="2000" dirty="0" smtClean="0">
                <a:solidFill>
                  <a:srgbClr val="FF0000"/>
                </a:solidFill>
              </a:rPr>
              <a:t>Z odôvodnení</a:t>
            </a:r>
          </a:p>
          <a:p>
            <a:pPr algn="just">
              <a:buFont typeface="Wingdings" pitchFamily="2" charset="2"/>
              <a:buChar char="§"/>
            </a:pPr>
            <a:r>
              <a:rPr lang="sk-SK" sz="1800" dirty="0" smtClean="0">
                <a:solidFill>
                  <a:srgbClr val="002060"/>
                </a:solidFill>
              </a:rPr>
              <a:t>Pri spotrebiteľskej zmluve </a:t>
            </a:r>
            <a:r>
              <a:rPr lang="sk-SK" sz="1800" b="1" dirty="0" smtClean="0">
                <a:solidFill>
                  <a:srgbClr val="002060"/>
                </a:solidFill>
              </a:rPr>
              <a:t>by nemal byť zmluvnou pokutou prísnejšie alebo výlučne sankcionovaný len jeden účastník zmluvy </a:t>
            </a:r>
            <a:r>
              <a:rPr lang="sk-SK" sz="1800" dirty="0" smtClean="0">
                <a:solidFill>
                  <a:srgbClr val="002060"/>
                </a:solidFill>
              </a:rPr>
              <a:t>a to spotrebiteľ. Už takáto dohoda je výrazne v neprospech jedného účastníka zmluvy (rozsudok OS Veľký Krtíš, </a:t>
            </a:r>
            <a:r>
              <a:rPr lang="sk-SK" sz="1800" b="1" dirty="0" smtClean="0">
                <a:solidFill>
                  <a:srgbClr val="002060"/>
                </a:solidFill>
              </a:rPr>
              <a:t>7Cb 13/2011</a:t>
            </a:r>
            <a:r>
              <a:rPr lang="sk-SK" sz="1800" dirty="0" smtClean="0">
                <a:solidFill>
                  <a:srgbClr val="002060"/>
                </a:solidFill>
              </a:rPr>
              <a:t>).</a:t>
            </a:r>
          </a:p>
          <a:p>
            <a:pPr algn="just">
              <a:buFont typeface="Wingdings" pitchFamily="2" charset="2"/>
              <a:buChar char="§"/>
            </a:pPr>
            <a:r>
              <a:rPr lang="sk-SK" sz="1800" dirty="0" smtClean="0">
                <a:solidFill>
                  <a:srgbClr val="002060"/>
                </a:solidFill>
              </a:rPr>
              <a:t>Odvolací súd poukazuje najmä na to, že účastníci uzavreli formulárovú zmluvu, potom zmluvná pokuta nebola osobitne dohodnutá, táto bola „dohodnutá“ len pre prípad porušenia povinnosti zo strany spotrebiteľa. </a:t>
            </a:r>
            <a:r>
              <a:rPr lang="sk-SK" sz="1800" b="1" dirty="0" smtClean="0">
                <a:solidFill>
                  <a:srgbClr val="002060"/>
                </a:solidFill>
              </a:rPr>
              <a:t>Taká „dohoda“ je v hrubom nepomere v neprospech spotrebiteľa ako slabšej zmluvnej strany</a:t>
            </a:r>
            <a:r>
              <a:rPr lang="sk-SK" sz="1800" dirty="0" smtClean="0">
                <a:solidFill>
                  <a:srgbClr val="002060"/>
                </a:solidFill>
              </a:rPr>
              <a:t> v právnom vzťahu zo spotrebiteľskej zmluvy. </a:t>
            </a:r>
            <a:r>
              <a:rPr lang="sk-SK" sz="1800" dirty="0" err="1" smtClean="0">
                <a:solidFill>
                  <a:srgbClr val="002060"/>
                </a:solidFill>
              </a:rPr>
              <a:t>Judikačná</a:t>
            </a:r>
            <a:r>
              <a:rPr lang="sk-SK" sz="1800" dirty="0" smtClean="0">
                <a:solidFill>
                  <a:srgbClr val="002060"/>
                </a:solidFill>
              </a:rPr>
              <a:t> prax označuje takýto stav za nerovný a nevyvážený. Dojednanie o zmluvnej pokute je preto neprijateľnou podmienkou v spotrebiteľskej zmluve (rozsudok KS Banská Bystrica, </a:t>
            </a:r>
            <a:r>
              <a:rPr lang="sk-SK" sz="1800" b="1" dirty="0" smtClean="0">
                <a:solidFill>
                  <a:srgbClr val="002060"/>
                </a:solidFill>
              </a:rPr>
              <a:t>13Co 13/2012</a:t>
            </a:r>
            <a:r>
              <a:rPr lang="sk-SK" sz="1800" dirty="0" smtClean="0">
                <a:solidFill>
                  <a:srgbClr val="002060"/>
                </a:solidFill>
              </a:rPr>
              <a:t>).</a:t>
            </a:r>
          </a:p>
          <a:p>
            <a:pPr algn="just">
              <a:buFont typeface="Wingdings" pitchFamily="2" charset="2"/>
              <a:buChar char="§"/>
            </a:pPr>
            <a:r>
              <a:rPr lang="sk-SK" sz="1800" dirty="0" smtClean="0">
                <a:solidFill>
                  <a:srgbClr val="002060"/>
                </a:solidFill>
              </a:rPr>
              <a:t>V </a:t>
            </a:r>
            <a:r>
              <a:rPr lang="sk-SK" sz="1800" dirty="0" err="1" smtClean="0">
                <a:solidFill>
                  <a:srgbClr val="002060"/>
                </a:solidFill>
              </a:rPr>
              <a:t>prejednávanej</a:t>
            </a:r>
            <a:r>
              <a:rPr lang="sk-SK" sz="1800" dirty="0" smtClean="0">
                <a:solidFill>
                  <a:srgbClr val="002060"/>
                </a:solidFill>
              </a:rPr>
              <a:t> veci zmluvnú pokutu je nutné považovať za </a:t>
            </a:r>
            <a:r>
              <a:rPr lang="sk-SK" sz="1800" b="1" dirty="0" smtClean="0">
                <a:solidFill>
                  <a:srgbClr val="002060"/>
                </a:solidFill>
              </a:rPr>
              <a:t>neprimeranú sankciu tak z pohľadu jej výšky, ako aj z hľadiska času</a:t>
            </a:r>
            <a:r>
              <a:rPr lang="sk-SK" sz="1800" dirty="0" smtClean="0">
                <a:solidFill>
                  <a:srgbClr val="002060"/>
                </a:solidFill>
              </a:rPr>
              <a:t>, kedy dodávateľ vôbec nerozlišuje situáciu, keď v dôsledku nezaplatenia sumy dôjde k ukončeniu zmluvy, napr. jeden mesiac pred uplynutím doby viazanosti s prípadom, keď spotrebiteľ nezaplatí cenu hneď v prvý mesiac viazanosti, teda na jeho začiatku (rozsudok KS Prešov, </a:t>
            </a:r>
            <a:r>
              <a:rPr lang="sk-SK" sz="1800" b="1" dirty="0" smtClean="0">
                <a:solidFill>
                  <a:srgbClr val="002060"/>
                </a:solidFill>
              </a:rPr>
              <a:t>2Co 132/2011</a:t>
            </a:r>
            <a:r>
              <a:rPr lang="sk-SK" sz="1800" dirty="0" smtClean="0">
                <a:solidFill>
                  <a:srgbClr val="002060"/>
                </a:solidFill>
              </a:rPr>
              <a:t>).</a:t>
            </a: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0728"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a:xfrm>
            <a:off x="1619250" y="168275"/>
            <a:ext cx="7067550" cy="647700"/>
          </a:xfrm>
        </p:spPr>
        <p:txBody>
          <a:bodyPr/>
          <a:lstStyle/>
          <a:p>
            <a:r>
              <a:rPr lang="sk-SK" sz="3200" smtClean="0"/>
              <a:t>Zmluvná pokuta – mobilní operátori</a:t>
            </a:r>
            <a:endParaRPr lang="sk-SK" smtClean="0"/>
          </a:p>
        </p:txBody>
      </p:sp>
      <p:sp>
        <p:nvSpPr>
          <p:cNvPr id="3075" name="Zástupný symbol obsahu 2"/>
          <p:cNvSpPr>
            <a:spLocks noGrp="1"/>
          </p:cNvSpPr>
          <p:nvPr>
            <p:ph idx="1"/>
          </p:nvPr>
        </p:nvSpPr>
        <p:spPr>
          <a:xfrm>
            <a:off x="1258888" y="1285875"/>
            <a:ext cx="7439025" cy="5383213"/>
          </a:xfrm>
        </p:spPr>
        <p:txBody>
          <a:bodyPr/>
          <a:lstStyle/>
          <a:p>
            <a:pPr algn="just">
              <a:buFont typeface="Arial" charset="0"/>
              <a:buNone/>
              <a:defRPr/>
            </a:pPr>
            <a:r>
              <a:rPr lang="sk-SK" sz="2000" dirty="0" smtClean="0">
                <a:solidFill>
                  <a:srgbClr val="FF0000"/>
                </a:solidFill>
              </a:rPr>
              <a:t>Z odôvodnení</a:t>
            </a:r>
          </a:p>
          <a:p>
            <a:pPr marL="0" indent="0" algn="just">
              <a:buFont typeface="Arial" charset="0"/>
              <a:buNone/>
              <a:defRPr/>
            </a:pPr>
            <a:r>
              <a:rPr lang="sk-SK" sz="1800" dirty="0">
                <a:solidFill>
                  <a:srgbClr val="002060"/>
                </a:solidFill>
              </a:rPr>
              <a:t>Súd nepopiera význam zmluvnej pokuty a ani jej dojednania, ale treba dbať aj na skutočný zmysel </a:t>
            </a:r>
            <a:r>
              <a:rPr lang="sk-SK" sz="1800" dirty="0" smtClean="0">
                <a:solidFill>
                  <a:srgbClr val="002060"/>
                </a:solidFill>
              </a:rPr>
              <a:t>a cieľ </a:t>
            </a:r>
            <a:r>
              <a:rPr lang="sk-SK" sz="1800" dirty="0">
                <a:solidFill>
                  <a:srgbClr val="002060"/>
                </a:solidFill>
              </a:rPr>
              <a:t>inštitútu zmluvnej pokuty ako inštitútu súkromného práva zvlášť pri osobitne </a:t>
            </a:r>
            <a:r>
              <a:rPr lang="sk-SK" sz="1800" dirty="0" smtClean="0">
                <a:solidFill>
                  <a:srgbClr val="002060"/>
                </a:solidFill>
              </a:rPr>
              <a:t>chránených spotrebiteľských </a:t>
            </a:r>
            <a:r>
              <a:rPr lang="sk-SK" sz="1800" dirty="0">
                <a:solidFill>
                  <a:srgbClr val="002060"/>
                </a:solidFill>
              </a:rPr>
              <a:t>vzťahoch. Navrhovateľ ponúka odporkyni svoje služby ako </a:t>
            </a:r>
            <a:r>
              <a:rPr lang="sk-SK" sz="1800" dirty="0" smtClean="0">
                <a:solidFill>
                  <a:srgbClr val="002060"/>
                </a:solidFill>
              </a:rPr>
              <a:t>spotrebiteľovi prostredníctvom </a:t>
            </a:r>
            <a:r>
              <a:rPr lang="sk-SK" sz="1800" dirty="0">
                <a:solidFill>
                  <a:srgbClr val="002060"/>
                </a:solidFill>
              </a:rPr>
              <a:t>štandardných zmlúv, ktoré má vopred pripravené a v ktorých spotrebiteľ </a:t>
            </a:r>
            <a:r>
              <a:rPr lang="sk-SK" sz="1800" dirty="0" smtClean="0">
                <a:solidFill>
                  <a:srgbClr val="002060"/>
                </a:solidFill>
              </a:rPr>
              <a:t>nemôže zmluvné </a:t>
            </a:r>
            <a:r>
              <a:rPr lang="sk-SK" sz="1800" dirty="0">
                <a:solidFill>
                  <a:srgbClr val="002060"/>
                </a:solidFill>
              </a:rPr>
              <a:t>podmienky ovplyvniť. To platí aj pre zmluvnú pokutu, ktorú žiada zaplatiť žalobca </a:t>
            </a:r>
            <a:r>
              <a:rPr lang="sk-SK" sz="1800" dirty="0" smtClean="0">
                <a:solidFill>
                  <a:srgbClr val="002060"/>
                </a:solidFill>
              </a:rPr>
              <a:t>od spotrebiteľov </a:t>
            </a:r>
            <a:r>
              <a:rPr lang="sk-SK" sz="1800" dirty="0">
                <a:solidFill>
                  <a:srgbClr val="002060"/>
                </a:solidFill>
              </a:rPr>
              <a:t>v paušálnej výške bez ohľadu na to, o aké zmluvné porušenie pôjde a hrozba </a:t>
            </a:r>
            <a:r>
              <a:rPr lang="sk-SK" sz="1800" dirty="0" smtClean="0">
                <a:solidFill>
                  <a:srgbClr val="002060"/>
                </a:solidFill>
              </a:rPr>
              <a:t>pokuty existuje </a:t>
            </a:r>
            <a:r>
              <a:rPr lang="sk-SK" sz="1800" dirty="0">
                <a:solidFill>
                  <a:srgbClr val="002060"/>
                </a:solidFill>
              </a:rPr>
              <a:t>pri akomkoľvek porušení, takže zmluvné pokuty neobchádza ani aspekt </a:t>
            </a:r>
            <a:r>
              <a:rPr lang="sk-SK" sz="1800" dirty="0" smtClean="0">
                <a:solidFill>
                  <a:srgbClr val="002060"/>
                </a:solidFill>
              </a:rPr>
              <a:t>neurčitosti... ...</a:t>
            </a:r>
            <a:r>
              <a:rPr lang="sk-SK" sz="1800" b="1" dirty="0" smtClean="0">
                <a:solidFill>
                  <a:srgbClr val="002060"/>
                </a:solidFill>
              </a:rPr>
              <a:t>Neprimeranosť sankcie sa prejavuje osobitne v spojení s časovým aspektom, keďže spotrebiteľ je viazaný rovnakou výškou zmluvnej pokuty bez ohľadu na to, či dôjde k porušeniu zmluvnej povinnosti na začiatku alebo konci doby viazanosti</a:t>
            </a:r>
            <a:r>
              <a:rPr lang="sk-SK" sz="1800" dirty="0" smtClean="0">
                <a:solidFill>
                  <a:srgbClr val="002060"/>
                </a:solidFill>
              </a:rPr>
              <a:t>. </a:t>
            </a:r>
            <a:r>
              <a:rPr lang="sk-SK" sz="1800" dirty="0">
                <a:solidFill>
                  <a:srgbClr val="002060"/>
                </a:solidFill>
              </a:rPr>
              <a:t>Za relevantnú treba považovať skutočnosť, že zmluvná pokuta má </a:t>
            </a:r>
            <a:r>
              <a:rPr lang="sk-SK" sz="1800" dirty="0" smtClean="0">
                <a:solidFill>
                  <a:srgbClr val="002060"/>
                </a:solidFill>
              </a:rPr>
              <a:t>zohľadňovať zľavnenú </a:t>
            </a:r>
            <a:r>
              <a:rPr lang="sk-SK" sz="1800" dirty="0">
                <a:solidFill>
                  <a:srgbClr val="002060"/>
                </a:solidFill>
              </a:rPr>
              <a:t>cenu mobilného telefónu a v prípade predčasného ukončenia garantovať </a:t>
            </a:r>
            <a:r>
              <a:rPr lang="sk-SK" sz="1800" dirty="0" smtClean="0">
                <a:solidFill>
                  <a:srgbClr val="002060"/>
                </a:solidFill>
              </a:rPr>
              <a:t>návratnosť prostriedkov </a:t>
            </a:r>
            <a:r>
              <a:rPr lang="sk-SK" sz="1800" dirty="0">
                <a:solidFill>
                  <a:srgbClr val="002060"/>
                </a:solidFill>
              </a:rPr>
              <a:t>investovaných do zľavy pri odpredaji telefónu. Zmluvná pokuta má však aj </a:t>
            </a:r>
            <a:r>
              <a:rPr lang="sk-SK" sz="1800" dirty="0" smtClean="0">
                <a:solidFill>
                  <a:srgbClr val="002060"/>
                </a:solidFill>
              </a:rPr>
              <a:t>iný, </a:t>
            </a:r>
            <a:r>
              <a:rPr lang="sk-SK" sz="1800" dirty="0">
                <a:solidFill>
                  <a:srgbClr val="002060"/>
                </a:solidFill>
              </a:rPr>
              <a:t>a </a:t>
            </a:r>
            <a:r>
              <a:rPr lang="sk-SK" sz="1800" dirty="0" smtClean="0">
                <a:solidFill>
                  <a:srgbClr val="002060"/>
                </a:solidFill>
              </a:rPr>
              <a:t>to nežiaduci </a:t>
            </a:r>
            <a:r>
              <a:rPr lang="sk-SK" sz="1800" dirty="0">
                <a:solidFill>
                  <a:srgbClr val="002060"/>
                </a:solidFill>
              </a:rPr>
              <a:t>rozmer. Zmluvná pokuta neprimerane ukracuje </a:t>
            </a:r>
            <a:r>
              <a:rPr lang="sk-SK" sz="1800" dirty="0" smtClean="0">
                <a:solidFill>
                  <a:srgbClr val="002060"/>
                </a:solidFill>
              </a:rPr>
              <a:t>spotrebiteľa (</a:t>
            </a:r>
            <a:r>
              <a:rPr lang="sk-SK" sz="1800" dirty="0">
                <a:solidFill>
                  <a:srgbClr val="002060"/>
                </a:solidFill>
              </a:rPr>
              <a:t>OS Topoľčany, </a:t>
            </a:r>
            <a:r>
              <a:rPr lang="sk-SK" sz="1800" b="1" dirty="0" smtClean="0">
                <a:solidFill>
                  <a:srgbClr val="002060"/>
                </a:solidFill>
              </a:rPr>
              <a:t>5C/189/2012</a:t>
            </a:r>
            <a:r>
              <a:rPr lang="sk-SK" sz="1800" dirty="0" smtClean="0">
                <a:solidFill>
                  <a:srgbClr val="002060"/>
                </a:solidFill>
              </a:rPr>
              <a:t>).</a:t>
            </a:r>
          </a:p>
        </p:txBody>
      </p:sp>
      <p:cxnSp>
        <p:nvCxnSpPr>
          <p:cNvPr id="5" name="Rovná spojnica 4"/>
          <p:cNvCxnSpPr/>
          <p:nvPr/>
        </p:nvCxnSpPr>
        <p:spPr>
          <a:xfrm rot="5400000">
            <a:off x="-3073400" y="3429000"/>
            <a:ext cx="6859588" cy="158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Rovná spojnica 6"/>
          <p:cNvCxnSpPr/>
          <p:nvPr/>
        </p:nvCxnSpPr>
        <p:spPr>
          <a:xfrm rot="5400000">
            <a:off x="-1430338" y="2071688"/>
            <a:ext cx="4144963"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rot="16200000" flipH="1">
            <a:off x="-142875" y="11430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rot="5400000">
            <a:off x="642144" y="642144"/>
            <a:ext cx="1285875"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1752" name="Picture 13" descr="S:\LOGÁ SLASPO\kom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13319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1314</TotalTime>
  <Words>5344</Words>
  <Application>Microsoft Office PowerPoint</Application>
  <PresentationFormat>On-screen Show (4:3)</PresentationFormat>
  <Paragraphs>218</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Motív Office</vt:lpstr>
      <vt:lpstr>Neprijateľné zmluvné podmienky v súdnej praxi a judikatúra súdov SR v oblasti poistných zmlúv </vt:lpstr>
      <vt:lpstr>Obsah prezentácie</vt:lpstr>
      <vt:lpstr>Charakteristika právnej úpravy</vt:lpstr>
      <vt:lpstr>Charakteristika právnej úpravy</vt:lpstr>
      <vt:lpstr> Prečo sú dôležité neprijateľné zmluvné podmienky?  </vt:lpstr>
      <vt:lpstr>Zmluvná pokuta – mobilní operátori</vt:lpstr>
      <vt:lpstr>Zmluvná pokuta – mobilní operátori</vt:lpstr>
      <vt:lpstr>Zmluvná pokuta – mobilní operátori</vt:lpstr>
      <vt:lpstr>Zmluvná pokuta – mobilní operátori</vt:lpstr>
      <vt:lpstr>Zmluvná pokuta – mobilní operátori</vt:lpstr>
      <vt:lpstr>Zmluvná pokuta – mobilní operátori</vt:lpstr>
      <vt:lpstr>Rozhodcovské doložky</vt:lpstr>
      <vt:lpstr>Rozhodcovské doložky</vt:lpstr>
      <vt:lpstr>Rozhodcovské doložky</vt:lpstr>
      <vt:lpstr>Rozhodcovské doložky</vt:lpstr>
      <vt:lpstr>Rozhodcovské doložky</vt:lpstr>
      <vt:lpstr> Ako sa vyvíjajú rozhodnutia v oblasti poistných zmlúv  </vt:lpstr>
      <vt:lpstr>Poškodenie pneumatík</vt:lpstr>
      <vt:lpstr>Poškodenie pneumatík</vt:lpstr>
      <vt:lpstr>Poškodenie pneumatík</vt:lpstr>
      <vt:lpstr>Poškodenie pneumatík</vt:lpstr>
      <vt:lpstr>Ťiaž snehu a námrazy</vt:lpstr>
      <vt:lpstr>Ťiaž snehu a námrazy</vt:lpstr>
      <vt:lpstr>Ťiaž snehu a námrazy</vt:lpstr>
      <vt:lpstr>Zníženie poistného plnenia</vt:lpstr>
      <vt:lpstr>Zníženie poistného plnenia</vt:lpstr>
      <vt:lpstr> Aktuálne otázky z oblasti poistenia  </vt:lpstr>
      <vt:lpstr>Nemajetková ujma a PZP</vt:lpstr>
      <vt:lpstr>Nemajetková ujma a PZP</vt:lpstr>
      <vt:lpstr>Nemajetková ujma a PZP</vt:lpstr>
      <vt:lpstr>Nemajetková ujma a PZP</vt:lpstr>
      <vt:lpstr>Nemajetková ujma a PZP</vt:lpstr>
      <vt:lpstr>Nemajetková ujma a PZP</vt:lpstr>
      <vt:lpstr>Nemajetková ujma a PZP</vt:lpstr>
      <vt:lpstr>Poškodenie čelného skla</vt:lpstr>
      <vt:lpstr>Poškodenie čelného skla</vt:lpstr>
      <vt:lpstr>Poškodenie čelného skla</vt:lpstr>
      <vt:lpstr>Poškodenie čelného skla</vt:lpstr>
      <vt:lpstr>PowerPoint Presentation</vt:lpstr>
      <vt:lpstr> </vt:lpstr>
    </vt:vector>
  </TitlesOfParts>
  <Company>SLASPO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Baková Lucia</dc:creator>
  <cp:lastModifiedBy>Petruľák Martin</cp:lastModifiedBy>
  <cp:revision>115</cp:revision>
  <dcterms:created xsi:type="dcterms:W3CDTF">2008-10-27T14:16:24Z</dcterms:created>
  <dcterms:modified xsi:type="dcterms:W3CDTF">2012-11-26T08:14:39Z</dcterms:modified>
</cp:coreProperties>
</file>