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sldIdLst>
    <p:sldId id="256" r:id="rId2"/>
    <p:sldId id="257" r:id="rId3"/>
    <p:sldId id="271" r:id="rId4"/>
    <p:sldId id="279" r:id="rId5"/>
    <p:sldId id="270" r:id="rId6"/>
    <p:sldId id="263" r:id="rId7"/>
    <p:sldId id="274" r:id="rId8"/>
    <p:sldId id="275" r:id="rId9"/>
    <p:sldId id="282" r:id="rId10"/>
    <p:sldId id="281" r:id="rId11"/>
    <p:sldId id="266" r:id="rId12"/>
    <p:sldId id="272" r:id="rId13"/>
    <p:sldId id="273" r:id="rId14"/>
    <p:sldId id="267" r:id="rId15"/>
    <p:sldId id="268" r:id="rId16"/>
    <p:sldId id="277" r:id="rId17"/>
    <p:sldId id="278" r:id="rId18"/>
    <p:sldId id="283" r:id="rId19"/>
    <p:sldId id="280" r:id="rId20"/>
    <p:sldId id="269" r:id="rId21"/>
  </p:sldIdLst>
  <p:sldSz cx="9144000" cy="6858000" type="screen4x3"/>
  <p:notesSz cx="6858000" cy="9947275"/>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857" autoAdjust="0"/>
  </p:normalViewPr>
  <p:slideViewPr>
    <p:cSldViewPr>
      <p:cViewPr varScale="1">
        <p:scale>
          <a:sx n="111" d="100"/>
          <a:sy n="111" d="100"/>
        </p:scale>
        <p:origin x="161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3884613" y="0"/>
            <a:ext cx="2971800" cy="497364"/>
          </a:xfrm>
          <a:prstGeom prst="rect">
            <a:avLst/>
          </a:prstGeom>
        </p:spPr>
        <p:txBody>
          <a:bodyPr vert="horz" lIns="91440" tIns="45720" rIns="91440" bIns="45720" rtlCol="0"/>
          <a:lstStyle>
            <a:lvl1pPr algn="r">
              <a:defRPr sz="1200"/>
            </a:lvl1pPr>
          </a:lstStyle>
          <a:p>
            <a:fld id="{D85C9FEF-3296-4B65-A1C1-08223A5E3262}" type="datetimeFigureOut">
              <a:rPr lang="sk-SK" smtClean="0"/>
              <a:t>12.6.2017</a:t>
            </a:fld>
            <a:endParaRPr lang="sk-SK"/>
          </a:p>
        </p:txBody>
      </p:sp>
      <p:sp>
        <p:nvSpPr>
          <p:cNvPr id="4" name="Zástupný symbol obrazu snímky 3"/>
          <p:cNvSpPr>
            <a:spLocks noGrp="1" noRot="1" noChangeAspect="1"/>
          </p:cNvSpPr>
          <p:nvPr>
            <p:ph type="sldImg" idx="2"/>
          </p:nvPr>
        </p:nvSpPr>
        <p:spPr>
          <a:xfrm>
            <a:off x="942975" y="746125"/>
            <a:ext cx="4972050" cy="3730625"/>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685800" y="4724956"/>
            <a:ext cx="5486400" cy="4476274"/>
          </a:xfrm>
          <a:prstGeom prst="rect">
            <a:avLst/>
          </a:prstGeom>
        </p:spPr>
        <p:txBody>
          <a:bodyPr vert="horz" lIns="91440" tIns="45720" rIns="91440" bIns="45720" rtlCol="0"/>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6" name="Zástupný symbol päty 5"/>
          <p:cNvSpPr>
            <a:spLocks noGrp="1"/>
          </p:cNvSpPr>
          <p:nvPr>
            <p:ph type="ftr" sz="quarter" idx="4"/>
          </p:nvPr>
        </p:nvSpPr>
        <p:spPr>
          <a:xfrm>
            <a:off x="0" y="9448185"/>
            <a:ext cx="2971800" cy="497364"/>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3884613" y="9448185"/>
            <a:ext cx="2971800" cy="497364"/>
          </a:xfrm>
          <a:prstGeom prst="rect">
            <a:avLst/>
          </a:prstGeom>
        </p:spPr>
        <p:txBody>
          <a:bodyPr vert="horz" lIns="91440" tIns="45720" rIns="91440" bIns="45720" rtlCol="0" anchor="b"/>
          <a:lstStyle>
            <a:lvl1pPr algn="r">
              <a:defRPr sz="1200"/>
            </a:lvl1pPr>
          </a:lstStyle>
          <a:p>
            <a:fld id="{57F481D8-2AA9-412F-BCED-FB461C5F0B67}" type="slidenum">
              <a:rPr lang="sk-SK" smtClean="0"/>
              <a:t>‹#›</a:t>
            </a:fld>
            <a:endParaRPr lang="sk-SK"/>
          </a:p>
        </p:txBody>
      </p:sp>
    </p:spTree>
    <p:extLst>
      <p:ext uri="{BB962C8B-B14F-4D97-AF65-F5344CB8AC3E}">
        <p14:creationId xmlns:p14="http://schemas.microsoft.com/office/powerpoint/2010/main" val="4104631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Kliknite sem a upravte štýl predlohy nadpisov.</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Kliknite sem a upravte štýl predlohy podnadpisov.</a:t>
            </a:r>
            <a:endParaRPr lang="sk-SK"/>
          </a:p>
        </p:txBody>
      </p:sp>
      <p:sp>
        <p:nvSpPr>
          <p:cNvPr id="4" name="Zástupný symbol dátumu 3"/>
          <p:cNvSpPr>
            <a:spLocks noGrp="1"/>
          </p:cNvSpPr>
          <p:nvPr>
            <p:ph type="dt" sz="half" idx="10"/>
          </p:nvPr>
        </p:nvSpPr>
        <p:spPr/>
        <p:txBody>
          <a:bodyPr/>
          <a:lstStyle/>
          <a:p>
            <a:fld id="{2F5DCDA8-9DEB-4508-874E-D8597B2568C8}" type="datetime1">
              <a:rPr lang="sk-SK" smtClean="0"/>
              <a:t>12.6.2017</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6EC84D80-3779-453A-ADA2-5F0F5F321983}" type="slidenum">
              <a:rPr lang="sk-SK" smtClean="0"/>
              <a:t>‹#›</a:t>
            </a:fld>
            <a:endParaRPr lang="sk-S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5E9FB3FB-7208-4B72-98E5-A534D8196266}" type="datetime1">
              <a:rPr lang="sk-SK" smtClean="0"/>
              <a:t>12.6.2017</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6EC84D80-3779-453A-ADA2-5F0F5F321983}" type="slidenum">
              <a:rPr lang="sk-SK" smtClean="0"/>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p:spPr>
        <p:txBody>
          <a:bodyPr vert="eaVert"/>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a:xfrm>
            <a:off x="457200" y="274638"/>
            <a:ext cx="6019800" cy="5851525"/>
          </a:xfrm>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7EF03983-748F-4459-A2DE-6AAFE20D0E44}" type="datetime1">
              <a:rPr lang="sk-SK" smtClean="0"/>
              <a:t>12.6.2017</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6EC84D80-3779-453A-ADA2-5F0F5F321983}" type="slidenum">
              <a:rPr lang="sk-SK" smtClean="0"/>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idx="1"/>
          </p:nvPr>
        </p:nvSpPr>
        <p:spPr/>
        <p:txBody>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44178413-B814-4A99-9171-1571943F7CFB}" type="datetime1">
              <a:rPr lang="sk-SK" smtClean="0"/>
              <a:t>12.6.2017</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6EC84D80-3779-453A-ADA2-5F0F5F321983}" type="slidenum">
              <a:rPr lang="sk-SK" smtClean="0"/>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Kliknite sem a upravte štýly predlohy textu.</a:t>
            </a:r>
          </a:p>
        </p:txBody>
      </p:sp>
      <p:sp>
        <p:nvSpPr>
          <p:cNvPr id="4" name="Zástupný symbol dátumu 3"/>
          <p:cNvSpPr>
            <a:spLocks noGrp="1"/>
          </p:cNvSpPr>
          <p:nvPr>
            <p:ph type="dt" sz="half" idx="10"/>
          </p:nvPr>
        </p:nvSpPr>
        <p:spPr/>
        <p:txBody>
          <a:bodyPr/>
          <a:lstStyle/>
          <a:p>
            <a:fld id="{590A32B0-0288-4F1E-9908-66AD6243B40A}" type="datetime1">
              <a:rPr lang="sk-SK" smtClean="0"/>
              <a:t>12.6.2017</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6EC84D80-3779-453A-ADA2-5F0F5F321983}" type="slidenum">
              <a:rPr lang="sk-SK" smtClean="0"/>
              <a:t>‹#›</a:t>
            </a:fld>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4"/>
          <p:cNvSpPr>
            <a:spLocks noGrp="1"/>
          </p:cNvSpPr>
          <p:nvPr>
            <p:ph type="dt" sz="half" idx="10"/>
          </p:nvPr>
        </p:nvSpPr>
        <p:spPr/>
        <p:txBody>
          <a:bodyPr/>
          <a:lstStyle/>
          <a:p>
            <a:fld id="{C485511C-547F-4A69-9303-361A224F5980}" type="datetime1">
              <a:rPr lang="sk-SK" smtClean="0"/>
              <a:t>12.6.2017</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6EC84D80-3779-453A-ADA2-5F0F5F321983}" type="slidenum">
              <a:rPr lang="sk-SK" smtClean="0"/>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4" name="Zástupný symbol obsah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tex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6" name="Zástupný symbol obsah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7" name="Zástupný symbol dátumu 6"/>
          <p:cNvSpPr>
            <a:spLocks noGrp="1"/>
          </p:cNvSpPr>
          <p:nvPr>
            <p:ph type="dt" sz="half" idx="10"/>
          </p:nvPr>
        </p:nvSpPr>
        <p:spPr/>
        <p:txBody>
          <a:bodyPr/>
          <a:lstStyle/>
          <a:p>
            <a:fld id="{1D320EE6-A11D-458C-9B33-88C892592845}" type="datetime1">
              <a:rPr lang="sk-SK" smtClean="0"/>
              <a:t>12.6.2017</a:t>
            </a:fld>
            <a:endParaRPr lang="sk-SK"/>
          </a:p>
        </p:txBody>
      </p:sp>
      <p:sp>
        <p:nvSpPr>
          <p:cNvPr id="8" name="Zástupný symbol päty 7"/>
          <p:cNvSpPr>
            <a:spLocks noGrp="1"/>
          </p:cNvSpPr>
          <p:nvPr>
            <p:ph type="ftr" sz="quarter" idx="11"/>
          </p:nvPr>
        </p:nvSpPr>
        <p:spPr/>
        <p:txBody>
          <a:bodyPr/>
          <a:lstStyle/>
          <a:p>
            <a:endParaRPr lang="sk-SK"/>
          </a:p>
        </p:txBody>
      </p:sp>
      <p:sp>
        <p:nvSpPr>
          <p:cNvPr id="9" name="Zástupný symbol čísla snímky 8"/>
          <p:cNvSpPr>
            <a:spLocks noGrp="1"/>
          </p:cNvSpPr>
          <p:nvPr>
            <p:ph type="sldNum" sz="quarter" idx="12"/>
          </p:nvPr>
        </p:nvSpPr>
        <p:spPr/>
        <p:txBody>
          <a:bodyPr/>
          <a:lstStyle/>
          <a:p>
            <a:fld id="{6EC84D80-3779-453A-ADA2-5F0F5F321983}" type="slidenum">
              <a:rPr lang="sk-SK" smtClean="0"/>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dátumu 2"/>
          <p:cNvSpPr>
            <a:spLocks noGrp="1"/>
          </p:cNvSpPr>
          <p:nvPr>
            <p:ph type="dt" sz="half" idx="10"/>
          </p:nvPr>
        </p:nvSpPr>
        <p:spPr/>
        <p:txBody>
          <a:bodyPr/>
          <a:lstStyle/>
          <a:p>
            <a:fld id="{871823FE-9237-4530-B0B1-401B895A9926}" type="datetime1">
              <a:rPr lang="sk-SK" smtClean="0"/>
              <a:t>12.6.2017</a:t>
            </a:fld>
            <a:endParaRPr lang="sk-SK"/>
          </a:p>
        </p:txBody>
      </p:sp>
      <p:sp>
        <p:nvSpPr>
          <p:cNvPr id="4" name="Zástupný symbol päty 3"/>
          <p:cNvSpPr>
            <a:spLocks noGrp="1"/>
          </p:cNvSpPr>
          <p:nvPr>
            <p:ph type="ftr" sz="quarter" idx="11"/>
          </p:nvPr>
        </p:nvSpPr>
        <p:spPr/>
        <p:txBody>
          <a:bodyPr/>
          <a:lstStyle/>
          <a:p>
            <a:endParaRPr lang="sk-SK"/>
          </a:p>
        </p:txBody>
      </p:sp>
      <p:sp>
        <p:nvSpPr>
          <p:cNvPr id="5" name="Zástupný symbol čísla snímky 4"/>
          <p:cNvSpPr>
            <a:spLocks noGrp="1"/>
          </p:cNvSpPr>
          <p:nvPr>
            <p:ph type="sldNum" sz="quarter" idx="12"/>
          </p:nvPr>
        </p:nvSpPr>
        <p:spPr/>
        <p:txBody>
          <a:bodyPr/>
          <a:lstStyle/>
          <a:p>
            <a:fld id="{6EC84D80-3779-453A-ADA2-5F0F5F321983}" type="slidenum">
              <a:rPr lang="sk-SK" smtClean="0"/>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p>
            <a:fld id="{EF5BD526-0FF1-402A-8265-A5E55D1E140F}" type="datetime1">
              <a:rPr lang="sk-SK" smtClean="0"/>
              <a:t>12.6.2017</a:t>
            </a:fld>
            <a:endParaRPr lang="sk-SK"/>
          </a:p>
        </p:txBody>
      </p:sp>
      <p:sp>
        <p:nvSpPr>
          <p:cNvPr id="3" name="Zástupný symbol päty 2"/>
          <p:cNvSpPr>
            <a:spLocks noGrp="1"/>
          </p:cNvSpPr>
          <p:nvPr>
            <p:ph type="ftr" sz="quarter" idx="11"/>
          </p:nvPr>
        </p:nvSpPr>
        <p:spPr/>
        <p:txBody>
          <a:bodyPr/>
          <a:lstStyle/>
          <a:p>
            <a:endParaRPr lang="sk-SK"/>
          </a:p>
        </p:txBody>
      </p:sp>
      <p:sp>
        <p:nvSpPr>
          <p:cNvPr id="4" name="Zástupný symbol čísla snímky 3"/>
          <p:cNvSpPr>
            <a:spLocks noGrp="1"/>
          </p:cNvSpPr>
          <p:nvPr>
            <p:ph type="sldNum" sz="quarter" idx="12"/>
          </p:nvPr>
        </p:nvSpPr>
        <p:spPr/>
        <p:txBody>
          <a:bodyPr/>
          <a:lstStyle/>
          <a:p>
            <a:fld id="{6EC84D80-3779-453A-ADA2-5F0F5F321983}" type="slidenum">
              <a:rPr lang="sk-SK" smtClean="0"/>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smtClean="0"/>
              <a:t>Kliknite sem a upravte štýl predlohy nadpisov.</a:t>
            </a:r>
            <a:endParaRPr lang="sk-SK"/>
          </a:p>
        </p:txBody>
      </p:sp>
      <p:sp>
        <p:nvSpPr>
          <p:cNvPr id="3" name="Zástupný symbol obsah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4"/>
          <p:cNvSpPr>
            <a:spLocks noGrp="1"/>
          </p:cNvSpPr>
          <p:nvPr>
            <p:ph type="dt" sz="half" idx="10"/>
          </p:nvPr>
        </p:nvSpPr>
        <p:spPr/>
        <p:txBody>
          <a:bodyPr/>
          <a:lstStyle/>
          <a:p>
            <a:fld id="{CAB89DB1-0B22-4725-8D8F-470C19E511D6}" type="datetime1">
              <a:rPr lang="sk-SK" smtClean="0"/>
              <a:t>12.6.2017</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6EC84D80-3779-453A-ADA2-5F0F5F321983}" type="slidenum">
              <a:rPr lang="sk-SK" smtClean="0"/>
              <a:t>‹#›</a:t>
            </a:fld>
            <a:endParaRPr 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smtClean="0"/>
              <a:t>Kliknite sem a upravte štýl predlohy nadpisov.</a:t>
            </a:r>
            <a:endParaRPr lang="sk-SK"/>
          </a:p>
        </p:txBody>
      </p:sp>
      <p:sp>
        <p:nvSpPr>
          <p:cNvPr id="3" name="Zástupný symbol obrázka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symbol tex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4"/>
          <p:cNvSpPr>
            <a:spLocks noGrp="1"/>
          </p:cNvSpPr>
          <p:nvPr>
            <p:ph type="dt" sz="half" idx="10"/>
          </p:nvPr>
        </p:nvSpPr>
        <p:spPr/>
        <p:txBody>
          <a:bodyPr/>
          <a:lstStyle/>
          <a:p>
            <a:fld id="{E6AB5804-4A34-4297-8B40-63AA45D15930}" type="datetime1">
              <a:rPr lang="sk-SK" smtClean="0"/>
              <a:t>12.6.2017</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6EC84D80-3779-453A-ADA2-5F0F5F321983}" type="slidenum">
              <a:rPr lang="sk-SK" smtClean="0"/>
              <a:t>‹#›</a:t>
            </a:fld>
            <a:endParaRPr lang="sk-S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nadpi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DC0027-6CB4-41E6-A9CA-5E22EEE1C0BC}" type="datetime1">
              <a:rPr lang="sk-SK" smtClean="0"/>
              <a:t>12.6.2017</a:t>
            </a:fld>
            <a:endParaRPr lang="sk-SK"/>
          </a:p>
        </p:txBody>
      </p:sp>
      <p:sp>
        <p:nvSpPr>
          <p:cNvPr id="5" name="Zástupný symbol päty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symbol čísla snímky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C84D80-3779-453A-ADA2-5F0F5F321983}" type="slidenum">
              <a:rPr lang="sk-SK" smtClean="0"/>
              <a:t>‹#›</a:t>
            </a:fld>
            <a:endParaRPr lang="sk-S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412777"/>
            <a:ext cx="7918648" cy="2187674"/>
          </a:xfrm>
        </p:spPr>
        <p:txBody>
          <a:bodyPr/>
          <a:lstStyle/>
          <a:p>
            <a:r>
              <a:rPr lang="sk-SK" b="1" dirty="0" smtClean="0">
                <a:latin typeface="+mn-lt"/>
              </a:rPr>
              <a:t>Niektoré aktuálne problémy</a:t>
            </a:r>
            <a:br>
              <a:rPr lang="sk-SK" b="1" dirty="0" smtClean="0">
                <a:latin typeface="+mn-lt"/>
              </a:rPr>
            </a:br>
            <a:r>
              <a:rPr lang="sk-SK" b="1" dirty="0" smtClean="0">
                <a:latin typeface="+mn-lt"/>
              </a:rPr>
              <a:t>  povinného zmluvného poistenia</a:t>
            </a:r>
            <a:endParaRPr lang="sk-SK" b="1" dirty="0">
              <a:latin typeface="+mn-lt"/>
            </a:endParaRPr>
          </a:p>
        </p:txBody>
      </p:sp>
      <p:sp>
        <p:nvSpPr>
          <p:cNvPr id="3" name="Podnadpis 2"/>
          <p:cNvSpPr>
            <a:spLocks noGrp="1"/>
          </p:cNvSpPr>
          <p:nvPr>
            <p:ph type="subTitle" idx="1"/>
          </p:nvPr>
        </p:nvSpPr>
        <p:spPr>
          <a:xfrm>
            <a:off x="1371600" y="3886200"/>
            <a:ext cx="6400800" cy="2279104"/>
          </a:xfrm>
        </p:spPr>
        <p:txBody>
          <a:bodyPr>
            <a:normAutofit fontScale="85000" lnSpcReduction="20000"/>
          </a:bodyPr>
          <a:lstStyle/>
          <a:p>
            <a:endParaRPr lang="sk-SK" dirty="0" smtClean="0"/>
          </a:p>
          <a:p>
            <a:r>
              <a:rPr lang="sk-SK" sz="2600" b="1" dirty="0" smtClean="0">
                <a:solidFill>
                  <a:schemeClr val="tx1"/>
                </a:solidFill>
              </a:rPr>
              <a:t>JUDr. Imrich Fekete, CSc.</a:t>
            </a:r>
          </a:p>
          <a:p>
            <a:r>
              <a:rPr lang="sk-SK" sz="2600" b="1" dirty="0" smtClean="0">
                <a:solidFill>
                  <a:schemeClr val="tx1"/>
                </a:solidFill>
              </a:rPr>
              <a:t>Slovenská kancelária poisťovateľov</a:t>
            </a:r>
          </a:p>
          <a:p>
            <a:endParaRPr lang="sk-SK" sz="2000" b="1" dirty="0">
              <a:solidFill>
                <a:schemeClr val="tx1"/>
              </a:solidFill>
            </a:endParaRPr>
          </a:p>
          <a:p>
            <a:pPr algn="l"/>
            <a:endParaRPr lang="sk-SK" sz="2000" b="1" dirty="0" smtClean="0">
              <a:solidFill>
                <a:schemeClr val="tx1"/>
              </a:solidFill>
            </a:endParaRPr>
          </a:p>
          <a:p>
            <a:pPr algn="l"/>
            <a:endParaRPr lang="sk-SK" sz="2000" b="1" dirty="0">
              <a:solidFill>
                <a:schemeClr val="tx1"/>
              </a:solidFill>
            </a:endParaRPr>
          </a:p>
          <a:p>
            <a:pPr algn="l"/>
            <a:r>
              <a:rPr lang="sk-SK" sz="2000" b="1" dirty="0" err="1" smtClean="0">
                <a:solidFill>
                  <a:schemeClr val="tx1"/>
                </a:solidFill>
              </a:rPr>
              <a:t>Častá-Papierničky</a:t>
            </a:r>
            <a:r>
              <a:rPr lang="sk-SK" sz="2000" b="1" dirty="0" smtClean="0">
                <a:solidFill>
                  <a:schemeClr val="tx1"/>
                </a:solidFill>
              </a:rPr>
              <a:t>, 14. 6. 2017</a:t>
            </a:r>
            <a:endParaRPr lang="sk-SK" sz="2000" b="1" dirty="0">
              <a:solidFill>
                <a:schemeClr val="tx1"/>
              </a:solidFill>
            </a:endParaRPr>
          </a:p>
        </p:txBody>
      </p:sp>
    </p:spTree>
    <p:extLst>
      <p:ext uri="{BB962C8B-B14F-4D97-AF65-F5344CB8AC3E}">
        <p14:creationId xmlns:p14="http://schemas.microsoft.com/office/powerpoint/2010/main" val="1790647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634082"/>
          </a:xfrm>
        </p:spPr>
        <p:txBody>
          <a:bodyPr>
            <a:normAutofit/>
          </a:bodyPr>
          <a:lstStyle/>
          <a:p>
            <a:r>
              <a:rPr lang="sk-SK" sz="2400" b="1" dirty="0" smtClean="0"/>
              <a:t>Merkantilná ujma – skutočná škoda?</a:t>
            </a:r>
            <a:endParaRPr lang="sk-SK" sz="2400" b="1" dirty="0"/>
          </a:p>
        </p:txBody>
      </p:sp>
      <p:sp>
        <p:nvSpPr>
          <p:cNvPr id="3" name="Zástupný symbol obsahu 2"/>
          <p:cNvSpPr>
            <a:spLocks noGrp="1"/>
          </p:cNvSpPr>
          <p:nvPr>
            <p:ph idx="1"/>
          </p:nvPr>
        </p:nvSpPr>
        <p:spPr>
          <a:xfrm>
            <a:off x="457200" y="980728"/>
            <a:ext cx="8229600" cy="5375622"/>
          </a:xfrm>
        </p:spPr>
        <p:txBody>
          <a:bodyPr>
            <a:noAutofit/>
          </a:bodyPr>
          <a:lstStyle/>
          <a:p>
            <a:pPr marL="0" indent="0" algn="just">
              <a:buNone/>
            </a:pPr>
            <a:r>
              <a:rPr lang="sk-SK" sz="1800" dirty="0" smtClean="0">
                <a:sym typeface="Wingdings"/>
              </a:rPr>
              <a:t> </a:t>
            </a:r>
            <a:r>
              <a:rPr lang="sk-SK" sz="1800" dirty="0" err="1" smtClean="0"/>
              <a:t>Uhrazení</a:t>
            </a:r>
            <a:r>
              <a:rPr lang="sk-SK" sz="1800" dirty="0" smtClean="0"/>
              <a:t> </a:t>
            </a:r>
            <a:r>
              <a:rPr lang="sk-SK" sz="1800" dirty="0"/>
              <a:t>celé ceny </a:t>
            </a:r>
            <a:r>
              <a:rPr lang="sk-SK" sz="1800" dirty="0" err="1"/>
              <a:t>účelně</a:t>
            </a:r>
            <a:r>
              <a:rPr lang="sk-SK" sz="1800" dirty="0"/>
              <a:t> </a:t>
            </a:r>
            <a:r>
              <a:rPr lang="sk-SK" sz="1800" dirty="0" err="1"/>
              <a:t>provedené</a:t>
            </a:r>
            <a:r>
              <a:rPr lang="sk-SK" sz="1800" dirty="0"/>
              <a:t> opravy motorového vozidla (</a:t>
            </a:r>
            <a:r>
              <a:rPr lang="sk-SK" sz="1800" dirty="0" err="1"/>
              <a:t>směřující</a:t>
            </a:r>
            <a:r>
              <a:rPr lang="sk-SK" sz="1800" dirty="0"/>
              <a:t> jen k </a:t>
            </a:r>
            <a:r>
              <a:rPr lang="sk-SK" sz="1800" dirty="0" err="1"/>
              <a:t>odstranění</a:t>
            </a:r>
            <a:r>
              <a:rPr lang="sk-SK" sz="1800" dirty="0"/>
              <a:t> </a:t>
            </a:r>
            <a:r>
              <a:rPr lang="sk-SK" sz="1800" dirty="0" err="1"/>
              <a:t>následků</a:t>
            </a:r>
            <a:r>
              <a:rPr lang="sk-SK" sz="1800" dirty="0"/>
              <a:t> škodné </a:t>
            </a:r>
            <a:r>
              <a:rPr lang="sk-SK" sz="1800" dirty="0" err="1"/>
              <a:t>události</a:t>
            </a:r>
            <a:r>
              <a:rPr lang="sk-SK" sz="1800" dirty="0"/>
              <a:t>) v řízení o náhradě škody by </a:t>
            </a:r>
            <a:r>
              <a:rPr lang="sk-SK" sz="1800" dirty="0" err="1"/>
              <a:t>mělo</a:t>
            </a:r>
            <a:r>
              <a:rPr lang="sk-SK" sz="1800" dirty="0"/>
              <a:t> být </a:t>
            </a:r>
            <a:r>
              <a:rPr lang="sk-SK" sz="1800" dirty="0" err="1"/>
              <a:t>pravidlem</a:t>
            </a:r>
            <a:r>
              <a:rPr lang="sk-SK" sz="1800" dirty="0"/>
              <a:t>; </a:t>
            </a:r>
            <a:r>
              <a:rPr lang="sk-SK" sz="1800" dirty="0" err="1"/>
              <a:t>poškozenému</a:t>
            </a:r>
            <a:r>
              <a:rPr lang="sk-SK" sz="1800" dirty="0"/>
              <a:t> </a:t>
            </a:r>
            <a:r>
              <a:rPr lang="sk-SK" sz="1800" dirty="0" err="1"/>
              <a:t>bylo</a:t>
            </a:r>
            <a:r>
              <a:rPr lang="sk-SK" sz="1800" dirty="0"/>
              <a:t> tzv. </a:t>
            </a:r>
            <a:r>
              <a:rPr lang="sk-SK" sz="1800" dirty="0" err="1"/>
              <a:t>zhodnocení</a:t>
            </a:r>
            <a:r>
              <a:rPr lang="sk-SK" sz="1800" dirty="0"/>
              <a:t> vozidla </a:t>
            </a:r>
            <a:r>
              <a:rPr lang="sk-SK" sz="1800" dirty="0" err="1"/>
              <a:t>protiprávním</a:t>
            </a:r>
            <a:r>
              <a:rPr lang="sk-SK" sz="1800" dirty="0"/>
              <a:t> </a:t>
            </a:r>
            <a:r>
              <a:rPr lang="sk-SK" sz="1800" dirty="0" err="1"/>
              <a:t>jednáním</a:t>
            </a:r>
            <a:r>
              <a:rPr lang="sk-SK" sz="1800" dirty="0"/>
              <a:t> </a:t>
            </a:r>
            <a:r>
              <a:rPr lang="sk-SK" sz="1800" dirty="0" err="1"/>
              <a:t>vnuceno</a:t>
            </a:r>
            <a:r>
              <a:rPr lang="sk-SK" sz="1800" dirty="0"/>
              <a:t>, opravou se sleduje </a:t>
            </a:r>
            <a:r>
              <a:rPr lang="sk-SK" sz="1800" dirty="0" err="1"/>
              <a:t>pouze</a:t>
            </a:r>
            <a:r>
              <a:rPr lang="sk-SK" sz="1800" dirty="0"/>
              <a:t> jeho uvedení do stavu </a:t>
            </a:r>
            <a:r>
              <a:rPr lang="sk-SK" sz="1800" dirty="0" err="1"/>
              <a:t>před</a:t>
            </a:r>
            <a:r>
              <a:rPr lang="sk-SK" sz="1800" dirty="0"/>
              <a:t> nehodou. </a:t>
            </a:r>
            <a:r>
              <a:rPr lang="sk-SK" sz="1800" dirty="0" err="1"/>
              <a:t>Pokud</a:t>
            </a:r>
            <a:r>
              <a:rPr lang="sk-SK" sz="1800" dirty="0"/>
              <a:t> opravu </a:t>
            </a:r>
            <a:r>
              <a:rPr lang="sk-SK" sz="1800" dirty="0" err="1"/>
              <a:t>nelze</a:t>
            </a:r>
            <a:r>
              <a:rPr lang="sk-SK" sz="1800" dirty="0"/>
              <a:t> </a:t>
            </a:r>
            <a:r>
              <a:rPr lang="sk-SK" sz="1800" dirty="0" err="1"/>
              <a:t>provést</a:t>
            </a:r>
            <a:r>
              <a:rPr lang="sk-SK" sz="1800" dirty="0"/>
              <a:t> </a:t>
            </a:r>
            <a:r>
              <a:rPr lang="sk-SK" sz="1800" dirty="0" err="1"/>
              <a:t>úsporněji</a:t>
            </a:r>
            <a:r>
              <a:rPr lang="sk-SK" sz="1800" dirty="0"/>
              <a:t> a </a:t>
            </a:r>
            <a:r>
              <a:rPr lang="sk-SK" sz="1800" dirty="0" err="1"/>
              <a:t>směřovala</a:t>
            </a:r>
            <a:r>
              <a:rPr lang="sk-SK" sz="1800" dirty="0"/>
              <a:t> jen k </a:t>
            </a:r>
            <a:r>
              <a:rPr lang="sk-SK" sz="1800" dirty="0" err="1"/>
              <a:t>odstranění</a:t>
            </a:r>
            <a:r>
              <a:rPr lang="sk-SK" sz="1800" dirty="0"/>
              <a:t> </a:t>
            </a:r>
            <a:r>
              <a:rPr lang="sk-SK" sz="1800" dirty="0" err="1"/>
              <a:t>následků</a:t>
            </a:r>
            <a:r>
              <a:rPr lang="sk-SK" sz="1800" dirty="0"/>
              <a:t> škodné </a:t>
            </a:r>
            <a:r>
              <a:rPr lang="sk-SK" sz="1800" dirty="0" err="1"/>
              <a:t>události</a:t>
            </a:r>
            <a:r>
              <a:rPr lang="sk-SK" sz="1800" dirty="0"/>
              <a:t>, </a:t>
            </a:r>
            <a:r>
              <a:rPr lang="sk-SK" sz="1800" dirty="0" err="1"/>
              <a:t>nejeví</a:t>
            </a:r>
            <a:r>
              <a:rPr lang="sk-SK" sz="1800" dirty="0"/>
              <a:t> se </a:t>
            </a:r>
            <a:r>
              <a:rPr lang="sk-SK" sz="1800" dirty="0" err="1"/>
              <a:t>spravedlivým</a:t>
            </a:r>
            <a:r>
              <a:rPr lang="sk-SK" sz="1800" dirty="0"/>
              <a:t>, aby poškození </a:t>
            </a:r>
            <a:r>
              <a:rPr lang="sk-SK" sz="1800" dirty="0" err="1"/>
              <a:t>pravidelně</a:t>
            </a:r>
            <a:r>
              <a:rPr lang="sk-SK" sz="1800" dirty="0"/>
              <a:t> byli </a:t>
            </a:r>
            <a:r>
              <a:rPr lang="sk-SK" sz="1800" dirty="0" err="1"/>
              <a:t>nuceni</a:t>
            </a:r>
            <a:r>
              <a:rPr lang="sk-SK" sz="1800" dirty="0"/>
              <a:t> </a:t>
            </a:r>
            <a:r>
              <a:rPr lang="sk-SK" sz="1800" dirty="0" err="1"/>
              <a:t>doplácet</a:t>
            </a:r>
            <a:r>
              <a:rPr lang="sk-SK" sz="1800" dirty="0"/>
              <a:t> na </a:t>
            </a:r>
            <a:r>
              <a:rPr lang="sk-SK" sz="1800" dirty="0" err="1"/>
              <a:t>zprovoznění</a:t>
            </a:r>
            <a:r>
              <a:rPr lang="sk-SK" sz="1800" dirty="0"/>
              <a:t> vozu </a:t>
            </a:r>
            <a:r>
              <a:rPr lang="sk-SK" sz="1800" dirty="0" err="1"/>
              <a:t>mnohdy</a:t>
            </a:r>
            <a:r>
              <a:rPr lang="sk-SK" sz="1800" dirty="0"/>
              <a:t> značné </a:t>
            </a:r>
            <a:r>
              <a:rPr lang="sk-SK" sz="1800" dirty="0" err="1"/>
              <a:t>částky</a:t>
            </a:r>
            <a:r>
              <a:rPr lang="sk-SK" sz="1800" dirty="0"/>
              <a:t>. </a:t>
            </a:r>
            <a:r>
              <a:rPr lang="sk-SK" sz="1800" b="1" u="sng" dirty="0" err="1"/>
              <a:t>Soud</a:t>
            </a:r>
            <a:r>
              <a:rPr lang="sk-SK" sz="1800" b="1" u="sng" dirty="0"/>
              <a:t> je </a:t>
            </a:r>
            <a:r>
              <a:rPr lang="sk-SK" sz="1800" b="1" u="sng" dirty="0" err="1"/>
              <a:t>povinen</a:t>
            </a:r>
            <a:r>
              <a:rPr lang="sk-SK" sz="1800" b="1" u="sng" dirty="0"/>
              <a:t> </a:t>
            </a:r>
            <a:r>
              <a:rPr lang="sk-SK" sz="1800" b="1" u="sng" dirty="0" err="1"/>
              <a:t>posoudit</a:t>
            </a:r>
            <a:r>
              <a:rPr lang="sk-SK" sz="1800" b="1" u="sng" dirty="0"/>
              <a:t>, </a:t>
            </a:r>
            <a:r>
              <a:rPr lang="sk-SK" sz="1800" b="1" u="sng" dirty="0" err="1"/>
              <a:t>zda</a:t>
            </a:r>
            <a:r>
              <a:rPr lang="sk-SK" sz="1800" b="1" u="sng" dirty="0"/>
              <a:t> tzv. technické </a:t>
            </a:r>
            <a:r>
              <a:rPr lang="sk-SK" sz="1800" b="1" u="sng" dirty="0" err="1"/>
              <a:t>zhodnocení</a:t>
            </a:r>
            <a:r>
              <a:rPr lang="sk-SK" sz="1800" b="1" u="sng" dirty="0"/>
              <a:t> je s to </a:t>
            </a:r>
            <a:r>
              <a:rPr lang="sk-SK" sz="1800" b="1" u="sng" dirty="0" err="1"/>
              <a:t>převážit</a:t>
            </a:r>
            <a:r>
              <a:rPr lang="sk-SK" sz="1800" b="1" u="sng" dirty="0"/>
              <a:t> </a:t>
            </a:r>
            <a:r>
              <a:rPr lang="sk-SK" sz="1800" b="1" u="sng" dirty="0" err="1"/>
              <a:t>snížení</a:t>
            </a:r>
            <a:r>
              <a:rPr lang="sk-SK" sz="1800" b="1" u="sng" dirty="0"/>
              <a:t> tržní hodnoty vozidla </a:t>
            </a:r>
            <a:r>
              <a:rPr lang="sk-SK" sz="1800" b="1" u="sng" dirty="0" err="1"/>
              <a:t>plynoucí</a:t>
            </a:r>
            <a:r>
              <a:rPr lang="sk-SK" sz="1800" b="1" u="sng" dirty="0"/>
              <a:t> z </a:t>
            </a:r>
            <a:r>
              <a:rPr lang="sk-SK" sz="1800" b="1" u="sng" dirty="0" err="1"/>
              <a:t>informace</a:t>
            </a:r>
            <a:r>
              <a:rPr lang="sk-SK" sz="1800" b="1" u="sng" dirty="0"/>
              <a:t>, že vozidlo </a:t>
            </a:r>
            <a:r>
              <a:rPr lang="sk-SK" sz="1800" b="1" u="sng" dirty="0" err="1"/>
              <a:t>bylo</a:t>
            </a:r>
            <a:r>
              <a:rPr lang="sk-SK" sz="1800" b="1" u="sng" dirty="0"/>
              <a:t> </a:t>
            </a:r>
            <a:r>
              <a:rPr lang="sk-SK" sz="1800" b="1" u="sng" dirty="0" err="1" smtClean="0"/>
              <a:t>havarováno</a:t>
            </a:r>
            <a:r>
              <a:rPr lang="sk-SK" sz="1800" b="1" u="sng" dirty="0" smtClean="0"/>
              <a:t> </a:t>
            </a:r>
            <a:r>
              <a:rPr lang="sk-SK" sz="1800" b="1" dirty="0" smtClean="0"/>
              <a:t>(Nález  </a:t>
            </a:r>
            <a:r>
              <a:rPr lang="sk-SK" sz="1800" b="1" dirty="0" err="1" smtClean="0"/>
              <a:t>Ústavního</a:t>
            </a:r>
            <a:r>
              <a:rPr lang="sk-SK" sz="1800" b="1" dirty="0" smtClean="0"/>
              <a:t> </a:t>
            </a:r>
            <a:r>
              <a:rPr lang="sk-SK" sz="1800" b="1" dirty="0" err="1"/>
              <a:t>soudu</a:t>
            </a:r>
            <a:r>
              <a:rPr lang="sk-SK" sz="1800" b="1" dirty="0"/>
              <a:t> </a:t>
            </a:r>
            <a:r>
              <a:rPr lang="sk-SK" sz="1800" b="1" dirty="0" smtClean="0"/>
              <a:t>ČR, sp</a:t>
            </a:r>
            <a:r>
              <a:rPr lang="sk-SK" sz="1800" b="1" dirty="0"/>
              <a:t>. zn. I.ÚS 1902/13, </a:t>
            </a:r>
            <a:r>
              <a:rPr lang="sk-SK" sz="1800" b="1" dirty="0" err="1"/>
              <a:t>ze</a:t>
            </a:r>
            <a:r>
              <a:rPr lang="sk-SK" sz="1800" b="1" dirty="0"/>
              <a:t> dne 11. 6. </a:t>
            </a:r>
            <a:r>
              <a:rPr lang="sk-SK" sz="1800" b="1" dirty="0" smtClean="0"/>
              <a:t>2014).</a:t>
            </a:r>
            <a:endParaRPr lang="sk-SK" sz="1800" b="1" dirty="0"/>
          </a:p>
          <a:p>
            <a:pPr marL="0" indent="0" algn="just">
              <a:buNone/>
            </a:pPr>
            <a:r>
              <a:rPr lang="sk-SK" sz="1800" dirty="0">
                <a:sym typeface="Wingdings"/>
              </a:rPr>
              <a:t> </a:t>
            </a:r>
            <a:r>
              <a:rPr lang="sk-SK" sz="1800" dirty="0" smtClean="0">
                <a:sym typeface="Wingdings"/>
              </a:rPr>
              <a:t> </a:t>
            </a:r>
            <a:r>
              <a:rPr lang="sk-SK" sz="1800" b="1" u="sng" dirty="0" smtClean="0"/>
              <a:t>Právní </a:t>
            </a:r>
            <a:r>
              <a:rPr lang="sk-SK" sz="1800" b="1" u="sng" dirty="0"/>
              <a:t>názor, podle </a:t>
            </a:r>
            <a:r>
              <a:rPr lang="sk-SK" sz="1800" b="1" u="sng" dirty="0" err="1"/>
              <a:t>něhož</a:t>
            </a:r>
            <a:r>
              <a:rPr lang="sk-SK" sz="1800" b="1" u="sng" dirty="0"/>
              <a:t> se </a:t>
            </a:r>
            <a:r>
              <a:rPr lang="sk-SK" sz="1800" b="1" u="sng" dirty="0" err="1"/>
              <a:t>vedle</a:t>
            </a:r>
            <a:r>
              <a:rPr lang="sk-SK" sz="1800" b="1" u="sng" dirty="0"/>
              <a:t> </a:t>
            </a:r>
            <a:r>
              <a:rPr lang="sk-SK" sz="1800" b="1" u="sng" dirty="0" err="1"/>
              <a:t>nákladů</a:t>
            </a:r>
            <a:r>
              <a:rPr lang="sk-SK" sz="1800" b="1" u="sng" dirty="0"/>
              <a:t> na </a:t>
            </a:r>
            <a:r>
              <a:rPr lang="sk-SK" sz="1800" b="1" u="sng" dirty="0" err="1"/>
              <a:t>provedení</a:t>
            </a:r>
            <a:r>
              <a:rPr lang="sk-SK" sz="1800" b="1" u="sng" dirty="0"/>
              <a:t> opravy </a:t>
            </a:r>
            <a:r>
              <a:rPr lang="sk-SK" sz="1800" b="1" u="sng" dirty="0" err="1"/>
              <a:t>poškozeného</a:t>
            </a:r>
            <a:r>
              <a:rPr lang="sk-SK" sz="1800" b="1" u="sng" dirty="0"/>
              <a:t> vozidla </a:t>
            </a:r>
            <a:r>
              <a:rPr lang="sk-SK" sz="1800" b="1" u="sng" dirty="0" err="1"/>
              <a:t>nelze</a:t>
            </a:r>
            <a:r>
              <a:rPr lang="sk-SK" sz="1800" b="1" u="sng" dirty="0"/>
              <a:t> </a:t>
            </a:r>
            <a:r>
              <a:rPr lang="sk-SK" sz="1800" b="1" u="sng" dirty="0" err="1"/>
              <a:t>domáhat</a:t>
            </a:r>
            <a:r>
              <a:rPr lang="sk-SK" sz="1800" b="1" u="sng" dirty="0"/>
              <a:t> náhrady škody </a:t>
            </a:r>
            <a:r>
              <a:rPr lang="sk-SK" sz="1800" b="1" u="sng" dirty="0" err="1"/>
              <a:t>odpovídající</a:t>
            </a:r>
            <a:r>
              <a:rPr lang="sk-SK" sz="1800" b="1" u="sng" dirty="0"/>
              <a:t> </a:t>
            </a:r>
            <a:r>
              <a:rPr lang="sk-SK" sz="1800" b="1" u="sng" dirty="0" err="1"/>
              <a:t>rozdílu</a:t>
            </a:r>
            <a:r>
              <a:rPr lang="sk-SK" sz="1800" b="1" u="sng" dirty="0"/>
              <a:t> </a:t>
            </a:r>
            <a:r>
              <a:rPr lang="sk-SK" sz="1800" b="1" u="sng" dirty="0" err="1"/>
              <a:t>mezi</a:t>
            </a:r>
            <a:r>
              <a:rPr lang="sk-SK" sz="1800" b="1" u="sng" dirty="0"/>
              <a:t> jeho tržní hodnotou </a:t>
            </a:r>
            <a:r>
              <a:rPr lang="sk-SK" sz="1800" b="1" u="sng" dirty="0" err="1"/>
              <a:t>před</a:t>
            </a:r>
            <a:r>
              <a:rPr lang="sk-SK" sz="1800" b="1" u="sng" dirty="0"/>
              <a:t> </a:t>
            </a:r>
            <a:r>
              <a:rPr lang="sk-SK" sz="1800" b="1" u="sng" dirty="0" err="1"/>
              <a:t>poškozením</a:t>
            </a:r>
            <a:r>
              <a:rPr lang="sk-SK" sz="1800" b="1" u="sng" dirty="0"/>
              <a:t> a po </a:t>
            </a:r>
            <a:r>
              <a:rPr lang="sk-SK" sz="1800" b="1" u="sng" dirty="0" err="1"/>
              <a:t>opravě</a:t>
            </a:r>
            <a:r>
              <a:rPr lang="sk-SK" sz="1800" b="1" u="sng" dirty="0"/>
              <a:t>, </a:t>
            </a:r>
            <a:r>
              <a:rPr lang="sk-SK" sz="1800" b="1" u="sng" dirty="0" err="1"/>
              <a:t>nerespektuje</a:t>
            </a:r>
            <a:r>
              <a:rPr lang="sk-SK" sz="1800" b="1" u="sng" dirty="0"/>
              <a:t> </a:t>
            </a:r>
            <a:r>
              <a:rPr lang="sk-SK" sz="1800" b="1" u="sng" dirty="0" err="1"/>
              <a:t>principy</a:t>
            </a:r>
            <a:r>
              <a:rPr lang="sk-SK" sz="1800" b="1" u="sng" dirty="0"/>
              <a:t> práva na náhradu škody </a:t>
            </a:r>
            <a:r>
              <a:rPr lang="sk-SK" sz="1800" dirty="0"/>
              <a:t>a zejména se </a:t>
            </a:r>
            <a:r>
              <a:rPr lang="sk-SK" sz="1800" dirty="0" err="1"/>
              <a:t>zcela</a:t>
            </a:r>
            <a:r>
              <a:rPr lang="sk-SK" sz="1800" dirty="0"/>
              <a:t> </a:t>
            </a:r>
            <a:r>
              <a:rPr lang="sk-SK" sz="1800" dirty="0" err="1"/>
              <a:t>míjí</a:t>
            </a:r>
            <a:r>
              <a:rPr lang="sk-SK" sz="1800" dirty="0"/>
              <a:t> s ekonomickou realitou, </a:t>
            </a:r>
            <a:r>
              <a:rPr lang="sk-SK" sz="1800" dirty="0" err="1"/>
              <a:t>přičemž</a:t>
            </a:r>
            <a:r>
              <a:rPr lang="sk-SK" sz="1800" dirty="0"/>
              <a:t> by však </a:t>
            </a:r>
            <a:r>
              <a:rPr lang="sk-SK" sz="1800" dirty="0" err="1"/>
              <a:t>mělo</a:t>
            </a:r>
            <a:r>
              <a:rPr lang="sk-SK" sz="1800" dirty="0"/>
              <a:t> </a:t>
            </a:r>
            <a:r>
              <a:rPr lang="sk-SK" sz="1800" dirty="0" err="1"/>
              <a:t>platit</a:t>
            </a:r>
            <a:r>
              <a:rPr lang="sk-SK" sz="1800" dirty="0"/>
              <a:t>, že právo, </a:t>
            </a:r>
            <a:r>
              <a:rPr lang="sk-SK" sz="1800" dirty="0" err="1"/>
              <a:t>jehož</a:t>
            </a:r>
            <a:r>
              <a:rPr lang="sk-SK" sz="1800" dirty="0"/>
              <a:t> výklad a </a:t>
            </a:r>
            <a:r>
              <a:rPr lang="sk-SK" sz="1800" dirty="0" err="1"/>
              <a:t>používání</a:t>
            </a:r>
            <a:r>
              <a:rPr lang="sk-SK" sz="1800" dirty="0"/>
              <a:t> by ekonomickou realitu </a:t>
            </a:r>
            <a:r>
              <a:rPr lang="sk-SK" sz="1800" dirty="0" err="1"/>
              <a:t>mělo</a:t>
            </a:r>
            <a:r>
              <a:rPr lang="sk-SK" sz="1800" dirty="0"/>
              <a:t> </a:t>
            </a:r>
            <a:r>
              <a:rPr lang="sk-SK" sz="1800" dirty="0" err="1"/>
              <a:t>respektovat</a:t>
            </a:r>
            <a:r>
              <a:rPr lang="sk-SK" sz="1800" dirty="0"/>
              <a:t>, </a:t>
            </a:r>
            <a:r>
              <a:rPr lang="sk-SK" sz="1800" dirty="0" err="1"/>
              <a:t>protože</a:t>
            </a:r>
            <a:r>
              <a:rPr lang="sk-SK" sz="1800" dirty="0"/>
              <a:t> v </a:t>
            </a:r>
            <a:r>
              <a:rPr lang="sk-SK" sz="1800" dirty="0" err="1"/>
              <a:t>opačném</a:t>
            </a:r>
            <a:r>
              <a:rPr lang="sk-SK" sz="1800" dirty="0"/>
              <a:t> případě se stane </a:t>
            </a:r>
            <a:r>
              <a:rPr lang="sk-SK" sz="1800" dirty="0" err="1"/>
              <a:t>kontraproduktivní</a:t>
            </a:r>
            <a:r>
              <a:rPr lang="sk-SK" sz="1800" dirty="0"/>
              <a:t>, </a:t>
            </a:r>
            <a:r>
              <a:rPr lang="sk-SK" sz="1800" dirty="0" err="1"/>
              <a:t>případně</a:t>
            </a:r>
            <a:r>
              <a:rPr lang="sk-SK" sz="1800" dirty="0"/>
              <a:t> až </a:t>
            </a:r>
            <a:r>
              <a:rPr lang="sk-SK" sz="1800" dirty="0" err="1"/>
              <a:t>virtuální</a:t>
            </a:r>
            <a:r>
              <a:rPr lang="sk-SK" sz="1800" dirty="0"/>
              <a:t>.</a:t>
            </a:r>
            <a:r>
              <a:rPr lang="sk-SK" sz="1800" b="1" dirty="0"/>
              <a:t> </a:t>
            </a:r>
            <a:r>
              <a:rPr lang="sk-SK" sz="1800" b="1" u="sng" dirty="0" err="1"/>
              <a:t>Jsou-li</a:t>
            </a:r>
            <a:r>
              <a:rPr lang="sk-SK" sz="1800" b="1" u="sng" dirty="0"/>
              <a:t> totiž </a:t>
            </a:r>
            <a:r>
              <a:rPr lang="sk-SK" sz="1800" b="1" u="sng" dirty="0" err="1"/>
              <a:t>nahrazeny</a:t>
            </a:r>
            <a:r>
              <a:rPr lang="sk-SK" sz="1800" b="1" u="sng" dirty="0"/>
              <a:t> </a:t>
            </a:r>
            <a:r>
              <a:rPr lang="sk-SK" sz="1800" b="1" u="sng" dirty="0" err="1"/>
              <a:t>toliko</a:t>
            </a:r>
            <a:r>
              <a:rPr lang="sk-SK" sz="1800" b="1" u="sng" dirty="0"/>
              <a:t> náklady na opravu </a:t>
            </a:r>
            <a:r>
              <a:rPr lang="sk-SK" sz="1800" b="1" u="sng" dirty="0" err="1"/>
              <a:t>věci</a:t>
            </a:r>
            <a:r>
              <a:rPr lang="sk-SK" sz="1800" b="1" u="sng" dirty="0"/>
              <a:t> a </a:t>
            </a:r>
            <a:r>
              <a:rPr lang="sk-SK" sz="1800" b="1" u="sng" dirty="0" err="1"/>
              <a:t>nikoliv</a:t>
            </a:r>
            <a:r>
              <a:rPr lang="sk-SK" sz="1800" b="1" u="sng" dirty="0"/>
              <a:t> </a:t>
            </a:r>
            <a:r>
              <a:rPr lang="sk-SK" sz="1800" b="1" u="sng" dirty="0" err="1"/>
              <a:t>již</a:t>
            </a:r>
            <a:r>
              <a:rPr lang="sk-SK" sz="1800" b="1" u="sng" dirty="0"/>
              <a:t> </a:t>
            </a:r>
            <a:r>
              <a:rPr lang="sk-SK" sz="1800" b="1" u="sng" dirty="0" err="1"/>
              <a:t>rozdíl</a:t>
            </a:r>
            <a:r>
              <a:rPr lang="sk-SK" sz="1800" b="1" u="sng" dirty="0"/>
              <a:t> v </a:t>
            </a:r>
            <a:r>
              <a:rPr lang="sk-SK" sz="1800" b="1" u="sng" dirty="0" err="1"/>
              <a:t>její</a:t>
            </a:r>
            <a:r>
              <a:rPr lang="sk-SK" sz="1800" b="1" u="sng" dirty="0"/>
              <a:t> tržní </a:t>
            </a:r>
            <a:r>
              <a:rPr lang="sk-SK" sz="1800" b="1" u="sng" dirty="0" err="1"/>
              <a:t>hodnotě</a:t>
            </a:r>
            <a:r>
              <a:rPr lang="sk-SK" sz="1800" b="1" u="sng" dirty="0"/>
              <a:t>, </a:t>
            </a:r>
            <a:r>
              <a:rPr lang="sk-SK" sz="1800" b="1" u="sng" dirty="0" err="1"/>
              <a:t>nepřináší</a:t>
            </a:r>
            <a:r>
              <a:rPr lang="sk-SK" sz="1800" b="1" u="sng" dirty="0"/>
              <a:t> </a:t>
            </a:r>
            <a:r>
              <a:rPr lang="sk-SK" sz="1800" b="1" u="sng" dirty="0" err="1"/>
              <a:t>věc</a:t>
            </a:r>
            <a:r>
              <a:rPr lang="sk-SK" sz="1800" b="1" u="sng" dirty="0"/>
              <a:t> </a:t>
            </a:r>
            <a:r>
              <a:rPr lang="sk-SK" sz="1800" b="1" u="sng" dirty="0" err="1"/>
              <a:t>svému</a:t>
            </a:r>
            <a:r>
              <a:rPr lang="sk-SK" sz="1800" b="1" u="sng" dirty="0"/>
              <a:t> </a:t>
            </a:r>
            <a:r>
              <a:rPr lang="sk-SK" sz="1800" b="1" u="sng" dirty="0" err="1"/>
              <a:t>vlastníku</a:t>
            </a:r>
            <a:r>
              <a:rPr lang="sk-SK" sz="1800" b="1" u="sng" dirty="0"/>
              <a:t> </a:t>
            </a:r>
            <a:r>
              <a:rPr lang="sk-SK" sz="1800" b="1" u="sng" dirty="0" err="1"/>
              <a:t>stejný</a:t>
            </a:r>
            <a:r>
              <a:rPr lang="sk-SK" sz="1800" b="1" u="sng" dirty="0"/>
              <a:t> </a:t>
            </a:r>
            <a:r>
              <a:rPr lang="sk-SK" sz="1800" b="1" u="sng" dirty="0" err="1"/>
              <a:t>užitek</a:t>
            </a:r>
            <a:r>
              <a:rPr lang="sk-SK" sz="1800" b="1" u="sng" dirty="0"/>
              <a:t> a škoda </a:t>
            </a:r>
            <a:r>
              <a:rPr lang="sk-SK" sz="1800" b="1" u="sng" dirty="0" err="1"/>
              <a:t>způsobená</a:t>
            </a:r>
            <a:r>
              <a:rPr lang="sk-SK" sz="1800" b="1" u="sng" dirty="0"/>
              <a:t> </a:t>
            </a:r>
            <a:r>
              <a:rPr lang="sk-SK" sz="1800" b="1" u="sng" dirty="0" err="1"/>
              <a:t>protiprávním</a:t>
            </a:r>
            <a:r>
              <a:rPr lang="sk-SK" sz="1800" b="1" u="sng" dirty="0"/>
              <a:t> </a:t>
            </a:r>
            <a:r>
              <a:rPr lang="sk-SK" sz="1800" b="1" u="sng" dirty="0" err="1"/>
              <a:t>jednáním</a:t>
            </a:r>
            <a:r>
              <a:rPr lang="sk-SK" sz="1800" b="1" u="sng" dirty="0"/>
              <a:t> mu tak </a:t>
            </a:r>
            <a:r>
              <a:rPr lang="sk-SK" sz="1800" b="1" u="sng" dirty="0" err="1"/>
              <a:t>není</a:t>
            </a:r>
            <a:r>
              <a:rPr lang="sk-SK" sz="1800" b="1" u="sng" dirty="0"/>
              <a:t> </a:t>
            </a:r>
            <a:r>
              <a:rPr lang="sk-SK" sz="1800" b="1" u="sng" dirty="0" err="1"/>
              <a:t>nahrazena</a:t>
            </a:r>
            <a:r>
              <a:rPr lang="sk-SK" sz="1800" b="1" u="sng" dirty="0"/>
              <a:t> v </a:t>
            </a:r>
            <a:r>
              <a:rPr lang="sk-SK" sz="1800" b="1" u="sng" dirty="0" err="1"/>
              <a:t>plném</a:t>
            </a:r>
            <a:r>
              <a:rPr lang="sk-SK" sz="1800" b="1" u="sng" dirty="0"/>
              <a:t> </a:t>
            </a:r>
            <a:r>
              <a:rPr lang="sk-SK" sz="1800" b="1" u="sng" dirty="0" smtClean="0"/>
              <a:t>rozsahu </a:t>
            </a:r>
            <a:r>
              <a:rPr lang="sk-SK" sz="1800" b="1" dirty="0" smtClean="0"/>
              <a:t>(nález </a:t>
            </a:r>
            <a:r>
              <a:rPr lang="sk-SK" sz="1800" b="1" dirty="0" err="1" smtClean="0"/>
              <a:t>Ústavního</a:t>
            </a:r>
            <a:r>
              <a:rPr lang="sk-SK" sz="1800" b="1" dirty="0" smtClean="0"/>
              <a:t> </a:t>
            </a:r>
            <a:r>
              <a:rPr lang="sk-SK" sz="1800" b="1" dirty="0" err="1"/>
              <a:t>soudu</a:t>
            </a:r>
            <a:r>
              <a:rPr lang="sk-SK" sz="1800" b="1" dirty="0"/>
              <a:t> </a:t>
            </a:r>
            <a:r>
              <a:rPr lang="sk-SK" sz="1800" b="1" dirty="0" smtClean="0"/>
              <a:t>ČR sp</a:t>
            </a:r>
            <a:r>
              <a:rPr lang="sk-SK" sz="1800" b="1" dirty="0"/>
              <a:t>. zn. II.ÚS 795/16, </a:t>
            </a:r>
            <a:r>
              <a:rPr lang="sk-SK" sz="1800" b="1" dirty="0" err="1"/>
              <a:t>ze</a:t>
            </a:r>
            <a:r>
              <a:rPr lang="sk-SK" sz="1800" b="1" dirty="0"/>
              <a:t> dne 27. 4. </a:t>
            </a:r>
            <a:r>
              <a:rPr lang="sk-SK" sz="1800" b="1" dirty="0" smtClean="0"/>
              <a:t>2017)</a:t>
            </a:r>
            <a:endParaRPr lang="sk-SK" sz="1800" dirty="0"/>
          </a:p>
        </p:txBody>
      </p:sp>
      <p:sp>
        <p:nvSpPr>
          <p:cNvPr id="4" name="Zástupný symbol čísla snímky 3"/>
          <p:cNvSpPr>
            <a:spLocks noGrp="1"/>
          </p:cNvSpPr>
          <p:nvPr>
            <p:ph type="sldNum" sz="quarter" idx="12"/>
          </p:nvPr>
        </p:nvSpPr>
        <p:spPr/>
        <p:txBody>
          <a:bodyPr/>
          <a:lstStyle/>
          <a:p>
            <a:fld id="{6EC84D80-3779-453A-ADA2-5F0F5F321983}" type="slidenum">
              <a:rPr lang="sk-SK" smtClean="0"/>
              <a:t>10</a:t>
            </a:fld>
            <a:endParaRPr lang="sk-SK"/>
          </a:p>
        </p:txBody>
      </p:sp>
    </p:spTree>
    <p:extLst>
      <p:ext uri="{BB962C8B-B14F-4D97-AF65-F5344CB8AC3E}">
        <p14:creationId xmlns:p14="http://schemas.microsoft.com/office/powerpoint/2010/main" val="2842633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16632"/>
            <a:ext cx="8229600" cy="504056"/>
          </a:xfrm>
        </p:spPr>
        <p:txBody>
          <a:bodyPr>
            <a:normAutofit/>
          </a:bodyPr>
          <a:lstStyle/>
          <a:p>
            <a:r>
              <a:rPr lang="sk-SK" sz="2400" b="1" dirty="0"/>
              <a:t>Náhrada nemajetkovej ujmy pozostalých z PZP</a:t>
            </a:r>
            <a:endParaRPr lang="sk-SK" sz="2400" dirty="0"/>
          </a:p>
        </p:txBody>
      </p:sp>
      <p:sp>
        <p:nvSpPr>
          <p:cNvPr id="3" name="Zástupný symbol obsahu 2"/>
          <p:cNvSpPr>
            <a:spLocks noGrp="1"/>
          </p:cNvSpPr>
          <p:nvPr>
            <p:ph idx="1"/>
          </p:nvPr>
        </p:nvSpPr>
        <p:spPr>
          <a:xfrm>
            <a:off x="457200" y="764704"/>
            <a:ext cx="8435280" cy="5760640"/>
          </a:xfrm>
        </p:spPr>
        <p:txBody>
          <a:bodyPr>
            <a:normAutofit fontScale="62500" lnSpcReduction="20000"/>
          </a:bodyPr>
          <a:lstStyle/>
          <a:p>
            <a:pPr marL="0" indent="0" algn="just">
              <a:buNone/>
            </a:pPr>
            <a:r>
              <a:rPr lang="sk-SK" b="1" dirty="0"/>
              <a:t>Novým fenoménom sa v  slovenskom súdnictve stali žaloby na náhradu nemajetkovej ujmy  osôb, ktorým pri dopravnej nehode zomrela blízka osoba.</a:t>
            </a:r>
          </a:p>
          <a:p>
            <a:pPr marL="0" indent="0" algn="just">
              <a:buNone/>
            </a:pPr>
            <a:r>
              <a:rPr lang="sk-SK" b="1" dirty="0"/>
              <a:t>Pozostalí žalujú pôvodcu zásahu do ich práva na súkromie (ako súčasti osobnostného práva podľa § 11 OZ), pretože v dôsledku jeho konania došlo k úmrtiu im blízkej osoby. </a:t>
            </a:r>
          </a:p>
          <a:p>
            <a:pPr marL="0" indent="0" algn="just">
              <a:buNone/>
            </a:pPr>
            <a:r>
              <a:rPr lang="sk-SK" b="1" dirty="0" smtClean="0"/>
              <a:t>Od </a:t>
            </a:r>
            <a:r>
              <a:rPr lang="sk-SK" b="1" dirty="0"/>
              <a:t>r. 2010 badať pokusy rozšíriť žaloby na náhradu nemajetkovej ujmy na poisťovne, u ktorých bolo MV spôsobujúce ujmu poistené PZP. Nároky na náhradu škody voči poisťovniam súdy až do konca r. 2013 zamietali pre nedostatok pasívnej vecnej legitimácie. Súdna prax vychádzala najmä z uznesenia NS SR z 20. 4. 2011, sp. zn. 4 Cdo 168/2009, ktoré odmietlo stotožňovanie nemajetkovej ujmy s pojmom „škoda na zdraví“.</a:t>
            </a:r>
          </a:p>
          <a:p>
            <a:pPr marL="0" indent="0" algn="just">
              <a:buNone/>
            </a:pPr>
            <a:r>
              <a:rPr lang="sk-SK" b="1" dirty="0"/>
              <a:t>V dôsledku rozsudku ESD z 24. 10. 2013 vo veci Haasová/Petrík, Holingová, sp. zn.  C-22/12 sa časť súdov začala prikláňať k názoru, že nároky na náhradu nemajetkovej ujmy  osobám blízkym obeti dopravnej nehody možno  voči poisťovniam priznávať, a to napriek tomu, že takýto záver z citovaného rozsudku vôbec nevyplýva.</a:t>
            </a:r>
          </a:p>
          <a:p>
            <a:pPr marL="0" indent="0" algn="just">
              <a:buNone/>
            </a:pPr>
            <a:r>
              <a:rPr lang="sk-SK" b="1" dirty="0"/>
              <a:t>V r. </a:t>
            </a:r>
            <a:r>
              <a:rPr lang="sk-SK" b="1" dirty="0" smtClean="0"/>
              <a:t>2016 </a:t>
            </a:r>
            <a:r>
              <a:rPr lang="sk-SK" b="1" dirty="0"/>
              <a:t>vznikla na Slovensku paradoxná situácia, keď časť súdov nároky žalobcov voči poisťovni priznáva a ďalšia časť nie</a:t>
            </a:r>
            <a:r>
              <a:rPr lang="sk-SK" b="1" dirty="0" smtClean="0"/>
              <a:t>. </a:t>
            </a:r>
            <a:r>
              <a:rPr lang="sk-SK" b="1" dirty="0" smtClean="0">
                <a:solidFill>
                  <a:srgbClr val="FF0000"/>
                </a:solidFill>
              </a:rPr>
              <a:t>Vyše 400 žalôb po celom Slovensku (za 2 roky dvojnásobný nárast). </a:t>
            </a:r>
            <a:r>
              <a:rPr lang="sk-SK" b="1" dirty="0" smtClean="0"/>
              <a:t> Ich počet každým rokom rastie. Pomer podľa rozsudkov súdov: 40/38. Najvyššia žalovaná suma 3,8 mil. a 7 mil. eur. Celková žalovaná suma 56 mil. eur. </a:t>
            </a:r>
            <a:r>
              <a:rPr lang="sk-SK" b="1" dirty="0" smtClean="0">
                <a:solidFill>
                  <a:srgbClr val="FF0000"/>
                </a:solidFill>
              </a:rPr>
              <a:t>Veľká neistota na strane poisťovní, keď s takýmito škodami pri kalkuláciami poistného nepočítali. </a:t>
            </a:r>
            <a:endParaRPr lang="sk-SK" b="1" dirty="0">
              <a:solidFill>
                <a:srgbClr val="FF0000"/>
              </a:solidFill>
            </a:endParaRPr>
          </a:p>
          <a:p>
            <a:pPr marL="0" indent="0">
              <a:buNone/>
            </a:pPr>
            <a:endParaRPr lang="sk-SK" dirty="0"/>
          </a:p>
        </p:txBody>
      </p:sp>
      <p:sp>
        <p:nvSpPr>
          <p:cNvPr id="4" name="Zástupný symbol čísla snímky 3"/>
          <p:cNvSpPr>
            <a:spLocks noGrp="1"/>
          </p:cNvSpPr>
          <p:nvPr>
            <p:ph type="sldNum" sz="quarter" idx="12"/>
          </p:nvPr>
        </p:nvSpPr>
        <p:spPr/>
        <p:txBody>
          <a:bodyPr/>
          <a:lstStyle/>
          <a:p>
            <a:fld id="{6EC84D80-3779-453A-ADA2-5F0F5F321983}" type="slidenum">
              <a:rPr lang="sk-SK" smtClean="0"/>
              <a:t>11</a:t>
            </a:fld>
            <a:endParaRPr lang="sk-SK"/>
          </a:p>
        </p:txBody>
      </p:sp>
    </p:spTree>
    <p:extLst>
      <p:ext uri="{BB962C8B-B14F-4D97-AF65-F5344CB8AC3E}">
        <p14:creationId xmlns:p14="http://schemas.microsoft.com/office/powerpoint/2010/main" val="3722603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čísla snímky 1"/>
          <p:cNvSpPr>
            <a:spLocks noGrp="1"/>
          </p:cNvSpPr>
          <p:nvPr>
            <p:ph type="sldNum" sz="quarter" idx="12"/>
          </p:nvPr>
        </p:nvSpPr>
        <p:spPr/>
        <p:txBody>
          <a:bodyPr/>
          <a:lstStyle/>
          <a:p>
            <a:fld id="{6EC84D80-3779-453A-ADA2-5F0F5F321983}" type="slidenum">
              <a:rPr lang="sk-SK" smtClean="0"/>
              <a:t>12</a:t>
            </a:fld>
            <a:endParaRPr lang="sk-SK"/>
          </a:p>
        </p:txBody>
      </p:sp>
      <p:pic>
        <p:nvPicPr>
          <p:cNvPr id="3" name="Obrázok 2"/>
          <p:cNvPicPr/>
          <p:nvPr/>
        </p:nvPicPr>
        <p:blipFill>
          <a:blip r:embed="rId2" cstate="print"/>
          <a:srcRect/>
          <a:stretch>
            <a:fillRect/>
          </a:stretch>
        </p:blipFill>
        <p:spPr bwMode="auto">
          <a:xfrm>
            <a:off x="683568" y="980728"/>
            <a:ext cx="7624167" cy="4680520"/>
          </a:xfrm>
          <a:prstGeom prst="rect">
            <a:avLst/>
          </a:prstGeom>
          <a:noFill/>
        </p:spPr>
      </p:pic>
    </p:spTree>
    <p:extLst>
      <p:ext uri="{BB962C8B-B14F-4D97-AF65-F5344CB8AC3E}">
        <p14:creationId xmlns:p14="http://schemas.microsoft.com/office/powerpoint/2010/main" val="863595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čísla snímky 1"/>
          <p:cNvSpPr>
            <a:spLocks noGrp="1"/>
          </p:cNvSpPr>
          <p:nvPr>
            <p:ph type="sldNum" sz="quarter" idx="12"/>
          </p:nvPr>
        </p:nvSpPr>
        <p:spPr/>
        <p:txBody>
          <a:bodyPr/>
          <a:lstStyle/>
          <a:p>
            <a:fld id="{6EC84D80-3779-453A-ADA2-5F0F5F321983}" type="slidenum">
              <a:rPr lang="sk-SK" smtClean="0"/>
              <a:t>13</a:t>
            </a:fld>
            <a:endParaRPr lang="sk-SK"/>
          </a:p>
        </p:txBody>
      </p:sp>
      <p:pic>
        <p:nvPicPr>
          <p:cNvPr id="3" name="Obrázok 2"/>
          <p:cNvPicPr/>
          <p:nvPr/>
        </p:nvPicPr>
        <p:blipFill>
          <a:blip r:embed="rId2" cstate="print"/>
          <a:srcRect/>
          <a:stretch>
            <a:fillRect/>
          </a:stretch>
        </p:blipFill>
        <p:spPr bwMode="auto">
          <a:xfrm>
            <a:off x="683569" y="980728"/>
            <a:ext cx="7488832" cy="4896543"/>
          </a:xfrm>
          <a:prstGeom prst="rect">
            <a:avLst/>
          </a:prstGeom>
          <a:noFill/>
          <a:ln w="9525">
            <a:noFill/>
            <a:miter lim="800000"/>
            <a:headEnd/>
            <a:tailEnd/>
          </a:ln>
        </p:spPr>
      </p:pic>
    </p:spTree>
    <p:extLst>
      <p:ext uri="{BB962C8B-B14F-4D97-AF65-F5344CB8AC3E}">
        <p14:creationId xmlns:p14="http://schemas.microsoft.com/office/powerpoint/2010/main" val="1508138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0"/>
            <a:ext cx="8964488" cy="1143000"/>
          </a:xfrm>
        </p:spPr>
        <p:txBody>
          <a:bodyPr>
            <a:normAutofit/>
          </a:bodyPr>
          <a:lstStyle/>
          <a:p>
            <a:r>
              <a:rPr lang="sk-SK" sz="2400" b="1" dirty="0" smtClean="0"/>
              <a:t>Hlavné argumenty súdov prečo plniť nemajetkovú ujmu z PZP</a:t>
            </a:r>
            <a:endParaRPr lang="sk-SK" sz="2400" dirty="0"/>
          </a:p>
        </p:txBody>
      </p:sp>
      <p:sp>
        <p:nvSpPr>
          <p:cNvPr id="3" name="Zástupný symbol obsahu 2"/>
          <p:cNvSpPr>
            <a:spLocks noGrp="1"/>
          </p:cNvSpPr>
          <p:nvPr>
            <p:ph idx="1"/>
          </p:nvPr>
        </p:nvSpPr>
        <p:spPr>
          <a:xfrm>
            <a:off x="179512" y="980728"/>
            <a:ext cx="8712968" cy="5544616"/>
          </a:xfrm>
        </p:spPr>
        <p:txBody>
          <a:bodyPr>
            <a:normAutofit fontScale="47500" lnSpcReduction="20000"/>
          </a:bodyPr>
          <a:lstStyle/>
          <a:p>
            <a:pPr marL="0" indent="0" algn="just">
              <a:buNone/>
            </a:pPr>
            <a:r>
              <a:rPr lang="sk-SK" sz="3800" dirty="0" smtClean="0"/>
              <a:t>Odôvodnenia </a:t>
            </a:r>
            <a:r>
              <a:rPr lang="sk-SK" sz="3800" dirty="0"/>
              <a:t>súdnych rozhodnutí, ktorými bolo žalobcom priznané  právo na náhradu nemajetkovej ujmy sa opierajú o tieto argumenty:</a:t>
            </a:r>
          </a:p>
          <a:p>
            <a:pPr algn="just">
              <a:buFont typeface="Wingdings"/>
              <a:buChar char="è"/>
            </a:pPr>
            <a:r>
              <a:rPr lang="sk-SK" sz="3800" b="1" u="sng" dirty="0" smtClean="0"/>
              <a:t>povinnosť </a:t>
            </a:r>
            <a:r>
              <a:rPr lang="sk-SK" sz="3800" b="1" u="sng" dirty="0"/>
              <a:t>poisťovne hradiť nemajetkovú ujmu priamo vyplýva z rozsudku ESD vo veci </a:t>
            </a:r>
            <a:r>
              <a:rPr lang="sk-SK" sz="3800" b="1" dirty="0"/>
              <a:t>Haasová, pričom súd sa vôbec nevyjadril k vzťahu medzi zákonom č. 381/2001 Z. z., Občianskym zákonníkom a </a:t>
            </a:r>
            <a:r>
              <a:rPr lang="sk-SK" sz="3800" b="1" dirty="0" err="1"/>
              <a:t>unijným</a:t>
            </a:r>
            <a:r>
              <a:rPr lang="sk-SK" sz="3800" b="1" dirty="0"/>
              <a:t> právom,  </a:t>
            </a:r>
            <a:endParaRPr lang="sk-SK" sz="3800" b="1" dirty="0" smtClean="0"/>
          </a:p>
          <a:p>
            <a:pPr marL="0" indent="0" algn="just">
              <a:buNone/>
            </a:pPr>
            <a:r>
              <a:rPr lang="sk-SK" sz="3800" b="1" dirty="0"/>
              <a:t>„</a:t>
            </a:r>
            <a:r>
              <a:rPr lang="sk-SK" sz="3800" dirty="0"/>
              <a:t>Článok 3 ods. 1 smernice Rady 72/166/EHS z 24. apríla 1972 ..., článok 1 ods. 1 a 2 druhej smernice Rady 84/5/EHS z 30. decembra 1983 ... zmenenej a doplnenej smernicou 2005/14/ES a článok 1 prvý odsek tretej smernice Rady 90/232/EHS zo 14. mája 1990...  sa majú vykladať  v tom zmysle, že povinné poistenie zodpovednosti za škodu spôsobenú prevádzkou motorového vozidla </a:t>
            </a:r>
            <a:r>
              <a:rPr lang="sk-SK" sz="3800" b="1" u="sng" dirty="0">
                <a:solidFill>
                  <a:srgbClr val="FF0000"/>
                </a:solidFill>
              </a:rPr>
              <a:t>má pokrývať aj náhradu nemajetkovej ujmy </a:t>
            </a:r>
            <a:r>
              <a:rPr lang="sk-SK" sz="3800" dirty="0"/>
              <a:t>spôsobenej blízkym osobám obetí usmrtených pri dopravnej nehode, </a:t>
            </a:r>
            <a:r>
              <a:rPr lang="sk-SK" sz="3800" b="1" u="sng" dirty="0">
                <a:solidFill>
                  <a:srgbClr val="FF0000"/>
                </a:solidFill>
              </a:rPr>
              <a:t>ak jej náhradu na základe zodpovednosti poisteného za škodu upravuje vnútroštátne právo </a:t>
            </a:r>
            <a:r>
              <a:rPr lang="sk-SK" sz="3800" b="1" dirty="0">
                <a:solidFill>
                  <a:srgbClr val="FF0000"/>
                </a:solidFill>
              </a:rPr>
              <a:t>uplatniteľné v spore vo veci samej</a:t>
            </a:r>
            <a:r>
              <a:rPr lang="sk-SK" sz="3800" b="1" dirty="0"/>
              <a:t>.“  </a:t>
            </a:r>
          </a:p>
          <a:p>
            <a:pPr algn="just">
              <a:buFont typeface="Wingdings"/>
              <a:buChar char="è"/>
            </a:pPr>
            <a:r>
              <a:rPr lang="sk-SK" sz="3800" b="1" u="sng" dirty="0" smtClean="0"/>
              <a:t>povinnosť </a:t>
            </a:r>
            <a:r>
              <a:rPr lang="sk-SK" sz="3800" b="1" u="sng" dirty="0"/>
              <a:t>poisťovne hradiť nemajetkovú ujmu vyplýva z eurokonformného výkladu </a:t>
            </a:r>
            <a:r>
              <a:rPr lang="sk-SK" sz="3800" b="1" dirty="0"/>
              <a:t>smerníc EU, ktoré sa týkajú PZP  a v nadväznosti na to aj zo zákona č. 381/2001 Z. z.,   </a:t>
            </a:r>
            <a:endParaRPr lang="sk-SK" sz="3800" b="1" dirty="0" smtClean="0"/>
          </a:p>
          <a:p>
            <a:pPr marL="0" indent="0" algn="just">
              <a:buNone/>
            </a:pPr>
            <a:r>
              <a:rPr lang="sk-SK" sz="3800" dirty="0"/>
              <a:t>Uznesenie Ústavného súdu SR I. ÚS </a:t>
            </a:r>
            <a:r>
              <a:rPr lang="sk-SK" sz="3800" dirty="0" smtClean="0"/>
              <a:t>206/2015: </a:t>
            </a:r>
            <a:r>
              <a:rPr lang="sk-SK" sz="3800" b="1" dirty="0" smtClean="0">
                <a:solidFill>
                  <a:srgbClr val="FF0000"/>
                </a:solidFill>
              </a:rPr>
              <a:t>„</a:t>
            </a:r>
            <a:r>
              <a:rPr lang="sk-SK" sz="3800" b="1" u="sng" dirty="0" smtClean="0">
                <a:solidFill>
                  <a:srgbClr val="FF0000"/>
                </a:solidFill>
              </a:rPr>
              <a:t>Povinnosť </a:t>
            </a:r>
            <a:r>
              <a:rPr lang="sk-SK" sz="3800" b="1" u="sng" dirty="0">
                <a:solidFill>
                  <a:srgbClr val="FF0000"/>
                </a:solidFill>
              </a:rPr>
              <a:t>eurokonformného výkladu sa síce týka všetkých ustanovení vnútroštátnych právnych predpisov a je obmedzená všeobecnými právnymi zásadami, hlavne zásadou právnej istoty a zásadou zákazu retroaktivity, ale nemôže slúžiť ako základ pre výklad vnútroštátneho práva contra legem</a:t>
            </a:r>
            <a:r>
              <a:rPr lang="sk-SK" sz="3800" b="1" u="sng" dirty="0" smtClean="0">
                <a:solidFill>
                  <a:srgbClr val="FF0000"/>
                </a:solidFill>
              </a:rPr>
              <a:t>“.</a:t>
            </a:r>
            <a:endParaRPr lang="sk-SK" sz="3800" b="1" dirty="0">
              <a:solidFill>
                <a:srgbClr val="FF0000"/>
              </a:solidFill>
            </a:endParaRPr>
          </a:p>
          <a:p>
            <a:pPr algn="just">
              <a:buFont typeface="Wingdings"/>
              <a:buChar char="è"/>
            </a:pPr>
            <a:r>
              <a:rPr lang="sk-SK" sz="3800" b="1" u="sng" dirty="0" smtClean="0"/>
              <a:t>v </a:t>
            </a:r>
            <a:r>
              <a:rPr lang="sk-SK" sz="3800" b="1" u="sng" dirty="0"/>
              <a:t>pojme „škoda na zdraví“  je zahrnutá aj nemajetková ujma pozostalých po obeti </a:t>
            </a:r>
            <a:r>
              <a:rPr lang="sk-SK" sz="3800" b="1" u="sng" dirty="0" smtClean="0"/>
              <a:t>DN.</a:t>
            </a:r>
          </a:p>
          <a:p>
            <a:pPr marL="0" indent="0" algn="just">
              <a:buNone/>
            </a:pPr>
            <a:r>
              <a:rPr lang="sk-SK" sz="3800" dirty="0" smtClean="0"/>
              <a:t>Ro NS SR sp</a:t>
            </a:r>
            <a:r>
              <a:rPr lang="sk-SK" sz="3800" dirty="0"/>
              <a:t>. zn. 4 Cdo </a:t>
            </a:r>
            <a:r>
              <a:rPr lang="sk-SK" sz="3800" dirty="0" smtClean="0"/>
              <a:t>168/2009: „Nemajetkovú ujmu nemožno stotožňovať so škodou na zdraví“.</a:t>
            </a:r>
            <a:endParaRPr lang="sk-SK" sz="3800" dirty="0"/>
          </a:p>
        </p:txBody>
      </p:sp>
      <p:sp>
        <p:nvSpPr>
          <p:cNvPr id="4" name="Zástupný symbol čísla snímky 3"/>
          <p:cNvSpPr>
            <a:spLocks noGrp="1"/>
          </p:cNvSpPr>
          <p:nvPr>
            <p:ph type="sldNum" sz="quarter" idx="12"/>
          </p:nvPr>
        </p:nvSpPr>
        <p:spPr/>
        <p:txBody>
          <a:bodyPr/>
          <a:lstStyle/>
          <a:p>
            <a:fld id="{6EC84D80-3779-453A-ADA2-5F0F5F321983}" type="slidenum">
              <a:rPr lang="sk-SK" smtClean="0"/>
              <a:t>14</a:t>
            </a:fld>
            <a:endParaRPr lang="sk-SK"/>
          </a:p>
        </p:txBody>
      </p:sp>
    </p:spTree>
    <p:extLst>
      <p:ext uri="{BB962C8B-B14F-4D97-AF65-F5344CB8AC3E}">
        <p14:creationId xmlns:p14="http://schemas.microsoft.com/office/powerpoint/2010/main" val="4210697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1800" b="1" dirty="0"/>
              <a:t>Rozsudok NS SR z 31. 3. 2016, sp. zn. 3 Cdo </a:t>
            </a:r>
            <a:r>
              <a:rPr lang="sk-SK" sz="1800" b="1" dirty="0" smtClean="0"/>
              <a:t>301/2012 – nemožno priamo aplikovať smernice PZP</a:t>
            </a:r>
            <a:endParaRPr lang="sk-SK" sz="1800" dirty="0"/>
          </a:p>
        </p:txBody>
      </p:sp>
      <p:sp>
        <p:nvSpPr>
          <p:cNvPr id="3" name="Zástupný symbol obsahu 2"/>
          <p:cNvSpPr>
            <a:spLocks noGrp="1"/>
          </p:cNvSpPr>
          <p:nvPr>
            <p:ph idx="1"/>
          </p:nvPr>
        </p:nvSpPr>
        <p:spPr>
          <a:xfrm>
            <a:off x="457200" y="1628800"/>
            <a:ext cx="8363272" cy="4752528"/>
          </a:xfrm>
        </p:spPr>
        <p:txBody>
          <a:bodyPr>
            <a:normAutofit fontScale="55000" lnSpcReduction="20000"/>
          </a:bodyPr>
          <a:lstStyle/>
          <a:p>
            <a:pPr marL="0" indent="0" algn="just">
              <a:buNone/>
            </a:pPr>
            <a:r>
              <a:rPr lang="sk-SK" dirty="0" smtClean="0"/>
              <a:t>„Dovolací </a:t>
            </a:r>
            <a:r>
              <a:rPr lang="sk-SK" dirty="0"/>
              <a:t>súd </a:t>
            </a:r>
            <a:r>
              <a:rPr lang="sk-SK" dirty="0" err="1"/>
              <a:t>nevzhľadal</a:t>
            </a:r>
            <a:r>
              <a:rPr lang="sk-SK" dirty="0"/>
              <a:t> dôvod na odlišný výklad § 4 ods. 2 písm. a/ zákona č. 381/2001 </a:t>
            </a:r>
            <a:r>
              <a:rPr lang="sk-SK" dirty="0" err="1"/>
              <a:t>Z.z</a:t>
            </a:r>
            <a:r>
              <a:rPr lang="sk-SK" dirty="0"/>
              <a:t>. ani po rozhodnutí SD rozsudkom C-22/12 vo veci Katarína </a:t>
            </a:r>
            <a:r>
              <a:rPr lang="sk-SK" dirty="0" err="1"/>
              <a:t>Hassová</a:t>
            </a:r>
            <a:r>
              <a:rPr lang="sk-SK" dirty="0"/>
              <a:t> proti Rastislavovi Petríkovi a Blanke </a:t>
            </a:r>
            <a:r>
              <a:rPr lang="sk-SK" dirty="0" err="1"/>
              <a:t>Holingovej</a:t>
            </a:r>
            <a:r>
              <a:rPr lang="sk-SK" dirty="0"/>
              <a:t>. </a:t>
            </a:r>
            <a:r>
              <a:rPr lang="sk-SK" b="1" dirty="0"/>
              <a:t>ESD v rozsudku nevyložil, či v rámci posudzovanej vnútroštátnej právnej úpravy poistného krytia povinného zmluvného poistenia je zahrnutá aj náhrada nemajetkovej ujmy spôsobená blízkym osobám obetí usmrtených pri dopravnej nehode ale nie. </a:t>
            </a:r>
            <a:r>
              <a:rPr lang="sk-SK" dirty="0"/>
              <a:t>Preto ani nijakým spôsobom nespochybnil závery doterajšej judikatúry aplikujúcej vnútroštátne právo, v zmysle  ktorej takáto náhrada nemajetkovej ujmy nespadá do povinného zmluvného poistenia. ESD iba uviedol, ako by mala úprava tejto otázky vo vnútroštátnom práve v súlade s komunitárnou úpravou vyzerať. Z § 4 ods. 2 písm. a/ zákona č. 381/2001 </a:t>
            </a:r>
            <a:r>
              <a:rPr lang="sk-SK" dirty="0" err="1"/>
              <a:t>Z.z</a:t>
            </a:r>
            <a:r>
              <a:rPr lang="sk-SK" dirty="0"/>
              <a:t>. vyplýva, </a:t>
            </a:r>
            <a:r>
              <a:rPr lang="sk-SK" dirty="0" smtClean="0"/>
              <a:t>že </a:t>
            </a:r>
            <a:r>
              <a:rPr lang="sk-SK" dirty="0"/>
              <a:t>toto poistenie nepokrýva uvedený druh nemajetkovej ujmy, ale kryje iba „škodu na zdraví“, pričom škodu na zdraví a nároky spôsobené zásahom do osobnostných práv Občiansky zákonník striktne od seba odlišuje (viď § 13 ods. 2 a § 16 Občianskeho zákonníka na jednej strane a § 444 a nasl. Občianskeho zákonníka na druhej strane), pričom v uvedenom rozsudku SD nebolo konštatované, že by toto ustanovenie bolo v rozpore s niektorou zo smerníc upravujúcich poistenie zodpovednosti motorových vozidiel. </a:t>
            </a:r>
            <a:r>
              <a:rPr lang="sk-SK" b="1" dirty="0"/>
              <a:t>Keďže slovenské právo neupravuje takúto náhradu nemajetkovej ujmy spôsobenej obetiam usmrteným pri dopravných nehodách v rámci úpravy zodpovednosti poisteného za škodu, nie je potrebné, aby tento nárok bol v zmysle rozsudku zahrnutý v poistnom krytí z povinného zmluvného </a:t>
            </a:r>
            <a:r>
              <a:rPr lang="sk-SK" b="1" dirty="0" smtClean="0"/>
              <a:t>poistenia“. </a:t>
            </a:r>
            <a:endParaRPr lang="sk-SK" b="1" dirty="0"/>
          </a:p>
          <a:p>
            <a:pPr marL="0" indent="0">
              <a:buNone/>
            </a:pPr>
            <a:endParaRPr lang="sk-SK" dirty="0"/>
          </a:p>
        </p:txBody>
      </p:sp>
      <p:sp>
        <p:nvSpPr>
          <p:cNvPr id="4" name="Zástupný symbol čísla snímky 3"/>
          <p:cNvSpPr>
            <a:spLocks noGrp="1"/>
          </p:cNvSpPr>
          <p:nvPr>
            <p:ph type="sldNum" sz="quarter" idx="12"/>
          </p:nvPr>
        </p:nvSpPr>
        <p:spPr/>
        <p:txBody>
          <a:bodyPr/>
          <a:lstStyle/>
          <a:p>
            <a:fld id="{6EC84D80-3779-453A-ADA2-5F0F5F321983}" type="slidenum">
              <a:rPr lang="sk-SK" smtClean="0"/>
              <a:t>15</a:t>
            </a:fld>
            <a:endParaRPr lang="sk-SK"/>
          </a:p>
        </p:txBody>
      </p:sp>
    </p:spTree>
    <p:extLst>
      <p:ext uri="{BB962C8B-B14F-4D97-AF65-F5344CB8AC3E}">
        <p14:creationId xmlns:p14="http://schemas.microsoft.com/office/powerpoint/2010/main" val="33246468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800" b="1" dirty="0"/>
              <a:t>Rozsudok NS SR z 31. 3. 2016, sp. zn. 3 Cdo 301/2012</a:t>
            </a:r>
            <a:endParaRPr lang="sk-SK" sz="2800" dirty="0"/>
          </a:p>
        </p:txBody>
      </p:sp>
      <p:sp>
        <p:nvSpPr>
          <p:cNvPr id="3" name="Zástupný symbol obsahu 2"/>
          <p:cNvSpPr>
            <a:spLocks noGrp="1"/>
          </p:cNvSpPr>
          <p:nvPr>
            <p:ph idx="1"/>
          </p:nvPr>
        </p:nvSpPr>
        <p:spPr>
          <a:xfrm>
            <a:off x="457200" y="1600200"/>
            <a:ext cx="8229600" cy="4756150"/>
          </a:xfrm>
        </p:spPr>
        <p:txBody>
          <a:bodyPr>
            <a:normAutofit fontScale="92500" lnSpcReduction="10000"/>
          </a:bodyPr>
          <a:lstStyle/>
          <a:p>
            <a:pPr marL="0" indent="0" algn="just">
              <a:buNone/>
            </a:pPr>
            <a:r>
              <a:rPr lang="sk-SK" sz="1800" b="1" dirty="0" smtClean="0"/>
              <a:t>Smernica EU nikdy nemôže </a:t>
            </a:r>
            <a:r>
              <a:rPr lang="sk-SK" sz="1800" b="1" dirty="0"/>
              <a:t>mať horizontálny priamy účinok v sporoch medzi súkromnoprávnymi subjektami, </a:t>
            </a:r>
            <a:r>
              <a:rPr lang="sk-SK" sz="1800" dirty="0"/>
              <a:t>ani obrátený vertikálny priamy účinok </a:t>
            </a:r>
            <a:r>
              <a:rPr lang="sk-SK" sz="1800" dirty="0" smtClean="0"/>
              <a:t>použitý </a:t>
            </a:r>
            <a:r>
              <a:rPr lang="sk-SK" sz="1800" dirty="0"/>
              <a:t>verejným subjektom voči súkromnoprávnemu subjektu. SD priznáva </a:t>
            </a:r>
            <a:r>
              <a:rPr lang="sk-SK" sz="1800" dirty="0" smtClean="0"/>
              <a:t>možnosť </a:t>
            </a:r>
            <a:r>
              <a:rPr lang="sk-SK" sz="1800" dirty="0"/>
              <a:t>dovolávať sa priameho účinku smernice pred vnútroštátnym súdom vo vzťahu k štátnemu orgánu v prípade, ak štát smernicu neimplementuje riadnym spôsobom alebo ju neimplementuje vôbec</a:t>
            </a:r>
            <a:r>
              <a:rPr lang="sk-SK" sz="1800" dirty="0" smtClean="0"/>
              <a:t>.</a:t>
            </a:r>
          </a:p>
          <a:p>
            <a:pPr marL="0" indent="0" algn="just">
              <a:buNone/>
            </a:pPr>
            <a:r>
              <a:rPr lang="sk-SK" sz="1800" dirty="0"/>
              <a:t>Aj v prípade splnenia podmienok pre priamy účinok smernice, je však priamy účinok smernice vylúčený, ak ide o tzv. horizontálny priamy účinok smernice, kedy by mal byť priamy účinok smernice uplatnený v spore medzi jednotlivcami. Touto otázkou sa SD zaoberal v zásadnom rozhodnutí </a:t>
            </a:r>
            <a:r>
              <a:rPr lang="sk-SK" sz="1800" dirty="0" err="1"/>
              <a:t>Marshall</a:t>
            </a:r>
            <a:r>
              <a:rPr lang="sk-SK" sz="1800" dirty="0"/>
              <a:t> 152/84, v ktorom judikoval, </a:t>
            </a:r>
            <a:r>
              <a:rPr lang="sk-SK" sz="1800" dirty="0" smtClean="0"/>
              <a:t>že </a:t>
            </a:r>
            <a:r>
              <a:rPr lang="sk-SK" sz="1800" dirty="0"/>
              <a:t>„smernica </a:t>
            </a:r>
            <a:r>
              <a:rPr lang="sk-SK" sz="1800" dirty="0" smtClean="0"/>
              <a:t>nemôže priamo </a:t>
            </a:r>
            <a:r>
              <a:rPr lang="sk-SK" sz="1800" dirty="0"/>
              <a:t>zakladať práva a povinnosti jednotlivcom a ustanovení smerníc sa </a:t>
            </a:r>
            <a:r>
              <a:rPr lang="sk-SK" sz="1800" dirty="0" smtClean="0"/>
              <a:t>nemôže </a:t>
            </a:r>
            <a:r>
              <a:rPr lang="sk-SK" sz="1800" dirty="0"/>
              <a:t>dovolávať jednotlivec v spore proti jednotlivcovi“. Ide o stabilizovanú rozhodovaciu prax SD, čo potvrdzuje aj nasledujúca právna veta „z ustálenej judikatúry vyplýva, </a:t>
            </a:r>
            <a:r>
              <a:rPr lang="sk-SK" sz="1800" dirty="0" smtClean="0"/>
              <a:t>že </a:t>
            </a:r>
            <a:r>
              <a:rPr lang="sk-SK" sz="1800" b="1" dirty="0"/>
              <a:t>smernica </a:t>
            </a:r>
            <a:r>
              <a:rPr lang="sk-SK" sz="1800" b="1" dirty="0" smtClean="0"/>
              <a:t>nemôže </a:t>
            </a:r>
            <a:r>
              <a:rPr lang="sk-SK" sz="1800" b="1" dirty="0"/>
              <a:t>zakladať povinnosť jednotlivcovi, </a:t>
            </a:r>
            <a:r>
              <a:rPr lang="sk-SK" sz="1800" b="1" dirty="0" smtClean="0"/>
              <a:t>takže </a:t>
            </a:r>
            <a:r>
              <a:rPr lang="sk-SK" sz="1800" b="1" dirty="0"/>
              <a:t>sa na smernicu ako takú voči nemu </a:t>
            </a:r>
            <a:r>
              <a:rPr lang="sk-SK" sz="1800" b="1" dirty="0" smtClean="0"/>
              <a:t>nemožno </a:t>
            </a:r>
            <a:r>
              <a:rPr lang="sk-SK" sz="1800" b="1" dirty="0"/>
              <a:t>odvolávať. </a:t>
            </a:r>
          </a:p>
          <a:p>
            <a:pPr marL="0" indent="0" algn="just">
              <a:buNone/>
            </a:pPr>
            <a:r>
              <a:rPr lang="sk-SK" sz="1800" dirty="0"/>
              <a:t>Vzhľadom na uvedené dovolací súd dospel k záveru, </a:t>
            </a:r>
            <a:r>
              <a:rPr lang="sk-SK" sz="1800" dirty="0" smtClean="0"/>
              <a:t>že </a:t>
            </a:r>
            <a:r>
              <a:rPr lang="sk-SK" sz="1800" b="1" dirty="0"/>
              <a:t>priamy účinok (čl. l ods. l druhej smernice, resp. čl. 3 štvrtý </a:t>
            </a:r>
            <a:r>
              <a:rPr lang="sk-SK" sz="1800" b="1" dirty="0" err="1"/>
              <a:t>pododsek</a:t>
            </a:r>
            <a:r>
              <a:rPr lang="sk-SK" sz="1800" b="1" dirty="0"/>
              <a:t>) smernice č. 2009/103/ES o poistení zodpovednosti za škodu spôsobenú prevádzkou motorových vozidiel a o kontrole plnenia povinnosti poistenia tejto zodpovednosti, ktorá nahradila prvú smernicu, druhú smernicu a tretiu smernicu, je vylúčený. </a:t>
            </a:r>
          </a:p>
        </p:txBody>
      </p:sp>
      <p:sp>
        <p:nvSpPr>
          <p:cNvPr id="4" name="Zástupný symbol čísla snímky 3"/>
          <p:cNvSpPr>
            <a:spLocks noGrp="1"/>
          </p:cNvSpPr>
          <p:nvPr>
            <p:ph type="sldNum" sz="quarter" idx="12"/>
          </p:nvPr>
        </p:nvSpPr>
        <p:spPr/>
        <p:txBody>
          <a:bodyPr/>
          <a:lstStyle/>
          <a:p>
            <a:fld id="{6EC84D80-3779-453A-ADA2-5F0F5F321983}" type="slidenum">
              <a:rPr lang="sk-SK" smtClean="0"/>
              <a:t>16</a:t>
            </a:fld>
            <a:endParaRPr lang="sk-SK"/>
          </a:p>
        </p:txBody>
      </p:sp>
    </p:spTree>
    <p:extLst>
      <p:ext uri="{BB962C8B-B14F-4D97-AF65-F5344CB8AC3E}">
        <p14:creationId xmlns:p14="http://schemas.microsoft.com/office/powerpoint/2010/main" val="20537234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b="1" dirty="0" smtClean="0"/>
              <a:t>Uznesenie ÚS SR z 11. 10. 2016,  sp. </a:t>
            </a:r>
            <a:r>
              <a:rPr lang="sk-SK" sz="2400" b="1" dirty="0"/>
              <a:t>zn. III. ÚS </a:t>
            </a:r>
            <a:r>
              <a:rPr lang="sk-SK" sz="2400" b="1" dirty="0" smtClean="0"/>
              <a:t>666/2016 – pojem škoda zahŕňa nemajetkovú ujmu</a:t>
            </a:r>
            <a:endParaRPr lang="sk-SK" sz="2400" b="1" dirty="0"/>
          </a:p>
        </p:txBody>
      </p:sp>
      <p:sp>
        <p:nvSpPr>
          <p:cNvPr id="3" name="Zástupný symbol obsahu 2"/>
          <p:cNvSpPr>
            <a:spLocks noGrp="1"/>
          </p:cNvSpPr>
          <p:nvPr>
            <p:ph idx="1"/>
          </p:nvPr>
        </p:nvSpPr>
        <p:spPr>
          <a:xfrm>
            <a:off x="179512" y="1340768"/>
            <a:ext cx="8507288" cy="5184576"/>
          </a:xfrm>
        </p:spPr>
        <p:txBody>
          <a:bodyPr>
            <a:normAutofit lnSpcReduction="10000"/>
          </a:bodyPr>
          <a:lstStyle/>
          <a:p>
            <a:pPr marL="0" indent="0" algn="just">
              <a:buNone/>
            </a:pPr>
            <a:r>
              <a:rPr lang="sk-SK" sz="2000" b="1" dirty="0"/>
              <a:t>Okresný súd i krajský súd </a:t>
            </a:r>
            <a:r>
              <a:rPr lang="sk-SK" sz="2000" b="1" dirty="0" smtClean="0"/>
              <a:t>dospeli </a:t>
            </a:r>
            <a:r>
              <a:rPr lang="sk-SK" sz="2000" b="1" dirty="0"/>
              <a:t>k záveru o možnosti extenzívneho výkladu pojmu „škoda“ použitého v zákone o povinnom zmluvnom poistení. Ústavný súd tento ich záver nepovažuje za arbitrárny ani inak ústavne </a:t>
            </a:r>
            <a:r>
              <a:rPr lang="sk-SK" sz="2000" b="1" dirty="0" smtClean="0"/>
              <a:t>neudržateľný.</a:t>
            </a:r>
          </a:p>
          <a:p>
            <a:pPr marL="0" indent="0" algn="just">
              <a:buNone/>
            </a:pPr>
            <a:r>
              <a:rPr lang="sk-SK" sz="2000" dirty="0"/>
              <a:t>Krajský súd zrozumiteľne a logicky vysvetlil svoje právne úvahy, keď odkázal na obsah a závery rozsudku Súdneho dvora vo veci C-22/12, pričom zdôraznil (opäť s odvolaním sa na judikatúru Súdneho dvora), že </a:t>
            </a:r>
            <a:r>
              <a:rPr lang="sk-SK" sz="2000" b="1" dirty="0"/>
              <a:t>vnútroštátne ustanovenia, ktoré upravujú náhradu škody pri dopravných nehodách spôsobených prevádzkou motorových vozidiel, nemôžu odňať smernici jej potrebný </a:t>
            </a:r>
            <a:r>
              <a:rPr lang="sk-SK" sz="2000" b="1" dirty="0" smtClean="0"/>
              <a:t>účinok.</a:t>
            </a:r>
          </a:p>
          <a:p>
            <a:pPr marL="0" indent="0" algn="just">
              <a:buNone/>
            </a:pPr>
            <a:r>
              <a:rPr lang="sk-SK" sz="2000" dirty="0"/>
              <a:t>Zhrňujúco ústavný súd konštatuje, že úlohou okresného súdu i krajského súdu pri rozhodovaní žalovaného sporu bolo jednoznačne ustáliť, </a:t>
            </a:r>
            <a:r>
              <a:rPr lang="sk-SK" sz="2000" b="1" dirty="0"/>
              <a:t>či </a:t>
            </a:r>
            <a:r>
              <a:rPr lang="sk-SK" sz="2000" b="1" u="sng" dirty="0"/>
              <a:t>extenzívny výklad pojmu „škoda“</a:t>
            </a:r>
            <a:r>
              <a:rPr lang="sk-SK" sz="2000" b="1" dirty="0"/>
              <a:t> použitého v zákone o povinnom zmluvnom poistení bude viesť k aplikácii práva contra legem alebo či, naopak, zaužívané výkladové postupy a rešpektovanie súvislostí </a:t>
            </a:r>
            <a:r>
              <a:rPr lang="sk-SK" sz="2000" b="1" dirty="0" smtClean="0"/>
              <a:t>dotknutých </a:t>
            </a:r>
            <a:r>
              <a:rPr lang="sk-SK" sz="2000" b="1" dirty="0"/>
              <a:t>právnych inštitútov a kategórií umožňuje zmysluplne zahrnúť pod zákonnú terminológiu aj nemajetkovú (imateriálnu) ujmu aprobovanú </a:t>
            </a:r>
            <a:r>
              <a:rPr lang="sk-SK" sz="2000" b="1" i="1" dirty="0"/>
              <a:t>in abstracto</a:t>
            </a:r>
            <a:r>
              <a:rPr lang="sk-SK" sz="2000" b="1" dirty="0"/>
              <a:t> v ustanoveniach Občianskeho zákonníka o ochrane osobnosti. Krajský súd (i okresný súd) sa priklonili k druhej z vymenovaných možností a ústavný súd to nepovažuje za prejav svojvôle vedúcej k ústavnej neudržateľnosti.</a:t>
            </a:r>
            <a:endParaRPr lang="sk-SK" sz="2000" b="1" dirty="0" smtClean="0"/>
          </a:p>
          <a:p>
            <a:pPr marL="0" indent="0" algn="just">
              <a:buNone/>
            </a:pPr>
            <a:endParaRPr lang="sk-SK" sz="2000" b="1" dirty="0"/>
          </a:p>
        </p:txBody>
      </p:sp>
      <p:sp>
        <p:nvSpPr>
          <p:cNvPr id="4" name="Zástupný symbol čísla snímky 3"/>
          <p:cNvSpPr>
            <a:spLocks noGrp="1"/>
          </p:cNvSpPr>
          <p:nvPr>
            <p:ph type="sldNum" sz="quarter" idx="12"/>
          </p:nvPr>
        </p:nvSpPr>
        <p:spPr/>
        <p:txBody>
          <a:bodyPr/>
          <a:lstStyle/>
          <a:p>
            <a:fld id="{6EC84D80-3779-453A-ADA2-5F0F5F321983}" type="slidenum">
              <a:rPr lang="sk-SK" smtClean="0"/>
              <a:t>17</a:t>
            </a:fld>
            <a:endParaRPr lang="sk-SK"/>
          </a:p>
        </p:txBody>
      </p:sp>
    </p:spTree>
    <p:extLst>
      <p:ext uri="{BB962C8B-B14F-4D97-AF65-F5344CB8AC3E}">
        <p14:creationId xmlns:p14="http://schemas.microsoft.com/office/powerpoint/2010/main" val="31645685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27584" y="342107"/>
            <a:ext cx="8229600" cy="1143000"/>
          </a:xfrm>
        </p:spPr>
        <p:txBody>
          <a:bodyPr>
            <a:normAutofit fontScale="90000"/>
          </a:bodyPr>
          <a:lstStyle/>
          <a:p>
            <a:r>
              <a:rPr lang="sk-SK" sz="2800" b="1" dirty="0"/>
              <a:t>Uznesenie ÚS SR z </a:t>
            </a:r>
            <a:r>
              <a:rPr lang="sk-SK" sz="2800" b="1" dirty="0" smtClean="0"/>
              <a:t>10. 11. </a:t>
            </a:r>
            <a:r>
              <a:rPr lang="sk-SK" sz="2800" b="1" dirty="0"/>
              <a:t>2016,  sp. zn. </a:t>
            </a:r>
            <a:r>
              <a:rPr lang="sk-SK" sz="2800" b="1" dirty="0" smtClean="0"/>
              <a:t>II</a:t>
            </a:r>
            <a:r>
              <a:rPr lang="sk-SK" sz="2800" b="1" dirty="0"/>
              <a:t>. ÚS </a:t>
            </a:r>
            <a:r>
              <a:rPr lang="sk-SK" sz="2800" b="1" dirty="0" smtClean="0"/>
              <a:t>847/2016 </a:t>
            </a:r>
            <a:r>
              <a:rPr lang="sk-SK" sz="2800" b="1" dirty="0"/>
              <a:t>– </a:t>
            </a:r>
            <a:r>
              <a:rPr lang="sk-SK" sz="2800" b="1" dirty="0" smtClean="0"/>
              <a:t>treba použiť </a:t>
            </a:r>
            <a:r>
              <a:rPr lang="sk-SK" sz="2800" b="1" dirty="0" err="1" smtClean="0"/>
              <a:t>eurokonformný</a:t>
            </a:r>
            <a:r>
              <a:rPr lang="sk-SK" sz="2800" b="1" dirty="0" smtClean="0"/>
              <a:t> výklad pojmu škoda</a:t>
            </a:r>
            <a:endParaRPr lang="sk-SK" sz="2800" dirty="0"/>
          </a:p>
        </p:txBody>
      </p:sp>
      <p:sp>
        <p:nvSpPr>
          <p:cNvPr id="3" name="Zástupný symbol obsahu 2"/>
          <p:cNvSpPr>
            <a:spLocks noGrp="1"/>
          </p:cNvSpPr>
          <p:nvPr>
            <p:ph idx="1"/>
          </p:nvPr>
        </p:nvSpPr>
        <p:spPr>
          <a:xfrm>
            <a:off x="107504" y="1412776"/>
            <a:ext cx="8856984" cy="5112568"/>
          </a:xfrm>
        </p:spPr>
        <p:txBody>
          <a:bodyPr>
            <a:noAutofit/>
          </a:bodyPr>
          <a:lstStyle/>
          <a:p>
            <a:pPr marL="0" indent="0" algn="just">
              <a:buNone/>
            </a:pPr>
            <a:r>
              <a:rPr lang="sk-SK" sz="1800" b="1" dirty="0"/>
              <a:t>Práve skutočnosť, že do zákona o povinnom zmluvnom poistení boli implementované už označené smernice, odôvodňuje nevyhnutnosť vykladať príslušné ustanovenia zákona o povinnom zmluvnom poistení vo svetle znenia a cieľov implementovaných smerníc tak, aby sa týmto výkladom zaručila ich úplná </a:t>
            </a:r>
            <a:r>
              <a:rPr lang="sk-SK" sz="1800" b="1" dirty="0" smtClean="0"/>
              <a:t>účinnosť.</a:t>
            </a:r>
          </a:p>
          <a:p>
            <a:pPr marL="0" indent="0" algn="just">
              <a:buNone/>
            </a:pPr>
            <a:r>
              <a:rPr lang="sk-SK" sz="1800" dirty="0" smtClean="0"/>
              <a:t>Z </a:t>
            </a:r>
            <a:r>
              <a:rPr lang="sk-SK" sz="1800" dirty="0"/>
              <a:t>rozhodnutia Súdneho dvora vo veci </a:t>
            </a:r>
            <a:r>
              <a:rPr lang="sk-SK" sz="1800" dirty="0" err="1"/>
              <a:t>Haasová</a:t>
            </a:r>
            <a:r>
              <a:rPr lang="sk-SK" sz="1800" dirty="0"/>
              <a:t> ďalej vyplynulo, že aj napriek rôznym jazykovým verziám čl. 1 ods. 1 druhej smernice a čl. 1 tretej smernice sa uvedené ustanovenia smerníc </a:t>
            </a:r>
            <a:r>
              <a:rPr lang="sk-SK" sz="1800" b="1" dirty="0"/>
              <a:t>snažia najmä o posilnenie ochrany obetí, takže za týchto okolností treba uplatniť extenzívny výklad uvedených pojmov a medzi škody, </a:t>
            </a:r>
            <a:r>
              <a:rPr lang="sk-SK" sz="1800" dirty="0"/>
              <a:t>ktoré sa musia nahradiť v súlade s prvou, druhou a treťou smernicou, </a:t>
            </a:r>
            <a:r>
              <a:rPr lang="sk-SK" sz="1800" b="1" dirty="0"/>
              <a:t>treba zahrnúť aj nemajetkovú ujmu, ktorej náhradu na základe zodpovednosti poisteného za škodu upravuje vnútroštátne právo uplatniteľné v danom spore</a:t>
            </a:r>
            <a:r>
              <a:rPr lang="sk-SK" sz="1800" dirty="0"/>
              <a:t> (pozri body 47 až 50 rozsudku Súdneho dvora vo veci </a:t>
            </a:r>
            <a:r>
              <a:rPr lang="sk-SK" sz="1800" dirty="0" err="1"/>
              <a:t>Haasová</a:t>
            </a:r>
            <a:r>
              <a:rPr lang="sk-SK" sz="1800" dirty="0"/>
              <a:t>).</a:t>
            </a:r>
            <a:r>
              <a:rPr lang="sk-SK" sz="1800" dirty="0"/>
              <a:t/>
            </a:r>
            <a:br>
              <a:rPr lang="sk-SK" sz="1800" dirty="0"/>
            </a:br>
            <a:r>
              <a:rPr lang="sk-SK" sz="1800" dirty="0" smtClean="0"/>
              <a:t>Ústavný </a:t>
            </a:r>
            <a:r>
              <a:rPr lang="sk-SK" sz="1800" dirty="0"/>
              <a:t>súd už rovnako v obdobnej veci sťažovateľky (pozri uznesenie sp. zn</a:t>
            </a:r>
            <a:r>
              <a:rPr lang="sk-SK" sz="1800" dirty="0" smtClean="0"/>
              <a:t>. III. ÚS 646/2015 zo </a:t>
            </a:r>
            <a:r>
              <a:rPr lang="sk-SK" sz="1800" dirty="0"/>
              <a:t>16. decembra 2015) zdôraznil, že </a:t>
            </a:r>
            <a:r>
              <a:rPr lang="sk-SK" sz="1800" b="1" dirty="0"/>
              <a:t>Súdny dvor síce vo veci </a:t>
            </a:r>
            <a:r>
              <a:rPr lang="sk-SK" sz="1800" b="1" dirty="0" err="1"/>
              <a:t>Haasová</a:t>
            </a:r>
            <a:r>
              <a:rPr lang="sk-SK" sz="1800" b="1" dirty="0"/>
              <a:t> nepodal výklad vnútroštátneho práva </a:t>
            </a:r>
            <a:r>
              <a:rPr lang="sk-SK" sz="1800" dirty="0"/>
              <a:t>(niet pochýb o tom, že uvedené nie je ani v jeho právomoci), </a:t>
            </a:r>
            <a:r>
              <a:rPr lang="sk-SK" sz="1800" b="1" dirty="0"/>
              <a:t>akcentoval však, že ustanovenia Občianskeho zákonníka (§ 11 a § 13) umožňujú blízkym osobám obetí usmrtených pri dopravných nehodách priznať </a:t>
            </a:r>
            <a:r>
              <a:rPr lang="sk-SK" sz="1800" b="1" dirty="0" smtClean="0"/>
              <a:t>náhradu nemajetkovej </a:t>
            </a:r>
            <a:r>
              <a:rPr lang="sk-SK" sz="1800" b="1" dirty="0"/>
              <a:t>ujmy, ktorá má byť krytá z povinného poistenia zodpovednosti za škodu spôsobenú prevádzkou motorového </a:t>
            </a:r>
            <a:r>
              <a:rPr lang="sk-SK" sz="1800" b="1" dirty="0" smtClean="0"/>
              <a:t>vozidla.</a:t>
            </a:r>
            <a:endParaRPr lang="sk-SK" sz="1800" dirty="0"/>
          </a:p>
        </p:txBody>
      </p:sp>
      <p:sp>
        <p:nvSpPr>
          <p:cNvPr id="4" name="Zástupný symbol čísla snímky 3"/>
          <p:cNvSpPr>
            <a:spLocks noGrp="1"/>
          </p:cNvSpPr>
          <p:nvPr>
            <p:ph type="sldNum" sz="quarter" idx="12"/>
          </p:nvPr>
        </p:nvSpPr>
        <p:spPr/>
        <p:txBody>
          <a:bodyPr/>
          <a:lstStyle/>
          <a:p>
            <a:fld id="{6EC84D80-3779-453A-ADA2-5F0F5F321983}" type="slidenum">
              <a:rPr lang="sk-SK" smtClean="0"/>
              <a:t>18</a:t>
            </a:fld>
            <a:endParaRPr lang="sk-SK"/>
          </a:p>
        </p:txBody>
      </p:sp>
    </p:spTree>
    <p:extLst>
      <p:ext uri="{BB962C8B-B14F-4D97-AF65-F5344CB8AC3E}">
        <p14:creationId xmlns:p14="http://schemas.microsoft.com/office/powerpoint/2010/main" val="23152967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b="1" dirty="0" smtClean="0"/>
              <a:t>Zásadné nedostatky </a:t>
            </a:r>
            <a:r>
              <a:rPr lang="sk-SK" sz="2400" b="1" dirty="0" smtClean="0"/>
              <a:t>uznesení </a:t>
            </a:r>
            <a:r>
              <a:rPr lang="sk-SK" sz="2400" b="1" dirty="0"/>
              <a:t>ÚS </a:t>
            </a:r>
            <a:r>
              <a:rPr lang="sk-SK" sz="2400" b="1" dirty="0" smtClean="0"/>
              <a:t>SR,  </a:t>
            </a:r>
            <a:r>
              <a:rPr lang="sk-SK" sz="2400" b="1" dirty="0"/>
              <a:t>sp. zn. III. ÚS </a:t>
            </a:r>
            <a:r>
              <a:rPr lang="sk-SK" sz="2400" b="1" dirty="0"/>
              <a:t>666/20, </a:t>
            </a:r>
            <a:r>
              <a:rPr lang="sk-SK" sz="2400" b="1" dirty="0" smtClean="0"/>
              <a:t/>
            </a:r>
            <a:br>
              <a:rPr lang="sk-SK" sz="2400" b="1" dirty="0" smtClean="0"/>
            </a:br>
            <a:r>
              <a:rPr lang="sk-SK" sz="2400" b="1" dirty="0" smtClean="0"/>
              <a:t>a sp. zn. II</a:t>
            </a:r>
            <a:r>
              <a:rPr lang="sk-SK" sz="2400" b="1" dirty="0"/>
              <a:t>. ÚS 847/2016 </a:t>
            </a:r>
            <a:endParaRPr lang="sk-SK" sz="2400" b="1" dirty="0"/>
          </a:p>
        </p:txBody>
      </p:sp>
      <p:sp>
        <p:nvSpPr>
          <p:cNvPr id="3" name="Zástupný symbol obsahu 2"/>
          <p:cNvSpPr>
            <a:spLocks noGrp="1"/>
          </p:cNvSpPr>
          <p:nvPr>
            <p:ph idx="1"/>
          </p:nvPr>
        </p:nvSpPr>
        <p:spPr>
          <a:xfrm>
            <a:off x="107504" y="1268760"/>
            <a:ext cx="8784976" cy="5256584"/>
          </a:xfrm>
        </p:spPr>
        <p:txBody>
          <a:bodyPr>
            <a:normAutofit fontScale="92500" lnSpcReduction="20000"/>
          </a:bodyPr>
          <a:lstStyle/>
          <a:p>
            <a:pPr marL="0" indent="0" algn="just">
              <a:buNone/>
            </a:pPr>
            <a:r>
              <a:rPr lang="sk-SK" sz="2000" b="1" dirty="0" smtClean="0"/>
              <a:t>1. Nezaoberal sa vertikálnym pôsobením motorových smerníc = nezaoberal sa argumentmi  Ro NS </a:t>
            </a:r>
            <a:r>
              <a:rPr lang="sk-SK" sz="2000" b="1" dirty="0"/>
              <a:t>SR z 31. 3. 2016, sp. zn. 3 Cdo </a:t>
            </a:r>
            <a:r>
              <a:rPr lang="sk-SK" sz="2000" b="1" dirty="0" smtClean="0"/>
              <a:t>301/2012</a:t>
            </a:r>
            <a:r>
              <a:rPr lang="sk-SK" sz="2000" b="1" dirty="0" smtClean="0"/>
              <a:t>. Považujú smernice za súčasť právneho poriadku SR. </a:t>
            </a:r>
            <a:endParaRPr lang="sk-SK" sz="2000" b="1" dirty="0" smtClean="0"/>
          </a:p>
          <a:p>
            <a:pPr marL="0" indent="0" algn="just">
              <a:buNone/>
            </a:pPr>
            <a:r>
              <a:rPr lang="sk-SK" sz="2000" b="1" dirty="0" smtClean="0"/>
              <a:t>2. </a:t>
            </a:r>
            <a:r>
              <a:rPr lang="sk-SK" sz="2000" b="1" dirty="0" smtClean="0"/>
              <a:t>Nevysvetlili, </a:t>
            </a:r>
            <a:r>
              <a:rPr lang="sk-SK" sz="2000" b="1" dirty="0" smtClean="0"/>
              <a:t>či je </a:t>
            </a:r>
            <a:r>
              <a:rPr lang="sk-SK" sz="2000" b="1" dirty="0" err="1" smtClean="0"/>
              <a:t>eurokomný</a:t>
            </a:r>
            <a:r>
              <a:rPr lang="sk-SK" sz="2000" b="1" dirty="0"/>
              <a:t> </a:t>
            </a:r>
            <a:r>
              <a:rPr lang="sk-SK" sz="2000" b="1" dirty="0" smtClean="0"/>
              <a:t>výklad možný contra legem: vznesení ÚS SR, sp</a:t>
            </a:r>
            <a:r>
              <a:rPr lang="sk-SK" sz="2000" b="1" dirty="0"/>
              <a:t>. zn. I. US 206/2015, </a:t>
            </a:r>
            <a:r>
              <a:rPr lang="sk-SK" sz="2000" b="1" dirty="0" smtClean="0"/>
              <a:t>ku </a:t>
            </a:r>
            <a:r>
              <a:rPr lang="sk-SK" sz="2000" b="1" dirty="0" err="1"/>
              <a:t>ktoremu</a:t>
            </a:r>
            <a:r>
              <a:rPr lang="sk-SK" sz="2000" b="1" dirty="0"/>
              <a:t> sudca </a:t>
            </a:r>
            <a:r>
              <a:rPr lang="sk-SK" sz="2000" b="1" dirty="0" err="1"/>
              <a:t>ustavneho</a:t>
            </a:r>
            <a:r>
              <a:rPr lang="sk-SK" sz="2000" b="1" dirty="0"/>
              <a:t> sudu Milan </a:t>
            </a:r>
            <a:r>
              <a:rPr lang="sk-SK" sz="2000" b="1" dirty="0" err="1"/>
              <a:t>Ľalik</a:t>
            </a:r>
            <a:r>
              <a:rPr lang="sk-SK" sz="2000" b="1" dirty="0"/>
              <a:t> </a:t>
            </a:r>
            <a:r>
              <a:rPr lang="sk-SK" sz="2000" b="1" dirty="0" smtClean="0"/>
              <a:t>pripojil odlišné stanovisko sa zdôrazňuje </a:t>
            </a:r>
            <a:r>
              <a:rPr lang="sk-SK" sz="2000" b="1" dirty="0"/>
              <a:t>limit </a:t>
            </a:r>
            <a:r>
              <a:rPr lang="sk-SK" sz="2000" b="1" dirty="0" err="1"/>
              <a:t>eurokonformneho</a:t>
            </a:r>
            <a:r>
              <a:rPr lang="sk-SK" sz="2000" b="1" dirty="0"/>
              <a:t> </a:t>
            </a:r>
            <a:r>
              <a:rPr lang="sk-SK" sz="2000" b="1" dirty="0" err="1"/>
              <a:t>vykladu</a:t>
            </a:r>
            <a:r>
              <a:rPr lang="sk-SK" sz="2000" b="1" dirty="0"/>
              <a:t> </a:t>
            </a:r>
            <a:r>
              <a:rPr lang="sk-SK" sz="2000" b="1" dirty="0" err="1" smtClean="0"/>
              <a:t>zakazom</a:t>
            </a:r>
            <a:r>
              <a:rPr lang="sk-SK" sz="2000" b="1" dirty="0"/>
              <a:t> </a:t>
            </a:r>
            <a:r>
              <a:rPr lang="sk-SK" sz="2000" b="1" dirty="0" smtClean="0"/>
              <a:t>postupu </a:t>
            </a:r>
            <a:r>
              <a:rPr lang="sk-SK" sz="2000" b="1" dirty="0"/>
              <a:t>contra legem.</a:t>
            </a:r>
          </a:p>
          <a:p>
            <a:pPr marL="0" indent="0" algn="just">
              <a:buNone/>
            </a:pPr>
            <a:r>
              <a:rPr lang="sk-SK" sz="2000" i="1" dirty="0" err="1" smtClean="0"/>
              <a:t>Eurokonformný</a:t>
            </a:r>
            <a:r>
              <a:rPr lang="sk-SK" sz="2000" i="1" dirty="0" smtClean="0"/>
              <a:t> </a:t>
            </a:r>
            <a:r>
              <a:rPr lang="sk-SK" sz="2000" i="1" dirty="0"/>
              <a:t>výklad nemožno uplatniť vtedy, ak by bol  jeho výsledok v rozpore s platnou právnou úpravou (výklad contra legem).  </a:t>
            </a:r>
            <a:r>
              <a:rPr lang="sk-SK" sz="2000" i="1" dirty="0" smtClean="0"/>
              <a:t>Aj </a:t>
            </a:r>
            <a:r>
              <a:rPr lang="sk-SK" sz="2000" i="1" dirty="0" err="1" smtClean="0"/>
              <a:t>eurokonformný</a:t>
            </a:r>
            <a:r>
              <a:rPr lang="sk-SK" sz="2000" i="1" dirty="0" smtClean="0"/>
              <a:t> </a:t>
            </a:r>
            <a:r>
              <a:rPr lang="sk-SK" sz="2000" i="1" dirty="0"/>
              <a:t>výklad má svoje hranice, ktoré sa postupne kreovali a to rozhodovacou činnosťou ESD. </a:t>
            </a:r>
            <a:r>
              <a:rPr lang="sk-SK" sz="2000" i="1" u="sng" dirty="0"/>
              <a:t>Zásada konformného výkladu nemôže slúžiť ako základ pre výklad contra legem vnútroštátneho práva, pričom je tiež obmedzený všeobecnými právnymi zásadami, akými sú predovšetkým zásada právnej istoty a zákazu retroaktivity</a:t>
            </a:r>
            <a:r>
              <a:rPr lang="sk-SK" sz="2000" i="1" dirty="0"/>
              <a:t> (Ro ESD vo veciach </a:t>
            </a:r>
            <a:r>
              <a:rPr lang="sk-SK" sz="2000" i="1" dirty="0" err="1"/>
              <a:t>Pupino</a:t>
            </a:r>
            <a:r>
              <a:rPr lang="sk-SK" sz="2000" i="1" dirty="0"/>
              <a:t> C- 105/03, </a:t>
            </a:r>
            <a:r>
              <a:rPr lang="sk-SK" sz="2000" i="1" dirty="0" err="1"/>
              <a:t>Adeneler</a:t>
            </a:r>
            <a:r>
              <a:rPr lang="sk-SK" sz="2000" i="1" dirty="0"/>
              <a:t> C-212/04). Práve zásada právnej istoty musí umožniť vnútroštátnym súdom, aby neboli nútené k výkladu vnútroštátneho práva, ktorý ide nad rámec toho, čo môže jednotlivec legitímne očakávať (</a:t>
            </a:r>
            <a:r>
              <a:rPr lang="sk-SK" sz="2000" i="1" dirty="0">
                <a:sym typeface="Wingdings"/>
              </a:rPr>
              <a:t></a:t>
            </a:r>
            <a:r>
              <a:rPr lang="sk-SK" sz="2000" i="1" dirty="0"/>
              <a:t> </a:t>
            </a:r>
            <a:r>
              <a:rPr lang="sk-SK" sz="2000" i="1" dirty="0" err="1"/>
              <a:t>Bobek</a:t>
            </a:r>
            <a:r>
              <a:rPr lang="sk-SK" sz="2000" i="1" dirty="0"/>
              <a:t>, M.,  </a:t>
            </a:r>
            <a:r>
              <a:rPr lang="sk-SK" sz="2000" i="1" dirty="0" err="1"/>
              <a:t>Bŕíza</a:t>
            </a:r>
            <a:r>
              <a:rPr lang="sk-SK" sz="2000" i="1" dirty="0"/>
              <a:t>, P., </a:t>
            </a:r>
            <a:r>
              <a:rPr lang="sk-SK" sz="2000" i="1" dirty="0" err="1"/>
              <a:t>Komárek</a:t>
            </a:r>
            <a:r>
              <a:rPr lang="sk-SK" sz="2000" i="1" dirty="0"/>
              <a:t>, J.: </a:t>
            </a:r>
            <a:r>
              <a:rPr lang="sk-SK" sz="2000" i="1" dirty="0" err="1"/>
              <a:t>Vnitrostátni</a:t>
            </a:r>
            <a:r>
              <a:rPr lang="sk-SK" sz="2000" i="1" dirty="0"/>
              <a:t> </a:t>
            </a:r>
            <a:r>
              <a:rPr lang="sk-SK" sz="2000" i="1" dirty="0" err="1"/>
              <a:t>aplikace</a:t>
            </a:r>
            <a:r>
              <a:rPr lang="sk-SK" sz="2000" i="1" dirty="0"/>
              <a:t> práva </a:t>
            </a:r>
            <a:r>
              <a:rPr lang="sk-SK" sz="2000" i="1" dirty="0" err="1"/>
              <a:t>Evropské</a:t>
            </a:r>
            <a:r>
              <a:rPr lang="sk-SK" sz="2000" i="1" dirty="0"/>
              <a:t> únie. Praha: C. H. Beck, 2011, s. 176). </a:t>
            </a:r>
            <a:endParaRPr lang="sk-SK" sz="2000" i="1" dirty="0" smtClean="0"/>
          </a:p>
          <a:p>
            <a:pPr marL="0" indent="0" algn="just">
              <a:buNone/>
            </a:pPr>
            <a:r>
              <a:rPr lang="sk-SK" sz="2000" b="1" dirty="0" smtClean="0"/>
              <a:t>3. Všeobecné súdy a ÚS vykladali všeobecný pojem „škoda“, hoci § 4 ods. 2 písm. a) zákona PZP zúžil pojem škoda, t. j. čo je hradené z PZP na „škoda na zdraví“. Ú SR tak obišiel ďalší významný argument vyjadrený v Ro NS SR, sp. zn. 3 Cdo 301/2012, že § 16 OZ odlišuje nemajetkovú ujmu a ostatné druhy škôd. </a:t>
            </a:r>
            <a:endParaRPr lang="sk-SK" sz="2000" b="1" dirty="0"/>
          </a:p>
        </p:txBody>
      </p:sp>
      <p:sp>
        <p:nvSpPr>
          <p:cNvPr id="4" name="Zástupný symbol čísla snímky 3"/>
          <p:cNvSpPr>
            <a:spLocks noGrp="1"/>
          </p:cNvSpPr>
          <p:nvPr>
            <p:ph type="sldNum" sz="quarter" idx="12"/>
          </p:nvPr>
        </p:nvSpPr>
        <p:spPr/>
        <p:txBody>
          <a:bodyPr/>
          <a:lstStyle/>
          <a:p>
            <a:fld id="{6EC84D80-3779-453A-ADA2-5F0F5F321983}" type="slidenum">
              <a:rPr lang="sk-SK" smtClean="0"/>
              <a:t>19</a:t>
            </a:fld>
            <a:endParaRPr lang="sk-SK"/>
          </a:p>
        </p:txBody>
      </p:sp>
    </p:spTree>
    <p:extLst>
      <p:ext uri="{BB962C8B-B14F-4D97-AF65-F5344CB8AC3E}">
        <p14:creationId xmlns:p14="http://schemas.microsoft.com/office/powerpoint/2010/main" val="4260228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800" b="1" dirty="0" smtClean="0"/>
              <a:t>Prehľad obsahu prezentácie</a:t>
            </a:r>
            <a:endParaRPr lang="sk-SK" sz="2800" dirty="0"/>
          </a:p>
        </p:txBody>
      </p:sp>
      <p:sp>
        <p:nvSpPr>
          <p:cNvPr id="3" name="Zástupný symbol obsahu 2"/>
          <p:cNvSpPr>
            <a:spLocks noGrp="1"/>
          </p:cNvSpPr>
          <p:nvPr>
            <p:ph idx="1"/>
          </p:nvPr>
        </p:nvSpPr>
        <p:spPr>
          <a:xfrm>
            <a:off x="539552" y="1556792"/>
            <a:ext cx="8229600" cy="4857403"/>
          </a:xfrm>
        </p:spPr>
        <p:txBody>
          <a:bodyPr>
            <a:normAutofit fontScale="77500" lnSpcReduction="20000"/>
          </a:bodyPr>
          <a:lstStyle/>
          <a:p>
            <a:pPr marL="0" indent="0">
              <a:buNone/>
            </a:pPr>
            <a:endParaRPr lang="sk-SK" b="1" dirty="0" smtClean="0"/>
          </a:p>
          <a:p>
            <a:pPr marL="0" indent="0">
              <a:buNone/>
            </a:pPr>
            <a:r>
              <a:rPr lang="sk-SK" b="1" dirty="0" smtClean="0"/>
              <a:t>Vývoj poistného trhu PZP v r. 2016 (porovnanie s r. 2015)</a:t>
            </a:r>
          </a:p>
          <a:p>
            <a:pPr marL="0" indent="0">
              <a:buNone/>
            </a:pPr>
            <a:r>
              <a:rPr lang="sk-SK" b="1" dirty="0" smtClean="0"/>
              <a:t>Podiel ťahačov na </a:t>
            </a:r>
            <a:r>
              <a:rPr lang="sk-SK" b="1" dirty="0" err="1" smtClean="0"/>
              <a:t>škodovosti</a:t>
            </a:r>
            <a:r>
              <a:rPr lang="sk-SK" b="1" dirty="0" smtClean="0"/>
              <a:t>  PZP</a:t>
            </a:r>
          </a:p>
          <a:p>
            <a:pPr marL="0" indent="0">
              <a:buNone/>
            </a:pPr>
            <a:r>
              <a:rPr lang="sk-SK" b="1" dirty="0" smtClean="0"/>
              <a:t>Krach poisťovne Astra a problémy s tým spojené</a:t>
            </a:r>
          </a:p>
          <a:p>
            <a:pPr marL="0" indent="0">
              <a:buNone/>
            </a:pPr>
            <a:r>
              <a:rPr lang="sk-SK" b="1" dirty="0" smtClean="0"/>
              <a:t>Aké druhy škôd </a:t>
            </a:r>
            <a:r>
              <a:rPr lang="sk-SK" b="1" dirty="0"/>
              <a:t>sa hradia z </a:t>
            </a:r>
            <a:r>
              <a:rPr lang="sk-SK" b="1" dirty="0" smtClean="0"/>
              <a:t>PZP?</a:t>
            </a:r>
            <a:endParaRPr lang="sk-SK" b="1" dirty="0"/>
          </a:p>
          <a:p>
            <a:pPr marL="0" indent="0">
              <a:buNone/>
            </a:pPr>
            <a:r>
              <a:rPr lang="sk-SK" b="1" dirty="0"/>
              <a:t>Škoda </a:t>
            </a:r>
            <a:r>
              <a:rPr lang="sk-SK" b="1" dirty="0" smtClean="0"/>
              <a:t>na veciach a na majetku hradená z </a:t>
            </a:r>
            <a:r>
              <a:rPr lang="sk-SK" b="1" dirty="0" smtClean="0"/>
              <a:t>PZP</a:t>
            </a:r>
            <a:endParaRPr lang="sk-SK" b="1" dirty="0" smtClean="0"/>
          </a:p>
          <a:p>
            <a:pPr marL="0" indent="0">
              <a:buNone/>
            </a:pPr>
            <a:r>
              <a:rPr lang="sk-SK" b="1" dirty="0" smtClean="0"/>
              <a:t>Náhradné vozidlo v prípade PZP a havarijného poistenia</a:t>
            </a:r>
          </a:p>
          <a:p>
            <a:pPr marL="0" indent="0">
              <a:buNone/>
            </a:pPr>
            <a:r>
              <a:rPr lang="sk-SK" b="1" dirty="0" smtClean="0"/>
              <a:t>Škoda (ujma) na zdraví – druhy hradené z PZP</a:t>
            </a:r>
            <a:endParaRPr lang="sk-SK" b="1" dirty="0"/>
          </a:p>
          <a:p>
            <a:pPr marL="0" indent="0">
              <a:buNone/>
            </a:pPr>
            <a:r>
              <a:rPr lang="sk-SK" b="1" dirty="0"/>
              <a:t>Náhrada nemajetkovej ujmy pozostalých z PZP</a:t>
            </a:r>
          </a:p>
          <a:p>
            <a:pPr marL="0" indent="0">
              <a:buNone/>
            </a:pPr>
            <a:r>
              <a:rPr lang="sk-SK" b="1" dirty="0" smtClean="0"/>
              <a:t>Posledné rozhodnutia </a:t>
            </a:r>
            <a:r>
              <a:rPr lang="sk-SK" b="1" dirty="0" smtClean="0"/>
              <a:t>súdov  SR vo veci nemajetkovej ujmy </a:t>
            </a:r>
          </a:p>
          <a:p>
            <a:pPr marL="0" indent="0">
              <a:buNone/>
            </a:pPr>
            <a:r>
              <a:rPr lang="sk-SK" b="1" dirty="0" smtClean="0"/>
              <a:t>Vyžaduje zákon č. 381/2001 Z. z. zmeny?</a:t>
            </a:r>
            <a:endParaRPr lang="sk-SK" b="1" dirty="0"/>
          </a:p>
          <a:p>
            <a:pPr marL="0" indent="0">
              <a:buNone/>
            </a:pPr>
            <a:endParaRPr lang="sk-SK" dirty="0"/>
          </a:p>
        </p:txBody>
      </p:sp>
      <p:sp>
        <p:nvSpPr>
          <p:cNvPr id="4" name="Zástupný symbol čísla snímky 3"/>
          <p:cNvSpPr>
            <a:spLocks noGrp="1"/>
          </p:cNvSpPr>
          <p:nvPr>
            <p:ph type="sldNum" sz="quarter" idx="12"/>
          </p:nvPr>
        </p:nvSpPr>
        <p:spPr/>
        <p:txBody>
          <a:bodyPr/>
          <a:lstStyle/>
          <a:p>
            <a:fld id="{6EC84D80-3779-453A-ADA2-5F0F5F321983}" type="slidenum">
              <a:rPr lang="sk-SK" smtClean="0"/>
              <a:t>2</a:t>
            </a:fld>
            <a:endParaRPr lang="sk-SK"/>
          </a:p>
        </p:txBody>
      </p:sp>
    </p:spTree>
    <p:extLst>
      <p:ext uri="{BB962C8B-B14F-4D97-AF65-F5344CB8AC3E}">
        <p14:creationId xmlns:p14="http://schemas.microsoft.com/office/powerpoint/2010/main" val="14169870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b="1" dirty="0" smtClean="0"/>
              <a:t>Vyžaduje zákon č. 381/2001 Z. z. zmeny ?</a:t>
            </a:r>
            <a:endParaRPr lang="sk-SK" sz="2400" b="1" dirty="0"/>
          </a:p>
        </p:txBody>
      </p:sp>
      <p:sp>
        <p:nvSpPr>
          <p:cNvPr id="3" name="Zástupný symbol obsahu 2"/>
          <p:cNvSpPr>
            <a:spLocks noGrp="1"/>
          </p:cNvSpPr>
          <p:nvPr>
            <p:ph idx="1"/>
          </p:nvPr>
        </p:nvSpPr>
        <p:spPr>
          <a:xfrm>
            <a:off x="457200" y="1268760"/>
            <a:ext cx="8229600" cy="4857403"/>
          </a:xfrm>
        </p:spPr>
        <p:txBody>
          <a:bodyPr>
            <a:normAutofit fontScale="77500" lnSpcReduction="20000"/>
          </a:bodyPr>
          <a:lstStyle/>
          <a:p>
            <a:pPr marL="0" indent="0">
              <a:buNone/>
            </a:pPr>
            <a:r>
              <a:rPr lang="sk-SK" sz="2000" b="1" dirty="0" smtClean="0"/>
              <a:t>Aké nedostatky má zákon o PZP?</a:t>
            </a:r>
          </a:p>
          <a:p>
            <a:pPr algn="just">
              <a:buFontTx/>
              <a:buChar char="-"/>
            </a:pPr>
            <a:r>
              <a:rPr lang="sk-SK" sz="2000" b="1" dirty="0" smtClean="0"/>
              <a:t>treba opätovne zadefinovať pojem motorového vozidla s ohľadom na pracovné stroje, nové druhy MV (elektromobil, </a:t>
            </a:r>
            <a:r>
              <a:rPr lang="sk-SK" sz="2000" b="1" dirty="0" err="1" smtClean="0"/>
              <a:t>segway</a:t>
            </a:r>
            <a:r>
              <a:rPr lang="sk-SK" sz="2000" b="1" dirty="0" smtClean="0"/>
              <a:t> atď.),</a:t>
            </a:r>
          </a:p>
          <a:p>
            <a:pPr algn="just">
              <a:buFontTx/>
              <a:buChar char="-"/>
            </a:pPr>
            <a:r>
              <a:rPr lang="sk-SK" sz="2000" b="1" dirty="0" smtClean="0"/>
              <a:t>treba presne stanoviť, či poisťovňa je povinná hradiť nemajetkovú ujmu pozostalých a v akej výške</a:t>
            </a:r>
            <a:r>
              <a:rPr lang="sk-SK" sz="2000" b="1" dirty="0" smtClean="0"/>
              <a:t>,</a:t>
            </a:r>
          </a:p>
          <a:p>
            <a:pPr algn="just">
              <a:buFontTx/>
              <a:buChar char="-"/>
            </a:pPr>
            <a:r>
              <a:rPr lang="sk-SK" sz="2000" b="1" dirty="0" smtClean="0"/>
              <a:t>systém bonus/</a:t>
            </a:r>
            <a:r>
              <a:rPr lang="sk-SK" sz="2000" b="1" dirty="0" err="1" smtClean="0"/>
              <a:t>malus</a:t>
            </a:r>
            <a:r>
              <a:rPr lang="sk-SK" sz="2000" b="1" dirty="0" smtClean="0"/>
              <a:t> funguje iba na papieri – treba premyslieť efektívny spôsob zakotvenia tohto systému do legislatívy, </a:t>
            </a:r>
            <a:endParaRPr lang="sk-SK" sz="2000" b="1" dirty="0" smtClean="0"/>
          </a:p>
          <a:p>
            <a:pPr algn="just">
              <a:buFontTx/>
              <a:buChar char="-"/>
            </a:pPr>
            <a:r>
              <a:rPr lang="sk-SK" sz="2000" b="1" dirty="0" smtClean="0"/>
              <a:t>treba doriešiť právne postavenie likvidačných zástupcov v zmysle smerníc EÚ (zákon ich postavenie na slovenskom poistnom trhu nerieši, hoci ide o poisťovaciu činnosť),</a:t>
            </a:r>
          </a:p>
          <a:p>
            <a:pPr algn="just">
              <a:buFontTx/>
              <a:buChar char="-"/>
            </a:pPr>
            <a:r>
              <a:rPr lang="sk-SK" sz="2000" b="1" dirty="0" smtClean="0"/>
              <a:t>treba uvažovať o výlukách z krytia pri škode na čelnom skle (bonus/</a:t>
            </a:r>
            <a:r>
              <a:rPr lang="sk-SK" sz="2000" b="1" dirty="0" err="1" smtClean="0"/>
              <a:t>malus</a:t>
            </a:r>
            <a:r>
              <a:rPr lang="sk-SK" sz="2000" b="1" dirty="0" smtClean="0"/>
              <a:t> podľa novely problém nevyriešil), škody spôsobenej pri automobilových pretekoch, škode spôsobenej teroristickým činom a pod.</a:t>
            </a:r>
          </a:p>
          <a:p>
            <a:pPr algn="just">
              <a:buFontTx/>
              <a:buChar char="-"/>
            </a:pPr>
            <a:r>
              <a:rPr lang="sk-SK" sz="2000" b="1" dirty="0" smtClean="0"/>
              <a:t>regres poisťovne proti poistenému je potrebné nastaviť tak, aby uplatnenie tohto práva bolo spravodlivé a prispievalo k prevencii dopravných nehôd,</a:t>
            </a:r>
          </a:p>
          <a:p>
            <a:pPr algn="just">
              <a:buFontTx/>
              <a:buChar char="-"/>
            </a:pPr>
            <a:r>
              <a:rPr lang="sk-SK" sz="2000" b="1" dirty="0" smtClean="0"/>
              <a:t>treba upraviť tvorbu </a:t>
            </a:r>
            <a:r>
              <a:rPr lang="sk-SK" sz="2000" b="1" dirty="0" err="1" smtClean="0"/>
              <a:t>insolvenčného</a:t>
            </a:r>
            <a:r>
              <a:rPr lang="sk-SK" sz="2000" b="1" dirty="0" smtClean="0"/>
              <a:t> fondu a proces vybavovania škôd v prípade krachu poisťovne z iného členského štátu EÚ (poučenie z Astry), </a:t>
            </a:r>
          </a:p>
          <a:p>
            <a:pPr algn="just">
              <a:buFontTx/>
              <a:buChar char="-"/>
            </a:pPr>
            <a:r>
              <a:rPr lang="sk-SK" sz="2000" b="1" dirty="0" smtClean="0"/>
              <a:t>pri škode spôsobenej  nezisteným MV treba presnejšie zadefinovať podmienky nároku poškodených voči SKP (napr. pred r. 2001 bolo podmienkou hradenia týchto škôd to, že polícia takúto škodu zistil „bezprostredne“ po jej vzniku).</a:t>
            </a:r>
          </a:p>
          <a:p>
            <a:pPr marL="0" indent="0">
              <a:buNone/>
            </a:pPr>
            <a:endParaRPr lang="sk-SK" sz="2000" b="1" dirty="0" smtClean="0"/>
          </a:p>
          <a:p>
            <a:pPr marL="0" indent="0" algn="ctr">
              <a:buNone/>
            </a:pPr>
            <a:r>
              <a:rPr lang="sk-SK" sz="2800" b="1" dirty="0" smtClean="0"/>
              <a:t>KONIEC PREZENTÁCIE</a:t>
            </a:r>
            <a:endParaRPr lang="sk-SK" sz="2800" b="1" dirty="0"/>
          </a:p>
        </p:txBody>
      </p:sp>
      <p:sp>
        <p:nvSpPr>
          <p:cNvPr id="4" name="Zástupný symbol čísla snímky 3"/>
          <p:cNvSpPr>
            <a:spLocks noGrp="1"/>
          </p:cNvSpPr>
          <p:nvPr>
            <p:ph type="sldNum" sz="quarter" idx="12"/>
          </p:nvPr>
        </p:nvSpPr>
        <p:spPr/>
        <p:txBody>
          <a:bodyPr/>
          <a:lstStyle/>
          <a:p>
            <a:fld id="{6EC84D80-3779-453A-ADA2-5F0F5F321983}" type="slidenum">
              <a:rPr lang="sk-SK" smtClean="0"/>
              <a:t>20</a:t>
            </a:fld>
            <a:endParaRPr lang="sk-SK"/>
          </a:p>
        </p:txBody>
      </p:sp>
    </p:spTree>
    <p:extLst>
      <p:ext uri="{BB962C8B-B14F-4D97-AF65-F5344CB8AC3E}">
        <p14:creationId xmlns:p14="http://schemas.microsoft.com/office/powerpoint/2010/main" val="1240965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42580" y="-89130"/>
            <a:ext cx="8229600" cy="1143000"/>
          </a:xfrm>
        </p:spPr>
        <p:txBody>
          <a:bodyPr>
            <a:normAutofit/>
          </a:bodyPr>
          <a:lstStyle/>
          <a:p>
            <a:r>
              <a:rPr lang="sk-SK" sz="2800" b="1" dirty="0" smtClean="0"/>
              <a:t>Základné parametre trhu PZP v r. 2016 </a:t>
            </a:r>
            <a:r>
              <a:rPr lang="sk-SK" sz="2800" b="1" dirty="0" err="1" smtClean="0"/>
              <a:t>versus</a:t>
            </a:r>
            <a:r>
              <a:rPr lang="sk-SK" sz="2800" b="1" dirty="0" smtClean="0"/>
              <a:t> r. 2015</a:t>
            </a:r>
            <a:endParaRPr lang="sk-SK" sz="2800" b="1" dirty="0"/>
          </a:p>
        </p:txBody>
      </p:sp>
      <p:sp>
        <p:nvSpPr>
          <p:cNvPr id="3" name="Zástupný symbol obsahu 2"/>
          <p:cNvSpPr>
            <a:spLocks noGrp="1"/>
          </p:cNvSpPr>
          <p:nvPr>
            <p:ph idx="1"/>
          </p:nvPr>
        </p:nvSpPr>
        <p:spPr>
          <a:xfrm>
            <a:off x="457200" y="1268760"/>
            <a:ext cx="8229600" cy="4857403"/>
          </a:xfrm>
        </p:spPr>
        <p:txBody>
          <a:bodyPr>
            <a:normAutofit fontScale="85000" lnSpcReduction="10000"/>
          </a:bodyPr>
          <a:lstStyle/>
          <a:p>
            <a:pPr marL="0" indent="0" algn="just">
              <a:buNone/>
            </a:pPr>
            <a:r>
              <a:rPr lang="sk-SK" sz="2000" b="1" dirty="0" smtClean="0"/>
              <a:t>Predpis poistného </a:t>
            </a:r>
            <a:r>
              <a:rPr lang="sk-SK" sz="2000" b="1" dirty="0"/>
              <a:t>293 </a:t>
            </a:r>
            <a:r>
              <a:rPr lang="sk-SK" sz="2000" b="1" dirty="0" smtClean="0"/>
              <a:t>846 000 eur – nárast o 5 %</a:t>
            </a:r>
          </a:p>
          <a:p>
            <a:pPr marL="0" indent="0" algn="just">
              <a:buNone/>
            </a:pPr>
            <a:r>
              <a:rPr lang="sk-SK" sz="2000" b="1" dirty="0" smtClean="0"/>
              <a:t>Počet poistených MV - </a:t>
            </a:r>
            <a:r>
              <a:rPr lang="sk-SK" sz="2000" b="1" dirty="0"/>
              <a:t>2 736 </a:t>
            </a:r>
            <a:r>
              <a:rPr lang="sk-SK" sz="2000" b="1" dirty="0" smtClean="0"/>
              <a:t>014 ks – nárast o 5 %</a:t>
            </a:r>
          </a:p>
          <a:p>
            <a:pPr marL="0" indent="0" algn="just">
              <a:buNone/>
            </a:pPr>
            <a:r>
              <a:rPr lang="sk-SK" sz="2000" b="1" dirty="0" smtClean="0"/>
              <a:t>Podiely poisťovní na trhu: KOOP 32 % ASP 22 %, KOM 14 %, GEN 12 %, UNIQ 7 %, ČSOB 5 %, </a:t>
            </a:r>
            <a:r>
              <a:rPr lang="sk-SK" sz="2000" b="1" dirty="0"/>
              <a:t>WUST 4 %, </a:t>
            </a:r>
            <a:r>
              <a:rPr lang="sk-SK" sz="2000" b="1" dirty="0" smtClean="0"/>
              <a:t>AXA 3 %, GROUP 1 %</a:t>
            </a:r>
          </a:p>
          <a:p>
            <a:pPr marL="0" indent="0" algn="just">
              <a:buNone/>
            </a:pPr>
            <a:r>
              <a:rPr lang="sk-SK" sz="2000" b="1" u="sng" dirty="0" smtClean="0"/>
              <a:t>Hlásené PU </a:t>
            </a:r>
            <a:r>
              <a:rPr lang="sk-SK" sz="2000" b="1" dirty="0"/>
              <a:t>135 </a:t>
            </a:r>
            <a:r>
              <a:rPr lang="sk-SK" sz="2000" b="1" dirty="0" smtClean="0"/>
              <a:t>282 ks – nárast  o 3 %,  z toho zdravie - </a:t>
            </a:r>
            <a:r>
              <a:rPr lang="sk-SK" sz="2000" b="1" dirty="0"/>
              <a:t>7 </a:t>
            </a:r>
            <a:r>
              <a:rPr lang="sk-SK" sz="2000" b="1" dirty="0" smtClean="0"/>
              <a:t>844 ks, majetok - </a:t>
            </a:r>
            <a:r>
              <a:rPr lang="sk-SK" sz="2000" b="1" dirty="0"/>
              <a:t>127 </a:t>
            </a:r>
            <a:r>
              <a:rPr lang="sk-SK" sz="2000" b="1" dirty="0" smtClean="0"/>
              <a:t>438 ks</a:t>
            </a:r>
          </a:p>
          <a:p>
            <a:pPr marL="0" indent="0" algn="just">
              <a:buNone/>
            </a:pPr>
            <a:r>
              <a:rPr lang="sk-SK" sz="2000" b="1" u="sng" dirty="0" smtClean="0"/>
              <a:t>Počet vybavených PU </a:t>
            </a:r>
            <a:r>
              <a:rPr lang="sk-SK" sz="2000" b="1" dirty="0" smtClean="0"/>
              <a:t>141 318 ks – pokles o 6 %, z toho zdravie - </a:t>
            </a:r>
            <a:r>
              <a:rPr lang="sk-SK" sz="2000" b="1" dirty="0"/>
              <a:t>7 </a:t>
            </a:r>
            <a:r>
              <a:rPr lang="sk-SK" sz="2000" b="1" dirty="0" smtClean="0"/>
              <a:t>612 ks, majetok - </a:t>
            </a:r>
            <a:r>
              <a:rPr lang="sk-SK" sz="2000" b="1" dirty="0"/>
              <a:t>101 </a:t>
            </a:r>
            <a:r>
              <a:rPr lang="sk-SK" sz="2000" b="1" dirty="0" smtClean="0"/>
              <a:t>526 ks, ale </a:t>
            </a:r>
            <a:r>
              <a:rPr lang="sk-SK" sz="2000" b="1" u="sng" dirty="0" smtClean="0">
                <a:solidFill>
                  <a:srgbClr val="FF0000"/>
                </a:solidFill>
              </a:rPr>
              <a:t>vybavené bez plnenia - </a:t>
            </a:r>
            <a:r>
              <a:rPr lang="sk-SK" sz="2000" b="1" u="sng" dirty="0">
                <a:solidFill>
                  <a:srgbClr val="FF0000"/>
                </a:solidFill>
              </a:rPr>
              <a:t>32 </a:t>
            </a:r>
            <a:r>
              <a:rPr lang="sk-SK" sz="2000" b="1" u="sng" dirty="0" smtClean="0">
                <a:solidFill>
                  <a:srgbClr val="FF0000"/>
                </a:solidFill>
              </a:rPr>
              <a:t>180 !!! (máme tu 25 %  podvodníkov ?)</a:t>
            </a:r>
          </a:p>
          <a:p>
            <a:pPr marL="0" indent="0" algn="just">
              <a:buNone/>
            </a:pPr>
            <a:r>
              <a:rPr lang="sk-SK" sz="2000" b="1" u="sng" dirty="0" smtClean="0"/>
              <a:t>Náklady na poistné plnenia </a:t>
            </a:r>
            <a:r>
              <a:rPr lang="sk-SK" sz="2000" b="1" dirty="0"/>
              <a:t>175 </a:t>
            </a:r>
            <a:r>
              <a:rPr lang="sk-SK" sz="2000" b="1" dirty="0" smtClean="0"/>
              <a:t>200 000 eur – nárast o 8 %, z toho zdravie - </a:t>
            </a:r>
            <a:r>
              <a:rPr lang="sk-SK" sz="2000" b="1" dirty="0"/>
              <a:t>31 </a:t>
            </a:r>
            <a:r>
              <a:rPr lang="sk-SK" sz="2000" b="1" dirty="0" smtClean="0"/>
              <a:t>907 000 eur, majetok - </a:t>
            </a:r>
            <a:r>
              <a:rPr lang="sk-SK" sz="2000" b="1" dirty="0"/>
              <a:t>147 </a:t>
            </a:r>
            <a:r>
              <a:rPr lang="sk-SK" sz="2000" b="1" dirty="0" smtClean="0"/>
              <a:t>448 000 eur, regresy - </a:t>
            </a:r>
            <a:r>
              <a:rPr lang="sk-SK" sz="2000" b="1" dirty="0"/>
              <a:t>4 </a:t>
            </a:r>
            <a:r>
              <a:rPr lang="sk-SK" sz="2000" b="1" dirty="0" smtClean="0"/>
              <a:t>156 000 eur </a:t>
            </a:r>
          </a:p>
          <a:p>
            <a:pPr marL="0" indent="0" algn="just">
              <a:buNone/>
            </a:pPr>
            <a:r>
              <a:rPr lang="sk-SK" sz="2000" b="1" dirty="0" smtClean="0"/>
              <a:t>Tvorba technických rezerv (kumulatívne)  - </a:t>
            </a:r>
            <a:r>
              <a:rPr lang="sk-SK" sz="2000" b="1" dirty="0"/>
              <a:t>409 </a:t>
            </a:r>
            <a:r>
              <a:rPr lang="sk-SK" sz="2000" b="1" dirty="0" smtClean="0"/>
              <a:t>285 000 eur, z toho RBNS - 296 115 000 eur, IRBN - </a:t>
            </a:r>
            <a:r>
              <a:rPr lang="sk-SK" sz="2000" b="1" dirty="0"/>
              <a:t>113 </a:t>
            </a:r>
            <a:r>
              <a:rPr lang="sk-SK" sz="2000" b="1" dirty="0" smtClean="0"/>
              <a:t>170 eur – zvýšenie stavu rezerv o 5 %</a:t>
            </a:r>
          </a:p>
          <a:p>
            <a:pPr marL="0" indent="0" algn="just">
              <a:buNone/>
            </a:pPr>
            <a:r>
              <a:rPr lang="sk-SK" sz="2000" b="1" dirty="0" smtClean="0"/>
              <a:t>Závery: </a:t>
            </a:r>
            <a:r>
              <a:rPr lang="sk-SK" sz="2000" b="1" dirty="0" smtClean="0">
                <a:solidFill>
                  <a:srgbClr val="FF0000"/>
                </a:solidFill>
              </a:rPr>
              <a:t>celkové poistné sa mierne zvyšuje, priemerne poistné sa drží na rovnakej úrovni (110 eur), priemerná výška škody na jednu PU narastá</a:t>
            </a:r>
          </a:p>
          <a:p>
            <a:pPr marL="0" indent="0" algn="just">
              <a:buNone/>
            </a:pPr>
            <a:r>
              <a:rPr lang="sk-SK" sz="2000" b="1" dirty="0" smtClean="0"/>
              <a:t>SKP – plnenia spolu 3,2 mil. eur, 2 800 škôd bez poistenia, regresy –   2 mil. eur. Počet nepoistených MV – 60 000 ks</a:t>
            </a:r>
          </a:p>
          <a:p>
            <a:pPr marL="0" indent="0" algn="just">
              <a:buNone/>
            </a:pPr>
            <a:r>
              <a:rPr lang="sk-SK" sz="2000" b="1" dirty="0" smtClean="0"/>
              <a:t>Ale ako to vyzerá s ťahačmi. Naozaj majú nízku </a:t>
            </a:r>
            <a:r>
              <a:rPr lang="sk-SK" sz="2000" b="1" dirty="0" err="1" smtClean="0"/>
              <a:t>škodovosť</a:t>
            </a:r>
            <a:r>
              <a:rPr lang="sk-SK" sz="2000" b="1" dirty="0" smtClean="0"/>
              <a:t> ako to </a:t>
            </a:r>
            <a:r>
              <a:rPr lang="sk-SK" sz="2000" b="1" dirty="0" smtClean="0"/>
              <a:t>tvrdia </a:t>
            </a:r>
            <a:r>
              <a:rPr lang="sk-SK" sz="2000" b="1" dirty="0" smtClean="0"/>
              <a:t>dopravcovia?</a:t>
            </a:r>
          </a:p>
          <a:p>
            <a:pPr marL="0" indent="0">
              <a:buNone/>
            </a:pPr>
            <a:endParaRPr lang="sk-SK" sz="2000" b="1" dirty="0" smtClean="0"/>
          </a:p>
          <a:p>
            <a:pPr marL="0" indent="0">
              <a:buNone/>
            </a:pPr>
            <a:endParaRPr lang="sk-SK" sz="2000" b="1" dirty="0" smtClean="0"/>
          </a:p>
          <a:p>
            <a:pPr marL="0" indent="0">
              <a:buNone/>
            </a:pPr>
            <a:endParaRPr lang="sk-SK" sz="2000" b="1" dirty="0"/>
          </a:p>
        </p:txBody>
      </p:sp>
      <p:sp>
        <p:nvSpPr>
          <p:cNvPr id="4" name="Zástupný symbol čísla snímky 3"/>
          <p:cNvSpPr>
            <a:spLocks noGrp="1"/>
          </p:cNvSpPr>
          <p:nvPr>
            <p:ph type="sldNum" sz="quarter" idx="12"/>
          </p:nvPr>
        </p:nvSpPr>
        <p:spPr/>
        <p:txBody>
          <a:bodyPr/>
          <a:lstStyle/>
          <a:p>
            <a:fld id="{6EC84D80-3779-453A-ADA2-5F0F5F321983}" type="slidenum">
              <a:rPr lang="sk-SK" smtClean="0"/>
              <a:t>3</a:t>
            </a:fld>
            <a:endParaRPr lang="sk-SK"/>
          </a:p>
        </p:txBody>
      </p:sp>
    </p:spTree>
    <p:extLst>
      <p:ext uri="{BB962C8B-B14F-4D97-AF65-F5344CB8AC3E}">
        <p14:creationId xmlns:p14="http://schemas.microsoft.com/office/powerpoint/2010/main" val="1142299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b="1" dirty="0" smtClean="0"/>
              <a:t>Ťahače: nízke priemerné poistné/ </a:t>
            </a:r>
            <a:r>
              <a:rPr lang="sk-SK" sz="2400" b="1" dirty="0" err="1" smtClean="0"/>
              <a:t>škodovosť</a:t>
            </a:r>
            <a:r>
              <a:rPr lang="sk-SK" sz="2400" b="1" dirty="0" smtClean="0"/>
              <a:t> ťahačov </a:t>
            </a:r>
            <a:endParaRPr lang="sk-SK" sz="2400" b="1" dirty="0"/>
          </a:p>
        </p:txBody>
      </p:sp>
      <p:sp>
        <p:nvSpPr>
          <p:cNvPr id="3" name="Zástupný symbol obsahu 2"/>
          <p:cNvSpPr>
            <a:spLocks noGrp="1"/>
          </p:cNvSpPr>
          <p:nvPr>
            <p:ph idx="1"/>
          </p:nvPr>
        </p:nvSpPr>
        <p:spPr>
          <a:xfrm>
            <a:off x="457200" y="1412776"/>
            <a:ext cx="8229600" cy="4824536"/>
          </a:xfrm>
        </p:spPr>
        <p:txBody>
          <a:bodyPr>
            <a:noAutofit/>
          </a:bodyPr>
          <a:lstStyle/>
          <a:p>
            <a:pPr marL="0" indent="0" algn="just" fontAlgn="base">
              <a:buNone/>
            </a:pPr>
            <a:r>
              <a:rPr lang="sk-SK" sz="2000" b="1" dirty="0" smtClean="0"/>
              <a:t>Podiel ťahačov  na </a:t>
            </a:r>
            <a:r>
              <a:rPr lang="sk-SK" sz="2000" b="1" dirty="0" err="1" smtClean="0"/>
              <a:t>škodovosti</a:t>
            </a:r>
            <a:r>
              <a:rPr lang="sk-SK" sz="2000" b="1" dirty="0" smtClean="0"/>
              <a:t> PZP za </a:t>
            </a:r>
            <a:r>
              <a:rPr lang="sk-SK" sz="2000" b="1" dirty="0"/>
              <a:t>posledných päť </a:t>
            </a:r>
            <a:r>
              <a:rPr lang="sk-SK" sz="2000" b="1" dirty="0" smtClean="0"/>
              <a:t>rokov. Údaje vychádzajú z váženého priemeru za r</a:t>
            </a:r>
            <a:r>
              <a:rPr lang="sk-SK" sz="2000" b="1" dirty="0"/>
              <a:t>. </a:t>
            </a:r>
            <a:r>
              <a:rPr lang="sk-SK" sz="2000" b="1" dirty="0" smtClean="0"/>
              <a:t> 2011-2016:</a:t>
            </a:r>
            <a:endParaRPr lang="sk-SK" sz="2000" b="1" dirty="0"/>
          </a:p>
          <a:p>
            <a:pPr marL="0" lvl="0" indent="0" algn="just" fontAlgn="base">
              <a:buNone/>
            </a:pPr>
            <a:r>
              <a:rPr lang="sk-SK" sz="2000" dirty="0" smtClean="0"/>
              <a:t>Podiel </a:t>
            </a:r>
            <a:r>
              <a:rPr lang="sk-SK" sz="2000" b="1" dirty="0"/>
              <a:t>počtu poistených</a:t>
            </a:r>
            <a:r>
              <a:rPr lang="sk-SK" sz="2000" dirty="0"/>
              <a:t> </a:t>
            </a:r>
            <a:r>
              <a:rPr lang="sk-SK" sz="2000" dirty="0" smtClean="0"/>
              <a:t>ťahačov (28 000 ks) predstavuje z</a:t>
            </a:r>
            <a:r>
              <a:rPr lang="sk-SK" sz="2000" dirty="0"/>
              <a:t> celkového </a:t>
            </a:r>
            <a:r>
              <a:rPr lang="sk-SK" sz="2000" b="1" dirty="0"/>
              <a:t>počtu poistených vozidiel </a:t>
            </a:r>
            <a:r>
              <a:rPr lang="sk-SK" sz="2000" b="1" dirty="0" smtClean="0"/>
              <a:t>1</a:t>
            </a:r>
            <a:r>
              <a:rPr lang="sk-SK" sz="2000" b="1" dirty="0"/>
              <a:t>%</a:t>
            </a:r>
            <a:r>
              <a:rPr lang="sk-SK" sz="2000" dirty="0"/>
              <a:t>, avšak  ťahače sa podieľajú  na </a:t>
            </a:r>
            <a:r>
              <a:rPr lang="sk-SK" sz="2000" b="1" dirty="0"/>
              <a:t>počte registrovaných škôd 9,3</a:t>
            </a:r>
            <a:r>
              <a:rPr lang="sk-SK" sz="2000" b="1" dirty="0" smtClean="0"/>
              <a:t>% </a:t>
            </a:r>
            <a:r>
              <a:rPr lang="sk-SK" sz="2000" dirty="0" smtClean="0"/>
              <a:t>(12 000 ks);</a:t>
            </a:r>
            <a:endParaRPr lang="sk-SK" sz="2000" dirty="0"/>
          </a:p>
          <a:p>
            <a:pPr marL="0" indent="0" algn="just" fontAlgn="base">
              <a:buNone/>
            </a:pPr>
            <a:r>
              <a:rPr lang="sk-SK" sz="2000" dirty="0" smtClean="0"/>
              <a:t>Podiel ťahačov </a:t>
            </a:r>
            <a:r>
              <a:rPr lang="sk-SK" sz="2000" b="1" dirty="0"/>
              <a:t>na poistnom</a:t>
            </a:r>
            <a:r>
              <a:rPr lang="sk-SK" sz="2000" dirty="0"/>
              <a:t> je </a:t>
            </a:r>
            <a:r>
              <a:rPr lang="sk-SK" sz="2000" b="1" dirty="0"/>
              <a:t>6%</a:t>
            </a:r>
            <a:r>
              <a:rPr lang="sk-SK" sz="2000" dirty="0"/>
              <a:t>, ale podiel ťahačov predstavuje </a:t>
            </a:r>
            <a:r>
              <a:rPr lang="sk-SK" sz="2000" b="1" dirty="0"/>
              <a:t>na škodách 18%;</a:t>
            </a:r>
            <a:r>
              <a:rPr lang="sk-SK" sz="2000" dirty="0"/>
              <a:t> </a:t>
            </a:r>
            <a:r>
              <a:rPr lang="sk-SK" sz="2000" b="1" dirty="0" smtClean="0"/>
              <a:t>Frekvencia </a:t>
            </a:r>
            <a:r>
              <a:rPr lang="sk-SK" sz="2000" b="1" dirty="0"/>
              <a:t>škôd </a:t>
            </a:r>
            <a:r>
              <a:rPr lang="sk-SK" sz="2000" dirty="0"/>
              <a:t>ťahačov je </a:t>
            </a:r>
            <a:r>
              <a:rPr lang="sk-SK" sz="2000" b="1" dirty="0"/>
              <a:t>47%</a:t>
            </a:r>
            <a:r>
              <a:rPr lang="sk-SK" sz="2000" dirty="0"/>
              <a:t> </a:t>
            </a:r>
            <a:r>
              <a:rPr lang="sk-SK" sz="2000" dirty="0" smtClean="0"/>
              <a:t>(teoreticky takmer každý </a:t>
            </a:r>
            <a:r>
              <a:rPr lang="sk-SK" sz="2000" dirty="0"/>
              <a:t>druhý ťahač spôsobí </a:t>
            </a:r>
            <a:r>
              <a:rPr lang="sk-SK" sz="2000" dirty="0" smtClean="0"/>
              <a:t>škodu). Oproti </a:t>
            </a:r>
            <a:r>
              <a:rPr lang="sk-SK" sz="2000" dirty="0"/>
              <a:t>celkovej frekvencii </a:t>
            </a:r>
            <a:r>
              <a:rPr lang="sk-SK" sz="2000" b="1" dirty="0"/>
              <a:t>5%;</a:t>
            </a:r>
            <a:endParaRPr lang="sk-SK" sz="2000" dirty="0"/>
          </a:p>
          <a:p>
            <a:pPr marL="0" indent="0" algn="just" fontAlgn="base">
              <a:buNone/>
            </a:pPr>
            <a:r>
              <a:rPr lang="sk-SK" sz="2000" b="1" dirty="0" smtClean="0"/>
              <a:t>Priemerné </a:t>
            </a:r>
            <a:r>
              <a:rPr lang="sk-SK" sz="2000" b="1" dirty="0"/>
              <a:t>plnenie </a:t>
            </a:r>
            <a:r>
              <a:rPr lang="sk-SK" sz="2000" dirty="0"/>
              <a:t>je </a:t>
            </a:r>
            <a:r>
              <a:rPr lang="sk-SK" sz="2000" b="1" dirty="0"/>
              <a:t>2x </a:t>
            </a:r>
            <a:r>
              <a:rPr lang="sk-SK" sz="2000" dirty="0"/>
              <a:t>vyššie ako priemerné plnenie za všetky vozidlá</a:t>
            </a:r>
            <a:r>
              <a:rPr lang="sk-SK" sz="2000" dirty="0" smtClean="0"/>
              <a:t>;</a:t>
            </a:r>
          </a:p>
          <a:p>
            <a:pPr marL="0" indent="0" algn="just" fontAlgn="base">
              <a:buNone/>
            </a:pPr>
            <a:r>
              <a:rPr lang="sk-SK" sz="2000" b="1" dirty="0" smtClean="0"/>
              <a:t>Podiel </a:t>
            </a:r>
            <a:r>
              <a:rPr lang="sk-SK" sz="2000" b="1" dirty="0"/>
              <a:t>rezerv </a:t>
            </a:r>
            <a:r>
              <a:rPr lang="sk-SK" sz="2000" dirty="0"/>
              <a:t>na škody na ťahače je priemerne </a:t>
            </a:r>
            <a:r>
              <a:rPr lang="sk-SK" sz="2000" b="1" dirty="0"/>
              <a:t>20%</a:t>
            </a:r>
            <a:r>
              <a:rPr lang="sk-SK" sz="2000" dirty="0"/>
              <a:t>;</a:t>
            </a:r>
          </a:p>
          <a:p>
            <a:pPr marL="0" indent="0" algn="just">
              <a:buNone/>
            </a:pPr>
            <a:r>
              <a:rPr lang="sk-SK" sz="2000" b="1" dirty="0" smtClean="0"/>
              <a:t>Priemerná </a:t>
            </a:r>
            <a:r>
              <a:rPr lang="sk-SK" sz="2000" b="1" dirty="0" err="1"/>
              <a:t>škodovosť</a:t>
            </a:r>
            <a:r>
              <a:rPr lang="sk-SK" sz="2000" b="1" dirty="0"/>
              <a:t> </a:t>
            </a:r>
            <a:r>
              <a:rPr lang="sk-SK" sz="2000" dirty="0"/>
              <a:t>je </a:t>
            </a:r>
            <a:r>
              <a:rPr lang="sk-SK" sz="2000" b="1" dirty="0"/>
              <a:t>186</a:t>
            </a:r>
            <a:r>
              <a:rPr lang="sk-SK" sz="2000" b="1" dirty="0" smtClean="0"/>
              <a:t>%;</a:t>
            </a:r>
          </a:p>
          <a:p>
            <a:pPr marL="0" indent="0" algn="just">
              <a:buNone/>
            </a:pPr>
            <a:r>
              <a:rPr lang="sk-SK" sz="2000" dirty="0" smtClean="0"/>
              <a:t>Za nepoistené ťahače vyplatila SKP (2011-2016) za 650 škôd cca 2,3 mil. eur.</a:t>
            </a:r>
            <a:endParaRPr lang="sk-SK" sz="2000" dirty="0"/>
          </a:p>
          <a:p>
            <a:pPr marL="0" indent="0" algn="just" fontAlgn="base">
              <a:buNone/>
            </a:pPr>
            <a:r>
              <a:rPr lang="sk-SK" sz="2000" b="1" dirty="0">
                <a:solidFill>
                  <a:srgbClr val="FF0000"/>
                </a:solidFill>
              </a:rPr>
              <a:t>Je priemerné poistné za ťahač cca 700 eur dostačujúce?</a:t>
            </a:r>
          </a:p>
          <a:p>
            <a:pPr marL="0" indent="0" algn="just" fontAlgn="base">
              <a:buNone/>
            </a:pPr>
            <a:r>
              <a:rPr lang="sk-SK" sz="2000" b="1" dirty="0" smtClean="0"/>
              <a:t>Ceny poistenia </a:t>
            </a:r>
            <a:r>
              <a:rPr lang="sk-SK" sz="2000" b="1" dirty="0"/>
              <a:t>v kategórii ťahače </a:t>
            </a:r>
            <a:r>
              <a:rPr lang="sk-SK" sz="2000" b="1" dirty="0" smtClean="0"/>
              <a:t>sú do budúcnosti neudržateľné! </a:t>
            </a:r>
          </a:p>
          <a:p>
            <a:pPr marL="0" indent="0" algn="just" fontAlgn="base">
              <a:buNone/>
            </a:pPr>
            <a:endParaRPr lang="sk-SK" sz="2000" dirty="0"/>
          </a:p>
          <a:p>
            <a:pPr marL="0" indent="0" fontAlgn="base">
              <a:buNone/>
            </a:pPr>
            <a:endParaRPr lang="sk-SK" sz="2000" dirty="0"/>
          </a:p>
          <a:p>
            <a:pPr marL="0" indent="0">
              <a:buNone/>
            </a:pPr>
            <a:endParaRPr lang="sk-SK" sz="2000" dirty="0"/>
          </a:p>
        </p:txBody>
      </p:sp>
      <p:sp>
        <p:nvSpPr>
          <p:cNvPr id="4" name="Zástupný symbol čísla snímky 3"/>
          <p:cNvSpPr>
            <a:spLocks noGrp="1"/>
          </p:cNvSpPr>
          <p:nvPr>
            <p:ph type="sldNum" sz="quarter" idx="12"/>
          </p:nvPr>
        </p:nvSpPr>
        <p:spPr/>
        <p:txBody>
          <a:bodyPr/>
          <a:lstStyle/>
          <a:p>
            <a:fld id="{6EC84D80-3779-453A-ADA2-5F0F5F321983}" type="slidenum">
              <a:rPr lang="sk-SK" smtClean="0"/>
              <a:t>4</a:t>
            </a:fld>
            <a:endParaRPr lang="sk-SK"/>
          </a:p>
        </p:txBody>
      </p:sp>
    </p:spTree>
    <p:extLst>
      <p:ext uri="{BB962C8B-B14F-4D97-AF65-F5344CB8AC3E}">
        <p14:creationId xmlns:p14="http://schemas.microsoft.com/office/powerpoint/2010/main" val="821936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r>
              <a:rPr lang="sk-SK" sz="2700" b="1" dirty="0"/>
              <a:t>Krach poisťovne Astra a problémy s tým spojené</a:t>
            </a:r>
            <a:r>
              <a:rPr lang="sk-SK" sz="2400" b="1" dirty="0"/>
              <a:t/>
            </a:r>
            <a:br>
              <a:rPr lang="sk-SK" sz="2400" b="1" dirty="0"/>
            </a:br>
            <a:endParaRPr lang="sk-SK" sz="2400" b="1" dirty="0"/>
          </a:p>
        </p:txBody>
      </p:sp>
      <p:sp>
        <p:nvSpPr>
          <p:cNvPr id="3" name="Zástupný symbol obsahu 2"/>
          <p:cNvSpPr>
            <a:spLocks noGrp="1"/>
          </p:cNvSpPr>
          <p:nvPr>
            <p:ph idx="1"/>
          </p:nvPr>
        </p:nvSpPr>
        <p:spPr>
          <a:xfrm>
            <a:off x="323528" y="980728"/>
            <a:ext cx="8640960" cy="5616624"/>
          </a:xfrm>
        </p:spPr>
        <p:txBody>
          <a:bodyPr>
            <a:normAutofit fontScale="92500" lnSpcReduction="10000"/>
          </a:bodyPr>
          <a:lstStyle/>
          <a:p>
            <a:pPr marL="0" indent="0" algn="just">
              <a:buNone/>
            </a:pPr>
            <a:r>
              <a:rPr lang="sk-SK" sz="1800" dirty="0" smtClean="0"/>
              <a:t>Poisťovňa Astra (pobočka poisťovne z iného členského štátu)  stratila k 31. 8. 2015 oprávnenie podnikať na území SR (zákaz dojednávať nové poistné zmluvy).  </a:t>
            </a:r>
            <a:r>
              <a:rPr lang="sk-SK" sz="1800" b="1" dirty="0" smtClean="0"/>
              <a:t>Záväzky za škody  spôsobené po 1. 9. 2015 prešli z Astry na SKP. </a:t>
            </a:r>
            <a:r>
              <a:rPr lang="sk-SK" sz="1800" dirty="0" smtClean="0"/>
              <a:t>NBS nariadila  Astre, aby </a:t>
            </a:r>
            <a:r>
              <a:rPr lang="sk-SK" sz="1800" dirty="0"/>
              <a:t>všetkým klientom poslala návrh na ukončenie </a:t>
            </a:r>
            <a:r>
              <a:rPr lang="sk-SK" sz="1800" dirty="0" smtClean="0"/>
              <a:t>PZP </a:t>
            </a:r>
            <a:r>
              <a:rPr lang="sk-SK" sz="1800" dirty="0"/>
              <a:t>dohodou k 30</a:t>
            </a:r>
            <a:r>
              <a:rPr lang="sk-SK" sz="1800" dirty="0" smtClean="0"/>
              <a:t>. 11. 2015. </a:t>
            </a:r>
          </a:p>
          <a:p>
            <a:pPr marL="0" indent="0" algn="just">
              <a:buNone/>
            </a:pPr>
            <a:r>
              <a:rPr lang="sk-SK" sz="1800" dirty="0" smtClean="0"/>
              <a:t>Astra mala pred bankrotom </a:t>
            </a:r>
            <a:r>
              <a:rPr lang="sk-SK" sz="1800" b="1" dirty="0" smtClean="0"/>
              <a:t>17 000  poistných zmlúv PZP,  </a:t>
            </a:r>
            <a:r>
              <a:rPr lang="sk-SK" sz="1800" dirty="0" smtClean="0"/>
              <a:t>predpis poistného vo výške 1 675 000 eur s podielom na trhu 0,9 %. </a:t>
            </a:r>
          </a:p>
          <a:p>
            <a:pPr marL="0" indent="0" algn="just">
              <a:buNone/>
            </a:pPr>
            <a:r>
              <a:rPr lang="sk-SK" sz="1800" dirty="0" smtClean="0"/>
              <a:t>Po 31. 8. 2015 bola spisová agenda Astry spolu </a:t>
            </a:r>
            <a:r>
              <a:rPr lang="sk-SK" sz="1800" dirty="0"/>
              <a:t>s likvidačnými </a:t>
            </a:r>
            <a:r>
              <a:rPr lang="sk-SK" sz="1800" dirty="0" smtClean="0"/>
              <a:t>spismi zaslaná do Rumunska. </a:t>
            </a:r>
          </a:p>
          <a:p>
            <a:pPr marL="0" indent="0" algn="just">
              <a:buNone/>
            </a:pPr>
            <a:r>
              <a:rPr lang="sk-SK" sz="1800" dirty="0"/>
              <a:t>Súd v Bukurešti dňa 28</a:t>
            </a:r>
            <a:r>
              <a:rPr lang="sk-SK" sz="1800" dirty="0" smtClean="0"/>
              <a:t>. 4. 2016 rozhodol o </a:t>
            </a:r>
            <a:r>
              <a:rPr lang="sk-SK" sz="1800" dirty="0"/>
              <a:t>otvorení </a:t>
            </a:r>
            <a:r>
              <a:rPr lang="sk-SK" sz="1800" dirty="0" smtClean="0"/>
              <a:t> procesu likvidácie poisťovne Astra.  </a:t>
            </a:r>
            <a:r>
              <a:rPr lang="sk-SK" sz="1800" b="1" dirty="0" smtClean="0"/>
              <a:t>SKP tak vznikla</a:t>
            </a:r>
            <a:r>
              <a:rPr lang="sk-SK" sz="1800" dirty="0" smtClean="0"/>
              <a:t> podľa § 24 </a:t>
            </a:r>
            <a:r>
              <a:rPr lang="sk-SK" sz="1800" dirty="0"/>
              <a:t>ods. 2 písm. c) </a:t>
            </a:r>
            <a:r>
              <a:rPr lang="sk-SK" sz="1800" dirty="0" smtClean="0"/>
              <a:t>zákona </a:t>
            </a:r>
            <a:r>
              <a:rPr lang="sk-SK" sz="1800" dirty="0"/>
              <a:t>č. 381/2001 Z</a:t>
            </a:r>
            <a:r>
              <a:rPr lang="sk-SK" sz="1800" dirty="0" smtClean="0"/>
              <a:t>. z</a:t>
            </a:r>
            <a:r>
              <a:rPr lang="sk-SK" sz="1800" dirty="0"/>
              <a:t>. (plnenie v </a:t>
            </a:r>
            <a:r>
              <a:rPr lang="sk-SK" sz="1800" dirty="0" smtClean="0"/>
              <a:t>prípade insolventnosti </a:t>
            </a:r>
            <a:r>
              <a:rPr lang="sk-SK" sz="1800" dirty="0"/>
              <a:t>poisťovne) </a:t>
            </a:r>
            <a:r>
              <a:rPr lang="sk-SK" sz="1800" b="1" dirty="0" smtClean="0"/>
              <a:t>povinnosť od 28. </a:t>
            </a:r>
            <a:r>
              <a:rPr lang="sk-SK" sz="1900" b="1" dirty="0" smtClean="0"/>
              <a:t>4. 2016 uspokojovať </a:t>
            </a:r>
            <a:r>
              <a:rPr lang="sk-SK" sz="1900" b="1" dirty="0"/>
              <a:t>nároky </a:t>
            </a:r>
            <a:r>
              <a:rPr lang="sk-SK" sz="1900" b="1" dirty="0" smtClean="0"/>
              <a:t>poškodených, ktorým klient Astry spôsobil škodu. </a:t>
            </a:r>
            <a:endParaRPr lang="sk-SK" sz="1900" b="1" dirty="0" smtClean="0"/>
          </a:p>
          <a:p>
            <a:pPr marL="0" indent="0" algn="just">
              <a:buNone/>
            </a:pPr>
            <a:r>
              <a:rPr lang="sk-SK" sz="1900" dirty="0" smtClean="0"/>
              <a:t>SKP </a:t>
            </a:r>
            <a:r>
              <a:rPr lang="sk-SK" sz="1900" dirty="0" smtClean="0"/>
              <a:t>dostala od rumunského garančného fondu </a:t>
            </a:r>
            <a:r>
              <a:rPr lang="sk-SK" sz="1900" b="1" dirty="0" smtClean="0"/>
              <a:t>návrh dohody o refundácii </a:t>
            </a:r>
            <a:r>
              <a:rPr lang="sk-SK" sz="1900" dirty="0" smtClean="0"/>
              <a:t>vyplatených plnení vo výške 50 %, ktorá nebola doteraz podpísaná.</a:t>
            </a:r>
          </a:p>
          <a:p>
            <a:pPr marL="0" indent="0">
              <a:buNone/>
            </a:pPr>
            <a:r>
              <a:rPr lang="sk-SK" sz="1900" dirty="0" smtClean="0"/>
              <a:t>Aktuálny stav:  SKP bolo v r. 2016 nahlásených </a:t>
            </a:r>
            <a:r>
              <a:rPr lang="sk-SK" sz="1900" b="1" dirty="0" smtClean="0"/>
              <a:t>350 ks PU</a:t>
            </a:r>
            <a:r>
              <a:rPr lang="sk-SK" sz="1900" dirty="0" smtClean="0"/>
              <a:t> spôsobených klientmi Astry  s </a:t>
            </a:r>
            <a:r>
              <a:rPr lang="sk-SK" sz="1900" b="1" dirty="0" smtClean="0"/>
              <a:t>rezervou 600 000 eur.  Stav k 1. 6. 2017:  vyplatených cca 400 000 eur a rezerva je cca 400 000 eur (zatiaľ nás SKP stála cca 800 000 eur).</a:t>
            </a:r>
            <a:r>
              <a:rPr lang="sk-SK" sz="1900" dirty="0" smtClean="0"/>
              <a:t>.</a:t>
            </a:r>
          </a:p>
          <a:p>
            <a:pPr marL="0" indent="0">
              <a:buNone/>
            </a:pPr>
            <a:r>
              <a:rPr lang="sk-SK" sz="1900" dirty="0" smtClean="0"/>
              <a:t>Poškodený stále môžu nahlasovať škody z minulosti.</a:t>
            </a:r>
          </a:p>
          <a:p>
            <a:pPr marL="0" indent="0">
              <a:buNone/>
            </a:pPr>
            <a:r>
              <a:rPr lang="sk-SK" sz="1900" dirty="0" smtClean="0"/>
              <a:t>SKP plní </a:t>
            </a:r>
            <a:r>
              <a:rPr lang="sk-SK" sz="1900" b="1" dirty="0" smtClean="0"/>
              <a:t>iba škody z PZP, </a:t>
            </a:r>
            <a:r>
              <a:rPr lang="sk-SK" sz="1900" dirty="0" smtClean="0"/>
              <a:t>nie iné nároky klientov ASTRA (nie napr. nespotrebované poistné).</a:t>
            </a:r>
          </a:p>
          <a:p>
            <a:pPr marL="0" indent="0">
              <a:buNone/>
            </a:pPr>
            <a:r>
              <a:rPr lang="sk-SK" sz="1900" dirty="0"/>
              <a:t>Medzitým skrachovala v Rumunsku ďalšia poisťovňa – </a:t>
            </a:r>
            <a:r>
              <a:rPr lang="sk-SK" sz="1900" dirty="0" err="1"/>
              <a:t>Carpatica</a:t>
            </a:r>
            <a:r>
              <a:rPr lang="sk-SK" sz="1900" dirty="0"/>
              <a:t> (spolu s Astrou mali 31% podiel na trhu</a:t>
            </a:r>
            <a:r>
              <a:rPr lang="sk-SK" sz="1900" dirty="0" smtClean="0"/>
              <a:t>).</a:t>
            </a:r>
            <a:endParaRPr lang="sk-SK" sz="1900" dirty="0"/>
          </a:p>
        </p:txBody>
      </p:sp>
      <p:sp>
        <p:nvSpPr>
          <p:cNvPr id="4" name="Zástupný symbol čísla snímky 3"/>
          <p:cNvSpPr>
            <a:spLocks noGrp="1"/>
          </p:cNvSpPr>
          <p:nvPr>
            <p:ph type="sldNum" sz="quarter" idx="12"/>
          </p:nvPr>
        </p:nvSpPr>
        <p:spPr/>
        <p:txBody>
          <a:bodyPr/>
          <a:lstStyle/>
          <a:p>
            <a:fld id="{6EC84D80-3779-453A-ADA2-5F0F5F321983}" type="slidenum">
              <a:rPr lang="sk-SK" smtClean="0"/>
              <a:t>5</a:t>
            </a:fld>
            <a:endParaRPr lang="sk-SK"/>
          </a:p>
        </p:txBody>
      </p:sp>
    </p:spTree>
    <p:extLst>
      <p:ext uri="{BB962C8B-B14F-4D97-AF65-F5344CB8AC3E}">
        <p14:creationId xmlns:p14="http://schemas.microsoft.com/office/powerpoint/2010/main" val="2276751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b="1" dirty="0" smtClean="0"/>
              <a:t>Aké škody a iné plnenia poskytuje poisťovňa z </a:t>
            </a:r>
            <a:r>
              <a:rPr lang="sk-SK" sz="2400" b="1" dirty="0"/>
              <a:t>PZP?</a:t>
            </a:r>
          </a:p>
        </p:txBody>
      </p:sp>
      <p:sp>
        <p:nvSpPr>
          <p:cNvPr id="3" name="Zástupný symbol obsahu 2"/>
          <p:cNvSpPr>
            <a:spLocks noGrp="1"/>
          </p:cNvSpPr>
          <p:nvPr>
            <p:ph idx="1"/>
          </p:nvPr>
        </p:nvSpPr>
        <p:spPr>
          <a:xfrm>
            <a:off x="457200" y="1268760"/>
            <a:ext cx="8229600" cy="5256584"/>
          </a:xfrm>
        </p:spPr>
        <p:txBody>
          <a:bodyPr>
            <a:normAutofit fontScale="55000" lnSpcReduction="20000"/>
          </a:bodyPr>
          <a:lstStyle/>
          <a:p>
            <a:pPr marL="0" indent="0" algn="just">
              <a:buNone/>
            </a:pPr>
            <a:r>
              <a:rPr lang="sk-SK" b="1" dirty="0"/>
              <a:t>§ 4 zákona PZP : </a:t>
            </a:r>
            <a:r>
              <a:rPr lang="sk-SK" b="1" dirty="0" smtClean="0">
                <a:solidFill>
                  <a:srgbClr val="FF0000"/>
                </a:solidFill>
              </a:rPr>
              <a:t>obsahuje taxatívny </a:t>
            </a:r>
            <a:r>
              <a:rPr lang="sk-SK" b="1" dirty="0">
                <a:solidFill>
                  <a:srgbClr val="FF0000"/>
                </a:solidFill>
              </a:rPr>
              <a:t>výpočet plnení, ktoré poisťovňa plní poškodenému namiesto poisteného škodcu</a:t>
            </a:r>
            <a:r>
              <a:rPr lang="sk-SK" b="1" dirty="0" smtClean="0">
                <a:solidFill>
                  <a:srgbClr val="FF0000"/>
                </a:solidFill>
              </a:rPr>
              <a:t>. Tieto škody hradí poisťovňa z PZP, ak za škodu klient poisťovne zodpovedá podľa § 427 OZ (príp. vodič podľa § 420 OZ).</a:t>
            </a:r>
            <a:endParaRPr lang="sk-SK" b="1" dirty="0">
              <a:solidFill>
                <a:srgbClr val="FF0000"/>
              </a:solidFill>
            </a:endParaRPr>
          </a:p>
          <a:p>
            <a:pPr marL="0" indent="0" algn="just">
              <a:buNone/>
            </a:pPr>
            <a:r>
              <a:rPr lang="sk-SK" b="1" u="sng" dirty="0" smtClean="0"/>
              <a:t>Odsek 1: </a:t>
            </a:r>
            <a:r>
              <a:rPr lang="sk-SK" dirty="0"/>
              <a:t>Poistenie zodpovednosti </a:t>
            </a:r>
            <a:r>
              <a:rPr lang="sk-SK" b="1" dirty="0"/>
              <a:t>sa vzťahuje na každého, kto zodpovedá za škodu spôsobenú prevádzkou motorového vozidla uvedeného v poistnej zmluve.</a:t>
            </a:r>
          </a:p>
          <a:p>
            <a:pPr marL="0" indent="0" algn="just">
              <a:buNone/>
            </a:pPr>
            <a:r>
              <a:rPr lang="sk-SK" b="1" u="sng" dirty="0"/>
              <a:t>Odsek </a:t>
            </a:r>
            <a:r>
              <a:rPr lang="sk-SK" b="1" u="sng" dirty="0" smtClean="0"/>
              <a:t>2:</a:t>
            </a:r>
            <a:r>
              <a:rPr lang="sk-SK" dirty="0" smtClean="0"/>
              <a:t> </a:t>
            </a:r>
            <a:r>
              <a:rPr lang="sk-SK" dirty="0"/>
              <a:t>Poistený má z poistenia zodpovednosti právo, aby poisťovateľ za neho nahradil poškodenému uplatnené preukázané nároky na náhradu  </a:t>
            </a:r>
          </a:p>
          <a:p>
            <a:pPr marL="0" indent="0" algn="just">
              <a:buNone/>
            </a:pPr>
            <a:r>
              <a:rPr lang="sk-SK" dirty="0"/>
              <a:t>a) </a:t>
            </a:r>
            <a:r>
              <a:rPr lang="sk-SK" b="1" dirty="0"/>
              <a:t>škody na zdraví a nákladov pri usmrtení,</a:t>
            </a:r>
          </a:p>
          <a:p>
            <a:pPr marL="0" indent="0" algn="just">
              <a:buNone/>
            </a:pPr>
            <a:r>
              <a:rPr lang="sk-SK" dirty="0"/>
              <a:t>b) škody vzniknutej </a:t>
            </a:r>
            <a:r>
              <a:rPr lang="sk-SK" b="1" dirty="0"/>
              <a:t>poškodením, zničením, odcudzením alebo stratou veci,</a:t>
            </a:r>
          </a:p>
          <a:p>
            <a:pPr marL="0" indent="0" algn="just">
              <a:buNone/>
            </a:pPr>
            <a:r>
              <a:rPr lang="sk-SK" dirty="0"/>
              <a:t>c) účelne vynaložených </a:t>
            </a:r>
            <a:r>
              <a:rPr lang="sk-SK" b="1" dirty="0"/>
              <a:t>nákladov spojených s právnym zastúpením </a:t>
            </a:r>
            <a:r>
              <a:rPr lang="sk-SK" dirty="0"/>
              <a:t>pri uplatňovaní nárokov   podľa písmen a), b) a d), ak poisťovateľ nesplnil povinnosti uvedené v § 11 ods. 6 písm. a) alebo   písm.  b) alebo poisťovateľ neoprávnene odmietol poskytnúť poistné plnenie, alebo  neoprávnene krátil  poskytnuté poistné plnenie,</a:t>
            </a:r>
          </a:p>
          <a:p>
            <a:pPr marL="0" indent="0" algn="just">
              <a:buNone/>
            </a:pPr>
            <a:r>
              <a:rPr lang="sk-SK" dirty="0"/>
              <a:t>d</a:t>
            </a:r>
            <a:r>
              <a:rPr lang="sk-SK" b="1" dirty="0"/>
              <a:t>) ušlého zisku</a:t>
            </a:r>
            <a:r>
              <a:rPr lang="sk-SK" b="1" dirty="0" smtClean="0"/>
              <a:t>.</a:t>
            </a:r>
          </a:p>
          <a:p>
            <a:pPr marL="0" indent="0" algn="just">
              <a:buNone/>
            </a:pPr>
            <a:r>
              <a:rPr lang="sk-SK" b="1" u="sng" dirty="0"/>
              <a:t>Odsek </a:t>
            </a:r>
            <a:r>
              <a:rPr lang="sk-SK" b="1" u="sng" dirty="0" smtClean="0"/>
              <a:t>3:</a:t>
            </a:r>
            <a:r>
              <a:rPr lang="sk-SK" dirty="0" smtClean="0"/>
              <a:t>Poistený </a:t>
            </a:r>
            <a:r>
              <a:rPr lang="sk-SK" dirty="0"/>
              <a:t>má z poistenia zodpovednosti právo, aby poisťovateľ za neho nahradil príslušným </a:t>
            </a:r>
            <a:r>
              <a:rPr lang="sk-SK" dirty="0" smtClean="0"/>
              <a:t>subjektom </a:t>
            </a:r>
            <a:r>
              <a:rPr lang="sk-SK" b="1" dirty="0" smtClean="0"/>
              <a:t>(Sociálna poisťovňa, zdravotné poisťovne)</a:t>
            </a:r>
            <a:r>
              <a:rPr lang="sk-SK" b="1" dirty="0"/>
              <a:t> </a:t>
            </a:r>
            <a:r>
              <a:rPr lang="sk-SK" dirty="0"/>
              <a:t>uplatnené, preukázané a vyplatené náklady zdravotnej starostlivosti, nemocenské dávky, dávky nemocenského zabezpečenia, úrazové dávky, dávky úrazového zabezpečenia, dôchodkové dávky, dávky výsluhového zabezpečenia a dôchodky starobného dôchodkového sporenia, ak poistený je povinný ich nahradiť týmto subjektom.</a:t>
            </a:r>
            <a:endParaRPr lang="sk-SK" b="1" dirty="0"/>
          </a:p>
          <a:p>
            <a:pPr marL="0" indent="0" algn="just">
              <a:buNone/>
            </a:pPr>
            <a:endParaRPr lang="sk-SK" dirty="0"/>
          </a:p>
        </p:txBody>
      </p:sp>
      <p:sp>
        <p:nvSpPr>
          <p:cNvPr id="4" name="Zástupný symbol čísla snímky 3"/>
          <p:cNvSpPr>
            <a:spLocks noGrp="1"/>
          </p:cNvSpPr>
          <p:nvPr>
            <p:ph type="sldNum" sz="quarter" idx="12"/>
          </p:nvPr>
        </p:nvSpPr>
        <p:spPr/>
        <p:txBody>
          <a:bodyPr/>
          <a:lstStyle/>
          <a:p>
            <a:fld id="{6EC84D80-3779-453A-ADA2-5F0F5F321983}" type="slidenum">
              <a:rPr lang="sk-SK" smtClean="0"/>
              <a:t>6</a:t>
            </a:fld>
            <a:endParaRPr lang="sk-SK"/>
          </a:p>
        </p:txBody>
      </p:sp>
    </p:spTree>
    <p:extLst>
      <p:ext uri="{BB962C8B-B14F-4D97-AF65-F5344CB8AC3E}">
        <p14:creationId xmlns:p14="http://schemas.microsoft.com/office/powerpoint/2010/main" val="284787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a:bodyPr>
          <a:lstStyle/>
          <a:p>
            <a:r>
              <a:rPr lang="sk-SK" sz="2800" b="1" dirty="0" smtClean="0"/>
              <a:t>Čo všetko spadá pod pojem škoda na veci/majetku</a:t>
            </a:r>
            <a:endParaRPr lang="sk-SK" sz="2800" b="1" dirty="0"/>
          </a:p>
        </p:txBody>
      </p:sp>
      <p:sp>
        <p:nvSpPr>
          <p:cNvPr id="3" name="Zástupný symbol obsahu 2"/>
          <p:cNvSpPr>
            <a:spLocks noGrp="1"/>
          </p:cNvSpPr>
          <p:nvPr>
            <p:ph idx="1"/>
          </p:nvPr>
        </p:nvSpPr>
        <p:spPr>
          <a:xfrm>
            <a:off x="457200" y="1124744"/>
            <a:ext cx="8229600" cy="5400600"/>
          </a:xfrm>
        </p:spPr>
        <p:txBody>
          <a:bodyPr>
            <a:normAutofit fontScale="77500" lnSpcReduction="20000"/>
          </a:bodyPr>
          <a:lstStyle/>
          <a:p>
            <a:pPr marL="0" indent="0" algn="just">
              <a:buNone/>
            </a:pPr>
            <a:r>
              <a:rPr lang="sk-SK" sz="2400" b="1" u="sng" dirty="0" smtClean="0"/>
              <a:t>Podľa § 4 ods. 2 písm. b) sa hradí škoda vzniknutá poškodením, zničením, odcudzením alebo stratou veci, ak tomu došlo v súvislosti s prevádzkou MV. </a:t>
            </a:r>
          </a:p>
          <a:p>
            <a:pPr marL="0" indent="0" algn="just">
              <a:buNone/>
            </a:pPr>
            <a:r>
              <a:rPr lang="sk-SK" sz="2400" b="1" u="sng" dirty="0" smtClean="0"/>
              <a:t>Likvidátor poisťovne sa musí vyporiadať s týmito nárokmi, ktoré sa týkajú vecných škôd bez ohľadu na to, či si poškodený uplatňuje nárok voči poistenému škodcovi alebo priamo proti poisťovni (§ 15 zákona PZP)</a:t>
            </a:r>
          </a:p>
          <a:p>
            <a:pPr marL="0" indent="0" algn="just">
              <a:buNone/>
            </a:pPr>
            <a:r>
              <a:rPr lang="sk-SK" sz="2400" b="1" dirty="0" smtClean="0"/>
              <a:t>Škoda na motorovom vozidle – náklady na opravu MV (tzv. plechové škody) </a:t>
            </a:r>
            <a:endParaRPr lang="sk-SK" sz="2400" b="1" dirty="0" smtClean="0"/>
          </a:p>
          <a:p>
            <a:pPr marL="0" indent="0" algn="just">
              <a:buNone/>
            </a:pPr>
            <a:r>
              <a:rPr lang="sk-SK" sz="2400" b="1" dirty="0" smtClean="0"/>
              <a:t>Škoda </a:t>
            </a:r>
            <a:r>
              <a:rPr lang="sk-SK" sz="2400" b="1" dirty="0" smtClean="0"/>
              <a:t>veciach prepravovaných v/na MV, osobné veci cestujúcich</a:t>
            </a:r>
          </a:p>
          <a:p>
            <a:pPr marL="0" indent="0" algn="just">
              <a:buNone/>
            </a:pPr>
            <a:r>
              <a:rPr lang="sk-SK" sz="2400" b="1" dirty="0" smtClean="0"/>
              <a:t>Odcudzenie vecí cestujúcich, ak sú splnené podmienky podľa § 429 OZ</a:t>
            </a:r>
          </a:p>
          <a:p>
            <a:pPr marL="0" indent="0" algn="just">
              <a:buNone/>
            </a:pPr>
            <a:r>
              <a:rPr lang="sk-SK" sz="2400" b="1" dirty="0" smtClean="0"/>
              <a:t>Škoda na čelnom skle </a:t>
            </a:r>
          </a:p>
          <a:p>
            <a:pPr marL="0" indent="0" algn="just">
              <a:buNone/>
            </a:pPr>
            <a:r>
              <a:rPr lang="sk-SK" sz="2400" b="1" dirty="0" smtClean="0"/>
              <a:t>Škoda na cestnom telese, zvodidlách, dopravných  značkách, majetku  poškodených (poškodenie plota)</a:t>
            </a:r>
          </a:p>
          <a:p>
            <a:pPr marL="0" indent="0" algn="just">
              <a:buNone/>
            </a:pPr>
            <a:r>
              <a:rPr lang="sk-SK" sz="2400" b="1" dirty="0" smtClean="0"/>
              <a:t>Ekologické škody – náklady na ich odstránenie</a:t>
            </a:r>
          </a:p>
          <a:p>
            <a:pPr marL="0" indent="0" algn="just">
              <a:buNone/>
            </a:pPr>
            <a:r>
              <a:rPr lang="sk-SK" sz="2400" b="1" dirty="0" smtClean="0"/>
              <a:t>Náklady na odstránenie MV z vozovky a náklady na odtiahnutie  MV</a:t>
            </a:r>
          </a:p>
          <a:p>
            <a:pPr marL="0" indent="0" algn="just">
              <a:buNone/>
            </a:pPr>
            <a:r>
              <a:rPr lang="sk-SK" sz="2400" b="1" dirty="0" smtClean="0"/>
              <a:t>Strata pohonných látok</a:t>
            </a:r>
          </a:p>
          <a:p>
            <a:pPr marL="0" indent="0" algn="just">
              <a:buNone/>
            </a:pPr>
            <a:r>
              <a:rPr lang="sk-SK" sz="2400" b="1" dirty="0" smtClean="0"/>
              <a:t>Náklad na zakúpenie nových diaľničných známok</a:t>
            </a:r>
          </a:p>
          <a:p>
            <a:pPr marL="0" indent="0" algn="just">
              <a:buNone/>
            </a:pPr>
            <a:r>
              <a:rPr lang="sk-SK" sz="2400" b="1" dirty="0" smtClean="0"/>
              <a:t>Náklady na zistenie výšky škody </a:t>
            </a:r>
          </a:p>
          <a:p>
            <a:pPr marL="0" indent="0" algn="just">
              <a:buNone/>
            </a:pPr>
            <a:r>
              <a:rPr lang="sk-SK" sz="2400" b="1" dirty="0" smtClean="0"/>
              <a:t>Náklady na náhradné vozidlo </a:t>
            </a:r>
          </a:p>
          <a:p>
            <a:pPr marL="0" indent="0" algn="just">
              <a:buNone/>
            </a:pPr>
            <a:r>
              <a:rPr lang="sk-SK" sz="2400" b="1" dirty="0" smtClean="0"/>
              <a:t>Regresné nároky Sociálnej poisťovne a zdravotných poisťovní</a:t>
            </a:r>
          </a:p>
          <a:p>
            <a:pPr marL="0" indent="0" algn="just">
              <a:buNone/>
            </a:pPr>
            <a:r>
              <a:rPr lang="sk-SK" sz="2400" b="1" dirty="0" smtClean="0"/>
              <a:t>Ušlý zisk poškodeného</a:t>
            </a:r>
          </a:p>
        </p:txBody>
      </p:sp>
      <p:sp>
        <p:nvSpPr>
          <p:cNvPr id="4" name="Zástupný symbol čísla snímky 3"/>
          <p:cNvSpPr>
            <a:spLocks noGrp="1"/>
          </p:cNvSpPr>
          <p:nvPr>
            <p:ph type="sldNum" sz="quarter" idx="12"/>
          </p:nvPr>
        </p:nvSpPr>
        <p:spPr/>
        <p:txBody>
          <a:bodyPr/>
          <a:lstStyle/>
          <a:p>
            <a:fld id="{6EC84D80-3779-453A-ADA2-5F0F5F321983}" type="slidenum">
              <a:rPr lang="sk-SK" smtClean="0"/>
              <a:t>7</a:t>
            </a:fld>
            <a:endParaRPr lang="sk-SK"/>
          </a:p>
        </p:txBody>
      </p:sp>
    </p:spTree>
    <p:extLst>
      <p:ext uri="{BB962C8B-B14F-4D97-AF65-F5344CB8AC3E}">
        <p14:creationId xmlns:p14="http://schemas.microsoft.com/office/powerpoint/2010/main" val="3080290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18058"/>
          </a:xfrm>
        </p:spPr>
        <p:txBody>
          <a:bodyPr>
            <a:normAutofit fontScale="90000"/>
          </a:bodyPr>
          <a:lstStyle/>
          <a:p>
            <a:r>
              <a:rPr lang="sk-SK" sz="2800" b="1" dirty="0" smtClean="0"/>
              <a:t>Náklady na náhradné MV  </a:t>
            </a:r>
            <a:r>
              <a:rPr lang="sk-SK" sz="2800" b="1" dirty="0" smtClean="0"/>
              <a:t>(NMV) hradené </a:t>
            </a:r>
            <a:r>
              <a:rPr lang="sk-SK" sz="2800" b="1" dirty="0" smtClean="0"/>
              <a:t>z PZP</a:t>
            </a:r>
            <a:endParaRPr lang="sk-SK" sz="2800" b="1" dirty="0"/>
          </a:p>
        </p:txBody>
      </p:sp>
      <p:sp>
        <p:nvSpPr>
          <p:cNvPr id="3" name="Zástupný symbol obsahu 2"/>
          <p:cNvSpPr>
            <a:spLocks noGrp="1"/>
          </p:cNvSpPr>
          <p:nvPr>
            <p:ph idx="1"/>
          </p:nvPr>
        </p:nvSpPr>
        <p:spPr>
          <a:xfrm>
            <a:off x="107504" y="908720"/>
            <a:ext cx="8856984" cy="5544616"/>
          </a:xfrm>
        </p:spPr>
        <p:txBody>
          <a:bodyPr>
            <a:normAutofit lnSpcReduction="10000"/>
          </a:bodyPr>
          <a:lstStyle/>
          <a:p>
            <a:pPr marL="0" indent="0" algn="just">
              <a:buNone/>
            </a:pPr>
            <a:r>
              <a:rPr lang="sk-SK" sz="1600" dirty="0" smtClean="0"/>
              <a:t>1</a:t>
            </a:r>
            <a:r>
              <a:rPr lang="sk-SK" sz="1600" b="1" dirty="0" smtClean="0"/>
              <a:t>. Dĺžka nájmu </a:t>
            </a:r>
            <a:r>
              <a:rPr lang="sk-SK" sz="1600" b="1" dirty="0" smtClean="0"/>
              <a:t>NMV </a:t>
            </a:r>
            <a:r>
              <a:rPr lang="sk-SK" sz="1600" b="1" dirty="0" smtClean="0"/>
              <a:t>vozidla. </a:t>
            </a:r>
            <a:r>
              <a:rPr lang="sk-SK" sz="1600" dirty="0" smtClean="0"/>
              <a:t>Prípad:  </a:t>
            </a:r>
            <a:r>
              <a:rPr lang="sk-SK" sz="1600" dirty="0" smtClean="0"/>
              <a:t>Poškodenému </a:t>
            </a:r>
            <a:r>
              <a:rPr lang="sk-SK" sz="1600" dirty="0" smtClean="0"/>
              <a:t>vznikla škoda </a:t>
            </a:r>
            <a:r>
              <a:rPr lang="sk-SK" sz="1600" dirty="0"/>
              <a:t>16</a:t>
            </a:r>
            <a:r>
              <a:rPr lang="sk-SK" sz="1600" dirty="0" smtClean="0"/>
              <a:t>. 1. 2017, </a:t>
            </a:r>
            <a:r>
              <a:rPr lang="sk-SK" sz="1600" dirty="0"/>
              <a:t>vozidlo si dal však do opravy až 25</a:t>
            </a:r>
            <a:r>
              <a:rPr lang="sk-SK" sz="1600" dirty="0" smtClean="0"/>
              <a:t>. 1. 2017. </a:t>
            </a:r>
            <a:r>
              <a:rPr lang="sk-SK" sz="1600" dirty="0"/>
              <a:t>Oprava bola ukončená 16</a:t>
            </a:r>
            <a:r>
              <a:rPr lang="sk-SK" sz="1600" dirty="0" smtClean="0"/>
              <a:t>. 2</a:t>
            </a:r>
            <a:r>
              <a:rPr lang="sk-SK" sz="1600" dirty="0"/>
              <a:t>. </a:t>
            </a:r>
            <a:r>
              <a:rPr lang="sk-SK" sz="1600" dirty="0" smtClean="0"/>
              <a:t>2017; v ten istý deň dostala poisťovňa žiadosť </a:t>
            </a:r>
            <a:r>
              <a:rPr lang="sk-SK" sz="1600" dirty="0"/>
              <a:t>o vystavenie krycie listu  a aj faktúru. Krycí list </a:t>
            </a:r>
            <a:r>
              <a:rPr lang="sk-SK" sz="1600" dirty="0" smtClean="0"/>
              <a:t>poisťovňa neodoslala </a:t>
            </a:r>
            <a:r>
              <a:rPr lang="sk-SK" sz="1600" dirty="0"/>
              <a:t>  z dôvodu neukončeného šetrenia právneho základu. </a:t>
            </a:r>
            <a:r>
              <a:rPr lang="sk-SK" sz="1600" dirty="0" smtClean="0"/>
              <a:t> Poškodený si </a:t>
            </a:r>
            <a:r>
              <a:rPr lang="sk-SK" sz="1600" dirty="0"/>
              <a:t>vozidlo nevyzdvihol v servise a naďalej mal </a:t>
            </a:r>
            <a:r>
              <a:rPr lang="sk-SK" sz="1600" dirty="0" smtClean="0"/>
              <a:t>NMV </a:t>
            </a:r>
            <a:r>
              <a:rPr lang="sk-SK" sz="1600" dirty="0"/>
              <a:t>až do doby, kedy poisťovňa škodu </a:t>
            </a:r>
            <a:r>
              <a:rPr lang="sk-SK" sz="1600" dirty="0" smtClean="0"/>
              <a:t>zlikvidovala. </a:t>
            </a:r>
            <a:r>
              <a:rPr lang="sk-SK" sz="1600" dirty="0"/>
              <a:t> </a:t>
            </a:r>
            <a:r>
              <a:rPr lang="sk-SK" sz="1600" b="1" dirty="0" smtClean="0"/>
              <a:t>Na akú dobu </a:t>
            </a:r>
            <a:r>
              <a:rPr lang="sk-SK" sz="1600" b="1" dirty="0" smtClean="0"/>
              <a:t>má poškodený </a:t>
            </a:r>
            <a:r>
              <a:rPr lang="sk-SK" sz="1600" b="1" dirty="0" smtClean="0"/>
              <a:t>nárok na </a:t>
            </a:r>
            <a:r>
              <a:rPr lang="sk-SK" sz="1600" b="1" dirty="0" smtClean="0"/>
              <a:t>NMV? </a:t>
            </a:r>
            <a:r>
              <a:rPr lang="sk-SK" sz="1600" dirty="0" smtClean="0"/>
              <a:t>Rozhodnutia súdov:</a:t>
            </a:r>
            <a:endParaRPr lang="sk-SK" sz="1600" dirty="0"/>
          </a:p>
          <a:p>
            <a:pPr marL="0" indent="0" algn="just">
              <a:buNone/>
            </a:pPr>
            <a:r>
              <a:rPr lang="sk-SK" sz="1600" dirty="0" smtClean="0"/>
              <a:t>Okresný súd 1:  </a:t>
            </a:r>
            <a:r>
              <a:rPr lang="sk-SK" sz="1600" b="1" dirty="0" smtClean="0"/>
              <a:t>Súd uznal </a:t>
            </a:r>
            <a:r>
              <a:rPr lang="sk-SK" sz="1600" b="1" dirty="0"/>
              <a:t>dátum ukončenia opravy ako dátum </a:t>
            </a:r>
            <a:r>
              <a:rPr lang="sk-SK" sz="1600" b="1" dirty="0" smtClean="0"/>
              <a:t>dokedy </a:t>
            </a:r>
            <a:r>
              <a:rPr lang="sk-SK" sz="1600" b="1" dirty="0"/>
              <a:t>sa má hradiť </a:t>
            </a:r>
            <a:r>
              <a:rPr lang="sk-SK" sz="1600" b="1" dirty="0" smtClean="0"/>
              <a:t>náklady na NMV.</a:t>
            </a:r>
            <a:endParaRPr lang="sk-SK" sz="1600" b="1" dirty="0" smtClean="0"/>
          </a:p>
          <a:p>
            <a:pPr marL="0" indent="0" algn="just">
              <a:buNone/>
            </a:pPr>
            <a:r>
              <a:rPr lang="sk-SK" sz="1600" dirty="0" smtClean="0"/>
              <a:t>Okresný súd 2:  Poškodený mal nárok na </a:t>
            </a:r>
            <a:r>
              <a:rPr lang="sk-SK" sz="1600" dirty="0" smtClean="0"/>
              <a:t>NMV </a:t>
            </a:r>
            <a:r>
              <a:rPr lang="sk-SK" sz="1600" dirty="0" smtClean="0"/>
              <a:t>do dňa vystavenia krycieho listu.</a:t>
            </a:r>
          </a:p>
          <a:p>
            <a:pPr marL="0" indent="0" algn="just">
              <a:buNone/>
            </a:pPr>
            <a:r>
              <a:rPr lang="sk-SK" sz="1600" dirty="0" smtClean="0"/>
              <a:t>Okresný súd 3: Poškodený má nárok na </a:t>
            </a:r>
            <a:r>
              <a:rPr lang="sk-SK" sz="1600" dirty="0" smtClean="0"/>
              <a:t>NMV </a:t>
            </a:r>
            <a:r>
              <a:rPr lang="sk-SK" sz="1600" dirty="0" smtClean="0"/>
              <a:t>až do doby, keď peniaze </a:t>
            </a:r>
            <a:r>
              <a:rPr lang="sk-SK" sz="1600" dirty="0"/>
              <a:t>nabehli na účet servisu</a:t>
            </a:r>
            <a:r>
              <a:rPr lang="sk-SK" sz="1600" dirty="0" smtClean="0"/>
              <a:t>.</a:t>
            </a:r>
          </a:p>
          <a:p>
            <a:pPr marL="0" indent="0" algn="just">
              <a:buNone/>
            </a:pPr>
            <a:r>
              <a:rPr lang="sk-SK" sz="1600" b="1" dirty="0" smtClean="0">
                <a:solidFill>
                  <a:srgbClr val="FF0000"/>
                </a:solidFill>
              </a:rPr>
              <a:t>Správne riešenie je bod č. 1.</a:t>
            </a:r>
          </a:p>
          <a:p>
            <a:pPr marL="0" indent="0" algn="just">
              <a:buNone/>
            </a:pPr>
            <a:r>
              <a:rPr lang="sk-SK" sz="1600" b="1" dirty="0" smtClean="0"/>
              <a:t>2. Od akého momentu sa považuje vozidlo za prenajaté: </a:t>
            </a:r>
            <a:r>
              <a:rPr lang="sk-SK" sz="1600" dirty="0" smtClean="0"/>
              <a:t>od </a:t>
            </a:r>
            <a:r>
              <a:rPr lang="sk-SK" sz="1600" dirty="0"/>
              <a:t>dátumu </a:t>
            </a:r>
            <a:r>
              <a:rPr lang="sk-SK" sz="1600" dirty="0" smtClean="0"/>
              <a:t>nehody? od </a:t>
            </a:r>
            <a:r>
              <a:rPr lang="sk-SK" sz="1600" dirty="0"/>
              <a:t>dátumu  kedy </a:t>
            </a:r>
            <a:r>
              <a:rPr lang="sk-SK" sz="1600" dirty="0" smtClean="0"/>
              <a:t> </a:t>
            </a:r>
            <a:r>
              <a:rPr lang="sk-SK" sz="1600" b="1" dirty="0" smtClean="0"/>
              <a:t>dal poškodený vozidlo </a:t>
            </a:r>
            <a:r>
              <a:rPr lang="sk-SK" sz="1600" b="1" dirty="0"/>
              <a:t>do </a:t>
            </a:r>
            <a:r>
              <a:rPr lang="sk-SK" sz="1600" b="1" dirty="0" smtClean="0"/>
              <a:t>opravy</a:t>
            </a:r>
            <a:r>
              <a:rPr lang="sk-SK" sz="1600" dirty="0" smtClean="0"/>
              <a:t>?</a:t>
            </a:r>
            <a:r>
              <a:rPr lang="sk-SK" sz="1600" dirty="0"/>
              <a:t> </a:t>
            </a:r>
            <a:r>
              <a:rPr lang="sk-SK" sz="1600" b="1" dirty="0" smtClean="0">
                <a:solidFill>
                  <a:srgbClr val="FF0000"/>
                </a:solidFill>
              </a:rPr>
              <a:t>Riešenie: Klient má nárok na </a:t>
            </a:r>
            <a:r>
              <a:rPr lang="sk-SK" sz="1600" b="1" dirty="0" smtClean="0">
                <a:solidFill>
                  <a:srgbClr val="FF0000"/>
                </a:solidFill>
              </a:rPr>
              <a:t>NMV od </a:t>
            </a:r>
            <a:r>
              <a:rPr lang="sk-SK" sz="1600" b="1" dirty="0" smtClean="0">
                <a:solidFill>
                  <a:srgbClr val="FF0000"/>
                </a:solidFill>
              </a:rPr>
              <a:t>dátumu nehody. </a:t>
            </a:r>
            <a:endParaRPr lang="sk-SK" sz="1600" b="1" dirty="0">
              <a:solidFill>
                <a:srgbClr val="FF0000"/>
              </a:solidFill>
            </a:endParaRPr>
          </a:p>
          <a:p>
            <a:pPr marL="0" indent="0" algn="just">
              <a:buNone/>
            </a:pPr>
            <a:r>
              <a:rPr lang="sk-SK" sz="1600" dirty="0" smtClean="0"/>
              <a:t>3. Dĺžka opravy: V</a:t>
            </a:r>
            <a:r>
              <a:rPr lang="sk-SK" sz="1600" dirty="0"/>
              <a:t> servise objedali náhradný diel, ktorý im prišiel  až o 4 </a:t>
            </a:r>
            <a:r>
              <a:rPr lang="sk-SK" sz="1600" dirty="0" smtClean="0"/>
              <a:t>dní.  Dĺžka </a:t>
            </a:r>
            <a:r>
              <a:rPr lang="sk-SK" sz="1600" dirty="0"/>
              <a:t>opravy </a:t>
            </a:r>
            <a:r>
              <a:rPr lang="sk-SK" sz="1600" dirty="0" smtClean="0"/>
              <a:t>sa predlžila </a:t>
            </a:r>
            <a:r>
              <a:rPr lang="sk-SK" sz="1600" dirty="0"/>
              <a:t>a klient o toľko dní  naviac </a:t>
            </a:r>
            <a:r>
              <a:rPr lang="sk-SK" sz="1600" dirty="0" smtClean="0"/>
              <a:t>používal NMV.</a:t>
            </a:r>
            <a:r>
              <a:rPr lang="sk-SK" sz="1600" dirty="0"/>
              <a:t>  Keďže pri výpočtu  nákladov na </a:t>
            </a:r>
            <a:r>
              <a:rPr lang="sk-SK" sz="1600" dirty="0" smtClean="0"/>
              <a:t>NMV </a:t>
            </a:r>
            <a:r>
              <a:rPr lang="sk-SK" sz="1600" dirty="0" smtClean="0"/>
              <a:t>poisťovňa overuje koľko  by spravidla trvala </a:t>
            </a:r>
            <a:r>
              <a:rPr lang="sk-SK" sz="1600" dirty="0"/>
              <a:t>dĺžka </a:t>
            </a:r>
            <a:r>
              <a:rPr lang="sk-SK" sz="1600" dirty="0" smtClean="0"/>
              <a:t>opravy,  </a:t>
            </a:r>
            <a:r>
              <a:rPr lang="sk-SK" sz="1600" b="1" dirty="0"/>
              <a:t>objednanie </a:t>
            </a:r>
            <a:r>
              <a:rPr lang="sk-SK" sz="1600" b="1" dirty="0" smtClean="0"/>
              <a:t>náhradných dielov nezapočítava do </a:t>
            </a:r>
            <a:r>
              <a:rPr lang="sk-SK" sz="1600" b="1" dirty="0"/>
              <a:t>dĺžky </a:t>
            </a:r>
            <a:r>
              <a:rPr lang="sk-SK" sz="1600" b="1" dirty="0" smtClean="0"/>
              <a:t>nájmu, </a:t>
            </a:r>
            <a:r>
              <a:rPr lang="sk-SK" sz="1600" dirty="0" smtClean="0"/>
              <a:t>preto náklady </a:t>
            </a:r>
            <a:r>
              <a:rPr lang="sk-SK" sz="1600" dirty="0"/>
              <a:t>za prenájom </a:t>
            </a:r>
            <a:r>
              <a:rPr lang="sk-SK" sz="1600" dirty="0" smtClean="0"/>
              <a:t>krátia. Je to správne? </a:t>
            </a:r>
            <a:r>
              <a:rPr lang="sk-SK" sz="1600" b="1" dirty="0" smtClean="0">
                <a:solidFill>
                  <a:srgbClr val="FF0000"/>
                </a:solidFill>
              </a:rPr>
              <a:t>NIE. Do dĺžky opravy sa </a:t>
            </a:r>
            <a:r>
              <a:rPr lang="sk-SK" sz="1600" b="1" dirty="0" err="1" smtClean="0">
                <a:solidFill>
                  <a:srgbClr val="FF0000"/>
                </a:solidFill>
              </a:rPr>
              <a:t>započíva</a:t>
            </a:r>
            <a:r>
              <a:rPr lang="sk-SK" sz="1600" b="1" dirty="0" smtClean="0">
                <a:solidFill>
                  <a:srgbClr val="FF0000"/>
                </a:solidFill>
              </a:rPr>
              <a:t> aj doba dodania náhradných dielov (ide o objektívnu okolnosť mimo poškodeného!) </a:t>
            </a:r>
            <a:endParaRPr lang="sk-SK" sz="1600" b="1" dirty="0">
              <a:solidFill>
                <a:srgbClr val="FF0000"/>
              </a:solidFill>
            </a:endParaRPr>
          </a:p>
          <a:p>
            <a:pPr marL="0" indent="0">
              <a:buNone/>
            </a:pPr>
            <a:r>
              <a:rPr lang="sk-SK" sz="1600" b="1" dirty="0" smtClean="0"/>
              <a:t>4. Otázka primeranosti </a:t>
            </a:r>
            <a:r>
              <a:rPr lang="sk-SK" sz="1600" b="1" dirty="0"/>
              <a:t>nákladov  na </a:t>
            </a:r>
            <a:r>
              <a:rPr lang="sk-SK" sz="1600" b="1" dirty="0" smtClean="0"/>
              <a:t>prenájom NMV.</a:t>
            </a:r>
            <a:endParaRPr lang="sk-SK" sz="1600" b="1" dirty="0"/>
          </a:p>
          <a:p>
            <a:pPr marL="0" indent="0" algn="just">
              <a:buNone/>
            </a:pPr>
            <a:r>
              <a:rPr lang="sk-SK" sz="1600" b="1" dirty="0" smtClean="0"/>
              <a:t>Príklad z praxe: </a:t>
            </a:r>
            <a:r>
              <a:rPr lang="sk-SK" sz="1600" dirty="0" smtClean="0"/>
              <a:t>poškodený si </a:t>
            </a:r>
            <a:r>
              <a:rPr lang="sk-SK" sz="1600" dirty="0"/>
              <a:t>požičal vozidlo nižšej triedy ako bolo jeho poškodené </a:t>
            </a:r>
            <a:r>
              <a:rPr lang="sk-SK" sz="1600" dirty="0" smtClean="0"/>
              <a:t>(poisťovňa akceptuje). </a:t>
            </a:r>
            <a:r>
              <a:rPr lang="sk-SK" sz="1600" dirty="0"/>
              <a:t>Počas prenájmu  najazdil 6 km denne a dĺžka prenájmu  spolu činila 600 EUR. Ak by  chodil v tieto dni taxíkom tak  náklady na prenájom  by boli ďaleko </a:t>
            </a:r>
            <a:r>
              <a:rPr lang="sk-SK" sz="1600" dirty="0" smtClean="0"/>
              <a:t>menšie.  </a:t>
            </a:r>
            <a:r>
              <a:rPr lang="sk-SK" sz="1600" b="1" dirty="0" smtClean="0"/>
              <a:t>Môže poisťovňa poškodenému krátiť plnenie </a:t>
            </a:r>
            <a:r>
              <a:rPr lang="sk-SK" sz="1600" b="1" dirty="0"/>
              <a:t>za </a:t>
            </a:r>
            <a:r>
              <a:rPr lang="sk-SK" sz="1600" b="1" dirty="0" smtClean="0"/>
              <a:t>to, </a:t>
            </a:r>
            <a:r>
              <a:rPr lang="sk-SK" sz="1600" b="1" dirty="0"/>
              <a:t>že nevyužil </a:t>
            </a:r>
            <a:r>
              <a:rPr lang="sk-SK" sz="1600" b="1" dirty="0" smtClean="0"/>
              <a:t>lacnejšiu </a:t>
            </a:r>
            <a:r>
              <a:rPr lang="sk-SK" sz="1600" b="1" dirty="0"/>
              <a:t>formu </a:t>
            </a:r>
            <a:r>
              <a:rPr lang="sk-SK" sz="1600" b="1" dirty="0" smtClean="0"/>
              <a:t> prepravy (napr. taxík)? </a:t>
            </a:r>
            <a:r>
              <a:rPr lang="sk-SK" sz="1600" b="1" dirty="0" smtClean="0">
                <a:solidFill>
                  <a:srgbClr val="FF0000"/>
                </a:solidFill>
              </a:rPr>
              <a:t>Môže, ale len pri </a:t>
            </a:r>
            <a:r>
              <a:rPr lang="sk-SK" sz="1600" b="1" dirty="0" err="1" smtClean="0">
                <a:solidFill>
                  <a:srgbClr val="FF0000"/>
                </a:solidFill>
              </a:rPr>
              <a:t>havarijom</a:t>
            </a:r>
            <a:r>
              <a:rPr lang="sk-SK" sz="1600" b="1" dirty="0" smtClean="0">
                <a:solidFill>
                  <a:srgbClr val="FF0000"/>
                </a:solidFill>
              </a:rPr>
              <a:t> poistení, nie pri PZP.</a:t>
            </a:r>
            <a:endParaRPr lang="sk-SK" sz="1600" b="1" dirty="0">
              <a:solidFill>
                <a:srgbClr val="FF0000"/>
              </a:solidFill>
            </a:endParaRPr>
          </a:p>
          <a:p>
            <a:pPr marL="0" indent="0">
              <a:buNone/>
            </a:pPr>
            <a:endParaRPr lang="sk-SK" sz="1600" dirty="0"/>
          </a:p>
        </p:txBody>
      </p:sp>
      <p:sp>
        <p:nvSpPr>
          <p:cNvPr id="4" name="Zástupný symbol čísla snímky 3"/>
          <p:cNvSpPr>
            <a:spLocks noGrp="1"/>
          </p:cNvSpPr>
          <p:nvPr>
            <p:ph type="sldNum" sz="quarter" idx="12"/>
          </p:nvPr>
        </p:nvSpPr>
        <p:spPr/>
        <p:txBody>
          <a:bodyPr/>
          <a:lstStyle/>
          <a:p>
            <a:fld id="{6EC84D80-3779-453A-ADA2-5F0F5F321983}" type="slidenum">
              <a:rPr lang="sk-SK" smtClean="0"/>
              <a:t>8</a:t>
            </a:fld>
            <a:endParaRPr lang="sk-SK"/>
          </a:p>
        </p:txBody>
      </p:sp>
    </p:spTree>
    <p:extLst>
      <p:ext uri="{BB962C8B-B14F-4D97-AF65-F5344CB8AC3E}">
        <p14:creationId xmlns:p14="http://schemas.microsoft.com/office/powerpoint/2010/main" val="1413181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81967"/>
          </a:xfrm>
        </p:spPr>
        <p:txBody>
          <a:bodyPr>
            <a:normAutofit/>
          </a:bodyPr>
          <a:lstStyle/>
          <a:p>
            <a:r>
              <a:rPr lang="sk-SK" sz="2000" b="1" dirty="0" smtClean="0"/>
              <a:t>Zníženie predajnej ceny havarovaného MV – skutočná škoda?</a:t>
            </a:r>
            <a:endParaRPr lang="sk-SK" sz="2000" b="1" dirty="0"/>
          </a:p>
        </p:txBody>
      </p:sp>
      <p:sp>
        <p:nvSpPr>
          <p:cNvPr id="3" name="Zástupný symbol obsahu 2"/>
          <p:cNvSpPr>
            <a:spLocks noGrp="1"/>
          </p:cNvSpPr>
          <p:nvPr>
            <p:ph idx="1"/>
          </p:nvPr>
        </p:nvSpPr>
        <p:spPr>
          <a:xfrm>
            <a:off x="179512" y="856605"/>
            <a:ext cx="8784976" cy="5668739"/>
          </a:xfrm>
        </p:spPr>
        <p:txBody>
          <a:bodyPr>
            <a:normAutofit fontScale="92500" lnSpcReduction="20000"/>
          </a:bodyPr>
          <a:lstStyle/>
          <a:p>
            <a:pPr marL="0" indent="0" algn="just">
              <a:buNone/>
            </a:pPr>
            <a:endParaRPr lang="sk-SK" sz="1800" b="1" dirty="0" smtClean="0"/>
          </a:p>
          <a:p>
            <a:pPr marL="0" indent="0" algn="just">
              <a:buNone/>
            </a:pPr>
            <a:r>
              <a:rPr lang="sk-SK" sz="1800" b="1" dirty="0" smtClean="0"/>
              <a:t>Na </a:t>
            </a:r>
            <a:r>
              <a:rPr lang="sk-SK" sz="1800" b="1" dirty="0"/>
              <a:t>ÚS ČR  z 19. 3. 2008, sp. zn. </a:t>
            </a:r>
            <a:r>
              <a:rPr lang="pl-PL" sz="1800" b="1" dirty="0"/>
              <a:t>II. ÚS </a:t>
            </a:r>
            <a:r>
              <a:rPr lang="pl-PL" sz="1800" b="1" dirty="0" smtClean="0"/>
              <a:t>2221/07</a:t>
            </a:r>
          </a:p>
          <a:p>
            <a:pPr marL="0" indent="0" algn="just">
              <a:buNone/>
            </a:pPr>
            <a:r>
              <a:rPr lang="sk-SK" sz="1800" dirty="0" smtClean="0"/>
              <a:t>Z </a:t>
            </a:r>
            <a:r>
              <a:rPr lang="sk-SK" sz="1800" dirty="0"/>
              <a:t>obsahu znaleckého posudku založeného na č. l. 7 a </a:t>
            </a:r>
            <a:r>
              <a:rPr lang="sk-SK" sz="1800" dirty="0" err="1"/>
              <a:t>násl</a:t>
            </a:r>
            <a:r>
              <a:rPr lang="sk-SK" sz="1800" dirty="0"/>
              <a:t>. spisu (vyhotoveného </a:t>
            </a:r>
            <a:r>
              <a:rPr lang="sk-SK" sz="1800" dirty="0" err="1"/>
              <a:t>znalcem</a:t>
            </a:r>
            <a:r>
              <a:rPr lang="sk-SK" sz="1800" dirty="0"/>
              <a:t> </a:t>
            </a:r>
            <a:r>
              <a:rPr lang="sk-SK" sz="1800" dirty="0" err="1"/>
              <a:t>jmenovaným</a:t>
            </a:r>
            <a:r>
              <a:rPr lang="sk-SK" sz="1800" dirty="0"/>
              <a:t> rozhodnutím Krajského </a:t>
            </a:r>
            <a:r>
              <a:rPr lang="sk-SK" sz="1800" dirty="0" err="1"/>
              <a:t>soudu</a:t>
            </a:r>
            <a:r>
              <a:rPr lang="sk-SK" sz="1800" dirty="0"/>
              <a:t> v </a:t>
            </a:r>
            <a:r>
              <a:rPr lang="sk-SK" sz="1800" dirty="0" err="1"/>
              <a:t>Ostravě</a:t>
            </a:r>
            <a:r>
              <a:rPr lang="sk-SK" sz="1800" dirty="0"/>
              <a:t> pro základní obor ekonomika, pro </a:t>
            </a:r>
            <a:r>
              <a:rPr lang="sk-SK" sz="1800" dirty="0" err="1"/>
              <a:t>odvětví</a:t>
            </a:r>
            <a:r>
              <a:rPr lang="sk-SK" sz="1800" dirty="0"/>
              <a:t> ceny a odhady motorových </a:t>
            </a:r>
            <a:r>
              <a:rPr lang="sk-SK" sz="1800" dirty="0" err="1"/>
              <a:t>vozidel</a:t>
            </a:r>
            <a:r>
              <a:rPr lang="sk-SK" sz="1800" dirty="0"/>
              <a:t>) </a:t>
            </a:r>
            <a:r>
              <a:rPr lang="sk-SK" sz="1800" dirty="0" err="1"/>
              <a:t>vyplývá</a:t>
            </a:r>
            <a:r>
              <a:rPr lang="sk-SK" sz="1800" dirty="0"/>
              <a:t>, že </a:t>
            </a:r>
            <a:r>
              <a:rPr lang="sk-SK" sz="1800" dirty="0" err="1"/>
              <a:t>předmětem</a:t>
            </a:r>
            <a:r>
              <a:rPr lang="sk-SK" sz="1800" dirty="0"/>
              <a:t> </a:t>
            </a:r>
            <a:r>
              <a:rPr lang="sk-SK" sz="1800" dirty="0" err="1"/>
              <a:t>zadání</a:t>
            </a:r>
            <a:r>
              <a:rPr lang="sk-SK" sz="1800" dirty="0"/>
              <a:t> </a:t>
            </a:r>
            <a:r>
              <a:rPr lang="sk-SK" sz="1800" dirty="0" err="1"/>
              <a:t>bylo</a:t>
            </a:r>
            <a:r>
              <a:rPr lang="sk-SK" sz="1800" dirty="0"/>
              <a:t> stanovení majetkové </a:t>
            </a:r>
            <a:r>
              <a:rPr lang="sk-SK" sz="1800" dirty="0" err="1"/>
              <a:t>újmy</a:t>
            </a:r>
            <a:r>
              <a:rPr lang="sk-SK" sz="1800" dirty="0"/>
              <a:t>, </a:t>
            </a:r>
            <a:r>
              <a:rPr lang="sk-SK" sz="1800" dirty="0" err="1"/>
              <a:t>vzniklé</a:t>
            </a:r>
            <a:r>
              <a:rPr lang="sk-SK" sz="1800" dirty="0"/>
              <a:t> </a:t>
            </a:r>
            <a:r>
              <a:rPr lang="sk-SK" sz="1800" dirty="0" err="1"/>
              <a:t>poškozením</a:t>
            </a:r>
            <a:r>
              <a:rPr lang="sk-SK" sz="1800" dirty="0"/>
              <a:t> vozidla Opel Astra 1,6, </a:t>
            </a:r>
            <a:r>
              <a:rPr lang="sk-SK" sz="1800" dirty="0" err="1"/>
              <a:t>přičemž</a:t>
            </a:r>
            <a:r>
              <a:rPr lang="sk-SK" sz="1800" dirty="0"/>
              <a:t> cena vozidla </a:t>
            </a:r>
            <a:r>
              <a:rPr lang="sk-SK" sz="1800" dirty="0" err="1"/>
              <a:t>byla</a:t>
            </a:r>
            <a:r>
              <a:rPr lang="sk-SK" sz="1800" dirty="0"/>
              <a:t> </a:t>
            </a:r>
            <a:r>
              <a:rPr lang="sk-SK" sz="1800" dirty="0" err="1"/>
              <a:t>stanovena</a:t>
            </a:r>
            <a:r>
              <a:rPr lang="sk-SK" sz="1800" dirty="0"/>
              <a:t> </a:t>
            </a:r>
            <a:r>
              <a:rPr lang="sk-SK" sz="1800" dirty="0" err="1"/>
              <a:t>ke</a:t>
            </a:r>
            <a:r>
              <a:rPr lang="sk-SK" sz="1800" dirty="0"/>
              <a:t> dni dopravní nehody. Znalec </a:t>
            </a:r>
            <a:r>
              <a:rPr lang="sk-SK" sz="1800" dirty="0" err="1"/>
              <a:t>při</a:t>
            </a:r>
            <a:r>
              <a:rPr lang="sk-SK" sz="1800" dirty="0"/>
              <a:t> stanovení ceny </a:t>
            </a:r>
            <a:r>
              <a:rPr lang="sk-SK" sz="1800" dirty="0" err="1"/>
              <a:t>poškozeného</a:t>
            </a:r>
            <a:r>
              <a:rPr lang="sk-SK" sz="1800" dirty="0"/>
              <a:t> vozidla redukoval </a:t>
            </a:r>
            <a:r>
              <a:rPr lang="sk-SK" sz="1800" dirty="0" err="1"/>
              <a:t>původní</a:t>
            </a:r>
            <a:r>
              <a:rPr lang="sk-SK" sz="1800" dirty="0"/>
              <a:t> cenu vozu (382 415 Kč) s </a:t>
            </a:r>
            <a:r>
              <a:rPr lang="sk-SK" sz="1800" dirty="0" err="1"/>
              <a:t>přihlédnutím</a:t>
            </a:r>
            <a:r>
              <a:rPr lang="sk-SK" sz="1800" dirty="0"/>
              <a:t> k základní </a:t>
            </a:r>
            <a:r>
              <a:rPr lang="sk-SK" sz="1800" dirty="0" err="1"/>
              <a:t>amortizaci</a:t>
            </a:r>
            <a:r>
              <a:rPr lang="sk-SK" sz="1800" dirty="0"/>
              <a:t> dané </a:t>
            </a:r>
            <a:r>
              <a:rPr lang="sk-SK" sz="1800" dirty="0" err="1"/>
              <a:t>sedmiletou</a:t>
            </a:r>
            <a:r>
              <a:rPr lang="sk-SK" sz="1800" dirty="0"/>
              <a:t> dobou </a:t>
            </a:r>
            <a:r>
              <a:rPr lang="sk-SK" sz="1800" dirty="0" err="1"/>
              <a:t>provozu</a:t>
            </a:r>
            <a:r>
              <a:rPr lang="sk-SK" sz="1800" dirty="0"/>
              <a:t> a </a:t>
            </a:r>
            <a:r>
              <a:rPr lang="sk-SK" sz="1800" dirty="0" err="1"/>
              <a:t>počtem</a:t>
            </a:r>
            <a:r>
              <a:rPr lang="sk-SK" sz="1800" dirty="0"/>
              <a:t> </a:t>
            </a:r>
            <a:r>
              <a:rPr lang="sk-SK" sz="1800" dirty="0" err="1"/>
              <a:t>ujetých</a:t>
            </a:r>
            <a:r>
              <a:rPr lang="sk-SK" sz="1800" dirty="0"/>
              <a:t> </a:t>
            </a:r>
            <a:r>
              <a:rPr lang="sk-SK" sz="1800" dirty="0" err="1"/>
              <a:t>kilometrů</a:t>
            </a:r>
            <a:r>
              <a:rPr lang="sk-SK" sz="1800" dirty="0"/>
              <a:t> (99 451 km). Časová cena vozidla činila </a:t>
            </a:r>
            <a:r>
              <a:rPr lang="sk-SK" sz="1800" dirty="0" err="1"/>
              <a:t>dle</a:t>
            </a:r>
            <a:r>
              <a:rPr lang="sk-SK" sz="1800" dirty="0"/>
              <a:t> </a:t>
            </a:r>
            <a:r>
              <a:rPr lang="sk-SK" sz="1800" dirty="0" err="1"/>
              <a:t>znalce</a:t>
            </a:r>
            <a:r>
              <a:rPr lang="sk-SK" sz="1800" dirty="0"/>
              <a:t> 155 406 Kč. </a:t>
            </a:r>
            <a:r>
              <a:rPr lang="sk-SK" sz="1800" dirty="0" err="1"/>
              <a:t>Při</a:t>
            </a:r>
            <a:r>
              <a:rPr lang="sk-SK" sz="1800" dirty="0"/>
              <a:t> výpočtu obecné ceny vozidla </a:t>
            </a:r>
            <a:r>
              <a:rPr lang="sk-SK" sz="1800" dirty="0" err="1"/>
              <a:t>vyšel</a:t>
            </a:r>
            <a:r>
              <a:rPr lang="sk-SK" sz="1800" dirty="0"/>
              <a:t> znalec </a:t>
            </a:r>
            <a:r>
              <a:rPr lang="sk-SK" sz="1800" dirty="0" err="1"/>
              <a:t>rovněž</a:t>
            </a:r>
            <a:r>
              <a:rPr lang="sk-SK" sz="1800" dirty="0"/>
              <a:t> z koeficientu </a:t>
            </a:r>
            <a:r>
              <a:rPr lang="sk-SK" sz="1800" dirty="0" err="1"/>
              <a:t>prodejnosti</a:t>
            </a:r>
            <a:r>
              <a:rPr lang="sk-SK" sz="1800" dirty="0"/>
              <a:t> daného typu vozidla (0,75) a </a:t>
            </a:r>
            <a:r>
              <a:rPr lang="sk-SK" sz="1800" dirty="0" err="1"/>
              <a:t>dospěl</a:t>
            </a:r>
            <a:r>
              <a:rPr lang="sk-SK" sz="1800" dirty="0"/>
              <a:t> k </a:t>
            </a:r>
            <a:r>
              <a:rPr lang="sk-SK" sz="1800" dirty="0" err="1"/>
              <a:t>závěru</a:t>
            </a:r>
            <a:r>
              <a:rPr lang="sk-SK" sz="1800" dirty="0"/>
              <a:t>, že obecná cena vozidla </a:t>
            </a:r>
            <a:r>
              <a:rPr lang="sk-SK" sz="1800" dirty="0" err="1"/>
              <a:t>před</a:t>
            </a:r>
            <a:r>
              <a:rPr lang="sk-SK" sz="1800" dirty="0"/>
              <a:t> </a:t>
            </a:r>
            <a:r>
              <a:rPr lang="sk-SK" sz="1800" dirty="0" err="1"/>
              <a:t>poškozením</a:t>
            </a:r>
            <a:r>
              <a:rPr lang="sk-SK" sz="1800" dirty="0"/>
              <a:t> </a:t>
            </a:r>
            <a:r>
              <a:rPr lang="sk-SK" sz="1800" dirty="0" err="1"/>
              <a:t>byla</a:t>
            </a:r>
            <a:r>
              <a:rPr lang="sk-SK" sz="1800" dirty="0"/>
              <a:t> 116 554,50 Kč. </a:t>
            </a:r>
            <a:r>
              <a:rPr lang="sk-SK" sz="1800" dirty="0" err="1"/>
              <a:t>Vzhledem</a:t>
            </a:r>
            <a:r>
              <a:rPr lang="sk-SK" sz="1800" dirty="0"/>
              <a:t> k tomu, že </a:t>
            </a:r>
            <a:r>
              <a:rPr lang="sk-SK" sz="1800" dirty="0" err="1"/>
              <a:t>předpokládané</a:t>
            </a:r>
            <a:r>
              <a:rPr lang="sk-SK" sz="1800" dirty="0"/>
              <a:t> náklady na opravu vozidla </a:t>
            </a:r>
            <a:r>
              <a:rPr lang="sk-SK" sz="1800" dirty="0" err="1"/>
              <a:t>měly</a:t>
            </a:r>
            <a:r>
              <a:rPr lang="sk-SK" sz="1800" dirty="0"/>
              <a:t> </a:t>
            </a:r>
            <a:r>
              <a:rPr lang="sk-SK" sz="1800" dirty="0" err="1"/>
              <a:t>činit</a:t>
            </a:r>
            <a:r>
              <a:rPr lang="sk-SK" sz="1800" dirty="0"/>
              <a:t> </a:t>
            </a:r>
            <a:r>
              <a:rPr lang="sk-SK" sz="1800" dirty="0" err="1"/>
              <a:t>dle</a:t>
            </a:r>
            <a:r>
              <a:rPr lang="sk-SK" sz="1800" dirty="0"/>
              <a:t> </a:t>
            </a:r>
            <a:r>
              <a:rPr lang="sk-SK" sz="1800" dirty="0" err="1"/>
              <a:t>znalce</a:t>
            </a:r>
            <a:r>
              <a:rPr lang="sk-SK" sz="1800" dirty="0"/>
              <a:t> 68 056,48 Kč a </a:t>
            </a:r>
            <a:r>
              <a:rPr lang="sk-SK" sz="1800" dirty="0" err="1"/>
              <a:t>nepřesáhnou</a:t>
            </a:r>
            <a:r>
              <a:rPr lang="sk-SK" sz="1800" dirty="0"/>
              <a:t> cenu vozidla na trhu, </a:t>
            </a:r>
            <a:r>
              <a:rPr lang="sk-SK" sz="1800" dirty="0" err="1"/>
              <a:t>doporučil</a:t>
            </a:r>
            <a:r>
              <a:rPr lang="sk-SK" sz="1800" dirty="0"/>
              <a:t> opravu </a:t>
            </a:r>
            <a:r>
              <a:rPr lang="sk-SK" sz="1800" dirty="0" err="1"/>
              <a:t>provést</a:t>
            </a:r>
            <a:r>
              <a:rPr lang="sk-SK" sz="1800" dirty="0"/>
              <a:t>. Opravou </a:t>
            </a:r>
            <a:r>
              <a:rPr lang="sk-SK" sz="1800" dirty="0" err="1"/>
              <a:t>se</a:t>
            </a:r>
            <a:r>
              <a:rPr lang="sk-SK" sz="1800" dirty="0"/>
              <a:t> </a:t>
            </a:r>
            <a:r>
              <a:rPr lang="sk-SK" sz="1800" dirty="0" err="1"/>
              <a:t>rozumí</a:t>
            </a:r>
            <a:r>
              <a:rPr lang="sk-SK" sz="1800" dirty="0"/>
              <a:t> uvedení vozidla do stavu </a:t>
            </a:r>
            <a:r>
              <a:rPr lang="sk-SK" sz="1800" dirty="0" err="1"/>
              <a:t>před</a:t>
            </a:r>
            <a:r>
              <a:rPr lang="sk-SK" sz="1800" dirty="0"/>
              <a:t> dopravní nehodou. </a:t>
            </a:r>
            <a:r>
              <a:rPr lang="sk-SK" sz="1800" b="1" dirty="0"/>
              <a:t>V posudku </a:t>
            </a:r>
            <a:r>
              <a:rPr lang="sk-SK" sz="1800" b="1" dirty="0" err="1"/>
              <a:t>výslovně</a:t>
            </a:r>
            <a:r>
              <a:rPr lang="sk-SK" sz="1800" b="1" dirty="0"/>
              <a:t> </a:t>
            </a:r>
            <a:r>
              <a:rPr lang="sk-SK" sz="1800" b="1" dirty="0" err="1"/>
              <a:t>uvedl</a:t>
            </a:r>
            <a:r>
              <a:rPr lang="sk-SK" sz="1800" b="1" dirty="0"/>
              <a:t>, že vozidlo </a:t>
            </a:r>
            <a:r>
              <a:rPr lang="sk-SK" sz="1800" b="1" dirty="0" err="1"/>
              <a:t>nebylo</a:t>
            </a:r>
            <a:r>
              <a:rPr lang="sk-SK" sz="1800" b="1" dirty="0"/>
              <a:t> nikdy </a:t>
            </a:r>
            <a:r>
              <a:rPr lang="sk-SK" sz="1800" b="1" dirty="0" err="1"/>
              <a:t>havarováno</a:t>
            </a:r>
            <a:r>
              <a:rPr lang="sk-SK" sz="1800" b="1" dirty="0"/>
              <a:t>, k jeho </a:t>
            </a:r>
            <a:r>
              <a:rPr lang="sk-SK" sz="1800" b="1" dirty="0" err="1"/>
              <a:t>zhodnocení</a:t>
            </a:r>
            <a:r>
              <a:rPr lang="sk-SK" sz="1800" b="1" dirty="0"/>
              <a:t> opravou </a:t>
            </a:r>
            <a:r>
              <a:rPr lang="sk-SK" sz="1800" b="1" dirty="0" err="1"/>
              <a:t>nedojde</a:t>
            </a:r>
            <a:r>
              <a:rPr lang="sk-SK" sz="1800" b="1" dirty="0"/>
              <a:t>, a </a:t>
            </a:r>
            <a:r>
              <a:rPr lang="sk-SK" sz="1800" b="1" dirty="0" err="1"/>
              <a:t>nedoporučuje</a:t>
            </a:r>
            <a:r>
              <a:rPr lang="sk-SK" sz="1800" b="1" dirty="0"/>
              <a:t> </a:t>
            </a:r>
            <a:r>
              <a:rPr lang="sk-SK" sz="1800" b="1" dirty="0" err="1"/>
              <a:t>proto</a:t>
            </a:r>
            <a:r>
              <a:rPr lang="sk-SK" sz="1800" b="1" dirty="0"/>
              <a:t> </a:t>
            </a:r>
            <a:r>
              <a:rPr lang="sk-SK" sz="1800" b="1" dirty="0" err="1"/>
              <a:t>amortizovat</a:t>
            </a:r>
            <a:r>
              <a:rPr lang="sk-SK" sz="1800" b="1" dirty="0"/>
              <a:t> náhradní </a:t>
            </a:r>
            <a:r>
              <a:rPr lang="sk-SK" sz="1800" b="1" dirty="0" err="1"/>
              <a:t>díly</a:t>
            </a:r>
            <a:r>
              <a:rPr lang="sk-SK" sz="1800" b="1" dirty="0"/>
              <a:t>, </a:t>
            </a:r>
            <a:r>
              <a:rPr lang="sk-SK" sz="1800" b="1" dirty="0" err="1"/>
              <a:t>neboť</a:t>
            </a:r>
            <a:r>
              <a:rPr lang="sk-SK" sz="1800" b="1" dirty="0"/>
              <a:t> vozidlo bude </a:t>
            </a:r>
            <a:r>
              <a:rPr lang="sk-SK" sz="1800" b="1" dirty="0" err="1"/>
              <a:t>již</a:t>
            </a:r>
            <a:r>
              <a:rPr lang="sk-SK" sz="1800" b="1" dirty="0"/>
              <a:t> v </a:t>
            </a:r>
            <a:r>
              <a:rPr lang="sk-SK" sz="1800" b="1" dirty="0" err="1"/>
              <a:t>důsledku</a:t>
            </a:r>
            <a:r>
              <a:rPr lang="sk-SK" sz="1800" b="1" dirty="0"/>
              <a:t> havárie </a:t>
            </a:r>
            <a:r>
              <a:rPr lang="sk-SK" sz="1800" b="1" dirty="0" err="1"/>
              <a:t>obtížně</a:t>
            </a:r>
            <a:r>
              <a:rPr lang="sk-SK" sz="1800" b="1" dirty="0"/>
              <a:t> </a:t>
            </a:r>
            <a:r>
              <a:rPr lang="sk-SK" sz="1800" b="1" dirty="0" err="1"/>
              <a:t>prodejné</a:t>
            </a:r>
            <a:r>
              <a:rPr lang="sk-SK" sz="1800" b="1" dirty="0"/>
              <a:t>. </a:t>
            </a:r>
            <a:r>
              <a:rPr lang="sk-SK" sz="1800" dirty="0" err="1"/>
              <a:t>Závěr</a:t>
            </a:r>
            <a:r>
              <a:rPr lang="sk-SK" sz="1800" dirty="0"/>
              <a:t> znaleckého posudku </a:t>
            </a:r>
            <a:r>
              <a:rPr lang="sk-SK" sz="1800" dirty="0" err="1"/>
              <a:t>zněl</a:t>
            </a:r>
            <a:r>
              <a:rPr lang="sk-SK" sz="1800" dirty="0"/>
              <a:t>, že majetková </a:t>
            </a:r>
            <a:r>
              <a:rPr lang="sk-SK" sz="1800" dirty="0" err="1"/>
              <a:t>újma</a:t>
            </a:r>
            <a:r>
              <a:rPr lang="sk-SK" sz="1800" dirty="0"/>
              <a:t>, </a:t>
            </a:r>
            <a:r>
              <a:rPr lang="sk-SK" sz="1800" dirty="0" err="1"/>
              <a:t>která</a:t>
            </a:r>
            <a:r>
              <a:rPr lang="sk-SK" sz="1800" dirty="0"/>
              <a:t> </a:t>
            </a:r>
            <a:r>
              <a:rPr lang="sk-SK" sz="1800" dirty="0" err="1"/>
              <a:t>poškozenému</a:t>
            </a:r>
            <a:r>
              <a:rPr lang="sk-SK" sz="1800" dirty="0"/>
              <a:t> vznikla v </a:t>
            </a:r>
            <a:r>
              <a:rPr lang="sk-SK" sz="1800" dirty="0" err="1"/>
              <a:t>důsledku</a:t>
            </a:r>
            <a:r>
              <a:rPr lang="sk-SK" sz="1800" dirty="0"/>
              <a:t> dopravní nehody, činí 68 </a:t>
            </a:r>
            <a:r>
              <a:rPr lang="sk-SK" sz="1800" dirty="0" smtClean="0"/>
              <a:t>060 Kč.</a:t>
            </a:r>
          </a:p>
          <a:p>
            <a:pPr marL="0" indent="0" algn="just">
              <a:buNone/>
            </a:pPr>
            <a:r>
              <a:rPr lang="sk-SK" sz="1800" dirty="0" smtClean="0"/>
              <a:t>Z </a:t>
            </a:r>
            <a:r>
              <a:rPr lang="sk-SK" sz="1800" dirty="0"/>
              <a:t>uvedeného je </a:t>
            </a:r>
            <a:r>
              <a:rPr lang="sk-SK" sz="1800" dirty="0" err="1"/>
              <a:t>zřejmé</a:t>
            </a:r>
            <a:r>
              <a:rPr lang="sk-SK" sz="1800" dirty="0"/>
              <a:t>, že </a:t>
            </a:r>
            <a:r>
              <a:rPr lang="sk-SK" sz="1800" dirty="0" err="1"/>
              <a:t>právní</a:t>
            </a:r>
            <a:r>
              <a:rPr lang="sk-SK" sz="1800" dirty="0"/>
              <a:t> názor </a:t>
            </a:r>
            <a:r>
              <a:rPr lang="sk-SK" sz="1800" dirty="0" err="1"/>
              <a:t>odvolacího</a:t>
            </a:r>
            <a:r>
              <a:rPr lang="sk-SK" sz="1800" dirty="0"/>
              <a:t> </a:t>
            </a:r>
            <a:r>
              <a:rPr lang="sk-SK" sz="1800" dirty="0" err="1"/>
              <a:t>soudu</a:t>
            </a:r>
            <a:r>
              <a:rPr lang="sk-SK" sz="1800" dirty="0"/>
              <a:t> </a:t>
            </a:r>
            <a:r>
              <a:rPr lang="sk-SK" sz="1800" dirty="0" err="1"/>
              <a:t>ve</a:t>
            </a:r>
            <a:r>
              <a:rPr lang="sk-SK" sz="1800" dirty="0"/>
              <a:t> </a:t>
            </a:r>
            <a:r>
              <a:rPr lang="sk-SK" sz="1800" dirty="0" err="1"/>
              <a:t>vazbě</a:t>
            </a:r>
            <a:r>
              <a:rPr lang="sk-SK" sz="1800" dirty="0"/>
              <a:t> na </a:t>
            </a:r>
            <a:r>
              <a:rPr lang="sk-SK" sz="1800" dirty="0" err="1"/>
              <a:t>nezohlednění</a:t>
            </a:r>
            <a:r>
              <a:rPr lang="sk-SK" sz="1800" dirty="0"/>
              <a:t> </a:t>
            </a:r>
            <a:r>
              <a:rPr lang="sk-SK" sz="1800" dirty="0" err="1"/>
              <a:t>amortizace</a:t>
            </a:r>
            <a:r>
              <a:rPr lang="sk-SK" sz="1800" dirty="0"/>
              <a:t> </a:t>
            </a:r>
            <a:r>
              <a:rPr lang="sk-SK" sz="1800" dirty="0" err="1"/>
              <a:t>náhradních</a:t>
            </a:r>
            <a:r>
              <a:rPr lang="sk-SK" sz="1800" dirty="0"/>
              <a:t> </a:t>
            </a:r>
            <a:r>
              <a:rPr lang="sk-SK" sz="1800" dirty="0" err="1"/>
              <a:t>dílů</a:t>
            </a:r>
            <a:r>
              <a:rPr lang="sk-SK" sz="1800" dirty="0"/>
              <a:t>, </a:t>
            </a:r>
            <a:r>
              <a:rPr lang="sk-SK" sz="1800" dirty="0" err="1"/>
              <a:t>který</a:t>
            </a:r>
            <a:r>
              <a:rPr lang="sk-SK" sz="1800" dirty="0"/>
              <a:t> </a:t>
            </a:r>
            <a:r>
              <a:rPr lang="sk-SK" sz="1800" dirty="0" err="1"/>
              <a:t>měl</a:t>
            </a:r>
            <a:r>
              <a:rPr lang="sk-SK" sz="1800" dirty="0"/>
              <a:t> </a:t>
            </a:r>
            <a:r>
              <a:rPr lang="sk-SK" sz="1800" dirty="0" err="1"/>
              <a:t>být</a:t>
            </a:r>
            <a:r>
              <a:rPr lang="sk-SK" sz="1800" dirty="0"/>
              <a:t> </a:t>
            </a:r>
            <a:r>
              <a:rPr lang="sk-SK" sz="1800" dirty="0" err="1"/>
              <a:t>podložen</a:t>
            </a:r>
            <a:r>
              <a:rPr lang="sk-SK" sz="1800" dirty="0"/>
              <a:t> </a:t>
            </a:r>
            <a:r>
              <a:rPr lang="sk-SK" sz="1800" dirty="0" err="1"/>
              <a:t>závěry</a:t>
            </a:r>
            <a:r>
              <a:rPr lang="sk-SK" sz="1800" dirty="0"/>
              <a:t> znaleckého posudku, </a:t>
            </a:r>
            <a:r>
              <a:rPr lang="sk-SK" sz="1800" dirty="0" err="1"/>
              <a:t>ze</a:t>
            </a:r>
            <a:r>
              <a:rPr lang="sk-SK" sz="1800" dirty="0"/>
              <a:t> znaleckého posudku </a:t>
            </a:r>
            <a:r>
              <a:rPr lang="sk-SK" sz="1800" dirty="0" err="1"/>
              <a:t>ve</a:t>
            </a:r>
            <a:r>
              <a:rPr lang="sk-SK" sz="1800" dirty="0"/>
              <a:t> </a:t>
            </a:r>
            <a:r>
              <a:rPr lang="sk-SK" sz="1800" dirty="0" err="1"/>
              <a:t>skutečnosti</a:t>
            </a:r>
            <a:r>
              <a:rPr lang="sk-SK" sz="1800" dirty="0"/>
              <a:t> </a:t>
            </a:r>
            <a:r>
              <a:rPr lang="sk-SK" sz="1800" dirty="0" err="1"/>
              <a:t>nevyplývá</a:t>
            </a:r>
            <a:r>
              <a:rPr lang="sk-SK" sz="1800" dirty="0"/>
              <a:t>. </a:t>
            </a:r>
            <a:r>
              <a:rPr lang="sk-SK" sz="1800" dirty="0" err="1"/>
              <a:t>Věta</a:t>
            </a:r>
            <a:r>
              <a:rPr lang="sk-SK" sz="1800" dirty="0"/>
              <a:t>, že náhradní </a:t>
            </a:r>
            <a:r>
              <a:rPr lang="sk-SK" sz="1800" dirty="0" err="1"/>
              <a:t>díly</a:t>
            </a:r>
            <a:r>
              <a:rPr lang="sk-SK" sz="1800" dirty="0"/>
              <a:t> </a:t>
            </a:r>
            <a:r>
              <a:rPr lang="sk-SK" sz="1800" dirty="0" err="1"/>
              <a:t>nebyly</a:t>
            </a:r>
            <a:r>
              <a:rPr lang="sk-SK" sz="1800" dirty="0"/>
              <a:t> </a:t>
            </a:r>
            <a:r>
              <a:rPr lang="sk-SK" sz="1800" dirty="0" err="1"/>
              <a:t>amortizovány</a:t>
            </a:r>
            <a:r>
              <a:rPr lang="sk-SK" sz="1800" dirty="0"/>
              <a:t>, </a:t>
            </a:r>
            <a:r>
              <a:rPr lang="sk-SK" sz="1800" dirty="0" err="1"/>
              <a:t>byla</a:t>
            </a:r>
            <a:r>
              <a:rPr lang="sk-SK" sz="1800" dirty="0"/>
              <a:t> </a:t>
            </a:r>
            <a:r>
              <a:rPr lang="sk-SK" sz="1800" dirty="0" err="1"/>
              <a:t>vytržena</a:t>
            </a:r>
            <a:r>
              <a:rPr lang="sk-SK" sz="1800" dirty="0"/>
              <a:t> z kontextu znaleckého posudku, </a:t>
            </a:r>
            <a:r>
              <a:rPr lang="sk-SK" sz="1800" dirty="0" err="1"/>
              <a:t>který</a:t>
            </a:r>
            <a:r>
              <a:rPr lang="sk-SK" sz="1800" dirty="0"/>
              <a:t> </a:t>
            </a:r>
            <a:r>
              <a:rPr lang="sk-SK" sz="1800" dirty="0" err="1"/>
              <a:t>ve</a:t>
            </a:r>
            <a:r>
              <a:rPr lang="sk-SK" sz="1800" dirty="0"/>
              <a:t> </a:t>
            </a:r>
            <a:r>
              <a:rPr lang="sk-SK" sz="1800" dirty="0" err="1"/>
              <a:t>skutečnosti</a:t>
            </a:r>
            <a:r>
              <a:rPr lang="sk-SK" sz="1800" dirty="0"/>
              <a:t> </a:t>
            </a:r>
            <a:r>
              <a:rPr lang="sk-SK" sz="1800" dirty="0" err="1"/>
              <a:t>vyzněl</a:t>
            </a:r>
            <a:r>
              <a:rPr lang="sk-SK" sz="1800" dirty="0"/>
              <a:t> </a:t>
            </a:r>
            <a:r>
              <a:rPr lang="sk-SK" sz="1800" dirty="0" err="1"/>
              <a:t>právě</a:t>
            </a:r>
            <a:r>
              <a:rPr lang="sk-SK" sz="1800" dirty="0"/>
              <a:t> </a:t>
            </a:r>
            <a:r>
              <a:rPr lang="sk-SK" sz="1800" dirty="0" err="1"/>
              <a:t>opačně</a:t>
            </a:r>
            <a:r>
              <a:rPr lang="sk-SK" sz="1800" dirty="0"/>
              <a:t>. </a:t>
            </a:r>
            <a:r>
              <a:rPr lang="sk-SK" sz="1800" b="1" u="sng" dirty="0" err="1"/>
              <a:t>Dle</a:t>
            </a:r>
            <a:r>
              <a:rPr lang="sk-SK" sz="1800" b="1" u="sng" dirty="0"/>
              <a:t> názoru </a:t>
            </a:r>
            <a:r>
              <a:rPr lang="sk-SK" sz="1800" b="1" u="sng" dirty="0" err="1"/>
              <a:t>Ústavního</a:t>
            </a:r>
            <a:r>
              <a:rPr lang="sk-SK" sz="1800" b="1" u="sng" dirty="0"/>
              <a:t> </a:t>
            </a:r>
            <a:r>
              <a:rPr lang="sk-SK" sz="1800" b="1" u="sng" dirty="0" err="1"/>
              <a:t>soudu</a:t>
            </a:r>
            <a:r>
              <a:rPr lang="sk-SK" sz="1800" b="1" u="sng" dirty="0"/>
              <a:t> z posudku </a:t>
            </a:r>
            <a:r>
              <a:rPr lang="sk-SK" sz="1800" b="1" u="sng" dirty="0" err="1"/>
              <a:t>jednoznačně</a:t>
            </a:r>
            <a:r>
              <a:rPr lang="sk-SK" sz="1800" b="1" u="sng" dirty="0"/>
              <a:t> </a:t>
            </a:r>
            <a:r>
              <a:rPr lang="sk-SK" sz="1800" b="1" u="sng" dirty="0" err="1"/>
              <a:t>vyplývá</a:t>
            </a:r>
            <a:r>
              <a:rPr lang="sk-SK" sz="1800" b="1" u="sng" dirty="0"/>
              <a:t>, </a:t>
            </a:r>
            <a:r>
              <a:rPr lang="sk-SK" sz="1800" b="1" u="sng" dirty="0" err="1"/>
              <a:t>jaká</a:t>
            </a:r>
            <a:r>
              <a:rPr lang="sk-SK" sz="1800" b="1" u="sng" dirty="0"/>
              <a:t> </a:t>
            </a:r>
            <a:r>
              <a:rPr lang="sk-SK" sz="1800" b="1" u="sng" dirty="0" err="1"/>
              <a:t>byla</a:t>
            </a:r>
            <a:r>
              <a:rPr lang="sk-SK" sz="1800" b="1" u="sng" dirty="0"/>
              <a:t> cena vozidla </a:t>
            </a:r>
            <a:r>
              <a:rPr lang="sk-SK" sz="1800" b="1" u="sng" dirty="0" err="1"/>
              <a:t>před</a:t>
            </a:r>
            <a:r>
              <a:rPr lang="sk-SK" sz="1800" b="1" u="sng" dirty="0"/>
              <a:t> jeho </a:t>
            </a:r>
            <a:r>
              <a:rPr lang="sk-SK" sz="1800" b="1" u="sng" dirty="0" err="1"/>
              <a:t>poškozením</a:t>
            </a:r>
            <a:r>
              <a:rPr lang="sk-SK" sz="1800" b="1" u="sng" dirty="0"/>
              <a:t>, </a:t>
            </a:r>
            <a:r>
              <a:rPr lang="sk-SK" sz="1800" b="1" u="sng" dirty="0" err="1"/>
              <a:t>jaké</a:t>
            </a:r>
            <a:r>
              <a:rPr lang="sk-SK" sz="1800" b="1" u="sng" dirty="0"/>
              <a:t> náklady je </a:t>
            </a:r>
            <a:r>
              <a:rPr lang="sk-SK" sz="1800" b="1" u="sng" dirty="0" err="1"/>
              <a:t>třeba</a:t>
            </a:r>
            <a:r>
              <a:rPr lang="sk-SK" sz="1800" b="1" u="sng" dirty="0"/>
              <a:t> </a:t>
            </a:r>
            <a:r>
              <a:rPr lang="sk-SK" sz="1800" b="1" u="sng" dirty="0" err="1"/>
              <a:t>vynaložit</a:t>
            </a:r>
            <a:r>
              <a:rPr lang="sk-SK" sz="1800" b="1" u="sng" dirty="0"/>
              <a:t> na uvedení vozidla do stavu </a:t>
            </a:r>
            <a:r>
              <a:rPr lang="sk-SK" sz="1800" b="1" u="sng" dirty="0" err="1"/>
              <a:t>před</a:t>
            </a:r>
            <a:r>
              <a:rPr lang="sk-SK" sz="1800" b="1" u="sng" dirty="0"/>
              <a:t> jeho </a:t>
            </a:r>
            <a:r>
              <a:rPr lang="sk-SK" sz="1800" b="1" u="sng" dirty="0" err="1"/>
              <a:t>poškozením</a:t>
            </a:r>
            <a:r>
              <a:rPr lang="sk-SK" sz="1800" b="1" u="sng" dirty="0"/>
              <a:t> a že v </a:t>
            </a:r>
            <a:r>
              <a:rPr lang="sk-SK" sz="1800" b="1" u="sng" dirty="0" err="1"/>
              <a:t>důsledku</a:t>
            </a:r>
            <a:r>
              <a:rPr lang="sk-SK" sz="1800" b="1" u="sng" dirty="0"/>
              <a:t> opravy, </a:t>
            </a:r>
            <a:r>
              <a:rPr lang="sk-SK" sz="1800" b="1" u="sng" dirty="0" err="1"/>
              <a:t>kterou</a:t>
            </a:r>
            <a:r>
              <a:rPr lang="sk-SK" sz="1800" b="1" u="sng" dirty="0"/>
              <a:t> bude vozidlo </a:t>
            </a:r>
            <a:r>
              <a:rPr lang="sk-SK" sz="1800" b="1" u="sng" dirty="0" err="1"/>
              <a:t>uvedeno</a:t>
            </a:r>
            <a:r>
              <a:rPr lang="sk-SK" sz="1800" b="1" u="sng" dirty="0"/>
              <a:t> do </a:t>
            </a:r>
            <a:r>
              <a:rPr lang="sk-SK" sz="1800" b="1" u="sng" dirty="0" err="1"/>
              <a:t>původního</a:t>
            </a:r>
            <a:r>
              <a:rPr lang="sk-SK" sz="1800" b="1" u="sng" dirty="0"/>
              <a:t> stavu, </a:t>
            </a:r>
            <a:r>
              <a:rPr lang="sk-SK" sz="1800" b="1" u="sng" dirty="0" err="1"/>
              <a:t>nedojde</a:t>
            </a:r>
            <a:r>
              <a:rPr lang="sk-SK" sz="1800" b="1" u="sng" dirty="0"/>
              <a:t> k jeho </a:t>
            </a:r>
            <a:r>
              <a:rPr lang="sk-SK" sz="1800" b="1" u="sng" dirty="0" err="1"/>
              <a:t>zhodnocení</a:t>
            </a:r>
            <a:r>
              <a:rPr lang="sk-SK" sz="1800" b="1" u="sng" dirty="0"/>
              <a:t>, naopak hodnota havarovaného, byť opraveného, vozu bude na trhu nižší.</a:t>
            </a:r>
          </a:p>
        </p:txBody>
      </p:sp>
      <p:sp>
        <p:nvSpPr>
          <p:cNvPr id="4" name="Zástupný symbol čísla snímky 3"/>
          <p:cNvSpPr>
            <a:spLocks noGrp="1"/>
          </p:cNvSpPr>
          <p:nvPr>
            <p:ph type="sldNum" sz="quarter" idx="12"/>
          </p:nvPr>
        </p:nvSpPr>
        <p:spPr/>
        <p:txBody>
          <a:bodyPr/>
          <a:lstStyle/>
          <a:p>
            <a:fld id="{6EC84D80-3779-453A-ADA2-5F0F5F321983}" type="slidenum">
              <a:rPr lang="sk-SK" smtClean="0"/>
              <a:t>9</a:t>
            </a:fld>
            <a:endParaRPr lang="sk-SK"/>
          </a:p>
        </p:txBody>
      </p:sp>
    </p:spTree>
    <p:extLst>
      <p:ext uri="{BB962C8B-B14F-4D97-AF65-F5344CB8AC3E}">
        <p14:creationId xmlns:p14="http://schemas.microsoft.com/office/powerpoint/2010/main" val="3202816916"/>
      </p:ext>
    </p:extLst>
  </p:cSld>
  <p:clrMapOvr>
    <a:masterClrMapping/>
  </p:clrMapOvr>
</p:sld>
</file>

<file path=ppt/theme/theme1.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467</TotalTime>
  <Words>3237</Words>
  <Application>Microsoft Office PowerPoint</Application>
  <PresentationFormat>Prezentácia na obrazovke (4:3)</PresentationFormat>
  <Paragraphs>159</Paragraphs>
  <Slides>20</Slides>
  <Notes>0</Notes>
  <HiddenSlides>0</HiddenSlides>
  <MMClips>0</MMClips>
  <ScaleCrop>false</ScaleCrop>
  <HeadingPairs>
    <vt:vector size="6" baseType="variant">
      <vt:variant>
        <vt:lpstr>Použité písma</vt:lpstr>
      </vt:variant>
      <vt:variant>
        <vt:i4>3</vt:i4>
      </vt:variant>
      <vt:variant>
        <vt:lpstr>Motív</vt:lpstr>
      </vt:variant>
      <vt:variant>
        <vt:i4>1</vt:i4>
      </vt:variant>
      <vt:variant>
        <vt:lpstr>Nadpisy snímok</vt:lpstr>
      </vt:variant>
      <vt:variant>
        <vt:i4>20</vt:i4>
      </vt:variant>
    </vt:vector>
  </HeadingPairs>
  <TitlesOfParts>
    <vt:vector size="24" baseType="lpstr">
      <vt:lpstr>Arial</vt:lpstr>
      <vt:lpstr>Calibri</vt:lpstr>
      <vt:lpstr>Wingdings</vt:lpstr>
      <vt:lpstr>Motív Office</vt:lpstr>
      <vt:lpstr>Niektoré aktuálne problémy   povinného zmluvného poistenia</vt:lpstr>
      <vt:lpstr>Prehľad obsahu prezentácie</vt:lpstr>
      <vt:lpstr>Základné parametre trhu PZP v r. 2016 versus r. 2015</vt:lpstr>
      <vt:lpstr>Ťahače: nízke priemerné poistné/ škodovosť ťahačov </vt:lpstr>
      <vt:lpstr>Krach poisťovne Astra a problémy s tým spojené </vt:lpstr>
      <vt:lpstr>Aké škody a iné plnenia poskytuje poisťovňa z PZP?</vt:lpstr>
      <vt:lpstr>Čo všetko spadá pod pojem škoda na veci/majetku</vt:lpstr>
      <vt:lpstr>Náklady na náhradné MV  (NMV) hradené z PZP</vt:lpstr>
      <vt:lpstr>Zníženie predajnej ceny havarovaného MV – skutočná škoda?</vt:lpstr>
      <vt:lpstr>Merkantilná ujma – skutočná škoda?</vt:lpstr>
      <vt:lpstr>Náhrada nemajetkovej ujmy pozostalých z PZP</vt:lpstr>
      <vt:lpstr>Prezentácia programu PowerPoint</vt:lpstr>
      <vt:lpstr>Prezentácia programu PowerPoint</vt:lpstr>
      <vt:lpstr>Hlavné argumenty súdov prečo plniť nemajetkovú ujmu z PZP</vt:lpstr>
      <vt:lpstr>Rozsudok NS SR z 31. 3. 2016, sp. zn. 3 Cdo 301/2012 – nemožno priamo aplikovať smernice PZP</vt:lpstr>
      <vt:lpstr>Rozsudok NS SR z 31. 3. 2016, sp. zn. 3 Cdo 301/2012</vt:lpstr>
      <vt:lpstr>Uznesenie ÚS SR z 11. 10. 2016,  sp. zn. III. ÚS 666/2016 – pojem škoda zahŕňa nemajetkovú ujmu</vt:lpstr>
      <vt:lpstr>Uznesenie ÚS SR z 10. 11. 2016,  sp. zn. II. ÚS 847/2016 – treba použiť eurokonformný výklad pojmu škoda</vt:lpstr>
      <vt:lpstr>Zásadné nedostatky uznesení ÚS SR,  sp. zn. III. ÚS 666/20,  a sp. zn. II. ÚS 847/2016 </vt:lpstr>
      <vt:lpstr>Vyžaduje zákon č. 381/2001 Z. z. zmeny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Vybrané aktuálne problémy z praxe PZP</dc:title>
  <dc:creator>Fekete Imrich</dc:creator>
  <cp:lastModifiedBy>imrich</cp:lastModifiedBy>
  <cp:revision>108</cp:revision>
  <cp:lastPrinted>2017-06-12T18:33:23Z</cp:lastPrinted>
  <dcterms:created xsi:type="dcterms:W3CDTF">2016-10-11T10:23:38Z</dcterms:created>
  <dcterms:modified xsi:type="dcterms:W3CDTF">2017-06-12T18:36:09Z</dcterms:modified>
</cp:coreProperties>
</file>