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04" r:id="rId2"/>
    <p:sldId id="412" r:id="rId3"/>
    <p:sldId id="405" r:id="rId4"/>
    <p:sldId id="398" r:id="rId5"/>
    <p:sldId id="389" r:id="rId6"/>
    <p:sldId id="407" r:id="rId7"/>
    <p:sldId id="406" r:id="rId8"/>
    <p:sldId id="408" r:id="rId9"/>
    <p:sldId id="409" r:id="rId10"/>
    <p:sldId id="410" r:id="rId11"/>
    <p:sldId id="411" r:id="rId12"/>
  </p:sldIdLst>
  <p:sldSz cx="9144000" cy="6858000" type="screen4x3"/>
  <p:notesSz cx="6797675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AE16"/>
    <a:srgbClr val="FFCC66"/>
    <a:srgbClr val="8DC919"/>
    <a:srgbClr val="FF9900"/>
    <a:srgbClr val="0066FF"/>
    <a:srgbClr val="87DB00"/>
    <a:srgbClr val="99DB00"/>
    <a:srgbClr val="6666FF"/>
    <a:srgbClr val="CC0000"/>
    <a:srgbClr val="76B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 autoAdjust="0"/>
    <p:restoredTop sz="94660" autoAdjust="0"/>
  </p:normalViewPr>
  <p:slideViewPr>
    <p:cSldViewPr>
      <p:cViewPr>
        <p:scale>
          <a:sx n="66" d="100"/>
          <a:sy n="66" d="100"/>
        </p:scale>
        <p:origin x="-1410" y="-582"/>
      </p:cViewPr>
      <p:guideLst>
        <p:guide orient="horz" pos="1253"/>
        <p:guide pos="4604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>
        <p:scale>
          <a:sx n="66" d="100"/>
          <a:sy n="66" d="100"/>
        </p:scale>
        <p:origin x="-1536" y="-60"/>
      </p:cViewPr>
      <p:guideLst>
        <p:guide orient="horz" pos="3126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5" Type="http://schemas.openxmlformats.org/officeDocument/2006/relationships/slide" Target="slides/slide5.xml"/><Relationship Id="rId10" Type="http://schemas.openxmlformats.org/officeDocument/2006/relationships/slide" Target="slides/slide10.xml"/><Relationship Id="rId4" Type="http://schemas.openxmlformats.org/officeDocument/2006/relationships/slide" Target="slides/slide4.xml"/><Relationship Id="rId9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4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911" y="0"/>
            <a:ext cx="2946144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164"/>
            <a:ext cx="294614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911" y="9428164"/>
            <a:ext cx="2946144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fld id="{8777F3C2-F38B-4ED7-813A-E9D3DAAF2AC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2241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4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911" y="0"/>
            <a:ext cx="2946144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54" y="4714876"/>
            <a:ext cx="5437168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164"/>
            <a:ext cx="294614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911" y="9428164"/>
            <a:ext cx="2946144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fld id="{97790A0D-ECD2-4A9A-97C6-58CF52CE0D0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15020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4C5EF98D-F21F-4CCF-9DC5-ACEE5F27F5D5}" type="slidenum">
              <a:rPr lang="de-DE" sz="1200" smtClean="0">
                <a:latin typeface="Times" pitchFamily="18" charset="0"/>
              </a:rPr>
              <a:pPr/>
              <a:t>1</a:t>
            </a:fld>
            <a:endParaRPr lang="de-DE" sz="1200" smtClean="0">
              <a:latin typeface="Times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de-AT" sz="1600" smtClean="0">
                <a:latin typeface="Arial" charset="0"/>
              </a:rPr>
              <a:t>Aussendung an Juristenkomitee am 19.12.05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4C5EF98D-F21F-4CCF-9DC5-ACEE5F27F5D5}" type="slidenum">
              <a:rPr lang="de-DE" sz="1200" smtClean="0">
                <a:latin typeface="Times" pitchFamily="18" charset="0"/>
              </a:rPr>
              <a:pPr/>
              <a:t>10</a:t>
            </a:fld>
            <a:endParaRPr lang="de-DE" sz="1200" smtClean="0">
              <a:latin typeface="Times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de-AT" sz="1600" smtClean="0">
                <a:latin typeface="Arial" charset="0"/>
              </a:rPr>
              <a:t>Aussendung an Juristenkomitee am 19.12.05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4C5EF98D-F21F-4CCF-9DC5-ACEE5F27F5D5}" type="slidenum">
              <a:rPr lang="de-DE" sz="1200" smtClean="0">
                <a:latin typeface="Times" pitchFamily="18" charset="0"/>
              </a:rPr>
              <a:pPr/>
              <a:t>11</a:t>
            </a:fld>
            <a:endParaRPr lang="de-DE" sz="1200" smtClean="0">
              <a:latin typeface="Times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de-AT" sz="1600" smtClean="0">
                <a:latin typeface="Arial" charset="0"/>
              </a:rPr>
              <a:t>Aussendung an Juristenkomitee am 19.12.05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4C5EF98D-F21F-4CCF-9DC5-ACEE5F27F5D5}" type="slidenum">
              <a:rPr lang="de-DE" sz="1200" smtClean="0">
                <a:latin typeface="Times" pitchFamily="18" charset="0"/>
              </a:rPr>
              <a:pPr/>
              <a:t>2</a:t>
            </a:fld>
            <a:endParaRPr lang="de-DE" sz="1200" smtClean="0">
              <a:latin typeface="Times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de-AT" sz="1600" smtClean="0">
                <a:latin typeface="Arial" charset="0"/>
              </a:rPr>
              <a:t>Aussendung an Juristenkomitee am 19.12.05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4C5EF98D-F21F-4CCF-9DC5-ACEE5F27F5D5}" type="slidenum">
              <a:rPr lang="de-DE" sz="1200" smtClean="0">
                <a:latin typeface="Times" pitchFamily="18" charset="0"/>
              </a:rPr>
              <a:pPr/>
              <a:t>3</a:t>
            </a:fld>
            <a:endParaRPr lang="de-DE" sz="1200" smtClean="0">
              <a:latin typeface="Times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de-AT" sz="1600" smtClean="0">
                <a:latin typeface="Arial" charset="0"/>
              </a:rPr>
              <a:t>Aussendung an Juristenkomitee am 19.12.05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4C5EF98D-F21F-4CCF-9DC5-ACEE5F27F5D5}" type="slidenum">
              <a:rPr lang="de-DE" sz="1200" smtClean="0">
                <a:latin typeface="Times" pitchFamily="18" charset="0"/>
              </a:rPr>
              <a:pPr/>
              <a:t>4</a:t>
            </a:fld>
            <a:endParaRPr lang="de-DE" sz="1200" smtClean="0">
              <a:latin typeface="Times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de-AT" sz="1600" smtClean="0">
                <a:latin typeface="Arial" charset="0"/>
              </a:rPr>
              <a:t>Aussendung an Juristenkomitee am 19.12.05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4C5EF98D-F21F-4CCF-9DC5-ACEE5F27F5D5}" type="slidenum">
              <a:rPr lang="de-DE" sz="1200" smtClean="0">
                <a:latin typeface="Times" pitchFamily="18" charset="0"/>
              </a:rPr>
              <a:pPr/>
              <a:t>5</a:t>
            </a:fld>
            <a:endParaRPr lang="de-DE" sz="1200" smtClean="0">
              <a:latin typeface="Times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de-AT" sz="1600" smtClean="0">
                <a:latin typeface="Arial" charset="0"/>
              </a:rPr>
              <a:t>Aussendung an Juristenkomitee am 19.12.05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4C5EF98D-F21F-4CCF-9DC5-ACEE5F27F5D5}" type="slidenum">
              <a:rPr lang="de-DE" sz="1200" smtClean="0">
                <a:latin typeface="Times" pitchFamily="18" charset="0"/>
              </a:rPr>
              <a:pPr/>
              <a:t>6</a:t>
            </a:fld>
            <a:endParaRPr lang="de-DE" sz="1200" smtClean="0">
              <a:latin typeface="Times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de-AT" sz="1600" smtClean="0">
                <a:latin typeface="Arial" charset="0"/>
              </a:rPr>
              <a:t>Aussendung an Juristenkomitee am 19.12.05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4C5EF98D-F21F-4CCF-9DC5-ACEE5F27F5D5}" type="slidenum">
              <a:rPr lang="de-DE" sz="1200" smtClean="0">
                <a:latin typeface="Times" pitchFamily="18" charset="0"/>
              </a:rPr>
              <a:pPr/>
              <a:t>7</a:t>
            </a:fld>
            <a:endParaRPr lang="de-DE" sz="1200" smtClean="0">
              <a:latin typeface="Times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de-AT" sz="1600" smtClean="0">
                <a:latin typeface="Arial" charset="0"/>
              </a:rPr>
              <a:t>Aussendung an Juristenkomitee am 19.12.05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4C5EF98D-F21F-4CCF-9DC5-ACEE5F27F5D5}" type="slidenum">
              <a:rPr lang="de-DE" sz="1200" smtClean="0">
                <a:latin typeface="Times" pitchFamily="18" charset="0"/>
              </a:rPr>
              <a:pPr/>
              <a:t>8</a:t>
            </a:fld>
            <a:endParaRPr lang="de-DE" sz="1200" smtClean="0">
              <a:latin typeface="Times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de-AT" sz="1600" smtClean="0">
                <a:latin typeface="Arial" charset="0"/>
              </a:rPr>
              <a:t>Aussendung an Juristenkomitee am 19.12.05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4C5EF98D-F21F-4CCF-9DC5-ACEE5F27F5D5}" type="slidenum">
              <a:rPr lang="de-DE" sz="1200" smtClean="0">
                <a:latin typeface="Times" pitchFamily="18" charset="0"/>
              </a:rPr>
              <a:pPr/>
              <a:t>9</a:t>
            </a:fld>
            <a:endParaRPr lang="de-DE" sz="1200" smtClean="0">
              <a:latin typeface="Times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de-AT" sz="1600" smtClean="0">
                <a:latin typeface="Arial" charset="0"/>
              </a:rPr>
              <a:t>Aussendung an Juristenkomitee am 19.12.05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3352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42875" y="6180138"/>
            <a:ext cx="8842375" cy="550862"/>
          </a:xfrm>
          <a:prstGeom prst="rect">
            <a:avLst/>
          </a:prstGeom>
          <a:solidFill>
            <a:srgbClr val="B3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27000" y="6172200"/>
            <a:ext cx="226853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e-DE" sz="1000" smtClean="0">
                <a:latin typeface="Bryant-Light" charset="0"/>
              </a:rPr>
              <a:t>Versicherungsverband Österreichs</a:t>
            </a:r>
          </a:p>
          <a:p>
            <a:pPr>
              <a:defRPr/>
            </a:pPr>
            <a:r>
              <a:rPr lang="de-DE" sz="1000" smtClean="0">
                <a:latin typeface="Bryant-Light" charset="0"/>
              </a:rPr>
              <a:t>Schwarzenbergplatz 7 / A-1030 Wien</a:t>
            </a:r>
          </a:p>
          <a:p>
            <a:pPr>
              <a:defRPr/>
            </a:pPr>
            <a:r>
              <a:rPr lang="de-DE" sz="1000" smtClean="0">
                <a:latin typeface="Bryant-Light" charset="0"/>
              </a:rPr>
              <a:t>office@vvo.at / www.vvo.at</a:t>
            </a:r>
            <a:endParaRPr lang="de-DE" sz="1000" smtClean="0">
              <a:latin typeface="Times" pitchFamily="18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96" b="12885"/>
          <a:stretch>
            <a:fillRect/>
          </a:stretch>
        </p:blipFill>
        <p:spPr bwMode="auto">
          <a:xfrm>
            <a:off x="139700" y="1844675"/>
            <a:ext cx="8837613" cy="489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6200" y="1219200"/>
            <a:ext cx="30749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10000"/>
              </a:lnSpc>
              <a:defRPr/>
            </a:pPr>
            <a:r>
              <a:rPr lang="de-DE" sz="1500" smtClean="0">
                <a:solidFill>
                  <a:srgbClr val="000000"/>
                </a:solidFill>
              </a:rPr>
              <a:t>DAS NEUE VERMITTLERRECHT</a:t>
            </a:r>
          </a:p>
          <a:p>
            <a:pPr>
              <a:lnSpc>
                <a:spcPct val="110000"/>
              </a:lnSpc>
              <a:defRPr/>
            </a:pPr>
            <a:r>
              <a:rPr lang="de-DE" sz="1500" smtClean="0">
                <a:solidFill>
                  <a:schemeClr val="bg2"/>
                </a:solidFill>
              </a:rPr>
              <a:t>MAG. CHRISTIAN ELTNER</a:t>
            </a:r>
            <a:endParaRPr lang="de-DE" sz="1500" smtClean="0">
              <a:solidFill>
                <a:srgbClr val="000000"/>
              </a:solidFill>
            </a:endParaRPr>
          </a:p>
          <a:p>
            <a:pPr>
              <a:defRPr/>
            </a:pPr>
            <a:endParaRPr lang="de-DE" sz="15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956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5500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7623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3981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4043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939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62815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4535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0000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80063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9898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4" descr="VVOlogo_300dpi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4450"/>
            <a:ext cx="2233613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228600" y="2286000"/>
            <a:ext cx="81534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343400" y="4495800"/>
            <a:ext cx="48006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DE" sz="200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de-AT" sz="2800">
              <a:latin typeface="Times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495800" y="4495800"/>
            <a:ext cx="44958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AT" sz="2400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28600" y="1989138"/>
            <a:ext cx="8915400" cy="4464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400" b="1" dirty="0" smtClean="0"/>
              <a:t>				</a:t>
            </a:r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endParaRPr lang="de-AT" sz="2400" b="1" dirty="0"/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endParaRPr lang="de-AT" sz="1800" dirty="0"/>
          </a:p>
          <a:p>
            <a:pPr marL="647700" lvl="2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1200" dirty="0"/>
              <a:t>	</a:t>
            </a:r>
            <a:r>
              <a:rPr lang="de-AT" sz="1200" dirty="0" smtClean="0"/>
              <a:t>	</a:t>
            </a:r>
          </a:p>
          <a:p>
            <a:pPr marL="647700" lvl="2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1200" b="1" dirty="0"/>
              <a:t>	</a:t>
            </a:r>
            <a:r>
              <a:rPr lang="de-AT" sz="1200" b="1" dirty="0" smtClean="0"/>
              <a:t>	</a:t>
            </a:r>
            <a:r>
              <a:rPr lang="de-AT" sz="2400" b="1" dirty="0"/>
              <a:t>I</a:t>
            </a:r>
            <a:r>
              <a:rPr lang="de-AT" sz="2400" b="1" dirty="0" smtClean="0"/>
              <a:t>nsurance Mediation in Austria:</a:t>
            </a:r>
            <a:br>
              <a:rPr lang="de-AT" sz="2400" b="1" dirty="0" smtClean="0"/>
            </a:br>
            <a:r>
              <a:rPr lang="de-AT" sz="2400" b="1" dirty="0" smtClean="0"/>
              <a:t>		</a:t>
            </a:r>
            <a:r>
              <a:rPr lang="de-AT" sz="2400" dirty="0" err="1" smtClean="0"/>
              <a:t>How</a:t>
            </a:r>
            <a:r>
              <a:rPr lang="de-AT" sz="2400" dirty="0" smtClean="0"/>
              <a:t> </a:t>
            </a:r>
            <a:r>
              <a:rPr lang="de-AT" sz="2400" dirty="0" err="1" smtClean="0"/>
              <a:t>it</a:t>
            </a:r>
            <a:r>
              <a:rPr lang="de-AT" sz="2400" dirty="0" smtClean="0"/>
              <a:t> </a:t>
            </a:r>
            <a:r>
              <a:rPr lang="de-AT" sz="2400" dirty="0" err="1" smtClean="0"/>
              <a:t>works</a:t>
            </a:r>
            <a:r>
              <a:rPr lang="de-AT" sz="2400" dirty="0" smtClean="0"/>
              <a:t> out  </a:t>
            </a:r>
            <a:r>
              <a:rPr lang="de-AT" sz="1600" dirty="0"/>
              <a:t/>
            </a:r>
            <a:br>
              <a:rPr lang="de-AT" sz="1600" dirty="0"/>
            </a:b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1600" dirty="0" smtClean="0"/>
              <a:t>                 </a:t>
            </a:r>
          </a:p>
          <a:p>
            <a:pPr marL="647700" lvl="2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000" b="1" dirty="0"/>
              <a:t>	</a:t>
            </a:r>
            <a:r>
              <a:rPr lang="de-AT" sz="2000" b="1" dirty="0" smtClean="0"/>
              <a:t>	</a:t>
            </a:r>
            <a:r>
              <a:rPr lang="de-AT" sz="2400" b="1" dirty="0" smtClean="0"/>
              <a:t>Dieter Pscheidl</a:t>
            </a:r>
            <a:br>
              <a:rPr lang="de-AT" sz="2400" b="1" dirty="0" smtClean="0"/>
            </a:br>
            <a:r>
              <a:rPr lang="de-AT" sz="2400" b="1" dirty="0" smtClean="0"/>
              <a:t>              </a:t>
            </a:r>
            <a:r>
              <a:rPr lang="de-AT" sz="2400" dirty="0" err="1" smtClean="0"/>
              <a:t>Representative</a:t>
            </a:r>
            <a:r>
              <a:rPr lang="de-AT" sz="2400" dirty="0" smtClean="0"/>
              <a:t> </a:t>
            </a:r>
            <a:r>
              <a:rPr lang="de-AT" sz="2400" dirty="0" err="1" smtClean="0"/>
              <a:t>to</a:t>
            </a:r>
            <a:r>
              <a:rPr lang="de-AT" sz="2400" dirty="0" smtClean="0"/>
              <a:t> </a:t>
            </a:r>
            <a:r>
              <a:rPr lang="de-AT" sz="2400" dirty="0" err="1" smtClean="0"/>
              <a:t>the</a:t>
            </a:r>
            <a:r>
              <a:rPr lang="de-AT" sz="2400" dirty="0" smtClean="0"/>
              <a:t> European Union</a:t>
            </a:r>
            <a:br>
              <a:rPr lang="de-AT" sz="2400" dirty="0" smtClean="0"/>
            </a:br>
            <a:r>
              <a:rPr lang="de-AT" sz="2400" dirty="0"/>
              <a:t> </a:t>
            </a:r>
            <a:r>
              <a:rPr lang="de-AT" sz="2400" dirty="0" smtClean="0"/>
              <a:t>		Austrian Insurance </a:t>
            </a:r>
            <a:r>
              <a:rPr lang="de-AT" sz="2400" dirty="0" err="1" smtClean="0"/>
              <a:t>Association</a:t>
            </a:r>
            <a:r>
              <a:rPr lang="de-AT" sz="2400" dirty="0" smtClean="0"/>
              <a:t> (VVO)</a:t>
            </a:r>
            <a:br>
              <a:rPr lang="de-AT" sz="2400" dirty="0" smtClean="0"/>
            </a:br>
            <a:r>
              <a:rPr lang="de-AT" sz="2400" dirty="0" smtClean="0"/>
              <a:t>              </a:t>
            </a:r>
            <a:r>
              <a:rPr lang="de-AT" sz="1600" dirty="0"/>
              <a:t/>
            </a:r>
            <a:br>
              <a:rPr lang="de-AT" sz="1600" dirty="0"/>
            </a:br>
            <a:endParaRPr lang="de-AT" sz="1600" dirty="0"/>
          </a:p>
          <a:p>
            <a:pPr marL="647700" lvl="2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endParaRPr lang="de-AT" sz="20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 marL="482600" lvl="1" indent="-292100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tabLst>
                <a:tab pos="292100" algn="l"/>
              </a:tabLst>
              <a:defRPr/>
            </a:pPr>
            <a:endParaRPr lang="de-AT" sz="1800" dirty="0"/>
          </a:p>
        </p:txBody>
      </p:sp>
      <p:sp>
        <p:nvSpPr>
          <p:cNvPr id="12" name="Abgerundetes Rechteck 11"/>
          <p:cNvSpPr/>
          <p:nvPr/>
        </p:nvSpPr>
        <p:spPr bwMode="auto">
          <a:xfrm>
            <a:off x="228600" y="3501008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6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sym typeface="Wingdings"/>
              </a:rPr>
              <a:t></a:t>
            </a:r>
            <a:endParaRPr kumimoji="0" lang="de-AT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3" name="Abgerundetes Rechteck 12"/>
          <p:cNvSpPr/>
          <p:nvPr/>
        </p:nvSpPr>
        <p:spPr bwMode="auto">
          <a:xfrm>
            <a:off x="228600" y="5024785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sz="6000" dirty="0">
                <a:solidFill>
                  <a:schemeClr val="bg1"/>
                </a:solidFill>
                <a:sym typeface="Wingdings"/>
              </a:rPr>
              <a:t>©</a:t>
            </a:r>
            <a:endParaRPr kumimoji="0" lang="de-AT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8" name="Abgerundetes Rechteck 7"/>
          <p:cNvSpPr/>
          <p:nvPr/>
        </p:nvSpPr>
        <p:spPr bwMode="auto">
          <a:xfrm>
            <a:off x="7308304" y="246784"/>
            <a:ext cx="1593568" cy="699319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sz="900" dirty="0" smtClean="0"/>
              <a:t>  </a:t>
            </a:r>
            <a:r>
              <a:rPr lang="de-AT" sz="2000" dirty="0"/>
              <a:t/>
            </a:r>
            <a:br>
              <a:rPr lang="de-AT" sz="2000" dirty="0"/>
            </a:br>
            <a:endParaRPr kumimoji="0" lang="de-AT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1026" name="Picture 2" descr="http://www.fahidi.com/grafik_2/Lex1002_Oesterreich_Flagge_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1294" y="364914"/>
            <a:ext cx="831142" cy="500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456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228600" y="2286000"/>
            <a:ext cx="81534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343400" y="4495800"/>
            <a:ext cx="48006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DE" sz="200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de-AT" sz="2800">
              <a:latin typeface="Times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495800" y="4495800"/>
            <a:ext cx="44958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AT" sz="2400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28600" y="1989138"/>
            <a:ext cx="8915400" cy="410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400" b="1" dirty="0" smtClean="0"/>
              <a:t>			Who </a:t>
            </a:r>
            <a:r>
              <a:rPr lang="de-AT" sz="2400" b="1" dirty="0" err="1" smtClean="0"/>
              <a:t>supervises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intermediation</a:t>
            </a:r>
            <a:r>
              <a:rPr lang="de-AT" sz="2400" b="1" dirty="0" smtClean="0"/>
              <a:t>? </a:t>
            </a:r>
            <a:br>
              <a:rPr lang="de-AT" sz="2400" b="1" dirty="0" smtClean="0"/>
            </a:br>
            <a:r>
              <a:rPr lang="de-AT" sz="2400" b="1" dirty="0" smtClean="0"/>
              <a:t> 			</a:t>
            </a:r>
            <a:r>
              <a:rPr lang="de-AT" sz="2400" dirty="0"/>
              <a:t>i</a:t>
            </a:r>
            <a:r>
              <a:rPr lang="de-AT" sz="2400" dirty="0" smtClean="0"/>
              <a:t>ntermediaries: </a:t>
            </a:r>
            <a:r>
              <a:rPr lang="de-AT" sz="2400" dirty="0" err="1" smtClean="0"/>
              <a:t>trade</a:t>
            </a:r>
            <a:r>
              <a:rPr lang="de-AT" sz="2400" dirty="0" smtClean="0"/>
              <a:t> </a:t>
            </a:r>
            <a:r>
              <a:rPr lang="de-AT" sz="2400" dirty="0" err="1" smtClean="0"/>
              <a:t>authority</a:t>
            </a:r>
            <a:r>
              <a:rPr lang="de-AT" sz="2400" dirty="0" smtClean="0"/>
              <a:t> (</a:t>
            </a:r>
            <a:r>
              <a:rPr lang="de-AT" sz="2400" dirty="0" err="1" smtClean="0"/>
              <a:t>Ministry</a:t>
            </a:r>
            <a:r>
              <a:rPr lang="de-AT" sz="2400" dirty="0" smtClean="0"/>
              <a:t> </a:t>
            </a:r>
            <a:r>
              <a:rPr lang="de-AT" sz="2400" dirty="0" err="1" smtClean="0"/>
              <a:t>of</a:t>
            </a:r>
            <a:r>
              <a:rPr lang="de-AT" sz="2400" dirty="0" smtClean="0"/>
              <a:t> Economy)</a:t>
            </a:r>
            <a:br>
              <a:rPr lang="de-AT" sz="2400" dirty="0" smtClean="0"/>
            </a:br>
            <a:r>
              <a:rPr lang="de-AT" sz="2400" dirty="0" smtClean="0"/>
              <a:t>			</a:t>
            </a:r>
            <a:r>
              <a:rPr lang="de-AT" sz="2400" dirty="0" err="1" smtClean="0"/>
              <a:t>direct</a:t>
            </a:r>
            <a:r>
              <a:rPr lang="de-AT" sz="2400" dirty="0" smtClean="0"/>
              <a:t> </a:t>
            </a:r>
            <a:r>
              <a:rPr lang="de-AT" sz="2400" dirty="0" err="1" smtClean="0"/>
              <a:t>sellers</a:t>
            </a:r>
            <a:r>
              <a:rPr lang="de-AT" sz="2400" dirty="0" smtClean="0"/>
              <a:t> </a:t>
            </a:r>
            <a:r>
              <a:rPr lang="de-AT" sz="2400" dirty="0" err="1" smtClean="0"/>
              <a:t>and</a:t>
            </a:r>
            <a:r>
              <a:rPr lang="de-AT" sz="2400" dirty="0" smtClean="0"/>
              <a:t> </a:t>
            </a:r>
            <a:r>
              <a:rPr lang="de-AT" sz="2400" dirty="0" err="1" smtClean="0"/>
              <a:t>banks</a:t>
            </a:r>
            <a:r>
              <a:rPr lang="de-AT" sz="2400" dirty="0" smtClean="0"/>
              <a:t>: FMA</a:t>
            </a:r>
            <a:endParaRPr lang="de-AT" sz="1100" dirty="0"/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1200" b="1" dirty="0"/>
              <a:t>	</a:t>
            </a:r>
            <a:r>
              <a:rPr lang="de-AT" sz="1200" b="1" dirty="0" smtClean="0"/>
              <a:t>		</a:t>
            </a:r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1800" b="1" dirty="0"/>
              <a:t>	</a:t>
            </a:r>
            <a:r>
              <a:rPr lang="de-AT" sz="1800" b="1" dirty="0" smtClean="0"/>
              <a:t>		</a:t>
            </a:r>
            <a:r>
              <a:rPr lang="de-AT" sz="2400" b="1" dirty="0" smtClean="0"/>
              <a:t>Are </a:t>
            </a:r>
            <a:r>
              <a:rPr lang="de-AT" sz="2400" b="1" dirty="0" err="1" smtClean="0"/>
              <a:t>insurers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involved</a:t>
            </a:r>
            <a:r>
              <a:rPr lang="de-AT" sz="2400" b="1" dirty="0" smtClean="0"/>
              <a:t> in </a:t>
            </a:r>
            <a:r>
              <a:rPr lang="de-AT" sz="2400" b="1" dirty="0" err="1" smtClean="0"/>
              <a:t>the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tied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agents</a:t>
            </a:r>
            <a:r>
              <a:rPr lang="de-AT" sz="2400" b="1" dirty="0" smtClean="0"/>
              <a:t>‘ </a:t>
            </a:r>
            <a:br>
              <a:rPr lang="de-AT" sz="2400" b="1" dirty="0" smtClean="0"/>
            </a:br>
            <a:r>
              <a:rPr lang="de-AT" sz="2400" b="1" dirty="0" smtClean="0"/>
              <a:t> 			</a:t>
            </a:r>
            <a:r>
              <a:rPr lang="de-AT" sz="2400" b="1" dirty="0" err="1" smtClean="0"/>
              <a:t>supervision</a:t>
            </a:r>
            <a:r>
              <a:rPr lang="de-AT" sz="2400" b="1" dirty="0" smtClean="0"/>
              <a:t>? </a:t>
            </a:r>
            <a:r>
              <a:rPr lang="de-AT" sz="1600" dirty="0"/>
              <a:t/>
            </a:r>
            <a:br>
              <a:rPr lang="de-AT" sz="1600" dirty="0"/>
            </a:br>
            <a:r>
              <a:rPr lang="de-AT" sz="800" b="1" dirty="0" smtClean="0"/>
              <a:t>                              	</a:t>
            </a:r>
            <a:r>
              <a:rPr lang="de-AT" sz="2400" dirty="0" err="1" smtClean="0"/>
              <a:t>indirectly</a:t>
            </a:r>
            <a:r>
              <a:rPr lang="de-AT" sz="2400" dirty="0" smtClean="0"/>
              <a:t> </a:t>
            </a:r>
            <a:r>
              <a:rPr lang="de-AT" sz="2400" dirty="0" err="1" smtClean="0"/>
              <a:t>by</a:t>
            </a:r>
            <a:r>
              <a:rPr lang="de-AT" sz="2400" dirty="0" smtClean="0"/>
              <a:t> </a:t>
            </a:r>
            <a:r>
              <a:rPr lang="de-AT" sz="2400" dirty="0" err="1" smtClean="0"/>
              <a:t>way</a:t>
            </a:r>
            <a:r>
              <a:rPr lang="de-AT" sz="2400" dirty="0" smtClean="0"/>
              <a:t> </a:t>
            </a:r>
            <a:r>
              <a:rPr lang="de-AT" sz="2400" dirty="0" err="1" smtClean="0"/>
              <a:t>of</a:t>
            </a:r>
            <a:r>
              <a:rPr lang="de-AT" sz="2400" dirty="0" smtClean="0"/>
              <a:t> </a:t>
            </a:r>
            <a:r>
              <a:rPr lang="de-AT" sz="2400" dirty="0" err="1" smtClean="0"/>
              <a:t>liability</a:t>
            </a:r>
            <a:endParaRPr lang="de-AT" sz="20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 marL="482600" lvl="1" indent="-292100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tabLst>
                <a:tab pos="292100" algn="l"/>
              </a:tabLst>
              <a:defRPr/>
            </a:pPr>
            <a:endParaRPr lang="de-AT" sz="1800" dirty="0"/>
          </a:p>
        </p:txBody>
      </p:sp>
      <p:sp>
        <p:nvSpPr>
          <p:cNvPr id="9" name="Abgerundetes Rechteck 8"/>
          <p:cNvSpPr/>
          <p:nvPr/>
        </p:nvSpPr>
        <p:spPr bwMode="auto">
          <a:xfrm>
            <a:off x="229298" y="3573016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AT" sz="6000" b="1" dirty="0">
                <a:solidFill>
                  <a:schemeClr val="bg1"/>
                </a:solidFill>
                <a:sym typeface="Wingdings"/>
              </a:rPr>
              <a:t>?</a:t>
            </a:r>
            <a:endParaRPr kumimoji="0" lang="de-AT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2" name="Abgerundetes Rechteck 11"/>
          <p:cNvSpPr/>
          <p:nvPr/>
        </p:nvSpPr>
        <p:spPr bwMode="auto">
          <a:xfrm>
            <a:off x="229298" y="1989138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AT" sz="6000" b="1" dirty="0">
                <a:solidFill>
                  <a:schemeClr val="bg1"/>
                </a:solidFill>
                <a:sym typeface="Wingdings"/>
              </a:rPr>
              <a:t>?</a:t>
            </a:r>
            <a:endParaRPr kumimoji="0" lang="de-AT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119527" y="332656"/>
            <a:ext cx="7799387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 eaLnBrk="1" hangingPunct="1">
              <a:tabLst>
                <a:tab pos="762000" algn="l"/>
              </a:tabLst>
            </a:pPr>
            <a:r>
              <a:rPr lang="de-AT" sz="2800" b="1" dirty="0" smtClean="0"/>
              <a:t>VI. Supervision</a:t>
            </a:r>
            <a:endParaRPr lang="de-DE" sz="3000" b="1" dirty="0"/>
          </a:p>
        </p:txBody>
      </p:sp>
    </p:spTree>
    <p:extLst>
      <p:ext uri="{BB962C8B-B14F-4D97-AF65-F5344CB8AC3E}">
        <p14:creationId xmlns:p14="http://schemas.microsoft.com/office/powerpoint/2010/main" val="385844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228600" y="2286000"/>
            <a:ext cx="81534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343400" y="4495800"/>
            <a:ext cx="48006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DE" sz="200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de-AT" sz="2800">
              <a:latin typeface="Times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495800" y="4495800"/>
            <a:ext cx="44958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AT" sz="2400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28600" y="1989138"/>
            <a:ext cx="8915400" cy="410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400" b="1" dirty="0" smtClean="0"/>
              <a:t>			</a:t>
            </a:r>
            <a:endParaRPr lang="de-AT" sz="1600" b="1" dirty="0" smtClean="0"/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400" b="1" dirty="0"/>
              <a:t>	</a:t>
            </a:r>
            <a:r>
              <a:rPr lang="de-AT" sz="2400" b="1" dirty="0" smtClean="0"/>
              <a:t>		</a:t>
            </a:r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3200" b="1" dirty="0" smtClean="0"/>
              <a:t>  </a:t>
            </a:r>
            <a:endParaRPr lang="de-AT" sz="3200" b="1" dirty="0"/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400" b="1" dirty="0"/>
              <a:t>	</a:t>
            </a:r>
            <a:r>
              <a:rPr lang="de-AT" sz="2400" b="1" dirty="0" smtClean="0"/>
              <a:t>		Further </a:t>
            </a:r>
            <a:r>
              <a:rPr lang="de-AT" sz="2400" b="1" dirty="0" err="1" smtClean="0"/>
              <a:t>information</a:t>
            </a:r>
            <a:r>
              <a:rPr lang="de-AT" sz="2400" b="1" dirty="0" smtClean="0"/>
              <a:t>:</a:t>
            </a:r>
            <a:br>
              <a:rPr lang="de-AT" sz="2400" b="1" dirty="0" smtClean="0"/>
            </a:br>
            <a:r>
              <a:rPr lang="de-AT" sz="2400" b="1" dirty="0" smtClean="0"/>
              <a:t>			</a:t>
            </a:r>
            <a:r>
              <a:rPr lang="de-DE" sz="2400" dirty="0" smtClean="0"/>
              <a:t>E</a:t>
            </a:r>
            <a:r>
              <a:rPr lang="de-DE" sz="2400" dirty="0"/>
              <a:t>: </a:t>
            </a:r>
            <a:r>
              <a:rPr lang="de-DE" sz="2400" dirty="0" smtClean="0"/>
              <a:t>dieter.pscheidl@vvo.at</a:t>
            </a:r>
            <a:br>
              <a:rPr lang="de-DE" sz="2400" dirty="0" smtClean="0"/>
            </a:br>
            <a:r>
              <a:rPr lang="de-DE" sz="2400" dirty="0" smtClean="0"/>
              <a:t>			</a:t>
            </a:r>
            <a:r>
              <a:rPr lang="de-DE" sz="2400" dirty="0"/>
              <a:t>T: + 43 1 711 56 </a:t>
            </a:r>
            <a:r>
              <a:rPr lang="de-DE" sz="2400" dirty="0" smtClean="0"/>
              <a:t>215</a:t>
            </a:r>
            <a:br>
              <a:rPr lang="de-DE" sz="2400" dirty="0" smtClean="0"/>
            </a:br>
            <a:endParaRPr lang="de-DE" sz="2400" dirty="0" smtClean="0"/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DE" sz="2400" dirty="0"/>
              <a:t>	</a:t>
            </a:r>
            <a:r>
              <a:rPr lang="de-DE" sz="2400" dirty="0" smtClean="0"/>
              <a:t>		</a:t>
            </a:r>
            <a:r>
              <a:rPr lang="de-AT" sz="1600" dirty="0" err="1" smtClean="0"/>
              <a:t>Reproduction</a:t>
            </a:r>
            <a:r>
              <a:rPr lang="de-AT" sz="1600" dirty="0" smtClean="0"/>
              <a:t> </a:t>
            </a:r>
            <a:r>
              <a:rPr lang="de-AT" sz="1600" dirty="0"/>
              <a:t>in </a:t>
            </a:r>
            <a:r>
              <a:rPr lang="de-AT" sz="1600" dirty="0" err="1"/>
              <a:t>whole</a:t>
            </a:r>
            <a:r>
              <a:rPr lang="de-AT" sz="1600" dirty="0"/>
              <a:t> </a:t>
            </a:r>
            <a:r>
              <a:rPr lang="de-AT" sz="1600" dirty="0" err="1"/>
              <a:t>or</a:t>
            </a:r>
            <a:r>
              <a:rPr lang="de-AT" sz="1600" dirty="0"/>
              <a:t> in </a:t>
            </a:r>
            <a:r>
              <a:rPr lang="de-AT" sz="1600" dirty="0" err="1"/>
              <a:t>part</a:t>
            </a:r>
            <a:r>
              <a:rPr lang="de-AT" sz="1600" dirty="0"/>
              <a:t> </a:t>
            </a:r>
            <a:r>
              <a:rPr lang="de-AT" sz="1600" dirty="0" err="1"/>
              <a:t>of</a:t>
            </a:r>
            <a:r>
              <a:rPr lang="de-AT" sz="1600" dirty="0"/>
              <a:t> </a:t>
            </a:r>
            <a:r>
              <a:rPr lang="de-AT" sz="1600" dirty="0" err="1"/>
              <a:t>the</a:t>
            </a:r>
            <a:r>
              <a:rPr lang="de-AT" sz="1600" dirty="0"/>
              <a:t> </a:t>
            </a:r>
            <a:r>
              <a:rPr lang="de-AT" sz="1600" dirty="0" err="1"/>
              <a:t>content</a:t>
            </a:r>
            <a:r>
              <a:rPr lang="de-AT" sz="1600" dirty="0"/>
              <a:t> </a:t>
            </a:r>
            <a:r>
              <a:rPr lang="de-AT" sz="1600" dirty="0" err="1"/>
              <a:t>of</a:t>
            </a:r>
            <a:r>
              <a:rPr lang="de-AT" sz="1600" dirty="0"/>
              <a:t> </a:t>
            </a:r>
            <a:r>
              <a:rPr lang="de-AT" sz="1600" dirty="0" err="1"/>
              <a:t>this</a:t>
            </a:r>
            <a:r>
              <a:rPr lang="de-AT" sz="1600" dirty="0"/>
              <a:t> </a:t>
            </a:r>
            <a:r>
              <a:rPr lang="de-AT" sz="1600" dirty="0" err="1"/>
              <a:t>presentation</a:t>
            </a:r>
            <a:r>
              <a:rPr lang="de-AT" sz="1600" dirty="0"/>
              <a:t> </a:t>
            </a:r>
            <a:r>
              <a:rPr lang="de-AT" sz="1600" dirty="0" err="1" smtClean="0"/>
              <a:t>are</a:t>
            </a:r>
            <a:r>
              <a:rPr lang="de-AT" sz="1600" dirty="0" smtClean="0"/>
              <a:t> </a:t>
            </a:r>
            <a:r>
              <a:rPr lang="de-AT" sz="1600" dirty="0" err="1" smtClean="0"/>
              <a:t>made</a:t>
            </a:r>
            <a:r>
              <a:rPr lang="de-AT" sz="1600" dirty="0" smtClean="0"/>
              <a:t/>
            </a:r>
            <a:br>
              <a:rPr lang="de-AT" sz="1600" dirty="0" smtClean="0"/>
            </a:br>
            <a:r>
              <a:rPr lang="de-AT" sz="1600" dirty="0" smtClean="0"/>
              <a:t> 			</a:t>
            </a:r>
            <a:r>
              <a:rPr lang="de-AT" sz="1600" dirty="0" err="1" smtClean="0"/>
              <a:t>with</a:t>
            </a:r>
            <a:r>
              <a:rPr lang="de-AT" sz="1600" dirty="0" smtClean="0"/>
              <a:t> </a:t>
            </a:r>
            <a:r>
              <a:rPr lang="de-AT" sz="1600" dirty="0" err="1"/>
              <a:t>the</a:t>
            </a:r>
            <a:r>
              <a:rPr lang="de-AT" sz="1600" dirty="0"/>
              <a:t> </a:t>
            </a:r>
            <a:r>
              <a:rPr lang="de-AT" sz="1600" dirty="0" err="1"/>
              <a:t>consent</a:t>
            </a:r>
            <a:r>
              <a:rPr lang="de-AT" sz="1600" dirty="0"/>
              <a:t> </a:t>
            </a:r>
            <a:r>
              <a:rPr lang="de-AT" sz="1600" dirty="0" err="1" smtClean="0"/>
              <a:t>of</a:t>
            </a:r>
            <a:r>
              <a:rPr lang="de-AT" sz="1600" dirty="0" smtClean="0"/>
              <a:t> </a:t>
            </a:r>
            <a:r>
              <a:rPr lang="de-AT" sz="1600" dirty="0" err="1"/>
              <a:t>the</a:t>
            </a:r>
            <a:r>
              <a:rPr lang="de-AT" sz="1600" dirty="0"/>
              <a:t> VVO </a:t>
            </a:r>
            <a:r>
              <a:rPr lang="de-AT" sz="1600" dirty="0" err="1"/>
              <a:t>and</a:t>
            </a:r>
            <a:r>
              <a:rPr lang="de-AT" sz="1600" dirty="0"/>
              <a:t> must </a:t>
            </a:r>
            <a:r>
              <a:rPr lang="de-AT" sz="1600" dirty="0" err="1"/>
              <a:t>be</a:t>
            </a:r>
            <a:r>
              <a:rPr lang="de-AT" sz="1600" dirty="0"/>
              <a:t> </a:t>
            </a:r>
            <a:r>
              <a:rPr lang="de-AT" sz="1600" dirty="0" err="1"/>
              <a:t>clearly</a:t>
            </a:r>
            <a:r>
              <a:rPr lang="de-AT" sz="1600" dirty="0"/>
              <a:t> </a:t>
            </a:r>
            <a:r>
              <a:rPr lang="de-AT" sz="1600" dirty="0" err="1"/>
              <a:t>attributed</a:t>
            </a:r>
            <a:r>
              <a:rPr lang="de-AT" sz="1600" dirty="0"/>
              <a:t> </a:t>
            </a:r>
            <a:r>
              <a:rPr lang="de-AT" sz="1600" dirty="0" err="1"/>
              <a:t>to</a:t>
            </a:r>
            <a:r>
              <a:rPr lang="de-AT" sz="1600" dirty="0"/>
              <a:t> </a:t>
            </a:r>
            <a:r>
              <a:rPr lang="de-AT" sz="1600" dirty="0" err="1"/>
              <a:t>the</a:t>
            </a:r>
            <a:r>
              <a:rPr lang="de-AT" sz="1600" dirty="0"/>
              <a:t> </a:t>
            </a:r>
            <a:r>
              <a:rPr lang="de-AT" sz="1600" dirty="0" smtClean="0"/>
              <a:t>VVO.</a:t>
            </a:r>
            <a:r>
              <a:rPr lang="de-DE" sz="1600" dirty="0" smtClean="0"/>
              <a:t/>
            </a:r>
            <a:br>
              <a:rPr lang="de-DE" sz="1600" dirty="0" smtClean="0"/>
            </a:br>
            <a:endParaRPr lang="de-DE" sz="1600" dirty="0" smtClean="0"/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DE" sz="1600" dirty="0"/>
              <a:t>	</a:t>
            </a:r>
            <a:r>
              <a:rPr lang="de-DE" sz="1600" dirty="0" smtClean="0"/>
              <a:t>		Check </a:t>
            </a:r>
            <a:r>
              <a:rPr lang="de-DE" sz="1600" dirty="0" err="1"/>
              <a:t>against</a:t>
            </a:r>
            <a:r>
              <a:rPr lang="de-DE" sz="1600" dirty="0"/>
              <a:t> </a:t>
            </a:r>
            <a:r>
              <a:rPr lang="de-DE" sz="1600" dirty="0" err="1"/>
              <a:t>delivery</a:t>
            </a:r>
            <a:r>
              <a:rPr lang="de-DE" sz="1600" dirty="0"/>
              <a:t>.</a:t>
            </a:r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endParaRPr lang="de-AT" sz="1600" dirty="0"/>
          </a:p>
          <a:p>
            <a:pPr marL="647700" lvl="2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endParaRPr lang="de-AT" sz="20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 marL="482600" lvl="1" indent="-292100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tabLst>
                <a:tab pos="292100" algn="l"/>
              </a:tabLst>
              <a:defRPr/>
            </a:pPr>
            <a:endParaRPr lang="de-AT" sz="1800" dirty="0"/>
          </a:p>
        </p:txBody>
      </p:sp>
      <p:sp>
        <p:nvSpPr>
          <p:cNvPr id="15" name="Abgerundetes Rechteck 14"/>
          <p:cNvSpPr/>
          <p:nvPr/>
        </p:nvSpPr>
        <p:spPr bwMode="auto">
          <a:xfrm>
            <a:off x="280864" y="3580050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i</a:t>
            </a:r>
            <a:endParaRPr kumimoji="0" lang="de-AT" sz="6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57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228600" y="2286000"/>
            <a:ext cx="81534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343400" y="4495800"/>
            <a:ext cx="48006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DE" sz="200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de-AT" sz="2800">
              <a:latin typeface="Times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495800" y="4495800"/>
            <a:ext cx="44958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AT" sz="2400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28600" y="1989138"/>
            <a:ext cx="8915400" cy="4536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400" b="1" dirty="0" smtClean="0"/>
              <a:t>			Basics:</a:t>
            </a:r>
            <a:br>
              <a:rPr lang="de-AT" sz="2400" b="1" dirty="0" smtClean="0"/>
            </a:br>
            <a:r>
              <a:rPr lang="de-AT" sz="2400" b="1" dirty="0" smtClean="0"/>
              <a:t>			</a:t>
            </a:r>
            <a:r>
              <a:rPr lang="de-AT" sz="2400" dirty="0" err="1"/>
              <a:t>e</a:t>
            </a:r>
            <a:r>
              <a:rPr lang="de-AT" sz="2400" dirty="0" err="1" smtClean="0"/>
              <a:t>stablished</a:t>
            </a:r>
            <a:r>
              <a:rPr lang="de-AT" sz="2400" dirty="0" smtClean="0"/>
              <a:t>: 1899 in Vienna </a:t>
            </a:r>
            <a:br>
              <a:rPr lang="de-AT" sz="2400" dirty="0" smtClean="0"/>
            </a:br>
            <a:r>
              <a:rPr lang="de-AT" sz="2400" dirty="0" smtClean="0"/>
              <a:t>			</a:t>
            </a:r>
            <a:r>
              <a:rPr lang="de-AT" sz="2400" dirty="0" err="1" smtClean="0"/>
              <a:t>membership</a:t>
            </a:r>
            <a:r>
              <a:rPr lang="de-AT" sz="2400" dirty="0" smtClean="0"/>
              <a:t>: </a:t>
            </a:r>
            <a:r>
              <a:rPr lang="de-AT" sz="2400" dirty="0" smtClean="0"/>
              <a:t>139 (</a:t>
            </a:r>
            <a:r>
              <a:rPr lang="de-AT" sz="2400" dirty="0" err="1" smtClean="0"/>
              <a:t>re</a:t>
            </a:r>
            <a:r>
              <a:rPr lang="de-AT" sz="2400" dirty="0" smtClean="0"/>
              <a:t>)</a:t>
            </a:r>
            <a:r>
              <a:rPr lang="de-AT" sz="2400" dirty="0" err="1" smtClean="0"/>
              <a:t>insurers</a:t>
            </a:r>
            <a:r>
              <a:rPr lang="de-AT" sz="2400" dirty="0" smtClean="0"/>
              <a:t> (</a:t>
            </a:r>
            <a:r>
              <a:rPr lang="de-AT" sz="2400" dirty="0" err="1" smtClean="0"/>
              <a:t>oldest</a:t>
            </a:r>
            <a:r>
              <a:rPr lang="de-AT" sz="2400" dirty="0" smtClean="0"/>
              <a:t> </a:t>
            </a:r>
            <a:r>
              <a:rPr lang="de-AT" sz="2400" dirty="0" err="1" smtClean="0"/>
              <a:t>est.</a:t>
            </a:r>
            <a:r>
              <a:rPr lang="de-AT" sz="2400" dirty="0" smtClean="0"/>
              <a:t> 1710)</a:t>
            </a:r>
            <a:r>
              <a:rPr lang="de-AT" sz="2400" dirty="0"/>
              <a:t/>
            </a:r>
            <a:br>
              <a:rPr lang="de-AT" sz="2400" dirty="0"/>
            </a:br>
            <a:r>
              <a:rPr lang="de-AT" sz="2000" dirty="0" smtClean="0"/>
              <a:t>  </a:t>
            </a:r>
            <a:r>
              <a:rPr lang="de-AT" sz="2400" b="1" dirty="0" smtClean="0"/>
              <a:t/>
            </a:r>
            <a:br>
              <a:rPr lang="de-AT" sz="2400" b="1" dirty="0" smtClean="0"/>
            </a:br>
            <a:r>
              <a:rPr lang="de-AT" sz="2400" b="1" dirty="0" smtClean="0"/>
              <a:t>			Mission:</a:t>
            </a:r>
            <a:br>
              <a:rPr lang="de-AT" sz="2400" b="1" dirty="0" smtClean="0"/>
            </a:br>
            <a:r>
              <a:rPr lang="de-AT" sz="2400" b="1" dirty="0" smtClean="0"/>
              <a:t>			</a:t>
            </a:r>
            <a:r>
              <a:rPr lang="de-AT" sz="2400" dirty="0" smtClean="0"/>
              <a:t>Legal </a:t>
            </a:r>
            <a:r>
              <a:rPr lang="de-AT" sz="2400" dirty="0" err="1" smtClean="0"/>
              <a:t>interest</a:t>
            </a:r>
            <a:r>
              <a:rPr lang="de-AT" sz="2400" dirty="0" smtClean="0"/>
              <a:t> </a:t>
            </a:r>
            <a:r>
              <a:rPr lang="de-AT" sz="2400" dirty="0" err="1" smtClean="0"/>
              <a:t>representation</a:t>
            </a:r>
            <a:r>
              <a:rPr lang="de-AT" sz="2400" b="1" dirty="0"/>
              <a:t> </a:t>
            </a:r>
            <a:r>
              <a:rPr lang="de-AT" sz="2400" b="1" dirty="0" smtClean="0"/>
              <a:t/>
            </a:r>
            <a:br>
              <a:rPr lang="de-AT" sz="2400" b="1" dirty="0" smtClean="0"/>
            </a:br>
            <a:r>
              <a:rPr lang="de-AT" sz="2400" b="1" dirty="0" smtClean="0"/>
              <a:t> 			</a:t>
            </a:r>
            <a:r>
              <a:rPr lang="de-AT" sz="2400" dirty="0" smtClean="0"/>
              <a:t>on national, European </a:t>
            </a:r>
            <a:r>
              <a:rPr lang="de-AT" sz="2400" dirty="0" err="1" smtClean="0"/>
              <a:t>and</a:t>
            </a:r>
            <a:r>
              <a:rPr lang="de-AT" sz="2400" dirty="0" smtClean="0"/>
              <a:t> international </a:t>
            </a:r>
            <a:r>
              <a:rPr lang="de-AT" sz="2400" dirty="0" err="1" smtClean="0"/>
              <a:t>level</a:t>
            </a:r>
            <a:r>
              <a:rPr lang="de-AT" sz="2400" dirty="0" smtClean="0"/>
              <a:t> </a:t>
            </a:r>
            <a:r>
              <a:rPr lang="de-AT" sz="2400" b="1" dirty="0" smtClean="0"/>
              <a:t/>
            </a:r>
            <a:br>
              <a:rPr lang="de-AT" sz="2400" b="1" dirty="0" smtClean="0"/>
            </a:br>
            <a:r>
              <a:rPr lang="de-AT" sz="2000" b="1" dirty="0" smtClean="0"/>
              <a:t> 		</a:t>
            </a:r>
            <a:r>
              <a:rPr lang="de-AT" sz="2000" dirty="0" smtClean="0"/>
              <a:t> </a:t>
            </a:r>
            <a:r>
              <a:rPr lang="de-AT" sz="1600" dirty="0" smtClean="0"/>
              <a:t>	</a:t>
            </a:r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400" b="1" dirty="0"/>
              <a:t>	</a:t>
            </a:r>
            <a:r>
              <a:rPr lang="de-AT" sz="2400" b="1" dirty="0" smtClean="0"/>
              <a:t>		</a:t>
            </a:r>
            <a:r>
              <a:rPr lang="de-AT" sz="2400" b="1" dirty="0" err="1" smtClean="0"/>
              <a:t>Foreign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operations</a:t>
            </a:r>
            <a:r>
              <a:rPr lang="de-AT" sz="2400" b="1" dirty="0" smtClean="0"/>
              <a:t>:</a:t>
            </a:r>
            <a:r>
              <a:rPr lang="de-AT" sz="2400" b="1" dirty="0" smtClean="0"/>
              <a:t/>
            </a:r>
            <a:br>
              <a:rPr lang="de-AT" sz="2400" b="1" dirty="0" smtClean="0"/>
            </a:br>
            <a:r>
              <a:rPr lang="de-AT" sz="2400" b="1" dirty="0" smtClean="0"/>
              <a:t>			</a:t>
            </a:r>
            <a:r>
              <a:rPr lang="de-AT" sz="2400" dirty="0" smtClean="0"/>
              <a:t>Austrian </a:t>
            </a:r>
            <a:r>
              <a:rPr lang="de-AT" sz="2400" dirty="0" err="1" smtClean="0"/>
              <a:t>insurance</a:t>
            </a:r>
            <a:r>
              <a:rPr lang="de-AT" sz="2400" dirty="0" smtClean="0"/>
              <a:t> </a:t>
            </a:r>
            <a:r>
              <a:rPr lang="de-AT" sz="2400" dirty="0" err="1" smtClean="0"/>
              <a:t>groups</a:t>
            </a:r>
            <a:r>
              <a:rPr lang="de-AT" sz="2400" dirty="0" smtClean="0"/>
              <a:t> </a:t>
            </a:r>
            <a:r>
              <a:rPr lang="de-AT" sz="2400" dirty="0" err="1" smtClean="0"/>
              <a:t>are</a:t>
            </a:r>
            <a:r>
              <a:rPr lang="de-AT" sz="2400" dirty="0" smtClean="0"/>
              <a:t> </a:t>
            </a:r>
            <a:r>
              <a:rPr lang="de-AT" sz="2400" dirty="0" err="1" smtClean="0"/>
              <a:t>operating</a:t>
            </a:r>
            <a:r>
              <a:rPr lang="de-AT" sz="2400" dirty="0" smtClean="0"/>
              <a:t> </a:t>
            </a:r>
            <a:br>
              <a:rPr lang="de-AT" sz="2400" dirty="0" smtClean="0"/>
            </a:br>
            <a:r>
              <a:rPr lang="de-AT" sz="2400" dirty="0" smtClean="0"/>
              <a:t> 			&gt; 100 </a:t>
            </a:r>
            <a:r>
              <a:rPr lang="de-AT" sz="2400" dirty="0" err="1" smtClean="0"/>
              <a:t>companies</a:t>
            </a:r>
            <a:r>
              <a:rPr lang="de-AT" sz="2400" dirty="0" smtClean="0"/>
              <a:t> in &gt; 20 countries  </a:t>
            </a:r>
            <a:r>
              <a:rPr lang="de-AT" sz="2400" b="1" dirty="0" smtClean="0"/>
              <a:t/>
            </a:r>
            <a:br>
              <a:rPr lang="de-AT" sz="2400" b="1" dirty="0" smtClean="0"/>
            </a:br>
            <a:r>
              <a:rPr lang="de-AT" sz="2400" b="1" dirty="0" smtClean="0"/>
              <a:t> 			</a:t>
            </a:r>
            <a:endParaRPr lang="de-AT" sz="2400" dirty="0" smtClean="0"/>
          </a:p>
          <a:p>
            <a:pPr marL="647700" lvl="2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smtClean="0"/>
              <a:t>               </a:t>
            </a:r>
            <a:endParaRPr lang="de-AT" sz="1600" dirty="0"/>
          </a:p>
          <a:p>
            <a:pPr marL="647700" lvl="2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endParaRPr lang="de-AT" sz="20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 marL="482600" lvl="1" indent="-292100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tabLst>
                <a:tab pos="292100" algn="l"/>
              </a:tabLst>
              <a:defRPr/>
            </a:pPr>
            <a:endParaRPr lang="de-AT" sz="1800" dirty="0"/>
          </a:p>
        </p:txBody>
      </p:sp>
      <p:sp>
        <p:nvSpPr>
          <p:cNvPr id="13" name="Abgerundetes Rechteck 12"/>
          <p:cNvSpPr/>
          <p:nvPr/>
        </p:nvSpPr>
        <p:spPr bwMode="auto">
          <a:xfrm>
            <a:off x="228600" y="3573016"/>
            <a:ext cx="1463080" cy="1151830"/>
          </a:xfrm>
          <a:prstGeom prst="roundRect">
            <a:avLst/>
          </a:prstGeom>
          <a:solidFill>
            <a:srgbClr val="76BE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6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sym typeface="Wingdings"/>
              </a:rPr>
              <a:t></a:t>
            </a:r>
            <a:endParaRPr kumimoji="0" lang="de-AT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" name="Abgerundetes Rechteck 13"/>
          <p:cNvSpPr/>
          <p:nvPr/>
        </p:nvSpPr>
        <p:spPr bwMode="auto">
          <a:xfrm>
            <a:off x="228600" y="1989138"/>
            <a:ext cx="1463080" cy="1151830"/>
          </a:xfrm>
          <a:prstGeom prst="roundRect">
            <a:avLst/>
          </a:prstGeom>
          <a:solidFill>
            <a:srgbClr val="76BE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6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sym typeface="Wingdings"/>
              </a:rPr>
              <a:t></a:t>
            </a:r>
            <a:endParaRPr kumimoji="0" lang="de-AT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5" name="Abgerundetes Rechteck 14"/>
          <p:cNvSpPr/>
          <p:nvPr/>
        </p:nvSpPr>
        <p:spPr bwMode="auto">
          <a:xfrm>
            <a:off x="228600" y="5157192"/>
            <a:ext cx="1463080" cy="1151830"/>
          </a:xfrm>
          <a:prstGeom prst="roundRect">
            <a:avLst/>
          </a:prstGeom>
          <a:solidFill>
            <a:srgbClr val="76BE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6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sym typeface="Wingdings"/>
              </a:rPr>
              <a:t></a:t>
            </a:r>
            <a:endParaRPr kumimoji="0" lang="de-AT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1" name="Abgerundetes Rechteck 10"/>
          <p:cNvSpPr/>
          <p:nvPr/>
        </p:nvSpPr>
        <p:spPr bwMode="auto">
          <a:xfrm>
            <a:off x="7105889" y="246784"/>
            <a:ext cx="1795983" cy="699319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sz="900" dirty="0" smtClean="0"/>
              <a:t>  </a:t>
            </a:r>
            <a:r>
              <a:rPr lang="de-AT" sz="2000" dirty="0"/>
              <a:t/>
            </a:r>
            <a:br>
              <a:rPr lang="de-AT" sz="2000" dirty="0"/>
            </a:br>
            <a:r>
              <a:rPr lang="de-AT" sz="2000" b="1" dirty="0" err="1" smtClean="0">
                <a:solidFill>
                  <a:schemeClr val="bg1"/>
                </a:solidFill>
              </a:rPr>
              <a:t>About</a:t>
            </a:r>
            <a:r>
              <a:rPr lang="de-AT" sz="2000" b="1" dirty="0" smtClean="0">
                <a:solidFill>
                  <a:schemeClr val="bg1"/>
                </a:solidFill>
              </a:rPr>
              <a:t> VVO</a:t>
            </a:r>
            <a:endParaRPr kumimoji="0" lang="de-AT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87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228600" y="2286000"/>
            <a:ext cx="81534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343400" y="4495800"/>
            <a:ext cx="48006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DE" sz="200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de-AT" sz="2800">
              <a:latin typeface="Times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495800" y="4495800"/>
            <a:ext cx="44958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AT" sz="2400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28600" y="1989138"/>
            <a:ext cx="8915400" cy="4464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400" b="1" dirty="0" smtClean="0"/>
              <a:t>			</a:t>
            </a:r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endParaRPr lang="de-AT" sz="2400" b="1" dirty="0"/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endParaRPr lang="de-AT" sz="2400" b="1" dirty="0" smtClean="0"/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400" b="1" dirty="0"/>
              <a:t>	</a:t>
            </a:r>
            <a:r>
              <a:rPr lang="de-AT" sz="2400" b="1" dirty="0" smtClean="0"/>
              <a:t>		</a:t>
            </a:r>
            <a:r>
              <a:rPr lang="de-AT" sz="2400" b="1" dirty="0" err="1" smtClean="0"/>
              <a:t>Is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insurance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mediation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regulated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by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special</a:t>
            </a:r>
            <a:r>
              <a:rPr lang="de-AT" sz="2400" b="1" dirty="0" smtClean="0"/>
              <a:t/>
            </a:r>
            <a:br>
              <a:rPr lang="de-AT" sz="2400" b="1" dirty="0" smtClean="0"/>
            </a:br>
            <a:r>
              <a:rPr lang="de-AT" sz="2400" b="1" dirty="0" smtClean="0"/>
              <a:t> 			</a:t>
            </a:r>
            <a:r>
              <a:rPr lang="de-AT" sz="2400" b="1" dirty="0" err="1" smtClean="0"/>
              <a:t>legislation</a:t>
            </a:r>
            <a:r>
              <a:rPr lang="de-AT" sz="2400" b="1" dirty="0" smtClean="0"/>
              <a:t>, </a:t>
            </a:r>
            <a:r>
              <a:rPr lang="de-AT" sz="2400" b="1" dirty="0" err="1" smtClean="0"/>
              <a:t>or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is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it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covered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by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general</a:t>
            </a:r>
            <a:r>
              <a:rPr lang="de-AT" sz="2400" b="1" dirty="0" smtClean="0"/>
              <a:t> </a:t>
            </a:r>
            <a:br>
              <a:rPr lang="de-AT" sz="2400" b="1" dirty="0" smtClean="0"/>
            </a:br>
            <a:r>
              <a:rPr lang="de-AT" sz="2400" b="1" dirty="0" smtClean="0"/>
              <a:t> 			</a:t>
            </a:r>
            <a:r>
              <a:rPr lang="de-AT" sz="2400" b="1" dirty="0" err="1" smtClean="0"/>
              <a:t>legislation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of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mediation</a:t>
            </a:r>
            <a:r>
              <a:rPr lang="de-AT" sz="2400" b="1" dirty="0" smtClean="0"/>
              <a:t>?</a:t>
            </a:r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 marL="482600" lvl="1" indent="-292100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tabLst>
                <a:tab pos="292100" algn="l"/>
              </a:tabLst>
              <a:defRPr/>
            </a:pPr>
            <a:endParaRPr lang="de-AT" sz="1800" dirty="0"/>
          </a:p>
        </p:txBody>
      </p:sp>
      <p:sp>
        <p:nvSpPr>
          <p:cNvPr id="2" name="Abgerundetes Rechteck 1"/>
          <p:cNvSpPr/>
          <p:nvPr/>
        </p:nvSpPr>
        <p:spPr bwMode="auto">
          <a:xfrm>
            <a:off x="228600" y="3497312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sz="6000" b="1" dirty="0">
                <a:solidFill>
                  <a:schemeClr val="bg1"/>
                </a:solidFill>
                <a:sym typeface="Wingdings"/>
              </a:rPr>
              <a:t>?</a:t>
            </a:r>
            <a:endParaRPr kumimoji="0" lang="de-AT" sz="6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2137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228600" y="2286000"/>
            <a:ext cx="81534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343400" y="4495800"/>
            <a:ext cx="48006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DE" sz="200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de-AT" sz="2800">
              <a:latin typeface="Times" pitchFamily="18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28600" y="1989138"/>
            <a:ext cx="8915400" cy="4464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400" b="1" dirty="0" smtClean="0"/>
              <a:t>			</a:t>
            </a:r>
            <a:endParaRPr lang="de-AT" sz="2400" b="1" dirty="0"/>
          </a:p>
          <a:p>
            <a:pPr marL="190500" lvl="1" algn="ctr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400" b="1" dirty="0" smtClean="0"/>
              <a:t/>
            </a:r>
            <a:br>
              <a:rPr lang="de-AT" sz="2400" b="1" dirty="0" smtClean="0"/>
            </a:br>
            <a:r>
              <a:rPr lang="de-AT" sz="2400" b="1" dirty="0" smtClean="0"/>
              <a:t>			</a:t>
            </a:r>
            <a:r>
              <a:rPr lang="de-AT" sz="2400" dirty="0" smtClean="0"/>
              <a:t/>
            </a:r>
            <a:br>
              <a:rPr lang="de-AT" sz="2400" dirty="0" smtClean="0"/>
            </a:br>
            <a:r>
              <a:rPr lang="de-AT" sz="2400" dirty="0" smtClean="0"/>
              <a:t>              </a:t>
            </a:r>
            <a:r>
              <a:rPr lang="de-AT" sz="1600" dirty="0"/>
              <a:t/>
            </a:r>
            <a:br>
              <a:rPr lang="de-AT" sz="1600" dirty="0"/>
            </a:br>
            <a:endParaRPr lang="de-AT" sz="1600" dirty="0"/>
          </a:p>
          <a:p>
            <a:pPr marL="647700" lvl="2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endParaRPr lang="de-AT" sz="20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 marL="482600" lvl="1" indent="-292100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tabLst>
                <a:tab pos="292100" algn="l"/>
              </a:tabLst>
              <a:defRPr/>
            </a:pPr>
            <a:endParaRPr lang="de-AT" sz="1800" dirty="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533304" y="3892939"/>
            <a:ext cx="44958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AT" sz="2400"/>
          </a:p>
        </p:txBody>
      </p:sp>
      <p:sp>
        <p:nvSpPr>
          <p:cNvPr id="13" name="Abgerundetes Rechteck 12"/>
          <p:cNvSpPr/>
          <p:nvPr/>
        </p:nvSpPr>
        <p:spPr bwMode="auto">
          <a:xfrm>
            <a:off x="247352" y="3618376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AT" sz="1000" b="1" dirty="0" smtClean="0">
              <a:solidFill>
                <a:schemeClr val="bg1"/>
              </a:solidFill>
              <a:sym typeface="Wingdings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Insurance Supervision 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Act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</a:t>
            </a:r>
            <a:endParaRPr kumimoji="0" lang="de-AT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1" name="Abgerundetes Rechteck 10"/>
          <p:cNvSpPr/>
          <p:nvPr/>
        </p:nvSpPr>
        <p:spPr bwMode="auto">
          <a:xfrm>
            <a:off x="3850806" y="3650200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AT" sz="1600" b="1" dirty="0" smtClean="0">
              <a:solidFill>
                <a:schemeClr val="bg1"/>
              </a:solidFill>
              <a:sym typeface="Wingdings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AT" sz="800" b="1" dirty="0">
              <a:solidFill>
                <a:schemeClr val="bg1"/>
              </a:solidFill>
              <a:sym typeface="Wingdings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Trade 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Act</a:t>
            </a:r>
            <a:endParaRPr kumimoji="0" lang="de-AT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4" name="Abgerundetes Rechteck 13"/>
          <p:cNvSpPr/>
          <p:nvPr/>
        </p:nvSpPr>
        <p:spPr bwMode="auto">
          <a:xfrm>
            <a:off x="7417816" y="3650200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AT" sz="1600" b="1" dirty="0" smtClean="0">
              <a:solidFill>
                <a:schemeClr val="bg1"/>
              </a:solidFill>
              <a:sym typeface="Wingdings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Banking 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Act</a:t>
            </a:r>
            <a:endParaRPr kumimoji="0" lang="de-AT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 bwMode="auto">
          <a:xfrm>
            <a:off x="5617616" y="3641455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AT" sz="1600" b="1" dirty="0" smtClean="0">
              <a:solidFill>
                <a:schemeClr val="bg1"/>
              </a:solidFill>
              <a:sym typeface="Wingdings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AT" sz="800" b="1" dirty="0">
              <a:solidFill>
                <a:schemeClr val="bg1"/>
              </a:solidFill>
              <a:sym typeface="Wingdings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Broker 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Act</a:t>
            </a:r>
            <a:endParaRPr kumimoji="0" lang="de-AT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6" name="Abgerundetes Rechteck 15"/>
          <p:cNvSpPr/>
          <p:nvPr/>
        </p:nvSpPr>
        <p:spPr bwMode="auto">
          <a:xfrm>
            <a:off x="2051450" y="3627482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AT" sz="900" b="1" dirty="0">
              <a:solidFill>
                <a:schemeClr val="bg1"/>
              </a:solidFill>
              <a:sym typeface="Wingdings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Insurance 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Contract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Act</a:t>
            </a:r>
            <a:endParaRPr kumimoji="0" lang="de-AT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7" name="Abgerundetes Rechteck 16"/>
          <p:cNvSpPr/>
          <p:nvPr/>
        </p:nvSpPr>
        <p:spPr bwMode="auto">
          <a:xfrm>
            <a:off x="266104" y="2881658"/>
            <a:ext cx="1463080" cy="645754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Ministry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of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Finance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</a:t>
            </a:r>
            <a:endParaRPr kumimoji="0" lang="de-AT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8" name="Abgerundetes Rechteck 17"/>
          <p:cNvSpPr/>
          <p:nvPr/>
        </p:nvSpPr>
        <p:spPr bwMode="auto">
          <a:xfrm>
            <a:off x="2051450" y="2881658"/>
            <a:ext cx="1463080" cy="645754"/>
          </a:xfrm>
          <a:prstGeom prst="round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Ministry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of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Justice </a:t>
            </a:r>
            <a:endParaRPr kumimoji="0" lang="de-AT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9" name="Abgerundetes Rechteck 18"/>
          <p:cNvSpPr/>
          <p:nvPr/>
        </p:nvSpPr>
        <p:spPr bwMode="auto">
          <a:xfrm>
            <a:off x="3850806" y="2881658"/>
            <a:ext cx="1463080" cy="645754"/>
          </a:xfrm>
          <a:prstGeom prst="round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Ministry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of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Economy </a:t>
            </a:r>
            <a:endParaRPr kumimoji="0" lang="de-AT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20" name="Abgerundetes Rechteck 19"/>
          <p:cNvSpPr/>
          <p:nvPr/>
        </p:nvSpPr>
        <p:spPr bwMode="auto">
          <a:xfrm>
            <a:off x="5617616" y="2875360"/>
            <a:ext cx="1463080" cy="645754"/>
          </a:xfrm>
          <a:prstGeom prst="round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Ministry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of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Justice </a:t>
            </a:r>
            <a:endParaRPr kumimoji="0" lang="de-AT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21" name="Abgerundetes Rechteck 20"/>
          <p:cNvSpPr/>
          <p:nvPr/>
        </p:nvSpPr>
        <p:spPr bwMode="auto">
          <a:xfrm>
            <a:off x="7425839" y="2875360"/>
            <a:ext cx="1463080" cy="645754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Ministry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of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Finance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</a:t>
            </a:r>
            <a:endParaRPr kumimoji="0" lang="de-AT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22" name="Abgerundetes Rechteck 21"/>
          <p:cNvSpPr/>
          <p:nvPr/>
        </p:nvSpPr>
        <p:spPr bwMode="auto">
          <a:xfrm>
            <a:off x="247352" y="4922606"/>
            <a:ext cx="1463080" cy="1151830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AT" b="1" dirty="0" smtClean="0">
              <a:solidFill>
                <a:schemeClr val="bg1"/>
              </a:solidFill>
              <a:sym typeface="Wingdings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b="1" dirty="0" err="1" smtClean="0">
                <a:sym typeface="Wingdings"/>
              </a:rPr>
              <a:t>information</a:t>
            </a:r>
            <a:r>
              <a:rPr lang="de-AT" b="1" dirty="0" smtClean="0">
                <a:sym typeface="Wingdings"/>
              </a:rPr>
              <a:t> </a:t>
            </a:r>
            <a:br>
              <a:rPr lang="de-AT" b="1" dirty="0" smtClean="0">
                <a:sym typeface="Wingdings"/>
              </a:rPr>
            </a:br>
            <a:r>
              <a:rPr lang="de-AT" b="1" dirty="0" err="1" smtClean="0">
                <a:sym typeface="Wingdings"/>
              </a:rPr>
              <a:t>duties</a:t>
            </a:r>
            <a:endParaRPr lang="de-AT" b="1" dirty="0" smtClean="0">
              <a:sym typeface="Wingdings"/>
            </a:endParaRPr>
          </a:p>
        </p:txBody>
      </p:sp>
      <p:sp>
        <p:nvSpPr>
          <p:cNvPr id="23" name="Abgerundetes Rechteck 22"/>
          <p:cNvSpPr/>
          <p:nvPr/>
        </p:nvSpPr>
        <p:spPr bwMode="auto">
          <a:xfrm>
            <a:off x="2051450" y="4950909"/>
            <a:ext cx="1463080" cy="1151830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b="1" dirty="0" err="1">
                <a:sym typeface="Wingdings"/>
              </a:rPr>
              <a:t>i</a:t>
            </a:r>
            <a:r>
              <a:rPr lang="de-AT" b="1" dirty="0" err="1" smtClean="0">
                <a:sym typeface="Wingdings"/>
              </a:rPr>
              <a:t>nformation</a:t>
            </a:r>
            <a:r>
              <a:rPr lang="de-AT" b="1" dirty="0" smtClean="0">
                <a:sym typeface="Wingdings"/>
              </a:rPr>
              <a:t> </a:t>
            </a:r>
            <a:br>
              <a:rPr lang="de-AT" b="1" dirty="0" smtClean="0">
                <a:sym typeface="Wingdings"/>
              </a:rPr>
            </a:br>
            <a:r>
              <a:rPr lang="de-AT" b="1" dirty="0" err="1" smtClean="0">
                <a:sym typeface="Wingdings"/>
              </a:rPr>
              <a:t>duties</a:t>
            </a:r>
            <a:r>
              <a:rPr lang="de-AT" b="1" dirty="0" smtClean="0">
                <a:sym typeface="Wingdings"/>
              </a:rPr>
              <a:t/>
            </a:r>
            <a:br>
              <a:rPr lang="de-AT" b="1" dirty="0" smtClean="0">
                <a:sym typeface="Wingdings"/>
              </a:rPr>
            </a:br>
            <a:r>
              <a:rPr lang="de-AT" b="1" dirty="0" err="1" smtClean="0">
                <a:sym typeface="Wingdings"/>
              </a:rPr>
              <a:t>withdrawal</a:t>
            </a:r>
            <a:r>
              <a:rPr lang="de-AT" b="1" dirty="0" smtClean="0">
                <a:sym typeface="Wingdings"/>
              </a:rPr>
              <a:t> </a:t>
            </a:r>
            <a:r>
              <a:rPr lang="de-AT" b="1" dirty="0" err="1" smtClean="0">
                <a:sym typeface="Wingdings"/>
              </a:rPr>
              <a:t>sanctions</a:t>
            </a:r>
            <a:endParaRPr lang="de-AT" b="1" dirty="0" smtClean="0">
              <a:sym typeface="Wingdings"/>
            </a:endParaRPr>
          </a:p>
        </p:txBody>
      </p:sp>
      <p:sp>
        <p:nvSpPr>
          <p:cNvPr id="24" name="Abgerundetes Rechteck 23"/>
          <p:cNvSpPr/>
          <p:nvPr/>
        </p:nvSpPr>
        <p:spPr bwMode="auto">
          <a:xfrm>
            <a:off x="3850806" y="4950909"/>
            <a:ext cx="1463080" cy="1151830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b="1" dirty="0" err="1">
                <a:sym typeface="Wingdings"/>
              </a:rPr>
              <a:t>a</a:t>
            </a:r>
            <a:r>
              <a:rPr lang="de-AT" b="1" dirty="0" err="1" smtClean="0">
                <a:sym typeface="Wingdings"/>
              </a:rPr>
              <a:t>ccess</a:t>
            </a:r>
            <a:r>
              <a:rPr lang="de-AT" b="1" dirty="0" smtClean="0">
                <a:sym typeface="Wingdings"/>
              </a:rPr>
              <a:t/>
            </a:r>
            <a:br>
              <a:rPr lang="de-AT" b="1" dirty="0" smtClean="0">
                <a:sym typeface="Wingdings"/>
              </a:rPr>
            </a:br>
            <a:r>
              <a:rPr lang="de-AT" b="1" dirty="0" err="1" smtClean="0">
                <a:sym typeface="Wingdings"/>
              </a:rPr>
              <a:t>qualification</a:t>
            </a:r>
            <a:r>
              <a:rPr lang="de-AT" b="1" dirty="0" smtClean="0">
                <a:sym typeface="Wingdings"/>
              </a:rPr>
              <a:t/>
            </a:r>
            <a:br>
              <a:rPr lang="de-AT" b="1" dirty="0" smtClean="0">
                <a:sym typeface="Wingdings"/>
              </a:rPr>
            </a:br>
            <a:r>
              <a:rPr lang="de-AT" b="1" dirty="0" err="1" smtClean="0">
                <a:sym typeface="Wingdings"/>
              </a:rPr>
              <a:t>pii</a:t>
            </a:r>
            <a:r>
              <a:rPr lang="de-AT" b="1" dirty="0" smtClean="0">
                <a:sym typeface="Wingdings"/>
              </a:rPr>
              <a:t/>
            </a:r>
            <a:br>
              <a:rPr lang="de-AT" b="1" dirty="0" smtClean="0">
                <a:sym typeface="Wingdings"/>
              </a:rPr>
            </a:br>
            <a:r>
              <a:rPr lang="de-AT" b="1" dirty="0" err="1" smtClean="0">
                <a:sym typeface="Wingdings"/>
              </a:rPr>
              <a:t>civil</a:t>
            </a:r>
            <a:r>
              <a:rPr lang="de-AT" b="1" dirty="0" smtClean="0">
                <a:sym typeface="Wingdings"/>
              </a:rPr>
              <a:t> </a:t>
            </a:r>
            <a:r>
              <a:rPr lang="de-AT" b="1" dirty="0" err="1" smtClean="0">
                <a:sym typeface="Wingdings"/>
              </a:rPr>
              <a:t>liability</a:t>
            </a:r>
            <a:r>
              <a:rPr lang="de-AT" b="1" dirty="0" smtClean="0">
                <a:sym typeface="Wingdings"/>
              </a:rPr>
              <a:t>  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/>
            </a:r>
            <a:br>
              <a:rPr lang="de-AT" sz="1600" b="1" dirty="0" smtClean="0">
                <a:solidFill>
                  <a:schemeClr val="bg1"/>
                </a:solidFill>
                <a:sym typeface="Wingdings"/>
              </a:rPr>
            </a:br>
            <a:endParaRPr lang="de-AT" sz="1600" b="1" dirty="0" smtClean="0">
              <a:solidFill>
                <a:schemeClr val="bg1"/>
              </a:solidFill>
              <a:sym typeface="Wingdings"/>
            </a:endParaRPr>
          </a:p>
        </p:txBody>
      </p:sp>
      <p:sp>
        <p:nvSpPr>
          <p:cNvPr id="25" name="Abgerundetes Rechteck 24"/>
          <p:cNvSpPr/>
          <p:nvPr/>
        </p:nvSpPr>
        <p:spPr bwMode="auto">
          <a:xfrm>
            <a:off x="5621401" y="4950909"/>
            <a:ext cx="1463080" cy="1151830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AT" b="1" dirty="0" smtClean="0">
              <a:solidFill>
                <a:schemeClr val="bg1"/>
              </a:solidFill>
              <a:sym typeface="Wingdings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b="1" dirty="0" err="1" smtClean="0">
                <a:sym typeface="Wingdings"/>
              </a:rPr>
              <a:t>conduct</a:t>
            </a:r>
            <a:r>
              <a:rPr lang="de-AT" b="1" dirty="0" smtClean="0">
                <a:sym typeface="Wingdings"/>
              </a:rPr>
              <a:t> </a:t>
            </a:r>
            <a:r>
              <a:rPr lang="de-AT" b="1" dirty="0" err="1" smtClean="0">
                <a:sym typeface="Wingdings"/>
              </a:rPr>
              <a:t>rules</a:t>
            </a:r>
            <a:r>
              <a:rPr lang="de-AT" b="1" dirty="0" smtClean="0">
                <a:sym typeface="Wingdings"/>
              </a:rPr>
              <a:t> </a:t>
            </a:r>
            <a:br>
              <a:rPr lang="de-AT" b="1" dirty="0" smtClean="0">
                <a:sym typeface="Wingdings"/>
              </a:rPr>
            </a:br>
            <a:endParaRPr lang="de-AT" b="1" dirty="0" smtClean="0">
              <a:sym typeface="Wingdings"/>
            </a:endParaRPr>
          </a:p>
        </p:txBody>
      </p:sp>
      <p:sp>
        <p:nvSpPr>
          <p:cNvPr id="26" name="Abgerundetes Rechteck 25"/>
          <p:cNvSpPr/>
          <p:nvPr/>
        </p:nvSpPr>
        <p:spPr bwMode="auto">
          <a:xfrm>
            <a:off x="7417816" y="4964410"/>
            <a:ext cx="1463080" cy="1151830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AT" b="1" dirty="0" smtClean="0">
              <a:solidFill>
                <a:schemeClr val="bg1"/>
              </a:solidFill>
              <a:sym typeface="Wingdings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b="1" dirty="0" err="1" smtClean="0">
                <a:sym typeface="Wingdings"/>
              </a:rPr>
              <a:t>conduct</a:t>
            </a:r>
            <a:r>
              <a:rPr lang="de-AT" b="1" dirty="0" smtClean="0">
                <a:sym typeface="Wingdings"/>
              </a:rPr>
              <a:t> </a:t>
            </a:r>
            <a:r>
              <a:rPr lang="de-AT" b="1" dirty="0" err="1" smtClean="0">
                <a:sym typeface="Wingdings"/>
              </a:rPr>
              <a:t>rules</a:t>
            </a:r>
            <a:r>
              <a:rPr lang="de-AT" b="1" dirty="0" smtClean="0">
                <a:sym typeface="Wingdings"/>
              </a:rPr>
              <a:t> </a:t>
            </a:r>
            <a:br>
              <a:rPr lang="de-AT" b="1" dirty="0" smtClean="0">
                <a:sym typeface="Wingdings"/>
              </a:rPr>
            </a:br>
            <a:endParaRPr lang="de-AT" b="1" dirty="0" smtClean="0">
              <a:sym typeface="Wingdings"/>
            </a:endParaRPr>
          </a:p>
        </p:txBody>
      </p:sp>
      <p:sp>
        <p:nvSpPr>
          <p:cNvPr id="27" name="Abgerundetes Rechteck 26"/>
          <p:cNvSpPr/>
          <p:nvPr/>
        </p:nvSpPr>
        <p:spPr bwMode="auto">
          <a:xfrm>
            <a:off x="266104" y="1989138"/>
            <a:ext cx="8614792" cy="645754"/>
          </a:xfrm>
          <a:prstGeom prst="roundRect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sz="800" b="1" dirty="0">
                <a:solidFill>
                  <a:schemeClr val="bg1"/>
                </a:solidFill>
                <a:sym typeface="Wingdings"/>
              </a:rPr>
              <a:t/>
            </a:r>
            <a:br>
              <a:rPr lang="de-AT" sz="800" b="1" dirty="0">
                <a:solidFill>
                  <a:schemeClr val="bg1"/>
                </a:solidFill>
                <a:sym typeface="Wingdings"/>
              </a:rPr>
            </a:b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Ministry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of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Labour, 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Social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</a:t>
            </a:r>
            <a:r>
              <a:rPr lang="de-AT" sz="1600" b="1" dirty="0" err="1">
                <a:solidFill>
                  <a:schemeClr val="bg1"/>
                </a:solidFill>
                <a:sym typeface="Wingdings"/>
              </a:rPr>
              <a:t>A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ffairs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and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Consumer </a:t>
            </a:r>
            <a:r>
              <a:rPr lang="de-AT" sz="1600" b="1" dirty="0" err="1" smtClean="0">
                <a:solidFill>
                  <a:schemeClr val="bg1"/>
                </a:solidFill>
                <a:sym typeface="Wingdings"/>
              </a:rPr>
              <a:t>Protection</a:t>
            </a:r>
            <a:r>
              <a:rPr lang="de-AT" sz="1600" b="1" dirty="0" smtClean="0">
                <a:solidFill>
                  <a:schemeClr val="bg1"/>
                </a:solidFill>
                <a:sym typeface="Wingdings"/>
              </a:rPr>
              <a:t> </a:t>
            </a:r>
            <a:endParaRPr kumimoji="0" lang="de-AT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1119527" y="332656"/>
            <a:ext cx="7799387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 eaLnBrk="1" hangingPunct="1">
              <a:tabLst>
                <a:tab pos="762000" algn="l"/>
              </a:tabLst>
            </a:pPr>
            <a:r>
              <a:rPr lang="de-AT" sz="2800" b="1" dirty="0" smtClean="0"/>
              <a:t>I. Legal </a:t>
            </a:r>
            <a:r>
              <a:rPr lang="de-AT" sz="2800" b="1" dirty="0" err="1" smtClean="0"/>
              <a:t>environment</a:t>
            </a:r>
            <a:endParaRPr lang="de-DE" sz="3000" b="1" dirty="0"/>
          </a:p>
        </p:txBody>
      </p:sp>
    </p:spTree>
    <p:extLst>
      <p:ext uri="{BB962C8B-B14F-4D97-AF65-F5344CB8AC3E}">
        <p14:creationId xmlns:p14="http://schemas.microsoft.com/office/powerpoint/2010/main" val="64478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228600" y="2286000"/>
            <a:ext cx="81534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343400" y="4495800"/>
            <a:ext cx="48006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DE" sz="200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de-AT" sz="2800">
              <a:latin typeface="Times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495800" y="4495800"/>
            <a:ext cx="44958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AT" sz="2400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28600" y="1989138"/>
            <a:ext cx="8915400" cy="410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400" b="1" dirty="0" smtClean="0"/>
              <a:t>			</a:t>
            </a:r>
            <a:r>
              <a:rPr lang="de-AT" sz="2400" b="1" dirty="0" err="1" smtClean="0"/>
              <a:t>Does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the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intermediary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have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the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status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of</a:t>
            </a:r>
            <a:r>
              <a:rPr lang="de-AT" sz="2400" b="1" dirty="0" smtClean="0"/>
              <a:t> </a:t>
            </a:r>
            <a:br>
              <a:rPr lang="de-AT" sz="2400" b="1" dirty="0" smtClean="0"/>
            </a:br>
            <a:r>
              <a:rPr lang="de-AT" sz="2400" b="1" dirty="0" smtClean="0"/>
              <a:t>			a </a:t>
            </a:r>
            <a:r>
              <a:rPr lang="de-AT" sz="2400" b="1" dirty="0" err="1" smtClean="0"/>
              <a:t>self-entrepreneur</a:t>
            </a:r>
            <a:r>
              <a:rPr lang="de-AT" sz="2400" b="1" dirty="0" smtClean="0"/>
              <a:t>? </a:t>
            </a:r>
            <a:br>
              <a:rPr lang="de-AT" sz="2400" b="1" dirty="0" smtClean="0"/>
            </a:br>
            <a:r>
              <a:rPr lang="de-AT" sz="2400" b="1" dirty="0" smtClean="0"/>
              <a:t>			</a:t>
            </a:r>
            <a:r>
              <a:rPr lang="de-AT" sz="2400" dirty="0" err="1" smtClean="0"/>
              <a:t>brokers</a:t>
            </a:r>
            <a:r>
              <a:rPr lang="de-AT" sz="2400" dirty="0" smtClean="0"/>
              <a:t> </a:t>
            </a:r>
            <a:r>
              <a:rPr lang="de-AT" sz="2400" dirty="0" err="1" smtClean="0"/>
              <a:t>and</a:t>
            </a:r>
            <a:r>
              <a:rPr lang="de-AT" sz="2400" dirty="0" smtClean="0"/>
              <a:t> </a:t>
            </a:r>
            <a:r>
              <a:rPr lang="de-AT" sz="2400" dirty="0" err="1" smtClean="0"/>
              <a:t>agents</a:t>
            </a:r>
            <a:r>
              <a:rPr lang="de-AT" sz="2400" dirty="0" smtClean="0"/>
              <a:t> </a:t>
            </a:r>
            <a:r>
              <a:rPr lang="de-AT" sz="2400" dirty="0" err="1" smtClean="0"/>
              <a:t>are</a:t>
            </a:r>
            <a:r>
              <a:rPr lang="de-AT" sz="2400" dirty="0" smtClean="0"/>
              <a:t> </a:t>
            </a:r>
            <a:r>
              <a:rPr lang="de-AT" sz="2400" dirty="0" err="1" smtClean="0"/>
              <a:t>self-employed</a:t>
            </a:r>
            <a:endParaRPr lang="de-AT" sz="2400" dirty="0" smtClean="0"/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endParaRPr lang="de-AT" sz="1100" b="1" dirty="0"/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1800" b="1" dirty="0"/>
              <a:t>	</a:t>
            </a:r>
            <a:r>
              <a:rPr lang="de-AT" sz="1800" b="1" dirty="0" smtClean="0"/>
              <a:t>		</a:t>
            </a:r>
            <a:r>
              <a:rPr lang="de-AT" sz="2400" b="1" dirty="0" err="1" smtClean="0"/>
              <a:t>How</a:t>
            </a:r>
            <a:r>
              <a:rPr lang="de-AT" sz="2400" b="1" dirty="0" smtClean="0"/>
              <a:t> do intermediaries </a:t>
            </a:r>
            <a:r>
              <a:rPr lang="de-AT" sz="2400" b="1" dirty="0" err="1" smtClean="0"/>
              <a:t>obtain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their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status</a:t>
            </a:r>
            <a:r>
              <a:rPr lang="de-AT" sz="2400" b="1" dirty="0" smtClean="0"/>
              <a:t>? </a:t>
            </a:r>
            <a:br>
              <a:rPr lang="de-AT" sz="2400" b="1" dirty="0" smtClean="0"/>
            </a:br>
            <a:r>
              <a:rPr lang="de-AT" sz="2400" b="1" dirty="0" smtClean="0"/>
              <a:t>			</a:t>
            </a:r>
            <a:r>
              <a:rPr lang="de-AT" sz="2400" dirty="0" err="1"/>
              <a:t>b</a:t>
            </a:r>
            <a:r>
              <a:rPr lang="de-AT" sz="2400" dirty="0" err="1" smtClean="0"/>
              <a:t>y</a:t>
            </a:r>
            <a:r>
              <a:rPr lang="de-AT" sz="2400" dirty="0" smtClean="0"/>
              <a:t> </a:t>
            </a:r>
            <a:r>
              <a:rPr lang="de-AT" sz="2400" dirty="0" err="1" smtClean="0"/>
              <a:t>way</a:t>
            </a:r>
            <a:r>
              <a:rPr lang="de-AT" sz="2400" dirty="0" smtClean="0"/>
              <a:t> </a:t>
            </a:r>
            <a:r>
              <a:rPr lang="de-AT" sz="2400" dirty="0" err="1" smtClean="0"/>
              <a:t>of</a:t>
            </a:r>
            <a:r>
              <a:rPr lang="de-AT" sz="2400" dirty="0" smtClean="0"/>
              <a:t> </a:t>
            </a:r>
            <a:r>
              <a:rPr lang="de-AT" sz="2400" dirty="0" err="1" smtClean="0"/>
              <a:t>licence</a:t>
            </a:r>
            <a:r>
              <a:rPr lang="de-AT" sz="2400" dirty="0" smtClean="0"/>
              <a:t> </a:t>
            </a:r>
            <a:r>
              <a:rPr lang="de-AT" sz="2400" dirty="0" err="1" smtClean="0"/>
              <a:t>from</a:t>
            </a:r>
            <a:r>
              <a:rPr lang="de-AT" sz="2400" dirty="0" smtClean="0"/>
              <a:t> </a:t>
            </a:r>
            <a:r>
              <a:rPr lang="de-AT" sz="2400" dirty="0" err="1" smtClean="0"/>
              <a:t>the</a:t>
            </a:r>
            <a:r>
              <a:rPr lang="de-AT" sz="2400" dirty="0" smtClean="0"/>
              <a:t> </a:t>
            </a:r>
            <a:r>
              <a:rPr lang="de-AT" sz="2400" dirty="0" err="1" smtClean="0"/>
              <a:t>Ministry</a:t>
            </a:r>
            <a:r>
              <a:rPr lang="de-AT" sz="2400" dirty="0" smtClean="0"/>
              <a:t> </a:t>
            </a:r>
            <a:r>
              <a:rPr lang="de-AT" sz="2400" dirty="0" err="1" smtClean="0"/>
              <a:t>of</a:t>
            </a:r>
            <a:r>
              <a:rPr lang="de-AT" sz="2400" dirty="0" smtClean="0"/>
              <a:t> Economy </a:t>
            </a:r>
            <a:br>
              <a:rPr lang="de-AT" sz="2400" dirty="0" smtClean="0"/>
            </a:br>
            <a:r>
              <a:rPr lang="de-AT" sz="2400" dirty="0" smtClean="0"/>
              <a:t>			</a:t>
            </a:r>
            <a:r>
              <a:rPr lang="de-AT" sz="2400" dirty="0" err="1" smtClean="0"/>
              <a:t>and</a:t>
            </a:r>
            <a:r>
              <a:rPr lang="de-AT" sz="2400" dirty="0" smtClean="0"/>
              <a:t> </a:t>
            </a:r>
            <a:r>
              <a:rPr lang="de-AT" sz="2400" dirty="0" err="1" smtClean="0"/>
              <a:t>the</a:t>
            </a:r>
            <a:r>
              <a:rPr lang="de-AT" sz="2400" dirty="0" smtClean="0"/>
              <a:t> Federal </a:t>
            </a:r>
            <a:r>
              <a:rPr lang="de-AT" sz="2400" dirty="0" err="1" smtClean="0"/>
              <a:t>Economic</a:t>
            </a:r>
            <a:r>
              <a:rPr lang="de-AT" sz="2400" dirty="0" smtClean="0"/>
              <a:t> </a:t>
            </a:r>
            <a:r>
              <a:rPr lang="de-AT" sz="2400" dirty="0" err="1" smtClean="0"/>
              <a:t>Chamber</a:t>
            </a:r>
            <a:r>
              <a:rPr lang="de-AT" sz="2400" dirty="0" smtClean="0"/>
              <a:t> (WKO)</a:t>
            </a:r>
            <a:endParaRPr lang="de-AT" sz="2400" dirty="0"/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dirty="0" smtClean="0"/>
              <a:t>  </a:t>
            </a: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smtClean="0"/>
              <a:t>                  	</a:t>
            </a:r>
            <a:r>
              <a:rPr lang="de-AT" sz="1600" dirty="0"/>
              <a:t/>
            </a:r>
            <a:br>
              <a:rPr lang="de-AT" sz="1600" dirty="0"/>
            </a:br>
            <a:endParaRPr lang="de-AT" sz="1600" dirty="0"/>
          </a:p>
          <a:p>
            <a:pPr marL="647700" lvl="2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endParaRPr lang="de-AT" sz="20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 marL="482600" lvl="1" indent="-292100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tabLst>
                <a:tab pos="292100" algn="l"/>
              </a:tabLst>
              <a:defRPr/>
            </a:pPr>
            <a:endParaRPr lang="de-AT" sz="1800" dirty="0"/>
          </a:p>
        </p:txBody>
      </p:sp>
      <p:sp>
        <p:nvSpPr>
          <p:cNvPr id="9" name="Abgerundetes Rechteck 8"/>
          <p:cNvSpPr/>
          <p:nvPr/>
        </p:nvSpPr>
        <p:spPr bwMode="auto">
          <a:xfrm>
            <a:off x="229298" y="3573016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AT" sz="6000" b="1" dirty="0">
                <a:solidFill>
                  <a:schemeClr val="bg1"/>
                </a:solidFill>
                <a:sym typeface="Wingdings"/>
              </a:rPr>
              <a:t>?</a:t>
            </a:r>
            <a:endParaRPr kumimoji="0" lang="de-AT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2" name="Abgerundetes Rechteck 11"/>
          <p:cNvSpPr/>
          <p:nvPr/>
        </p:nvSpPr>
        <p:spPr bwMode="auto">
          <a:xfrm>
            <a:off x="229298" y="1989138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AT" sz="6000" b="1" dirty="0">
                <a:solidFill>
                  <a:schemeClr val="bg1"/>
                </a:solidFill>
                <a:sym typeface="Wingdings"/>
              </a:rPr>
              <a:t>?</a:t>
            </a:r>
            <a:endParaRPr kumimoji="0" lang="de-AT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119527" y="332656"/>
            <a:ext cx="7799387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 eaLnBrk="1" hangingPunct="1">
              <a:tabLst>
                <a:tab pos="762000" algn="l"/>
              </a:tabLst>
            </a:pPr>
            <a:r>
              <a:rPr lang="de-AT" sz="2800" b="1" dirty="0" smtClean="0"/>
              <a:t>I. Legal </a:t>
            </a:r>
            <a:r>
              <a:rPr lang="de-AT" sz="2800" b="1" dirty="0" err="1" smtClean="0"/>
              <a:t>environment</a:t>
            </a:r>
            <a:endParaRPr lang="de-DE" sz="3000" b="1" dirty="0"/>
          </a:p>
        </p:txBody>
      </p:sp>
    </p:spTree>
    <p:extLst>
      <p:ext uri="{BB962C8B-B14F-4D97-AF65-F5344CB8AC3E}">
        <p14:creationId xmlns:p14="http://schemas.microsoft.com/office/powerpoint/2010/main" val="183907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228600" y="2286000"/>
            <a:ext cx="81534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343400" y="4495800"/>
            <a:ext cx="48006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DE" sz="200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de-AT" sz="2800">
              <a:latin typeface="Times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495800" y="4495800"/>
            <a:ext cx="44958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AT" sz="2400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28600" y="1989138"/>
            <a:ext cx="8915400" cy="410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400" b="1" dirty="0" smtClean="0"/>
              <a:t>			</a:t>
            </a:r>
            <a:r>
              <a:rPr lang="de-AT" sz="2400" b="1" dirty="0" err="1" smtClean="0"/>
              <a:t>Does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your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country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set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special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conditions</a:t>
            </a:r>
            <a:r>
              <a:rPr lang="de-AT" sz="2400" b="1" dirty="0" smtClean="0"/>
              <a:t> on </a:t>
            </a:r>
            <a:br>
              <a:rPr lang="de-AT" sz="2400" b="1" dirty="0" smtClean="0"/>
            </a:br>
            <a:r>
              <a:rPr lang="de-AT" sz="2400" b="1" dirty="0" smtClean="0"/>
              <a:t> 			</a:t>
            </a:r>
            <a:r>
              <a:rPr lang="de-AT" sz="2400" b="1" dirty="0" err="1" smtClean="0"/>
              <a:t>the</a:t>
            </a:r>
            <a:r>
              <a:rPr lang="de-AT" sz="2400" b="1" dirty="0" smtClean="0"/>
              <a:t> professional </a:t>
            </a:r>
            <a:r>
              <a:rPr lang="de-AT" sz="2400" b="1" dirty="0" err="1" smtClean="0"/>
              <a:t>qualification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of</a:t>
            </a:r>
            <a:r>
              <a:rPr lang="de-AT" sz="2400" b="1" dirty="0" smtClean="0"/>
              <a:t> intermediaries? </a:t>
            </a:r>
            <a:br>
              <a:rPr lang="de-AT" sz="2400" b="1" dirty="0" smtClean="0"/>
            </a:br>
            <a:r>
              <a:rPr lang="de-AT" sz="2400" b="1" dirty="0" smtClean="0"/>
              <a:t>			</a:t>
            </a:r>
            <a:r>
              <a:rPr lang="de-AT" sz="2400" dirty="0" smtClean="0"/>
              <a:t>Insurance </a:t>
            </a:r>
            <a:r>
              <a:rPr lang="de-AT" sz="2400" dirty="0" err="1" smtClean="0"/>
              <a:t>Intermediary</a:t>
            </a:r>
            <a:r>
              <a:rPr lang="de-AT" sz="2400" dirty="0" smtClean="0"/>
              <a:t> Regulation </a:t>
            </a:r>
            <a:r>
              <a:rPr lang="de-AT" sz="1600" dirty="0" smtClean="0"/>
              <a:t>(</a:t>
            </a:r>
            <a:r>
              <a:rPr lang="de-AT" sz="1600" dirty="0" err="1" smtClean="0"/>
              <a:t>BGBl</a:t>
            </a:r>
            <a:r>
              <a:rPr lang="de-AT" sz="1600" dirty="0" smtClean="0"/>
              <a:t>. II </a:t>
            </a:r>
            <a:r>
              <a:rPr lang="de-AT" sz="1600" dirty="0"/>
              <a:t>Nr. </a:t>
            </a:r>
            <a:r>
              <a:rPr lang="de-AT" sz="1600" dirty="0" smtClean="0"/>
              <a:t>156/2010) </a:t>
            </a:r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endParaRPr lang="de-AT" sz="1100" b="1" dirty="0"/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1800" b="1" dirty="0"/>
              <a:t>	</a:t>
            </a:r>
            <a:r>
              <a:rPr lang="de-AT" sz="1800" b="1" dirty="0" smtClean="0"/>
              <a:t>		</a:t>
            </a:r>
            <a:r>
              <a:rPr lang="de-AT" sz="2400" b="1" dirty="0" smtClean="0"/>
              <a:t>Are </a:t>
            </a:r>
            <a:r>
              <a:rPr lang="de-AT" sz="2400" b="1" dirty="0" err="1" smtClean="0"/>
              <a:t>there</a:t>
            </a:r>
            <a:r>
              <a:rPr lang="de-AT" sz="2400" b="1" dirty="0" smtClean="0"/>
              <a:t> same </a:t>
            </a:r>
            <a:r>
              <a:rPr lang="de-AT" sz="2400" b="1" dirty="0" err="1" smtClean="0"/>
              <a:t>conditions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for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direct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sales</a:t>
            </a:r>
            <a:r>
              <a:rPr lang="de-AT" sz="2400" b="1" dirty="0" smtClean="0"/>
              <a:t>? </a:t>
            </a:r>
            <a:br>
              <a:rPr lang="de-AT" sz="2400" b="1" dirty="0" smtClean="0"/>
            </a:br>
            <a:r>
              <a:rPr lang="de-AT" sz="2400" b="1" dirty="0" smtClean="0"/>
              <a:t>			</a:t>
            </a:r>
            <a:r>
              <a:rPr lang="de-AT" sz="2400" dirty="0" err="1" smtClean="0"/>
              <a:t>insurers</a:t>
            </a:r>
            <a:r>
              <a:rPr lang="de-AT" sz="2400" dirty="0" smtClean="0"/>
              <a:t> </a:t>
            </a:r>
            <a:r>
              <a:rPr lang="de-AT" sz="2400" dirty="0" err="1" smtClean="0"/>
              <a:t>may</a:t>
            </a:r>
            <a:r>
              <a:rPr lang="de-AT" sz="2400" dirty="0" smtClean="0"/>
              <a:t> </a:t>
            </a:r>
            <a:r>
              <a:rPr lang="en-US" sz="2400" dirty="0" smtClean="0"/>
              <a:t>only </a:t>
            </a:r>
            <a:r>
              <a:rPr lang="en-US" sz="2400" dirty="0"/>
              <a:t>use </a:t>
            </a:r>
            <a:r>
              <a:rPr lang="en-US" sz="2400" dirty="0" smtClean="0"/>
              <a:t>qualified employees</a:t>
            </a:r>
            <a:r>
              <a:rPr lang="de-AT" sz="2400" b="1" dirty="0" smtClean="0"/>
              <a:t/>
            </a:r>
            <a:br>
              <a:rPr lang="de-AT" sz="2400" b="1" dirty="0" smtClean="0"/>
            </a:br>
            <a:r>
              <a:rPr lang="de-AT" sz="2400" b="1" dirty="0" smtClean="0"/>
              <a:t>			</a:t>
            </a:r>
            <a:r>
              <a:rPr lang="de-AT" sz="1600" dirty="0" smtClean="0"/>
              <a:t>(Art 17d </a:t>
            </a:r>
            <a:r>
              <a:rPr lang="de-AT" sz="1600" dirty="0" err="1" smtClean="0"/>
              <a:t>of</a:t>
            </a:r>
            <a:r>
              <a:rPr lang="de-AT" sz="1600" dirty="0" smtClean="0"/>
              <a:t> </a:t>
            </a:r>
            <a:r>
              <a:rPr lang="de-AT" sz="1600" dirty="0" err="1" smtClean="0"/>
              <a:t>the</a:t>
            </a:r>
            <a:r>
              <a:rPr lang="de-AT" sz="1600" dirty="0" smtClean="0"/>
              <a:t> Austrian Insurance Supervision </a:t>
            </a:r>
            <a:r>
              <a:rPr lang="de-AT" sz="1600" dirty="0" err="1" smtClean="0"/>
              <a:t>Act</a:t>
            </a:r>
            <a:r>
              <a:rPr lang="de-AT" sz="1600" dirty="0" smtClean="0"/>
              <a:t>)</a:t>
            </a:r>
            <a:br>
              <a:rPr lang="de-AT" sz="1600" dirty="0" smtClean="0"/>
            </a:br>
            <a:r>
              <a:rPr lang="de-AT" sz="1600" dirty="0"/>
              <a:t/>
            </a:r>
            <a:br>
              <a:rPr lang="de-AT" sz="1600" dirty="0"/>
            </a:br>
            <a:r>
              <a:rPr lang="de-AT" sz="800" b="1" dirty="0" smtClean="0"/>
              <a:t>                             </a:t>
            </a:r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1600" b="1" dirty="0"/>
              <a:t>	</a:t>
            </a:r>
            <a:r>
              <a:rPr lang="de-AT" sz="1600" b="1" dirty="0" smtClean="0"/>
              <a:t>		</a:t>
            </a:r>
            <a:r>
              <a:rPr lang="de-AT" sz="2400" b="1" dirty="0" smtClean="0"/>
              <a:t>Who </a:t>
            </a:r>
            <a:r>
              <a:rPr lang="de-AT" sz="2400" b="1" dirty="0" err="1" smtClean="0"/>
              <a:t>provides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education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and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examination</a:t>
            </a:r>
            <a:r>
              <a:rPr lang="de-AT" sz="2400" b="1" dirty="0" smtClean="0"/>
              <a:t>? </a:t>
            </a:r>
            <a:br>
              <a:rPr lang="de-AT" sz="2400" b="1" dirty="0" smtClean="0"/>
            </a:br>
            <a:r>
              <a:rPr lang="de-AT" sz="2400" b="1" dirty="0" smtClean="0"/>
              <a:t> 			</a:t>
            </a:r>
            <a:r>
              <a:rPr lang="de-AT" sz="2400" dirty="0" smtClean="0"/>
              <a:t>intermediaries‘ professional </a:t>
            </a:r>
            <a:r>
              <a:rPr lang="de-AT" sz="2400" dirty="0" err="1" smtClean="0"/>
              <a:t>associations</a:t>
            </a:r>
            <a:r>
              <a:rPr lang="de-AT" sz="2400" dirty="0" smtClean="0"/>
              <a:t> </a:t>
            </a:r>
            <a:br>
              <a:rPr lang="de-AT" sz="2400" dirty="0" smtClean="0"/>
            </a:br>
            <a:r>
              <a:rPr lang="de-AT" sz="2400" dirty="0" smtClean="0"/>
              <a:t> 			(</a:t>
            </a:r>
            <a:r>
              <a:rPr lang="de-AT" sz="2400" dirty="0" err="1" smtClean="0"/>
              <a:t>brokers</a:t>
            </a:r>
            <a:r>
              <a:rPr lang="de-AT" sz="2400" dirty="0" smtClean="0"/>
              <a:t>, </a:t>
            </a:r>
            <a:r>
              <a:rPr lang="de-AT" sz="2400" dirty="0" err="1" smtClean="0"/>
              <a:t>agents</a:t>
            </a:r>
            <a:r>
              <a:rPr lang="de-AT" sz="2400" dirty="0" smtClean="0"/>
              <a:t>, </a:t>
            </a:r>
            <a:r>
              <a:rPr lang="de-AT" sz="2400" dirty="0" err="1" smtClean="0"/>
              <a:t>wealth</a:t>
            </a:r>
            <a:r>
              <a:rPr lang="de-AT" sz="2400" dirty="0" smtClean="0"/>
              <a:t> </a:t>
            </a:r>
            <a:r>
              <a:rPr lang="de-AT" sz="2400" dirty="0" err="1" smtClean="0"/>
              <a:t>managers</a:t>
            </a:r>
            <a:r>
              <a:rPr lang="de-AT" sz="2400" dirty="0" smtClean="0"/>
              <a:t>)</a:t>
            </a:r>
            <a:endParaRPr lang="de-AT" sz="2400" dirty="0"/>
          </a:p>
          <a:p>
            <a:pPr marL="647700" lvl="2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endParaRPr lang="de-AT" sz="20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 marL="482600" lvl="1" indent="-292100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tabLst>
                <a:tab pos="292100" algn="l"/>
              </a:tabLst>
              <a:defRPr/>
            </a:pPr>
            <a:endParaRPr lang="de-AT" sz="1800" dirty="0"/>
          </a:p>
        </p:txBody>
      </p:sp>
      <p:sp>
        <p:nvSpPr>
          <p:cNvPr id="9" name="Abgerundetes Rechteck 8"/>
          <p:cNvSpPr/>
          <p:nvPr/>
        </p:nvSpPr>
        <p:spPr bwMode="auto">
          <a:xfrm>
            <a:off x="229298" y="3573016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AT" sz="6000" b="1" dirty="0">
                <a:solidFill>
                  <a:schemeClr val="bg1"/>
                </a:solidFill>
                <a:sym typeface="Wingdings"/>
              </a:rPr>
              <a:t>?</a:t>
            </a:r>
            <a:endParaRPr kumimoji="0" lang="de-AT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2" name="Abgerundetes Rechteck 11"/>
          <p:cNvSpPr/>
          <p:nvPr/>
        </p:nvSpPr>
        <p:spPr bwMode="auto">
          <a:xfrm>
            <a:off x="229298" y="1989138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AT" sz="6000" b="1" dirty="0">
                <a:solidFill>
                  <a:schemeClr val="bg1"/>
                </a:solidFill>
                <a:sym typeface="Wingdings"/>
              </a:rPr>
              <a:t>?</a:t>
            </a:r>
            <a:endParaRPr kumimoji="0" lang="de-AT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119527" y="332656"/>
            <a:ext cx="7799387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 eaLnBrk="1" hangingPunct="1">
              <a:tabLst>
                <a:tab pos="762000" algn="l"/>
              </a:tabLst>
            </a:pPr>
            <a:r>
              <a:rPr lang="de-AT" sz="2800" b="1" dirty="0" smtClean="0"/>
              <a:t>II. </a:t>
            </a:r>
            <a:r>
              <a:rPr lang="de-AT" sz="2800" b="1" dirty="0" err="1" smtClean="0"/>
              <a:t>Qualifications</a:t>
            </a:r>
            <a:endParaRPr lang="de-DE" sz="3000" b="1" dirty="0"/>
          </a:p>
        </p:txBody>
      </p:sp>
      <p:sp>
        <p:nvSpPr>
          <p:cNvPr id="10" name="Abgerundetes Rechteck 9"/>
          <p:cNvSpPr/>
          <p:nvPr/>
        </p:nvSpPr>
        <p:spPr bwMode="auto">
          <a:xfrm>
            <a:off x="228600" y="5202538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AT" sz="6000" b="1" dirty="0">
                <a:solidFill>
                  <a:schemeClr val="bg1"/>
                </a:solidFill>
                <a:sym typeface="Wingdings"/>
              </a:rPr>
              <a:t>?</a:t>
            </a:r>
            <a:endParaRPr kumimoji="0" lang="de-AT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4132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228600" y="2286000"/>
            <a:ext cx="81534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343400" y="4495800"/>
            <a:ext cx="48006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DE" sz="200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de-AT" sz="2800">
              <a:latin typeface="Times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495800" y="4495800"/>
            <a:ext cx="44958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AT" sz="2400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28600" y="1989138"/>
            <a:ext cx="8915400" cy="410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400" b="1" dirty="0" smtClean="0"/>
              <a:t>			Are </a:t>
            </a:r>
            <a:r>
              <a:rPr lang="de-AT" sz="2400" b="1" dirty="0" err="1" smtClean="0"/>
              <a:t>there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any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particular</a:t>
            </a:r>
            <a:r>
              <a:rPr lang="de-AT" sz="2400" b="1" dirty="0" smtClean="0"/>
              <a:t> organisational </a:t>
            </a:r>
            <a:br>
              <a:rPr lang="de-AT" sz="2400" b="1" dirty="0" smtClean="0"/>
            </a:br>
            <a:r>
              <a:rPr lang="de-AT" sz="2400" b="1" dirty="0" smtClean="0"/>
              <a:t> 			</a:t>
            </a:r>
            <a:r>
              <a:rPr lang="de-AT" sz="2400" b="1" dirty="0" err="1" smtClean="0"/>
              <a:t>requirements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set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for</a:t>
            </a:r>
            <a:r>
              <a:rPr lang="de-AT" sz="2400" b="1" dirty="0" smtClean="0"/>
              <a:t> intermediaries? </a:t>
            </a:r>
            <a:endParaRPr lang="de-AT" sz="1100" b="1" dirty="0"/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1800" b="1" dirty="0"/>
              <a:t>	</a:t>
            </a:r>
            <a:r>
              <a:rPr lang="de-AT" sz="1800" b="1" dirty="0" smtClean="0"/>
              <a:t>		</a:t>
            </a:r>
            <a:r>
              <a:rPr lang="de-AT" sz="2400" dirty="0" smtClean="0"/>
              <a:t>anti-money </a:t>
            </a:r>
            <a:r>
              <a:rPr lang="de-AT" sz="2400" dirty="0" err="1" smtClean="0"/>
              <a:t>laundering</a:t>
            </a:r>
            <a:r>
              <a:rPr lang="de-AT" sz="2400" dirty="0" smtClean="0"/>
              <a:t> </a:t>
            </a:r>
            <a:r>
              <a:rPr lang="de-AT" sz="2400" dirty="0" err="1" smtClean="0"/>
              <a:t>and</a:t>
            </a:r>
            <a:r>
              <a:rPr lang="de-AT" sz="2400" dirty="0" smtClean="0"/>
              <a:t> IMD I </a:t>
            </a:r>
            <a:r>
              <a:rPr lang="de-AT" sz="2400" dirty="0" err="1" smtClean="0"/>
              <a:t>provisions</a:t>
            </a:r>
            <a:r>
              <a:rPr lang="de-AT" sz="1600" dirty="0" smtClean="0"/>
              <a:t/>
            </a:r>
            <a:br>
              <a:rPr lang="de-AT" sz="1600" dirty="0" smtClean="0"/>
            </a:br>
            <a:r>
              <a:rPr lang="de-AT" sz="1600" dirty="0"/>
              <a:t/>
            </a:r>
            <a:br>
              <a:rPr lang="de-AT" sz="1600" dirty="0"/>
            </a:br>
            <a:r>
              <a:rPr lang="de-AT" sz="800" b="1" dirty="0" smtClean="0"/>
              <a:t>                             </a:t>
            </a:r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1600" b="1" dirty="0"/>
              <a:t>	</a:t>
            </a:r>
            <a:r>
              <a:rPr lang="de-AT" sz="1600" b="1" dirty="0" smtClean="0"/>
              <a:t>		</a:t>
            </a:r>
            <a:endParaRPr lang="de-AT" sz="20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 marL="482600" lvl="1" indent="-292100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tabLst>
                <a:tab pos="292100" algn="l"/>
              </a:tabLst>
              <a:defRPr/>
            </a:pPr>
            <a:endParaRPr lang="de-AT" sz="1800" dirty="0"/>
          </a:p>
        </p:txBody>
      </p:sp>
      <p:sp>
        <p:nvSpPr>
          <p:cNvPr id="12" name="Abgerundetes Rechteck 11"/>
          <p:cNvSpPr/>
          <p:nvPr/>
        </p:nvSpPr>
        <p:spPr bwMode="auto">
          <a:xfrm>
            <a:off x="229298" y="2060848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AT" sz="6000" b="1" dirty="0">
                <a:solidFill>
                  <a:schemeClr val="bg1"/>
                </a:solidFill>
                <a:sym typeface="Wingdings"/>
              </a:rPr>
              <a:t>?</a:t>
            </a:r>
            <a:endParaRPr kumimoji="0" lang="de-AT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119527" y="332656"/>
            <a:ext cx="7799387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 eaLnBrk="1" hangingPunct="1">
              <a:tabLst>
                <a:tab pos="762000" algn="l"/>
              </a:tabLst>
            </a:pPr>
            <a:r>
              <a:rPr lang="de-AT" sz="2800" b="1" dirty="0" smtClean="0"/>
              <a:t>III. Corporate </a:t>
            </a:r>
            <a:r>
              <a:rPr lang="de-AT" sz="2800" b="1" dirty="0" err="1" smtClean="0"/>
              <a:t>governance</a:t>
            </a:r>
            <a:endParaRPr lang="de-DE" sz="3000" b="1" dirty="0"/>
          </a:p>
        </p:txBody>
      </p:sp>
    </p:spTree>
    <p:extLst>
      <p:ext uri="{BB962C8B-B14F-4D97-AF65-F5344CB8AC3E}">
        <p14:creationId xmlns:p14="http://schemas.microsoft.com/office/powerpoint/2010/main" val="229174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228600" y="2286000"/>
            <a:ext cx="81534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343400" y="4495800"/>
            <a:ext cx="48006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DE" sz="200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de-AT" sz="2800">
              <a:latin typeface="Times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495800" y="4495800"/>
            <a:ext cx="44958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AT" sz="2400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28600" y="1989138"/>
            <a:ext cx="8915400" cy="410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400" b="1" dirty="0" smtClean="0"/>
              <a:t>			</a:t>
            </a:r>
            <a:r>
              <a:rPr lang="de-AT" sz="2400" b="1" dirty="0" err="1" smtClean="0"/>
              <a:t>How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is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transparency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ensured</a:t>
            </a:r>
            <a:r>
              <a:rPr lang="de-AT" sz="2400" b="1" dirty="0" smtClean="0"/>
              <a:t>? </a:t>
            </a:r>
            <a:br>
              <a:rPr lang="de-AT" sz="2400" b="1" dirty="0" smtClean="0"/>
            </a:br>
            <a:r>
              <a:rPr lang="de-AT" sz="2400" b="1" dirty="0" smtClean="0"/>
              <a:t>			</a:t>
            </a:r>
            <a:r>
              <a:rPr lang="de-AT" sz="2400" dirty="0" smtClean="0"/>
              <a:t>intermediaries: </a:t>
            </a:r>
            <a:r>
              <a:rPr lang="de-AT" sz="2400" dirty="0" err="1" smtClean="0"/>
              <a:t>trade</a:t>
            </a:r>
            <a:r>
              <a:rPr lang="de-AT" sz="2400" dirty="0" smtClean="0"/>
              <a:t> </a:t>
            </a:r>
            <a:r>
              <a:rPr lang="de-AT" sz="2400" dirty="0" err="1" smtClean="0"/>
              <a:t>act</a:t>
            </a:r>
            <a:r>
              <a:rPr lang="de-AT" sz="2400" dirty="0" smtClean="0"/>
              <a:t> (</a:t>
            </a:r>
            <a:r>
              <a:rPr lang="de-AT" sz="2400" dirty="0" err="1" smtClean="0"/>
              <a:t>status</a:t>
            </a:r>
            <a:r>
              <a:rPr lang="de-AT" sz="2400" dirty="0" smtClean="0"/>
              <a:t> </a:t>
            </a:r>
            <a:r>
              <a:rPr lang="de-AT" sz="2400" dirty="0" err="1" smtClean="0"/>
              <a:t>disclosure</a:t>
            </a:r>
            <a:r>
              <a:rPr lang="de-AT" sz="2400" dirty="0" smtClean="0"/>
              <a:t>)</a:t>
            </a:r>
            <a:br>
              <a:rPr lang="de-AT" sz="2400" dirty="0" smtClean="0"/>
            </a:br>
            <a:r>
              <a:rPr lang="de-AT" sz="2400" dirty="0" smtClean="0"/>
              <a:t> 			(</a:t>
            </a:r>
            <a:r>
              <a:rPr lang="de-AT" sz="2400" dirty="0" err="1" smtClean="0"/>
              <a:t>life</a:t>
            </a:r>
            <a:r>
              <a:rPr lang="de-AT" sz="2400" dirty="0" smtClean="0"/>
              <a:t>) </a:t>
            </a:r>
            <a:r>
              <a:rPr lang="de-AT" sz="2400" dirty="0" err="1" smtClean="0"/>
              <a:t>products</a:t>
            </a:r>
            <a:r>
              <a:rPr lang="de-AT" sz="2400" dirty="0" smtClean="0"/>
              <a:t>: FMA-minimum </a:t>
            </a:r>
            <a:r>
              <a:rPr lang="de-AT" sz="2400" dirty="0" err="1" smtClean="0"/>
              <a:t>standards</a:t>
            </a:r>
            <a:endParaRPr lang="de-AT" sz="2400" dirty="0" smtClean="0"/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endParaRPr lang="de-AT" sz="1100" dirty="0"/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1800" b="1" dirty="0"/>
              <a:t>	</a:t>
            </a:r>
            <a:r>
              <a:rPr lang="de-AT" sz="1800" b="1" dirty="0" smtClean="0"/>
              <a:t>		</a:t>
            </a:r>
            <a:r>
              <a:rPr lang="de-AT" sz="2400" b="1" dirty="0" err="1" smtClean="0"/>
              <a:t>Is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there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any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regulation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of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commissions</a:t>
            </a:r>
            <a:r>
              <a:rPr lang="de-AT" sz="2400" b="1" dirty="0" smtClean="0"/>
              <a:t>?  </a:t>
            </a:r>
            <a:br>
              <a:rPr lang="de-AT" sz="2400" b="1" dirty="0" smtClean="0"/>
            </a:br>
            <a:r>
              <a:rPr lang="de-AT" sz="2400" b="1" dirty="0" smtClean="0"/>
              <a:t>			</a:t>
            </a:r>
            <a:r>
              <a:rPr lang="de-AT" sz="2400" dirty="0" err="1" smtClean="0"/>
              <a:t>life</a:t>
            </a:r>
            <a:r>
              <a:rPr lang="de-AT" sz="2400" dirty="0" smtClean="0"/>
              <a:t> </a:t>
            </a:r>
            <a:r>
              <a:rPr lang="de-AT" sz="2400" dirty="0" err="1" smtClean="0"/>
              <a:t>insurance</a:t>
            </a:r>
            <a:r>
              <a:rPr lang="de-AT" sz="2400" dirty="0" smtClean="0"/>
              <a:t>: </a:t>
            </a:r>
            <a:r>
              <a:rPr lang="de-AT" sz="2400" dirty="0" err="1" smtClean="0"/>
              <a:t>commission</a:t>
            </a:r>
            <a:r>
              <a:rPr lang="de-AT" sz="2400" dirty="0" smtClean="0"/>
              <a:t> </a:t>
            </a:r>
            <a:r>
              <a:rPr lang="de-AT" sz="2400" dirty="0" err="1" smtClean="0"/>
              <a:t>spread</a:t>
            </a:r>
            <a:r>
              <a:rPr lang="de-AT" sz="2400" dirty="0" smtClean="0"/>
              <a:t> </a:t>
            </a:r>
            <a:r>
              <a:rPr lang="de-AT" sz="2400" dirty="0" err="1" smtClean="0"/>
              <a:t>over</a:t>
            </a:r>
            <a:r>
              <a:rPr lang="de-AT" sz="2400" dirty="0" smtClean="0"/>
              <a:t> </a:t>
            </a:r>
            <a:r>
              <a:rPr lang="de-AT" sz="2400" dirty="0" err="1" smtClean="0"/>
              <a:t>first</a:t>
            </a:r>
            <a:r>
              <a:rPr lang="de-AT" sz="2400" dirty="0" smtClean="0"/>
              <a:t> 5 </a:t>
            </a:r>
            <a:r>
              <a:rPr lang="de-AT" sz="2400" dirty="0" err="1" smtClean="0"/>
              <a:t>years</a:t>
            </a:r>
            <a:r>
              <a:rPr lang="de-AT" sz="2400" b="1" dirty="0" smtClean="0"/>
              <a:t/>
            </a:r>
            <a:br>
              <a:rPr lang="de-AT" sz="2400" b="1" dirty="0" smtClean="0"/>
            </a:br>
            <a:r>
              <a:rPr lang="de-AT" sz="2400" b="1" dirty="0" smtClean="0"/>
              <a:t>			</a:t>
            </a:r>
            <a:r>
              <a:rPr lang="de-AT" sz="1600" dirty="0" smtClean="0"/>
              <a:t>(Art 176 </a:t>
            </a:r>
            <a:r>
              <a:rPr lang="de-AT" sz="1600" dirty="0" err="1" smtClean="0"/>
              <a:t>para</a:t>
            </a:r>
            <a:r>
              <a:rPr lang="de-AT" sz="1600" dirty="0" smtClean="0"/>
              <a:t> 5 </a:t>
            </a:r>
            <a:r>
              <a:rPr lang="de-AT" sz="1600" dirty="0" err="1" smtClean="0"/>
              <a:t>and</a:t>
            </a:r>
            <a:r>
              <a:rPr lang="de-AT" sz="1600" dirty="0" smtClean="0"/>
              <a:t> 6 </a:t>
            </a:r>
            <a:r>
              <a:rPr lang="de-AT" sz="1600" dirty="0" err="1" smtClean="0"/>
              <a:t>of</a:t>
            </a:r>
            <a:r>
              <a:rPr lang="de-AT" sz="1600" dirty="0" smtClean="0"/>
              <a:t> </a:t>
            </a:r>
            <a:r>
              <a:rPr lang="de-AT" sz="1600" dirty="0" err="1" smtClean="0"/>
              <a:t>the</a:t>
            </a:r>
            <a:r>
              <a:rPr lang="de-AT" sz="1600" dirty="0" smtClean="0"/>
              <a:t> Austrian Insurance </a:t>
            </a:r>
            <a:r>
              <a:rPr lang="de-AT" sz="1600" dirty="0" err="1" smtClean="0"/>
              <a:t>Contract</a:t>
            </a:r>
            <a:r>
              <a:rPr lang="de-AT" sz="1600" dirty="0" smtClean="0"/>
              <a:t> </a:t>
            </a:r>
            <a:r>
              <a:rPr lang="de-AT" sz="1600" dirty="0" err="1" smtClean="0"/>
              <a:t>Act</a:t>
            </a:r>
            <a:r>
              <a:rPr lang="de-AT" sz="1600" dirty="0" smtClean="0"/>
              <a:t>)</a:t>
            </a:r>
            <a:br>
              <a:rPr lang="de-AT" sz="1600" dirty="0" smtClean="0"/>
            </a:br>
            <a:r>
              <a:rPr lang="de-AT" sz="1600" dirty="0"/>
              <a:t/>
            </a:r>
            <a:br>
              <a:rPr lang="de-AT" sz="1600" dirty="0"/>
            </a:br>
            <a:r>
              <a:rPr lang="de-AT" sz="800" b="1" dirty="0" smtClean="0"/>
              <a:t>                             </a:t>
            </a:r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1600" b="1" dirty="0"/>
              <a:t>	</a:t>
            </a:r>
            <a:r>
              <a:rPr lang="de-AT" sz="1600" b="1" dirty="0" smtClean="0"/>
              <a:t>		</a:t>
            </a:r>
            <a:endParaRPr lang="de-AT" sz="20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 marL="482600" lvl="1" indent="-292100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tabLst>
                <a:tab pos="292100" algn="l"/>
              </a:tabLst>
              <a:defRPr/>
            </a:pPr>
            <a:endParaRPr lang="de-AT" sz="1800" dirty="0"/>
          </a:p>
        </p:txBody>
      </p:sp>
      <p:sp>
        <p:nvSpPr>
          <p:cNvPr id="9" name="Abgerundetes Rechteck 8"/>
          <p:cNvSpPr/>
          <p:nvPr/>
        </p:nvSpPr>
        <p:spPr bwMode="auto">
          <a:xfrm>
            <a:off x="229298" y="3573016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AT" sz="6000" b="1" dirty="0">
                <a:solidFill>
                  <a:schemeClr val="bg1"/>
                </a:solidFill>
                <a:sym typeface="Wingdings"/>
              </a:rPr>
              <a:t>?</a:t>
            </a:r>
            <a:endParaRPr kumimoji="0" lang="de-AT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2" name="Abgerundetes Rechteck 11"/>
          <p:cNvSpPr/>
          <p:nvPr/>
        </p:nvSpPr>
        <p:spPr bwMode="auto">
          <a:xfrm>
            <a:off x="229298" y="1989138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AT" sz="6000" b="1" dirty="0">
                <a:solidFill>
                  <a:schemeClr val="bg1"/>
                </a:solidFill>
                <a:sym typeface="Wingdings"/>
              </a:rPr>
              <a:t>?</a:t>
            </a:r>
            <a:endParaRPr kumimoji="0" lang="de-AT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119527" y="332656"/>
            <a:ext cx="7799387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 eaLnBrk="1" hangingPunct="1">
              <a:tabLst>
                <a:tab pos="762000" algn="l"/>
              </a:tabLst>
            </a:pPr>
            <a:r>
              <a:rPr lang="de-AT" sz="2800" b="1" dirty="0" smtClean="0"/>
              <a:t>IV. </a:t>
            </a:r>
            <a:r>
              <a:rPr lang="de-AT" sz="2800" b="1" dirty="0" err="1" smtClean="0"/>
              <a:t>Transparency</a:t>
            </a:r>
            <a:endParaRPr lang="de-DE" sz="3000" b="1" dirty="0"/>
          </a:p>
        </p:txBody>
      </p:sp>
    </p:spTree>
    <p:extLst>
      <p:ext uri="{BB962C8B-B14F-4D97-AF65-F5344CB8AC3E}">
        <p14:creationId xmlns:p14="http://schemas.microsoft.com/office/powerpoint/2010/main" val="288278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228600" y="2286000"/>
            <a:ext cx="81534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de-DE" sz="2400" dirty="0" smtClean="0">
              <a:latin typeface="Arial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343400" y="4495800"/>
            <a:ext cx="48006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DE" sz="200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de-AT" sz="2800">
              <a:latin typeface="Times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495800" y="4495800"/>
            <a:ext cx="44958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endParaRPr lang="de-AT" sz="2400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28600" y="1989138"/>
            <a:ext cx="8915400" cy="410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2400" b="1" dirty="0" smtClean="0"/>
              <a:t>			</a:t>
            </a:r>
            <a:r>
              <a:rPr lang="de-AT" sz="2400" b="1" dirty="0" err="1" smtClean="0"/>
              <a:t>Is</a:t>
            </a:r>
            <a:r>
              <a:rPr lang="de-AT" sz="2400" b="1" dirty="0" smtClean="0"/>
              <a:t> an </a:t>
            </a:r>
            <a:r>
              <a:rPr lang="de-AT" sz="2400" b="1" dirty="0" err="1" smtClean="0"/>
              <a:t>intermediary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obliged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to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review</a:t>
            </a:r>
            <a:r>
              <a:rPr lang="de-AT" sz="2400" b="1" dirty="0" smtClean="0"/>
              <a:t>/</a:t>
            </a:r>
            <a:r>
              <a:rPr lang="de-AT" sz="2400" b="1" dirty="0" err="1" smtClean="0"/>
              <a:t>assess</a:t>
            </a:r>
            <a:r>
              <a:rPr lang="de-AT" sz="2400" b="1" dirty="0" smtClean="0"/>
              <a:t/>
            </a:r>
            <a:br>
              <a:rPr lang="de-AT" sz="2400" b="1" dirty="0" smtClean="0"/>
            </a:br>
            <a:r>
              <a:rPr lang="de-AT" sz="2400" b="1" dirty="0" smtClean="0"/>
              <a:t> 			</a:t>
            </a:r>
            <a:r>
              <a:rPr lang="de-AT" sz="2400" b="1" dirty="0" err="1" smtClean="0"/>
              <a:t>client‘s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skills</a:t>
            </a:r>
            <a:r>
              <a:rPr lang="de-AT" sz="2400" b="1" dirty="0" smtClean="0"/>
              <a:t>, </a:t>
            </a:r>
            <a:r>
              <a:rPr lang="de-AT" sz="2400" b="1" dirty="0" err="1" smtClean="0"/>
              <a:t>experiences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and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knowlegde</a:t>
            </a:r>
            <a:r>
              <a:rPr lang="de-AT" sz="2400" b="1" dirty="0" smtClean="0"/>
              <a:t>?</a:t>
            </a:r>
            <a:br>
              <a:rPr lang="de-AT" sz="2400" b="1" dirty="0" smtClean="0"/>
            </a:br>
            <a:r>
              <a:rPr lang="de-AT" sz="2400" b="1" dirty="0" smtClean="0"/>
              <a:t> 			</a:t>
            </a:r>
            <a:r>
              <a:rPr lang="de-AT" sz="2400" dirty="0" err="1" smtClean="0"/>
              <a:t>MiFID</a:t>
            </a:r>
            <a:r>
              <a:rPr lang="de-AT" sz="2400" dirty="0" smtClean="0"/>
              <a:t>-style </a:t>
            </a:r>
            <a:r>
              <a:rPr lang="de-AT" sz="2400" dirty="0" err="1" smtClean="0"/>
              <a:t>client</a:t>
            </a:r>
            <a:r>
              <a:rPr lang="de-AT" sz="2400" dirty="0" smtClean="0"/>
              <a:t> </a:t>
            </a:r>
            <a:r>
              <a:rPr lang="de-AT" sz="2400" dirty="0" err="1" smtClean="0"/>
              <a:t>classification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dirty="0" err="1" smtClean="0"/>
              <a:t>unit</a:t>
            </a:r>
            <a:r>
              <a:rPr lang="de-AT" sz="2400" dirty="0" smtClean="0"/>
              <a:t> </a:t>
            </a:r>
            <a:r>
              <a:rPr lang="de-AT" sz="2400" dirty="0" err="1" smtClean="0"/>
              <a:t>linked</a:t>
            </a:r>
            <a:r>
              <a:rPr lang="de-AT" sz="2400" dirty="0" smtClean="0"/>
              <a:t> </a:t>
            </a:r>
            <a:r>
              <a:rPr lang="de-AT" sz="2400" dirty="0" err="1" smtClean="0"/>
              <a:t>life</a:t>
            </a:r>
            <a:r>
              <a:rPr lang="de-AT" sz="2400" dirty="0" smtClean="0"/>
              <a:t> </a:t>
            </a:r>
            <a:br>
              <a:rPr lang="de-AT" sz="2400" dirty="0" smtClean="0"/>
            </a:br>
            <a:r>
              <a:rPr lang="de-AT" sz="2400" dirty="0" smtClean="0"/>
              <a:t>			</a:t>
            </a:r>
            <a:r>
              <a:rPr lang="de-AT" sz="1600" dirty="0" smtClean="0"/>
              <a:t>(Art 75 </a:t>
            </a:r>
            <a:r>
              <a:rPr lang="de-AT" sz="1600" dirty="0" err="1" smtClean="0"/>
              <a:t>para</a:t>
            </a:r>
            <a:r>
              <a:rPr lang="de-AT" sz="1600" dirty="0" smtClean="0"/>
              <a:t> 2 (1) </a:t>
            </a:r>
            <a:r>
              <a:rPr lang="de-AT" sz="1600" dirty="0" err="1" smtClean="0"/>
              <a:t>of</a:t>
            </a:r>
            <a:r>
              <a:rPr lang="de-AT" sz="1600" dirty="0" smtClean="0"/>
              <a:t> </a:t>
            </a:r>
            <a:r>
              <a:rPr lang="de-AT" sz="1600" dirty="0" err="1" smtClean="0"/>
              <a:t>the</a:t>
            </a:r>
            <a:r>
              <a:rPr lang="de-AT" sz="1600" dirty="0" smtClean="0"/>
              <a:t> Austrian Insurance Supervision </a:t>
            </a:r>
            <a:r>
              <a:rPr lang="de-AT" sz="1600" dirty="0" err="1" smtClean="0"/>
              <a:t>Act</a:t>
            </a:r>
            <a:r>
              <a:rPr lang="de-AT" sz="1600" dirty="0" smtClean="0"/>
              <a:t>) </a:t>
            </a:r>
            <a:endParaRPr lang="de-AT" sz="1600" dirty="0" smtClean="0"/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endParaRPr lang="de-AT" sz="1100" b="1" dirty="0"/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1800" b="1" dirty="0"/>
              <a:t>	</a:t>
            </a:r>
            <a:r>
              <a:rPr lang="de-AT" sz="1800" b="1" dirty="0" smtClean="0"/>
              <a:t>		</a:t>
            </a:r>
            <a:r>
              <a:rPr lang="de-AT" sz="2400" b="1" dirty="0" err="1" smtClean="0"/>
              <a:t>What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should</a:t>
            </a:r>
            <a:r>
              <a:rPr lang="de-AT" sz="2400" b="1" dirty="0" smtClean="0"/>
              <a:t> an </a:t>
            </a:r>
            <a:r>
              <a:rPr lang="de-AT" sz="2400" b="1" dirty="0" err="1" smtClean="0"/>
              <a:t>intermediary</a:t>
            </a:r>
            <a:r>
              <a:rPr lang="de-AT" sz="2400" b="1" dirty="0" smtClean="0"/>
              <a:t> do in </a:t>
            </a:r>
            <a:r>
              <a:rPr lang="de-AT" sz="2400" b="1" dirty="0" err="1" smtClean="0"/>
              <a:t>case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of</a:t>
            </a:r>
            <a:r>
              <a:rPr lang="de-AT" sz="2400" b="1" dirty="0" smtClean="0"/>
              <a:t> </a:t>
            </a:r>
            <a:br>
              <a:rPr lang="de-AT" sz="2400" b="1" dirty="0" smtClean="0"/>
            </a:br>
            <a:r>
              <a:rPr lang="de-AT" sz="2400" b="1" dirty="0" smtClean="0"/>
              <a:t> 			</a:t>
            </a:r>
            <a:r>
              <a:rPr lang="de-AT" sz="2400" b="1" dirty="0" err="1" smtClean="0"/>
              <a:t>client‘s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refusal</a:t>
            </a:r>
            <a:r>
              <a:rPr lang="de-AT" sz="2400" b="1" dirty="0" smtClean="0"/>
              <a:t>? </a:t>
            </a:r>
            <a:br>
              <a:rPr lang="de-AT" sz="2400" b="1" dirty="0" smtClean="0"/>
            </a:br>
            <a:r>
              <a:rPr lang="de-AT" sz="2400" b="1" dirty="0" smtClean="0"/>
              <a:t>			</a:t>
            </a:r>
            <a:r>
              <a:rPr lang="de-AT" sz="2400" dirty="0" err="1"/>
              <a:t>s</a:t>
            </a:r>
            <a:r>
              <a:rPr lang="de-AT" sz="2400" dirty="0" err="1" smtClean="0"/>
              <a:t>ale</a:t>
            </a:r>
            <a:r>
              <a:rPr lang="de-AT" sz="2400" dirty="0" smtClean="0"/>
              <a:t> </a:t>
            </a:r>
            <a:r>
              <a:rPr lang="de-AT" sz="2400" dirty="0" err="1" smtClean="0"/>
              <a:t>without</a:t>
            </a:r>
            <a:r>
              <a:rPr lang="de-AT" sz="2400" dirty="0" smtClean="0"/>
              <a:t> </a:t>
            </a:r>
            <a:r>
              <a:rPr lang="de-AT" sz="2400" dirty="0" err="1" smtClean="0"/>
              <a:t>assessment</a:t>
            </a:r>
            <a:r>
              <a:rPr lang="de-AT" sz="2400" b="1" dirty="0" smtClean="0"/>
              <a:t/>
            </a:r>
            <a:br>
              <a:rPr lang="de-AT" sz="2400" b="1" dirty="0" smtClean="0"/>
            </a:br>
            <a:r>
              <a:rPr lang="de-AT" sz="1600" dirty="0"/>
              <a:t/>
            </a:r>
            <a:br>
              <a:rPr lang="de-AT" sz="1600" dirty="0"/>
            </a:br>
            <a:r>
              <a:rPr lang="de-AT" sz="800" b="1" dirty="0" smtClean="0"/>
              <a:t>                             </a:t>
            </a:r>
          </a:p>
          <a:p>
            <a:pPr marL="190500" lvl="1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tabLst>
                <a:tab pos="292100" algn="l"/>
              </a:tabLst>
              <a:defRPr/>
            </a:pPr>
            <a:r>
              <a:rPr lang="de-AT" sz="1600" b="1" dirty="0"/>
              <a:t>	</a:t>
            </a:r>
            <a:r>
              <a:rPr lang="de-AT" sz="1600" b="1" dirty="0" smtClean="0"/>
              <a:t>		</a:t>
            </a:r>
            <a:endParaRPr lang="de-AT" sz="20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>
              <a:tabLst>
                <a:tab pos="292100" algn="l"/>
              </a:tabLst>
              <a:defRPr/>
            </a:pPr>
            <a:endParaRPr lang="de-AT" sz="900" dirty="0"/>
          </a:p>
          <a:p>
            <a:pPr marL="482600" lvl="1" indent="-292100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tabLst>
                <a:tab pos="292100" algn="l"/>
              </a:tabLst>
              <a:defRPr/>
            </a:pPr>
            <a:endParaRPr lang="de-AT" sz="1800" dirty="0"/>
          </a:p>
        </p:txBody>
      </p:sp>
      <p:sp>
        <p:nvSpPr>
          <p:cNvPr id="9" name="Abgerundetes Rechteck 8"/>
          <p:cNvSpPr/>
          <p:nvPr/>
        </p:nvSpPr>
        <p:spPr bwMode="auto">
          <a:xfrm>
            <a:off x="229298" y="3919885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AT" sz="6000" b="1" dirty="0">
                <a:solidFill>
                  <a:schemeClr val="bg1"/>
                </a:solidFill>
                <a:sym typeface="Wingdings"/>
              </a:rPr>
              <a:t>?</a:t>
            </a:r>
            <a:endParaRPr kumimoji="0" lang="de-AT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2" name="Abgerundetes Rechteck 11"/>
          <p:cNvSpPr/>
          <p:nvPr/>
        </p:nvSpPr>
        <p:spPr bwMode="auto">
          <a:xfrm>
            <a:off x="229298" y="1989138"/>
            <a:ext cx="1463080" cy="1151830"/>
          </a:xfrm>
          <a:prstGeom prst="roundRect">
            <a:avLst/>
          </a:prstGeom>
          <a:solidFill>
            <a:srgbClr val="7BAE1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AT" sz="6000" b="1" dirty="0">
                <a:solidFill>
                  <a:schemeClr val="bg1"/>
                </a:solidFill>
                <a:sym typeface="Wingdings"/>
              </a:rPr>
              <a:t>?</a:t>
            </a:r>
            <a:endParaRPr kumimoji="0" lang="de-AT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119527" y="332656"/>
            <a:ext cx="7799387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 eaLnBrk="1" hangingPunct="1">
              <a:tabLst>
                <a:tab pos="762000" algn="l"/>
              </a:tabLst>
            </a:pPr>
            <a:r>
              <a:rPr lang="de-AT" sz="2800" b="1" dirty="0"/>
              <a:t>V</a:t>
            </a:r>
            <a:r>
              <a:rPr lang="de-AT" sz="2800" b="1" dirty="0" smtClean="0"/>
              <a:t>. Client </a:t>
            </a:r>
            <a:r>
              <a:rPr lang="de-AT" sz="2800" b="1" dirty="0" err="1" smtClean="0"/>
              <a:t>assessment</a:t>
            </a:r>
            <a:endParaRPr lang="de-DE" sz="3000" b="1" dirty="0"/>
          </a:p>
        </p:txBody>
      </p:sp>
    </p:spTree>
    <p:extLst>
      <p:ext uri="{BB962C8B-B14F-4D97-AF65-F5344CB8AC3E}">
        <p14:creationId xmlns:p14="http://schemas.microsoft.com/office/powerpoint/2010/main" val="238466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ere Präsentation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eere Prä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Bildschirmpräsentation (4:3)</PresentationFormat>
  <Paragraphs>169</Paragraphs>
  <Slides>11</Slides>
  <Notes>11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Leere 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rabbit : burrow, das Büro für Grafikdesign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Mareike Queitsch</dc:creator>
  <cp:lastModifiedBy>Pscheidl Dieter, Mag.</cp:lastModifiedBy>
  <cp:revision>1169</cp:revision>
  <cp:lastPrinted>2012-11-16T17:35:47Z</cp:lastPrinted>
  <dcterms:created xsi:type="dcterms:W3CDTF">2005-05-10T07:56:00Z</dcterms:created>
  <dcterms:modified xsi:type="dcterms:W3CDTF">2012-11-21T10:32:27Z</dcterms:modified>
</cp:coreProperties>
</file>