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1"/>
  </p:sldMasterIdLst>
  <p:notesMasterIdLst>
    <p:notesMasterId r:id="rId22"/>
  </p:notesMasterIdLst>
  <p:handoutMasterIdLst>
    <p:handoutMasterId r:id="rId23"/>
  </p:handoutMasterIdLst>
  <p:sldIdLst>
    <p:sldId id="260" r:id="rId2"/>
    <p:sldId id="275" r:id="rId3"/>
    <p:sldId id="256" r:id="rId4"/>
    <p:sldId id="257" r:id="rId5"/>
    <p:sldId id="258" r:id="rId6"/>
    <p:sldId id="259" r:id="rId7"/>
    <p:sldId id="261" r:id="rId8"/>
    <p:sldId id="267" r:id="rId9"/>
    <p:sldId id="262" r:id="rId10"/>
    <p:sldId id="263" r:id="rId11"/>
    <p:sldId id="264" r:id="rId12"/>
    <p:sldId id="268" r:id="rId13"/>
    <p:sldId id="265" r:id="rId14"/>
    <p:sldId id="266" r:id="rId15"/>
    <p:sldId id="269" r:id="rId16"/>
    <p:sldId id="270" r:id="rId17"/>
    <p:sldId id="271" r:id="rId18"/>
    <p:sldId id="272" r:id="rId19"/>
    <p:sldId id="273" r:id="rId20"/>
    <p:sldId id="276" r:id="rId21"/>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ia bez názvu" id="{F47C3726-189F-4EBB-8206-B2D7D6C1B20E}">
          <p14:sldIdLst>
            <p14:sldId id="260"/>
            <p14:sldId id="275"/>
            <p14:sldId id="256"/>
            <p14:sldId id="257"/>
            <p14:sldId id="258"/>
            <p14:sldId id="259"/>
            <p14:sldId id="261"/>
            <p14:sldId id="267"/>
            <p14:sldId id="262"/>
            <p14:sldId id="263"/>
            <p14:sldId id="264"/>
            <p14:sldId id="268"/>
            <p14:sldId id="265"/>
            <p14:sldId id="266"/>
            <p14:sldId id="269"/>
            <p14:sldId id="270"/>
            <p14:sldId id="271"/>
            <p14:sldId id="272"/>
            <p14:sldId id="273"/>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55604C-ADCF-4267-A736-C3C6966769EA}" type="datetimeFigureOut">
              <a:rPr lang="sk-SK" smtClean="0"/>
              <a:t>22. 6. 2016</a:t>
            </a:fld>
            <a:endParaRPr lang="sk-SK"/>
          </a:p>
        </p:txBody>
      </p:sp>
      <p:sp>
        <p:nvSpPr>
          <p:cNvPr id="4" name="Zástupný symbol päty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855A9D2-EF42-46E7-AF02-E83A697CCD5C}" type="slidenum">
              <a:rPr lang="sk-SK" smtClean="0"/>
              <a:t>‹#›</a:t>
            </a:fld>
            <a:endParaRPr lang="sk-SK"/>
          </a:p>
        </p:txBody>
      </p:sp>
    </p:spTree>
    <p:extLst>
      <p:ext uri="{BB962C8B-B14F-4D97-AF65-F5344CB8AC3E}">
        <p14:creationId xmlns:p14="http://schemas.microsoft.com/office/powerpoint/2010/main" val="150124547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AFC3E-D02C-4675-9009-0AF86FD33C5B}" type="datetimeFigureOut">
              <a:rPr lang="sk-SK" smtClean="0"/>
              <a:t>22. 6. 2016</a:t>
            </a:fld>
            <a:endParaRPr lang="sk-SK"/>
          </a:p>
        </p:txBody>
      </p:sp>
      <p:sp>
        <p:nvSpPr>
          <p:cNvPr id="4" name="Zástupný symbol obrazu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27DFDC-846E-4755-ABE7-28FF723C411D}" type="slidenum">
              <a:rPr lang="sk-SK" smtClean="0"/>
              <a:t>‹#›</a:t>
            </a:fld>
            <a:endParaRPr lang="sk-SK"/>
          </a:p>
        </p:txBody>
      </p:sp>
    </p:spTree>
    <p:extLst>
      <p:ext uri="{BB962C8B-B14F-4D97-AF65-F5344CB8AC3E}">
        <p14:creationId xmlns:p14="http://schemas.microsoft.com/office/powerpoint/2010/main" val="313009651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7A27DFDC-846E-4755-ABE7-28FF723C411D}" type="slidenum">
              <a:rPr lang="sk-SK" smtClean="0"/>
              <a:t>1</a:t>
            </a:fld>
            <a:endParaRPr lang="sk-SK"/>
          </a:p>
        </p:txBody>
      </p:sp>
      <p:sp>
        <p:nvSpPr>
          <p:cNvPr id="5" name="Zástupný symbol hlavičky 4"/>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4178881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7A27DFDC-846E-4755-ABE7-28FF723C411D}" type="slidenum">
              <a:rPr lang="sk-SK" smtClean="0"/>
              <a:t>2</a:t>
            </a:fld>
            <a:endParaRPr lang="sk-SK"/>
          </a:p>
        </p:txBody>
      </p:sp>
      <p:sp>
        <p:nvSpPr>
          <p:cNvPr id="5" name="Zástupný symbol hlavičky 4"/>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1938090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hlavičky 3"/>
          <p:cNvSpPr>
            <a:spLocks noGrp="1"/>
          </p:cNvSpPr>
          <p:nvPr>
            <p:ph type="hdr" sz="quarter" idx="10"/>
          </p:nvPr>
        </p:nvSpPr>
        <p:spPr/>
        <p:txBody>
          <a:bodyPr/>
          <a:lstStyle/>
          <a:p>
            <a:endParaRPr lang="sk-SK"/>
          </a:p>
        </p:txBody>
      </p:sp>
      <p:sp>
        <p:nvSpPr>
          <p:cNvPr id="5" name="Zástupný symbol čísla snímky 4"/>
          <p:cNvSpPr>
            <a:spLocks noGrp="1"/>
          </p:cNvSpPr>
          <p:nvPr>
            <p:ph type="sldNum" sz="quarter" idx="11"/>
          </p:nvPr>
        </p:nvSpPr>
        <p:spPr/>
        <p:txBody>
          <a:bodyPr/>
          <a:lstStyle/>
          <a:p>
            <a:fld id="{7A27DFDC-846E-4755-ABE7-28FF723C411D}" type="slidenum">
              <a:rPr lang="sk-SK" smtClean="0"/>
              <a:t>8</a:t>
            </a:fld>
            <a:endParaRPr lang="sk-SK"/>
          </a:p>
        </p:txBody>
      </p:sp>
    </p:spTree>
    <p:extLst>
      <p:ext uri="{BB962C8B-B14F-4D97-AF65-F5344CB8AC3E}">
        <p14:creationId xmlns:p14="http://schemas.microsoft.com/office/powerpoint/2010/main" val="1655797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dirty="0"/>
          </a:p>
        </p:txBody>
      </p:sp>
      <p:sp>
        <p:nvSpPr>
          <p:cNvPr id="4" name="Zástupný symbol hlavičky 3"/>
          <p:cNvSpPr>
            <a:spLocks noGrp="1"/>
          </p:cNvSpPr>
          <p:nvPr>
            <p:ph type="hdr" sz="quarter" idx="10"/>
          </p:nvPr>
        </p:nvSpPr>
        <p:spPr/>
        <p:txBody>
          <a:bodyPr/>
          <a:lstStyle/>
          <a:p>
            <a:endParaRPr lang="sk-SK"/>
          </a:p>
        </p:txBody>
      </p:sp>
      <p:sp>
        <p:nvSpPr>
          <p:cNvPr id="5" name="Zástupný symbol čísla snímky 4"/>
          <p:cNvSpPr>
            <a:spLocks noGrp="1"/>
          </p:cNvSpPr>
          <p:nvPr>
            <p:ph type="sldNum" sz="quarter" idx="11"/>
          </p:nvPr>
        </p:nvSpPr>
        <p:spPr/>
        <p:txBody>
          <a:bodyPr/>
          <a:lstStyle/>
          <a:p>
            <a:fld id="{7A27DFDC-846E-4755-ABE7-28FF723C411D}" type="slidenum">
              <a:rPr lang="sk-SK" smtClean="0"/>
              <a:t>12</a:t>
            </a:fld>
            <a:endParaRPr lang="sk-SK"/>
          </a:p>
        </p:txBody>
      </p:sp>
    </p:spTree>
    <p:extLst>
      <p:ext uri="{BB962C8B-B14F-4D97-AF65-F5344CB8AC3E}">
        <p14:creationId xmlns:p14="http://schemas.microsoft.com/office/powerpoint/2010/main" val="1370316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7A27DFDC-846E-4755-ABE7-28FF723C411D}" type="slidenum">
              <a:rPr lang="sk-SK" smtClean="0"/>
              <a:t>13</a:t>
            </a:fld>
            <a:endParaRPr lang="sk-SK"/>
          </a:p>
        </p:txBody>
      </p:sp>
      <p:sp>
        <p:nvSpPr>
          <p:cNvPr id="5" name="Zástupný symbol hlavičky 4"/>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206742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7A27DFDC-846E-4755-ABE7-28FF723C411D}" type="slidenum">
              <a:rPr lang="sk-SK" smtClean="0"/>
              <a:t>14</a:t>
            </a:fld>
            <a:endParaRPr lang="sk-SK"/>
          </a:p>
        </p:txBody>
      </p:sp>
      <p:sp>
        <p:nvSpPr>
          <p:cNvPr id="5" name="Zástupný symbol hlavičky 4"/>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1311707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sk-SK" smtClean="0"/>
              <a:t>Upravte štýly predlohy textu</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1569A0F9-CD0A-410E-A165-94DF3BB6C6CB}" type="datetime1">
              <a:rPr lang="sk-SK" smtClean="0"/>
              <a:t>22. 6. 2016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76E6BED3-9AC2-4B05-8BFA-ADA169F2A2FE}" type="slidenum">
              <a:rPr lang="sk-SK" smtClean="0"/>
              <a:t>‹#›</a:t>
            </a:fld>
            <a:endParaRPr lang="sk-S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074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EC314609-2E80-4787-BFFD-EA15D386143E}" type="datetime1">
              <a:rPr lang="sk-SK" smtClean="0"/>
              <a:t>22. 6. 2016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130802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E334A181-C752-4A48-BB79-7FA1D6491B2C}" type="datetime1">
              <a:rPr lang="sk-SK" smtClean="0"/>
              <a:t>22. 6. 2016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4134410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EE688C9D-360B-4ACC-9E7A-881579BB51A3}" type="datetime1">
              <a:rPr lang="sk-SK" smtClean="0"/>
              <a:t>22. 6. 2016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4215204695"/>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sk-SK" smtClean="0"/>
              <a:t>Upravte štýly predlohy textu</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40C12CE4-C04F-4086-8042-D1CA02D05BAD}" type="datetime1">
              <a:rPr lang="sk-SK" smtClean="0"/>
              <a:t>22. 6. 2016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76E6BED3-9AC2-4B05-8BFA-ADA169F2A2FE}" type="slidenum">
              <a:rPr lang="sk-SK" smtClean="0"/>
              <a:t>‹#›</a:t>
            </a:fld>
            <a:endParaRPr lang="sk-S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471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FB559EB6-17C8-4E7C-AFB2-E511B4A39DF4}" type="datetime1">
              <a:rPr lang="sk-SK" smtClean="0"/>
              <a:t>22. 6. 2016</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96492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1097280" y="2582334"/>
            <a:ext cx="4937760" cy="33782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6217920" y="2582334"/>
            <a:ext cx="4937760" cy="33782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1375D298-7094-4E34-95F2-1095D504BFD5}" type="datetime1">
              <a:rPr lang="sk-SK" smtClean="0"/>
              <a:t>22. 6. 2016</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1578637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2E6BB81F-4485-4631-8C9F-701866B8C463}" type="datetime1">
              <a:rPr lang="sk-SK" smtClean="0"/>
              <a:t>22. 6. 2016</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195137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02CEF4E-9711-404C-B5B6-3187CF187B13}" type="datetime1">
              <a:rPr lang="sk-SK" smtClean="0"/>
              <a:t>22. 6. 2016</a:t>
            </a:fld>
            <a:endParaRPr lang="sk-SK"/>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sk-SK"/>
          </a:p>
        </p:txBody>
      </p:sp>
      <p:sp>
        <p:nvSpPr>
          <p:cNvPr id="9" name="Slide Number Placeholder 8"/>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103921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sk-SK" smtClean="0"/>
              <a:t>Upravte štýly predlohy textu</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C63378F-2DEA-4C8C-B226-927E8F2A0680}" type="datetime1">
              <a:rPr lang="sk-SK" smtClean="0"/>
              <a:t>22. 6. 2016</a:t>
            </a:fld>
            <a:endParaRPr lang="sk-SK"/>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sk-SK"/>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E6BED3-9AC2-4B05-8BFA-ADA169F2A2FE}" type="slidenum">
              <a:rPr lang="sk-SK" smtClean="0"/>
              <a:t>‹#›</a:t>
            </a:fld>
            <a:endParaRPr lang="sk-SK"/>
          </a:p>
        </p:txBody>
      </p:sp>
    </p:spTree>
    <p:extLst>
      <p:ext uri="{BB962C8B-B14F-4D97-AF65-F5344CB8AC3E}">
        <p14:creationId xmlns:p14="http://schemas.microsoft.com/office/powerpoint/2010/main" val="463748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F446D3B5-CD92-4E5B-BF49-EB439C0D3A94}" type="datetime1">
              <a:rPr lang="sk-SK" smtClean="0"/>
              <a:t>22. 6. 2016</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76E6BED3-9AC2-4B05-8BFA-ADA169F2A2FE}" type="slidenum">
              <a:rPr lang="sk-SK" smtClean="0"/>
              <a:t>‹#›</a:t>
            </a:fld>
            <a:endParaRPr lang="sk-SK"/>
          </a:p>
        </p:txBody>
      </p:sp>
    </p:spTree>
    <p:extLst>
      <p:ext uri="{BB962C8B-B14F-4D97-AF65-F5344CB8AC3E}">
        <p14:creationId xmlns:p14="http://schemas.microsoft.com/office/powerpoint/2010/main" val="58576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sk-SK" smtClean="0"/>
              <a:t>Upravte štýly predlohy textu</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E688C9D-360B-4ACC-9E7A-881579BB51A3}" type="datetime1">
              <a:rPr lang="sk-SK" smtClean="0"/>
              <a:t>22. 6. 2016</a:t>
            </a:fld>
            <a:endParaRPr lang="sk-SK"/>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sk-SK"/>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E6BED3-9AC2-4B05-8BFA-ADA169F2A2FE}" type="slidenum">
              <a:rPr lang="sk-SK" smtClean="0"/>
              <a:t>‹#›</a:t>
            </a:fld>
            <a:endParaRPr lang="sk-SK"/>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3429890"/>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pPr algn="ctr"/>
            <a:r>
              <a:rPr lang="sk-SK" sz="6800" dirty="0" smtClean="0">
                <a:ln w="0"/>
                <a:gradFill>
                  <a:gsLst>
                    <a:gs pos="21000">
                      <a:srgbClr val="53575C"/>
                    </a:gs>
                    <a:gs pos="88000">
                      <a:srgbClr val="C5C7CA"/>
                    </a:gs>
                  </a:gsLst>
                  <a:lin ang="5400000"/>
                </a:gradFill>
              </a:rPr>
              <a:t>Odporúčanie </a:t>
            </a:r>
            <a:r>
              <a:rPr lang="sk-SK" sz="6800" dirty="0" smtClean="0">
                <a:ln w="0"/>
                <a:gradFill>
                  <a:gsLst>
                    <a:gs pos="21000">
                      <a:srgbClr val="53575C"/>
                    </a:gs>
                    <a:gs pos="88000">
                      <a:srgbClr val="C5C7CA"/>
                    </a:gs>
                  </a:gsLst>
                  <a:lin ang="5400000"/>
                </a:gradFill>
              </a:rPr>
              <a:t>SLASPO                   č. 1/2016 o dodržiavaní zásad ochrany hospodárskej súťaže</a:t>
            </a:r>
            <a:endParaRPr lang="sk-SK" sz="6800" dirty="0">
              <a:ln w="0"/>
              <a:gradFill>
                <a:gsLst>
                  <a:gs pos="21000">
                    <a:srgbClr val="53575C"/>
                  </a:gs>
                  <a:gs pos="88000">
                    <a:srgbClr val="C5C7CA"/>
                  </a:gs>
                </a:gsLst>
                <a:lin ang="5400000"/>
              </a:gradFill>
            </a:endParaRPr>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a:t>
            </a:fld>
            <a:endParaRPr lang="sk-SK" sz="900" dirty="0"/>
          </a:p>
        </p:txBody>
      </p:sp>
      <p:pic>
        <p:nvPicPr>
          <p:cNvPr id="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067" y="11239"/>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2669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3"/>
            <a:ext cx="10058400" cy="1167727"/>
          </a:xfrm>
        </p:spPr>
        <p:txBody>
          <a:bodyPr/>
          <a:lstStyle/>
          <a:p>
            <a:pPr algn="ctr"/>
            <a:r>
              <a:rPr lang="sk-SK" dirty="0" smtClean="0"/>
              <a:t>Pravidlá komunikácie</a:t>
            </a:r>
            <a:endParaRPr lang="sk-SK" dirty="0"/>
          </a:p>
        </p:txBody>
      </p:sp>
      <p:sp>
        <p:nvSpPr>
          <p:cNvPr id="3" name="Zástupný symbol obsahu 2"/>
          <p:cNvSpPr>
            <a:spLocks noGrp="1"/>
          </p:cNvSpPr>
          <p:nvPr>
            <p:ph idx="1"/>
          </p:nvPr>
        </p:nvSpPr>
        <p:spPr>
          <a:xfrm>
            <a:off x="838200" y="1837508"/>
            <a:ext cx="10515600" cy="4441372"/>
          </a:xfrm>
          <a:noFill/>
        </p:spPr>
        <p:style>
          <a:lnRef idx="0">
            <a:scrgbClr r="0" g="0" b="0"/>
          </a:lnRef>
          <a:fillRef idx="1003">
            <a:schemeClr val="lt1"/>
          </a:fillRef>
          <a:effectRef idx="0">
            <a:scrgbClr r="0" g="0" b="0"/>
          </a:effectRef>
          <a:fontRef idx="major"/>
        </p:style>
        <p:txBody>
          <a:bodyPr>
            <a:noAutofit/>
          </a:bodyPr>
          <a:lstStyle/>
          <a:p>
            <a:pPr lvl="0" algn="just"/>
            <a:r>
              <a:rPr lang="sk-SK" sz="1800" dirty="0"/>
              <a:t>SLASPO, ani žiadny jej zamestnanec alebo člen pracovného orgánu a pracovnej skupiny SLASPO, nesmie jednotlivým poisťovniam určovať, a to ani formou nezáväzného odporučenia, akú obchodnú politiku majú na trhu realizovať,</a:t>
            </a:r>
          </a:p>
          <a:p>
            <a:pPr lvl="0" algn="just"/>
            <a:r>
              <a:rPr lang="sk-SK" sz="1800" dirty="0"/>
              <a:t>V akejkoľvek komunikácii smerujúcej voči SLASPO, vo vnútri SLASPO a aj zo strany SLASPO navonok, je potrebné dbať na to, že nesmie vzniknúť dojem, že poisťovne sa v rámci SLASPO prostredníctvom svojich zástupcov – členov pracovných orgánov a pracovných skupín dohadujú na spoločnom  postupe na trhu, resp. že SLASPO alebo jej zamestnanci takúto koordináciu spoločného postupu sprostredkuje alebo jej akokoľvek </a:t>
            </a:r>
            <a:r>
              <a:rPr lang="sk-SK" sz="1800" dirty="0" smtClean="0"/>
              <a:t>napomáha.</a:t>
            </a:r>
            <a:endParaRPr lang="sk-SK" sz="1800" dirty="0"/>
          </a:p>
          <a:p>
            <a:pPr lvl="0" algn="just"/>
            <a:r>
              <a:rPr lang="sk-SK" sz="1800" dirty="0"/>
              <a:t>V rámci SLASPO je neprípustné riešiť otázku dennodenného vykonávania obchodných stratégií jednotlivých </a:t>
            </a:r>
            <a:r>
              <a:rPr lang="sk-SK" sz="1800" dirty="0" smtClean="0"/>
              <a:t>poisťovní.</a:t>
            </a:r>
            <a:endParaRPr lang="sk-SK" sz="1800" dirty="0"/>
          </a:p>
          <a:p>
            <a:pPr lvl="0" algn="just"/>
            <a:r>
              <a:rPr lang="sk-SK" sz="1800" dirty="0"/>
              <a:t>K</a:t>
            </a:r>
            <a:r>
              <a:rPr lang="sk-SK" sz="1800" dirty="0" smtClean="0"/>
              <a:t>aždý </a:t>
            </a:r>
            <a:r>
              <a:rPr lang="sk-SK" sz="1800" dirty="0"/>
              <a:t>dokument súvisiaci s činnosťou SLASPO je potrebné pripravovať s vedomím, že môže byť predmetom kontroly zo strany </a:t>
            </a:r>
            <a:r>
              <a:rPr lang="sk-SK" sz="1800" dirty="0" smtClean="0"/>
              <a:t>Úradu.</a:t>
            </a:r>
            <a:endParaRPr lang="sk-SK" sz="1800" dirty="0"/>
          </a:p>
          <a:p>
            <a:pPr lvl="0" algn="just"/>
            <a:r>
              <a:rPr lang="sk-SK" sz="1800" dirty="0"/>
              <a:t>A</a:t>
            </a:r>
            <a:r>
              <a:rPr lang="sk-SK" sz="1800" dirty="0" smtClean="0"/>
              <a:t>kékoľvek </a:t>
            </a:r>
            <a:r>
              <a:rPr lang="sk-SK" sz="1800" dirty="0"/>
              <a:t>diskusie v rámci SLASPO by mali byť obmedzené na špecifické, vopred ohlásené </a:t>
            </a:r>
            <a:r>
              <a:rPr lang="sk-SK" sz="1800" dirty="0" smtClean="0"/>
              <a:t>témy. Členovia </a:t>
            </a:r>
            <a:r>
              <a:rPr lang="sk-SK" sz="1800" dirty="0"/>
              <a:t>SLASPO by si nemali vymieňať citlivé obchodné informácie a takéto informácie by ani nemali byť zo strany SLASPO poisťovniam </a:t>
            </a:r>
            <a:r>
              <a:rPr lang="sk-SK" sz="1800" dirty="0" smtClean="0"/>
              <a:t>sprístupňované. Je </a:t>
            </a:r>
            <a:r>
              <a:rPr lang="sk-SK" sz="1800" dirty="0"/>
              <a:t>potrebné </a:t>
            </a:r>
            <a:r>
              <a:rPr lang="sk-SK" sz="1800" b="1" dirty="0"/>
              <a:t>dôsledne sa vyhýbať</a:t>
            </a:r>
            <a:r>
              <a:rPr lang="sk-SK" sz="1800" dirty="0"/>
              <a:t> sa akejkoľvek komunikácii ohľadom </a:t>
            </a:r>
            <a:r>
              <a:rPr lang="sk-SK" sz="1800" b="1" dirty="0"/>
              <a:t>súťažne rizikových tém a/alebo </a:t>
            </a:r>
            <a:r>
              <a:rPr lang="sk-SK" sz="1800" b="1" dirty="0" smtClean="0"/>
              <a:t>informácií.</a:t>
            </a:r>
            <a:endParaRPr lang="sk-SK" sz="1800" dirty="0"/>
          </a:p>
        </p:txBody>
      </p:sp>
      <p:sp>
        <p:nvSpPr>
          <p:cNvPr id="4" name="Zástupný symbol päty 3"/>
          <p:cNvSpPr>
            <a:spLocks noGrp="1"/>
          </p:cNvSpPr>
          <p:nvPr>
            <p:ph type="ftr" sz="quarter" idx="11"/>
          </p:nvPr>
        </p:nvSpPr>
        <p:spPr/>
        <p:txBody>
          <a:bodyPr/>
          <a:lstStyle/>
          <a:p>
            <a:r>
              <a:rPr lang="sk-SK" sz="900" dirty="0"/>
              <a:t>Časť 6</a:t>
            </a:r>
            <a:r>
              <a:rPr lang="sk-SK" sz="900" dirty="0" smtClean="0"/>
              <a:t> </a:t>
            </a:r>
            <a:r>
              <a:rPr lang="sk-SK" sz="900" dirty="0" err="1" smtClean="0"/>
              <a:t>OdporÚČANIA</a:t>
            </a:r>
            <a:r>
              <a:rPr lang="sk-SK" sz="900" dirty="0" smtClean="0"/>
              <a:t> </a:t>
            </a:r>
            <a:r>
              <a:rPr lang="sk-SK" sz="900" dirty="0"/>
              <a:t>č. 1/2016</a:t>
            </a:r>
          </a:p>
          <a:p>
            <a:endParaRPr lang="sk-SK" sz="900"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10</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981"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2443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984848"/>
          </a:xfrm>
        </p:spPr>
        <p:txBody>
          <a:bodyPr>
            <a:normAutofit/>
          </a:bodyPr>
          <a:lstStyle/>
          <a:p>
            <a:pPr algn="ctr"/>
            <a:r>
              <a:rPr lang="sk-SK" dirty="0"/>
              <a:t>S</a:t>
            </a:r>
            <a:r>
              <a:rPr lang="sk-SK" dirty="0" smtClean="0"/>
              <a:t>úťažne rizikové témy a/alebo informácie</a:t>
            </a:r>
            <a:endParaRPr lang="sk-SK" dirty="0"/>
          </a:p>
        </p:txBody>
      </p:sp>
      <p:sp>
        <p:nvSpPr>
          <p:cNvPr id="3" name="Zástupný symbol obsahu 2"/>
          <p:cNvSpPr>
            <a:spLocks noGrp="1"/>
          </p:cNvSpPr>
          <p:nvPr>
            <p:ph idx="1"/>
          </p:nvPr>
        </p:nvSpPr>
        <p:spPr>
          <a:xfrm>
            <a:off x="838200" y="1898469"/>
            <a:ext cx="10515600" cy="4278494"/>
          </a:xfrm>
          <a:noFill/>
        </p:spPr>
        <p:style>
          <a:lnRef idx="0">
            <a:scrgbClr r="0" g="0" b="0"/>
          </a:lnRef>
          <a:fillRef idx="1003">
            <a:schemeClr val="lt1"/>
          </a:fillRef>
          <a:effectRef idx="0">
            <a:scrgbClr r="0" g="0" b="0"/>
          </a:effectRef>
          <a:fontRef idx="major"/>
        </p:style>
        <p:txBody>
          <a:bodyPr>
            <a:normAutofit/>
          </a:bodyPr>
          <a:lstStyle/>
          <a:p>
            <a:pPr marL="0" indent="0">
              <a:buNone/>
            </a:pPr>
            <a:r>
              <a:rPr lang="sk-SK" sz="1800" dirty="0" smtClean="0"/>
              <a:t>Sú </a:t>
            </a:r>
            <a:r>
              <a:rPr lang="sk-SK" sz="1800" dirty="0"/>
              <a:t>také informácie a/alebo témy, ktorých výmena by mohla znížiť strategickú neistotu na trhu medzi konkurentmi a mohla by vyvolať obmedzujúce účinky na hospodársku súťaž. Tieto by mohli obsahovať a/alebo súvisieť s: </a:t>
            </a:r>
          </a:p>
          <a:p>
            <a:pPr lvl="0">
              <a:buFont typeface="Wingdings" panose="05000000000000000000" pitchFamily="2" charset="2"/>
              <a:buChar char="v"/>
            </a:pPr>
            <a:r>
              <a:rPr lang="sk-SK" sz="1800" dirty="0"/>
              <a:t>cenami (poistné a jeho vývoj, zložky a zmeny v metódach jeho výpočtu, zľavy a bonusy, zvýšenia, zníženia),</a:t>
            </a:r>
          </a:p>
          <a:p>
            <a:pPr lvl="0">
              <a:buFont typeface="Wingdings" panose="05000000000000000000" pitchFamily="2" charset="2"/>
              <a:buChar char="v"/>
            </a:pPr>
            <a:r>
              <a:rPr lang="sk-SK" sz="1800" dirty="0"/>
              <a:t>zoznamom zákazníkov, výrobnými nákladmi,</a:t>
            </a:r>
          </a:p>
          <a:p>
            <a:pPr lvl="0">
              <a:buFont typeface="Wingdings" panose="05000000000000000000" pitchFamily="2" charset="2"/>
              <a:buChar char="v"/>
            </a:pPr>
            <a:r>
              <a:rPr lang="sk-SK" sz="1800" dirty="0"/>
              <a:t>množstvami, aktuálnymi a plánovanými obratmi, ziskom, maržou, </a:t>
            </a:r>
          </a:p>
          <a:p>
            <a:pPr lvl="0">
              <a:buFont typeface="Wingdings" panose="05000000000000000000" pitchFamily="2" charset="2"/>
              <a:buChar char="v"/>
            </a:pPr>
            <a:r>
              <a:rPr lang="sk-SK" sz="1800" dirty="0"/>
              <a:t>trhovými podielmi, </a:t>
            </a:r>
          </a:p>
          <a:p>
            <a:pPr lvl="0">
              <a:buFont typeface="Wingdings" panose="05000000000000000000" pitchFamily="2" charset="2"/>
              <a:buChar char="v"/>
            </a:pPr>
            <a:r>
              <a:rPr lang="sk-SK" sz="1800" dirty="0"/>
              <a:t>dopytom klientov,</a:t>
            </a:r>
          </a:p>
          <a:p>
            <a:pPr lvl="0">
              <a:buFont typeface="Wingdings" panose="05000000000000000000" pitchFamily="2" charset="2"/>
              <a:buChar char="v"/>
            </a:pPr>
            <a:r>
              <a:rPr lang="sk-SK" sz="1800" dirty="0"/>
              <a:t>poistnými podmienkami,</a:t>
            </a:r>
          </a:p>
          <a:p>
            <a:pPr lvl="0">
              <a:buFont typeface="Wingdings" panose="05000000000000000000" pitchFamily="2" charset="2"/>
              <a:buChar char="v"/>
            </a:pPr>
            <a:r>
              <a:rPr lang="sk-SK" sz="1800" dirty="0"/>
              <a:t>produktovým portfóliom a plánovanými zmenami,</a:t>
            </a:r>
          </a:p>
          <a:p>
            <a:pPr lvl="0">
              <a:buFont typeface="Wingdings" panose="05000000000000000000" pitchFamily="2" charset="2"/>
              <a:buChar char="v"/>
            </a:pPr>
            <a:r>
              <a:rPr lang="sk-SK" sz="1800" dirty="0"/>
              <a:t>štruktúrou produktov, </a:t>
            </a:r>
          </a:p>
          <a:p>
            <a:endParaRPr lang="sk-SK" dirty="0"/>
          </a:p>
        </p:txBody>
      </p:sp>
      <p:sp>
        <p:nvSpPr>
          <p:cNvPr id="4" name="Zástupný symbol päty 3"/>
          <p:cNvSpPr>
            <a:spLocks noGrp="1"/>
          </p:cNvSpPr>
          <p:nvPr>
            <p:ph type="ftr" sz="quarter" idx="11"/>
          </p:nvPr>
        </p:nvSpPr>
        <p:spPr/>
        <p:txBody>
          <a:bodyPr/>
          <a:lstStyle/>
          <a:p>
            <a:r>
              <a:rPr lang="sk-SK" sz="900" dirty="0"/>
              <a:t>Časť 4.1 </a:t>
            </a:r>
            <a:r>
              <a:rPr lang="sk-SK" sz="900" dirty="0" err="1" smtClean="0"/>
              <a:t>OdporÚČANIA</a:t>
            </a:r>
            <a:r>
              <a:rPr lang="sk-SK" sz="900" dirty="0" smtClean="0"/>
              <a:t> </a:t>
            </a:r>
            <a:r>
              <a:rPr lang="sk-SK" sz="900"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11</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1315"/>
            <a:ext cx="1262743" cy="708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6218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Súťažne rizikové témy a/alebo informácie</a:t>
            </a:r>
          </a:p>
        </p:txBody>
      </p:sp>
      <p:sp>
        <p:nvSpPr>
          <p:cNvPr id="3" name="Zástupný symbol obsahu 2"/>
          <p:cNvSpPr>
            <a:spLocks noGrp="1"/>
          </p:cNvSpPr>
          <p:nvPr>
            <p:ph idx="1"/>
          </p:nvPr>
        </p:nvSpPr>
        <p:spPr/>
        <p:txBody>
          <a:bodyPr>
            <a:normAutofit fontScale="92500" lnSpcReduction="20000"/>
          </a:bodyPr>
          <a:lstStyle/>
          <a:p>
            <a:pPr lvl="0">
              <a:buFont typeface="Wingdings" panose="05000000000000000000" pitchFamily="2" charset="2"/>
              <a:buChar char="v"/>
            </a:pPr>
            <a:r>
              <a:rPr lang="sk-SK" sz="2300" dirty="0">
                <a:latin typeface="+mj-lt"/>
              </a:rPr>
              <a:t>ponukami pri výberových konaniach,</a:t>
            </a:r>
          </a:p>
          <a:p>
            <a:pPr lvl="0">
              <a:buFont typeface="Wingdings" panose="05000000000000000000" pitchFamily="2" charset="2"/>
              <a:buChar char="v"/>
            </a:pPr>
            <a:r>
              <a:rPr lang="sk-SK" sz="2300" dirty="0">
                <a:latin typeface="+mj-lt"/>
              </a:rPr>
              <a:t>územím predaja,</a:t>
            </a:r>
          </a:p>
          <a:p>
            <a:pPr lvl="0">
              <a:buFont typeface="Wingdings" panose="05000000000000000000" pitchFamily="2" charset="2"/>
              <a:buChar char="v"/>
            </a:pPr>
            <a:r>
              <a:rPr lang="sk-SK" sz="2300" dirty="0">
                <a:latin typeface="+mj-lt"/>
              </a:rPr>
              <a:t>marketingovými plánmi (reklama a marketingové postupy),</a:t>
            </a:r>
          </a:p>
          <a:p>
            <a:pPr lvl="0">
              <a:buFont typeface="Wingdings" panose="05000000000000000000" pitchFamily="2" charset="2"/>
              <a:buChar char="v"/>
            </a:pPr>
            <a:r>
              <a:rPr lang="sk-SK" sz="2300" dirty="0">
                <a:latin typeface="+mj-lt"/>
              </a:rPr>
              <a:t>technologickými inováciami, ktoré zatiaľ nie sú verejne známe,</a:t>
            </a:r>
          </a:p>
          <a:p>
            <a:pPr lvl="0">
              <a:buFont typeface="Wingdings" panose="05000000000000000000" pitchFamily="2" charset="2"/>
              <a:buChar char="v"/>
            </a:pPr>
            <a:r>
              <a:rPr lang="sk-SK" sz="2300" dirty="0">
                <a:latin typeface="+mj-lt"/>
              </a:rPr>
              <a:t>plánovanými investíciami,</a:t>
            </a:r>
          </a:p>
          <a:p>
            <a:pPr lvl="0">
              <a:buFont typeface="Wingdings" panose="05000000000000000000" pitchFamily="2" charset="2"/>
              <a:buChar char="v"/>
            </a:pPr>
            <a:r>
              <a:rPr lang="sk-SK" sz="2300" dirty="0">
                <a:latin typeface="+mj-lt"/>
              </a:rPr>
              <a:t>obchodnou alebo finančnou stratégiou a pod.,</a:t>
            </a:r>
          </a:p>
          <a:p>
            <a:pPr lvl="0">
              <a:buFont typeface="Wingdings" panose="05000000000000000000" pitchFamily="2" charset="2"/>
              <a:buChar char="v"/>
            </a:pPr>
            <a:r>
              <a:rPr lang="sk-SK" sz="2300" dirty="0">
                <a:latin typeface="+mj-lt"/>
              </a:rPr>
              <a:t>zdôrazňovaním, že niektorý člen je dominantným alebo vedúcim podnikom na trhu,</a:t>
            </a:r>
          </a:p>
          <a:p>
            <a:pPr lvl="0">
              <a:buFont typeface="Wingdings" panose="05000000000000000000" pitchFamily="2" charset="2"/>
              <a:buChar char="v"/>
            </a:pPr>
            <a:r>
              <a:rPr lang="sk-SK" sz="2300" dirty="0">
                <a:latin typeface="+mj-lt"/>
              </a:rPr>
              <a:t>informáciami alebo komentármi o situácii alebo vyhliadkach jednotlivých členov,</a:t>
            </a:r>
          </a:p>
          <a:p>
            <a:pPr lvl="0">
              <a:buFont typeface="Wingdings" panose="05000000000000000000" pitchFamily="2" charset="2"/>
              <a:buChar char="v"/>
            </a:pPr>
            <a:r>
              <a:rPr lang="sk-SK" sz="2300" dirty="0">
                <a:latin typeface="+mj-lt"/>
              </a:rPr>
              <a:t>naznačovaním, že členovia alebo trh ako taký je chránený pred zvýšenou alebo novou konkurenciou.</a:t>
            </a:r>
          </a:p>
          <a:p>
            <a:endParaRPr lang="sk-SK" dirty="0"/>
          </a:p>
        </p:txBody>
      </p:sp>
      <p:sp>
        <p:nvSpPr>
          <p:cNvPr id="4" name="Zástupný symbol päty 3"/>
          <p:cNvSpPr>
            <a:spLocks noGrp="1"/>
          </p:cNvSpPr>
          <p:nvPr>
            <p:ph type="ftr" sz="quarter" idx="11"/>
          </p:nvPr>
        </p:nvSpPr>
        <p:spPr/>
        <p:txBody>
          <a:bodyPr/>
          <a:lstStyle/>
          <a:p>
            <a:r>
              <a:rPr lang="sk-SK" sz="900" dirty="0"/>
              <a:t>Časť 4.1 </a:t>
            </a:r>
            <a:r>
              <a:rPr lang="sk-SK" sz="900" dirty="0" err="1" smtClean="0"/>
              <a:t>OdporÚČANIA</a:t>
            </a:r>
            <a:r>
              <a:rPr lang="sk-SK" sz="900" dirty="0" smtClean="0"/>
              <a:t> </a:t>
            </a:r>
            <a:r>
              <a:rPr lang="sk-SK" sz="900"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12</a:t>
            </a:fld>
            <a:endParaRPr lang="sk-SK" sz="900" dirty="0"/>
          </a:p>
        </p:txBody>
      </p:sp>
      <p:pic>
        <p:nvPicPr>
          <p:cNvPr id="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8103"/>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8298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smtClean="0"/>
              <a:t>Neprípustné zdieľanie informácií v rámci SLASPO</a:t>
            </a:r>
            <a:endParaRPr lang="sk-SK" dirty="0"/>
          </a:p>
        </p:txBody>
      </p:sp>
      <p:sp>
        <p:nvSpPr>
          <p:cNvPr id="3" name="Zástupný symbol obsahu 2"/>
          <p:cNvSpPr>
            <a:spLocks noGrp="1"/>
          </p:cNvSpPr>
          <p:nvPr>
            <p:ph idx="1"/>
          </p:nvPr>
        </p:nvSpPr>
        <p:spPr>
          <a:noFill/>
        </p:spPr>
        <p:style>
          <a:lnRef idx="0">
            <a:scrgbClr r="0" g="0" b="0"/>
          </a:lnRef>
          <a:fillRef idx="1003">
            <a:schemeClr val="lt1"/>
          </a:fillRef>
          <a:effectRef idx="0">
            <a:scrgbClr r="0" g="0" b="0"/>
          </a:effectRef>
          <a:fontRef idx="major"/>
        </p:style>
        <p:txBody>
          <a:bodyPr>
            <a:normAutofit fontScale="92500" lnSpcReduction="20000"/>
          </a:bodyPr>
          <a:lstStyle/>
          <a:p>
            <a:pPr algn="just"/>
            <a:r>
              <a:rPr lang="sk-SK" sz="2200" dirty="0"/>
              <a:t>Sprístupňovanie informácií o jednotlivých členských poisťovniach SLASPO napríklad o technickom poistnom za poistné produkty, informácie obsahujúce počet poistných zmlúv, poistných plnení, nákladoch na poistné plnenia, </a:t>
            </a:r>
            <a:r>
              <a:rPr lang="sk-SK" sz="2200" dirty="0" err="1"/>
              <a:t>škodovosti</a:t>
            </a:r>
            <a:r>
              <a:rPr lang="sk-SK" sz="2200" dirty="0"/>
              <a:t>, rezervách na poistné plnenia a pod., </a:t>
            </a:r>
            <a:r>
              <a:rPr lang="sk-SK" sz="2200" dirty="0" smtClean="0"/>
              <a:t>by </a:t>
            </a:r>
            <a:r>
              <a:rPr lang="sk-SK" sz="2200" dirty="0"/>
              <a:t>sa mohli  považovať  za  </a:t>
            </a:r>
            <a:r>
              <a:rPr lang="sk-SK" sz="2200" b="1" dirty="0"/>
              <a:t>dohodu o výmene citlivých informácií</a:t>
            </a:r>
            <a:r>
              <a:rPr lang="sk-SK" sz="2200" dirty="0"/>
              <a:t> v zmysle § 4 ZOHS a v zmysle čl. 101 ods. 1 ZFEÚ.  Takáto výmena informácií je zakázaná vtedy, keď sa odohráva medzi súťažiteľmi na jednom relevantnom trhu. </a:t>
            </a:r>
            <a:endParaRPr lang="sk-SK" sz="2200" dirty="0" smtClean="0"/>
          </a:p>
          <a:p>
            <a:pPr algn="just"/>
            <a:r>
              <a:rPr lang="sk-SK" sz="2200" dirty="0" smtClean="0"/>
              <a:t>Z</a:t>
            </a:r>
            <a:r>
              <a:rPr lang="sk-SK" sz="2200" dirty="0"/>
              <a:t> dôvodu, že každý člen SLASPO je zastúpený v takmer každej oblasti poistenia na relevantnom trhu, je možné každú z členských poisťovní SLASPO považovať za reálneho alebo minimálne potenciálneho konkurenta.</a:t>
            </a:r>
          </a:p>
          <a:p>
            <a:pPr algn="just"/>
            <a:r>
              <a:rPr lang="sk-SK" sz="2200" dirty="0" smtClean="0"/>
              <a:t>SLASPO musí </a:t>
            </a:r>
            <a:r>
              <a:rPr lang="sk-SK" sz="2200" dirty="0"/>
              <a:t>z vyššie uvedeného dôvodu zabezpečiť, aby </a:t>
            </a:r>
            <a:r>
              <a:rPr lang="sk-SK" sz="2200" dirty="0" smtClean="0"/>
              <a:t>na pôde SLASPO nedošlo </a:t>
            </a:r>
            <a:r>
              <a:rPr lang="sk-SK" sz="2200" dirty="0"/>
              <a:t>k výmene strategických údajov medzi členskými poisťovňami, ktoré by mohli znižovať neistotu na trhu </a:t>
            </a:r>
            <a:r>
              <a:rPr lang="sk-SK" sz="2200" dirty="0" smtClean="0"/>
              <a:t>a</a:t>
            </a:r>
            <a:r>
              <a:rPr lang="sk-SK" sz="2200" dirty="0"/>
              <a:t> bolo by možné na ich základe zistiť konkrétne obchodné aktivity konkurenta, a tak rozhodnúť o vlastných krokoch v obchodnej politike. </a:t>
            </a:r>
          </a:p>
          <a:p>
            <a:pPr algn="just"/>
            <a:r>
              <a:rPr lang="sk-SK" sz="2200" dirty="0"/>
              <a:t>Rovnako je neprípustné v rámci SLASPO sprostredkovať výmenu individualizovaných údajov o konkrétnych poisťovniach, ktorá by mohla uľahčiť zakázanú dohodu na trhu.</a:t>
            </a:r>
          </a:p>
          <a:p>
            <a:endParaRPr lang="sk-SK" dirty="0"/>
          </a:p>
        </p:txBody>
      </p:sp>
      <p:sp>
        <p:nvSpPr>
          <p:cNvPr id="4" name="Zástupný symbol päty 3"/>
          <p:cNvSpPr>
            <a:spLocks noGrp="1"/>
          </p:cNvSpPr>
          <p:nvPr>
            <p:ph type="ftr" sz="quarter" idx="11"/>
          </p:nvPr>
        </p:nvSpPr>
        <p:spPr/>
        <p:txBody>
          <a:bodyPr/>
          <a:lstStyle/>
          <a:p>
            <a:r>
              <a:rPr lang="sk-SK" sz="900" dirty="0"/>
              <a:t>Časť </a:t>
            </a:r>
            <a:r>
              <a:rPr lang="sk-SK" sz="900" dirty="0" smtClean="0"/>
              <a:t>6.2.2 </a:t>
            </a:r>
            <a:r>
              <a:rPr lang="sk-SK" sz="900" dirty="0" err="1" smtClean="0"/>
              <a:t>OdporÚČANIA</a:t>
            </a:r>
            <a:r>
              <a:rPr lang="sk-SK" sz="900" dirty="0" smtClean="0"/>
              <a:t> </a:t>
            </a:r>
            <a:r>
              <a:rPr lang="sk-SK" sz="900" dirty="0"/>
              <a:t>č. 1/2016</a:t>
            </a:r>
          </a:p>
          <a:p>
            <a:endParaRPr lang="sk-SK" sz="900"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13</a:t>
            </a:fld>
            <a:endParaRPr lang="sk-SK" sz="900" dirty="0"/>
          </a:p>
        </p:txBody>
      </p:sp>
      <p:pic>
        <p:nvPicPr>
          <p:cNvPr id="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94426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sk-SK" dirty="0" smtClean="0"/>
              <a:t>Prípustné zdieľanie informácií v rámci SLASPO:</a:t>
            </a:r>
            <a:endParaRPr lang="sk-SK" dirty="0"/>
          </a:p>
        </p:txBody>
      </p:sp>
      <p:sp>
        <p:nvSpPr>
          <p:cNvPr id="3" name="Zástupný symbol obsahu 2"/>
          <p:cNvSpPr>
            <a:spLocks noGrp="1"/>
          </p:cNvSpPr>
          <p:nvPr>
            <p:ph idx="1"/>
          </p:nvPr>
        </p:nvSpPr>
        <p:spPr>
          <a:noFill/>
        </p:spPr>
        <p:style>
          <a:lnRef idx="0">
            <a:scrgbClr r="0" g="0" b="0"/>
          </a:lnRef>
          <a:fillRef idx="1003">
            <a:schemeClr val="lt1"/>
          </a:fillRef>
          <a:effectRef idx="0">
            <a:scrgbClr r="0" g="0" b="0"/>
          </a:effectRef>
          <a:fontRef idx="major"/>
        </p:style>
        <p:txBody>
          <a:bodyPr>
            <a:normAutofit lnSpcReduction="10000"/>
          </a:bodyPr>
          <a:lstStyle/>
          <a:p>
            <a:pPr lvl="0" algn="just">
              <a:buFont typeface="Wingdings" panose="05000000000000000000" pitchFamily="2" charset="2"/>
              <a:buChar char="v"/>
            </a:pPr>
            <a:r>
              <a:rPr lang="sk-SK" sz="2600" b="1" dirty="0" smtClean="0"/>
              <a:t>výlučne agregované údaje za celý poistný trh v anonymizovanej podobe</a:t>
            </a:r>
            <a:r>
              <a:rPr lang="sk-SK" sz="2600" dirty="0" smtClean="0"/>
              <a:t>, pričom informácia zo strany SLASPO môže  obsahovať len označenie umiestnenia jednotlivých poisťovní v rámci trhu vo vzťahu ku každej poisťovni osobitne.</a:t>
            </a:r>
          </a:p>
          <a:p>
            <a:pPr lvl="0" algn="just">
              <a:buFont typeface="Wingdings" panose="05000000000000000000" pitchFamily="2" charset="2"/>
              <a:buChar char="v"/>
            </a:pPr>
            <a:r>
              <a:rPr lang="sk-SK" sz="2600" dirty="0" smtClean="0"/>
              <a:t>historické údaje na úrovni spoločností; avšak vzhľadom na to, že pre posúdenie, či sú údaje historické,  neexistuje presne stanovená hranica (v jednom rozhodnutí EK boli za historické uznané údaje staršie ako jeden rok), bude SLASPO považovať za historické údaje tie údaje, ktoré poisťovne zverejňujú ihneď po skončení hospodárskeho roku (dôvodom je, že takéto údaje podliehajú zverejneniu v Registri účtovných závierok a teda už ich nemožno považovať za citlivé).   </a:t>
            </a:r>
          </a:p>
          <a:p>
            <a:endParaRPr lang="sk-SK" sz="2600" dirty="0"/>
          </a:p>
        </p:txBody>
      </p:sp>
      <p:sp>
        <p:nvSpPr>
          <p:cNvPr id="4" name="Zástupný symbol päty 3"/>
          <p:cNvSpPr>
            <a:spLocks noGrp="1"/>
          </p:cNvSpPr>
          <p:nvPr>
            <p:ph type="ftr" sz="quarter" idx="11"/>
          </p:nvPr>
        </p:nvSpPr>
        <p:spPr/>
        <p:txBody>
          <a:bodyPr/>
          <a:lstStyle/>
          <a:p>
            <a:r>
              <a:rPr lang="sk-SK" sz="900" dirty="0"/>
              <a:t>Časť </a:t>
            </a:r>
            <a:r>
              <a:rPr lang="sk-SK" sz="900" dirty="0" smtClean="0"/>
              <a:t>6.2.3 </a:t>
            </a:r>
            <a:r>
              <a:rPr lang="sk-SK" sz="900" dirty="0" err="1" smtClean="0"/>
              <a:t>OdporÚČANIA</a:t>
            </a:r>
            <a:r>
              <a:rPr lang="sk-SK" sz="900" dirty="0" smtClean="0"/>
              <a:t> </a:t>
            </a:r>
            <a:r>
              <a:rPr lang="sk-SK" sz="900" dirty="0"/>
              <a:t>č. 1/2016</a:t>
            </a:r>
          </a:p>
          <a:p>
            <a:endParaRPr lang="sk-SK" sz="900"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14</a:t>
            </a:fld>
            <a:endParaRPr lang="sk-SK" sz="900" dirty="0"/>
          </a:p>
        </p:txBody>
      </p:sp>
      <p:pic>
        <p:nvPicPr>
          <p:cNvPr id="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72"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3345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sk-SK" dirty="0" smtClean="0"/>
              <a:t>Komunikácia </a:t>
            </a:r>
            <a:r>
              <a:rPr lang="sk-SK" dirty="0"/>
              <a:t>a postupy v rámci pracovných orgánov a pracovných skupín SLASPO</a:t>
            </a:r>
          </a:p>
        </p:txBody>
      </p:sp>
      <p:sp>
        <p:nvSpPr>
          <p:cNvPr id="3" name="Zástupný symbol obsahu 2"/>
          <p:cNvSpPr>
            <a:spLocks noGrp="1"/>
          </p:cNvSpPr>
          <p:nvPr>
            <p:ph idx="1"/>
          </p:nvPr>
        </p:nvSpPr>
        <p:spPr/>
        <p:txBody>
          <a:bodyPr/>
          <a:lstStyle/>
          <a:p>
            <a:pPr lvl="0" algn="just">
              <a:buFont typeface="Wingdings" panose="05000000000000000000" pitchFamily="2" charset="2"/>
              <a:buChar char="v"/>
            </a:pPr>
            <a:r>
              <a:rPr lang="sk-SK" b="1" dirty="0"/>
              <a:t>výmena rizikových informácií</a:t>
            </a:r>
            <a:r>
              <a:rPr lang="sk-SK" dirty="0"/>
              <a:t> - je neprípustné, aby si členovia pracovných orgánov a pracovných skupín v rámci ich zasadnutí, prípadne akýmkoľvek iným spôsobom v rámci SLASPO, medzi sebou priamo vymieňali informácie predstavujúce súťažne rizikové témy,</a:t>
            </a:r>
          </a:p>
          <a:p>
            <a:pPr lvl="0" algn="just">
              <a:buFont typeface="Wingdings" panose="05000000000000000000" pitchFamily="2" charset="2"/>
              <a:buChar char="v"/>
            </a:pPr>
            <a:r>
              <a:rPr lang="sk-SK" b="1" dirty="0"/>
              <a:t>sprístupnenie  rizikovej informácie</a:t>
            </a:r>
            <a:endParaRPr lang="sk-SK" dirty="0"/>
          </a:p>
          <a:p>
            <a:pPr lvl="1" algn="just"/>
            <a:r>
              <a:rPr lang="sk-SK" sz="2000" dirty="0" smtClean="0"/>
              <a:t>je </a:t>
            </a:r>
            <a:r>
              <a:rPr lang="sk-SK" sz="2000" dirty="0"/>
              <a:t>neprípustné, aby súťažne rizikové informácie, ktoré </a:t>
            </a:r>
            <a:r>
              <a:rPr lang="sk-SK" sz="2000" u="sng" dirty="0"/>
              <a:t>SLASPO, resp. jej zamestnanec</a:t>
            </a:r>
            <a:r>
              <a:rPr lang="sk-SK" sz="2000" dirty="0"/>
              <a:t> získa od jednotlivých členských poisťovní, resp. ich zástupcov, boli sprístupnené ostatným členom pracovných orgánov a pracovných skupín SLASPO (s výnimkou štatistík, štúdií a iných dokumentov splňujúcich požiadavky na </a:t>
            </a:r>
            <a:r>
              <a:rPr lang="sk-SK" sz="2000" dirty="0" err="1"/>
              <a:t>agregáciu</a:t>
            </a:r>
            <a:r>
              <a:rPr lang="sk-SK" sz="2000" dirty="0"/>
              <a:t> a vek údajov),</a:t>
            </a:r>
          </a:p>
          <a:p>
            <a:pPr lvl="1" algn="just"/>
            <a:r>
              <a:rPr lang="sk-SK" sz="2000" dirty="0"/>
              <a:t>pokiaľ </a:t>
            </a:r>
            <a:r>
              <a:rPr lang="sk-SK" sz="2000" u="sng" dirty="0"/>
              <a:t>člen pracovného orgánu</a:t>
            </a:r>
            <a:r>
              <a:rPr lang="sk-SK" sz="2000" dirty="0"/>
              <a:t> SLASPO v dôsledku akéhokoľvek nedopatrenia zo strany SLASPO alebo v rámci SLASPO získa prístup k súťažne rizikovým informáciám, nemôže byť sprístupnená iným zástupcom poisťovní,</a:t>
            </a:r>
          </a:p>
          <a:p>
            <a:endParaRPr lang="sk-SK" dirty="0"/>
          </a:p>
        </p:txBody>
      </p:sp>
      <p:sp>
        <p:nvSpPr>
          <p:cNvPr id="4" name="Zástupný symbol päty 3"/>
          <p:cNvSpPr>
            <a:spLocks noGrp="1"/>
          </p:cNvSpPr>
          <p:nvPr>
            <p:ph type="ftr" sz="quarter" idx="11"/>
          </p:nvPr>
        </p:nvSpPr>
        <p:spPr/>
        <p:txBody>
          <a:bodyPr/>
          <a:lstStyle/>
          <a:p>
            <a:r>
              <a:rPr lang="sk-SK" dirty="0" smtClean="0"/>
              <a:t>Časť 6.2.4 </a:t>
            </a:r>
            <a:r>
              <a:rPr lang="sk-SK" dirty="0" smtClean="0"/>
              <a:t>ODPORÚČANIA </a:t>
            </a:r>
            <a:r>
              <a:rPr lang="sk-SK" dirty="0" smtClean="0"/>
              <a:t>č. 1/2016</a:t>
            </a:r>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mtClean="0"/>
              <a:t>15</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71301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sk-SK" dirty="0"/>
              <a:t>Komunikácia a postupy v rámci pracovných orgánov a pracovných skupín SLASPO</a:t>
            </a:r>
          </a:p>
        </p:txBody>
      </p:sp>
      <p:sp>
        <p:nvSpPr>
          <p:cNvPr id="3" name="Zástupný symbol obsahu 2"/>
          <p:cNvSpPr>
            <a:spLocks noGrp="1"/>
          </p:cNvSpPr>
          <p:nvPr>
            <p:ph idx="1"/>
          </p:nvPr>
        </p:nvSpPr>
        <p:spPr/>
        <p:txBody>
          <a:bodyPr>
            <a:normAutofit/>
          </a:bodyPr>
          <a:lstStyle/>
          <a:p>
            <a:pPr lvl="0" algn="just">
              <a:buFont typeface="Wingdings" panose="05000000000000000000" pitchFamily="2" charset="2"/>
              <a:buChar char="v"/>
            </a:pPr>
            <a:r>
              <a:rPr lang="sk-SK" b="1" dirty="0"/>
              <a:t>záznam o rizikovej informácii</a:t>
            </a:r>
            <a:r>
              <a:rPr lang="sk-SK" dirty="0"/>
              <a:t> - </a:t>
            </a:r>
            <a:r>
              <a:rPr lang="sk-SK" dirty="0" smtClean="0"/>
              <a:t>ak </a:t>
            </a:r>
            <a:r>
              <a:rPr lang="sk-SK" dirty="0"/>
              <a:t>je súťažne riziková informácia sprístupnená v rámci zasadania </a:t>
            </a:r>
            <a:r>
              <a:rPr lang="sk-SK" dirty="0" smtClean="0"/>
              <a:t>SLASPO</a:t>
            </a:r>
            <a:r>
              <a:rPr lang="sk-SK" dirty="0"/>
              <a:t>, musí byť o tejto skutočnosti vyhotovený písomný záznam, </a:t>
            </a:r>
            <a:r>
              <a:rPr lang="sk-SK" dirty="0" smtClean="0"/>
              <a:t>ktoré bude okrem iného </a:t>
            </a:r>
            <a:r>
              <a:rPr lang="sk-SK" dirty="0"/>
              <a:t>obsahovať vlastnoručne podpísané čestné prehlásenie dotknutého príjemcu informácie, že sa dotknutej informácie dištancuje, nevyužije ju vo svoj vlastný prospech ani v prospech inej osoby, bude ju zachovávať v tajnosti a zdrží sa jej šírenia vo vzťahu k akejkoľvek poisťovni alebo inej osobe.</a:t>
            </a:r>
          </a:p>
          <a:p>
            <a:pPr lvl="0" algn="just">
              <a:buFont typeface="Wingdings" panose="05000000000000000000" pitchFamily="2" charset="2"/>
              <a:buChar char="v"/>
            </a:pPr>
            <a:r>
              <a:rPr lang="sk-SK" b="1" dirty="0"/>
              <a:t>nakladanie s rizikovými informáciami</a:t>
            </a:r>
            <a:r>
              <a:rPr lang="sk-SK" dirty="0"/>
              <a:t> - v prípade, ak majú byť v rámci SLASPO spracované informácie o jednotlivých členských poisťovniach, ktoré predstavujú súťažne rizikové informácie, je nutné, aby každá zúčastnená členská poisťovňa tieto informácie zaslala nezávisle na iných poisťovniach sekretariátu SLASPO, prípadne určeným zamestnancom SLASPO, ktorí nebudú zástupcami žiadnej poisťovne a budú výhradne v pracovnoprávnom pomere k SLASPO. </a:t>
            </a:r>
          </a:p>
          <a:p>
            <a:endParaRPr lang="sk-SK" dirty="0"/>
          </a:p>
        </p:txBody>
      </p:sp>
      <p:sp>
        <p:nvSpPr>
          <p:cNvPr id="4" name="Zástupný symbol päty 3"/>
          <p:cNvSpPr>
            <a:spLocks noGrp="1"/>
          </p:cNvSpPr>
          <p:nvPr>
            <p:ph type="ftr" sz="quarter" idx="11"/>
          </p:nvPr>
        </p:nvSpPr>
        <p:spPr/>
        <p:txBody>
          <a:bodyPr/>
          <a:lstStyle/>
          <a:p>
            <a:r>
              <a:rPr lang="sk-SK" dirty="0"/>
              <a:t>Časť 6.2.4 </a:t>
            </a:r>
            <a:r>
              <a:rPr lang="sk-SK" dirty="0" smtClean="0"/>
              <a:t>ODPORÚČANIA </a:t>
            </a:r>
            <a:r>
              <a:rPr lang="sk-SK"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mtClean="0"/>
              <a:t>16</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058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sk-SK" dirty="0"/>
              <a:t>Komunikácia a postupy v rámci pracovných orgánov a pracovných skupín SLASPO</a:t>
            </a:r>
          </a:p>
        </p:txBody>
      </p:sp>
      <p:sp>
        <p:nvSpPr>
          <p:cNvPr id="3" name="Zástupný symbol obsahu 2"/>
          <p:cNvSpPr>
            <a:spLocks noGrp="1"/>
          </p:cNvSpPr>
          <p:nvPr>
            <p:ph idx="1"/>
          </p:nvPr>
        </p:nvSpPr>
        <p:spPr/>
        <p:txBody>
          <a:bodyPr>
            <a:normAutofit lnSpcReduction="10000"/>
          </a:bodyPr>
          <a:lstStyle/>
          <a:p>
            <a:pPr lvl="0" algn="just">
              <a:buFont typeface="Wingdings" panose="05000000000000000000" pitchFamily="2" charset="2"/>
              <a:buChar char="v"/>
            </a:pPr>
            <a:r>
              <a:rPr lang="sk-SK" b="1" dirty="0"/>
              <a:t>povinnosť uchovávať tajomstvo</a:t>
            </a:r>
            <a:r>
              <a:rPr lang="sk-SK" dirty="0"/>
              <a:t> - ak zamestnanec SLASPO </a:t>
            </a:r>
            <a:r>
              <a:rPr lang="sk-SK" dirty="0" err="1"/>
              <a:t>obdrží</a:t>
            </a:r>
            <a:r>
              <a:rPr lang="sk-SK" dirty="0"/>
              <a:t> akékoľvek informácie, ktoré môžu mať charakter súťažne rizikovej informácie, je povinný ich uchovávať v tajnosti a nesprístupniť ich iným osobám,</a:t>
            </a:r>
          </a:p>
          <a:p>
            <a:pPr lvl="0" algn="just">
              <a:buFont typeface="Wingdings" panose="05000000000000000000" pitchFamily="2" charset="2"/>
              <a:buChar char="v"/>
            </a:pPr>
            <a:r>
              <a:rPr lang="sk-SK" b="1" dirty="0"/>
              <a:t>zverejňovanie rizikových informácií</a:t>
            </a:r>
            <a:r>
              <a:rPr lang="sk-SK" dirty="0"/>
              <a:t> - prehlásenia pre tlač, prípadne pre orgány štátnej moci resp. iné tretie osoby je možné podávať len vo forme všeobecných tendencií na trhu, všeobecných otázok ekonomického vývoja, právnych alebo technických otázok. Je prísne zakázané zverejňovať súťažne rizikové informácie, informácie o aktuálnom trhovom správaní sa na trhu konkrétnych poisťovní a ich obchodnej politike,</a:t>
            </a:r>
          </a:p>
          <a:p>
            <a:pPr lvl="0" algn="just">
              <a:buFont typeface="Wingdings" panose="05000000000000000000" pitchFamily="2" charset="2"/>
              <a:buChar char="v"/>
            </a:pPr>
            <a:r>
              <a:rPr lang="sk-SK" b="1" dirty="0"/>
              <a:t>zákaz diskusie na rizikové témy</a:t>
            </a:r>
            <a:r>
              <a:rPr lang="sk-SK" dirty="0"/>
              <a:t> - jednotliví členovia pracovných orgánov a pracovných skupín – zástupcovia členských poisťovní sa musia vyhýbať diskusiám, ktoré sa týkajú cien, cenovej politiky (súčasné ceny, zľavy, náklady, marže a pod.), vymieňať si navzájom cenníky. Tiež sú zakázané témy týkajúce sa objemov predaja, podielov na trhu, dohody o obmedzovaní predajov, rozdelení teritória, ako aj dohody o obmedzení predaja služieb určitému druhu zákazníkov a o obmedzení predajných kapacít,</a:t>
            </a:r>
          </a:p>
          <a:p>
            <a:endParaRPr lang="sk-SK" dirty="0"/>
          </a:p>
        </p:txBody>
      </p:sp>
      <p:sp>
        <p:nvSpPr>
          <p:cNvPr id="4" name="Zástupný symbol päty 3"/>
          <p:cNvSpPr>
            <a:spLocks noGrp="1"/>
          </p:cNvSpPr>
          <p:nvPr>
            <p:ph type="ftr" sz="quarter" idx="11"/>
          </p:nvPr>
        </p:nvSpPr>
        <p:spPr/>
        <p:txBody>
          <a:bodyPr/>
          <a:lstStyle/>
          <a:p>
            <a:r>
              <a:rPr lang="sk-SK" dirty="0"/>
              <a:t>Časť 6.2.4 </a:t>
            </a:r>
            <a:r>
              <a:rPr lang="sk-SK" dirty="0" smtClean="0"/>
              <a:t>ODPORÚČANIA </a:t>
            </a:r>
            <a:r>
              <a:rPr lang="sk-SK"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mtClean="0"/>
              <a:t>17</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66238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sk-SK" dirty="0"/>
              <a:t>Komunikácia a postupy v rámci pracovných orgánov a pracovných skupín SLASPO</a:t>
            </a:r>
          </a:p>
        </p:txBody>
      </p:sp>
      <p:sp>
        <p:nvSpPr>
          <p:cNvPr id="3" name="Zástupný symbol obsahu 2"/>
          <p:cNvSpPr>
            <a:spLocks noGrp="1"/>
          </p:cNvSpPr>
          <p:nvPr>
            <p:ph idx="1"/>
          </p:nvPr>
        </p:nvSpPr>
        <p:spPr/>
        <p:txBody>
          <a:bodyPr/>
          <a:lstStyle/>
          <a:p>
            <a:pPr lvl="0" algn="just">
              <a:buFont typeface="Wingdings" panose="05000000000000000000" pitchFamily="2" charset="2"/>
              <a:buChar char="v"/>
            </a:pPr>
            <a:r>
              <a:rPr lang="sk-SK" b="1" dirty="0"/>
              <a:t>prehlásenie o nevyužití  rizikovej informácie</a:t>
            </a:r>
            <a:r>
              <a:rPr lang="sk-SK" dirty="0"/>
              <a:t> -  v prípade, ak zástupca členskej poisťovne alebo zamestnanec SLASPO </a:t>
            </a:r>
            <a:r>
              <a:rPr lang="sk-SK" dirty="0" err="1"/>
              <a:t>obdrží</a:t>
            </a:r>
            <a:r>
              <a:rPr lang="sk-SK" dirty="0"/>
              <a:t> súťažne rizikovú informáciu, je povinný okamžite prehlásiť, že s obsahom takejto informácie nesúhlasí, nebude tieto informácie pri svojej činnosti zohľadňovať, ani s nimi narábať a nesúhlasí so šírením takýchto informácií,</a:t>
            </a:r>
          </a:p>
          <a:p>
            <a:pPr lvl="0" algn="just">
              <a:buFont typeface="Wingdings" panose="05000000000000000000" pitchFamily="2" charset="2"/>
              <a:buChar char="v"/>
            </a:pPr>
            <a:r>
              <a:rPr lang="sk-SK" b="1" dirty="0"/>
              <a:t>povinnosť predsedajúceho </a:t>
            </a:r>
            <a:r>
              <a:rPr lang="sk-SK" dirty="0"/>
              <a:t>-  ak účastníci pracovného orgánu alebo pracovnej skupiny začnú diskutovať na súťažne rizikové témy, je predsedajúci pracovného orgánu alebo pracovnej skupiny, resp. zamestnanec SLASPO povinný na túto skutočnosť upozorniť, prípadne ak by sa v danej téme pokračovalo, sú povinní zasadnutie ukončiť a o tejto skutočnosti vyhotoviť zápisnicu. </a:t>
            </a:r>
          </a:p>
        </p:txBody>
      </p:sp>
      <p:sp>
        <p:nvSpPr>
          <p:cNvPr id="4" name="Zástupný symbol päty 3"/>
          <p:cNvSpPr>
            <a:spLocks noGrp="1"/>
          </p:cNvSpPr>
          <p:nvPr>
            <p:ph type="ftr" sz="quarter" idx="11"/>
          </p:nvPr>
        </p:nvSpPr>
        <p:spPr/>
        <p:txBody>
          <a:bodyPr/>
          <a:lstStyle/>
          <a:p>
            <a:r>
              <a:rPr lang="sk-SK" dirty="0"/>
              <a:t>Časť 6.2.4 </a:t>
            </a:r>
            <a:r>
              <a:rPr lang="sk-SK" dirty="0" smtClean="0"/>
              <a:t>ODPORÚČANIA </a:t>
            </a:r>
            <a:r>
              <a:rPr lang="sk-SK"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mtClean="0"/>
              <a:t>18</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37593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Účinnosť </a:t>
            </a:r>
            <a:r>
              <a:rPr lang="sk-SK" dirty="0" smtClean="0"/>
              <a:t>Odporúčania </a:t>
            </a:r>
            <a:r>
              <a:rPr lang="sk-SK" dirty="0" smtClean="0"/>
              <a:t>SLASPO č.1/2016</a:t>
            </a:r>
            <a:endParaRPr lang="sk-SK" dirty="0"/>
          </a:p>
        </p:txBody>
      </p:sp>
      <p:sp>
        <p:nvSpPr>
          <p:cNvPr id="3" name="Zástupný symbol obsahu 2"/>
          <p:cNvSpPr>
            <a:spLocks noGrp="1"/>
          </p:cNvSpPr>
          <p:nvPr>
            <p:ph idx="1"/>
          </p:nvPr>
        </p:nvSpPr>
        <p:spPr>
          <a:xfrm>
            <a:off x="1254034" y="1913261"/>
            <a:ext cx="10058400" cy="4023360"/>
          </a:xfrm>
        </p:spPr>
        <p:txBody>
          <a:bodyPr>
            <a:normAutofit fontScale="92500" lnSpcReduction="20000"/>
          </a:bodyPr>
          <a:lstStyle/>
          <a:p>
            <a:pPr marL="0" indent="0" algn="ctr">
              <a:buNone/>
            </a:pPr>
            <a:endParaRPr lang="sk-SK" dirty="0"/>
          </a:p>
          <a:p>
            <a:pPr algn="ctr"/>
            <a:r>
              <a:rPr lang="sk-SK" sz="4000" dirty="0" smtClean="0"/>
              <a:t>Odporúčanie </a:t>
            </a:r>
            <a:r>
              <a:rPr lang="sk-SK" sz="4000" dirty="0" smtClean="0"/>
              <a:t>schválilo Zhromaždenie SLASPO dňa 10.06.2016 uznesením č. 8 </a:t>
            </a:r>
          </a:p>
          <a:p>
            <a:pPr marL="0" indent="0" algn="ctr">
              <a:buNone/>
            </a:pPr>
            <a:r>
              <a:rPr lang="pl-PL" sz="4000" dirty="0" smtClean="0"/>
              <a:t>s </a:t>
            </a:r>
            <a:r>
              <a:rPr lang="pl-PL" sz="4000" b="1" dirty="0" smtClean="0"/>
              <a:t>účinnosťou</a:t>
            </a:r>
            <a:r>
              <a:rPr lang="pl-PL" sz="4000" dirty="0" smtClean="0"/>
              <a:t> </a:t>
            </a:r>
            <a:r>
              <a:rPr lang="pl-PL" sz="4000" dirty="0"/>
              <a:t>od </a:t>
            </a:r>
            <a:r>
              <a:rPr lang="pl-PL" sz="4000" dirty="0" smtClean="0"/>
              <a:t> </a:t>
            </a:r>
            <a:r>
              <a:rPr lang="pl-PL" sz="6500" dirty="0" smtClean="0"/>
              <a:t>01.07</a:t>
            </a:r>
            <a:r>
              <a:rPr lang="pl-PL" sz="6500" dirty="0"/>
              <a:t>. </a:t>
            </a:r>
            <a:r>
              <a:rPr lang="pl-PL" sz="6500" dirty="0" smtClean="0"/>
              <a:t>2016</a:t>
            </a:r>
            <a:r>
              <a:rPr lang="pl-PL" sz="4000" dirty="0" smtClean="0"/>
              <a:t>.</a:t>
            </a:r>
          </a:p>
          <a:p>
            <a:pPr marL="0" indent="0" algn="ctr">
              <a:buNone/>
            </a:pPr>
            <a:endParaRPr lang="pl-PL" sz="4000" dirty="0" smtClean="0"/>
          </a:p>
          <a:p>
            <a:pPr marL="0" indent="0" algn="ctr">
              <a:buNone/>
            </a:pPr>
            <a:r>
              <a:rPr lang="pl-PL" sz="4000" dirty="0" smtClean="0"/>
              <a:t>Odporúčanie </a:t>
            </a:r>
            <a:r>
              <a:rPr lang="pl-PL" sz="4000" dirty="0" smtClean="0"/>
              <a:t>je prístupné na intranete SLASPO v časti Prierezové záležitosti</a:t>
            </a:r>
          </a:p>
          <a:p>
            <a:pPr algn="ctr"/>
            <a:endParaRPr lang="pl-PL" sz="4000" dirty="0" smtClean="0"/>
          </a:p>
        </p:txBody>
      </p:sp>
      <p:sp>
        <p:nvSpPr>
          <p:cNvPr id="5" name="Zástupný symbol čísla snímky 4"/>
          <p:cNvSpPr>
            <a:spLocks noGrp="1"/>
          </p:cNvSpPr>
          <p:nvPr>
            <p:ph type="sldNum" sz="quarter" idx="12"/>
          </p:nvPr>
        </p:nvSpPr>
        <p:spPr/>
        <p:txBody>
          <a:bodyPr/>
          <a:lstStyle/>
          <a:p>
            <a:fld id="{76E6BED3-9AC2-4B05-8BFA-ADA169F2A2FE}" type="slidenum">
              <a:rPr lang="sk-SK" smtClean="0"/>
              <a:t>19</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304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pPr algn="ctr"/>
            <a:r>
              <a:rPr lang="sk-SK" sz="4400" dirty="0" smtClean="0">
                <a:ln w="0"/>
                <a:gradFill>
                  <a:gsLst>
                    <a:gs pos="21000">
                      <a:srgbClr val="53575C"/>
                    </a:gs>
                    <a:gs pos="88000">
                      <a:srgbClr val="C5C7CA"/>
                    </a:gs>
                  </a:gsLst>
                  <a:lin ang="5400000"/>
                </a:gradFill>
              </a:rPr>
              <a:t>Prezentácia slúži na dôsledné oboznámenie sa </a:t>
            </a:r>
            <a:r>
              <a:rPr lang="sk-SK" sz="4400" dirty="0" smtClean="0">
                <a:ln w="0"/>
                <a:gradFill>
                  <a:gsLst>
                    <a:gs pos="21000">
                      <a:srgbClr val="53575C"/>
                    </a:gs>
                    <a:gs pos="88000">
                      <a:srgbClr val="C5C7CA"/>
                    </a:gs>
                  </a:gsLst>
                  <a:lin ang="5400000"/>
                </a:gradFill>
              </a:rPr>
              <a:t>so </a:t>
            </a:r>
            <a:r>
              <a:rPr lang="sk-SK" sz="4400" dirty="0" smtClean="0">
                <a:ln w="0"/>
                <a:gradFill>
                  <a:gsLst>
                    <a:gs pos="21000">
                      <a:srgbClr val="53575C"/>
                    </a:gs>
                    <a:gs pos="88000">
                      <a:srgbClr val="C5C7CA"/>
                    </a:gs>
                  </a:gsLst>
                  <a:lin ang="5400000"/>
                </a:gradFill>
              </a:rPr>
              <a:t>základnými princípmi, účelom a pravidlami komunikácie a postupmi v rámci pracovných orgánov a pracovných </a:t>
            </a:r>
            <a:r>
              <a:rPr lang="sk-SK" sz="4400" dirty="0">
                <a:ln w="0"/>
                <a:gradFill>
                  <a:gsLst>
                    <a:gs pos="21000">
                      <a:srgbClr val="53575C"/>
                    </a:gs>
                    <a:gs pos="88000">
                      <a:srgbClr val="C5C7CA"/>
                    </a:gs>
                  </a:gsLst>
                  <a:lin ang="5400000"/>
                </a:gradFill>
              </a:rPr>
              <a:t>skupín </a:t>
            </a:r>
            <a:r>
              <a:rPr lang="sk-SK" sz="4400" dirty="0" smtClean="0">
                <a:ln w="0"/>
                <a:gradFill>
                  <a:gsLst>
                    <a:gs pos="21000">
                      <a:srgbClr val="53575C"/>
                    </a:gs>
                    <a:gs pos="88000">
                      <a:srgbClr val="C5C7CA"/>
                    </a:gs>
                  </a:gsLst>
                  <a:lin ang="5400000"/>
                </a:gradFill>
              </a:rPr>
              <a:t>SLASPO v</a:t>
            </a:r>
            <a:r>
              <a:rPr lang="sk-SK" sz="4400" dirty="0">
                <a:ln w="0"/>
                <a:gradFill>
                  <a:gsLst>
                    <a:gs pos="21000">
                      <a:srgbClr val="53575C"/>
                    </a:gs>
                    <a:gs pos="88000">
                      <a:srgbClr val="C5C7CA"/>
                    </a:gs>
                  </a:gsLst>
                  <a:lin ang="5400000"/>
                </a:gradFill>
              </a:rPr>
              <a:t> súvislosti s prevenciou proti negatívnym dôsledkom porušenia zásad ochrany hospodárskej súťaže</a:t>
            </a:r>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2</a:t>
            </a:fld>
            <a:endParaRPr lang="sk-SK" sz="900" dirty="0"/>
          </a:p>
        </p:txBody>
      </p:sp>
      <p:pic>
        <p:nvPicPr>
          <p:cNvPr id="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2318" y="76812"/>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1480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1254034" y="1913261"/>
            <a:ext cx="10058400" cy="4023360"/>
          </a:xfrm>
          <a:effectLst>
            <a:outerShdw blurRad="50800" dist="38100" dir="5400000" algn="t" rotWithShape="0">
              <a:prstClr val="black">
                <a:alpha val="40000"/>
              </a:prstClr>
            </a:outerShdw>
          </a:effectLst>
        </p:spPr>
        <p:txBody>
          <a:bodyPr/>
          <a:lstStyle/>
          <a:p>
            <a:pPr algn="ctr"/>
            <a:endParaRPr lang="pl-PL" sz="3600" dirty="0" smtClean="0"/>
          </a:p>
          <a:p>
            <a:pPr algn="ctr"/>
            <a:endParaRPr lang="pl-PL" sz="3600" dirty="0"/>
          </a:p>
          <a:p>
            <a:pPr algn="ctr"/>
            <a:r>
              <a:rPr lang="pl-PL" sz="6000" dirty="0" smtClean="0"/>
              <a:t>Ďakujeme za pozornosť </a:t>
            </a:r>
            <a:endParaRPr lang="sk-SK" sz="6000" dirty="0"/>
          </a:p>
        </p:txBody>
      </p:sp>
      <p:sp>
        <p:nvSpPr>
          <p:cNvPr id="5" name="Zástupný symbol čísla snímky 4"/>
          <p:cNvSpPr>
            <a:spLocks noGrp="1"/>
          </p:cNvSpPr>
          <p:nvPr>
            <p:ph type="sldNum" sz="quarter" idx="12"/>
          </p:nvPr>
        </p:nvSpPr>
        <p:spPr/>
        <p:txBody>
          <a:bodyPr/>
          <a:lstStyle/>
          <a:p>
            <a:fld id="{76E6BED3-9AC2-4B05-8BFA-ADA169F2A2FE}" type="slidenum">
              <a:rPr lang="sk-SK" smtClean="0"/>
              <a:t>20</a:t>
            </a:fld>
            <a:endParaRPr lang="sk-SK"/>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2444" y="4308119"/>
            <a:ext cx="1850688" cy="1038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1816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1045807"/>
          </a:xfrm>
        </p:spPr>
        <p:txBody>
          <a:bodyPr>
            <a:normAutofit/>
          </a:bodyPr>
          <a:lstStyle/>
          <a:p>
            <a:pPr algn="ctr"/>
            <a:r>
              <a:rPr lang="sk-SK" dirty="0" smtClean="0"/>
              <a:t>Účel </a:t>
            </a:r>
            <a:r>
              <a:rPr lang="sk-SK" dirty="0" smtClean="0"/>
              <a:t>Odporúčania </a:t>
            </a:r>
            <a:r>
              <a:rPr lang="sk-SK" dirty="0" smtClean="0"/>
              <a:t>SLASPO č. 1/2016             </a:t>
            </a:r>
            <a:endParaRPr lang="sk-SK" dirty="0"/>
          </a:p>
        </p:txBody>
      </p:sp>
      <p:sp>
        <p:nvSpPr>
          <p:cNvPr id="3" name="Zástupný symbol obsahu 2"/>
          <p:cNvSpPr>
            <a:spLocks noGrp="1"/>
          </p:cNvSpPr>
          <p:nvPr>
            <p:ph idx="1"/>
          </p:nvPr>
        </p:nvSpPr>
        <p:spPr>
          <a:xfrm>
            <a:off x="838200" y="1933303"/>
            <a:ext cx="10515600" cy="4214948"/>
          </a:xfrm>
          <a:noFill/>
        </p:spPr>
        <p:style>
          <a:lnRef idx="0">
            <a:scrgbClr r="0" g="0" b="0"/>
          </a:lnRef>
          <a:fillRef idx="1003">
            <a:schemeClr val="lt1"/>
          </a:fillRef>
          <a:effectRef idx="0">
            <a:scrgbClr r="0" g="0" b="0"/>
          </a:effectRef>
          <a:fontRef idx="major"/>
        </p:style>
        <p:txBody>
          <a:bodyPr>
            <a:normAutofit/>
          </a:bodyPr>
          <a:lstStyle/>
          <a:p>
            <a:pPr algn="just">
              <a:buFont typeface="Wingdings" panose="05000000000000000000" pitchFamily="2" charset="2"/>
              <a:buChar char="v"/>
            </a:pPr>
            <a:r>
              <a:rPr lang="sk-SK" dirty="0"/>
              <a:t>stanovenie základných zásad, ktoré je potrebné dodržiavať v súvislosti s prevenciou proti negatívnym dôsledkom porušenia zásad ochrany hospodárskej </a:t>
            </a:r>
            <a:r>
              <a:rPr lang="sk-SK" dirty="0" smtClean="0"/>
              <a:t>súťaže,</a:t>
            </a:r>
          </a:p>
          <a:p>
            <a:pPr algn="just">
              <a:buFont typeface="Wingdings" panose="05000000000000000000" pitchFamily="2" charset="2"/>
              <a:buChar char="v"/>
            </a:pPr>
            <a:r>
              <a:rPr lang="sk-SK" dirty="0" smtClean="0"/>
              <a:t>definícia hospodárskej súťaže,</a:t>
            </a:r>
          </a:p>
          <a:p>
            <a:pPr algn="just">
              <a:buFont typeface="Wingdings" panose="05000000000000000000" pitchFamily="2" charset="2"/>
              <a:buChar char="v"/>
            </a:pPr>
            <a:r>
              <a:rPr lang="sk-SK" dirty="0" smtClean="0"/>
              <a:t>stanovenie neželaných foriem konania,</a:t>
            </a:r>
          </a:p>
          <a:p>
            <a:pPr algn="just">
              <a:buFont typeface="Wingdings" panose="05000000000000000000" pitchFamily="2" charset="2"/>
              <a:buChar char="v"/>
            </a:pPr>
            <a:r>
              <a:rPr lang="sk-SK" dirty="0" smtClean="0"/>
              <a:t>definícia prípadov, </a:t>
            </a:r>
            <a:r>
              <a:rPr lang="sk-SK" dirty="0"/>
              <a:t>kedy by mohlo nastať neželané porušenie pravidiel ochrany hospodárskej </a:t>
            </a:r>
            <a:r>
              <a:rPr lang="sk-SK" dirty="0" smtClean="0"/>
              <a:t>súťaže,</a:t>
            </a:r>
          </a:p>
          <a:p>
            <a:pPr algn="just">
              <a:buFont typeface="Wingdings" panose="05000000000000000000" pitchFamily="2" charset="2"/>
              <a:buChar char="v"/>
            </a:pPr>
            <a:r>
              <a:rPr lang="sk-SK" dirty="0" smtClean="0"/>
              <a:t>stanovenie pravidiel </a:t>
            </a:r>
            <a:r>
              <a:rPr lang="sk-SK" dirty="0"/>
              <a:t>správania sa v rizikových situáciách pri zdieľaní informácií a spolupráci v rámci pracovných orgánov a pracovných skupín SLASPO, ako aj navonok voči tretím </a:t>
            </a:r>
            <a:r>
              <a:rPr lang="sk-SK" dirty="0" smtClean="0"/>
              <a:t>osobám,</a:t>
            </a:r>
          </a:p>
          <a:p>
            <a:pPr algn="just">
              <a:buFont typeface="Wingdings" panose="05000000000000000000" pitchFamily="2" charset="2"/>
              <a:buChar char="v"/>
            </a:pPr>
            <a:r>
              <a:rPr lang="sk-SK" dirty="0" smtClean="0"/>
              <a:t>stanovenie pravidiel </a:t>
            </a:r>
            <a:r>
              <a:rPr lang="sk-SK" dirty="0"/>
              <a:t>správania sa v rizikových situáciách pri zdieľaní informácií a spolupráci v rámci pracovných orgánov a pracovných skupín SLASPO, ako aj navonok voči tretím </a:t>
            </a:r>
            <a:r>
              <a:rPr lang="sk-SK" dirty="0" smtClean="0"/>
              <a:t>osobám.</a:t>
            </a:r>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3</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244" y="61794"/>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0395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smtClean="0"/>
              <a:t>Odporúčanie </a:t>
            </a:r>
            <a:r>
              <a:rPr lang="sk-SK" dirty="0" smtClean="0"/>
              <a:t>SLASPO č. 1/2016 je záväzné pre:</a:t>
            </a:r>
            <a:endParaRPr lang="sk-SK" dirty="0"/>
          </a:p>
        </p:txBody>
      </p:sp>
      <p:sp>
        <p:nvSpPr>
          <p:cNvPr id="3" name="Zástupný symbol obsahu 2"/>
          <p:cNvSpPr>
            <a:spLocks noGrp="1"/>
          </p:cNvSpPr>
          <p:nvPr>
            <p:ph idx="1"/>
          </p:nvPr>
        </p:nvSpPr>
        <p:spPr>
          <a:noFill/>
        </p:spPr>
        <p:style>
          <a:lnRef idx="0">
            <a:scrgbClr r="0" g="0" b="0"/>
          </a:lnRef>
          <a:fillRef idx="1003">
            <a:schemeClr val="lt1"/>
          </a:fillRef>
          <a:effectRef idx="0">
            <a:scrgbClr r="0" g="0" b="0"/>
          </a:effectRef>
          <a:fontRef idx="major"/>
        </p:style>
        <p:txBody>
          <a:bodyPr/>
          <a:lstStyle/>
          <a:p>
            <a:endParaRPr lang="sk-SK" dirty="0" smtClean="0"/>
          </a:p>
          <a:p>
            <a:pPr>
              <a:buFont typeface="Wingdings" panose="05000000000000000000" pitchFamily="2" charset="2"/>
              <a:buChar char="v"/>
            </a:pPr>
            <a:r>
              <a:rPr lang="sk-SK" sz="2600" dirty="0" smtClean="0"/>
              <a:t>SLASPO</a:t>
            </a:r>
          </a:p>
          <a:p>
            <a:pPr>
              <a:buFont typeface="Wingdings" panose="05000000000000000000" pitchFamily="2" charset="2"/>
              <a:buChar char="v"/>
            </a:pPr>
            <a:r>
              <a:rPr lang="sk-SK" sz="2600" dirty="0"/>
              <a:t>Zhromaždenie </a:t>
            </a:r>
            <a:r>
              <a:rPr lang="sk-SK" sz="2600" dirty="0" smtClean="0"/>
              <a:t>SLASPO</a:t>
            </a:r>
            <a:endParaRPr lang="sk-SK" sz="2600" dirty="0"/>
          </a:p>
          <a:p>
            <a:pPr>
              <a:buFont typeface="Wingdings" panose="05000000000000000000" pitchFamily="2" charset="2"/>
              <a:buChar char="v"/>
            </a:pPr>
            <a:r>
              <a:rPr lang="sk-SK" sz="2600" dirty="0"/>
              <a:t>Prezídium </a:t>
            </a:r>
            <a:r>
              <a:rPr lang="sk-SK" sz="2600" dirty="0" smtClean="0"/>
              <a:t>SLASPO</a:t>
            </a:r>
            <a:endParaRPr lang="sk-SK" sz="2600" dirty="0"/>
          </a:p>
          <a:p>
            <a:pPr>
              <a:buFont typeface="Wingdings" panose="05000000000000000000" pitchFamily="2" charset="2"/>
              <a:buChar char="v"/>
            </a:pPr>
            <a:r>
              <a:rPr lang="sk-SK" sz="2600" dirty="0"/>
              <a:t>Zamestnancov </a:t>
            </a:r>
            <a:r>
              <a:rPr lang="sk-SK" sz="2600" dirty="0" smtClean="0"/>
              <a:t>SLASPO</a:t>
            </a:r>
            <a:endParaRPr lang="sk-SK" sz="2600" dirty="0"/>
          </a:p>
          <a:p>
            <a:pPr>
              <a:buFont typeface="Wingdings" panose="05000000000000000000" pitchFamily="2" charset="2"/>
              <a:buChar char="v"/>
            </a:pPr>
            <a:r>
              <a:rPr lang="sk-SK" sz="2600" dirty="0"/>
              <a:t>Členov pracovných orgánov a pracovných skupín (zástupcov členských poisťovní SLASPO</a:t>
            </a:r>
            <a:r>
              <a:rPr lang="sk-SK" sz="2600" dirty="0" smtClean="0"/>
              <a:t>)</a:t>
            </a:r>
            <a:endParaRPr lang="sk-SK" sz="2600"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4</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0067" y="68103"/>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6778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1071934"/>
          </a:xfrm>
        </p:spPr>
        <p:txBody>
          <a:bodyPr/>
          <a:lstStyle/>
          <a:p>
            <a:pPr algn="ctr"/>
            <a:r>
              <a:rPr lang="sk-SK" dirty="0" smtClean="0"/>
              <a:t>Zakázané konanie</a:t>
            </a:r>
            <a:endParaRPr lang="sk-SK" dirty="0"/>
          </a:p>
        </p:txBody>
      </p:sp>
      <p:sp>
        <p:nvSpPr>
          <p:cNvPr id="3" name="Zástupný symbol obsahu 2"/>
          <p:cNvSpPr>
            <a:spLocks noGrp="1"/>
          </p:cNvSpPr>
          <p:nvPr>
            <p:ph idx="1"/>
          </p:nvPr>
        </p:nvSpPr>
        <p:spPr>
          <a:xfrm>
            <a:off x="838200" y="1558834"/>
            <a:ext cx="10515600" cy="4618129"/>
          </a:xfrm>
          <a:noFill/>
        </p:spPr>
        <p:style>
          <a:lnRef idx="0">
            <a:scrgbClr r="0" g="0" b="0"/>
          </a:lnRef>
          <a:fillRef idx="1003">
            <a:schemeClr val="lt1"/>
          </a:fillRef>
          <a:effectRef idx="0">
            <a:scrgbClr r="0" g="0" b="0"/>
          </a:effectRef>
          <a:fontRef idx="major"/>
        </p:style>
        <p:txBody>
          <a:bodyPr>
            <a:normAutofit/>
          </a:bodyPr>
          <a:lstStyle/>
          <a:p>
            <a:pPr marL="0" indent="0" algn="ctr">
              <a:buNone/>
            </a:pPr>
            <a:endParaRPr lang="sk-SK" sz="2600" dirty="0" smtClean="0"/>
          </a:p>
          <a:p>
            <a:pPr marL="0" indent="0" algn="ctr">
              <a:buNone/>
            </a:pPr>
            <a:r>
              <a:rPr lang="sk-SK" sz="2600" dirty="0" smtClean="0"/>
              <a:t>Konanie s konkurentmi _ Horizontálne dohody</a:t>
            </a:r>
          </a:p>
          <a:p>
            <a:pPr marL="0" indent="0" algn="just">
              <a:buNone/>
            </a:pPr>
            <a:r>
              <a:rPr lang="sk-SK" sz="2600" dirty="0" smtClean="0"/>
              <a:t>Spolupráca </a:t>
            </a:r>
            <a:r>
              <a:rPr lang="sk-SK" sz="2600" dirty="0"/>
              <a:t>má </a:t>
            </a:r>
            <a:r>
              <a:rPr lang="sk-SK" sz="2600" dirty="0" smtClean="0"/>
              <a:t>horizontálnu povahu </a:t>
            </a:r>
            <a:r>
              <a:rPr lang="sk-SK" sz="2600" dirty="0"/>
              <a:t>vtedy, ak ide o dohodu medzi skutočnými alebo potenciálnymi konkurentmi. </a:t>
            </a:r>
            <a:endParaRPr lang="sk-SK" sz="2600" dirty="0" smtClean="0"/>
          </a:p>
          <a:p>
            <a:pPr marL="0" indent="0" algn="just">
              <a:buNone/>
            </a:pPr>
            <a:r>
              <a:rPr lang="sk-SK" sz="2600" dirty="0" smtClean="0"/>
              <a:t>Dohody </a:t>
            </a:r>
            <a:r>
              <a:rPr lang="sk-SK" sz="2600" dirty="0"/>
              <a:t>o horizontálnej spolupráci môžu viesť k problémom s hospodárskou </a:t>
            </a:r>
            <a:r>
              <a:rPr lang="sk-SK" sz="2600" dirty="0" smtClean="0"/>
              <a:t>súťažou vtedy</a:t>
            </a:r>
            <a:r>
              <a:rPr lang="sk-SK" sz="2600" dirty="0"/>
              <a:t>, ak sa zmluvné strany dohodnú na určení cien alebo objemu produkcie, na rozdelení trhov, alebo ak spolupráca umožní zmluvným stranám uchovať si, získať alebo zvýšiť trhovú silu a tým negatívne ovplyvní trh, pokiaľ ide o ceny, produkciu, inovácie alebo rozmanitosť a kvalitu produktov. </a:t>
            </a:r>
          </a:p>
          <a:p>
            <a:pPr marL="0" indent="0">
              <a:buNone/>
            </a:pPr>
            <a:endParaRPr lang="sk-SK" dirty="0"/>
          </a:p>
        </p:txBody>
      </p:sp>
      <p:sp>
        <p:nvSpPr>
          <p:cNvPr id="4" name="Zástupný symbol päty 3"/>
          <p:cNvSpPr>
            <a:spLocks noGrp="1"/>
          </p:cNvSpPr>
          <p:nvPr>
            <p:ph type="ftr" sz="quarter" idx="11"/>
          </p:nvPr>
        </p:nvSpPr>
        <p:spPr/>
        <p:txBody>
          <a:bodyPr/>
          <a:lstStyle/>
          <a:p>
            <a:r>
              <a:rPr lang="sk-SK" sz="900" dirty="0" smtClean="0"/>
              <a:t>Časť 4 </a:t>
            </a:r>
            <a:r>
              <a:rPr lang="sk-SK" sz="900" dirty="0" err="1" smtClean="0"/>
              <a:t>OdporÚČANIA</a:t>
            </a:r>
            <a:r>
              <a:rPr lang="sk-SK" sz="900" dirty="0" smtClean="0"/>
              <a:t> </a:t>
            </a:r>
            <a:r>
              <a:rPr lang="sk-SK" sz="900" dirty="0" smtClean="0"/>
              <a:t>č. 1/2016</a:t>
            </a:r>
            <a:endParaRPr lang="sk-SK" sz="900"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5</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244" y="86308"/>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4323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smtClean="0"/>
              <a:t>Zakázané konanie</a:t>
            </a:r>
            <a:endParaRPr lang="sk-SK" dirty="0"/>
          </a:p>
        </p:txBody>
      </p:sp>
      <p:sp>
        <p:nvSpPr>
          <p:cNvPr id="3" name="Zástupný symbol obsahu 2"/>
          <p:cNvSpPr>
            <a:spLocks noGrp="1"/>
          </p:cNvSpPr>
          <p:nvPr>
            <p:ph idx="1"/>
          </p:nvPr>
        </p:nvSpPr>
        <p:spPr>
          <a:noFill/>
          <a:ln>
            <a:noFill/>
          </a:ln>
        </p:spPr>
        <p:style>
          <a:lnRef idx="0">
            <a:scrgbClr r="0" g="0" b="0"/>
          </a:lnRef>
          <a:fillRef idx="1003">
            <a:schemeClr val="lt1"/>
          </a:fillRef>
          <a:effectRef idx="0">
            <a:scrgbClr r="0" g="0" b="0"/>
          </a:effectRef>
          <a:fontRef idx="major"/>
        </p:style>
        <p:txBody>
          <a:bodyPr>
            <a:normAutofit lnSpcReduction="10000"/>
          </a:bodyPr>
          <a:lstStyle/>
          <a:p>
            <a:pPr marL="0" indent="0">
              <a:buNone/>
            </a:pPr>
            <a:r>
              <a:rPr lang="sk-SK" sz="2600" dirty="0"/>
              <a:t>Dohody medzi konkurentmi je možné rozdeliť do dvoch </a:t>
            </a:r>
            <a:r>
              <a:rPr lang="sk-SK" sz="2600" dirty="0" smtClean="0"/>
              <a:t>kategórií:</a:t>
            </a:r>
          </a:p>
          <a:p>
            <a:pPr marL="0" indent="0">
              <a:buNone/>
            </a:pPr>
            <a:endParaRPr lang="sk-SK" sz="2600" dirty="0" smtClean="0"/>
          </a:p>
          <a:p>
            <a:pPr algn="just">
              <a:buFont typeface="Wingdings" panose="05000000000000000000" pitchFamily="2" charset="2"/>
              <a:buChar char="v"/>
            </a:pPr>
            <a:r>
              <a:rPr lang="sk-SK" sz="2600" dirty="0" smtClean="0"/>
              <a:t>tie</a:t>
            </a:r>
            <a:r>
              <a:rPr lang="sk-SK" sz="2600" dirty="0"/>
              <a:t>, ktoré podliehajú zákazu, pretože sú považované za kartely bez ohľadu na to, či majú v skutočnosti negatívny dopad na súťaž (teda či vedú k zvýšeniu cien). Ide o </a:t>
            </a:r>
            <a:r>
              <a:rPr lang="sk-SK" sz="2600" b="1" i="1" dirty="0"/>
              <a:t>prísne zakázané dohody</a:t>
            </a:r>
            <a:r>
              <a:rPr lang="sk-SK" sz="2600" b="1" i="1" dirty="0" smtClean="0"/>
              <a:t>.</a:t>
            </a:r>
          </a:p>
          <a:p>
            <a:pPr algn="just">
              <a:buFont typeface="Wingdings" panose="05000000000000000000" pitchFamily="2" charset="2"/>
              <a:buChar char="v"/>
            </a:pPr>
            <a:endParaRPr lang="sk-SK" sz="2600" dirty="0" smtClean="0"/>
          </a:p>
          <a:p>
            <a:pPr algn="just">
              <a:buFont typeface="Wingdings" panose="05000000000000000000" pitchFamily="2" charset="2"/>
              <a:buChar char="v"/>
            </a:pPr>
            <a:r>
              <a:rPr lang="sk-SK" sz="2600" dirty="0" smtClean="0"/>
              <a:t>spolupráca </a:t>
            </a:r>
            <a:r>
              <a:rPr lang="sk-SK" sz="2600" dirty="0"/>
              <a:t>medzi konkurentmi, kedy je potrebné skúmať skutočný dopad na súťaž na trhu (v tomto prípade sú zakázané dohody, ktoré majú za následok narušenie súťaže, resp. môžu mať </a:t>
            </a:r>
            <a:r>
              <a:rPr lang="sk-SK" sz="2600" b="1" i="1" dirty="0"/>
              <a:t>negatívny dopad na súťaž</a:t>
            </a:r>
            <a:r>
              <a:rPr lang="sk-SK" sz="2600" dirty="0"/>
              <a:t>).</a:t>
            </a:r>
          </a:p>
          <a:p>
            <a:endParaRPr lang="sk-SK" dirty="0"/>
          </a:p>
        </p:txBody>
      </p:sp>
      <p:sp>
        <p:nvSpPr>
          <p:cNvPr id="4" name="Zástupný symbol päty 3"/>
          <p:cNvSpPr>
            <a:spLocks noGrp="1"/>
          </p:cNvSpPr>
          <p:nvPr>
            <p:ph type="ftr" sz="quarter" idx="11"/>
          </p:nvPr>
        </p:nvSpPr>
        <p:spPr/>
        <p:txBody>
          <a:bodyPr/>
          <a:lstStyle/>
          <a:p>
            <a:r>
              <a:rPr lang="sk-SK" sz="900" dirty="0"/>
              <a:t>Časť 4 </a:t>
            </a:r>
            <a:r>
              <a:rPr lang="sk-SK" sz="900" dirty="0" err="1" smtClean="0"/>
              <a:t>OdporÚČANIA</a:t>
            </a:r>
            <a:r>
              <a:rPr lang="sk-SK" sz="900" dirty="0" smtClean="0"/>
              <a:t> </a:t>
            </a:r>
            <a:r>
              <a:rPr lang="sk-SK" sz="900"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6</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90" y="102937"/>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3095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1037100"/>
          </a:xfrm>
        </p:spPr>
        <p:txBody>
          <a:bodyPr/>
          <a:lstStyle/>
          <a:p>
            <a:pPr algn="ctr"/>
            <a:r>
              <a:rPr lang="sk-SK" dirty="0" smtClean="0"/>
              <a:t>Prísne zakázané dohody</a:t>
            </a:r>
            <a:endParaRPr lang="sk-SK" dirty="0"/>
          </a:p>
        </p:txBody>
      </p:sp>
      <p:sp>
        <p:nvSpPr>
          <p:cNvPr id="3" name="Zástupný symbol obsahu 2"/>
          <p:cNvSpPr>
            <a:spLocks noGrp="1"/>
          </p:cNvSpPr>
          <p:nvPr>
            <p:ph idx="1"/>
          </p:nvPr>
        </p:nvSpPr>
        <p:spPr>
          <a:xfrm>
            <a:off x="838200" y="1811382"/>
            <a:ext cx="10515600" cy="4493623"/>
          </a:xfrm>
          <a:noFill/>
        </p:spPr>
        <p:style>
          <a:lnRef idx="0">
            <a:scrgbClr r="0" g="0" b="0"/>
          </a:lnRef>
          <a:fillRef idx="1003">
            <a:schemeClr val="lt1"/>
          </a:fillRef>
          <a:effectRef idx="0">
            <a:scrgbClr r="0" g="0" b="0"/>
          </a:effectRef>
          <a:fontRef idx="major"/>
        </p:style>
        <p:txBody>
          <a:bodyPr>
            <a:noAutofit/>
          </a:bodyPr>
          <a:lstStyle/>
          <a:p>
            <a:pPr marL="0" indent="0" algn="just">
              <a:buNone/>
            </a:pPr>
            <a:r>
              <a:rPr lang="sk-SK" sz="1800" dirty="0"/>
              <a:t>V zmysle § 4 ods. 1 ZOHS, dohoda a zosúladený postup podnikateľov, ako aj rozhodnutie združenia podnikateľov, ktoré majú za </a:t>
            </a:r>
            <a:r>
              <a:rPr lang="sk-SK" sz="1800" b="1" u="sng" dirty="0"/>
              <a:t>cieľ</a:t>
            </a:r>
            <a:r>
              <a:rPr lang="sk-SK" sz="1800" dirty="0"/>
              <a:t> alebo môžu </a:t>
            </a:r>
            <a:r>
              <a:rPr lang="sk-SK" sz="1800" dirty="0" smtClean="0"/>
              <a:t>mať za </a:t>
            </a:r>
            <a:r>
              <a:rPr lang="sk-SK" sz="1800" b="1" u="sng" dirty="0" smtClean="0"/>
              <a:t>následok</a:t>
            </a:r>
            <a:r>
              <a:rPr lang="sk-SK" sz="1800" dirty="0" smtClean="0"/>
              <a:t> obmedzovanie súťaže, sú zakázané. </a:t>
            </a:r>
          </a:p>
          <a:p>
            <a:pPr marL="0" indent="0" algn="ctr">
              <a:buNone/>
            </a:pPr>
            <a:r>
              <a:rPr lang="sk-SK" sz="1800" dirty="0" smtClean="0"/>
              <a:t>Zákaz </a:t>
            </a:r>
            <a:r>
              <a:rPr lang="sk-SK" sz="1800" dirty="0"/>
              <a:t>sa </a:t>
            </a:r>
            <a:r>
              <a:rPr lang="sk-SK" sz="1800" dirty="0" smtClean="0"/>
              <a:t>vzťahuje </a:t>
            </a:r>
            <a:r>
              <a:rPr lang="sk-SK" sz="1800" dirty="0"/>
              <a:t>na:</a:t>
            </a:r>
          </a:p>
          <a:p>
            <a:pPr lvl="0" algn="just">
              <a:buFont typeface="Wingdings" panose="05000000000000000000" pitchFamily="2" charset="2"/>
              <a:buChar char="v"/>
            </a:pPr>
            <a:r>
              <a:rPr lang="sk-SK" sz="1800" b="1" i="1" dirty="0"/>
              <a:t>Dohody o priamom alebo nepriamom určení cien tovaru alebo iných obchodných podmienok </a:t>
            </a:r>
            <a:r>
              <a:rPr lang="sk-SK" sz="1800" i="1" dirty="0"/>
              <a:t>– </a:t>
            </a:r>
            <a:r>
              <a:rPr lang="sk-SK" sz="1800" dirty="0"/>
              <a:t>ide o</a:t>
            </a:r>
            <a:r>
              <a:rPr lang="sk-SK" sz="1800" i="1" dirty="0"/>
              <a:t> </a:t>
            </a:r>
            <a:r>
              <a:rPr lang="sk-SK" sz="1800" dirty="0"/>
              <a:t>akúkoľvek dohodu medzi konkurentmi, ktorá má priamy alebo nepriamy vplyv na určovanie cien (teda napr. dohoda o zvýšení, znížení alebo zachovaní cien, dohody o </a:t>
            </a:r>
            <a:r>
              <a:rPr lang="sk-SK" sz="1800" dirty="0" smtClean="0"/>
              <a:t>určení </a:t>
            </a:r>
            <a:r>
              <a:rPr lang="sk-SK" sz="1800" dirty="0"/>
              <a:t>minimálnej alebo maximálnej cene, dohoda o výške zliav, dohoda o prijatí rovnakého vzorca určeného na tvorbu cien a pod.). Za dohody o cenách sú považované aj dohody o nákladoch (nákladoch na mzdy, vybavenie, režijné náklady).</a:t>
            </a:r>
          </a:p>
          <a:p>
            <a:pPr lvl="0" algn="just">
              <a:buFont typeface="Wingdings" panose="05000000000000000000" pitchFamily="2" charset="2"/>
              <a:buChar char="v"/>
            </a:pPr>
            <a:r>
              <a:rPr lang="sk-SK" sz="1800" b="1" i="1" dirty="0"/>
              <a:t>Dohody o územnom rozdelení trhu</a:t>
            </a:r>
            <a:r>
              <a:rPr lang="sk-SK" sz="1800" i="1" dirty="0"/>
              <a:t>, </a:t>
            </a:r>
            <a:r>
              <a:rPr lang="sk-SK" sz="1800" dirty="0"/>
              <a:t>teda</a:t>
            </a:r>
            <a:r>
              <a:rPr lang="sk-SK" sz="1800" i="1" dirty="0"/>
              <a:t> </a:t>
            </a:r>
            <a:r>
              <a:rPr lang="sk-SK" sz="1800" dirty="0"/>
              <a:t>dohody o tom, že spoločnosť nebude ponúkať svoje produkty na určitom trhu alebo že obmedzí predaje na určitom trhu, ktorí je „pridelený“ inému konkurentovi.</a:t>
            </a:r>
          </a:p>
          <a:p>
            <a:pPr lvl="0" algn="just">
              <a:buFont typeface="Wingdings" panose="05000000000000000000" pitchFamily="2" charset="2"/>
              <a:buChar char="v"/>
            </a:pPr>
            <a:r>
              <a:rPr lang="sk-SK" sz="1800" b="1" i="1" dirty="0"/>
              <a:t>Dohody o rozdelení klientov </a:t>
            </a:r>
            <a:r>
              <a:rPr lang="sk-SK" sz="1800" i="1" dirty="0"/>
              <a:t>- </a:t>
            </a:r>
            <a:r>
              <a:rPr lang="sk-SK" sz="1800" dirty="0"/>
              <a:t>nie je možné dohodnúť sa o tom, že niektorá spoločnosť bude alebo nebude predávať určitému klientovi alebo určitej skupine klientov, alebo že určitá skupina klientov je „vyhradená“ konkrétnemu poisťovateľovi.</a:t>
            </a:r>
          </a:p>
          <a:p>
            <a:pPr lvl="0" algn="just"/>
            <a:endParaRPr lang="sk-SK" sz="1800" dirty="0" smtClean="0"/>
          </a:p>
        </p:txBody>
      </p:sp>
      <p:sp>
        <p:nvSpPr>
          <p:cNvPr id="5" name="Zástupný symbol päty 4"/>
          <p:cNvSpPr>
            <a:spLocks noGrp="1"/>
          </p:cNvSpPr>
          <p:nvPr>
            <p:ph type="ftr" sz="quarter" idx="11"/>
          </p:nvPr>
        </p:nvSpPr>
        <p:spPr/>
        <p:txBody>
          <a:bodyPr/>
          <a:lstStyle/>
          <a:p>
            <a:r>
              <a:rPr lang="sk-SK" sz="900" dirty="0" smtClean="0"/>
              <a:t>Časť 4.1 </a:t>
            </a:r>
            <a:r>
              <a:rPr lang="sk-SK" sz="900" dirty="0" err="1" smtClean="0"/>
              <a:t>OdporÚČANIA</a:t>
            </a:r>
            <a:r>
              <a:rPr lang="sk-SK" sz="900" dirty="0" smtClean="0"/>
              <a:t> </a:t>
            </a:r>
            <a:r>
              <a:rPr lang="sk-SK" sz="900" dirty="0" smtClean="0"/>
              <a:t>č. 1/2016</a:t>
            </a:r>
            <a:endParaRPr lang="sk-SK" sz="900" dirty="0"/>
          </a:p>
        </p:txBody>
      </p:sp>
      <p:sp>
        <p:nvSpPr>
          <p:cNvPr id="6" name="Zástupný symbol čísla snímky 5"/>
          <p:cNvSpPr>
            <a:spLocks noGrp="1"/>
          </p:cNvSpPr>
          <p:nvPr>
            <p:ph type="sldNum" sz="quarter" idx="12"/>
          </p:nvPr>
        </p:nvSpPr>
        <p:spPr/>
        <p:txBody>
          <a:bodyPr/>
          <a:lstStyle/>
          <a:p>
            <a:fld id="{76E6BED3-9AC2-4B05-8BFA-ADA169F2A2FE}" type="slidenum">
              <a:rPr lang="sk-SK" sz="900" smtClean="0"/>
              <a:t>7</a:t>
            </a:fld>
            <a:endParaRPr lang="sk-SK" sz="900" dirty="0"/>
          </a:p>
        </p:txBody>
      </p:sp>
      <p:pic>
        <p:nvPicPr>
          <p:cNvPr id="7"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89" y="57441"/>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6224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969408"/>
          </a:xfrm>
        </p:spPr>
        <p:txBody>
          <a:bodyPr/>
          <a:lstStyle/>
          <a:p>
            <a:pPr algn="ctr"/>
            <a:r>
              <a:rPr lang="sk-SK" dirty="0" smtClean="0"/>
              <a:t>Prísne zakázané dohody</a:t>
            </a:r>
            <a:endParaRPr lang="sk-SK" dirty="0"/>
          </a:p>
        </p:txBody>
      </p:sp>
      <p:sp>
        <p:nvSpPr>
          <p:cNvPr id="3" name="Zástupný symbol obsahu 2"/>
          <p:cNvSpPr>
            <a:spLocks noGrp="1"/>
          </p:cNvSpPr>
          <p:nvPr>
            <p:ph idx="1"/>
          </p:nvPr>
        </p:nvSpPr>
        <p:spPr>
          <a:xfrm>
            <a:off x="838200" y="1793966"/>
            <a:ext cx="10515600" cy="4511039"/>
          </a:xfrm>
          <a:noFill/>
        </p:spPr>
        <p:style>
          <a:lnRef idx="0">
            <a:scrgbClr r="0" g="0" b="0"/>
          </a:lnRef>
          <a:fillRef idx="1003">
            <a:schemeClr val="lt1"/>
          </a:fillRef>
          <a:effectRef idx="0">
            <a:scrgbClr r="0" g="0" b="0"/>
          </a:effectRef>
          <a:fontRef idx="major"/>
        </p:style>
        <p:txBody>
          <a:bodyPr>
            <a:noAutofit/>
          </a:bodyPr>
          <a:lstStyle/>
          <a:p>
            <a:pPr algn="just">
              <a:buFont typeface="Wingdings" panose="05000000000000000000" pitchFamily="2" charset="2"/>
              <a:buChar char="v"/>
            </a:pPr>
            <a:r>
              <a:rPr lang="sk-SK" sz="1800" b="1" i="1" dirty="0"/>
              <a:t>Dohody o obmedzení predaja </a:t>
            </a:r>
            <a:r>
              <a:rPr lang="sk-SK" sz="1800" i="1" dirty="0"/>
              <a:t>-</a:t>
            </a:r>
            <a:r>
              <a:rPr lang="sk-SK" sz="1800" dirty="0"/>
              <a:t> každý podnik by si sám mal určovať, koľko produktov uvedie na trh. Súťažné právo zakazuje akékoľvek konanie, ktorého cieľom je obmedzovanie uvedenia určitých produktov na trh zo strany jednotlivých podnikov. Takéto dohody vytvárajú na trhu nedostatok a vedú k zvýšeniu cien.</a:t>
            </a:r>
          </a:p>
          <a:p>
            <a:pPr lvl="0" algn="just">
              <a:buFont typeface="Wingdings" panose="05000000000000000000" pitchFamily="2" charset="2"/>
              <a:buChar char="v"/>
            </a:pPr>
            <a:r>
              <a:rPr lang="sk-SK" sz="1800" b="1" i="1" dirty="0" smtClean="0"/>
              <a:t>Dohody </a:t>
            </a:r>
            <a:r>
              <a:rPr lang="sk-SK" sz="1800" b="1" i="1" dirty="0"/>
              <a:t>medzi konkurentmi v rámci výberových konaní </a:t>
            </a:r>
            <a:r>
              <a:rPr lang="sk-SK" sz="1800" i="1" dirty="0"/>
              <a:t>-</a:t>
            </a:r>
            <a:r>
              <a:rPr lang="sk-SK" sz="1800" dirty="0"/>
              <a:t> akákoľvek koordinácia účasti podnikateľov vo výberových konaniach (tendroch) organizovaných klientmi je zakázaná. Nezákonné sú nielen dohody o tom, že sa tendru niektorý z konkurentov nezúčastní, dohody o cenových ponukách, dohody o tom, kto sa stane víťazom tendra ale aj akákoľvek výmena informácií s ostatnými uchádzačmi o cenách či iných parametroch pripravovaných ponúk (neplatí však v prípade </a:t>
            </a:r>
            <a:r>
              <a:rPr lang="sk-SK" sz="1800" i="1" dirty="0"/>
              <a:t>dohôd o spolupráci poisťovní</a:t>
            </a:r>
            <a:r>
              <a:rPr lang="sk-SK" sz="1800" dirty="0"/>
              <a:t> pri vytváraní skupín </a:t>
            </a:r>
            <a:r>
              <a:rPr lang="sk-SK" sz="1800" dirty="0" err="1"/>
              <a:t>spolupoistení</a:t>
            </a:r>
            <a:r>
              <a:rPr lang="sk-SK" sz="1800" dirty="0"/>
              <a:t> a zaistení, ktorá spadá pod výnimky IBER a platí do konca r. 2017) .</a:t>
            </a:r>
          </a:p>
          <a:p>
            <a:pPr lvl="0" algn="just">
              <a:buFont typeface="Wingdings" panose="05000000000000000000" pitchFamily="2" charset="2"/>
              <a:buChar char="v"/>
            </a:pPr>
            <a:r>
              <a:rPr lang="sk-SK" sz="1800" b="1" i="1" dirty="0"/>
              <a:t>Dohody o objemoch predaja/kvótach </a:t>
            </a:r>
            <a:r>
              <a:rPr lang="sk-SK" sz="1800" i="1" dirty="0"/>
              <a:t>-</a:t>
            </a:r>
            <a:r>
              <a:rPr lang="sk-SK" sz="1800" dirty="0"/>
              <a:t> zakázané sú akékoľvek dohody konkurentov o pridelení objemu predaja jednotlivým spoločnostiam alebo o percentuálnom podiele jednotlivých spoločností na trhu.</a:t>
            </a:r>
          </a:p>
          <a:p>
            <a:pPr lvl="0" algn="just">
              <a:buFont typeface="Wingdings" panose="05000000000000000000" pitchFamily="2" charset="2"/>
              <a:buChar char="v"/>
            </a:pPr>
            <a:r>
              <a:rPr lang="sk-SK" sz="1800" b="1" i="1" dirty="0"/>
              <a:t>Dohody o bojkote </a:t>
            </a:r>
            <a:r>
              <a:rPr lang="sk-SK" sz="1800" i="1" dirty="0"/>
              <a:t>-</a:t>
            </a:r>
            <a:r>
              <a:rPr lang="sk-SK" sz="1800" dirty="0"/>
              <a:t> zakázané sú akékoľvek dohody medzi konkurentami o tom, že nebudú obchodovať s určitými obchodnými partnermi. Zahŕňajú dojednania, na základe ktorých sa podniky zaväzujú, že nebudú nakupovať tovary alebo služby od konkrétneho dodávateľa, alebo že nebudú predávať svoje produkty konkrétnym klientom alebo skupine klientov.</a:t>
            </a:r>
          </a:p>
          <a:p>
            <a:pPr marL="0" indent="0" algn="just">
              <a:buNone/>
            </a:pPr>
            <a:endParaRPr lang="sk-SK" sz="1200" dirty="0"/>
          </a:p>
        </p:txBody>
      </p:sp>
      <p:sp>
        <p:nvSpPr>
          <p:cNvPr id="4" name="Zástupný symbol päty 3"/>
          <p:cNvSpPr>
            <a:spLocks noGrp="1"/>
          </p:cNvSpPr>
          <p:nvPr>
            <p:ph type="ftr" sz="quarter" idx="11"/>
          </p:nvPr>
        </p:nvSpPr>
        <p:spPr/>
        <p:txBody>
          <a:bodyPr/>
          <a:lstStyle/>
          <a:p>
            <a:r>
              <a:rPr lang="sk-SK" sz="900" dirty="0"/>
              <a:t>Časť 4.1 </a:t>
            </a:r>
            <a:r>
              <a:rPr lang="sk-SK" sz="900" dirty="0" err="1" smtClean="0"/>
              <a:t>OdporÚČANIA</a:t>
            </a:r>
            <a:r>
              <a:rPr lang="sk-SK" sz="900" dirty="0" smtClean="0"/>
              <a:t> </a:t>
            </a:r>
            <a:r>
              <a:rPr lang="sk-SK" sz="900"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8</a:t>
            </a:fld>
            <a:endParaRPr lang="sk-SK" sz="900" dirty="0"/>
          </a:p>
        </p:txBody>
      </p:sp>
      <p:pic>
        <p:nvPicPr>
          <p:cNvPr id="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81" y="2359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6224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sk-SK" dirty="0" smtClean="0"/>
              <a:t>Dohody, ktoré môžu mať negatívny dopad na hospodársku súťaž</a:t>
            </a:r>
            <a:endParaRPr lang="sk-SK" dirty="0"/>
          </a:p>
        </p:txBody>
      </p:sp>
      <p:sp>
        <p:nvSpPr>
          <p:cNvPr id="3" name="Zástupný symbol obsahu 2"/>
          <p:cNvSpPr>
            <a:spLocks noGrp="1"/>
          </p:cNvSpPr>
          <p:nvPr>
            <p:ph idx="1"/>
          </p:nvPr>
        </p:nvSpPr>
        <p:spPr>
          <a:xfrm>
            <a:off x="838200" y="1690688"/>
            <a:ext cx="10515600" cy="4486275"/>
          </a:xfrm>
          <a:noFill/>
        </p:spPr>
        <p:style>
          <a:lnRef idx="0">
            <a:scrgbClr r="0" g="0" b="0"/>
          </a:lnRef>
          <a:fillRef idx="1003">
            <a:schemeClr val="lt1"/>
          </a:fillRef>
          <a:effectRef idx="0">
            <a:scrgbClr r="0" g="0" b="0"/>
          </a:effectRef>
          <a:fontRef idx="major"/>
        </p:style>
        <p:txBody>
          <a:bodyPr>
            <a:normAutofit fontScale="92500" lnSpcReduction="10000"/>
          </a:bodyPr>
          <a:lstStyle/>
          <a:p>
            <a:pPr marL="0" indent="0">
              <a:buNone/>
            </a:pPr>
            <a:r>
              <a:rPr lang="sk-SK" sz="1900" dirty="0"/>
              <a:t>Do tejto kategórie dohôd patria tie formy spolupráce s konkurentmi, ktoré </a:t>
            </a:r>
            <a:r>
              <a:rPr lang="sk-SK" sz="1900" b="1" dirty="0"/>
              <a:t>môžu, ale nemusia mať negatívny dopad na súťaž</a:t>
            </a:r>
            <a:r>
              <a:rPr lang="sk-SK" sz="1900" dirty="0"/>
              <a:t>. To, či majú negatívny dopad, závisí vždy od konkrétnych okolností. Ide o:</a:t>
            </a:r>
          </a:p>
          <a:p>
            <a:pPr lvl="0">
              <a:buFont typeface="Wingdings" panose="05000000000000000000" pitchFamily="2" charset="2"/>
              <a:buChar char="v"/>
            </a:pPr>
            <a:r>
              <a:rPr lang="sk-SK" sz="1900" b="1" i="1" dirty="0"/>
              <a:t>Dohody o výmene informácií medzi konkurentmi</a:t>
            </a:r>
            <a:r>
              <a:rPr lang="sk-SK" sz="1900" b="1" dirty="0"/>
              <a:t> </a:t>
            </a:r>
            <a:r>
              <a:rPr lang="sk-SK" sz="1900" dirty="0"/>
              <a:t>– výmena informácií s konkurentmi je zakázaná v tých prípadoch, kedy konkurentom umožňuje koordinovať ich konanie na trhu a/alebo odstrániť neistotu na trhu. Je potrebné zabrániť tomu, aby si členovia SLASPO vymieňali citlivé obchodné informácie. Tiež je potrebné zabrániť tomu, aby zamestnanci SLASPO, ktorí majú prístup k citlivým obchodným informáciám o trhovom správaní jednotlivých poisťovní, tieto informácie sprostredkovali zástupcom inej poisťovne. V tomto zmysle je potom tiež zakázané sprístupňovanie akýchkoľvek informácií o cenách, ich časovom vývoji, </a:t>
            </a:r>
            <a:r>
              <a:rPr lang="sk-SK" sz="1900" dirty="0" err="1"/>
              <a:t>maržách</a:t>
            </a:r>
            <a:r>
              <a:rPr lang="sk-SK" sz="1900" dirty="0"/>
              <a:t>, nákladoch, alebo budúcej obchodnej stratégii spoločnosti a pod. (avšak s výnimkou sprístupňovania historických informácií). Naopak, výmena alebo sprístupnenie verejne dostupných informácií spravidla nepredstavuje porušenie pravidiel ochrany hospodárskej súťaže.</a:t>
            </a:r>
          </a:p>
          <a:p>
            <a:pPr lvl="0">
              <a:buFont typeface="Wingdings" panose="05000000000000000000" pitchFamily="2" charset="2"/>
              <a:buChar char="v"/>
            </a:pPr>
            <a:r>
              <a:rPr lang="sk-SK" sz="1900" b="1" i="1" dirty="0"/>
              <a:t>Dohody o spoločnom nákupe </a:t>
            </a:r>
            <a:r>
              <a:rPr lang="sk-SK" sz="1900" dirty="0"/>
              <a:t>– pokiaľ sa dvaja alebo viac konkurentov dohodne, že budú spoločne nakupovať určité tovary, alebo služby potrebné pre ich pôsobenie na trhu, môže mať takáto dohoda protisúťažný dopad, pokiaľ zúčastnení konkurenti majú spolu vysoký trhový podiel alebo pokiaľ takáto dohoda obmedzuje možnosť jednotlivých podnikov nakupovať predmetné tovary, alebo služby samostatne.</a:t>
            </a:r>
          </a:p>
          <a:p>
            <a:pPr lvl="0">
              <a:buFont typeface="Wingdings" panose="05000000000000000000" pitchFamily="2" charset="2"/>
              <a:buChar char="v"/>
            </a:pPr>
            <a:r>
              <a:rPr lang="sk-SK" sz="1900" b="1" i="1" dirty="0"/>
              <a:t>Dohody o spoločnom predaji</a:t>
            </a:r>
            <a:r>
              <a:rPr lang="sk-SK" sz="1900" b="1" dirty="0"/>
              <a:t> </a:t>
            </a:r>
            <a:r>
              <a:rPr lang="sk-SK" sz="1900" dirty="0"/>
              <a:t>- sú zakázané práve vtedy, keď obmedzujú ich účastníkov – konkurentov – v možnosti slobodne a samostatne určovať svoju vlastnú predajnú alebo marketingovú politiku.</a:t>
            </a:r>
          </a:p>
          <a:p>
            <a:endParaRPr lang="sk-SK" dirty="0"/>
          </a:p>
        </p:txBody>
      </p:sp>
      <p:sp>
        <p:nvSpPr>
          <p:cNvPr id="4" name="Zástupný symbol päty 3"/>
          <p:cNvSpPr>
            <a:spLocks noGrp="1"/>
          </p:cNvSpPr>
          <p:nvPr>
            <p:ph type="ftr" sz="quarter" idx="11"/>
          </p:nvPr>
        </p:nvSpPr>
        <p:spPr/>
        <p:txBody>
          <a:bodyPr/>
          <a:lstStyle/>
          <a:p>
            <a:r>
              <a:rPr lang="sk-SK" sz="900" dirty="0"/>
              <a:t>Časť </a:t>
            </a:r>
            <a:r>
              <a:rPr lang="sk-SK" sz="900" dirty="0" smtClean="0"/>
              <a:t>4.2 </a:t>
            </a:r>
            <a:r>
              <a:rPr lang="sk-SK" sz="900" dirty="0" err="1" smtClean="0"/>
              <a:t>OdporÚČANIA</a:t>
            </a:r>
            <a:r>
              <a:rPr lang="sk-SK" sz="900" dirty="0" smtClean="0"/>
              <a:t> </a:t>
            </a:r>
            <a:r>
              <a:rPr lang="sk-SK" sz="900" dirty="0"/>
              <a:t>č. 1/2016</a:t>
            </a:r>
          </a:p>
          <a:p>
            <a:endParaRPr lang="sk-SK" dirty="0"/>
          </a:p>
        </p:txBody>
      </p:sp>
      <p:sp>
        <p:nvSpPr>
          <p:cNvPr id="5" name="Zástupný symbol čísla snímky 4"/>
          <p:cNvSpPr>
            <a:spLocks noGrp="1"/>
          </p:cNvSpPr>
          <p:nvPr>
            <p:ph type="sldNum" sz="quarter" idx="12"/>
          </p:nvPr>
        </p:nvSpPr>
        <p:spPr/>
        <p:txBody>
          <a:bodyPr/>
          <a:lstStyle/>
          <a:p>
            <a:fld id="{76E6BED3-9AC2-4B05-8BFA-ADA169F2A2FE}" type="slidenum">
              <a:rPr lang="sk-SK" sz="900" smtClean="0"/>
              <a:t>9</a:t>
            </a:fld>
            <a:endParaRPr lang="sk-SK" sz="900" dirty="0"/>
          </a:p>
        </p:txBody>
      </p:sp>
      <p:pic>
        <p:nvPicPr>
          <p:cNvPr id="6"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399" y="0"/>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0393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ktíva">
  <a:themeElements>
    <a:clrScheme name="Teplá modrá">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ktí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í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547</TotalTime>
  <Words>437</Words>
  <Application>Microsoft Office PowerPoint</Application>
  <PresentationFormat>Širokouhlá</PresentationFormat>
  <Paragraphs>141</Paragraphs>
  <Slides>20</Slides>
  <Notes>6</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20</vt:i4>
      </vt:variant>
    </vt:vector>
  </HeadingPairs>
  <TitlesOfParts>
    <vt:vector size="24" baseType="lpstr">
      <vt:lpstr>Calibri</vt:lpstr>
      <vt:lpstr>Calibri Light</vt:lpstr>
      <vt:lpstr>Wingdings</vt:lpstr>
      <vt:lpstr>Retrospektíva</vt:lpstr>
      <vt:lpstr>Odporúčanie SLASPO                   č. 1/2016 o dodržiavaní zásad ochrany hospodárskej súťaže</vt:lpstr>
      <vt:lpstr>Prezentácia slúži na dôsledné oboznámenie sa so základnými princípmi, účelom a pravidlami komunikácie a postupmi v rámci pracovných orgánov a pracovných skupín SLASPO v súvislosti s prevenciou proti negatívnym dôsledkom porušenia zásad ochrany hospodárskej súťaže</vt:lpstr>
      <vt:lpstr>Účel Odporúčania SLASPO č. 1/2016             </vt:lpstr>
      <vt:lpstr>Odporúčanie SLASPO č. 1/2016 je záväzné pre:</vt:lpstr>
      <vt:lpstr>Zakázané konanie</vt:lpstr>
      <vt:lpstr>Zakázané konanie</vt:lpstr>
      <vt:lpstr>Prísne zakázané dohody</vt:lpstr>
      <vt:lpstr>Prísne zakázané dohody</vt:lpstr>
      <vt:lpstr>Dohody, ktoré môžu mať negatívny dopad na hospodársku súťaž</vt:lpstr>
      <vt:lpstr>Pravidlá komunikácie</vt:lpstr>
      <vt:lpstr>Súťažne rizikové témy a/alebo informácie</vt:lpstr>
      <vt:lpstr>Súťažne rizikové témy a/alebo informácie</vt:lpstr>
      <vt:lpstr>Neprípustné zdieľanie informácií v rámci SLASPO</vt:lpstr>
      <vt:lpstr>Prípustné zdieľanie informácií v rámci SLASPO:</vt:lpstr>
      <vt:lpstr>Komunikácia a postupy v rámci pracovných orgánov a pracovných skupín SLASPO</vt:lpstr>
      <vt:lpstr>Komunikácia a postupy v rámci pracovných orgánov a pracovných skupín SLASPO</vt:lpstr>
      <vt:lpstr>Komunikácia a postupy v rámci pracovných orgánov a pracovných skupín SLASPO</vt:lpstr>
      <vt:lpstr>Komunikácia a postupy v rámci pracovných orgánov a pracovných skupín SLASPO</vt:lpstr>
      <vt:lpstr>Účinnosť Odporúčania SLASPO č.1/2016</vt:lpstr>
      <vt:lpstr>Prezentácia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Bandzi Adriana</dc:creator>
  <cp:lastModifiedBy>Bandzi Adriana</cp:lastModifiedBy>
  <cp:revision>36</cp:revision>
  <dcterms:created xsi:type="dcterms:W3CDTF">2016-05-31T10:48:16Z</dcterms:created>
  <dcterms:modified xsi:type="dcterms:W3CDTF">2016-06-22T08:27:50Z</dcterms:modified>
</cp:coreProperties>
</file>