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323" r:id="rId3"/>
    <p:sldId id="324" r:id="rId4"/>
    <p:sldId id="325" r:id="rId5"/>
    <p:sldId id="326" r:id="rId6"/>
    <p:sldId id="327" r:id="rId7"/>
    <p:sldId id="328" r:id="rId8"/>
    <p:sldId id="329" r:id="rId9"/>
    <p:sldId id="331" r:id="rId10"/>
    <p:sldId id="332" r:id="rId11"/>
    <p:sldId id="333" r:id="rId12"/>
    <p:sldId id="334" r:id="rId13"/>
    <p:sldId id="335" r:id="rId14"/>
    <p:sldId id="345" r:id="rId15"/>
    <p:sldId id="344" r:id="rId16"/>
    <p:sldId id="336" r:id="rId17"/>
    <p:sldId id="337" r:id="rId18"/>
    <p:sldId id="339" r:id="rId19"/>
    <p:sldId id="346" r:id="rId20"/>
    <p:sldId id="341" r:id="rId21"/>
    <p:sldId id="347" r:id="rId22"/>
    <p:sldId id="348" r:id="rId23"/>
    <p:sldId id="349" r:id="rId24"/>
    <p:sldId id="350" r:id="rId25"/>
    <p:sldId id="351" r:id="rId26"/>
    <p:sldId id="340" r:id="rId27"/>
    <p:sldId id="352" r:id="rId28"/>
    <p:sldId id="342" r:id="rId29"/>
    <p:sldId id="343" r:id="rId30"/>
    <p:sldId id="354" r:id="rId31"/>
    <p:sldId id="353" r:id="rId32"/>
    <p:sldId id="338" r:id="rId33"/>
    <p:sldId id="259" r:id="rId34"/>
  </p:sldIdLst>
  <p:sldSz cx="9144000" cy="6858000" type="screen4x3"/>
  <p:notesSz cx="6858000" cy="9144000"/>
  <p:defaultTextStyle>
    <a:defPPr>
      <a:defRPr lang="sk-SK"/>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29" autoAdjust="0"/>
    <p:restoredTop sz="82181" autoAdjust="0"/>
  </p:normalViewPr>
  <p:slideViewPr>
    <p:cSldViewPr>
      <p:cViewPr>
        <p:scale>
          <a:sx n="63" d="100"/>
          <a:sy n="63" d="100"/>
        </p:scale>
        <p:origin x="-2232" y="-3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961012-8634-4F87-9AE0-0E3EA861FEA0}" type="datetimeFigureOut">
              <a:rPr lang="sk-SK" smtClean="0"/>
              <a:t>16.6.2015</a:t>
            </a:fld>
            <a:endParaRPr lang="sk-SK"/>
          </a:p>
        </p:txBody>
      </p:sp>
      <p:sp>
        <p:nvSpPr>
          <p:cNvPr id="4" name="Zástupný symbol obrazu snímky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oznámok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6" name="Zástupný symbol päty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EFDF66-62DF-461E-8C64-EAFE0C435790}" type="slidenum">
              <a:rPr lang="sk-SK" smtClean="0"/>
              <a:t>‹#›</a:t>
            </a:fld>
            <a:endParaRPr lang="sk-SK"/>
          </a:p>
        </p:txBody>
      </p:sp>
    </p:spTree>
    <p:extLst>
      <p:ext uri="{BB962C8B-B14F-4D97-AF65-F5344CB8AC3E}">
        <p14:creationId xmlns:p14="http://schemas.microsoft.com/office/powerpoint/2010/main" val="1944127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k-SK" dirty="0" smtClean="0"/>
              <a:t>Ako si vysvetľovať</a:t>
            </a:r>
            <a:r>
              <a:rPr lang="sk-SK" baseline="0" dirty="0" smtClean="0"/>
              <a:t> „nároky“? Čo sa skrýva pod pojmom „</a:t>
            </a:r>
            <a:r>
              <a:rPr lang="sk-SK" baseline="0" dirty="0" err="1" smtClean="0"/>
              <a:t>option</a:t>
            </a:r>
            <a:r>
              <a:rPr lang="sk-SK" baseline="0" dirty="0" smtClean="0"/>
              <a:t>“?</a:t>
            </a:r>
          </a:p>
          <a:p>
            <a:r>
              <a:rPr lang="sk-SK" baseline="0" dirty="0" err="1" smtClean="0"/>
              <a:t>Slovnik</a:t>
            </a:r>
            <a:r>
              <a:rPr lang="sk-SK" baseline="0" dirty="0" smtClean="0"/>
              <a:t> – </a:t>
            </a:r>
            <a:r>
              <a:rPr lang="sk-SK" baseline="0" dirty="0" err="1" smtClean="0"/>
              <a:t>option</a:t>
            </a:r>
            <a:r>
              <a:rPr lang="sk-SK" baseline="0" dirty="0" smtClean="0"/>
              <a:t> iba v </a:t>
            </a:r>
            <a:r>
              <a:rPr lang="sk-SK" baseline="0" dirty="0" err="1" smtClean="0"/>
              <a:t>suvislosti</a:t>
            </a:r>
            <a:r>
              <a:rPr lang="sk-SK" baseline="0" dirty="0" smtClean="0"/>
              <a:t> s možnosťami výplaty poistného plnenia </a:t>
            </a:r>
          </a:p>
          <a:p>
            <a:r>
              <a:rPr lang="sk-SK" baseline="0" dirty="0" smtClean="0"/>
              <a:t>FCA </a:t>
            </a:r>
            <a:r>
              <a:rPr lang="sk-SK" baseline="0" dirty="0" err="1" smtClean="0"/>
              <a:t>Handbook</a:t>
            </a:r>
            <a:r>
              <a:rPr lang="sk-SK" baseline="0" dirty="0" smtClean="0"/>
              <a:t> – </a:t>
            </a:r>
            <a:r>
              <a:rPr lang="en-US" baseline="0" dirty="0" smtClean="0"/>
              <a:t>Insurance Conduct of Business Sourcebook </a:t>
            </a:r>
            <a:r>
              <a:rPr lang="sk-SK" baseline="0" smtClean="0"/>
              <a:t>– ICOBS 6 - bez </a:t>
            </a:r>
            <a:r>
              <a:rPr lang="sk-SK" baseline="0" dirty="0" smtClean="0"/>
              <a:t>vysvetlenia (</a:t>
            </a:r>
            <a:r>
              <a:rPr lang="sk-SK" baseline="0" dirty="0" err="1" smtClean="0"/>
              <a:t>definition</a:t>
            </a:r>
            <a:r>
              <a:rPr lang="sk-SK" baseline="0" dirty="0" smtClean="0"/>
              <a:t> </a:t>
            </a:r>
            <a:r>
              <a:rPr lang="sk-SK" baseline="0" dirty="0" err="1" smtClean="0"/>
              <a:t>of</a:t>
            </a:r>
            <a:r>
              <a:rPr lang="sk-SK" baseline="0" dirty="0" smtClean="0"/>
              <a:t> </a:t>
            </a:r>
            <a:r>
              <a:rPr lang="sk-SK" baseline="0" dirty="0" err="1" smtClean="0"/>
              <a:t>each</a:t>
            </a:r>
            <a:r>
              <a:rPr lang="sk-SK" baseline="0" dirty="0" smtClean="0"/>
              <a:t> </a:t>
            </a:r>
            <a:r>
              <a:rPr lang="sk-SK" baseline="0" dirty="0" err="1" smtClean="0"/>
              <a:t>benefit</a:t>
            </a:r>
            <a:r>
              <a:rPr lang="sk-SK" baseline="0" dirty="0" smtClean="0"/>
              <a:t> and </a:t>
            </a:r>
            <a:r>
              <a:rPr lang="sk-SK" baseline="0" dirty="0" err="1" smtClean="0"/>
              <a:t>each</a:t>
            </a:r>
            <a:r>
              <a:rPr lang="sk-SK" baseline="0" dirty="0" smtClean="0"/>
              <a:t> </a:t>
            </a:r>
            <a:r>
              <a:rPr lang="sk-SK" baseline="0" dirty="0" err="1" smtClean="0"/>
              <a:t>option</a:t>
            </a:r>
            <a:r>
              <a:rPr lang="sk-SK" baseline="0" dirty="0" smtClean="0"/>
              <a:t>)</a:t>
            </a:r>
            <a:endParaRPr lang="sk-SK" dirty="0"/>
          </a:p>
        </p:txBody>
      </p:sp>
      <p:sp>
        <p:nvSpPr>
          <p:cNvPr id="4" name="Slide Number Placeholder 3"/>
          <p:cNvSpPr>
            <a:spLocks noGrp="1"/>
          </p:cNvSpPr>
          <p:nvPr>
            <p:ph type="sldNum" sz="quarter" idx="10"/>
          </p:nvPr>
        </p:nvSpPr>
        <p:spPr/>
        <p:txBody>
          <a:bodyPr/>
          <a:lstStyle/>
          <a:p>
            <a:fld id="{BDEFDF66-62DF-461E-8C64-EAFE0C435790}" type="slidenum">
              <a:rPr lang="sk-SK" smtClean="0"/>
              <a:t>2</a:t>
            </a:fld>
            <a:endParaRPr lang="sk-SK"/>
          </a:p>
        </p:txBody>
      </p:sp>
    </p:spTree>
    <p:extLst>
      <p:ext uri="{BB962C8B-B14F-4D97-AF65-F5344CB8AC3E}">
        <p14:creationId xmlns:p14="http://schemas.microsoft.com/office/powerpoint/2010/main" val="11645682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k-SK" dirty="0"/>
          </a:p>
        </p:txBody>
      </p:sp>
      <p:sp>
        <p:nvSpPr>
          <p:cNvPr id="4" name="Slide Number Placeholder 3"/>
          <p:cNvSpPr>
            <a:spLocks noGrp="1"/>
          </p:cNvSpPr>
          <p:nvPr>
            <p:ph type="sldNum" sz="quarter" idx="10"/>
          </p:nvPr>
        </p:nvSpPr>
        <p:spPr/>
        <p:txBody>
          <a:bodyPr/>
          <a:lstStyle/>
          <a:p>
            <a:fld id="{BDEFDF66-62DF-461E-8C64-EAFE0C435790}" type="slidenum">
              <a:rPr lang="sk-SK" smtClean="0"/>
              <a:t>14</a:t>
            </a:fld>
            <a:endParaRPr lang="sk-SK"/>
          </a:p>
        </p:txBody>
      </p:sp>
    </p:spTree>
    <p:extLst>
      <p:ext uri="{BB962C8B-B14F-4D97-AF65-F5344CB8AC3E}">
        <p14:creationId xmlns:p14="http://schemas.microsoft.com/office/powerpoint/2010/main" val="20051045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k-SK" dirty="0" smtClean="0"/>
              <a:t>Bez zmeny. Nariadenie</a:t>
            </a:r>
            <a:r>
              <a:rPr lang="sk-SK" baseline="0" dirty="0" smtClean="0"/>
              <a:t> Rím I.</a:t>
            </a:r>
            <a:endParaRPr lang="sk-SK" dirty="0"/>
          </a:p>
        </p:txBody>
      </p:sp>
      <p:sp>
        <p:nvSpPr>
          <p:cNvPr id="4" name="Slide Number Placeholder 3"/>
          <p:cNvSpPr>
            <a:spLocks noGrp="1"/>
          </p:cNvSpPr>
          <p:nvPr>
            <p:ph type="sldNum" sz="quarter" idx="10"/>
          </p:nvPr>
        </p:nvSpPr>
        <p:spPr/>
        <p:txBody>
          <a:bodyPr/>
          <a:lstStyle/>
          <a:p>
            <a:fld id="{BDEFDF66-62DF-461E-8C64-EAFE0C435790}" type="slidenum">
              <a:rPr lang="sk-SK" smtClean="0"/>
              <a:t>16</a:t>
            </a:fld>
            <a:endParaRPr lang="sk-SK"/>
          </a:p>
        </p:txBody>
      </p:sp>
    </p:spTree>
    <p:extLst>
      <p:ext uri="{BB962C8B-B14F-4D97-AF65-F5344CB8AC3E}">
        <p14:creationId xmlns:p14="http://schemas.microsoft.com/office/powerpoint/2010/main" val="24585675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k-SK" dirty="0" smtClean="0"/>
              <a:t>Naša úprava</a:t>
            </a:r>
            <a:r>
              <a:rPr lang="sk-SK" baseline="0" dirty="0" smtClean="0"/>
              <a:t> nemyslí na „</a:t>
            </a:r>
            <a:r>
              <a:rPr lang="sk-SK" baseline="0" dirty="0" err="1" smtClean="0"/>
              <a:t>out</a:t>
            </a:r>
            <a:r>
              <a:rPr lang="sk-SK" baseline="0" dirty="0" smtClean="0"/>
              <a:t> </a:t>
            </a:r>
            <a:r>
              <a:rPr lang="sk-SK" baseline="0" dirty="0" err="1" smtClean="0"/>
              <a:t>of</a:t>
            </a:r>
            <a:r>
              <a:rPr lang="sk-SK" baseline="0" dirty="0" smtClean="0"/>
              <a:t> </a:t>
            </a:r>
            <a:r>
              <a:rPr lang="sk-SK" baseline="0" dirty="0" err="1" smtClean="0"/>
              <a:t>scope</a:t>
            </a:r>
            <a:r>
              <a:rPr lang="sk-SK" baseline="0" dirty="0" smtClean="0"/>
              <a:t>“ poisťovne a ani nerieši, ako túto povinnosť splniť. </a:t>
            </a:r>
          </a:p>
        </p:txBody>
      </p:sp>
      <p:sp>
        <p:nvSpPr>
          <p:cNvPr id="4" name="Slide Number Placeholder 3"/>
          <p:cNvSpPr>
            <a:spLocks noGrp="1"/>
          </p:cNvSpPr>
          <p:nvPr>
            <p:ph type="sldNum" sz="quarter" idx="10"/>
          </p:nvPr>
        </p:nvSpPr>
        <p:spPr/>
        <p:txBody>
          <a:bodyPr/>
          <a:lstStyle/>
          <a:p>
            <a:fld id="{BDEFDF66-62DF-461E-8C64-EAFE0C435790}" type="slidenum">
              <a:rPr lang="sk-SK" smtClean="0"/>
              <a:t>17</a:t>
            </a:fld>
            <a:endParaRPr lang="sk-SK"/>
          </a:p>
        </p:txBody>
      </p:sp>
    </p:spTree>
    <p:extLst>
      <p:ext uri="{BB962C8B-B14F-4D97-AF65-F5344CB8AC3E}">
        <p14:creationId xmlns:p14="http://schemas.microsoft.com/office/powerpoint/2010/main" val="2035951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k-SK" dirty="0" smtClean="0"/>
              <a:t>Rakúska</a:t>
            </a:r>
            <a:r>
              <a:rPr lang="sk-SK" baseline="0" dirty="0" smtClean="0"/>
              <a:t> úprava: </a:t>
            </a:r>
            <a:r>
              <a:rPr lang="de-DE" sz="1200" dirty="0" smtClean="0">
                <a:solidFill>
                  <a:srgbClr val="002060"/>
                </a:solidFill>
              </a:rPr>
              <a:t>über die vertragsspezifischen Risiken, die der Versicherungsnehmer selbst trägt</a:t>
            </a:r>
            <a:endParaRPr lang="en-US" sz="1200" dirty="0" smtClean="0">
              <a:solidFill>
                <a:srgbClr val="002060"/>
              </a:solidFill>
            </a:endParaRPr>
          </a:p>
          <a:p>
            <a:r>
              <a:rPr lang="sk-SK" dirty="0" smtClean="0"/>
              <a:t>ČR: bez úpravy!</a:t>
            </a:r>
            <a:endParaRPr lang="sk-SK" dirty="0"/>
          </a:p>
        </p:txBody>
      </p:sp>
      <p:sp>
        <p:nvSpPr>
          <p:cNvPr id="4" name="Slide Number Placeholder 3"/>
          <p:cNvSpPr>
            <a:spLocks noGrp="1"/>
          </p:cNvSpPr>
          <p:nvPr>
            <p:ph type="sldNum" sz="quarter" idx="10"/>
          </p:nvPr>
        </p:nvSpPr>
        <p:spPr/>
        <p:txBody>
          <a:bodyPr/>
          <a:lstStyle/>
          <a:p>
            <a:fld id="{BDEFDF66-62DF-461E-8C64-EAFE0C435790}" type="slidenum">
              <a:rPr lang="sk-SK" smtClean="0"/>
              <a:t>18</a:t>
            </a:fld>
            <a:endParaRPr lang="sk-SK"/>
          </a:p>
        </p:txBody>
      </p:sp>
    </p:spTree>
    <p:extLst>
      <p:ext uri="{BB962C8B-B14F-4D97-AF65-F5344CB8AC3E}">
        <p14:creationId xmlns:p14="http://schemas.microsoft.com/office/powerpoint/2010/main" val="19728310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k-SK" dirty="0" smtClean="0"/>
              <a:t>Otázky:</a:t>
            </a:r>
            <a:r>
              <a:rPr lang="sk-SK" baseline="0" dirty="0" smtClean="0"/>
              <a:t> </a:t>
            </a:r>
          </a:p>
          <a:p>
            <a:pPr marL="0" marR="0" indent="0" algn="l" defTabSz="914400" rtl="0" eaLnBrk="1" fontAlgn="auto" latinLnBrk="0" hangingPunct="1">
              <a:lnSpc>
                <a:spcPct val="100000"/>
              </a:lnSpc>
              <a:spcBef>
                <a:spcPts val="0"/>
              </a:spcBef>
              <a:spcAft>
                <a:spcPts val="0"/>
              </a:spcAft>
              <a:buClrTx/>
              <a:buSzTx/>
              <a:buFontTx/>
              <a:buNone/>
              <a:tabLst/>
              <a:defRPr/>
            </a:pPr>
            <a:r>
              <a:rPr lang="sk-SK" baseline="0" dirty="0" smtClean="0"/>
              <a:t>Čo sa myslí platbami v prvej časti vety?</a:t>
            </a:r>
          </a:p>
          <a:p>
            <a:pPr marL="0" marR="0" indent="0" algn="l" defTabSz="914400" rtl="0" eaLnBrk="1" fontAlgn="auto" latinLnBrk="0" hangingPunct="1">
              <a:lnSpc>
                <a:spcPct val="100000"/>
              </a:lnSpc>
              <a:spcBef>
                <a:spcPts val="0"/>
              </a:spcBef>
              <a:spcAft>
                <a:spcPts val="0"/>
              </a:spcAft>
              <a:buClrTx/>
              <a:buSzTx/>
              <a:buFontTx/>
              <a:buNone/>
              <a:tabLst/>
              <a:defRPr/>
            </a:pPr>
            <a:r>
              <a:rPr lang="sk-SK" baseline="0" dirty="0" smtClean="0"/>
              <a:t>Vypočítava sa iba poistné plnenie alebo aj iné platby (napr. výška odbytného?). Prvá časť vety hovorí o platbách, druhá o plneniach...</a:t>
            </a:r>
          </a:p>
          <a:p>
            <a:pPr marL="0" marR="0" indent="0" algn="l" defTabSz="914400" rtl="0" eaLnBrk="1" fontAlgn="auto" latinLnBrk="0" hangingPunct="1">
              <a:lnSpc>
                <a:spcPct val="100000"/>
              </a:lnSpc>
              <a:spcBef>
                <a:spcPts val="0"/>
              </a:spcBef>
              <a:spcAft>
                <a:spcPts val="0"/>
              </a:spcAft>
              <a:buClrTx/>
              <a:buSzTx/>
              <a:buFontTx/>
              <a:buNone/>
              <a:tabLst/>
              <a:defRPr/>
            </a:pPr>
            <a:r>
              <a:rPr lang="sk-SK" baseline="0" dirty="0" smtClean="0"/>
              <a:t>Kedy nie je potrebné robiť prepočet?</a:t>
            </a:r>
          </a:p>
          <a:p>
            <a:pPr marL="0" marR="0" indent="0" algn="l" defTabSz="914400" rtl="0" eaLnBrk="1" fontAlgn="auto" latinLnBrk="0" hangingPunct="1">
              <a:lnSpc>
                <a:spcPct val="100000"/>
              </a:lnSpc>
              <a:spcBef>
                <a:spcPts val="0"/>
              </a:spcBef>
              <a:spcAft>
                <a:spcPts val="0"/>
              </a:spcAft>
              <a:buClrTx/>
              <a:buSzTx/>
              <a:buFontTx/>
              <a:buNone/>
              <a:tabLst/>
              <a:defRPr/>
            </a:pPr>
            <a:r>
              <a:rPr lang="sk-SK" baseline="0" dirty="0" smtClean="0"/>
              <a:t>Ako sa stanovia úrokové sadzby?</a:t>
            </a:r>
            <a:endParaRPr lang="sk-SK" dirty="0"/>
          </a:p>
        </p:txBody>
      </p:sp>
      <p:sp>
        <p:nvSpPr>
          <p:cNvPr id="4" name="Slide Number Placeholder 3"/>
          <p:cNvSpPr>
            <a:spLocks noGrp="1"/>
          </p:cNvSpPr>
          <p:nvPr>
            <p:ph type="sldNum" sz="quarter" idx="10"/>
          </p:nvPr>
        </p:nvSpPr>
        <p:spPr/>
        <p:txBody>
          <a:bodyPr/>
          <a:lstStyle/>
          <a:p>
            <a:fld id="{BDEFDF66-62DF-461E-8C64-EAFE0C435790}" type="slidenum">
              <a:rPr lang="sk-SK" smtClean="0"/>
              <a:t>19</a:t>
            </a:fld>
            <a:endParaRPr lang="sk-SK"/>
          </a:p>
        </p:txBody>
      </p:sp>
    </p:spTree>
    <p:extLst>
      <p:ext uri="{BB962C8B-B14F-4D97-AF65-F5344CB8AC3E}">
        <p14:creationId xmlns:p14="http://schemas.microsoft.com/office/powerpoint/2010/main" val="19728310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k-SK" dirty="0" smtClean="0"/>
              <a:t>Je</a:t>
            </a:r>
            <a:r>
              <a:rPr lang="sk-SK" baseline="0" dirty="0" smtClean="0"/>
              <a:t> to naozaj podiel na výnosoch? Už nie akékoľvek životné poistenie?</a:t>
            </a:r>
          </a:p>
          <a:p>
            <a:r>
              <a:rPr lang="sk-SK" baseline="0" dirty="0" smtClean="0"/>
              <a:t>Čo sa myslí stavom nárokov?</a:t>
            </a:r>
            <a:endParaRPr lang="sk-SK" dirty="0"/>
          </a:p>
        </p:txBody>
      </p:sp>
      <p:sp>
        <p:nvSpPr>
          <p:cNvPr id="4" name="Slide Number Placeholder 3"/>
          <p:cNvSpPr>
            <a:spLocks noGrp="1"/>
          </p:cNvSpPr>
          <p:nvPr>
            <p:ph type="sldNum" sz="quarter" idx="10"/>
          </p:nvPr>
        </p:nvSpPr>
        <p:spPr/>
        <p:txBody>
          <a:bodyPr/>
          <a:lstStyle/>
          <a:p>
            <a:fld id="{BDEFDF66-62DF-461E-8C64-EAFE0C435790}" type="slidenum">
              <a:rPr lang="sk-SK" smtClean="0"/>
              <a:t>26</a:t>
            </a:fld>
            <a:endParaRPr lang="sk-SK"/>
          </a:p>
        </p:txBody>
      </p:sp>
    </p:spTree>
    <p:extLst>
      <p:ext uri="{BB962C8B-B14F-4D97-AF65-F5344CB8AC3E}">
        <p14:creationId xmlns:p14="http://schemas.microsoft.com/office/powerpoint/2010/main" val="40271968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k-SK" dirty="0" smtClean="0"/>
              <a:t>Čo je </a:t>
            </a:r>
            <a:r>
              <a:rPr lang="sk-SK" dirty="0" err="1" smtClean="0"/>
              <a:t>claim</a:t>
            </a:r>
            <a:r>
              <a:rPr lang="sk-SK" dirty="0" smtClean="0"/>
              <a:t>? Poisťovníctvo to používa v súvislosti s poistnou udalosťou</a:t>
            </a:r>
            <a:r>
              <a:rPr lang="sk-SK" baseline="0" dirty="0" smtClean="0"/>
              <a:t> (</a:t>
            </a:r>
            <a:r>
              <a:rPr lang="sk-SK" baseline="0" dirty="0" err="1" smtClean="0"/>
              <a:t>dictionary</a:t>
            </a:r>
            <a:r>
              <a:rPr lang="sk-SK" baseline="0" dirty="0" smtClean="0"/>
              <a:t> </a:t>
            </a:r>
            <a:r>
              <a:rPr lang="sk-SK" baseline="0" dirty="0" err="1" smtClean="0"/>
              <a:t>of</a:t>
            </a:r>
            <a:r>
              <a:rPr lang="sk-SK" baseline="0" dirty="0" smtClean="0"/>
              <a:t> </a:t>
            </a:r>
            <a:r>
              <a:rPr lang="sk-SK" baseline="0" dirty="0" err="1" smtClean="0"/>
              <a:t>insurance</a:t>
            </a:r>
            <a:r>
              <a:rPr lang="sk-SK" baseline="0" dirty="0" smtClean="0"/>
              <a:t> </a:t>
            </a:r>
            <a:r>
              <a:rPr lang="sk-SK" baseline="0" dirty="0" err="1" smtClean="0"/>
              <a:t>terms</a:t>
            </a:r>
            <a:r>
              <a:rPr lang="sk-SK" baseline="0" dirty="0" smtClean="0"/>
              <a:t>)</a:t>
            </a:r>
            <a:endParaRPr lang="sk-SK" dirty="0"/>
          </a:p>
        </p:txBody>
      </p:sp>
      <p:sp>
        <p:nvSpPr>
          <p:cNvPr id="4" name="Slide Number Placeholder 3"/>
          <p:cNvSpPr>
            <a:spLocks noGrp="1"/>
          </p:cNvSpPr>
          <p:nvPr>
            <p:ph type="sldNum" sz="quarter" idx="10"/>
          </p:nvPr>
        </p:nvSpPr>
        <p:spPr/>
        <p:txBody>
          <a:bodyPr/>
          <a:lstStyle/>
          <a:p>
            <a:fld id="{BDEFDF66-62DF-461E-8C64-EAFE0C435790}" type="slidenum">
              <a:rPr lang="sk-SK" smtClean="0"/>
              <a:t>27</a:t>
            </a:fld>
            <a:endParaRPr lang="sk-SK"/>
          </a:p>
        </p:txBody>
      </p:sp>
    </p:spTree>
    <p:extLst>
      <p:ext uri="{BB962C8B-B14F-4D97-AF65-F5344CB8AC3E}">
        <p14:creationId xmlns:p14="http://schemas.microsoft.com/office/powerpoint/2010/main" val="26200557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k-SK" dirty="0"/>
          </a:p>
        </p:txBody>
      </p:sp>
      <p:sp>
        <p:nvSpPr>
          <p:cNvPr id="4" name="Slide Number Placeholder 3"/>
          <p:cNvSpPr>
            <a:spLocks noGrp="1"/>
          </p:cNvSpPr>
          <p:nvPr>
            <p:ph type="sldNum" sz="quarter" idx="10"/>
          </p:nvPr>
        </p:nvSpPr>
        <p:spPr/>
        <p:txBody>
          <a:bodyPr/>
          <a:lstStyle/>
          <a:p>
            <a:fld id="{BDEFDF66-62DF-461E-8C64-EAFE0C435790}" type="slidenum">
              <a:rPr lang="sk-SK" smtClean="0"/>
              <a:t>31</a:t>
            </a:fld>
            <a:endParaRPr lang="sk-SK"/>
          </a:p>
        </p:txBody>
      </p:sp>
    </p:spTree>
    <p:extLst>
      <p:ext uri="{BB962C8B-B14F-4D97-AF65-F5344CB8AC3E}">
        <p14:creationId xmlns:p14="http://schemas.microsoft.com/office/powerpoint/2010/main" val="26500478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k-SK" dirty="0" smtClean="0"/>
              <a:t>Poistná</a:t>
            </a:r>
            <a:r>
              <a:rPr lang="sk-SK" baseline="0" dirty="0" smtClean="0"/>
              <a:t> doba: n</a:t>
            </a:r>
            <a:r>
              <a:rPr lang="sk-SK" dirty="0" smtClean="0"/>
              <a:t>a jednej strane spresnenie</a:t>
            </a:r>
            <a:r>
              <a:rPr lang="sk-SK" baseline="0" dirty="0" smtClean="0"/>
              <a:t> (doba trvania zmluvy nie je doba trvania poistenia), na druhej strane komplikácia pri produktoch, ktoré majú poistnú dobu pre rôzne riziká inú</a:t>
            </a:r>
            <a:endParaRPr lang="sk-SK" dirty="0"/>
          </a:p>
        </p:txBody>
      </p:sp>
      <p:sp>
        <p:nvSpPr>
          <p:cNvPr id="4" name="Slide Number Placeholder 3"/>
          <p:cNvSpPr>
            <a:spLocks noGrp="1"/>
          </p:cNvSpPr>
          <p:nvPr>
            <p:ph type="sldNum" sz="quarter" idx="10"/>
          </p:nvPr>
        </p:nvSpPr>
        <p:spPr/>
        <p:txBody>
          <a:bodyPr/>
          <a:lstStyle/>
          <a:p>
            <a:fld id="{BDEFDF66-62DF-461E-8C64-EAFE0C435790}" type="slidenum">
              <a:rPr lang="sk-SK" smtClean="0"/>
              <a:t>3</a:t>
            </a:fld>
            <a:endParaRPr lang="sk-SK"/>
          </a:p>
        </p:txBody>
      </p:sp>
    </p:spTree>
    <p:extLst>
      <p:ext uri="{BB962C8B-B14F-4D97-AF65-F5344CB8AC3E}">
        <p14:creationId xmlns:p14="http://schemas.microsoft.com/office/powerpoint/2010/main" val="10532069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k-SK" dirty="0" smtClean="0"/>
              <a:t>Zánik alebo zrušenie? Presnejší je</a:t>
            </a:r>
            <a:r>
              <a:rPr lang="sk-SK" baseline="0" dirty="0" smtClean="0"/>
              <a:t> asi zánik</a:t>
            </a:r>
            <a:endParaRPr lang="sk-SK" dirty="0"/>
          </a:p>
        </p:txBody>
      </p:sp>
      <p:sp>
        <p:nvSpPr>
          <p:cNvPr id="4" name="Slide Number Placeholder 3"/>
          <p:cNvSpPr>
            <a:spLocks noGrp="1"/>
          </p:cNvSpPr>
          <p:nvPr>
            <p:ph type="sldNum" sz="quarter" idx="10"/>
          </p:nvPr>
        </p:nvSpPr>
        <p:spPr/>
        <p:txBody>
          <a:bodyPr/>
          <a:lstStyle/>
          <a:p>
            <a:fld id="{BDEFDF66-62DF-461E-8C64-EAFE0C435790}" type="slidenum">
              <a:rPr lang="sk-SK" smtClean="0"/>
              <a:t>4</a:t>
            </a:fld>
            <a:endParaRPr lang="sk-SK"/>
          </a:p>
        </p:txBody>
      </p:sp>
    </p:spTree>
    <p:extLst>
      <p:ext uri="{BB962C8B-B14F-4D97-AF65-F5344CB8AC3E}">
        <p14:creationId xmlns:p14="http://schemas.microsoft.com/office/powerpoint/2010/main" val="20739094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k-SK" dirty="0" err="1" smtClean="0"/>
              <a:t>Upresnenie</a:t>
            </a:r>
            <a:r>
              <a:rPr lang="sk-SK" dirty="0" smtClean="0"/>
              <a:t> „bonusov“: na jednej strane zrozumiteľné</a:t>
            </a:r>
            <a:r>
              <a:rPr lang="sk-SK" baseline="0" dirty="0" smtClean="0"/>
              <a:t> znenie, na druhej strane asi úplne nepokrýva všetko, čo môže poistná zmluva ponúkať (bonus za </a:t>
            </a:r>
            <a:r>
              <a:rPr lang="sk-SK" baseline="0" dirty="0" err="1" smtClean="0"/>
              <a:t>bezškodový</a:t>
            </a:r>
            <a:r>
              <a:rPr lang="sk-SK" baseline="0" dirty="0" smtClean="0"/>
              <a:t> priebeh v prípade úrazového poistenia, pripisovanie „vernostných“ jednotiek, podiel na prebytkoch oproti kalkulovaným predpokladom a pod.)</a:t>
            </a:r>
            <a:endParaRPr lang="sk-SK" dirty="0"/>
          </a:p>
        </p:txBody>
      </p:sp>
      <p:sp>
        <p:nvSpPr>
          <p:cNvPr id="4" name="Slide Number Placeholder 3"/>
          <p:cNvSpPr>
            <a:spLocks noGrp="1"/>
          </p:cNvSpPr>
          <p:nvPr>
            <p:ph type="sldNum" sz="quarter" idx="10"/>
          </p:nvPr>
        </p:nvSpPr>
        <p:spPr/>
        <p:txBody>
          <a:bodyPr/>
          <a:lstStyle/>
          <a:p>
            <a:fld id="{BDEFDF66-62DF-461E-8C64-EAFE0C435790}" type="slidenum">
              <a:rPr lang="sk-SK" smtClean="0"/>
              <a:t>6</a:t>
            </a:fld>
            <a:endParaRPr lang="sk-SK"/>
          </a:p>
        </p:txBody>
      </p:sp>
    </p:spTree>
    <p:extLst>
      <p:ext uri="{BB962C8B-B14F-4D97-AF65-F5344CB8AC3E}">
        <p14:creationId xmlns:p14="http://schemas.microsoft.com/office/powerpoint/2010/main" val="38047892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k-SK" dirty="0" smtClean="0"/>
              <a:t>Je potrebné stanoviť výšku, nielen</a:t>
            </a:r>
            <a:r>
              <a:rPr lang="sk-SK" baseline="0" dirty="0" smtClean="0"/>
              <a:t> spôsob určenia... Nie je stanovená frekvencia, napr. v rakúskej úprave je to na ročnej báze...</a:t>
            </a:r>
          </a:p>
          <a:p>
            <a:r>
              <a:rPr lang="sk-SK" baseline="0" dirty="0" smtClean="0"/>
              <a:t>Ako na to? Tabuľka s hodnotami pre jednotlivé roky poistenia</a:t>
            </a:r>
          </a:p>
          <a:p>
            <a:r>
              <a:rPr lang="sk-SK" baseline="0" dirty="0" smtClean="0"/>
              <a:t>V Rakúsku napr. aj povinnosť uviesť minimálnu hodnotu, ktorá je potrebná na vykonanie redukcie poistenia</a:t>
            </a:r>
          </a:p>
        </p:txBody>
      </p:sp>
      <p:sp>
        <p:nvSpPr>
          <p:cNvPr id="4" name="Slide Number Placeholder 3"/>
          <p:cNvSpPr>
            <a:spLocks noGrp="1"/>
          </p:cNvSpPr>
          <p:nvPr>
            <p:ph type="sldNum" sz="quarter" idx="10"/>
          </p:nvPr>
        </p:nvSpPr>
        <p:spPr/>
        <p:txBody>
          <a:bodyPr/>
          <a:lstStyle/>
          <a:p>
            <a:fld id="{BDEFDF66-62DF-461E-8C64-EAFE0C435790}" type="slidenum">
              <a:rPr lang="sk-SK" smtClean="0"/>
              <a:t>7</a:t>
            </a:fld>
            <a:endParaRPr lang="sk-SK"/>
          </a:p>
        </p:txBody>
      </p:sp>
    </p:spTree>
    <p:extLst>
      <p:ext uri="{BB962C8B-B14F-4D97-AF65-F5344CB8AC3E}">
        <p14:creationId xmlns:p14="http://schemas.microsoft.com/office/powerpoint/2010/main" val="38418625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k-SK" dirty="0" smtClean="0"/>
              <a:t>Každé</a:t>
            </a:r>
            <a:r>
              <a:rPr lang="sk-SK" baseline="0" dirty="0" smtClean="0"/>
              <a:t> riziko alebo každé poistenie? Aký je pohľad NBS? Pri IŽP platil, že každé riziko... Ale čo kapitálové životné poistenie?</a:t>
            </a:r>
          </a:p>
          <a:p>
            <a:r>
              <a:rPr lang="sk-SK" baseline="0" dirty="0" smtClean="0"/>
              <a:t>ČR: </a:t>
            </a:r>
            <a:r>
              <a:rPr lang="sk-SK" sz="1200" b="0" i="0" u="none" strike="noStrike" kern="1200" baseline="0" dirty="0" smtClean="0">
                <a:solidFill>
                  <a:schemeClr val="tx1"/>
                </a:solidFill>
                <a:latin typeface="+mn-lt"/>
                <a:ea typeface="+mn-ea"/>
                <a:cs typeface="+mn-cs"/>
              </a:rPr>
              <a:t>výši, </a:t>
            </a:r>
            <a:r>
              <a:rPr lang="sk-SK" sz="1200" b="0" i="0" u="none" strike="noStrike" kern="1200" baseline="0" dirty="0" err="1" smtClean="0">
                <a:solidFill>
                  <a:schemeClr val="tx1"/>
                </a:solidFill>
                <a:latin typeface="+mn-lt"/>
                <a:ea typeface="+mn-ea"/>
                <a:cs typeface="+mn-cs"/>
              </a:rPr>
              <a:t>způsobu</a:t>
            </a:r>
            <a:r>
              <a:rPr lang="sk-SK" sz="1200" b="0" i="0" u="none" strike="noStrike" kern="1200" baseline="0" dirty="0" smtClean="0">
                <a:solidFill>
                  <a:schemeClr val="tx1"/>
                </a:solidFill>
                <a:latin typeface="+mn-lt"/>
                <a:ea typeface="+mn-ea"/>
                <a:cs typeface="+mn-cs"/>
              </a:rPr>
              <a:t> a </a:t>
            </a:r>
            <a:r>
              <a:rPr lang="sk-SK" sz="1200" b="0" i="0" u="none" strike="noStrike" kern="1200" baseline="0" dirty="0" err="1" smtClean="0">
                <a:solidFill>
                  <a:schemeClr val="tx1"/>
                </a:solidFill>
                <a:latin typeface="+mn-lt"/>
                <a:ea typeface="+mn-ea"/>
                <a:cs typeface="+mn-cs"/>
              </a:rPr>
              <a:t>době</a:t>
            </a:r>
            <a:r>
              <a:rPr lang="sk-SK" sz="1200" b="0" i="0" u="none" strike="noStrike" kern="1200" baseline="0" dirty="0" smtClean="0">
                <a:solidFill>
                  <a:schemeClr val="tx1"/>
                </a:solidFill>
                <a:latin typeface="+mn-lt"/>
                <a:ea typeface="+mn-ea"/>
                <a:cs typeface="+mn-cs"/>
              </a:rPr>
              <a:t> </a:t>
            </a:r>
            <a:r>
              <a:rPr lang="sk-SK" sz="1200" b="0" i="0" u="none" strike="noStrike" kern="1200" baseline="0" dirty="0" err="1" smtClean="0">
                <a:solidFill>
                  <a:schemeClr val="tx1"/>
                </a:solidFill>
                <a:latin typeface="+mn-lt"/>
                <a:ea typeface="+mn-ea"/>
                <a:cs typeface="+mn-cs"/>
              </a:rPr>
              <a:t>placení</a:t>
            </a:r>
            <a:r>
              <a:rPr lang="sk-SK" sz="1200" b="0" i="0" u="none" strike="noStrike" kern="1200" baseline="0" dirty="0" smtClean="0">
                <a:solidFill>
                  <a:schemeClr val="tx1"/>
                </a:solidFill>
                <a:latin typeface="+mn-lt"/>
                <a:ea typeface="+mn-ea"/>
                <a:cs typeface="+mn-cs"/>
              </a:rPr>
              <a:t> </a:t>
            </a:r>
            <a:r>
              <a:rPr lang="sk-SK" sz="1200" b="0" i="0" u="none" strike="noStrike" kern="1200" baseline="0" dirty="0" err="1" smtClean="0">
                <a:solidFill>
                  <a:schemeClr val="tx1"/>
                </a:solidFill>
                <a:latin typeface="+mn-lt"/>
                <a:ea typeface="+mn-ea"/>
                <a:cs typeface="+mn-cs"/>
              </a:rPr>
              <a:t>pojistného</a:t>
            </a:r>
            <a:r>
              <a:rPr lang="sk-SK" sz="1200" b="0" i="0" u="none" strike="noStrike" kern="1200" baseline="0" dirty="0" smtClean="0">
                <a:solidFill>
                  <a:schemeClr val="tx1"/>
                </a:solidFill>
                <a:latin typeface="+mn-lt"/>
                <a:ea typeface="+mn-ea"/>
                <a:cs typeface="+mn-cs"/>
              </a:rPr>
              <a:t> za každé </a:t>
            </a:r>
            <a:r>
              <a:rPr lang="sk-SK" sz="1200" b="0" i="0" u="none" strike="noStrike" kern="1200" baseline="0" dirty="0" err="1" smtClean="0">
                <a:solidFill>
                  <a:schemeClr val="tx1"/>
                </a:solidFill>
                <a:latin typeface="+mn-lt"/>
                <a:ea typeface="+mn-ea"/>
                <a:cs typeface="+mn-cs"/>
              </a:rPr>
              <a:t>sjednané</a:t>
            </a:r>
            <a:r>
              <a:rPr lang="sk-SK" sz="1200" b="0" i="0" u="none" strike="noStrike" kern="1200" baseline="0" dirty="0" smtClean="0">
                <a:solidFill>
                  <a:schemeClr val="tx1"/>
                </a:solidFill>
                <a:latin typeface="+mn-lt"/>
                <a:ea typeface="+mn-ea"/>
                <a:cs typeface="+mn-cs"/>
              </a:rPr>
              <a:t> </a:t>
            </a:r>
            <a:r>
              <a:rPr lang="sk-SK" sz="1200" b="0" i="0" u="none" strike="noStrike" kern="1200" baseline="0" dirty="0" err="1" smtClean="0">
                <a:solidFill>
                  <a:schemeClr val="tx1"/>
                </a:solidFill>
                <a:latin typeface="+mn-lt"/>
                <a:ea typeface="+mn-ea"/>
                <a:cs typeface="+mn-cs"/>
              </a:rPr>
              <a:t>soukromé</a:t>
            </a:r>
            <a:r>
              <a:rPr lang="sk-SK" sz="1200" b="0" i="0" u="none" strike="noStrike" kern="1200" baseline="0" dirty="0" smtClean="0">
                <a:solidFill>
                  <a:schemeClr val="tx1"/>
                </a:solidFill>
                <a:latin typeface="+mn-lt"/>
                <a:ea typeface="+mn-ea"/>
                <a:cs typeface="+mn-cs"/>
              </a:rPr>
              <a:t> </a:t>
            </a:r>
            <a:r>
              <a:rPr lang="sk-SK" sz="1200" b="0" i="0" u="none" strike="noStrike" kern="1200" baseline="0" dirty="0" err="1" smtClean="0">
                <a:solidFill>
                  <a:schemeClr val="tx1"/>
                </a:solidFill>
                <a:latin typeface="+mn-lt"/>
                <a:ea typeface="+mn-ea"/>
                <a:cs typeface="+mn-cs"/>
              </a:rPr>
              <a:t>pojištění</a:t>
            </a:r>
            <a:r>
              <a:rPr lang="sk-SK" sz="1200" b="0" i="0" u="none" strike="noStrike" kern="1200" baseline="0" dirty="0" smtClean="0">
                <a:solidFill>
                  <a:schemeClr val="tx1"/>
                </a:solidFill>
                <a:latin typeface="+mn-lt"/>
                <a:ea typeface="+mn-ea"/>
                <a:cs typeface="+mn-cs"/>
              </a:rPr>
              <a:t> </a:t>
            </a:r>
            <a:r>
              <a:rPr lang="sk-SK" sz="1200" b="0" i="0" u="none" strike="noStrike" kern="1200" baseline="0" dirty="0" err="1" smtClean="0">
                <a:solidFill>
                  <a:schemeClr val="tx1"/>
                </a:solidFill>
                <a:latin typeface="+mn-lt"/>
                <a:ea typeface="+mn-ea"/>
                <a:cs typeface="+mn-cs"/>
              </a:rPr>
              <a:t>včetně</a:t>
            </a:r>
            <a:r>
              <a:rPr lang="sk-SK" sz="1200" b="0" i="0" u="none" strike="noStrike" kern="1200" baseline="0" dirty="0" smtClean="0">
                <a:solidFill>
                  <a:schemeClr val="tx1"/>
                </a:solidFill>
                <a:latin typeface="+mn-lt"/>
                <a:ea typeface="+mn-ea"/>
                <a:cs typeface="+mn-cs"/>
              </a:rPr>
              <a:t> </a:t>
            </a:r>
            <a:r>
              <a:rPr lang="sk-SK" sz="1200" b="0" i="0" u="none" strike="noStrike" kern="1200" baseline="0" dirty="0" err="1" smtClean="0">
                <a:solidFill>
                  <a:schemeClr val="tx1"/>
                </a:solidFill>
                <a:latin typeface="+mn-lt"/>
                <a:ea typeface="+mn-ea"/>
                <a:cs typeface="+mn-cs"/>
              </a:rPr>
              <a:t>doplňkového</a:t>
            </a:r>
            <a:r>
              <a:rPr lang="sk-SK" sz="1200" b="0" i="0" u="none" strike="noStrike" kern="1200" baseline="0" dirty="0" smtClean="0">
                <a:solidFill>
                  <a:schemeClr val="tx1"/>
                </a:solidFill>
                <a:latin typeface="+mn-lt"/>
                <a:ea typeface="+mn-ea"/>
                <a:cs typeface="+mn-cs"/>
              </a:rPr>
              <a:t> </a:t>
            </a:r>
            <a:r>
              <a:rPr lang="sk-SK" sz="1200" b="0" i="0" u="none" strike="noStrike" kern="1200" baseline="0" dirty="0" err="1" smtClean="0">
                <a:solidFill>
                  <a:schemeClr val="tx1"/>
                </a:solidFill>
                <a:latin typeface="+mn-lt"/>
                <a:ea typeface="+mn-ea"/>
                <a:cs typeface="+mn-cs"/>
              </a:rPr>
              <a:t>soukromého</a:t>
            </a:r>
            <a:r>
              <a:rPr lang="sk-SK" sz="1200" b="0" i="0" u="none" strike="noStrike" kern="1200" baseline="0" dirty="0" smtClean="0">
                <a:solidFill>
                  <a:schemeClr val="tx1"/>
                </a:solidFill>
                <a:latin typeface="+mn-lt"/>
                <a:ea typeface="+mn-ea"/>
                <a:cs typeface="+mn-cs"/>
              </a:rPr>
              <a:t> </a:t>
            </a:r>
            <a:r>
              <a:rPr lang="sk-SK" sz="1200" b="0" i="0" u="none" strike="noStrike" kern="1200" baseline="0" dirty="0" err="1" smtClean="0">
                <a:solidFill>
                  <a:schemeClr val="tx1"/>
                </a:solidFill>
                <a:latin typeface="+mn-lt"/>
                <a:ea typeface="+mn-ea"/>
                <a:cs typeface="+mn-cs"/>
              </a:rPr>
              <a:t>pojištění</a:t>
            </a:r>
            <a:r>
              <a:rPr lang="sk-SK" sz="1200" b="0" i="0" u="none" strike="noStrike" kern="1200" baseline="0" dirty="0" smtClean="0">
                <a:solidFill>
                  <a:schemeClr val="tx1"/>
                </a:solidFill>
                <a:latin typeface="+mn-lt"/>
                <a:ea typeface="+mn-ea"/>
                <a:cs typeface="+mn-cs"/>
              </a:rPr>
              <a:t>, </a:t>
            </a:r>
            <a:r>
              <a:rPr lang="sk-SK" sz="1200" b="0" i="0" u="none" strike="noStrike" kern="1200" baseline="0" dirty="0" err="1" smtClean="0">
                <a:solidFill>
                  <a:schemeClr val="tx1"/>
                </a:solidFill>
                <a:latin typeface="+mn-lt"/>
                <a:ea typeface="+mn-ea"/>
                <a:cs typeface="+mn-cs"/>
              </a:rPr>
              <a:t>bylo-li</a:t>
            </a:r>
            <a:r>
              <a:rPr lang="sk-SK" sz="1200" b="0" i="0" u="none" strike="noStrike" kern="1200" baseline="0" dirty="0" smtClean="0">
                <a:solidFill>
                  <a:schemeClr val="tx1"/>
                </a:solidFill>
                <a:latin typeface="+mn-lt"/>
                <a:ea typeface="+mn-ea"/>
                <a:cs typeface="+mn-cs"/>
              </a:rPr>
              <a:t> </a:t>
            </a:r>
            <a:r>
              <a:rPr lang="sk-SK" sz="1200" b="0" i="0" u="none" strike="noStrike" kern="1200" baseline="0" dirty="0" err="1" smtClean="0">
                <a:solidFill>
                  <a:schemeClr val="tx1"/>
                </a:solidFill>
                <a:latin typeface="+mn-lt"/>
                <a:ea typeface="+mn-ea"/>
                <a:cs typeface="+mn-cs"/>
              </a:rPr>
              <a:t>požadováno</a:t>
            </a:r>
            <a:endParaRPr lang="sk-SK" sz="1200" b="0" i="0" u="none" strike="noStrike" kern="1200" baseline="0" dirty="0" smtClean="0">
              <a:solidFill>
                <a:schemeClr val="tx1"/>
              </a:solidFill>
              <a:latin typeface="+mn-lt"/>
              <a:ea typeface="+mn-ea"/>
              <a:cs typeface="+mn-cs"/>
            </a:endParaRPr>
          </a:p>
          <a:p>
            <a:r>
              <a:rPr lang="sk-SK" sz="1200" b="0" i="0" u="none" strike="noStrike" kern="1200" baseline="0" dirty="0" smtClean="0">
                <a:solidFill>
                  <a:schemeClr val="tx1"/>
                </a:solidFill>
                <a:latin typeface="+mn-lt"/>
                <a:ea typeface="+mn-ea"/>
                <a:cs typeface="+mn-cs"/>
              </a:rPr>
              <a:t>Rakúsko: </a:t>
            </a:r>
            <a:r>
              <a:rPr lang="de-DE" sz="1200" b="0" i="0" u="none" strike="noStrike" kern="1200" baseline="0" dirty="0" smtClean="0">
                <a:solidFill>
                  <a:schemeClr val="tx1"/>
                </a:solidFill>
                <a:latin typeface="+mn-lt"/>
                <a:ea typeface="+mn-ea"/>
                <a:cs typeface="+mn-cs"/>
              </a:rPr>
              <a:t>über die Prämienanteile für die Hauptleistung und für Nebenleistungen</a:t>
            </a:r>
            <a:endParaRPr lang="sk-SK" dirty="0"/>
          </a:p>
        </p:txBody>
      </p:sp>
      <p:sp>
        <p:nvSpPr>
          <p:cNvPr id="4" name="Slide Number Placeholder 3"/>
          <p:cNvSpPr>
            <a:spLocks noGrp="1"/>
          </p:cNvSpPr>
          <p:nvPr>
            <p:ph type="sldNum" sz="quarter" idx="10"/>
          </p:nvPr>
        </p:nvSpPr>
        <p:spPr/>
        <p:txBody>
          <a:bodyPr/>
          <a:lstStyle/>
          <a:p>
            <a:fld id="{BDEFDF66-62DF-461E-8C64-EAFE0C435790}" type="slidenum">
              <a:rPr lang="sk-SK" smtClean="0"/>
              <a:t>8</a:t>
            </a:fld>
            <a:endParaRPr lang="sk-SK"/>
          </a:p>
        </p:txBody>
      </p:sp>
    </p:spTree>
    <p:extLst>
      <p:ext uri="{BB962C8B-B14F-4D97-AF65-F5344CB8AC3E}">
        <p14:creationId xmlns:p14="http://schemas.microsoft.com/office/powerpoint/2010/main" val="37642451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k-SK" dirty="0" smtClean="0"/>
              <a:t>Spresnenie</a:t>
            </a:r>
            <a:r>
              <a:rPr lang="sk-SK" baseline="0" dirty="0" smtClean="0"/>
              <a:t> v tom, že nejde o investovanie v mene poistených... Stále trochu nejasná formulácia v tom, čo treba uviesť</a:t>
            </a:r>
          </a:p>
          <a:p>
            <a:r>
              <a:rPr lang="sk-SK" baseline="0" dirty="0" smtClean="0"/>
              <a:t>Rakúsko: </a:t>
            </a:r>
            <a:r>
              <a:rPr lang="de-DE" sz="1200" b="0" i="0" u="none" strike="noStrike" kern="1200" baseline="0" dirty="0" smtClean="0">
                <a:solidFill>
                  <a:schemeClr val="tx1"/>
                </a:solidFill>
                <a:latin typeface="+mn-lt"/>
                <a:ea typeface="+mn-ea"/>
                <a:cs typeface="+mn-cs"/>
              </a:rPr>
              <a:t>in der fondsgebundenen Lebensversicherung über die Kapitalanlagefonds, an denen die</a:t>
            </a:r>
            <a:r>
              <a:rPr lang="sk-SK" sz="1200" b="0" i="0" u="none" strike="noStrike" kern="1200" baseline="0" dirty="0" smtClean="0">
                <a:solidFill>
                  <a:schemeClr val="tx1"/>
                </a:solidFill>
                <a:latin typeface="+mn-lt"/>
                <a:ea typeface="+mn-ea"/>
                <a:cs typeface="+mn-cs"/>
              </a:rPr>
              <a:t> </a:t>
            </a:r>
            <a:r>
              <a:rPr lang="de-DE" sz="1200" b="0" i="0" u="none" strike="noStrike" kern="1200" baseline="0" dirty="0" smtClean="0">
                <a:solidFill>
                  <a:schemeClr val="tx1"/>
                </a:solidFill>
                <a:latin typeface="+mn-lt"/>
                <a:ea typeface="+mn-ea"/>
                <a:cs typeface="+mn-cs"/>
              </a:rPr>
              <a:t>Anteilsrechte bestehen, und die Art der darin enthaltenen Vermögenswerte</a:t>
            </a:r>
            <a:endParaRPr lang="sk-SK" sz="1200" b="0" i="0" u="none" strike="noStrike" kern="1200" baseline="0" dirty="0" smtClean="0">
              <a:solidFill>
                <a:schemeClr val="tx1"/>
              </a:solidFill>
              <a:latin typeface="+mn-lt"/>
              <a:ea typeface="+mn-ea"/>
              <a:cs typeface="+mn-cs"/>
            </a:endParaRPr>
          </a:p>
          <a:p>
            <a:r>
              <a:rPr lang="sk-SK" sz="1200" b="0" i="0" u="none" strike="noStrike" kern="1200" baseline="0" dirty="0" smtClean="0">
                <a:solidFill>
                  <a:schemeClr val="tx1"/>
                </a:solidFill>
                <a:latin typeface="+mn-lt"/>
                <a:ea typeface="+mn-ea"/>
                <a:cs typeface="+mn-cs"/>
              </a:rPr>
              <a:t>ČR: podkladová </a:t>
            </a:r>
            <a:r>
              <a:rPr lang="sk-SK" sz="1200" b="0" i="0" u="none" strike="noStrike" kern="1200" baseline="0" dirty="0" err="1" smtClean="0">
                <a:solidFill>
                  <a:schemeClr val="tx1"/>
                </a:solidFill>
                <a:latin typeface="+mn-lt"/>
                <a:ea typeface="+mn-ea"/>
                <a:cs typeface="+mn-cs"/>
              </a:rPr>
              <a:t>aktiva</a:t>
            </a:r>
            <a:r>
              <a:rPr lang="sk-SK" sz="1200" b="0" i="0" u="none" strike="noStrike" kern="1200" baseline="0" dirty="0" smtClean="0">
                <a:solidFill>
                  <a:schemeClr val="tx1"/>
                </a:solidFill>
                <a:latin typeface="+mn-lt"/>
                <a:ea typeface="+mn-ea"/>
                <a:cs typeface="+mn-cs"/>
              </a:rPr>
              <a:t> a </a:t>
            </a:r>
            <a:r>
              <a:rPr lang="sk-SK" sz="1200" b="0" i="0" u="none" strike="noStrike" kern="1200" baseline="0" dirty="0" err="1" smtClean="0">
                <a:solidFill>
                  <a:schemeClr val="tx1"/>
                </a:solidFill>
                <a:latin typeface="+mn-lt"/>
                <a:ea typeface="+mn-ea"/>
                <a:cs typeface="+mn-cs"/>
              </a:rPr>
              <a:t>definice</a:t>
            </a:r>
            <a:r>
              <a:rPr lang="sk-SK" sz="1200" b="0" i="0" u="none" strike="noStrike" kern="1200" baseline="0" dirty="0" smtClean="0">
                <a:solidFill>
                  <a:schemeClr val="tx1"/>
                </a:solidFill>
                <a:latin typeface="+mn-lt"/>
                <a:ea typeface="+mn-ea"/>
                <a:cs typeface="+mn-cs"/>
              </a:rPr>
              <a:t> </a:t>
            </a:r>
            <a:r>
              <a:rPr lang="sk-SK" sz="1200" b="0" i="0" u="none" strike="noStrike" kern="1200" baseline="0" dirty="0" err="1" smtClean="0">
                <a:solidFill>
                  <a:schemeClr val="tx1"/>
                </a:solidFill>
                <a:latin typeface="+mn-lt"/>
                <a:ea typeface="+mn-ea"/>
                <a:cs typeface="+mn-cs"/>
              </a:rPr>
              <a:t>podílů</a:t>
            </a:r>
            <a:r>
              <a:rPr lang="sk-SK" sz="1200" b="0" i="0" u="none" strike="noStrike" kern="1200" baseline="0" dirty="0" smtClean="0">
                <a:solidFill>
                  <a:schemeClr val="tx1"/>
                </a:solidFill>
                <a:latin typeface="+mn-lt"/>
                <a:ea typeface="+mn-ea"/>
                <a:cs typeface="+mn-cs"/>
              </a:rPr>
              <a:t>, na </a:t>
            </a:r>
            <a:r>
              <a:rPr lang="sk-SK" sz="1200" b="0" i="0" u="none" strike="noStrike" kern="1200" baseline="0" dirty="0" err="1" smtClean="0">
                <a:solidFill>
                  <a:schemeClr val="tx1"/>
                </a:solidFill>
                <a:latin typeface="+mn-lt"/>
                <a:ea typeface="+mn-ea"/>
                <a:cs typeface="+mn-cs"/>
              </a:rPr>
              <a:t>které</a:t>
            </a:r>
            <a:r>
              <a:rPr lang="sk-SK" sz="1200" b="0" i="0" u="none" strike="noStrike" kern="1200" baseline="0" dirty="0" smtClean="0">
                <a:solidFill>
                  <a:schemeClr val="tx1"/>
                </a:solidFill>
                <a:latin typeface="+mn-lt"/>
                <a:ea typeface="+mn-ea"/>
                <a:cs typeface="+mn-cs"/>
              </a:rPr>
              <a:t> je </a:t>
            </a:r>
            <a:r>
              <a:rPr lang="sk-SK" sz="1200" b="0" i="0" u="none" strike="noStrike" kern="1200" baseline="0" dirty="0" err="1" smtClean="0">
                <a:solidFill>
                  <a:schemeClr val="tx1"/>
                </a:solidFill>
                <a:latin typeface="+mn-lt"/>
                <a:ea typeface="+mn-ea"/>
                <a:cs typeface="+mn-cs"/>
              </a:rPr>
              <a:t>vázáno</a:t>
            </a:r>
            <a:r>
              <a:rPr lang="sk-SK" sz="1200" b="0" i="0" u="none" strike="noStrike" kern="1200" baseline="0" dirty="0" smtClean="0">
                <a:solidFill>
                  <a:schemeClr val="tx1"/>
                </a:solidFill>
                <a:latin typeface="+mn-lt"/>
                <a:ea typeface="+mn-ea"/>
                <a:cs typeface="+mn-cs"/>
              </a:rPr>
              <a:t> </a:t>
            </a:r>
            <a:r>
              <a:rPr lang="sk-SK" sz="1200" b="0" i="0" u="none" strike="noStrike" kern="1200" baseline="0" dirty="0" err="1" smtClean="0">
                <a:solidFill>
                  <a:schemeClr val="tx1"/>
                </a:solidFill>
                <a:latin typeface="+mn-lt"/>
                <a:ea typeface="+mn-ea"/>
                <a:cs typeface="+mn-cs"/>
              </a:rPr>
              <a:t>pojistné</a:t>
            </a:r>
            <a:r>
              <a:rPr lang="sk-SK" sz="1200" b="0" i="0" u="none" strike="noStrike" kern="1200" baseline="0" dirty="0" smtClean="0">
                <a:solidFill>
                  <a:schemeClr val="tx1"/>
                </a:solidFill>
                <a:latin typeface="+mn-lt"/>
                <a:ea typeface="+mn-ea"/>
                <a:cs typeface="+mn-cs"/>
              </a:rPr>
              <a:t> </a:t>
            </a:r>
            <a:r>
              <a:rPr lang="sk-SK" sz="1200" b="0" i="0" u="none" strike="noStrike" kern="1200" baseline="0" dirty="0" err="1" smtClean="0">
                <a:solidFill>
                  <a:schemeClr val="tx1"/>
                </a:solidFill>
                <a:latin typeface="+mn-lt"/>
                <a:ea typeface="+mn-ea"/>
                <a:cs typeface="+mn-cs"/>
              </a:rPr>
              <a:t>plnění</a:t>
            </a:r>
            <a:r>
              <a:rPr lang="sk-SK" sz="1200" b="0" i="0" u="none" strike="noStrike" kern="1200" baseline="0" dirty="0" smtClean="0">
                <a:solidFill>
                  <a:schemeClr val="tx1"/>
                </a:solidFill>
                <a:latin typeface="+mn-lt"/>
                <a:ea typeface="+mn-ea"/>
                <a:cs typeface="+mn-cs"/>
              </a:rPr>
              <a:t>, </a:t>
            </a:r>
            <a:r>
              <a:rPr lang="sk-SK" sz="1200" b="0" i="0" u="none" strike="noStrike" kern="1200" baseline="0" dirty="0" err="1" smtClean="0">
                <a:solidFill>
                  <a:schemeClr val="tx1"/>
                </a:solidFill>
                <a:latin typeface="+mn-lt"/>
                <a:ea typeface="+mn-ea"/>
                <a:cs typeface="+mn-cs"/>
              </a:rPr>
              <a:t>jedná-li</a:t>
            </a:r>
            <a:r>
              <a:rPr lang="sk-SK" sz="1200" b="0" i="0" u="none" strike="noStrike" kern="1200" baseline="0" dirty="0" smtClean="0">
                <a:solidFill>
                  <a:schemeClr val="tx1"/>
                </a:solidFill>
                <a:latin typeface="+mn-lt"/>
                <a:ea typeface="+mn-ea"/>
                <a:cs typeface="+mn-cs"/>
              </a:rPr>
              <a:t> </a:t>
            </a:r>
            <a:r>
              <a:rPr lang="sk-SK" sz="1200" b="0" i="0" u="none" strike="noStrike" kern="1200" baseline="0" dirty="0" err="1" smtClean="0">
                <a:solidFill>
                  <a:schemeClr val="tx1"/>
                </a:solidFill>
                <a:latin typeface="+mn-lt"/>
                <a:ea typeface="+mn-ea"/>
                <a:cs typeface="+mn-cs"/>
              </a:rPr>
              <a:t>se</a:t>
            </a:r>
            <a:r>
              <a:rPr lang="sk-SK" sz="1200" b="0" i="0" u="none" strike="noStrike" kern="1200" baseline="0" dirty="0" smtClean="0">
                <a:solidFill>
                  <a:schemeClr val="tx1"/>
                </a:solidFill>
                <a:latin typeface="+mn-lt"/>
                <a:ea typeface="+mn-ea"/>
                <a:cs typeface="+mn-cs"/>
              </a:rPr>
              <a:t> o </a:t>
            </a:r>
            <a:r>
              <a:rPr lang="sk-SK" sz="1200" b="0" i="0" u="none" strike="noStrike" kern="1200" baseline="0" dirty="0" err="1" smtClean="0">
                <a:solidFill>
                  <a:schemeClr val="tx1"/>
                </a:solidFill>
                <a:latin typeface="+mn-lt"/>
                <a:ea typeface="+mn-ea"/>
                <a:cs typeface="+mn-cs"/>
              </a:rPr>
              <a:t>rezervotvorné</a:t>
            </a:r>
            <a:r>
              <a:rPr lang="sk-SK" sz="1200" b="0" i="0" u="none" strike="noStrike" kern="1200" baseline="0" dirty="0" smtClean="0">
                <a:solidFill>
                  <a:schemeClr val="tx1"/>
                </a:solidFill>
                <a:latin typeface="+mn-lt"/>
                <a:ea typeface="+mn-ea"/>
                <a:cs typeface="+mn-cs"/>
              </a:rPr>
              <a:t> </a:t>
            </a:r>
            <a:r>
              <a:rPr lang="sk-SK" sz="1200" b="0" i="0" u="none" strike="noStrike" kern="1200" baseline="0" dirty="0" err="1" smtClean="0">
                <a:solidFill>
                  <a:schemeClr val="tx1"/>
                </a:solidFill>
                <a:latin typeface="+mn-lt"/>
                <a:ea typeface="+mn-ea"/>
                <a:cs typeface="+mn-cs"/>
              </a:rPr>
              <a:t>pojištění</a:t>
            </a:r>
            <a:r>
              <a:rPr lang="sk-SK" sz="1200" b="0" i="0" u="none" strike="noStrike" kern="1200" baseline="0" dirty="0" smtClean="0">
                <a:solidFill>
                  <a:schemeClr val="tx1"/>
                </a:solidFill>
                <a:latin typeface="+mn-lt"/>
                <a:ea typeface="+mn-ea"/>
                <a:cs typeface="+mn-cs"/>
              </a:rPr>
              <a:t> </a:t>
            </a:r>
            <a:r>
              <a:rPr lang="sk-SK" sz="1200" b="0" i="0" u="none" strike="noStrike" kern="1200" baseline="0" dirty="0" err="1" smtClean="0">
                <a:solidFill>
                  <a:schemeClr val="tx1"/>
                </a:solidFill>
                <a:latin typeface="+mn-lt"/>
                <a:ea typeface="+mn-ea"/>
                <a:cs typeface="+mn-cs"/>
              </a:rPr>
              <a:t>vázané</a:t>
            </a:r>
            <a:r>
              <a:rPr lang="sk-SK" sz="1200" b="0" i="0" u="none" strike="noStrike" kern="1200" baseline="0" dirty="0" smtClean="0">
                <a:solidFill>
                  <a:schemeClr val="tx1"/>
                </a:solidFill>
                <a:latin typeface="+mn-lt"/>
                <a:ea typeface="+mn-ea"/>
                <a:cs typeface="+mn-cs"/>
              </a:rPr>
              <a:t> na investiční </a:t>
            </a:r>
            <a:r>
              <a:rPr lang="sk-SK" sz="1200" b="0" i="0" u="none" strike="noStrike" kern="1200" baseline="0" dirty="0" err="1" smtClean="0">
                <a:solidFill>
                  <a:schemeClr val="tx1"/>
                </a:solidFill>
                <a:latin typeface="+mn-lt"/>
                <a:ea typeface="+mn-ea"/>
                <a:cs typeface="+mn-cs"/>
              </a:rPr>
              <a:t>podíly</a:t>
            </a:r>
            <a:r>
              <a:rPr lang="sk-SK" sz="1200" b="0" i="0" u="none" strike="noStrike" kern="1200" baseline="0" dirty="0" smtClean="0">
                <a:solidFill>
                  <a:schemeClr val="tx1"/>
                </a:solidFill>
                <a:latin typeface="+mn-lt"/>
                <a:ea typeface="+mn-ea"/>
                <a:cs typeface="+mn-cs"/>
              </a:rPr>
              <a:t>,</a:t>
            </a:r>
          </a:p>
          <a:p>
            <a:pPr marL="0" marR="0" indent="0" algn="l" defTabSz="914400" rtl="0" eaLnBrk="1" fontAlgn="auto" latinLnBrk="0" hangingPunct="1">
              <a:lnSpc>
                <a:spcPct val="100000"/>
              </a:lnSpc>
              <a:spcBef>
                <a:spcPts val="0"/>
              </a:spcBef>
              <a:spcAft>
                <a:spcPts val="0"/>
              </a:spcAft>
              <a:buClrTx/>
              <a:buSzTx/>
              <a:buFontTx/>
              <a:buNone/>
              <a:tabLst/>
              <a:defRPr/>
            </a:pPr>
            <a:r>
              <a:rPr lang="sk-SK" sz="1200" b="0" i="0" u="none" strike="noStrike" kern="1200" baseline="0" dirty="0" smtClean="0">
                <a:solidFill>
                  <a:schemeClr val="tx1"/>
                </a:solidFill>
                <a:latin typeface="+mn-lt"/>
                <a:ea typeface="+mn-ea"/>
                <a:cs typeface="+mn-cs"/>
              </a:rPr>
              <a:t>Nemecko: </a:t>
            </a:r>
            <a:r>
              <a:rPr lang="de-DE" dirty="0" smtClean="0"/>
              <a:t>bei fondsgebundenen Versicherungen Angaben über die der Versicherung zugrunde liegenden Fonds und die Art der darin enthaltenen Vermögenswerte</a:t>
            </a:r>
          </a:p>
          <a:p>
            <a:endParaRPr lang="sk-SK" dirty="0"/>
          </a:p>
        </p:txBody>
      </p:sp>
      <p:sp>
        <p:nvSpPr>
          <p:cNvPr id="4" name="Slide Number Placeholder 3"/>
          <p:cNvSpPr>
            <a:spLocks noGrp="1"/>
          </p:cNvSpPr>
          <p:nvPr>
            <p:ph type="sldNum" sz="quarter" idx="10"/>
          </p:nvPr>
        </p:nvSpPr>
        <p:spPr/>
        <p:txBody>
          <a:bodyPr/>
          <a:lstStyle/>
          <a:p>
            <a:fld id="{BDEFDF66-62DF-461E-8C64-EAFE0C435790}" type="slidenum">
              <a:rPr lang="sk-SK" smtClean="0"/>
              <a:t>9</a:t>
            </a:fld>
            <a:endParaRPr lang="sk-SK"/>
          </a:p>
        </p:txBody>
      </p:sp>
    </p:spTree>
    <p:extLst>
      <p:ext uri="{BB962C8B-B14F-4D97-AF65-F5344CB8AC3E}">
        <p14:creationId xmlns:p14="http://schemas.microsoft.com/office/powerpoint/2010/main" val="11638501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k-SK" dirty="0" smtClean="0"/>
              <a:t>Zákonné</a:t>
            </a:r>
            <a:r>
              <a:rPr lang="sk-SK" baseline="0" dirty="0" smtClean="0"/>
              <a:t> znenie je prakticky bez zmeny. </a:t>
            </a:r>
            <a:r>
              <a:rPr lang="sk-SK" dirty="0" smtClean="0"/>
              <a:t>Podrobnosti o</a:t>
            </a:r>
            <a:r>
              <a:rPr lang="sk-SK" baseline="0" dirty="0" smtClean="0"/>
              <a:t> výkone práva na odstúpenie od  zmluvy nie sú v smernici požadované, ide o prevzatie úpravy zo smernice o zmluvách uzatváraných na diaľku.</a:t>
            </a:r>
          </a:p>
          <a:p>
            <a:r>
              <a:rPr lang="sk-SK" baseline="0" dirty="0" smtClean="0"/>
              <a:t>ČR: </a:t>
            </a:r>
            <a:r>
              <a:rPr lang="sk-SK" baseline="0" dirty="0" err="1" smtClean="0"/>
              <a:t>podmínky</a:t>
            </a:r>
            <a:r>
              <a:rPr lang="sk-SK" baseline="0" dirty="0" smtClean="0"/>
              <a:t> a </a:t>
            </a:r>
            <a:r>
              <a:rPr lang="sk-SK" baseline="0" dirty="0" err="1" smtClean="0"/>
              <a:t>lhůty</a:t>
            </a:r>
            <a:r>
              <a:rPr lang="sk-SK" baseline="0" dirty="0" smtClean="0"/>
              <a:t> </a:t>
            </a:r>
            <a:r>
              <a:rPr lang="sk-SK" baseline="0" dirty="0" err="1" smtClean="0"/>
              <a:t>odstoupení</a:t>
            </a:r>
            <a:r>
              <a:rPr lang="sk-SK" baseline="0" dirty="0" smtClean="0"/>
              <a:t> od </a:t>
            </a:r>
            <a:r>
              <a:rPr lang="sk-SK" baseline="0" dirty="0" err="1" smtClean="0"/>
              <a:t>pojistné</a:t>
            </a:r>
            <a:r>
              <a:rPr lang="sk-SK" baseline="0" dirty="0" smtClean="0"/>
              <a:t> </a:t>
            </a:r>
            <a:r>
              <a:rPr lang="sk-SK" baseline="0" dirty="0" err="1" smtClean="0"/>
              <a:t>smlouvy</a:t>
            </a:r>
            <a:r>
              <a:rPr lang="sk-SK" baseline="0" dirty="0" smtClean="0"/>
              <a:t>, </a:t>
            </a:r>
            <a:r>
              <a:rPr lang="sk-SK" b="1" baseline="0" dirty="0" err="1" smtClean="0"/>
              <a:t>způsob</a:t>
            </a:r>
            <a:r>
              <a:rPr lang="sk-SK" b="1" baseline="0" dirty="0" smtClean="0"/>
              <a:t> určení možných </a:t>
            </a:r>
            <a:r>
              <a:rPr lang="sk-SK" b="1" baseline="0" dirty="0" err="1" smtClean="0"/>
              <a:t>odečítaných</a:t>
            </a:r>
            <a:r>
              <a:rPr lang="sk-SK" b="1" baseline="0" dirty="0" smtClean="0"/>
              <a:t> </a:t>
            </a:r>
            <a:r>
              <a:rPr lang="sk-SK" b="1" baseline="0" dirty="0" err="1" smtClean="0"/>
              <a:t>částek</a:t>
            </a:r>
            <a:r>
              <a:rPr lang="sk-SK" b="1" baseline="0" dirty="0" smtClean="0"/>
              <a:t> </a:t>
            </a:r>
            <a:r>
              <a:rPr lang="sk-SK" b="1" baseline="0" dirty="0" err="1" smtClean="0"/>
              <a:t>při</a:t>
            </a:r>
            <a:r>
              <a:rPr lang="sk-SK" b="1" baseline="0" dirty="0" smtClean="0"/>
              <a:t> </a:t>
            </a:r>
            <a:r>
              <a:rPr lang="sk-SK" b="1" baseline="0" dirty="0" err="1" smtClean="0"/>
              <a:t>odstoupení</a:t>
            </a:r>
            <a:r>
              <a:rPr lang="sk-SK" b="1" baseline="0" dirty="0" smtClean="0"/>
              <a:t> od </a:t>
            </a:r>
            <a:r>
              <a:rPr lang="sk-SK" b="1" baseline="0" dirty="0" err="1" smtClean="0"/>
              <a:t>smlouvy</a:t>
            </a:r>
            <a:r>
              <a:rPr lang="sk-SK" baseline="0" dirty="0" smtClean="0"/>
              <a:t> a </a:t>
            </a:r>
            <a:r>
              <a:rPr lang="sk-SK" baseline="0" dirty="0" err="1" smtClean="0"/>
              <a:t>informace</a:t>
            </a:r>
            <a:r>
              <a:rPr lang="sk-SK" baseline="0" dirty="0" smtClean="0"/>
              <a:t> o adrese, na </a:t>
            </a:r>
            <a:r>
              <a:rPr lang="sk-SK" baseline="0" dirty="0" err="1" smtClean="0"/>
              <a:t>kterou</a:t>
            </a:r>
            <a:r>
              <a:rPr lang="sk-SK" baseline="0" dirty="0" smtClean="0"/>
              <a:t> je možno </a:t>
            </a:r>
            <a:r>
              <a:rPr lang="sk-SK" baseline="0" dirty="0" err="1" smtClean="0"/>
              <a:t>odstoupení</a:t>
            </a:r>
            <a:r>
              <a:rPr lang="sk-SK" baseline="0" dirty="0" smtClean="0"/>
              <a:t> od </a:t>
            </a:r>
            <a:r>
              <a:rPr lang="sk-SK" baseline="0" dirty="0" err="1" smtClean="0"/>
              <a:t>pojistné</a:t>
            </a:r>
            <a:r>
              <a:rPr lang="sk-SK" baseline="0" dirty="0" smtClean="0"/>
              <a:t> </a:t>
            </a:r>
            <a:r>
              <a:rPr lang="sk-SK" baseline="0" dirty="0" err="1" smtClean="0"/>
              <a:t>smlouvy</a:t>
            </a:r>
            <a:r>
              <a:rPr lang="sk-SK" baseline="0" dirty="0" smtClean="0"/>
              <a:t> </a:t>
            </a:r>
            <a:r>
              <a:rPr lang="sk-SK" baseline="0" dirty="0" err="1" smtClean="0"/>
              <a:t>zaslat</a:t>
            </a:r>
            <a:r>
              <a:rPr lang="sk-SK" baseline="0" dirty="0" smtClean="0"/>
              <a:t>,</a:t>
            </a:r>
            <a:endParaRPr lang="sk-SK" dirty="0"/>
          </a:p>
        </p:txBody>
      </p:sp>
      <p:sp>
        <p:nvSpPr>
          <p:cNvPr id="4" name="Slide Number Placeholder 3"/>
          <p:cNvSpPr>
            <a:spLocks noGrp="1"/>
          </p:cNvSpPr>
          <p:nvPr>
            <p:ph type="sldNum" sz="quarter" idx="10"/>
          </p:nvPr>
        </p:nvSpPr>
        <p:spPr/>
        <p:txBody>
          <a:bodyPr/>
          <a:lstStyle/>
          <a:p>
            <a:fld id="{BDEFDF66-62DF-461E-8C64-EAFE0C435790}" type="slidenum">
              <a:rPr lang="sk-SK" smtClean="0"/>
              <a:t>11</a:t>
            </a:fld>
            <a:endParaRPr lang="sk-SK"/>
          </a:p>
        </p:txBody>
      </p:sp>
    </p:spTree>
    <p:extLst>
      <p:ext uri="{BB962C8B-B14F-4D97-AF65-F5344CB8AC3E}">
        <p14:creationId xmlns:p14="http://schemas.microsoft.com/office/powerpoint/2010/main" val="5682794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k-SK" dirty="0" smtClean="0"/>
              <a:t>Nielen povinnosti</a:t>
            </a:r>
            <a:r>
              <a:rPr lang="sk-SK" baseline="0" dirty="0" smtClean="0"/>
              <a:t> ale aj napr. zvýhodnenia! Spresnenie, zároveň lepšie vystihuje cieľ sledovaný smernicou. Pre rôzne nástroje môžu platiť rôzne daňové režimy...</a:t>
            </a:r>
            <a:endParaRPr lang="sk-SK" dirty="0"/>
          </a:p>
        </p:txBody>
      </p:sp>
      <p:sp>
        <p:nvSpPr>
          <p:cNvPr id="4" name="Slide Number Placeholder 3"/>
          <p:cNvSpPr>
            <a:spLocks noGrp="1"/>
          </p:cNvSpPr>
          <p:nvPr>
            <p:ph type="sldNum" sz="quarter" idx="10"/>
          </p:nvPr>
        </p:nvSpPr>
        <p:spPr/>
        <p:txBody>
          <a:bodyPr/>
          <a:lstStyle/>
          <a:p>
            <a:fld id="{BDEFDF66-62DF-461E-8C64-EAFE0C435790}" type="slidenum">
              <a:rPr lang="sk-SK" smtClean="0"/>
              <a:t>12</a:t>
            </a:fld>
            <a:endParaRPr lang="sk-SK"/>
          </a:p>
        </p:txBody>
      </p:sp>
    </p:spTree>
    <p:extLst>
      <p:ext uri="{BB962C8B-B14F-4D97-AF65-F5344CB8AC3E}">
        <p14:creationId xmlns:p14="http://schemas.microsoft.com/office/powerpoint/2010/main" val="26282047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sk-SK" smtClean="0"/>
              <a:t>Kliknite sem a upravte štýl predlohy nadpisov.</a:t>
            </a:r>
            <a:endParaRPr lang="sk-SK"/>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smtClean="0"/>
              <a:t>Kliknite sem a upravte štýl predlohy podnadpisov.</a:t>
            </a:r>
            <a:endParaRPr lang="sk-SK"/>
          </a:p>
        </p:txBody>
      </p:sp>
      <p:sp>
        <p:nvSpPr>
          <p:cNvPr id="4" name="Zástupný symbol dátumu 3"/>
          <p:cNvSpPr>
            <a:spLocks noGrp="1"/>
          </p:cNvSpPr>
          <p:nvPr>
            <p:ph type="dt" sz="half" idx="10"/>
          </p:nvPr>
        </p:nvSpPr>
        <p:spPr/>
        <p:txBody>
          <a:bodyPr/>
          <a:lstStyle>
            <a:lvl1pPr>
              <a:defRPr/>
            </a:lvl1pPr>
          </a:lstStyle>
          <a:p>
            <a:pPr>
              <a:defRPr/>
            </a:pPr>
            <a:fld id="{28CB8041-1504-4966-BC0C-DA2775F3743A}" type="datetimeFigureOut">
              <a:rPr lang="sk-SK"/>
              <a:pPr>
                <a:defRPr/>
              </a:pPr>
              <a:t>16.6.2015</a:t>
            </a:fld>
            <a:endParaRPr lang="sk-SK"/>
          </a:p>
        </p:txBody>
      </p:sp>
      <p:sp>
        <p:nvSpPr>
          <p:cNvPr id="5" name="Zástupný symbol päty 4"/>
          <p:cNvSpPr>
            <a:spLocks noGrp="1"/>
          </p:cNvSpPr>
          <p:nvPr>
            <p:ph type="ftr" sz="quarter" idx="11"/>
          </p:nvPr>
        </p:nvSpPr>
        <p:spPr/>
        <p:txBody>
          <a:bodyPr/>
          <a:lstStyle>
            <a:lvl1pPr>
              <a:defRPr/>
            </a:lvl1pPr>
          </a:lstStyle>
          <a:p>
            <a:pPr>
              <a:defRPr/>
            </a:pPr>
            <a:endParaRPr lang="sk-SK"/>
          </a:p>
        </p:txBody>
      </p:sp>
      <p:sp>
        <p:nvSpPr>
          <p:cNvPr id="6" name="Zástupný symbol čísla snímky 5"/>
          <p:cNvSpPr>
            <a:spLocks noGrp="1"/>
          </p:cNvSpPr>
          <p:nvPr>
            <p:ph type="sldNum" sz="quarter" idx="12"/>
          </p:nvPr>
        </p:nvSpPr>
        <p:spPr/>
        <p:txBody>
          <a:bodyPr/>
          <a:lstStyle>
            <a:lvl1pPr>
              <a:defRPr/>
            </a:lvl1pPr>
          </a:lstStyle>
          <a:p>
            <a:pPr>
              <a:defRPr/>
            </a:pPr>
            <a:fld id="{120FC989-1F4F-46BF-BF38-604EE874042E}" type="slidenum">
              <a:rPr lang="sk-SK"/>
              <a:pPr>
                <a:defRPr/>
              </a:pPr>
              <a:t>‹#›</a:t>
            </a:fld>
            <a:endParaRPr lang="sk-SK"/>
          </a:p>
        </p:txBody>
      </p:sp>
    </p:spTree>
    <p:extLst>
      <p:ext uri="{BB962C8B-B14F-4D97-AF65-F5344CB8AC3E}">
        <p14:creationId xmlns:p14="http://schemas.microsoft.com/office/powerpoint/2010/main" val="34769628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lvl1pPr>
              <a:defRPr/>
            </a:lvl1pPr>
          </a:lstStyle>
          <a:p>
            <a:pPr>
              <a:defRPr/>
            </a:pPr>
            <a:fld id="{00FCA8B9-4EE8-4B93-9076-1E6DDF9323FE}" type="datetimeFigureOut">
              <a:rPr lang="sk-SK"/>
              <a:pPr>
                <a:defRPr/>
              </a:pPr>
              <a:t>16.6.2015</a:t>
            </a:fld>
            <a:endParaRPr lang="sk-SK"/>
          </a:p>
        </p:txBody>
      </p:sp>
      <p:sp>
        <p:nvSpPr>
          <p:cNvPr id="5" name="Zástupný symbol päty 4"/>
          <p:cNvSpPr>
            <a:spLocks noGrp="1"/>
          </p:cNvSpPr>
          <p:nvPr>
            <p:ph type="ftr" sz="quarter" idx="11"/>
          </p:nvPr>
        </p:nvSpPr>
        <p:spPr/>
        <p:txBody>
          <a:bodyPr/>
          <a:lstStyle>
            <a:lvl1pPr>
              <a:defRPr/>
            </a:lvl1pPr>
          </a:lstStyle>
          <a:p>
            <a:pPr>
              <a:defRPr/>
            </a:pPr>
            <a:endParaRPr lang="sk-SK"/>
          </a:p>
        </p:txBody>
      </p:sp>
      <p:sp>
        <p:nvSpPr>
          <p:cNvPr id="6" name="Zástupný symbol čísla snímky 5"/>
          <p:cNvSpPr>
            <a:spLocks noGrp="1"/>
          </p:cNvSpPr>
          <p:nvPr>
            <p:ph type="sldNum" sz="quarter" idx="12"/>
          </p:nvPr>
        </p:nvSpPr>
        <p:spPr/>
        <p:txBody>
          <a:bodyPr/>
          <a:lstStyle>
            <a:lvl1pPr>
              <a:defRPr/>
            </a:lvl1pPr>
          </a:lstStyle>
          <a:p>
            <a:pPr>
              <a:defRPr/>
            </a:pPr>
            <a:fld id="{103CAF23-AC95-485A-A873-72B9BD2E3853}" type="slidenum">
              <a:rPr lang="sk-SK"/>
              <a:pPr>
                <a:defRPr/>
              </a:pPr>
              <a:t>‹#›</a:t>
            </a:fld>
            <a:endParaRPr lang="sk-SK"/>
          </a:p>
        </p:txBody>
      </p:sp>
    </p:spTree>
    <p:extLst>
      <p:ext uri="{BB962C8B-B14F-4D97-AF65-F5344CB8AC3E}">
        <p14:creationId xmlns:p14="http://schemas.microsoft.com/office/powerpoint/2010/main" val="1163070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6629400" y="274638"/>
            <a:ext cx="2057400" cy="5851525"/>
          </a:xfrm>
        </p:spPr>
        <p:txBody>
          <a:bodyPr vert="eaVert"/>
          <a:lstStyle/>
          <a:p>
            <a:r>
              <a:rPr lang="sk-SK" smtClean="0"/>
              <a:t>Kliknite sem a upravte štýl predlohy nadpisov.</a:t>
            </a:r>
            <a:endParaRPr lang="sk-SK"/>
          </a:p>
        </p:txBody>
      </p:sp>
      <p:sp>
        <p:nvSpPr>
          <p:cNvPr id="3" name="Zástupný symbol zvislého textu 2"/>
          <p:cNvSpPr>
            <a:spLocks noGrp="1"/>
          </p:cNvSpPr>
          <p:nvPr>
            <p:ph type="body" orient="vert" idx="1"/>
          </p:nvPr>
        </p:nvSpPr>
        <p:spPr>
          <a:xfrm>
            <a:off x="457200" y="274638"/>
            <a:ext cx="6019800" cy="5851525"/>
          </a:xfrm>
        </p:spPr>
        <p:txBody>
          <a:bodyPr vert="eaVert"/>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lvl1pPr>
              <a:defRPr/>
            </a:lvl1pPr>
          </a:lstStyle>
          <a:p>
            <a:pPr>
              <a:defRPr/>
            </a:pPr>
            <a:fld id="{C461AC6B-D66F-4D05-8900-22D80F4B0913}" type="datetimeFigureOut">
              <a:rPr lang="sk-SK"/>
              <a:pPr>
                <a:defRPr/>
              </a:pPr>
              <a:t>16.6.2015</a:t>
            </a:fld>
            <a:endParaRPr lang="sk-SK"/>
          </a:p>
        </p:txBody>
      </p:sp>
      <p:sp>
        <p:nvSpPr>
          <p:cNvPr id="5" name="Zástupný symbol päty 4"/>
          <p:cNvSpPr>
            <a:spLocks noGrp="1"/>
          </p:cNvSpPr>
          <p:nvPr>
            <p:ph type="ftr" sz="quarter" idx="11"/>
          </p:nvPr>
        </p:nvSpPr>
        <p:spPr/>
        <p:txBody>
          <a:bodyPr/>
          <a:lstStyle>
            <a:lvl1pPr>
              <a:defRPr/>
            </a:lvl1pPr>
          </a:lstStyle>
          <a:p>
            <a:pPr>
              <a:defRPr/>
            </a:pPr>
            <a:endParaRPr lang="sk-SK"/>
          </a:p>
        </p:txBody>
      </p:sp>
      <p:sp>
        <p:nvSpPr>
          <p:cNvPr id="6" name="Zástupný symbol čísla snímky 5"/>
          <p:cNvSpPr>
            <a:spLocks noGrp="1"/>
          </p:cNvSpPr>
          <p:nvPr>
            <p:ph type="sldNum" sz="quarter" idx="12"/>
          </p:nvPr>
        </p:nvSpPr>
        <p:spPr/>
        <p:txBody>
          <a:bodyPr/>
          <a:lstStyle>
            <a:lvl1pPr>
              <a:defRPr/>
            </a:lvl1pPr>
          </a:lstStyle>
          <a:p>
            <a:pPr>
              <a:defRPr/>
            </a:pPr>
            <a:fld id="{F0D62028-2959-4BD0-BFE6-A2757F8848C1}" type="slidenum">
              <a:rPr lang="sk-SK"/>
              <a:pPr>
                <a:defRPr/>
              </a:pPr>
              <a:t>‹#›</a:t>
            </a:fld>
            <a:endParaRPr lang="sk-SK"/>
          </a:p>
        </p:txBody>
      </p:sp>
    </p:spTree>
    <p:extLst>
      <p:ext uri="{BB962C8B-B14F-4D97-AF65-F5344CB8AC3E}">
        <p14:creationId xmlns:p14="http://schemas.microsoft.com/office/powerpoint/2010/main" val="4104475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idx="1"/>
          </p:nvPr>
        </p:nvSpPr>
        <p:spPr/>
        <p:txBody>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dátumu 3"/>
          <p:cNvSpPr>
            <a:spLocks noGrp="1"/>
          </p:cNvSpPr>
          <p:nvPr>
            <p:ph type="dt" sz="half" idx="10"/>
          </p:nvPr>
        </p:nvSpPr>
        <p:spPr/>
        <p:txBody>
          <a:bodyPr/>
          <a:lstStyle>
            <a:lvl1pPr>
              <a:defRPr/>
            </a:lvl1pPr>
          </a:lstStyle>
          <a:p>
            <a:pPr>
              <a:defRPr/>
            </a:pPr>
            <a:fld id="{F9C98214-E089-4156-9A4B-4587D75405F9}" type="datetimeFigureOut">
              <a:rPr lang="sk-SK"/>
              <a:pPr>
                <a:defRPr/>
              </a:pPr>
              <a:t>16.6.2015</a:t>
            </a:fld>
            <a:endParaRPr lang="sk-SK"/>
          </a:p>
        </p:txBody>
      </p:sp>
      <p:sp>
        <p:nvSpPr>
          <p:cNvPr id="5" name="Zástupný symbol päty 4"/>
          <p:cNvSpPr>
            <a:spLocks noGrp="1"/>
          </p:cNvSpPr>
          <p:nvPr>
            <p:ph type="ftr" sz="quarter" idx="11"/>
          </p:nvPr>
        </p:nvSpPr>
        <p:spPr/>
        <p:txBody>
          <a:bodyPr/>
          <a:lstStyle>
            <a:lvl1pPr>
              <a:defRPr/>
            </a:lvl1pPr>
          </a:lstStyle>
          <a:p>
            <a:pPr>
              <a:defRPr/>
            </a:pPr>
            <a:endParaRPr lang="sk-SK"/>
          </a:p>
        </p:txBody>
      </p:sp>
      <p:sp>
        <p:nvSpPr>
          <p:cNvPr id="6" name="Zástupný symbol čísla snímky 5"/>
          <p:cNvSpPr>
            <a:spLocks noGrp="1"/>
          </p:cNvSpPr>
          <p:nvPr>
            <p:ph type="sldNum" sz="quarter" idx="12"/>
          </p:nvPr>
        </p:nvSpPr>
        <p:spPr/>
        <p:txBody>
          <a:bodyPr/>
          <a:lstStyle>
            <a:lvl1pPr>
              <a:defRPr/>
            </a:lvl1pPr>
          </a:lstStyle>
          <a:p>
            <a:pPr>
              <a:defRPr/>
            </a:pPr>
            <a:fld id="{D61D3994-4161-4AED-A2BE-BEF937E58A9E}" type="slidenum">
              <a:rPr lang="sk-SK"/>
              <a:pPr>
                <a:defRPr/>
              </a:pPr>
              <a:t>‹#›</a:t>
            </a:fld>
            <a:endParaRPr lang="sk-SK"/>
          </a:p>
        </p:txBody>
      </p:sp>
    </p:spTree>
    <p:extLst>
      <p:ext uri="{BB962C8B-B14F-4D97-AF65-F5344CB8AC3E}">
        <p14:creationId xmlns:p14="http://schemas.microsoft.com/office/powerpoint/2010/main" val="4215029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Kliknite sem a upravte štýly predlohy textu.</a:t>
            </a:r>
          </a:p>
        </p:txBody>
      </p:sp>
      <p:sp>
        <p:nvSpPr>
          <p:cNvPr id="4" name="Zástupný symbol dátumu 3"/>
          <p:cNvSpPr>
            <a:spLocks noGrp="1"/>
          </p:cNvSpPr>
          <p:nvPr>
            <p:ph type="dt" sz="half" idx="10"/>
          </p:nvPr>
        </p:nvSpPr>
        <p:spPr/>
        <p:txBody>
          <a:bodyPr/>
          <a:lstStyle>
            <a:lvl1pPr>
              <a:defRPr/>
            </a:lvl1pPr>
          </a:lstStyle>
          <a:p>
            <a:pPr>
              <a:defRPr/>
            </a:pPr>
            <a:fld id="{4143F6E1-A559-46E6-9859-6102144BFB95}" type="datetimeFigureOut">
              <a:rPr lang="sk-SK"/>
              <a:pPr>
                <a:defRPr/>
              </a:pPr>
              <a:t>16.6.2015</a:t>
            </a:fld>
            <a:endParaRPr lang="sk-SK"/>
          </a:p>
        </p:txBody>
      </p:sp>
      <p:sp>
        <p:nvSpPr>
          <p:cNvPr id="5" name="Zástupný symbol päty 4"/>
          <p:cNvSpPr>
            <a:spLocks noGrp="1"/>
          </p:cNvSpPr>
          <p:nvPr>
            <p:ph type="ftr" sz="quarter" idx="11"/>
          </p:nvPr>
        </p:nvSpPr>
        <p:spPr/>
        <p:txBody>
          <a:bodyPr/>
          <a:lstStyle>
            <a:lvl1pPr>
              <a:defRPr/>
            </a:lvl1pPr>
          </a:lstStyle>
          <a:p>
            <a:pPr>
              <a:defRPr/>
            </a:pPr>
            <a:endParaRPr lang="sk-SK"/>
          </a:p>
        </p:txBody>
      </p:sp>
      <p:sp>
        <p:nvSpPr>
          <p:cNvPr id="6" name="Zástupný symbol čísla snímky 5"/>
          <p:cNvSpPr>
            <a:spLocks noGrp="1"/>
          </p:cNvSpPr>
          <p:nvPr>
            <p:ph type="sldNum" sz="quarter" idx="12"/>
          </p:nvPr>
        </p:nvSpPr>
        <p:spPr/>
        <p:txBody>
          <a:bodyPr/>
          <a:lstStyle>
            <a:lvl1pPr>
              <a:defRPr/>
            </a:lvl1pPr>
          </a:lstStyle>
          <a:p>
            <a:pPr>
              <a:defRPr/>
            </a:pPr>
            <a:fld id="{F4757351-83E2-4FB7-8EF1-7F739CEEE6C8}" type="slidenum">
              <a:rPr lang="sk-SK"/>
              <a:pPr>
                <a:defRPr/>
              </a:pPr>
              <a:t>‹#›</a:t>
            </a:fld>
            <a:endParaRPr lang="sk-SK"/>
          </a:p>
        </p:txBody>
      </p:sp>
    </p:spTree>
    <p:extLst>
      <p:ext uri="{BB962C8B-B14F-4D97-AF65-F5344CB8AC3E}">
        <p14:creationId xmlns:p14="http://schemas.microsoft.com/office/powerpoint/2010/main" val="15147640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obsah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obsah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dátumu 3"/>
          <p:cNvSpPr>
            <a:spLocks noGrp="1"/>
          </p:cNvSpPr>
          <p:nvPr>
            <p:ph type="dt" sz="half" idx="10"/>
          </p:nvPr>
        </p:nvSpPr>
        <p:spPr/>
        <p:txBody>
          <a:bodyPr/>
          <a:lstStyle>
            <a:lvl1pPr>
              <a:defRPr/>
            </a:lvl1pPr>
          </a:lstStyle>
          <a:p>
            <a:pPr>
              <a:defRPr/>
            </a:pPr>
            <a:fld id="{662EA619-782B-40B7-BEC7-F36002D85B94}" type="datetimeFigureOut">
              <a:rPr lang="sk-SK"/>
              <a:pPr>
                <a:defRPr/>
              </a:pPr>
              <a:t>16.6.2015</a:t>
            </a:fld>
            <a:endParaRPr lang="sk-SK"/>
          </a:p>
        </p:txBody>
      </p:sp>
      <p:sp>
        <p:nvSpPr>
          <p:cNvPr id="6" name="Zástupný symbol päty 4"/>
          <p:cNvSpPr>
            <a:spLocks noGrp="1"/>
          </p:cNvSpPr>
          <p:nvPr>
            <p:ph type="ftr" sz="quarter" idx="11"/>
          </p:nvPr>
        </p:nvSpPr>
        <p:spPr/>
        <p:txBody>
          <a:bodyPr/>
          <a:lstStyle>
            <a:lvl1pPr>
              <a:defRPr/>
            </a:lvl1pPr>
          </a:lstStyle>
          <a:p>
            <a:pPr>
              <a:defRPr/>
            </a:pPr>
            <a:endParaRPr lang="sk-SK"/>
          </a:p>
        </p:txBody>
      </p:sp>
      <p:sp>
        <p:nvSpPr>
          <p:cNvPr id="7" name="Zástupný symbol čísla snímky 5"/>
          <p:cNvSpPr>
            <a:spLocks noGrp="1"/>
          </p:cNvSpPr>
          <p:nvPr>
            <p:ph type="sldNum" sz="quarter" idx="12"/>
          </p:nvPr>
        </p:nvSpPr>
        <p:spPr/>
        <p:txBody>
          <a:bodyPr/>
          <a:lstStyle>
            <a:lvl1pPr>
              <a:defRPr/>
            </a:lvl1pPr>
          </a:lstStyle>
          <a:p>
            <a:pPr>
              <a:defRPr/>
            </a:pPr>
            <a:fld id="{474AEEDB-6250-4BEC-ADC5-A525490BB9AB}" type="slidenum">
              <a:rPr lang="sk-SK"/>
              <a:pPr>
                <a:defRPr/>
              </a:pPr>
              <a:t>‹#›</a:t>
            </a:fld>
            <a:endParaRPr lang="sk-SK"/>
          </a:p>
        </p:txBody>
      </p:sp>
    </p:spTree>
    <p:extLst>
      <p:ext uri="{BB962C8B-B14F-4D97-AF65-F5344CB8AC3E}">
        <p14:creationId xmlns:p14="http://schemas.microsoft.com/office/powerpoint/2010/main" val="1702208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sk-SK" smtClean="0"/>
              <a:t>Kliknite sem a upravte štýl predlohy nadpisov.</a:t>
            </a:r>
            <a:endParaRPr lang="sk-SK"/>
          </a:p>
        </p:txBody>
      </p:sp>
      <p:sp>
        <p:nvSpPr>
          <p:cNvPr id="3" name="Zástupný symbol tex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4" name="Zástupný symbol obsah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5" name="Zástupný symbol tex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Kliknite sem a upravte štýly predlohy textu.</a:t>
            </a:r>
          </a:p>
        </p:txBody>
      </p:sp>
      <p:sp>
        <p:nvSpPr>
          <p:cNvPr id="6" name="Zástupný symbol obsah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7" name="Zástupný symbol dátumu 3"/>
          <p:cNvSpPr>
            <a:spLocks noGrp="1"/>
          </p:cNvSpPr>
          <p:nvPr>
            <p:ph type="dt" sz="half" idx="10"/>
          </p:nvPr>
        </p:nvSpPr>
        <p:spPr/>
        <p:txBody>
          <a:bodyPr/>
          <a:lstStyle>
            <a:lvl1pPr>
              <a:defRPr/>
            </a:lvl1pPr>
          </a:lstStyle>
          <a:p>
            <a:pPr>
              <a:defRPr/>
            </a:pPr>
            <a:fld id="{4BAEC8CC-8FE4-4D16-806C-91444827D65A}" type="datetimeFigureOut">
              <a:rPr lang="sk-SK"/>
              <a:pPr>
                <a:defRPr/>
              </a:pPr>
              <a:t>16.6.2015</a:t>
            </a:fld>
            <a:endParaRPr lang="sk-SK"/>
          </a:p>
        </p:txBody>
      </p:sp>
      <p:sp>
        <p:nvSpPr>
          <p:cNvPr id="8" name="Zástupný symbol päty 4"/>
          <p:cNvSpPr>
            <a:spLocks noGrp="1"/>
          </p:cNvSpPr>
          <p:nvPr>
            <p:ph type="ftr" sz="quarter" idx="11"/>
          </p:nvPr>
        </p:nvSpPr>
        <p:spPr/>
        <p:txBody>
          <a:bodyPr/>
          <a:lstStyle>
            <a:lvl1pPr>
              <a:defRPr/>
            </a:lvl1pPr>
          </a:lstStyle>
          <a:p>
            <a:pPr>
              <a:defRPr/>
            </a:pPr>
            <a:endParaRPr lang="sk-SK"/>
          </a:p>
        </p:txBody>
      </p:sp>
      <p:sp>
        <p:nvSpPr>
          <p:cNvPr id="9" name="Zástupný symbol čísla snímky 5"/>
          <p:cNvSpPr>
            <a:spLocks noGrp="1"/>
          </p:cNvSpPr>
          <p:nvPr>
            <p:ph type="sldNum" sz="quarter" idx="12"/>
          </p:nvPr>
        </p:nvSpPr>
        <p:spPr/>
        <p:txBody>
          <a:bodyPr/>
          <a:lstStyle>
            <a:lvl1pPr>
              <a:defRPr/>
            </a:lvl1pPr>
          </a:lstStyle>
          <a:p>
            <a:pPr>
              <a:defRPr/>
            </a:pPr>
            <a:fld id="{719D2151-E2A4-4D43-A462-8324D3A846DF}" type="slidenum">
              <a:rPr lang="sk-SK"/>
              <a:pPr>
                <a:defRPr/>
              </a:pPr>
              <a:t>‹#›</a:t>
            </a:fld>
            <a:endParaRPr lang="sk-SK"/>
          </a:p>
        </p:txBody>
      </p:sp>
    </p:spTree>
    <p:extLst>
      <p:ext uri="{BB962C8B-B14F-4D97-AF65-F5344CB8AC3E}">
        <p14:creationId xmlns:p14="http://schemas.microsoft.com/office/powerpoint/2010/main" val="3209860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smtClean="0"/>
              <a:t>Kliknite sem a upravte štýl predlohy nadpisov.</a:t>
            </a:r>
            <a:endParaRPr lang="sk-SK"/>
          </a:p>
        </p:txBody>
      </p:sp>
      <p:sp>
        <p:nvSpPr>
          <p:cNvPr id="3" name="Zástupný symbol dátumu 3"/>
          <p:cNvSpPr>
            <a:spLocks noGrp="1"/>
          </p:cNvSpPr>
          <p:nvPr>
            <p:ph type="dt" sz="half" idx="10"/>
          </p:nvPr>
        </p:nvSpPr>
        <p:spPr/>
        <p:txBody>
          <a:bodyPr/>
          <a:lstStyle>
            <a:lvl1pPr>
              <a:defRPr/>
            </a:lvl1pPr>
          </a:lstStyle>
          <a:p>
            <a:pPr>
              <a:defRPr/>
            </a:pPr>
            <a:fld id="{EBADCC94-906D-4BF4-AD40-F5AE6B2CB089}" type="datetimeFigureOut">
              <a:rPr lang="sk-SK"/>
              <a:pPr>
                <a:defRPr/>
              </a:pPr>
              <a:t>16.6.2015</a:t>
            </a:fld>
            <a:endParaRPr lang="sk-SK"/>
          </a:p>
        </p:txBody>
      </p:sp>
      <p:sp>
        <p:nvSpPr>
          <p:cNvPr id="4" name="Zástupný symbol päty 4"/>
          <p:cNvSpPr>
            <a:spLocks noGrp="1"/>
          </p:cNvSpPr>
          <p:nvPr>
            <p:ph type="ftr" sz="quarter" idx="11"/>
          </p:nvPr>
        </p:nvSpPr>
        <p:spPr/>
        <p:txBody>
          <a:bodyPr/>
          <a:lstStyle>
            <a:lvl1pPr>
              <a:defRPr/>
            </a:lvl1pPr>
          </a:lstStyle>
          <a:p>
            <a:pPr>
              <a:defRPr/>
            </a:pPr>
            <a:endParaRPr lang="sk-SK"/>
          </a:p>
        </p:txBody>
      </p:sp>
      <p:sp>
        <p:nvSpPr>
          <p:cNvPr id="5" name="Zástupný symbol čísla snímky 5"/>
          <p:cNvSpPr>
            <a:spLocks noGrp="1"/>
          </p:cNvSpPr>
          <p:nvPr>
            <p:ph type="sldNum" sz="quarter" idx="12"/>
          </p:nvPr>
        </p:nvSpPr>
        <p:spPr/>
        <p:txBody>
          <a:bodyPr/>
          <a:lstStyle>
            <a:lvl1pPr>
              <a:defRPr/>
            </a:lvl1pPr>
          </a:lstStyle>
          <a:p>
            <a:pPr>
              <a:defRPr/>
            </a:pPr>
            <a:fld id="{189AB8E7-6EDE-4258-B1FC-CA4FE83DE6E8}" type="slidenum">
              <a:rPr lang="sk-SK"/>
              <a:pPr>
                <a:defRPr/>
              </a:pPr>
              <a:t>‹#›</a:t>
            </a:fld>
            <a:endParaRPr lang="sk-SK"/>
          </a:p>
        </p:txBody>
      </p:sp>
    </p:spTree>
    <p:extLst>
      <p:ext uri="{BB962C8B-B14F-4D97-AF65-F5344CB8AC3E}">
        <p14:creationId xmlns:p14="http://schemas.microsoft.com/office/powerpoint/2010/main" val="3194513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3"/>
          <p:cNvSpPr>
            <a:spLocks noGrp="1"/>
          </p:cNvSpPr>
          <p:nvPr>
            <p:ph type="dt" sz="half" idx="10"/>
          </p:nvPr>
        </p:nvSpPr>
        <p:spPr/>
        <p:txBody>
          <a:bodyPr/>
          <a:lstStyle>
            <a:lvl1pPr>
              <a:defRPr/>
            </a:lvl1pPr>
          </a:lstStyle>
          <a:p>
            <a:pPr>
              <a:defRPr/>
            </a:pPr>
            <a:fld id="{D3FA027C-C59D-4128-977F-3AE4BC3EF0ED}" type="datetimeFigureOut">
              <a:rPr lang="sk-SK"/>
              <a:pPr>
                <a:defRPr/>
              </a:pPr>
              <a:t>16.6.2015</a:t>
            </a:fld>
            <a:endParaRPr lang="sk-SK"/>
          </a:p>
        </p:txBody>
      </p:sp>
      <p:sp>
        <p:nvSpPr>
          <p:cNvPr id="3" name="Zástupný symbol päty 4"/>
          <p:cNvSpPr>
            <a:spLocks noGrp="1"/>
          </p:cNvSpPr>
          <p:nvPr>
            <p:ph type="ftr" sz="quarter" idx="11"/>
          </p:nvPr>
        </p:nvSpPr>
        <p:spPr/>
        <p:txBody>
          <a:bodyPr/>
          <a:lstStyle>
            <a:lvl1pPr>
              <a:defRPr/>
            </a:lvl1pPr>
          </a:lstStyle>
          <a:p>
            <a:pPr>
              <a:defRPr/>
            </a:pPr>
            <a:endParaRPr lang="sk-SK"/>
          </a:p>
        </p:txBody>
      </p:sp>
      <p:sp>
        <p:nvSpPr>
          <p:cNvPr id="4" name="Zástupný symbol čísla snímky 5"/>
          <p:cNvSpPr>
            <a:spLocks noGrp="1"/>
          </p:cNvSpPr>
          <p:nvPr>
            <p:ph type="sldNum" sz="quarter" idx="12"/>
          </p:nvPr>
        </p:nvSpPr>
        <p:spPr/>
        <p:txBody>
          <a:bodyPr/>
          <a:lstStyle>
            <a:lvl1pPr>
              <a:defRPr/>
            </a:lvl1pPr>
          </a:lstStyle>
          <a:p>
            <a:pPr>
              <a:defRPr/>
            </a:pPr>
            <a:fld id="{D3B0C644-8835-4538-8901-98DE0866D6B7}" type="slidenum">
              <a:rPr lang="sk-SK"/>
              <a:pPr>
                <a:defRPr/>
              </a:pPr>
              <a:t>‹#›</a:t>
            </a:fld>
            <a:endParaRPr lang="sk-SK"/>
          </a:p>
        </p:txBody>
      </p:sp>
    </p:spTree>
    <p:extLst>
      <p:ext uri="{BB962C8B-B14F-4D97-AF65-F5344CB8AC3E}">
        <p14:creationId xmlns:p14="http://schemas.microsoft.com/office/powerpoint/2010/main" val="3247758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sk-SK" smtClean="0"/>
              <a:t>Kliknite sem a upravte štýl predlohy nadpisov.</a:t>
            </a:r>
            <a:endParaRPr lang="sk-SK"/>
          </a:p>
        </p:txBody>
      </p:sp>
      <p:sp>
        <p:nvSpPr>
          <p:cNvPr id="3" name="Zástupný symbol obsah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4" name="Zástupný symbol tex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Zástupný symbol dátumu 3"/>
          <p:cNvSpPr>
            <a:spLocks noGrp="1"/>
          </p:cNvSpPr>
          <p:nvPr>
            <p:ph type="dt" sz="half" idx="10"/>
          </p:nvPr>
        </p:nvSpPr>
        <p:spPr/>
        <p:txBody>
          <a:bodyPr/>
          <a:lstStyle>
            <a:lvl1pPr>
              <a:defRPr/>
            </a:lvl1pPr>
          </a:lstStyle>
          <a:p>
            <a:pPr>
              <a:defRPr/>
            </a:pPr>
            <a:fld id="{38F35728-D5B3-4A06-8024-CC67418F29DC}" type="datetimeFigureOut">
              <a:rPr lang="sk-SK"/>
              <a:pPr>
                <a:defRPr/>
              </a:pPr>
              <a:t>16.6.2015</a:t>
            </a:fld>
            <a:endParaRPr lang="sk-SK"/>
          </a:p>
        </p:txBody>
      </p:sp>
      <p:sp>
        <p:nvSpPr>
          <p:cNvPr id="6" name="Zástupný symbol päty 4"/>
          <p:cNvSpPr>
            <a:spLocks noGrp="1"/>
          </p:cNvSpPr>
          <p:nvPr>
            <p:ph type="ftr" sz="quarter" idx="11"/>
          </p:nvPr>
        </p:nvSpPr>
        <p:spPr/>
        <p:txBody>
          <a:bodyPr/>
          <a:lstStyle>
            <a:lvl1pPr>
              <a:defRPr/>
            </a:lvl1pPr>
          </a:lstStyle>
          <a:p>
            <a:pPr>
              <a:defRPr/>
            </a:pPr>
            <a:endParaRPr lang="sk-SK"/>
          </a:p>
        </p:txBody>
      </p:sp>
      <p:sp>
        <p:nvSpPr>
          <p:cNvPr id="7" name="Zástupný symbol čísla snímky 5"/>
          <p:cNvSpPr>
            <a:spLocks noGrp="1"/>
          </p:cNvSpPr>
          <p:nvPr>
            <p:ph type="sldNum" sz="quarter" idx="12"/>
          </p:nvPr>
        </p:nvSpPr>
        <p:spPr/>
        <p:txBody>
          <a:bodyPr/>
          <a:lstStyle>
            <a:lvl1pPr>
              <a:defRPr/>
            </a:lvl1pPr>
          </a:lstStyle>
          <a:p>
            <a:pPr>
              <a:defRPr/>
            </a:pPr>
            <a:fld id="{1A3CE8BF-968A-401C-8C88-C301320D23C6}" type="slidenum">
              <a:rPr lang="sk-SK"/>
              <a:pPr>
                <a:defRPr/>
              </a:pPr>
              <a:t>‹#›</a:t>
            </a:fld>
            <a:endParaRPr lang="sk-SK"/>
          </a:p>
        </p:txBody>
      </p:sp>
    </p:spTree>
    <p:extLst>
      <p:ext uri="{BB962C8B-B14F-4D97-AF65-F5344CB8AC3E}">
        <p14:creationId xmlns:p14="http://schemas.microsoft.com/office/powerpoint/2010/main" val="3463924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sk-SK" smtClean="0"/>
              <a:t>Kliknite sem a upravte štýl predlohy nadpisov.</a:t>
            </a:r>
            <a:endParaRPr lang="sk-SK"/>
          </a:p>
        </p:txBody>
      </p:sp>
      <p:sp>
        <p:nvSpPr>
          <p:cNvPr id="3" name="Zástupný symbol obrázka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k-SK" noProof="0" smtClean="0"/>
          </a:p>
        </p:txBody>
      </p:sp>
      <p:sp>
        <p:nvSpPr>
          <p:cNvPr id="4" name="Zástupný symbol tex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Kliknite sem a upravte štýly predlohy textu.</a:t>
            </a:r>
          </a:p>
        </p:txBody>
      </p:sp>
      <p:sp>
        <p:nvSpPr>
          <p:cNvPr id="5" name="Zástupný symbol dátumu 3"/>
          <p:cNvSpPr>
            <a:spLocks noGrp="1"/>
          </p:cNvSpPr>
          <p:nvPr>
            <p:ph type="dt" sz="half" idx="10"/>
          </p:nvPr>
        </p:nvSpPr>
        <p:spPr/>
        <p:txBody>
          <a:bodyPr/>
          <a:lstStyle>
            <a:lvl1pPr>
              <a:defRPr/>
            </a:lvl1pPr>
          </a:lstStyle>
          <a:p>
            <a:pPr>
              <a:defRPr/>
            </a:pPr>
            <a:fld id="{3E3EBC94-B7EC-4DE5-8E08-F35F46523249}" type="datetimeFigureOut">
              <a:rPr lang="sk-SK"/>
              <a:pPr>
                <a:defRPr/>
              </a:pPr>
              <a:t>16.6.2015</a:t>
            </a:fld>
            <a:endParaRPr lang="sk-SK"/>
          </a:p>
        </p:txBody>
      </p:sp>
      <p:sp>
        <p:nvSpPr>
          <p:cNvPr id="6" name="Zástupný symbol päty 4"/>
          <p:cNvSpPr>
            <a:spLocks noGrp="1"/>
          </p:cNvSpPr>
          <p:nvPr>
            <p:ph type="ftr" sz="quarter" idx="11"/>
          </p:nvPr>
        </p:nvSpPr>
        <p:spPr/>
        <p:txBody>
          <a:bodyPr/>
          <a:lstStyle>
            <a:lvl1pPr>
              <a:defRPr/>
            </a:lvl1pPr>
          </a:lstStyle>
          <a:p>
            <a:pPr>
              <a:defRPr/>
            </a:pPr>
            <a:endParaRPr lang="sk-SK"/>
          </a:p>
        </p:txBody>
      </p:sp>
      <p:sp>
        <p:nvSpPr>
          <p:cNvPr id="7" name="Zástupný symbol čísla snímky 5"/>
          <p:cNvSpPr>
            <a:spLocks noGrp="1"/>
          </p:cNvSpPr>
          <p:nvPr>
            <p:ph type="sldNum" sz="quarter" idx="12"/>
          </p:nvPr>
        </p:nvSpPr>
        <p:spPr/>
        <p:txBody>
          <a:bodyPr/>
          <a:lstStyle>
            <a:lvl1pPr>
              <a:defRPr/>
            </a:lvl1pPr>
          </a:lstStyle>
          <a:p>
            <a:pPr>
              <a:defRPr/>
            </a:pPr>
            <a:fld id="{67460FB2-4F8F-453B-9431-950A64B77B4E}" type="slidenum">
              <a:rPr lang="sk-SK"/>
              <a:pPr>
                <a:defRPr/>
              </a:pPr>
              <a:t>‹#›</a:t>
            </a:fld>
            <a:endParaRPr lang="sk-SK"/>
          </a:p>
        </p:txBody>
      </p:sp>
    </p:spTree>
    <p:extLst>
      <p:ext uri="{BB962C8B-B14F-4D97-AF65-F5344CB8AC3E}">
        <p14:creationId xmlns:p14="http://schemas.microsoft.com/office/powerpoint/2010/main" val="2109657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Zástupný symbol nadpisu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sk-SK" smtClean="0"/>
              <a:t>Kliknite sem a upravte štýl predlohy nadpisov.</a:t>
            </a:r>
          </a:p>
        </p:txBody>
      </p:sp>
      <p:sp>
        <p:nvSpPr>
          <p:cNvPr id="1027" name="Zástupný symbol textu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p>
        </p:txBody>
      </p:sp>
      <p:sp>
        <p:nvSpPr>
          <p:cNvPr id="4" name="Zástupný symbol dátum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B96444C6-D415-4A6C-AB87-AECF2E476872}" type="datetimeFigureOut">
              <a:rPr lang="sk-SK"/>
              <a:pPr>
                <a:defRPr/>
              </a:pPr>
              <a:t>16.6.2015</a:t>
            </a:fld>
            <a:endParaRPr lang="sk-SK"/>
          </a:p>
        </p:txBody>
      </p:sp>
      <p:sp>
        <p:nvSpPr>
          <p:cNvPr id="5" name="Zástupný symbol päty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sk-SK"/>
          </a:p>
        </p:txBody>
      </p:sp>
      <p:sp>
        <p:nvSpPr>
          <p:cNvPr id="6" name="Zástupný symbol čísla snímky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8C1A2633-7222-48AA-A52D-5E5F39A1539B}" type="slidenum">
              <a:rPr lang="sk-SK"/>
              <a:pPr>
                <a:defRPr/>
              </a:pPr>
              <a:t>‹#›</a:t>
            </a:fld>
            <a:endParaRPr lang="sk-SK"/>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slaspo.s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Nadpis 1"/>
          <p:cNvSpPr>
            <a:spLocks noGrp="1"/>
          </p:cNvSpPr>
          <p:nvPr>
            <p:ph type="ctrTitle"/>
          </p:nvPr>
        </p:nvSpPr>
        <p:spPr>
          <a:xfrm>
            <a:off x="827088" y="2285999"/>
            <a:ext cx="7772400" cy="1858963"/>
          </a:xfrm>
        </p:spPr>
        <p:txBody>
          <a:bodyPr/>
          <a:lstStyle/>
          <a:p>
            <a:pPr eaLnBrk="1" hangingPunct="1"/>
            <a:r>
              <a:rPr lang="sk-SK" sz="3600" dirty="0" smtClean="0"/>
              <a:t>Predzmluvné informačné povinnosti </a:t>
            </a:r>
            <a:br>
              <a:rPr lang="sk-SK" sz="3600" dirty="0" smtClean="0"/>
            </a:br>
            <a:r>
              <a:rPr lang="sk-SK" sz="3600" dirty="0" smtClean="0"/>
              <a:t>po novom</a:t>
            </a:r>
            <a:br>
              <a:rPr lang="sk-SK" sz="3600" dirty="0" smtClean="0"/>
            </a:br>
            <a:endParaRPr lang="sk-SK" sz="3600" dirty="0" smtClean="0"/>
          </a:p>
        </p:txBody>
      </p:sp>
      <p:sp>
        <p:nvSpPr>
          <p:cNvPr id="3" name="Podnadpis 2"/>
          <p:cNvSpPr>
            <a:spLocks noGrp="1"/>
          </p:cNvSpPr>
          <p:nvPr>
            <p:ph type="subTitle" idx="1"/>
          </p:nvPr>
        </p:nvSpPr>
        <p:spPr>
          <a:xfrm>
            <a:off x="1403350" y="4292600"/>
            <a:ext cx="6400800" cy="2352675"/>
          </a:xfrm>
        </p:spPr>
        <p:txBody>
          <a:bodyPr rtlCol="0">
            <a:normAutofit/>
          </a:bodyPr>
          <a:lstStyle/>
          <a:p>
            <a:pPr eaLnBrk="1" fontAlgn="auto" hangingPunct="1">
              <a:spcAft>
                <a:spcPts val="0"/>
              </a:spcAft>
              <a:defRPr/>
            </a:pPr>
            <a:r>
              <a:rPr lang="sk-SK" sz="2000" dirty="0" smtClean="0"/>
              <a:t>Porada právnikov</a:t>
            </a:r>
          </a:p>
          <a:p>
            <a:pPr eaLnBrk="1" fontAlgn="auto" hangingPunct="1">
              <a:spcAft>
                <a:spcPts val="0"/>
              </a:spcAft>
              <a:defRPr/>
            </a:pPr>
            <a:r>
              <a:rPr lang="sk-SK" sz="2000" dirty="0"/>
              <a:t>Slovenskej asociácie poisťovní</a:t>
            </a:r>
          </a:p>
          <a:p>
            <a:pPr eaLnBrk="1" fontAlgn="auto" hangingPunct="1">
              <a:spcAft>
                <a:spcPts val="0"/>
              </a:spcAft>
              <a:defRPr/>
            </a:pPr>
            <a:endParaRPr lang="sk-SK" sz="2000" dirty="0"/>
          </a:p>
          <a:p>
            <a:pPr eaLnBrk="1" fontAlgn="auto" hangingPunct="1">
              <a:spcAft>
                <a:spcPts val="0"/>
              </a:spcAft>
              <a:defRPr/>
            </a:pPr>
            <a:r>
              <a:rPr lang="sk-SK" sz="2000" dirty="0" err="1"/>
              <a:t>Častá-Papiernička</a:t>
            </a:r>
            <a:endParaRPr lang="sk-SK" sz="2000" dirty="0"/>
          </a:p>
          <a:p>
            <a:pPr eaLnBrk="1" fontAlgn="auto" hangingPunct="1">
              <a:spcAft>
                <a:spcPts val="0"/>
              </a:spcAft>
              <a:defRPr/>
            </a:pPr>
            <a:r>
              <a:rPr lang="sk-SK" sz="2000" dirty="0" smtClean="0"/>
              <a:t>16. - 17. júna 2015</a:t>
            </a:r>
            <a:endParaRPr lang="sk-SK" sz="2000" dirty="0"/>
          </a:p>
          <a:p>
            <a:pPr eaLnBrk="1" fontAlgn="auto" hangingPunct="1">
              <a:spcAft>
                <a:spcPts val="0"/>
              </a:spcAft>
              <a:defRPr/>
            </a:pPr>
            <a:endParaRPr lang="sk-SK" sz="2000" dirty="0" smtClean="0">
              <a:solidFill>
                <a:schemeClr val="tx1">
                  <a:lumMod val="85000"/>
                  <a:lumOff val="15000"/>
                </a:schemeClr>
              </a:solidFill>
            </a:endParaRPr>
          </a:p>
        </p:txBody>
      </p:sp>
      <p:cxnSp>
        <p:nvCxnSpPr>
          <p:cNvPr id="17" name="Rovná spojnica 16"/>
          <p:cNvCxnSpPr/>
          <p:nvPr/>
        </p:nvCxnSpPr>
        <p:spPr>
          <a:xfrm rot="5400000">
            <a:off x="-1073150" y="2428875"/>
            <a:ext cx="3430588"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6" name="Rovná spojnica 25"/>
          <p:cNvCxnSpPr/>
          <p:nvPr/>
        </p:nvCxnSpPr>
        <p:spPr>
          <a:xfrm rot="5400000">
            <a:off x="892969" y="107157"/>
            <a:ext cx="212725"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Rovná spojnica 27"/>
          <p:cNvCxnSpPr/>
          <p:nvPr/>
        </p:nvCxnSpPr>
        <p:spPr>
          <a:xfrm rot="5400000">
            <a:off x="214312" y="1500188"/>
            <a:ext cx="157162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Rovná spojnica 29"/>
          <p:cNvCxnSpPr/>
          <p:nvPr/>
        </p:nvCxnSpPr>
        <p:spPr>
          <a:xfrm rot="5400000">
            <a:off x="250031" y="107157"/>
            <a:ext cx="212725"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32" name="Rovná spojnica 31"/>
          <p:cNvCxnSpPr/>
          <p:nvPr/>
        </p:nvCxnSpPr>
        <p:spPr>
          <a:xfrm rot="5400000">
            <a:off x="-2680494" y="3821907"/>
            <a:ext cx="6073775"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36" name="Rovná spojnica 35"/>
          <p:cNvCxnSpPr/>
          <p:nvPr/>
        </p:nvCxnSpPr>
        <p:spPr>
          <a:xfrm rot="5400000">
            <a:off x="535781" y="107157"/>
            <a:ext cx="212725"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46" name="Rovná spojnica 45"/>
          <p:cNvCxnSpPr/>
          <p:nvPr/>
        </p:nvCxnSpPr>
        <p:spPr>
          <a:xfrm rot="5400000">
            <a:off x="1178719" y="107157"/>
            <a:ext cx="21272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8" name="Rovná spojnica 47"/>
          <p:cNvCxnSpPr/>
          <p:nvPr/>
        </p:nvCxnSpPr>
        <p:spPr>
          <a:xfrm rot="5400000">
            <a:off x="999332" y="999331"/>
            <a:ext cx="571500"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2060" name="Picture 13" descr="S:\LOGÁ SLASPO\komb1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1619250" y="168275"/>
            <a:ext cx="7067550" cy="647700"/>
          </a:xfrm>
        </p:spPr>
        <p:txBody>
          <a:bodyPr/>
          <a:lstStyle/>
          <a:p>
            <a:r>
              <a:rPr lang="sk-SK" sz="3200" dirty="0" smtClean="0"/>
              <a:t>Povinnosti pred uzavretím zmluvy</a:t>
            </a:r>
            <a:endParaRPr lang="sk-SK" dirty="0" smtClean="0"/>
          </a:p>
        </p:txBody>
      </p:sp>
      <p:sp>
        <p:nvSpPr>
          <p:cNvPr id="4099" name="Zástupný symbol obsahu 2"/>
          <p:cNvSpPr>
            <a:spLocks noGrp="1"/>
          </p:cNvSpPr>
          <p:nvPr>
            <p:ph idx="1"/>
          </p:nvPr>
        </p:nvSpPr>
        <p:spPr>
          <a:xfrm>
            <a:off x="1258888" y="1285875"/>
            <a:ext cx="7439025" cy="5456238"/>
          </a:xfrm>
        </p:spPr>
        <p:txBody>
          <a:bodyPr/>
          <a:lstStyle/>
          <a:p>
            <a:pPr algn="just">
              <a:buFont typeface="Arial" charset="0"/>
              <a:buNone/>
            </a:pPr>
            <a:r>
              <a:rPr lang="sk-SK" sz="2000" dirty="0" smtClean="0">
                <a:solidFill>
                  <a:srgbClr val="FF0000"/>
                </a:solidFill>
              </a:rPr>
              <a:t>Pôvodné znenie:</a:t>
            </a:r>
          </a:p>
          <a:p>
            <a:pPr algn="just">
              <a:buFont typeface="Wingdings" panose="05000000000000000000" pitchFamily="2" charset="2"/>
              <a:buChar char="§"/>
            </a:pPr>
            <a:r>
              <a:rPr lang="pl-PL" sz="1800" dirty="0">
                <a:solidFill>
                  <a:srgbClr val="002060"/>
                </a:solidFill>
              </a:rPr>
              <a:t>označenie </a:t>
            </a:r>
            <a:r>
              <a:rPr lang="pl-PL" sz="1800" b="1" dirty="0">
                <a:solidFill>
                  <a:srgbClr val="002060"/>
                </a:solidFill>
              </a:rPr>
              <a:t>druhu príslušných aktív </a:t>
            </a:r>
            <a:r>
              <a:rPr lang="pl-PL" sz="1800" dirty="0">
                <a:solidFill>
                  <a:srgbClr val="002060"/>
                </a:solidFill>
              </a:rPr>
              <a:t>pre poistenie pri poistných zmluvách viazaných na investovanie finančných prostriedkov v mene </a:t>
            </a:r>
            <a:r>
              <a:rPr lang="pl-PL" sz="1800" dirty="0" smtClean="0">
                <a:solidFill>
                  <a:srgbClr val="002060"/>
                </a:solidFill>
              </a:rPr>
              <a:t>poistených</a:t>
            </a:r>
          </a:p>
          <a:p>
            <a:pPr algn="just">
              <a:buFont typeface="Wingdings" panose="05000000000000000000" pitchFamily="2" charset="2"/>
              <a:buChar char="§"/>
            </a:pPr>
            <a:endParaRPr lang="sk-SK" sz="2000" dirty="0" smtClean="0">
              <a:solidFill>
                <a:srgbClr val="FF0000"/>
              </a:solidFill>
            </a:endParaRPr>
          </a:p>
          <a:p>
            <a:pPr algn="just">
              <a:buFont typeface="Arial" charset="0"/>
              <a:buNone/>
            </a:pPr>
            <a:r>
              <a:rPr lang="sk-SK" sz="2000" dirty="0" smtClean="0">
                <a:solidFill>
                  <a:srgbClr val="FF0000"/>
                </a:solidFill>
              </a:rPr>
              <a:t>Nové znenie:</a:t>
            </a:r>
          </a:p>
          <a:p>
            <a:pPr algn="just">
              <a:buFont typeface="Wingdings" panose="05000000000000000000" pitchFamily="2" charset="2"/>
              <a:buChar char="§"/>
            </a:pPr>
            <a:r>
              <a:rPr lang="sk-SK" sz="1800" b="1" dirty="0">
                <a:solidFill>
                  <a:srgbClr val="002060"/>
                </a:solidFill>
              </a:rPr>
              <a:t>povahu</a:t>
            </a:r>
            <a:r>
              <a:rPr lang="sk-SK" sz="1800" dirty="0">
                <a:solidFill>
                  <a:srgbClr val="002060"/>
                </a:solidFill>
              </a:rPr>
              <a:t> </a:t>
            </a:r>
            <a:r>
              <a:rPr lang="sk-SK" sz="1800" b="1" dirty="0">
                <a:solidFill>
                  <a:srgbClr val="002060"/>
                </a:solidFill>
              </a:rPr>
              <a:t>podkladových aktív </a:t>
            </a:r>
            <a:r>
              <a:rPr lang="sk-SK" sz="1800" dirty="0">
                <a:solidFill>
                  <a:srgbClr val="002060"/>
                </a:solidFill>
              </a:rPr>
              <a:t>pre poistné zmluvy spojené s investičnými </a:t>
            </a:r>
            <a:r>
              <a:rPr lang="sk-SK" sz="1800" dirty="0" smtClean="0">
                <a:solidFill>
                  <a:srgbClr val="002060"/>
                </a:solidFill>
              </a:rPr>
              <a:t>fondmi</a:t>
            </a:r>
          </a:p>
          <a:p>
            <a:pPr algn="just">
              <a:buFont typeface="Wingdings" panose="05000000000000000000" pitchFamily="2" charset="2"/>
              <a:buChar char="§"/>
            </a:pPr>
            <a:endParaRPr lang="sk-SK" sz="2000" dirty="0" smtClean="0">
              <a:solidFill>
                <a:srgbClr val="FF0000"/>
              </a:solidFill>
            </a:endParaRPr>
          </a:p>
          <a:p>
            <a:pPr algn="just">
              <a:buFont typeface="Arial" charset="0"/>
              <a:buNone/>
            </a:pPr>
            <a:r>
              <a:rPr lang="sk-SK" sz="2000" dirty="0" smtClean="0">
                <a:solidFill>
                  <a:srgbClr val="FF0000"/>
                </a:solidFill>
              </a:rPr>
              <a:t>Smernica Solventnosť II:</a:t>
            </a:r>
          </a:p>
          <a:p>
            <a:pPr algn="just">
              <a:buFont typeface="Wingdings" pitchFamily="2" charset="2"/>
              <a:buChar char="§"/>
            </a:pPr>
            <a:r>
              <a:rPr lang="en-US" sz="1800" dirty="0" smtClean="0">
                <a:solidFill>
                  <a:srgbClr val="002060"/>
                </a:solidFill>
              </a:rPr>
              <a:t>an </a:t>
            </a:r>
            <a:r>
              <a:rPr lang="en-US" sz="1800" dirty="0">
                <a:solidFill>
                  <a:srgbClr val="002060"/>
                </a:solidFill>
              </a:rPr>
              <a:t>indication of the </a:t>
            </a:r>
            <a:r>
              <a:rPr lang="en-US" sz="1800" b="1" dirty="0">
                <a:solidFill>
                  <a:srgbClr val="002060"/>
                </a:solidFill>
              </a:rPr>
              <a:t>nature of the underlying assets </a:t>
            </a:r>
            <a:r>
              <a:rPr lang="en-US" sz="1800" dirty="0">
                <a:solidFill>
                  <a:srgbClr val="002060"/>
                </a:solidFill>
              </a:rPr>
              <a:t>for unit-linked policies</a:t>
            </a:r>
          </a:p>
          <a:p>
            <a:pPr algn="just">
              <a:buFont typeface="Wingdings" pitchFamily="2" charset="2"/>
              <a:buChar char="§"/>
            </a:pPr>
            <a:r>
              <a:rPr lang="de-DE" sz="1800" dirty="0" smtClean="0">
                <a:solidFill>
                  <a:srgbClr val="002060"/>
                </a:solidFill>
              </a:rPr>
              <a:t>Angabe </a:t>
            </a:r>
            <a:r>
              <a:rPr lang="de-DE" sz="1800" dirty="0">
                <a:solidFill>
                  <a:srgbClr val="002060"/>
                </a:solidFill>
              </a:rPr>
              <a:t>der </a:t>
            </a:r>
            <a:r>
              <a:rPr lang="de-DE" sz="1800" b="1" dirty="0">
                <a:solidFill>
                  <a:srgbClr val="002060"/>
                </a:solidFill>
              </a:rPr>
              <a:t>Art der </a:t>
            </a:r>
            <a:r>
              <a:rPr lang="de-DE" sz="1800" dirty="0">
                <a:solidFill>
                  <a:srgbClr val="002060"/>
                </a:solidFill>
              </a:rPr>
              <a:t>den fondsgebundenen Policen </a:t>
            </a:r>
            <a:r>
              <a:rPr lang="de-DE" sz="1800" b="1" dirty="0">
                <a:solidFill>
                  <a:srgbClr val="002060"/>
                </a:solidFill>
              </a:rPr>
              <a:t>zugrunde liegenden </a:t>
            </a:r>
            <a:r>
              <a:rPr lang="de-DE" sz="1800" b="1" dirty="0" smtClean="0">
                <a:solidFill>
                  <a:srgbClr val="002060"/>
                </a:solidFill>
              </a:rPr>
              <a:t>Vermögenswerte</a:t>
            </a:r>
            <a:endParaRPr lang="sk-SK" sz="1800" b="1" dirty="0" smtClean="0">
              <a:solidFill>
                <a:srgbClr val="002060"/>
              </a:solidFill>
            </a:endParaRPr>
          </a:p>
          <a:p>
            <a:pPr algn="just">
              <a:buFont typeface="Wingdings" pitchFamily="2" charset="2"/>
              <a:buChar char="§"/>
            </a:pPr>
            <a:r>
              <a:rPr lang="sk-SK" sz="1800" dirty="0" smtClean="0">
                <a:solidFill>
                  <a:srgbClr val="002060"/>
                </a:solidFill>
              </a:rPr>
              <a:t>uvedenie </a:t>
            </a:r>
            <a:r>
              <a:rPr lang="sk-SK" sz="1800" b="1" dirty="0">
                <a:solidFill>
                  <a:srgbClr val="002060"/>
                </a:solidFill>
              </a:rPr>
              <a:t>povahy podkladových aktív </a:t>
            </a:r>
            <a:r>
              <a:rPr lang="sk-SK" sz="1800" dirty="0">
                <a:solidFill>
                  <a:srgbClr val="002060"/>
                </a:solidFill>
              </a:rPr>
              <a:t>pre zmluvy spojené s podielmi</a:t>
            </a:r>
          </a:p>
          <a:p>
            <a:pPr algn="just">
              <a:buFont typeface="Wingdings" pitchFamily="2" charset="2"/>
              <a:buChar char="§"/>
            </a:pPr>
            <a:endParaRPr lang="sk-SK" sz="1800" dirty="0" smtClean="0">
              <a:solidFill>
                <a:srgbClr val="002060"/>
              </a:solidFill>
            </a:endParaRPr>
          </a:p>
        </p:txBody>
      </p:sp>
      <p:cxnSp>
        <p:nvCxnSpPr>
          <p:cNvPr id="5" name="Rovná spojnica 4"/>
          <p:cNvCxnSpPr/>
          <p:nvPr/>
        </p:nvCxnSpPr>
        <p:spPr>
          <a:xfrm rot="5400000">
            <a:off x="-3073400" y="3429000"/>
            <a:ext cx="6859588"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a:xfrm rot="5400000">
            <a:off x="-1430338" y="2071688"/>
            <a:ext cx="4144963"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a:xfrm rot="16200000" flipH="1">
            <a:off x="-142875" y="1143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a:xfrm rot="5400000">
            <a:off x="642144" y="642144"/>
            <a:ext cx="128587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4104" name="Picture 13" descr="S:\LOGÁ SLASPO\komb1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8261430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09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99">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099">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09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1619250" y="168275"/>
            <a:ext cx="7067550" cy="647700"/>
          </a:xfrm>
        </p:spPr>
        <p:txBody>
          <a:bodyPr/>
          <a:lstStyle/>
          <a:p>
            <a:r>
              <a:rPr lang="sk-SK" sz="3200" dirty="0" smtClean="0"/>
              <a:t>Povinnosti pred uzavretím zmluvy</a:t>
            </a:r>
            <a:endParaRPr lang="sk-SK" dirty="0" smtClean="0"/>
          </a:p>
        </p:txBody>
      </p:sp>
      <p:sp>
        <p:nvSpPr>
          <p:cNvPr id="4099" name="Zástupný symbol obsahu 2"/>
          <p:cNvSpPr>
            <a:spLocks noGrp="1"/>
          </p:cNvSpPr>
          <p:nvPr>
            <p:ph idx="1"/>
          </p:nvPr>
        </p:nvSpPr>
        <p:spPr>
          <a:xfrm>
            <a:off x="1258888" y="1285875"/>
            <a:ext cx="7439025" cy="5456238"/>
          </a:xfrm>
        </p:spPr>
        <p:txBody>
          <a:bodyPr/>
          <a:lstStyle/>
          <a:p>
            <a:pPr algn="just">
              <a:buFont typeface="Arial" charset="0"/>
              <a:buNone/>
            </a:pPr>
            <a:r>
              <a:rPr lang="sk-SK" sz="2000" dirty="0" smtClean="0">
                <a:solidFill>
                  <a:srgbClr val="FF0000"/>
                </a:solidFill>
              </a:rPr>
              <a:t>Pôvodné znenie:</a:t>
            </a:r>
          </a:p>
          <a:p>
            <a:pPr algn="just">
              <a:buFont typeface="Wingdings" panose="05000000000000000000" pitchFamily="2" charset="2"/>
              <a:buChar char="§"/>
            </a:pPr>
            <a:r>
              <a:rPr lang="pl-PL" sz="1800" dirty="0">
                <a:solidFill>
                  <a:srgbClr val="002060"/>
                </a:solidFill>
              </a:rPr>
              <a:t>poučenie o práve na odstúpenie od zmluvy vrátane určenia náležitostí a formy oznámenia o odstúpení, spôsobe a mieste doručenia a o označení osoby, ktorej sa toto oznámenie </a:t>
            </a:r>
            <a:r>
              <a:rPr lang="pl-PL" sz="1800" dirty="0" smtClean="0">
                <a:solidFill>
                  <a:srgbClr val="002060"/>
                </a:solidFill>
              </a:rPr>
              <a:t>doručuje</a:t>
            </a:r>
          </a:p>
          <a:p>
            <a:pPr algn="just">
              <a:buFont typeface="Wingdings" panose="05000000000000000000" pitchFamily="2" charset="2"/>
              <a:buChar char="§"/>
            </a:pPr>
            <a:endParaRPr lang="sk-SK" sz="2000" dirty="0" smtClean="0">
              <a:solidFill>
                <a:srgbClr val="FF0000"/>
              </a:solidFill>
            </a:endParaRPr>
          </a:p>
          <a:p>
            <a:pPr algn="just">
              <a:buFont typeface="Arial" charset="0"/>
              <a:buNone/>
            </a:pPr>
            <a:r>
              <a:rPr lang="sk-SK" sz="2000" dirty="0" smtClean="0">
                <a:solidFill>
                  <a:srgbClr val="FF0000"/>
                </a:solidFill>
              </a:rPr>
              <a:t>Nové znenie:</a:t>
            </a:r>
          </a:p>
          <a:p>
            <a:pPr algn="just">
              <a:buFont typeface="Wingdings" panose="05000000000000000000" pitchFamily="2" charset="2"/>
              <a:buChar char="§"/>
            </a:pPr>
            <a:r>
              <a:rPr lang="sk-SK" sz="1800" dirty="0">
                <a:solidFill>
                  <a:srgbClr val="002060"/>
                </a:solidFill>
              </a:rPr>
              <a:t>poučenie o práve na odstúpenie od zmluvy vrátane určenia náležitostí a formy oznámenia o odstúpení, spôsobe a mieste doručenia oznámenia o odstúpení a o označení osoby, ktorej sa toto oznámenie </a:t>
            </a:r>
            <a:r>
              <a:rPr lang="sk-SK" sz="1800" dirty="0" smtClean="0">
                <a:solidFill>
                  <a:srgbClr val="002060"/>
                </a:solidFill>
              </a:rPr>
              <a:t>doručuje</a:t>
            </a:r>
          </a:p>
          <a:p>
            <a:pPr algn="just">
              <a:buFont typeface="Wingdings" panose="05000000000000000000" pitchFamily="2" charset="2"/>
              <a:buChar char="§"/>
            </a:pPr>
            <a:endParaRPr lang="sk-SK" sz="2000" dirty="0" smtClean="0">
              <a:solidFill>
                <a:srgbClr val="FF0000"/>
              </a:solidFill>
            </a:endParaRPr>
          </a:p>
          <a:p>
            <a:pPr algn="just">
              <a:buFont typeface="Arial" charset="0"/>
              <a:buNone/>
            </a:pPr>
            <a:r>
              <a:rPr lang="sk-SK" sz="2000" dirty="0" smtClean="0">
                <a:solidFill>
                  <a:srgbClr val="FF0000"/>
                </a:solidFill>
              </a:rPr>
              <a:t>Smernica Solventnosť II:</a:t>
            </a:r>
          </a:p>
          <a:p>
            <a:pPr algn="just">
              <a:buFont typeface="Wingdings" pitchFamily="2" charset="2"/>
              <a:buChar char="§"/>
            </a:pPr>
            <a:r>
              <a:rPr lang="en-US" sz="1800" dirty="0">
                <a:solidFill>
                  <a:srgbClr val="002060"/>
                </a:solidFill>
              </a:rPr>
              <a:t>arrangements for application of the </a:t>
            </a:r>
            <a:r>
              <a:rPr lang="en-US" sz="1800" b="1" dirty="0">
                <a:solidFill>
                  <a:srgbClr val="002060"/>
                </a:solidFill>
              </a:rPr>
              <a:t>cooling-off </a:t>
            </a:r>
            <a:r>
              <a:rPr lang="en-US" sz="1800" b="1" dirty="0" smtClean="0">
                <a:solidFill>
                  <a:srgbClr val="002060"/>
                </a:solidFill>
              </a:rPr>
              <a:t>period</a:t>
            </a:r>
            <a:endParaRPr lang="sk-SK" sz="1800" b="1" dirty="0" smtClean="0">
              <a:solidFill>
                <a:srgbClr val="002060"/>
              </a:solidFill>
            </a:endParaRPr>
          </a:p>
          <a:p>
            <a:pPr algn="just">
              <a:buFont typeface="Wingdings" pitchFamily="2" charset="2"/>
              <a:buChar char="§"/>
            </a:pPr>
            <a:r>
              <a:rPr lang="de-DE" sz="1800" dirty="0">
                <a:solidFill>
                  <a:srgbClr val="002060"/>
                </a:solidFill>
              </a:rPr>
              <a:t>Modalitäten der Ausübung des </a:t>
            </a:r>
            <a:r>
              <a:rPr lang="de-DE" sz="1800" b="1" dirty="0">
                <a:solidFill>
                  <a:srgbClr val="002060"/>
                </a:solidFill>
              </a:rPr>
              <a:t>Widerrufs und </a:t>
            </a:r>
            <a:r>
              <a:rPr lang="de-DE" sz="1800" b="1" dirty="0" smtClean="0">
                <a:solidFill>
                  <a:srgbClr val="002060"/>
                </a:solidFill>
              </a:rPr>
              <a:t>Rücktrittsrechts</a:t>
            </a:r>
            <a:endParaRPr lang="sk-SK" sz="1800" b="1" dirty="0" smtClean="0">
              <a:solidFill>
                <a:srgbClr val="002060"/>
              </a:solidFill>
            </a:endParaRPr>
          </a:p>
          <a:p>
            <a:pPr algn="just">
              <a:buFont typeface="Wingdings" pitchFamily="2" charset="2"/>
              <a:buChar char="§"/>
            </a:pPr>
            <a:r>
              <a:rPr lang="pl-PL" sz="1800" dirty="0">
                <a:solidFill>
                  <a:srgbClr val="002060"/>
                </a:solidFill>
              </a:rPr>
              <a:t>podmienky uplatnenia práva na </a:t>
            </a:r>
            <a:r>
              <a:rPr lang="pl-PL" sz="1800" b="1" dirty="0">
                <a:solidFill>
                  <a:srgbClr val="002060"/>
                </a:solidFill>
              </a:rPr>
              <a:t>odstúpenie od zmluvy</a:t>
            </a:r>
            <a:endParaRPr lang="sk-SK" sz="1800" b="1" dirty="0" smtClean="0">
              <a:solidFill>
                <a:srgbClr val="002060"/>
              </a:solidFill>
            </a:endParaRPr>
          </a:p>
        </p:txBody>
      </p:sp>
      <p:cxnSp>
        <p:nvCxnSpPr>
          <p:cNvPr id="5" name="Rovná spojnica 4"/>
          <p:cNvCxnSpPr/>
          <p:nvPr/>
        </p:nvCxnSpPr>
        <p:spPr>
          <a:xfrm rot="5400000">
            <a:off x="-3073400" y="3429000"/>
            <a:ext cx="6859588"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a:xfrm rot="5400000">
            <a:off x="-1430338" y="2071688"/>
            <a:ext cx="4144963"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a:xfrm rot="16200000" flipH="1">
            <a:off x="-142875" y="1143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a:xfrm rot="5400000">
            <a:off x="642144" y="642144"/>
            <a:ext cx="128587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4104" name="Picture 13" descr="S:\LOGÁ SLASPO\komb1c.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9315918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09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99">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099">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09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1619250" y="168275"/>
            <a:ext cx="7067550" cy="647700"/>
          </a:xfrm>
        </p:spPr>
        <p:txBody>
          <a:bodyPr/>
          <a:lstStyle/>
          <a:p>
            <a:r>
              <a:rPr lang="sk-SK" sz="3200" dirty="0" smtClean="0"/>
              <a:t>Povinnosti pred uzavretím zmluvy</a:t>
            </a:r>
            <a:endParaRPr lang="sk-SK" dirty="0" smtClean="0"/>
          </a:p>
        </p:txBody>
      </p:sp>
      <p:sp>
        <p:nvSpPr>
          <p:cNvPr id="4099" name="Zástupný symbol obsahu 2"/>
          <p:cNvSpPr>
            <a:spLocks noGrp="1"/>
          </p:cNvSpPr>
          <p:nvPr>
            <p:ph idx="1"/>
          </p:nvPr>
        </p:nvSpPr>
        <p:spPr>
          <a:xfrm>
            <a:off x="1258888" y="1285875"/>
            <a:ext cx="7439025" cy="5456238"/>
          </a:xfrm>
        </p:spPr>
        <p:txBody>
          <a:bodyPr/>
          <a:lstStyle/>
          <a:p>
            <a:pPr algn="just">
              <a:buFont typeface="Arial" charset="0"/>
              <a:buNone/>
            </a:pPr>
            <a:r>
              <a:rPr lang="sk-SK" sz="2000" dirty="0" smtClean="0">
                <a:solidFill>
                  <a:srgbClr val="FF0000"/>
                </a:solidFill>
              </a:rPr>
              <a:t>Pôvodné znenie:</a:t>
            </a:r>
          </a:p>
          <a:p>
            <a:pPr algn="just">
              <a:buFont typeface="Wingdings" panose="05000000000000000000" pitchFamily="2" charset="2"/>
              <a:buChar char="§"/>
            </a:pPr>
            <a:r>
              <a:rPr lang="pl-PL" sz="1800" dirty="0">
                <a:solidFill>
                  <a:srgbClr val="002060"/>
                </a:solidFill>
              </a:rPr>
              <a:t>všeobecné informácie o </a:t>
            </a:r>
            <a:r>
              <a:rPr lang="pl-PL" sz="1800" b="1" dirty="0">
                <a:solidFill>
                  <a:srgbClr val="002060"/>
                </a:solidFill>
              </a:rPr>
              <a:t>daňových povinnostiach</a:t>
            </a:r>
            <a:r>
              <a:rPr lang="pl-PL" sz="1800" dirty="0">
                <a:solidFill>
                  <a:srgbClr val="002060"/>
                </a:solidFill>
              </a:rPr>
              <a:t>, ktoré sa vzťahujú na danú poistnú </a:t>
            </a:r>
            <a:r>
              <a:rPr lang="pl-PL" sz="1800" dirty="0" smtClean="0">
                <a:solidFill>
                  <a:srgbClr val="002060"/>
                </a:solidFill>
              </a:rPr>
              <a:t>zmluvu</a:t>
            </a:r>
          </a:p>
          <a:p>
            <a:pPr algn="just">
              <a:buFont typeface="Wingdings" panose="05000000000000000000" pitchFamily="2" charset="2"/>
              <a:buChar char="§"/>
            </a:pPr>
            <a:endParaRPr lang="sk-SK" sz="2000" dirty="0" smtClean="0">
              <a:solidFill>
                <a:srgbClr val="FF0000"/>
              </a:solidFill>
            </a:endParaRPr>
          </a:p>
          <a:p>
            <a:pPr algn="just">
              <a:buFont typeface="Arial" charset="0"/>
              <a:buNone/>
            </a:pPr>
            <a:r>
              <a:rPr lang="sk-SK" sz="2000" dirty="0" smtClean="0">
                <a:solidFill>
                  <a:srgbClr val="FF0000"/>
                </a:solidFill>
              </a:rPr>
              <a:t>Nové znenie:</a:t>
            </a:r>
          </a:p>
          <a:p>
            <a:pPr algn="just">
              <a:buFont typeface="Wingdings" panose="05000000000000000000" pitchFamily="2" charset="2"/>
              <a:buChar char="§"/>
            </a:pPr>
            <a:r>
              <a:rPr lang="sk-SK" sz="1800" dirty="0">
                <a:solidFill>
                  <a:srgbClr val="002060"/>
                </a:solidFill>
              </a:rPr>
              <a:t>všeobecné informácie o </a:t>
            </a:r>
            <a:r>
              <a:rPr lang="sk-SK" sz="1800" b="1" dirty="0">
                <a:solidFill>
                  <a:srgbClr val="002060"/>
                </a:solidFill>
              </a:rPr>
              <a:t>daňových predpisoch</a:t>
            </a:r>
            <a:r>
              <a:rPr lang="sk-SK" sz="1800" dirty="0">
                <a:solidFill>
                  <a:srgbClr val="002060"/>
                </a:solidFill>
              </a:rPr>
              <a:t>, ktoré sa vzťahujú na danú poistnú </a:t>
            </a:r>
            <a:r>
              <a:rPr lang="sk-SK" sz="1800" dirty="0" smtClean="0">
                <a:solidFill>
                  <a:srgbClr val="002060"/>
                </a:solidFill>
              </a:rPr>
              <a:t>zmluvu</a:t>
            </a:r>
          </a:p>
          <a:p>
            <a:pPr algn="just">
              <a:buFont typeface="Wingdings" panose="05000000000000000000" pitchFamily="2" charset="2"/>
              <a:buChar char="§"/>
            </a:pPr>
            <a:endParaRPr lang="sk-SK" sz="2000" dirty="0" smtClean="0">
              <a:solidFill>
                <a:srgbClr val="FF0000"/>
              </a:solidFill>
            </a:endParaRPr>
          </a:p>
          <a:p>
            <a:pPr algn="just">
              <a:buFont typeface="Arial" charset="0"/>
              <a:buNone/>
            </a:pPr>
            <a:r>
              <a:rPr lang="sk-SK" sz="2000" dirty="0" smtClean="0">
                <a:solidFill>
                  <a:srgbClr val="FF0000"/>
                </a:solidFill>
              </a:rPr>
              <a:t>Smernica Solventnosť II:</a:t>
            </a:r>
          </a:p>
          <a:p>
            <a:pPr algn="just">
              <a:buFont typeface="Wingdings" pitchFamily="2" charset="2"/>
              <a:buChar char="§"/>
            </a:pPr>
            <a:r>
              <a:rPr lang="en-US" sz="1800" dirty="0">
                <a:solidFill>
                  <a:srgbClr val="002060"/>
                </a:solidFill>
              </a:rPr>
              <a:t>general information on the </a:t>
            </a:r>
            <a:r>
              <a:rPr lang="en-US" sz="1800" b="1" dirty="0">
                <a:solidFill>
                  <a:srgbClr val="002060"/>
                </a:solidFill>
              </a:rPr>
              <a:t>tax arrangements </a:t>
            </a:r>
            <a:r>
              <a:rPr lang="en-US" sz="1800" dirty="0">
                <a:solidFill>
                  <a:srgbClr val="002060"/>
                </a:solidFill>
              </a:rPr>
              <a:t>applicable to the type of </a:t>
            </a:r>
            <a:r>
              <a:rPr lang="en-US" sz="1800" dirty="0" smtClean="0">
                <a:solidFill>
                  <a:srgbClr val="002060"/>
                </a:solidFill>
              </a:rPr>
              <a:t>policy</a:t>
            </a:r>
            <a:endParaRPr lang="sk-SK" sz="1800" dirty="0" smtClean="0">
              <a:solidFill>
                <a:srgbClr val="002060"/>
              </a:solidFill>
            </a:endParaRPr>
          </a:p>
          <a:p>
            <a:pPr algn="just">
              <a:buFont typeface="Wingdings" pitchFamily="2" charset="2"/>
              <a:buChar char="§"/>
            </a:pPr>
            <a:r>
              <a:rPr lang="de-DE" sz="1800" dirty="0" smtClean="0">
                <a:solidFill>
                  <a:srgbClr val="002060"/>
                </a:solidFill>
              </a:rPr>
              <a:t>allgemeine </a:t>
            </a:r>
            <a:r>
              <a:rPr lang="de-DE" sz="1800" dirty="0">
                <a:solidFill>
                  <a:srgbClr val="002060"/>
                </a:solidFill>
              </a:rPr>
              <a:t>Angaben zu der auf die </a:t>
            </a:r>
            <a:r>
              <a:rPr lang="de-DE" sz="1800" dirty="0" err="1">
                <a:solidFill>
                  <a:srgbClr val="002060"/>
                </a:solidFill>
              </a:rPr>
              <a:t>Policenart</a:t>
            </a:r>
            <a:r>
              <a:rPr lang="de-DE" sz="1800" dirty="0">
                <a:solidFill>
                  <a:srgbClr val="002060"/>
                </a:solidFill>
              </a:rPr>
              <a:t> anwendbaren </a:t>
            </a:r>
            <a:r>
              <a:rPr lang="de-DE" sz="1800" b="1" dirty="0">
                <a:solidFill>
                  <a:srgbClr val="002060"/>
                </a:solidFill>
              </a:rPr>
              <a:t>Steuerregelung</a:t>
            </a:r>
          </a:p>
          <a:p>
            <a:pPr algn="just">
              <a:buFont typeface="Wingdings" pitchFamily="2" charset="2"/>
              <a:buChar char="§"/>
            </a:pPr>
            <a:r>
              <a:rPr lang="de-DE" sz="1800" dirty="0">
                <a:solidFill>
                  <a:srgbClr val="002060"/>
                </a:solidFill>
              </a:rPr>
              <a:t> </a:t>
            </a:r>
            <a:r>
              <a:rPr lang="de-DE" sz="1800" dirty="0" err="1">
                <a:solidFill>
                  <a:srgbClr val="002060"/>
                </a:solidFill>
              </a:rPr>
              <a:t>všeobecné</a:t>
            </a:r>
            <a:r>
              <a:rPr lang="de-DE" sz="1800" dirty="0">
                <a:solidFill>
                  <a:srgbClr val="002060"/>
                </a:solidFill>
              </a:rPr>
              <a:t> </a:t>
            </a:r>
            <a:r>
              <a:rPr lang="de-DE" sz="1800" dirty="0" err="1">
                <a:solidFill>
                  <a:srgbClr val="002060"/>
                </a:solidFill>
              </a:rPr>
              <a:t>informácie</a:t>
            </a:r>
            <a:r>
              <a:rPr lang="de-DE" sz="1800" dirty="0">
                <a:solidFill>
                  <a:srgbClr val="002060"/>
                </a:solidFill>
              </a:rPr>
              <a:t> o </a:t>
            </a:r>
            <a:r>
              <a:rPr lang="de-DE" sz="1800" b="1" dirty="0" err="1">
                <a:solidFill>
                  <a:srgbClr val="002060"/>
                </a:solidFill>
              </a:rPr>
              <a:t>daňovej</a:t>
            </a:r>
            <a:r>
              <a:rPr lang="de-DE" sz="1800" b="1" dirty="0">
                <a:solidFill>
                  <a:srgbClr val="002060"/>
                </a:solidFill>
              </a:rPr>
              <a:t> </a:t>
            </a:r>
            <a:r>
              <a:rPr lang="de-DE" sz="1800" b="1" dirty="0" err="1">
                <a:solidFill>
                  <a:srgbClr val="002060"/>
                </a:solidFill>
              </a:rPr>
              <a:t>úprave</a:t>
            </a:r>
            <a:r>
              <a:rPr lang="de-DE" sz="1800" b="1" dirty="0">
                <a:solidFill>
                  <a:srgbClr val="002060"/>
                </a:solidFill>
              </a:rPr>
              <a:t> </a:t>
            </a:r>
            <a:r>
              <a:rPr lang="de-DE" sz="1800" dirty="0" err="1">
                <a:solidFill>
                  <a:srgbClr val="002060"/>
                </a:solidFill>
              </a:rPr>
              <a:t>platnej</a:t>
            </a:r>
            <a:r>
              <a:rPr lang="de-DE" sz="1800" dirty="0">
                <a:solidFill>
                  <a:srgbClr val="002060"/>
                </a:solidFill>
              </a:rPr>
              <a:t> </a:t>
            </a:r>
            <a:r>
              <a:rPr lang="de-DE" sz="1800" dirty="0" err="1">
                <a:solidFill>
                  <a:srgbClr val="002060"/>
                </a:solidFill>
              </a:rPr>
              <a:t>pre</a:t>
            </a:r>
            <a:r>
              <a:rPr lang="de-DE" sz="1800" dirty="0">
                <a:solidFill>
                  <a:srgbClr val="002060"/>
                </a:solidFill>
              </a:rPr>
              <a:t> </a:t>
            </a:r>
            <a:r>
              <a:rPr lang="de-DE" sz="1800" dirty="0" err="1">
                <a:solidFill>
                  <a:srgbClr val="002060"/>
                </a:solidFill>
              </a:rPr>
              <a:t>druh</a:t>
            </a:r>
            <a:r>
              <a:rPr lang="de-DE" sz="1800" dirty="0">
                <a:solidFill>
                  <a:srgbClr val="002060"/>
                </a:solidFill>
              </a:rPr>
              <a:t> </a:t>
            </a:r>
            <a:r>
              <a:rPr lang="de-DE" sz="1800" dirty="0" err="1">
                <a:solidFill>
                  <a:srgbClr val="002060"/>
                </a:solidFill>
              </a:rPr>
              <a:t>poistenia</a:t>
            </a:r>
            <a:endParaRPr lang="sk-SK" sz="1800" b="1" dirty="0" smtClean="0">
              <a:solidFill>
                <a:srgbClr val="002060"/>
              </a:solidFill>
            </a:endParaRPr>
          </a:p>
        </p:txBody>
      </p:sp>
      <p:cxnSp>
        <p:nvCxnSpPr>
          <p:cNvPr id="5" name="Rovná spojnica 4"/>
          <p:cNvCxnSpPr/>
          <p:nvPr/>
        </p:nvCxnSpPr>
        <p:spPr>
          <a:xfrm rot="5400000">
            <a:off x="-3073400" y="3429000"/>
            <a:ext cx="6859588"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a:xfrm rot="5400000">
            <a:off x="-1430338" y="2071688"/>
            <a:ext cx="4144963"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a:xfrm rot="16200000" flipH="1">
            <a:off x="-142875" y="1143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a:xfrm rot="5400000">
            <a:off x="642144" y="642144"/>
            <a:ext cx="128587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4104" name="Picture 13" descr="S:\LOGÁ SLASPO\komb1c.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5483159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09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99">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099">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09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1619250" y="168275"/>
            <a:ext cx="7067550" cy="647700"/>
          </a:xfrm>
        </p:spPr>
        <p:txBody>
          <a:bodyPr/>
          <a:lstStyle/>
          <a:p>
            <a:r>
              <a:rPr lang="sk-SK" sz="3200" dirty="0" smtClean="0"/>
              <a:t>Povinnosti pred uzavretím zmluvy</a:t>
            </a:r>
            <a:endParaRPr lang="sk-SK" dirty="0" smtClean="0"/>
          </a:p>
        </p:txBody>
      </p:sp>
      <p:sp>
        <p:nvSpPr>
          <p:cNvPr id="4099" name="Zástupný symbol obsahu 2"/>
          <p:cNvSpPr>
            <a:spLocks noGrp="1"/>
          </p:cNvSpPr>
          <p:nvPr>
            <p:ph idx="1"/>
          </p:nvPr>
        </p:nvSpPr>
        <p:spPr>
          <a:xfrm>
            <a:off x="1258888" y="1285875"/>
            <a:ext cx="7439025" cy="5456238"/>
          </a:xfrm>
        </p:spPr>
        <p:txBody>
          <a:bodyPr/>
          <a:lstStyle/>
          <a:p>
            <a:pPr algn="just">
              <a:buFont typeface="Arial" charset="0"/>
              <a:buNone/>
            </a:pPr>
            <a:r>
              <a:rPr lang="sk-SK" sz="2000" dirty="0" smtClean="0">
                <a:solidFill>
                  <a:srgbClr val="FF0000"/>
                </a:solidFill>
              </a:rPr>
              <a:t>Pôvodné znenie:</a:t>
            </a:r>
          </a:p>
          <a:p>
            <a:pPr algn="just">
              <a:buFont typeface="Wingdings" panose="05000000000000000000" pitchFamily="2" charset="2"/>
              <a:buChar char="§"/>
            </a:pPr>
            <a:r>
              <a:rPr lang="pl-PL" sz="1800" dirty="0">
                <a:solidFill>
                  <a:srgbClr val="002060"/>
                </a:solidFill>
              </a:rPr>
              <a:t>spôsob vybavovania sťažností toho, kto s poisťovateľom uzaviera poistnú zmluvu, poisteného a oprávnenej </a:t>
            </a:r>
            <a:r>
              <a:rPr lang="pl-PL" sz="1800" dirty="0" smtClean="0">
                <a:solidFill>
                  <a:srgbClr val="002060"/>
                </a:solidFill>
              </a:rPr>
              <a:t>osoby</a:t>
            </a:r>
          </a:p>
          <a:p>
            <a:pPr algn="just">
              <a:buFont typeface="Arial" charset="0"/>
              <a:buNone/>
            </a:pPr>
            <a:r>
              <a:rPr lang="sk-SK" sz="2000" dirty="0" smtClean="0">
                <a:solidFill>
                  <a:srgbClr val="FF0000"/>
                </a:solidFill>
              </a:rPr>
              <a:t>Nové znenie:</a:t>
            </a:r>
          </a:p>
          <a:p>
            <a:pPr algn="just">
              <a:buFont typeface="Wingdings" panose="05000000000000000000" pitchFamily="2" charset="2"/>
              <a:buChar char="§"/>
            </a:pPr>
            <a:r>
              <a:rPr lang="sk-SK" sz="1800" dirty="0">
                <a:solidFill>
                  <a:srgbClr val="002060"/>
                </a:solidFill>
              </a:rPr>
              <a:t>spôsob vybavovania sťažností toho, kto s poisťovateľom uzaviera poistnú zmluvu, poisteného a oprávnenej </a:t>
            </a:r>
            <a:r>
              <a:rPr lang="sk-SK" sz="1800" dirty="0" smtClean="0">
                <a:solidFill>
                  <a:srgbClr val="002060"/>
                </a:solidFill>
              </a:rPr>
              <a:t>osoby</a:t>
            </a:r>
          </a:p>
          <a:p>
            <a:pPr algn="just">
              <a:buFont typeface="Arial" charset="0"/>
              <a:buNone/>
            </a:pPr>
            <a:r>
              <a:rPr lang="sk-SK" sz="2000" dirty="0" smtClean="0">
                <a:solidFill>
                  <a:srgbClr val="FF0000"/>
                </a:solidFill>
              </a:rPr>
              <a:t>Smernica Solventnosť II:</a:t>
            </a:r>
          </a:p>
          <a:p>
            <a:pPr algn="just">
              <a:buFont typeface="Wingdings" pitchFamily="2" charset="2"/>
              <a:buChar char="§"/>
            </a:pPr>
            <a:r>
              <a:rPr lang="en-US" sz="1600" dirty="0" smtClean="0">
                <a:solidFill>
                  <a:srgbClr val="002060"/>
                </a:solidFill>
              </a:rPr>
              <a:t>the </a:t>
            </a:r>
            <a:r>
              <a:rPr lang="en-US" sz="1600" dirty="0">
                <a:solidFill>
                  <a:srgbClr val="002060"/>
                </a:solidFill>
              </a:rPr>
              <a:t>arrangements for handling complaints concerning contracts by policy holders, lives assured or beneficiaries under contracts including, </a:t>
            </a:r>
            <a:r>
              <a:rPr lang="en-US" sz="1600" b="1" dirty="0">
                <a:solidFill>
                  <a:srgbClr val="002060"/>
                </a:solidFill>
              </a:rPr>
              <a:t>where appropriate, the existence of a complaints body, without prejudice to the right to take legal proceedings</a:t>
            </a:r>
          </a:p>
          <a:p>
            <a:pPr algn="just">
              <a:buFont typeface="Wingdings" pitchFamily="2" charset="2"/>
              <a:buChar char="§"/>
            </a:pPr>
            <a:r>
              <a:rPr lang="de-DE" sz="1600" dirty="0" smtClean="0">
                <a:solidFill>
                  <a:srgbClr val="002060"/>
                </a:solidFill>
              </a:rPr>
              <a:t>Bestimmungen </a:t>
            </a:r>
            <a:r>
              <a:rPr lang="de-DE" sz="1600" dirty="0">
                <a:solidFill>
                  <a:srgbClr val="002060"/>
                </a:solidFill>
              </a:rPr>
              <a:t>zur Bearbeitung von den Vertrag betreffenden Beschwerden der Versicherungsnehmer, der Versicherten oder der Begünstigten des Vertrags, </a:t>
            </a:r>
            <a:r>
              <a:rPr lang="de-DE" sz="1600" b="1" dirty="0">
                <a:solidFill>
                  <a:srgbClr val="002060"/>
                </a:solidFill>
              </a:rPr>
              <a:t>gegebenenfalls einschließlich des Hinweises auf eine Beschwerdestelle</a:t>
            </a:r>
            <a:r>
              <a:rPr lang="de-DE" sz="1600" dirty="0">
                <a:solidFill>
                  <a:srgbClr val="002060"/>
                </a:solidFill>
              </a:rPr>
              <a:t>; dies gilt unbeschadet der Möglichkeit, den Rechtsweg zu beschreiten</a:t>
            </a:r>
          </a:p>
          <a:p>
            <a:pPr algn="just">
              <a:buFont typeface="Wingdings" pitchFamily="2" charset="2"/>
              <a:buChar char="§"/>
            </a:pPr>
            <a:r>
              <a:rPr lang="de-DE" sz="1600" dirty="0" err="1">
                <a:solidFill>
                  <a:srgbClr val="002060"/>
                </a:solidFill>
              </a:rPr>
              <a:t>ustanovenia</a:t>
            </a:r>
            <a:r>
              <a:rPr lang="de-DE" sz="1600" dirty="0">
                <a:solidFill>
                  <a:srgbClr val="002060"/>
                </a:solidFill>
              </a:rPr>
              <a:t> o </a:t>
            </a:r>
            <a:r>
              <a:rPr lang="de-DE" sz="1600" dirty="0" err="1">
                <a:solidFill>
                  <a:srgbClr val="002060"/>
                </a:solidFill>
              </a:rPr>
              <a:t>vybavovaní</a:t>
            </a:r>
            <a:r>
              <a:rPr lang="de-DE" sz="1600" dirty="0">
                <a:solidFill>
                  <a:srgbClr val="002060"/>
                </a:solidFill>
              </a:rPr>
              <a:t> </a:t>
            </a:r>
            <a:r>
              <a:rPr lang="de-DE" sz="1600" dirty="0" err="1">
                <a:solidFill>
                  <a:srgbClr val="002060"/>
                </a:solidFill>
              </a:rPr>
              <a:t>sťažností</a:t>
            </a:r>
            <a:r>
              <a:rPr lang="de-DE" sz="1600" dirty="0">
                <a:solidFill>
                  <a:srgbClr val="002060"/>
                </a:solidFill>
              </a:rPr>
              <a:t> </a:t>
            </a:r>
            <a:r>
              <a:rPr lang="de-DE" sz="1600" dirty="0" err="1">
                <a:solidFill>
                  <a:srgbClr val="002060"/>
                </a:solidFill>
              </a:rPr>
              <a:t>týkajúcich</a:t>
            </a:r>
            <a:r>
              <a:rPr lang="de-DE" sz="1600" dirty="0">
                <a:solidFill>
                  <a:srgbClr val="002060"/>
                </a:solidFill>
              </a:rPr>
              <a:t> </a:t>
            </a:r>
            <a:r>
              <a:rPr lang="de-DE" sz="1600" dirty="0" err="1">
                <a:solidFill>
                  <a:srgbClr val="002060"/>
                </a:solidFill>
              </a:rPr>
              <a:t>sa</a:t>
            </a:r>
            <a:r>
              <a:rPr lang="de-DE" sz="1600" dirty="0">
                <a:solidFill>
                  <a:srgbClr val="002060"/>
                </a:solidFill>
              </a:rPr>
              <a:t> </a:t>
            </a:r>
            <a:r>
              <a:rPr lang="de-DE" sz="1600" dirty="0" err="1">
                <a:solidFill>
                  <a:srgbClr val="002060"/>
                </a:solidFill>
              </a:rPr>
              <a:t>zmlúv</a:t>
            </a:r>
            <a:r>
              <a:rPr lang="de-DE" sz="1600" dirty="0">
                <a:solidFill>
                  <a:srgbClr val="002060"/>
                </a:solidFill>
              </a:rPr>
              <a:t> </a:t>
            </a:r>
            <a:r>
              <a:rPr lang="de-DE" sz="1600" dirty="0" err="1">
                <a:solidFill>
                  <a:srgbClr val="002060"/>
                </a:solidFill>
              </a:rPr>
              <a:t>poistníkov</a:t>
            </a:r>
            <a:r>
              <a:rPr lang="de-DE" sz="1600" dirty="0">
                <a:solidFill>
                  <a:srgbClr val="002060"/>
                </a:solidFill>
              </a:rPr>
              <a:t>, </a:t>
            </a:r>
            <a:r>
              <a:rPr lang="de-DE" sz="1600" dirty="0" err="1">
                <a:solidFill>
                  <a:srgbClr val="002060"/>
                </a:solidFill>
              </a:rPr>
              <a:t>poistených</a:t>
            </a:r>
            <a:r>
              <a:rPr lang="de-DE" sz="1600" dirty="0">
                <a:solidFill>
                  <a:srgbClr val="002060"/>
                </a:solidFill>
              </a:rPr>
              <a:t> </a:t>
            </a:r>
            <a:r>
              <a:rPr lang="de-DE" sz="1600" dirty="0" err="1">
                <a:solidFill>
                  <a:srgbClr val="002060"/>
                </a:solidFill>
              </a:rPr>
              <a:t>alebo</a:t>
            </a:r>
            <a:r>
              <a:rPr lang="de-DE" sz="1600" dirty="0">
                <a:solidFill>
                  <a:srgbClr val="002060"/>
                </a:solidFill>
              </a:rPr>
              <a:t> </a:t>
            </a:r>
            <a:r>
              <a:rPr lang="de-DE" sz="1600" dirty="0" err="1">
                <a:solidFill>
                  <a:srgbClr val="002060"/>
                </a:solidFill>
              </a:rPr>
              <a:t>osôb</a:t>
            </a:r>
            <a:r>
              <a:rPr lang="de-DE" sz="1600" dirty="0">
                <a:solidFill>
                  <a:srgbClr val="002060"/>
                </a:solidFill>
              </a:rPr>
              <a:t> </a:t>
            </a:r>
            <a:r>
              <a:rPr lang="de-DE" sz="1600" dirty="0" err="1">
                <a:solidFill>
                  <a:srgbClr val="002060"/>
                </a:solidFill>
              </a:rPr>
              <a:t>oprávnených</a:t>
            </a:r>
            <a:r>
              <a:rPr lang="de-DE" sz="1600" dirty="0">
                <a:solidFill>
                  <a:srgbClr val="002060"/>
                </a:solidFill>
              </a:rPr>
              <a:t> </a:t>
            </a:r>
            <a:r>
              <a:rPr lang="de-DE" sz="1600" dirty="0" err="1">
                <a:solidFill>
                  <a:srgbClr val="002060"/>
                </a:solidFill>
              </a:rPr>
              <a:t>zo</a:t>
            </a:r>
            <a:r>
              <a:rPr lang="de-DE" sz="1600" dirty="0">
                <a:solidFill>
                  <a:srgbClr val="002060"/>
                </a:solidFill>
              </a:rPr>
              <a:t> </a:t>
            </a:r>
            <a:r>
              <a:rPr lang="de-DE" sz="1600" dirty="0" err="1">
                <a:solidFill>
                  <a:srgbClr val="002060"/>
                </a:solidFill>
              </a:rPr>
              <a:t>zmlúv</a:t>
            </a:r>
            <a:r>
              <a:rPr lang="de-DE" sz="1600" dirty="0">
                <a:solidFill>
                  <a:srgbClr val="002060"/>
                </a:solidFill>
              </a:rPr>
              <a:t>, </a:t>
            </a:r>
            <a:r>
              <a:rPr lang="de-DE" sz="1600" b="1" dirty="0" err="1">
                <a:solidFill>
                  <a:srgbClr val="002060"/>
                </a:solidFill>
              </a:rPr>
              <a:t>prípadne</a:t>
            </a:r>
            <a:r>
              <a:rPr lang="de-DE" sz="1600" b="1" dirty="0">
                <a:solidFill>
                  <a:srgbClr val="002060"/>
                </a:solidFill>
              </a:rPr>
              <a:t> </a:t>
            </a:r>
            <a:r>
              <a:rPr lang="de-DE" sz="1600" b="1" dirty="0" err="1">
                <a:solidFill>
                  <a:srgbClr val="002060"/>
                </a:solidFill>
              </a:rPr>
              <a:t>vrátane</a:t>
            </a:r>
            <a:r>
              <a:rPr lang="de-DE" sz="1600" b="1" dirty="0">
                <a:solidFill>
                  <a:srgbClr val="002060"/>
                </a:solidFill>
              </a:rPr>
              <a:t> </a:t>
            </a:r>
            <a:r>
              <a:rPr lang="de-DE" sz="1600" b="1" dirty="0" err="1">
                <a:solidFill>
                  <a:srgbClr val="002060"/>
                </a:solidFill>
              </a:rPr>
              <a:t>inštitúcie</a:t>
            </a:r>
            <a:r>
              <a:rPr lang="de-DE" sz="1600" b="1" dirty="0">
                <a:solidFill>
                  <a:srgbClr val="002060"/>
                </a:solidFill>
              </a:rPr>
              <a:t> </a:t>
            </a:r>
            <a:r>
              <a:rPr lang="de-DE" sz="1600" b="1" dirty="0" err="1">
                <a:solidFill>
                  <a:srgbClr val="002060"/>
                </a:solidFill>
              </a:rPr>
              <a:t>pre</a:t>
            </a:r>
            <a:r>
              <a:rPr lang="de-DE" sz="1600" b="1" dirty="0">
                <a:solidFill>
                  <a:srgbClr val="002060"/>
                </a:solidFill>
              </a:rPr>
              <a:t> </a:t>
            </a:r>
            <a:r>
              <a:rPr lang="de-DE" sz="1600" b="1" dirty="0" err="1">
                <a:solidFill>
                  <a:srgbClr val="002060"/>
                </a:solidFill>
              </a:rPr>
              <a:t>sťažnosti</a:t>
            </a:r>
            <a:r>
              <a:rPr lang="de-DE" sz="1600" b="1" dirty="0">
                <a:solidFill>
                  <a:srgbClr val="002060"/>
                </a:solidFill>
              </a:rPr>
              <a:t> </a:t>
            </a:r>
            <a:r>
              <a:rPr lang="de-DE" sz="1600" b="1" dirty="0" err="1">
                <a:solidFill>
                  <a:srgbClr val="002060"/>
                </a:solidFill>
              </a:rPr>
              <a:t>bez</a:t>
            </a:r>
            <a:r>
              <a:rPr lang="de-DE" sz="1600" b="1" dirty="0">
                <a:solidFill>
                  <a:srgbClr val="002060"/>
                </a:solidFill>
              </a:rPr>
              <a:t> </a:t>
            </a:r>
            <a:r>
              <a:rPr lang="de-DE" sz="1600" b="1" dirty="0" err="1">
                <a:solidFill>
                  <a:srgbClr val="002060"/>
                </a:solidFill>
              </a:rPr>
              <a:t>toho</a:t>
            </a:r>
            <a:r>
              <a:rPr lang="de-DE" sz="1600" b="1" dirty="0">
                <a:solidFill>
                  <a:srgbClr val="002060"/>
                </a:solidFill>
              </a:rPr>
              <a:t>, </a:t>
            </a:r>
            <a:r>
              <a:rPr lang="de-DE" sz="1600" b="1" dirty="0" err="1">
                <a:solidFill>
                  <a:srgbClr val="002060"/>
                </a:solidFill>
              </a:rPr>
              <a:t>aby</a:t>
            </a:r>
            <a:r>
              <a:rPr lang="de-DE" sz="1600" b="1" dirty="0">
                <a:solidFill>
                  <a:srgbClr val="002060"/>
                </a:solidFill>
              </a:rPr>
              <a:t> </a:t>
            </a:r>
            <a:r>
              <a:rPr lang="de-DE" sz="1600" b="1" dirty="0" err="1">
                <a:solidFill>
                  <a:srgbClr val="002060"/>
                </a:solidFill>
              </a:rPr>
              <a:t>bolo</a:t>
            </a:r>
            <a:r>
              <a:rPr lang="de-DE" sz="1600" b="1" dirty="0">
                <a:solidFill>
                  <a:srgbClr val="002060"/>
                </a:solidFill>
              </a:rPr>
              <a:t> </a:t>
            </a:r>
            <a:r>
              <a:rPr lang="de-DE" sz="1600" b="1" dirty="0" err="1">
                <a:solidFill>
                  <a:srgbClr val="002060"/>
                </a:solidFill>
              </a:rPr>
              <a:t>dotknuté</a:t>
            </a:r>
            <a:r>
              <a:rPr lang="de-DE" sz="1600" b="1" dirty="0">
                <a:solidFill>
                  <a:srgbClr val="002060"/>
                </a:solidFill>
              </a:rPr>
              <a:t> </a:t>
            </a:r>
            <a:r>
              <a:rPr lang="de-DE" sz="1600" b="1" dirty="0" err="1">
                <a:solidFill>
                  <a:srgbClr val="002060"/>
                </a:solidFill>
              </a:rPr>
              <a:t>právo</a:t>
            </a:r>
            <a:r>
              <a:rPr lang="de-DE" sz="1600" b="1" dirty="0">
                <a:solidFill>
                  <a:srgbClr val="002060"/>
                </a:solidFill>
              </a:rPr>
              <a:t> </a:t>
            </a:r>
            <a:r>
              <a:rPr lang="de-DE" sz="1600" b="1" dirty="0" err="1">
                <a:solidFill>
                  <a:srgbClr val="002060"/>
                </a:solidFill>
              </a:rPr>
              <a:t>začať</a:t>
            </a:r>
            <a:r>
              <a:rPr lang="de-DE" sz="1600" b="1" dirty="0">
                <a:solidFill>
                  <a:srgbClr val="002060"/>
                </a:solidFill>
              </a:rPr>
              <a:t> </a:t>
            </a:r>
            <a:r>
              <a:rPr lang="de-DE" sz="1600" b="1" dirty="0" err="1">
                <a:solidFill>
                  <a:srgbClr val="002060"/>
                </a:solidFill>
              </a:rPr>
              <a:t>súdne</a:t>
            </a:r>
            <a:r>
              <a:rPr lang="de-DE" sz="1600" b="1" dirty="0">
                <a:solidFill>
                  <a:srgbClr val="002060"/>
                </a:solidFill>
              </a:rPr>
              <a:t> </a:t>
            </a:r>
            <a:r>
              <a:rPr lang="de-DE" sz="1600" b="1" dirty="0" err="1">
                <a:solidFill>
                  <a:srgbClr val="002060"/>
                </a:solidFill>
              </a:rPr>
              <a:t>konanie</a:t>
            </a:r>
            <a:r>
              <a:rPr lang="de-DE" sz="1600" b="1" dirty="0">
                <a:solidFill>
                  <a:srgbClr val="002060"/>
                </a:solidFill>
              </a:rPr>
              <a:t> </a:t>
            </a:r>
          </a:p>
          <a:p>
            <a:pPr marL="0" indent="0" algn="just">
              <a:buNone/>
            </a:pPr>
            <a:endParaRPr lang="sk-SK" sz="1800" b="1" dirty="0" smtClean="0">
              <a:solidFill>
                <a:srgbClr val="002060"/>
              </a:solidFill>
            </a:endParaRPr>
          </a:p>
        </p:txBody>
      </p:sp>
      <p:cxnSp>
        <p:nvCxnSpPr>
          <p:cNvPr id="5" name="Rovná spojnica 4"/>
          <p:cNvCxnSpPr/>
          <p:nvPr/>
        </p:nvCxnSpPr>
        <p:spPr>
          <a:xfrm rot="5400000">
            <a:off x="-3073400" y="3429000"/>
            <a:ext cx="6859588"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a:xfrm rot="5400000">
            <a:off x="-1430338" y="2071688"/>
            <a:ext cx="4144963"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a:xfrm rot="16200000" flipH="1">
            <a:off x="-142875" y="1143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a:xfrm rot="5400000">
            <a:off x="642144" y="642144"/>
            <a:ext cx="128587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4104" name="Picture 13" descr="S:\LOGÁ SLASPO\komb1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195137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099">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99">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099">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09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1619250" y="168275"/>
            <a:ext cx="7067550" cy="647700"/>
          </a:xfrm>
        </p:spPr>
        <p:txBody>
          <a:bodyPr/>
          <a:lstStyle/>
          <a:p>
            <a:r>
              <a:rPr lang="sk-SK" sz="3200" dirty="0" smtClean="0"/>
              <a:t>Povinnosti pred uzavretím zmluvy</a:t>
            </a:r>
            <a:endParaRPr lang="sk-SK" dirty="0" smtClean="0"/>
          </a:p>
        </p:txBody>
      </p:sp>
      <p:sp>
        <p:nvSpPr>
          <p:cNvPr id="4099" name="Zástupný symbol obsahu 2"/>
          <p:cNvSpPr>
            <a:spLocks noGrp="1"/>
          </p:cNvSpPr>
          <p:nvPr>
            <p:ph idx="1"/>
          </p:nvPr>
        </p:nvSpPr>
        <p:spPr>
          <a:xfrm>
            <a:off x="1258888" y="1285875"/>
            <a:ext cx="7439025" cy="5456238"/>
          </a:xfrm>
        </p:spPr>
        <p:txBody>
          <a:bodyPr/>
          <a:lstStyle/>
          <a:p>
            <a:pPr algn="just">
              <a:buFont typeface="Arial" charset="0"/>
              <a:buNone/>
            </a:pPr>
            <a:r>
              <a:rPr lang="sk-SK" sz="2000" dirty="0" smtClean="0">
                <a:solidFill>
                  <a:srgbClr val="FF0000"/>
                </a:solidFill>
              </a:rPr>
              <a:t>Zákon o dohľade nad finančným trhom:</a:t>
            </a:r>
          </a:p>
          <a:p>
            <a:pPr marL="0" indent="0" algn="just">
              <a:buNone/>
            </a:pPr>
            <a:r>
              <a:rPr lang="sk-SK" sz="1800" dirty="0" smtClean="0">
                <a:solidFill>
                  <a:srgbClr val="002060"/>
                </a:solidFill>
              </a:rPr>
              <a:t>Národná banka Slovenska v rámci dohľadu nad finančným trhom vykonáva ochranu finančných spotrebiteľov </a:t>
            </a:r>
            <a:r>
              <a:rPr lang="sk-SK" sz="1800" b="1" dirty="0" smtClean="0">
                <a:solidFill>
                  <a:srgbClr val="002060"/>
                </a:solidFill>
              </a:rPr>
              <a:t>vrátane vybavovania podaní finančných spotrebiteľov a iných klientov dohliadaných subjektov </a:t>
            </a:r>
            <a:r>
              <a:rPr lang="sk-SK" sz="1800" dirty="0" smtClean="0">
                <a:solidFill>
                  <a:srgbClr val="002060"/>
                </a:solidFill>
              </a:rPr>
              <a:t>a podaní spotrebiteľských združení súvisiacich s ponúkaním alebo poskytovaním finančných služieb alebo s inými obchodmi dohliadaných subjektov.</a:t>
            </a:r>
          </a:p>
          <a:p>
            <a:pPr algn="just">
              <a:buNone/>
            </a:pPr>
            <a:r>
              <a:rPr lang="sk-SK" sz="2000" dirty="0" smtClean="0">
                <a:solidFill>
                  <a:srgbClr val="FF0000"/>
                </a:solidFill>
              </a:rPr>
              <a:t>Usmernenie NBS (EIOPA </a:t>
            </a:r>
            <a:r>
              <a:rPr lang="sk-SK" sz="2000" dirty="0" err="1" smtClean="0">
                <a:solidFill>
                  <a:srgbClr val="FF0000"/>
                </a:solidFill>
              </a:rPr>
              <a:t>Guidelines</a:t>
            </a:r>
            <a:r>
              <a:rPr lang="sk-SK" sz="2000" dirty="0" smtClean="0">
                <a:solidFill>
                  <a:srgbClr val="FF0000"/>
                </a:solidFill>
              </a:rPr>
              <a:t>):</a:t>
            </a:r>
          </a:p>
          <a:p>
            <a:pPr marL="0" indent="0" algn="just">
              <a:buNone/>
            </a:pPr>
            <a:r>
              <a:rPr lang="sk-SK" sz="1800" dirty="0" smtClean="0">
                <a:solidFill>
                  <a:srgbClr val="002060"/>
                </a:solidFill>
              </a:rPr>
              <a:t>Príslušné orgány by mali zabezpečiť, aby poisťovne poskytovali jasné, presné a aktuálne informácie o postupe pri vybavovaní sťažností vrátane... ...popisu postupu pri vybavovaní sťažnosti (napr. kedy bude písomne potvrdené doručenie sťažnosti, orientačný časový horizont riešenia, </a:t>
            </a:r>
            <a:r>
              <a:rPr lang="sk-SK" sz="1800" b="1" dirty="0" smtClean="0">
                <a:solidFill>
                  <a:srgbClr val="002060"/>
                </a:solidFill>
              </a:rPr>
              <a:t>dostupnosť príslušného orgánu, ombudsmana alebo mechanizmus alternatívneho riešenia sporov </a:t>
            </a:r>
            <a:r>
              <a:rPr lang="sk-SK" sz="1800" dirty="0" smtClean="0">
                <a:solidFill>
                  <a:srgbClr val="002060"/>
                </a:solidFill>
              </a:rPr>
              <a:t>(ARS) a pod.);</a:t>
            </a:r>
          </a:p>
          <a:p>
            <a:pPr marL="0" indent="0" algn="just">
              <a:buNone/>
            </a:pPr>
            <a:r>
              <a:rPr lang="sk-SK" sz="2000" dirty="0" smtClean="0">
                <a:solidFill>
                  <a:srgbClr val="FF0000"/>
                </a:solidFill>
              </a:rPr>
              <a:t>Český návrh zákona:</a:t>
            </a:r>
          </a:p>
          <a:p>
            <a:pPr marL="0" indent="0" algn="just">
              <a:buNone/>
            </a:pPr>
            <a:r>
              <a:rPr lang="sk-SK" sz="1800" dirty="0" err="1" smtClean="0">
                <a:solidFill>
                  <a:srgbClr val="002060"/>
                </a:solidFill>
              </a:rPr>
              <a:t>způsobech</a:t>
            </a:r>
            <a:r>
              <a:rPr lang="sk-SK" sz="1800" dirty="0" smtClean="0">
                <a:solidFill>
                  <a:srgbClr val="002060"/>
                </a:solidFill>
              </a:rPr>
              <a:t> </a:t>
            </a:r>
            <a:r>
              <a:rPr lang="sk-SK" sz="1800" dirty="0" err="1" smtClean="0">
                <a:solidFill>
                  <a:srgbClr val="002060"/>
                </a:solidFill>
              </a:rPr>
              <a:t>vyřizování</a:t>
            </a:r>
            <a:r>
              <a:rPr lang="sk-SK" sz="1800" dirty="0" smtClean="0">
                <a:solidFill>
                  <a:srgbClr val="002060"/>
                </a:solidFill>
              </a:rPr>
              <a:t> </a:t>
            </a:r>
            <a:r>
              <a:rPr lang="sk-SK" sz="1800" dirty="0" err="1" smtClean="0">
                <a:solidFill>
                  <a:srgbClr val="002060"/>
                </a:solidFill>
              </a:rPr>
              <a:t>stížností</a:t>
            </a:r>
            <a:r>
              <a:rPr lang="sk-SK" sz="1800" dirty="0" smtClean="0">
                <a:solidFill>
                  <a:srgbClr val="002060"/>
                </a:solidFill>
              </a:rPr>
              <a:t> </a:t>
            </a:r>
            <a:r>
              <a:rPr lang="sk-SK" sz="1800" dirty="0" err="1" smtClean="0">
                <a:solidFill>
                  <a:srgbClr val="002060"/>
                </a:solidFill>
              </a:rPr>
              <a:t>zákazníků</a:t>
            </a:r>
            <a:r>
              <a:rPr lang="sk-SK" sz="1800" dirty="0" smtClean="0">
                <a:solidFill>
                  <a:srgbClr val="002060"/>
                </a:solidFill>
              </a:rPr>
              <a:t>, </a:t>
            </a:r>
            <a:r>
              <a:rPr lang="sk-SK" sz="1800" dirty="0" err="1" smtClean="0">
                <a:solidFill>
                  <a:srgbClr val="002060"/>
                </a:solidFill>
              </a:rPr>
              <a:t>pojištěných</a:t>
            </a:r>
            <a:r>
              <a:rPr lang="sk-SK" sz="1800" dirty="0" smtClean="0">
                <a:solidFill>
                  <a:srgbClr val="002060"/>
                </a:solidFill>
              </a:rPr>
              <a:t> nebo </a:t>
            </a:r>
            <a:r>
              <a:rPr lang="sk-SK" sz="1800" dirty="0" err="1" smtClean="0">
                <a:solidFill>
                  <a:srgbClr val="002060"/>
                </a:solidFill>
              </a:rPr>
              <a:t>jiných</a:t>
            </a:r>
            <a:r>
              <a:rPr lang="sk-SK" sz="1800" dirty="0" smtClean="0">
                <a:solidFill>
                  <a:srgbClr val="002060"/>
                </a:solidFill>
              </a:rPr>
              <a:t> </a:t>
            </a:r>
            <a:r>
              <a:rPr lang="sk-SK" sz="1800" dirty="0" err="1" smtClean="0">
                <a:solidFill>
                  <a:srgbClr val="002060"/>
                </a:solidFill>
              </a:rPr>
              <a:t>oprávněných</a:t>
            </a:r>
            <a:r>
              <a:rPr lang="sk-SK" sz="1800" dirty="0" smtClean="0">
                <a:solidFill>
                  <a:srgbClr val="002060"/>
                </a:solidFill>
              </a:rPr>
              <a:t> </a:t>
            </a:r>
            <a:r>
              <a:rPr lang="sk-SK" sz="1800" dirty="0" err="1" smtClean="0">
                <a:solidFill>
                  <a:srgbClr val="002060"/>
                </a:solidFill>
              </a:rPr>
              <a:t>osob</a:t>
            </a:r>
            <a:r>
              <a:rPr lang="sk-SK" sz="1800" dirty="0" smtClean="0">
                <a:solidFill>
                  <a:srgbClr val="002060"/>
                </a:solidFill>
              </a:rPr>
              <a:t>, </a:t>
            </a:r>
            <a:r>
              <a:rPr lang="sk-SK" sz="1800" b="1" dirty="0" err="1" smtClean="0">
                <a:solidFill>
                  <a:srgbClr val="002060"/>
                </a:solidFill>
              </a:rPr>
              <a:t>včetně</a:t>
            </a:r>
            <a:r>
              <a:rPr lang="sk-SK" sz="1800" b="1" dirty="0" smtClean="0">
                <a:solidFill>
                  <a:srgbClr val="002060"/>
                </a:solidFill>
              </a:rPr>
              <a:t> možnosti </a:t>
            </a:r>
            <a:r>
              <a:rPr lang="sk-SK" sz="1800" b="1" dirty="0" err="1" smtClean="0">
                <a:solidFill>
                  <a:srgbClr val="002060"/>
                </a:solidFill>
              </a:rPr>
              <a:t>obrátit</a:t>
            </a:r>
            <a:r>
              <a:rPr lang="sk-SK" sz="1800" b="1" dirty="0" smtClean="0">
                <a:solidFill>
                  <a:srgbClr val="002060"/>
                </a:solidFill>
              </a:rPr>
              <a:t> </a:t>
            </a:r>
            <a:r>
              <a:rPr lang="sk-SK" sz="1800" b="1" dirty="0" err="1" smtClean="0">
                <a:solidFill>
                  <a:srgbClr val="002060"/>
                </a:solidFill>
              </a:rPr>
              <a:t>se</a:t>
            </a:r>
            <a:r>
              <a:rPr lang="sk-SK" sz="1800" b="1" dirty="0" smtClean="0">
                <a:solidFill>
                  <a:srgbClr val="002060"/>
                </a:solidFill>
              </a:rPr>
              <a:t> na Českou národní banku, a o </a:t>
            </a:r>
            <a:r>
              <a:rPr lang="sk-SK" sz="1800" b="1" dirty="0" err="1" smtClean="0">
                <a:solidFill>
                  <a:srgbClr val="002060"/>
                </a:solidFill>
              </a:rPr>
              <a:t>způsobu</a:t>
            </a:r>
            <a:r>
              <a:rPr lang="sk-SK" sz="1800" b="1" dirty="0" smtClean="0">
                <a:solidFill>
                  <a:srgbClr val="002060"/>
                </a:solidFill>
              </a:rPr>
              <a:t> </a:t>
            </a:r>
            <a:r>
              <a:rPr lang="sk-SK" sz="1800" b="1" dirty="0" err="1" smtClean="0">
                <a:solidFill>
                  <a:srgbClr val="002060"/>
                </a:solidFill>
              </a:rPr>
              <a:t>mimosoudního</a:t>
            </a:r>
            <a:r>
              <a:rPr lang="sk-SK" sz="1800" b="1" dirty="0" smtClean="0">
                <a:solidFill>
                  <a:srgbClr val="002060"/>
                </a:solidFill>
              </a:rPr>
              <a:t> </a:t>
            </a:r>
            <a:r>
              <a:rPr lang="sk-SK" sz="1800" b="1" dirty="0" err="1" smtClean="0">
                <a:solidFill>
                  <a:srgbClr val="002060"/>
                </a:solidFill>
              </a:rPr>
              <a:t>řešení</a:t>
            </a:r>
            <a:r>
              <a:rPr lang="sk-SK" sz="1800" b="1" dirty="0" smtClean="0">
                <a:solidFill>
                  <a:srgbClr val="002060"/>
                </a:solidFill>
              </a:rPr>
              <a:t> </a:t>
            </a:r>
            <a:r>
              <a:rPr lang="sk-SK" sz="1800" b="1" dirty="0" err="1" smtClean="0">
                <a:solidFill>
                  <a:srgbClr val="002060"/>
                </a:solidFill>
              </a:rPr>
              <a:t>sporů</a:t>
            </a:r>
            <a:r>
              <a:rPr lang="sk-SK" sz="1800" b="1" dirty="0" smtClean="0">
                <a:solidFill>
                  <a:srgbClr val="002060"/>
                </a:solidFill>
              </a:rPr>
              <a:t> </a:t>
            </a:r>
            <a:r>
              <a:rPr lang="sk-SK" sz="1800" b="1" dirty="0" err="1" smtClean="0">
                <a:solidFill>
                  <a:srgbClr val="002060"/>
                </a:solidFill>
              </a:rPr>
              <a:t>prostřednictvím</a:t>
            </a:r>
            <a:r>
              <a:rPr lang="sk-SK" sz="1800" b="1" dirty="0" smtClean="0">
                <a:solidFill>
                  <a:srgbClr val="002060"/>
                </a:solidFill>
              </a:rPr>
              <a:t> </a:t>
            </a:r>
            <a:r>
              <a:rPr lang="sk-SK" sz="1800" b="1" dirty="0" err="1" smtClean="0">
                <a:solidFill>
                  <a:srgbClr val="002060"/>
                </a:solidFill>
              </a:rPr>
              <a:t>finančního</a:t>
            </a:r>
            <a:r>
              <a:rPr lang="sk-SK" sz="1800" b="1" dirty="0" smtClean="0">
                <a:solidFill>
                  <a:srgbClr val="002060"/>
                </a:solidFill>
              </a:rPr>
              <a:t> arbitra</a:t>
            </a:r>
          </a:p>
          <a:p>
            <a:pPr marL="0" indent="0" algn="just">
              <a:buNone/>
            </a:pPr>
            <a:endParaRPr lang="sk-SK" sz="1800" dirty="0" smtClean="0">
              <a:solidFill>
                <a:srgbClr val="002060"/>
              </a:solidFill>
            </a:endParaRPr>
          </a:p>
        </p:txBody>
      </p:sp>
      <p:cxnSp>
        <p:nvCxnSpPr>
          <p:cNvPr id="5" name="Rovná spojnica 4"/>
          <p:cNvCxnSpPr/>
          <p:nvPr/>
        </p:nvCxnSpPr>
        <p:spPr>
          <a:xfrm rot="5400000">
            <a:off x="-3073400" y="3429000"/>
            <a:ext cx="6859588"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a:xfrm rot="5400000">
            <a:off x="-1430338" y="2071688"/>
            <a:ext cx="4144963"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a:xfrm rot="16200000" flipH="1">
            <a:off x="-142875" y="1143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a:xfrm rot="5400000">
            <a:off x="642144" y="642144"/>
            <a:ext cx="128587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4104" name="Picture 13" descr="S:\LOGÁ SLASPO\komb1c.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3502812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099">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09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1619250" y="168275"/>
            <a:ext cx="7067550" cy="647700"/>
          </a:xfrm>
        </p:spPr>
        <p:txBody>
          <a:bodyPr/>
          <a:lstStyle/>
          <a:p>
            <a:r>
              <a:rPr lang="sk-SK" sz="3200" dirty="0" smtClean="0"/>
              <a:t>Povinnosti pred uzavretím zmluvy</a:t>
            </a:r>
            <a:endParaRPr lang="sk-SK" dirty="0" smtClean="0"/>
          </a:p>
        </p:txBody>
      </p:sp>
      <p:sp>
        <p:nvSpPr>
          <p:cNvPr id="4099" name="Zástupný symbol obsahu 2"/>
          <p:cNvSpPr>
            <a:spLocks noGrp="1"/>
          </p:cNvSpPr>
          <p:nvPr>
            <p:ph idx="1"/>
          </p:nvPr>
        </p:nvSpPr>
        <p:spPr>
          <a:xfrm>
            <a:off x="1258888" y="1285875"/>
            <a:ext cx="7439025" cy="5456238"/>
          </a:xfrm>
        </p:spPr>
        <p:txBody>
          <a:bodyPr/>
          <a:lstStyle/>
          <a:p>
            <a:pPr algn="just">
              <a:buFont typeface="Arial" charset="0"/>
              <a:buNone/>
            </a:pPr>
            <a:r>
              <a:rPr lang="sk-SK" sz="2000" dirty="0" smtClean="0">
                <a:solidFill>
                  <a:srgbClr val="FF0000"/>
                </a:solidFill>
              </a:rPr>
              <a:t>Zákon o poisťovníctve:</a:t>
            </a:r>
          </a:p>
          <a:p>
            <a:pPr marL="0" indent="0" algn="just">
              <a:buNone/>
            </a:pPr>
            <a:r>
              <a:rPr lang="sk-SK" sz="1800" dirty="0" smtClean="0">
                <a:solidFill>
                  <a:srgbClr val="002060"/>
                </a:solidFill>
              </a:rPr>
              <a:t>Poisťovňa a pobočka zahraničnej poisťovne sú povinné</a:t>
            </a:r>
          </a:p>
          <a:p>
            <a:pPr algn="just">
              <a:buFont typeface="+mj-lt"/>
              <a:buAutoNum type="alphaLcParenR"/>
            </a:pPr>
            <a:r>
              <a:rPr lang="sk-SK" sz="1800" dirty="0" smtClean="0">
                <a:solidFill>
                  <a:srgbClr val="002060"/>
                </a:solidFill>
              </a:rPr>
              <a:t>poskytnúť sťažovateľovi zrozumiteľné, presné a aktuálne informácie o postupe pri vybavovaní sťažností,</a:t>
            </a:r>
          </a:p>
          <a:p>
            <a:pPr algn="just">
              <a:buFont typeface="+mj-lt"/>
              <a:buAutoNum type="alphaLcParenR"/>
            </a:pPr>
            <a:r>
              <a:rPr lang="sk-SK" sz="1800" dirty="0" smtClean="0">
                <a:solidFill>
                  <a:srgbClr val="002060"/>
                </a:solidFill>
              </a:rPr>
              <a:t>uvádzať </a:t>
            </a:r>
            <a:r>
              <a:rPr lang="sk-SK" sz="1800" b="1" dirty="0" smtClean="0">
                <a:solidFill>
                  <a:srgbClr val="002060"/>
                </a:solidFill>
              </a:rPr>
              <a:t>informácie</a:t>
            </a:r>
            <a:r>
              <a:rPr lang="sk-SK" sz="1800" dirty="0" smtClean="0">
                <a:solidFill>
                  <a:srgbClr val="002060"/>
                </a:solidFill>
              </a:rPr>
              <a:t> o postupe pri vybavovaní sťažností </a:t>
            </a:r>
            <a:r>
              <a:rPr lang="sk-SK" sz="1800" b="1" dirty="0" smtClean="0">
                <a:solidFill>
                  <a:srgbClr val="002060"/>
                </a:solidFill>
              </a:rPr>
              <a:t>v zmluvnej dokumentácii</a:t>
            </a:r>
            <a:r>
              <a:rPr lang="sk-SK" sz="1800" dirty="0" smtClean="0">
                <a:solidFill>
                  <a:srgbClr val="002060"/>
                </a:solidFill>
              </a:rPr>
              <a:t> a zverejniť informácie o postupe pri vybavovaní sťažností ľahko dostupným spôsobom, napríklad vo forme brožúr, letákov alebo na webovom sídle poisťovne</a:t>
            </a:r>
          </a:p>
          <a:p>
            <a:pPr algn="just">
              <a:buFont typeface="Arial" charset="0"/>
              <a:buNone/>
            </a:pPr>
            <a:r>
              <a:rPr lang="sk-SK" sz="2000" dirty="0" smtClean="0">
                <a:solidFill>
                  <a:srgbClr val="FF0000"/>
                </a:solidFill>
              </a:rPr>
              <a:t>Usmernenie NBS (EIOPA </a:t>
            </a:r>
            <a:r>
              <a:rPr lang="sk-SK" sz="2000" dirty="0" err="1" smtClean="0">
                <a:solidFill>
                  <a:srgbClr val="FF0000"/>
                </a:solidFill>
              </a:rPr>
              <a:t>Guidelines</a:t>
            </a:r>
            <a:r>
              <a:rPr lang="sk-SK" sz="2000" dirty="0" smtClean="0">
                <a:solidFill>
                  <a:srgbClr val="FF0000"/>
                </a:solidFill>
              </a:rPr>
              <a:t>):</a:t>
            </a:r>
          </a:p>
          <a:p>
            <a:pPr marL="0" indent="0" algn="just">
              <a:buNone/>
            </a:pPr>
            <a:r>
              <a:rPr lang="sk-SK" sz="1800" dirty="0" smtClean="0">
                <a:solidFill>
                  <a:srgbClr val="002060"/>
                </a:solidFill>
              </a:rPr>
              <a:t>Príslušné orgány by mali zabezpečiť, aby poisťovne zverejnili </a:t>
            </a:r>
            <a:r>
              <a:rPr lang="sk-SK" sz="1800" b="1" dirty="0" smtClean="0">
                <a:solidFill>
                  <a:srgbClr val="002060"/>
                </a:solidFill>
              </a:rPr>
              <a:t>informácie</a:t>
            </a:r>
            <a:r>
              <a:rPr lang="sk-SK" sz="1800" dirty="0" smtClean="0">
                <a:solidFill>
                  <a:srgbClr val="002060"/>
                </a:solidFill>
              </a:rPr>
              <a:t> o postupe pri vybavovaní sťažností ľahko dostupným spôsobom, napríklad vo forme brožúr, letákov, </a:t>
            </a:r>
            <a:r>
              <a:rPr lang="sk-SK" sz="1800" b="1" dirty="0" smtClean="0">
                <a:solidFill>
                  <a:srgbClr val="002060"/>
                </a:solidFill>
              </a:rPr>
              <a:t>zmluvnej dokumentácie </a:t>
            </a:r>
            <a:r>
              <a:rPr lang="sk-SK" sz="1800" dirty="0" smtClean="0">
                <a:solidFill>
                  <a:srgbClr val="002060"/>
                </a:solidFill>
              </a:rPr>
              <a:t>alebo  na webovej stránke poisťovne</a:t>
            </a:r>
            <a:endParaRPr lang="sk-SK" sz="1800" dirty="0">
              <a:solidFill>
                <a:srgbClr val="002060"/>
              </a:solidFill>
            </a:endParaRPr>
          </a:p>
        </p:txBody>
      </p:sp>
      <p:cxnSp>
        <p:nvCxnSpPr>
          <p:cNvPr id="5" name="Rovná spojnica 4"/>
          <p:cNvCxnSpPr/>
          <p:nvPr/>
        </p:nvCxnSpPr>
        <p:spPr>
          <a:xfrm rot="5400000">
            <a:off x="-3073400" y="3429000"/>
            <a:ext cx="6859588"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a:xfrm rot="5400000">
            <a:off x="-1430338" y="2071688"/>
            <a:ext cx="4144963"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a:xfrm rot="16200000" flipH="1">
            <a:off x="-142875" y="1143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a:xfrm rot="5400000">
            <a:off x="642144" y="642144"/>
            <a:ext cx="128587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4104" name="Picture 13" descr="S:\LOGÁ SLASPO\komb1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4294081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09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09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099">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09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1619250" y="168275"/>
            <a:ext cx="7067550" cy="647700"/>
          </a:xfrm>
        </p:spPr>
        <p:txBody>
          <a:bodyPr/>
          <a:lstStyle/>
          <a:p>
            <a:r>
              <a:rPr lang="sk-SK" sz="3200" dirty="0" smtClean="0"/>
              <a:t>Povinnosti pred uzavretím zmluvy</a:t>
            </a:r>
            <a:endParaRPr lang="sk-SK" dirty="0" smtClean="0"/>
          </a:p>
        </p:txBody>
      </p:sp>
      <p:sp>
        <p:nvSpPr>
          <p:cNvPr id="4099" name="Zástupný symbol obsahu 2"/>
          <p:cNvSpPr>
            <a:spLocks noGrp="1"/>
          </p:cNvSpPr>
          <p:nvPr>
            <p:ph idx="1"/>
          </p:nvPr>
        </p:nvSpPr>
        <p:spPr>
          <a:xfrm>
            <a:off x="1258888" y="1285875"/>
            <a:ext cx="7439025" cy="5456238"/>
          </a:xfrm>
        </p:spPr>
        <p:txBody>
          <a:bodyPr/>
          <a:lstStyle/>
          <a:p>
            <a:pPr algn="just">
              <a:buFont typeface="Arial" charset="0"/>
              <a:buNone/>
            </a:pPr>
            <a:r>
              <a:rPr lang="sk-SK" sz="2000" dirty="0" smtClean="0">
                <a:solidFill>
                  <a:srgbClr val="FF0000"/>
                </a:solidFill>
              </a:rPr>
              <a:t>Pôvodné znenie:</a:t>
            </a:r>
          </a:p>
          <a:p>
            <a:pPr algn="just">
              <a:buFont typeface="Wingdings" panose="05000000000000000000" pitchFamily="2" charset="2"/>
              <a:buChar char="§"/>
            </a:pPr>
            <a:r>
              <a:rPr lang="pl-PL" sz="1800" dirty="0">
                <a:solidFill>
                  <a:srgbClr val="002060"/>
                </a:solidFill>
              </a:rPr>
              <a:t>právo štátu, ktoré platí pre poistnú zmluvu tam, kde zmluvné strany nemajú možnosť zvoliť si právo platné pre poistnú zmluvu, alebo právo štátu, ktoré navrhuje poisťovateľ, ak zmluvné strany majú možnosť zvoliť si právo</a:t>
            </a:r>
            <a:endParaRPr lang="sk-SK" sz="2000" dirty="0" smtClean="0">
              <a:solidFill>
                <a:srgbClr val="FF0000"/>
              </a:solidFill>
            </a:endParaRPr>
          </a:p>
          <a:p>
            <a:pPr algn="just">
              <a:buFont typeface="Arial" charset="0"/>
              <a:buNone/>
            </a:pPr>
            <a:r>
              <a:rPr lang="sk-SK" sz="2000" dirty="0" smtClean="0">
                <a:solidFill>
                  <a:srgbClr val="FF0000"/>
                </a:solidFill>
              </a:rPr>
              <a:t>Nové znenie:</a:t>
            </a:r>
          </a:p>
          <a:p>
            <a:pPr algn="just">
              <a:buFont typeface="Wingdings" panose="05000000000000000000" pitchFamily="2" charset="2"/>
              <a:buChar char="§"/>
            </a:pPr>
            <a:r>
              <a:rPr lang="sk-SK" sz="1800" dirty="0">
                <a:solidFill>
                  <a:srgbClr val="002060"/>
                </a:solidFill>
              </a:rPr>
              <a:t>právo štátu, ktoré platí pre poistnú zmluvu tam, kde zmluvné strany nemajú možnosť zvoliť si právo platné pre poistnú zmluvu, alebo právo štátu, ktoré navrhuje poisťovateľ, ak zmluvné strany majú možnosť zvoliť si právo</a:t>
            </a:r>
            <a:endParaRPr lang="sk-SK" sz="2000" dirty="0" smtClean="0">
              <a:solidFill>
                <a:srgbClr val="FF0000"/>
              </a:solidFill>
            </a:endParaRPr>
          </a:p>
          <a:p>
            <a:pPr algn="just">
              <a:buFont typeface="Arial" charset="0"/>
              <a:buNone/>
            </a:pPr>
            <a:r>
              <a:rPr lang="sk-SK" sz="2000" dirty="0" smtClean="0">
                <a:solidFill>
                  <a:srgbClr val="FF0000"/>
                </a:solidFill>
              </a:rPr>
              <a:t>Smernica Solventnosť II:</a:t>
            </a:r>
          </a:p>
          <a:p>
            <a:pPr algn="just">
              <a:buFont typeface="Wingdings" pitchFamily="2" charset="2"/>
              <a:buChar char="§"/>
            </a:pPr>
            <a:r>
              <a:rPr lang="en-US" sz="1800" dirty="0" smtClean="0">
                <a:solidFill>
                  <a:srgbClr val="002060"/>
                </a:solidFill>
              </a:rPr>
              <a:t>the </a:t>
            </a:r>
            <a:r>
              <a:rPr lang="en-US" sz="1800" dirty="0">
                <a:solidFill>
                  <a:srgbClr val="002060"/>
                </a:solidFill>
              </a:rPr>
              <a:t>law applicable to the contract where the parties do not have a free choice or, where the parties are free to choose the law applicable, the law the life insurance undertaking proposes to choose</a:t>
            </a:r>
          </a:p>
          <a:p>
            <a:pPr algn="just">
              <a:buFont typeface="Wingdings" pitchFamily="2" charset="2"/>
              <a:buChar char="§"/>
            </a:pPr>
            <a:r>
              <a:rPr lang="de-DE" sz="1800" dirty="0" smtClean="0">
                <a:solidFill>
                  <a:srgbClr val="002060"/>
                </a:solidFill>
              </a:rPr>
              <a:t>das </a:t>
            </a:r>
            <a:r>
              <a:rPr lang="de-DE" sz="1800" dirty="0">
                <a:solidFill>
                  <a:srgbClr val="002060"/>
                </a:solidFill>
              </a:rPr>
              <a:t>für den Vertrag maßgebende Recht für den Fall, </a:t>
            </a:r>
            <a:r>
              <a:rPr lang="de-DE" sz="1800" dirty="0" err="1">
                <a:solidFill>
                  <a:srgbClr val="002060"/>
                </a:solidFill>
              </a:rPr>
              <a:t>dass</a:t>
            </a:r>
            <a:r>
              <a:rPr lang="de-DE" sz="1800" dirty="0">
                <a:solidFill>
                  <a:srgbClr val="002060"/>
                </a:solidFill>
              </a:rPr>
              <a:t> die Parteien keine Wahlfreiheit haben oder, wenn die Parteien das maßgebende Recht frei wählen können, das von dem </a:t>
            </a:r>
            <a:r>
              <a:rPr lang="de-DE" sz="1800" dirty="0" err="1">
                <a:solidFill>
                  <a:srgbClr val="002060"/>
                </a:solidFill>
              </a:rPr>
              <a:t>Lebensersicherungsunternehmen</a:t>
            </a:r>
            <a:r>
              <a:rPr lang="de-DE" sz="1800" dirty="0">
                <a:solidFill>
                  <a:srgbClr val="002060"/>
                </a:solidFill>
              </a:rPr>
              <a:t> vorgeschlagene Recht</a:t>
            </a:r>
            <a:endParaRPr lang="sk-SK" sz="1800" b="1" dirty="0" smtClean="0">
              <a:solidFill>
                <a:srgbClr val="002060"/>
              </a:solidFill>
            </a:endParaRPr>
          </a:p>
        </p:txBody>
      </p:sp>
      <p:cxnSp>
        <p:nvCxnSpPr>
          <p:cNvPr id="5" name="Rovná spojnica 4"/>
          <p:cNvCxnSpPr/>
          <p:nvPr/>
        </p:nvCxnSpPr>
        <p:spPr>
          <a:xfrm rot="5400000">
            <a:off x="-3073400" y="3429000"/>
            <a:ext cx="6859588"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a:xfrm rot="5400000">
            <a:off x="-1430338" y="2071688"/>
            <a:ext cx="4144963"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a:xfrm rot="16200000" flipH="1">
            <a:off x="-142875" y="1143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a:xfrm rot="5400000">
            <a:off x="642144" y="642144"/>
            <a:ext cx="128587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4104" name="Picture 13" descr="S:\LOGÁ SLASPO\komb1c.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1467027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099">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99">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09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1619250" y="168275"/>
            <a:ext cx="7067550" cy="647700"/>
          </a:xfrm>
        </p:spPr>
        <p:txBody>
          <a:bodyPr/>
          <a:lstStyle/>
          <a:p>
            <a:r>
              <a:rPr lang="sk-SK" sz="3200" dirty="0" smtClean="0"/>
              <a:t>Povinnosti pred uzavretím zmluvy</a:t>
            </a:r>
            <a:endParaRPr lang="sk-SK" dirty="0" smtClean="0"/>
          </a:p>
        </p:txBody>
      </p:sp>
      <p:sp>
        <p:nvSpPr>
          <p:cNvPr id="4099" name="Zástupný symbol obsahu 2"/>
          <p:cNvSpPr>
            <a:spLocks noGrp="1"/>
          </p:cNvSpPr>
          <p:nvPr>
            <p:ph idx="1"/>
          </p:nvPr>
        </p:nvSpPr>
        <p:spPr>
          <a:xfrm>
            <a:off x="1258888" y="1285875"/>
            <a:ext cx="7439025" cy="5456238"/>
          </a:xfrm>
        </p:spPr>
        <p:txBody>
          <a:bodyPr/>
          <a:lstStyle/>
          <a:p>
            <a:pPr algn="just">
              <a:buFont typeface="Arial" charset="0"/>
              <a:buNone/>
            </a:pPr>
            <a:r>
              <a:rPr lang="sk-SK" sz="2000" dirty="0" smtClean="0">
                <a:solidFill>
                  <a:srgbClr val="FF0000"/>
                </a:solidFill>
              </a:rPr>
              <a:t>Pôvodné znenie:</a:t>
            </a:r>
          </a:p>
          <a:p>
            <a:pPr algn="just">
              <a:buFont typeface="Wingdings" panose="05000000000000000000" pitchFamily="2" charset="2"/>
              <a:buChar char="§"/>
            </a:pPr>
            <a:r>
              <a:rPr lang="sk-SK" sz="1800" dirty="0" smtClean="0">
                <a:solidFill>
                  <a:srgbClr val="002060"/>
                </a:solidFill>
              </a:rPr>
              <a:t>N/A</a:t>
            </a:r>
            <a:endParaRPr lang="sk-SK" sz="2000" dirty="0" smtClean="0">
              <a:solidFill>
                <a:srgbClr val="FF0000"/>
              </a:solidFill>
            </a:endParaRPr>
          </a:p>
          <a:p>
            <a:pPr algn="just">
              <a:buFont typeface="Arial" charset="0"/>
              <a:buNone/>
            </a:pPr>
            <a:endParaRPr lang="sk-SK" sz="2000" dirty="0" smtClean="0">
              <a:solidFill>
                <a:srgbClr val="FF0000"/>
              </a:solidFill>
            </a:endParaRPr>
          </a:p>
          <a:p>
            <a:pPr algn="just">
              <a:buFont typeface="Arial" charset="0"/>
              <a:buNone/>
            </a:pPr>
            <a:r>
              <a:rPr lang="sk-SK" sz="2000" dirty="0" smtClean="0">
                <a:solidFill>
                  <a:srgbClr val="FF0000"/>
                </a:solidFill>
              </a:rPr>
              <a:t>Nové znenie:</a:t>
            </a:r>
          </a:p>
          <a:p>
            <a:pPr algn="just">
              <a:buFont typeface="Wingdings" pitchFamily="2" charset="2"/>
              <a:buChar char="§"/>
            </a:pPr>
            <a:r>
              <a:rPr lang="sk-SK" sz="1800" dirty="0">
                <a:solidFill>
                  <a:srgbClr val="002060"/>
                </a:solidFill>
              </a:rPr>
              <a:t>miesto zverejnenia správy o finančnom stave poisťovateľa podľa osobitného </a:t>
            </a:r>
            <a:r>
              <a:rPr lang="sk-SK" sz="1800" dirty="0" smtClean="0">
                <a:solidFill>
                  <a:srgbClr val="002060"/>
                </a:solidFill>
              </a:rPr>
              <a:t>predpisu</a:t>
            </a:r>
          </a:p>
          <a:p>
            <a:pPr algn="just">
              <a:buFont typeface="Wingdings" pitchFamily="2" charset="2"/>
              <a:buChar char="§"/>
            </a:pPr>
            <a:endParaRPr lang="sk-SK" sz="1800" dirty="0" smtClean="0">
              <a:solidFill>
                <a:srgbClr val="002060"/>
              </a:solidFill>
            </a:endParaRPr>
          </a:p>
          <a:p>
            <a:pPr marL="0" indent="0" algn="just">
              <a:buNone/>
            </a:pPr>
            <a:r>
              <a:rPr lang="sk-SK" sz="2000" dirty="0" smtClean="0">
                <a:solidFill>
                  <a:srgbClr val="FF0000"/>
                </a:solidFill>
              </a:rPr>
              <a:t>Smernica Solventnosť II:</a:t>
            </a:r>
          </a:p>
          <a:p>
            <a:pPr algn="just">
              <a:buFont typeface="Wingdings" pitchFamily="2" charset="2"/>
              <a:buChar char="§"/>
            </a:pPr>
            <a:r>
              <a:rPr lang="sk-SK" sz="1800" dirty="0" smtClean="0">
                <a:solidFill>
                  <a:srgbClr val="002060"/>
                </a:solidFill>
              </a:rPr>
              <a:t>a</a:t>
            </a:r>
            <a:r>
              <a:rPr lang="en-US" sz="1800" dirty="0" smtClean="0">
                <a:solidFill>
                  <a:srgbClr val="002060"/>
                </a:solidFill>
              </a:rPr>
              <a:t> </a:t>
            </a:r>
            <a:r>
              <a:rPr lang="en-US" sz="1800" dirty="0">
                <a:solidFill>
                  <a:srgbClr val="002060"/>
                </a:solidFill>
              </a:rPr>
              <a:t>concrete reference to the report on the solvency and financial condition as laid down in Article 51, </a:t>
            </a:r>
            <a:r>
              <a:rPr lang="en-US" sz="1800" b="1" dirty="0">
                <a:solidFill>
                  <a:srgbClr val="002060"/>
                </a:solidFill>
              </a:rPr>
              <a:t>allowing the policy holder easy access to this </a:t>
            </a:r>
            <a:r>
              <a:rPr lang="en-US" sz="1800" b="1" dirty="0" smtClean="0">
                <a:solidFill>
                  <a:srgbClr val="002060"/>
                </a:solidFill>
              </a:rPr>
              <a:t>information</a:t>
            </a:r>
            <a:endParaRPr lang="sk-SK" sz="1800" b="1" dirty="0" smtClean="0">
              <a:solidFill>
                <a:srgbClr val="002060"/>
              </a:solidFill>
            </a:endParaRPr>
          </a:p>
          <a:p>
            <a:pPr algn="just">
              <a:buFont typeface="Wingdings" pitchFamily="2" charset="2"/>
              <a:buChar char="§"/>
            </a:pPr>
            <a:r>
              <a:rPr lang="de-DE" sz="1800" dirty="0">
                <a:solidFill>
                  <a:srgbClr val="002060"/>
                </a:solidFill>
              </a:rPr>
              <a:t>ein konkreter Verweis auf den Bericht über Solvabilität und Finanzlage gemäß Artikel 51, </a:t>
            </a:r>
            <a:r>
              <a:rPr lang="de-DE" sz="1800" b="1" dirty="0">
                <a:solidFill>
                  <a:srgbClr val="002060"/>
                </a:solidFill>
              </a:rPr>
              <a:t>der dem Versicherungsnehmer auf einfache Weise den Zugang zu diesen Angaben ermöglicht</a:t>
            </a:r>
            <a:endParaRPr lang="en-US" sz="1800" b="1" dirty="0">
              <a:solidFill>
                <a:srgbClr val="002060"/>
              </a:solidFill>
            </a:endParaRPr>
          </a:p>
          <a:p>
            <a:pPr algn="just">
              <a:buFont typeface="Wingdings" pitchFamily="2" charset="2"/>
              <a:buChar char="§"/>
            </a:pPr>
            <a:r>
              <a:rPr lang="en-US" sz="1800" dirty="0">
                <a:solidFill>
                  <a:srgbClr val="002060"/>
                </a:solidFill>
              </a:rPr>
              <a:t> </a:t>
            </a:r>
            <a:r>
              <a:rPr lang="sk-SK" sz="1800" dirty="0" smtClean="0">
                <a:solidFill>
                  <a:srgbClr val="002060"/>
                </a:solidFill>
              </a:rPr>
              <a:t>konkrétny </a:t>
            </a:r>
            <a:r>
              <a:rPr lang="sk-SK" sz="1800" dirty="0">
                <a:solidFill>
                  <a:srgbClr val="002060"/>
                </a:solidFill>
              </a:rPr>
              <a:t>odkaz na správu o situácii z hľadiska solventnosti a o finančnej situácii, ako sa stanovuje v článku 51, </a:t>
            </a:r>
            <a:r>
              <a:rPr lang="sk-SK" sz="1800" b="1" dirty="0">
                <a:solidFill>
                  <a:srgbClr val="002060"/>
                </a:solidFill>
              </a:rPr>
              <a:t>čo umožňuje poistníkovi ľahký prístup k týmto </a:t>
            </a:r>
            <a:r>
              <a:rPr lang="sk-SK" sz="1800" b="1" dirty="0" smtClean="0">
                <a:solidFill>
                  <a:srgbClr val="002060"/>
                </a:solidFill>
              </a:rPr>
              <a:t>informáciám</a:t>
            </a:r>
            <a:endParaRPr lang="sk-SK" sz="1800" dirty="0" smtClean="0">
              <a:solidFill>
                <a:srgbClr val="002060"/>
              </a:solidFill>
            </a:endParaRPr>
          </a:p>
          <a:p>
            <a:pPr algn="just">
              <a:buFont typeface="Wingdings" pitchFamily="2" charset="2"/>
              <a:buChar char="§"/>
            </a:pPr>
            <a:endParaRPr lang="sk-SK" sz="1800" dirty="0">
              <a:solidFill>
                <a:srgbClr val="002060"/>
              </a:solidFill>
            </a:endParaRPr>
          </a:p>
          <a:p>
            <a:pPr algn="just">
              <a:buFont typeface="Wingdings" pitchFamily="2" charset="2"/>
              <a:buChar char="§"/>
            </a:pPr>
            <a:endParaRPr lang="en-US" sz="1800" dirty="0">
              <a:solidFill>
                <a:srgbClr val="002060"/>
              </a:solidFill>
            </a:endParaRPr>
          </a:p>
        </p:txBody>
      </p:sp>
      <p:cxnSp>
        <p:nvCxnSpPr>
          <p:cNvPr id="5" name="Rovná spojnica 4"/>
          <p:cNvCxnSpPr/>
          <p:nvPr/>
        </p:nvCxnSpPr>
        <p:spPr>
          <a:xfrm rot="5400000">
            <a:off x="-3073400" y="3429000"/>
            <a:ext cx="6859588"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a:xfrm rot="5400000">
            <a:off x="-1430338" y="2071688"/>
            <a:ext cx="4144963"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a:xfrm rot="16200000" flipH="1">
            <a:off x="-142875" y="1143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a:xfrm rot="5400000">
            <a:off x="642144" y="642144"/>
            <a:ext cx="128587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4104" name="Picture 13" descr="S:\LOGÁ SLASPO\komb1c.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3657264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099">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099">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099">
                                            <p:txEl>
                                              <p:pRg st="7" end="7"/>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099">
                                            <p:txEl>
                                              <p:pRg st="8" end="8"/>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09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1619250" y="168275"/>
            <a:ext cx="7067550" cy="647700"/>
          </a:xfrm>
        </p:spPr>
        <p:txBody>
          <a:bodyPr/>
          <a:lstStyle/>
          <a:p>
            <a:r>
              <a:rPr lang="sk-SK" sz="3200" dirty="0" smtClean="0"/>
              <a:t>Povinnosti pred uzavretím zmluvy</a:t>
            </a:r>
            <a:endParaRPr lang="sk-SK" dirty="0" smtClean="0"/>
          </a:p>
        </p:txBody>
      </p:sp>
      <p:sp>
        <p:nvSpPr>
          <p:cNvPr id="4099" name="Zástupný symbol obsahu 2"/>
          <p:cNvSpPr>
            <a:spLocks noGrp="1"/>
          </p:cNvSpPr>
          <p:nvPr>
            <p:ph idx="1"/>
          </p:nvPr>
        </p:nvSpPr>
        <p:spPr>
          <a:xfrm>
            <a:off x="1258888" y="1285875"/>
            <a:ext cx="7439025" cy="5456238"/>
          </a:xfrm>
        </p:spPr>
        <p:txBody>
          <a:bodyPr/>
          <a:lstStyle/>
          <a:p>
            <a:pPr algn="just">
              <a:buFont typeface="Arial" charset="0"/>
              <a:buNone/>
            </a:pPr>
            <a:r>
              <a:rPr lang="sk-SK" sz="2000" dirty="0" smtClean="0">
                <a:solidFill>
                  <a:srgbClr val="FF0000"/>
                </a:solidFill>
              </a:rPr>
              <a:t>Pôvodné znenie:</a:t>
            </a:r>
          </a:p>
          <a:p>
            <a:pPr algn="just">
              <a:buFont typeface="Wingdings" panose="05000000000000000000" pitchFamily="2" charset="2"/>
              <a:buChar char="§"/>
            </a:pPr>
            <a:r>
              <a:rPr lang="sk-SK" sz="1800" dirty="0" smtClean="0">
                <a:solidFill>
                  <a:srgbClr val="002060"/>
                </a:solidFill>
              </a:rPr>
              <a:t>N/A</a:t>
            </a:r>
          </a:p>
          <a:p>
            <a:pPr algn="just">
              <a:buFont typeface="Wingdings" panose="05000000000000000000" pitchFamily="2" charset="2"/>
              <a:buChar char="§"/>
            </a:pPr>
            <a:endParaRPr lang="sk-SK" sz="2000" dirty="0" smtClean="0">
              <a:solidFill>
                <a:srgbClr val="FF0000"/>
              </a:solidFill>
            </a:endParaRPr>
          </a:p>
          <a:p>
            <a:pPr algn="just">
              <a:buFont typeface="Arial" charset="0"/>
              <a:buNone/>
            </a:pPr>
            <a:r>
              <a:rPr lang="sk-SK" sz="2000" dirty="0" smtClean="0">
                <a:solidFill>
                  <a:srgbClr val="FF0000"/>
                </a:solidFill>
              </a:rPr>
              <a:t>Nové znenie:</a:t>
            </a:r>
          </a:p>
          <a:p>
            <a:pPr algn="just">
              <a:buFont typeface="Wingdings" pitchFamily="2" charset="2"/>
              <a:buChar char="§"/>
            </a:pPr>
            <a:r>
              <a:rPr lang="sk-SK" sz="1800" dirty="0">
                <a:solidFill>
                  <a:srgbClr val="002060"/>
                </a:solidFill>
              </a:rPr>
              <a:t>ďalšie informácie a poučenia umožňujúce správne pochopiť riziká spojené s poistnou zmluvou, ktoré </a:t>
            </a:r>
            <a:r>
              <a:rPr lang="sk-SK" sz="1800" b="1" dirty="0">
                <a:solidFill>
                  <a:srgbClr val="002060"/>
                </a:solidFill>
              </a:rPr>
              <a:t>preberá</a:t>
            </a:r>
            <a:r>
              <a:rPr lang="sk-SK" sz="1800" dirty="0">
                <a:solidFill>
                  <a:srgbClr val="002060"/>
                </a:solidFill>
              </a:rPr>
              <a:t> ten, ktorý s poisťovateľom uzaviera poistnú </a:t>
            </a:r>
            <a:r>
              <a:rPr lang="sk-SK" sz="1800" dirty="0" smtClean="0">
                <a:solidFill>
                  <a:srgbClr val="002060"/>
                </a:solidFill>
              </a:rPr>
              <a:t>zmluvu</a:t>
            </a:r>
          </a:p>
          <a:p>
            <a:pPr algn="just">
              <a:buFont typeface="Wingdings" pitchFamily="2" charset="2"/>
              <a:buChar char="§"/>
            </a:pPr>
            <a:endParaRPr lang="sk-SK" sz="1800" dirty="0" smtClean="0">
              <a:solidFill>
                <a:srgbClr val="002060"/>
              </a:solidFill>
            </a:endParaRPr>
          </a:p>
          <a:p>
            <a:pPr marL="0" indent="0" algn="just">
              <a:buNone/>
            </a:pPr>
            <a:r>
              <a:rPr lang="sk-SK" sz="2000" dirty="0" smtClean="0">
                <a:solidFill>
                  <a:srgbClr val="FF0000"/>
                </a:solidFill>
              </a:rPr>
              <a:t>Smernica Solventnosť II:</a:t>
            </a:r>
          </a:p>
          <a:p>
            <a:pPr algn="just">
              <a:buFont typeface="Wingdings" pitchFamily="2" charset="2"/>
              <a:buChar char="§"/>
            </a:pPr>
            <a:r>
              <a:rPr lang="en-US" sz="1800" dirty="0" smtClean="0">
                <a:solidFill>
                  <a:srgbClr val="002060"/>
                </a:solidFill>
              </a:rPr>
              <a:t>In </a:t>
            </a:r>
            <a:r>
              <a:rPr lang="en-US" sz="1800" dirty="0">
                <a:solidFill>
                  <a:srgbClr val="002060"/>
                </a:solidFill>
              </a:rPr>
              <a:t>addition, specific information shall be supplied in order to provide a proper understanding of the risks underlying the contract which are </a:t>
            </a:r>
            <a:r>
              <a:rPr lang="en-US" sz="1800" b="1" dirty="0">
                <a:solidFill>
                  <a:srgbClr val="002060"/>
                </a:solidFill>
              </a:rPr>
              <a:t>assumed</a:t>
            </a:r>
            <a:r>
              <a:rPr lang="en-US" sz="1800" dirty="0">
                <a:solidFill>
                  <a:srgbClr val="002060"/>
                </a:solidFill>
              </a:rPr>
              <a:t> by the policy </a:t>
            </a:r>
            <a:r>
              <a:rPr lang="en-US" sz="1800" dirty="0" smtClean="0">
                <a:solidFill>
                  <a:srgbClr val="002060"/>
                </a:solidFill>
              </a:rPr>
              <a:t>holder</a:t>
            </a:r>
            <a:endParaRPr lang="sk-SK" sz="1800" dirty="0" smtClean="0">
              <a:solidFill>
                <a:srgbClr val="002060"/>
              </a:solidFill>
            </a:endParaRPr>
          </a:p>
          <a:p>
            <a:pPr algn="just">
              <a:buFont typeface="Wingdings" pitchFamily="2" charset="2"/>
              <a:buChar char="§"/>
            </a:pPr>
            <a:r>
              <a:rPr lang="de-DE" sz="1800" dirty="0">
                <a:solidFill>
                  <a:srgbClr val="002060"/>
                </a:solidFill>
              </a:rPr>
              <a:t>Außerdem sind spezifische Informationen vorzulegen, um ein richtiges Verständnis der vom Versicherungsnehmer </a:t>
            </a:r>
            <a:r>
              <a:rPr lang="de-DE" sz="1800" b="1" dirty="0">
                <a:solidFill>
                  <a:srgbClr val="002060"/>
                </a:solidFill>
              </a:rPr>
              <a:t>übernommenen</a:t>
            </a:r>
            <a:r>
              <a:rPr lang="de-DE" sz="1800" dirty="0">
                <a:solidFill>
                  <a:srgbClr val="002060"/>
                </a:solidFill>
              </a:rPr>
              <a:t> vertragsspezifischen Risiken zu </a:t>
            </a:r>
            <a:r>
              <a:rPr lang="de-DE" sz="1800" dirty="0" smtClean="0">
                <a:solidFill>
                  <a:srgbClr val="002060"/>
                </a:solidFill>
              </a:rPr>
              <a:t>ermöglichen</a:t>
            </a:r>
            <a:endParaRPr lang="sk-SK" sz="1800" dirty="0" smtClean="0">
              <a:solidFill>
                <a:srgbClr val="002060"/>
              </a:solidFill>
            </a:endParaRPr>
          </a:p>
        </p:txBody>
      </p:sp>
      <p:cxnSp>
        <p:nvCxnSpPr>
          <p:cNvPr id="5" name="Rovná spojnica 4"/>
          <p:cNvCxnSpPr/>
          <p:nvPr/>
        </p:nvCxnSpPr>
        <p:spPr>
          <a:xfrm rot="5400000">
            <a:off x="-3073400" y="3429000"/>
            <a:ext cx="6859588"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a:xfrm rot="5400000">
            <a:off x="-1430338" y="2071688"/>
            <a:ext cx="4144963"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a:xfrm rot="16200000" flipH="1">
            <a:off x="-142875" y="1143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a:xfrm rot="5400000">
            <a:off x="642144" y="642144"/>
            <a:ext cx="128587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4104" name="Picture 13" descr="S:\LOGÁ SLASPO\komb1c.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9019346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099">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099">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099">
                                            <p:txEl>
                                              <p:pRg st="7" end="7"/>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09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1619250" y="168275"/>
            <a:ext cx="7067550" cy="647700"/>
          </a:xfrm>
        </p:spPr>
        <p:txBody>
          <a:bodyPr/>
          <a:lstStyle/>
          <a:p>
            <a:r>
              <a:rPr lang="sk-SK" sz="3200" dirty="0" smtClean="0"/>
              <a:t>Povinnosti pred uzavretím zmluvy</a:t>
            </a:r>
            <a:endParaRPr lang="sk-SK" dirty="0" smtClean="0"/>
          </a:p>
        </p:txBody>
      </p:sp>
      <p:sp>
        <p:nvSpPr>
          <p:cNvPr id="4099" name="Zástupný symbol obsahu 2"/>
          <p:cNvSpPr>
            <a:spLocks noGrp="1"/>
          </p:cNvSpPr>
          <p:nvPr>
            <p:ph idx="1"/>
          </p:nvPr>
        </p:nvSpPr>
        <p:spPr>
          <a:xfrm>
            <a:off x="1258888" y="1285875"/>
            <a:ext cx="7439025" cy="5456238"/>
          </a:xfrm>
        </p:spPr>
        <p:txBody>
          <a:bodyPr/>
          <a:lstStyle/>
          <a:p>
            <a:pPr algn="just">
              <a:buFont typeface="Arial" charset="0"/>
              <a:buNone/>
            </a:pPr>
            <a:r>
              <a:rPr lang="sk-SK" sz="2000" dirty="0" smtClean="0">
                <a:solidFill>
                  <a:srgbClr val="FF0000"/>
                </a:solidFill>
              </a:rPr>
              <a:t>Pôvodné znenie:</a:t>
            </a:r>
          </a:p>
          <a:p>
            <a:pPr algn="just">
              <a:buFont typeface="Wingdings" panose="05000000000000000000" pitchFamily="2" charset="2"/>
              <a:buChar char="§"/>
            </a:pPr>
            <a:r>
              <a:rPr lang="sk-SK" sz="1800" dirty="0" smtClean="0">
                <a:solidFill>
                  <a:srgbClr val="002060"/>
                </a:solidFill>
              </a:rPr>
              <a:t>N/A</a:t>
            </a:r>
          </a:p>
          <a:p>
            <a:pPr algn="just">
              <a:buFont typeface="Wingdings" panose="05000000000000000000" pitchFamily="2" charset="2"/>
              <a:buChar char="§"/>
            </a:pPr>
            <a:endParaRPr lang="sk-SK" sz="2000" dirty="0" smtClean="0">
              <a:solidFill>
                <a:srgbClr val="FF0000"/>
              </a:solidFill>
            </a:endParaRPr>
          </a:p>
          <a:p>
            <a:pPr algn="just">
              <a:buFont typeface="Arial" charset="0"/>
              <a:buNone/>
            </a:pPr>
            <a:r>
              <a:rPr lang="sk-SK" sz="2000" dirty="0" smtClean="0">
                <a:solidFill>
                  <a:srgbClr val="FF0000"/>
                </a:solidFill>
              </a:rPr>
              <a:t>Nové znenie:</a:t>
            </a:r>
          </a:p>
          <a:p>
            <a:pPr algn="just">
              <a:buFont typeface="Wingdings" pitchFamily="2" charset="2"/>
              <a:buChar char="§"/>
            </a:pPr>
            <a:r>
              <a:rPr lang="sk-SK" sz="1800" dirty="0">
                <a:solidFill>
                  <a:srgbClr val="002060"/>
                </a:solidFill>
              </a:rPr>
              <a:t>Ak v súvislosti s návrhom na uzavretie poistnej zmluvy poistenia osôb okrem poistenia pre prípad úrazu poisťovateľ poskytne údaje týkajúce sa </a:t>
            </a:r>
            <a:r>
              <a:rPr lang="sk-SK" sz="1800" b="1" dirty="0">
                <a:solidFill>
                  <a:srgbClr val="002060"/>
                </a:solidFill>
              </a:rPr>
              <a:t>možných platieb nad rámec dohodnutých platieb </a:t>
            </a:r>
            <a:r>
              <a:rPr lang="sk-SK" sz="1800" dirty="0">
                <a:solidFill>
                  <a:srgbClr val="002060"/>
                </a:solidFill>
              </a:rPr>
              <a:t>podľa poistnej zmluvy, poisťovateľ musí poskytnúť tomu, kto s ním uzaviera poistnú zmluvu, vzorový prepočet, pri ktorom sa možné </a:t>
            </a:r>
            <a:r>
              <a:rPr lang="sk-SK" sz="1800" b="1" dirty="0">
                <a:solidFill>
                  <a:srgbClr val="002060"/>
                </a:solidFill>
              </a:rPr>
              <a:t>poistné plnenie </a:t>
            </a:r>
            <a:r>
              <a:rPr lang="sk-SK" sz="1800" dirty="0">
                <a:solidFill>
                  <a:srgbClr val="002060"/>
                </a:solidFill>
              </a:rPr>
              <a:t>bez zmeny iných častí výpočtu vypočíta s troma rôznymi úrokovými sadzbami; to neplatí, ak ide o poistenie, pri ktorom </a:t>
            </a:r>
            <a:r>
              <a:rPr lang="sk-SK" sz="1800" b="1" dirty="0">
                <a:solidFill>
                  <a:srgbClr val="002060"/>
                </a:solidFill>
              </a:rPr>
              <a:t>nevzniká právo na </a:t>
            </a:r>
            <a:r>
              <a:rPr lang="sk-SK" sz="1800" b="1" dirty="0" err="1">
                <a:solidFill>
                  <a:srgbClr val="002060"/>
                </a:solidFill>
              </a:rPr>
              <a:t>odkupnú</a:t>
            </a:r>
            <a:r>
              <a:rPr lang="sk-SK" sz="1800" b="1" dirty="0">
                <a:solidFill>
                  <a:srgbClr val="002060"/>
                </a:solidFill>
              </a:rPr>
              <a:t> hodnotu</a:t>
            </a:r>
            <a:r>
              <a:rPr lang="sk-SK" sz="1800" dirty="0">
                <a:solidFill>
                  <a:srgbClr val="002060"/>
                </a:solidFill>
              </a:rPr>
              <a:t>. Poisťovateľ musí jasným a zrozumiteľným spôsobom informovať toho, kto s ním uzaviera poistnú zmluvu, že vzorový prepočet je modelovým výpočtom, a zo vzorového prepočtu nevyplývajú osobe žiadne nároky</a:t>
            </a:r>
            <a:r>
              <a:rPr lang="sk-SK" sz="1800" dirty="0" smtClean="0">
                <a:solidFill>
                  <a:srgbClr val="002060"/>
                </a:solidFill>
              </a:rPr>
              <a:t>.</a:t>
            </a:r>
          </a:p>
        </p:txBody>
      </p:sp>
      <p:cxnSp>
        <p:nvCxnSpPr>
          <p:cNvPr id="5" name="Rovná spojnica 4"/>
          <p:cNvCxnSpPr/>
          <p:nvPr/>
        </p:nvCxnSpPr>
        <p:spPr>
          <a:xfrm rot="5400000">
            <a:off x="-3073400" y="3429000"/>
            <a:ext cx="6859588"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a:xfrm rot="5400000">
            <a:off x="-1430338" y="2071688"/>
            <a:ext cx="4144963"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a:xfrm rot="16200000" flipH="1">
            <a:off x="-142875" y="1143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a:xfrm rot="5400000">
            <a:off x="642144" y="642144"/>
            <a:ext cx="128587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4104" name="Picture 13" descr="S:\LOGÁ SLASPO\komb1c.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0284641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09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1619250" y="168275"/>
            <a:ext cx="7067550" cy="647700"/>
          </a:xfrm>
        </p:spPr>
        <p:txBody>
          <a:bodyPr/>
          <a:lstStyle/>
          <a:p>
            <a:r>
              <a:rPr lang="sk-SK" sz="3200" dirty="0" smtClean="0"/>
              <a:t>Povinnosti pred uzavretím zmluvy</a:t>
            </a:r>
            <a:endParaRPr lang="sk-SK" dirty="0" smtClean="0"/>
          </a:p>
        </p:txBody>
      </p:sp>
      <p:sp>
        <p:nvSpPr>
          <p:cNvPr id="4099" name="Zástupný symbol obsahu 2"/>
          <p:cNvSpPr>
            <a:spLocks noGrp="1"/>
          </p:cNvSpPr>
          <p:nvPr>
            <p:ph idx="1"/>
          </p:nvPr>
        </p:nvSpPr>
        <p:spPr>
          <a:xfrm>
            <a:off x="1258888" y="1285875"/>
            <a:ext cx="7439025" cy="5456238"/>
          </a:xfrm>
        </p:spPr>
        <p:txBody>
          <a:bodyPr/>
          <a:lstStyle/>
          <a:p>
            <a:pPr algn="just">
              <a:buFont typeface="Arial" charset="0"/>
              <a:buNone/>
            </a:pPr>
            <a:r>
              <a:rPr lang="sk-SK" sz="2000" dirty="0" smtClean="0">
                <a:solidFill>
                  <a:srgbClr val="FF0000"/>
                </a:solidFill>
              </a:rPr>
              <a:t>Pôvodné znenie:</a:t>
            </a:r>
          </a:p>
          <a:p>
            <a:pPr algn="just">
              <a:buFont typeface="Wingdings" panose="05000000000000000000" pitchFamily="2" charset="2"/>
              <a:buChar char="§"/>
            </a:pPr>
            <a:r>
              <a:rPr lang="sk-SK" sz="1800" dirty="0" smtClean="0">
                <a:solidFill>
                  <a:srgbClr val="002060"/>
                </a:solidFill>
              </a:rPr>
              <a:t>obsah </a:t>
            </a:r>
            <a:r>
              <a:rPr lang="sk-SK" sz="1800" dirty="0">
                <a:solidFill>
                  <a:srgbClr val="002060"/>
                </a:solidFill>
              </a:rPr>
              <a:t>všetkých poistných plnení v súvislosti s poistnou </a:t>
            </a:r>
            <a:r>
              <a:rPr lang="sk-SK" sz="1800" dirty="0" smtClean="0">
                <a:solidFill>
                  <a:srgbClr val="002060"/>
                </a:solidFill>
              </a:rPr>
              <a:t>udalosťou</a:t>
            </a:r>
            <a:endParaRPr lang="sk-SK" sz="1800" dirty="0">
              <a:solidFill>
                <a:srgbClr val="002060"/>
              </a:solidFill>
            </a:endParaRPr>
          </a:p>
          <a:p>
            <a:pPr algn="just">
              <a:buFont typeface="Arial" charset="0"/>
              <a:buNone/>
            </a:pPr>
            <a:endParaRPr lang="sk-SK" sz="2000" dirty="0" smtClean="0">
              <a:solidFill>
                <a:srgbClr val="FF0000"/>
              </a:solidFill>
            </a:endParaRPr>
          </a:p>
          <a:p>
            <a:pPr algn="just">
              <a:buFont typeface="Arial" charset="0"/>
              <a:buNone/>
            </a:pPr>
            <a:r>
              <a:rPr lang="sk-SK" sz="2000" dirty="0" smtClean="0">
                <a:solidFill>
                  <a:srgbClr val="FF0000"/>
                </a:solidFill>
              </a:rPr>
              <a:t>Nové znenie:</a:t>
            </a:r>
          </a:p>
          <a:p>
            <a:pPr algn="just">
              <a:buFont typeface="Wingdings" panose="05000000000000000000" pitchFamily="2" charset="2"/>
              <a:buChar char="§"/>
            </a:pPr>
            <a:r>
              <a:rPr lang="sk-SK" sz="1800" dirty="0">
                <a:solidFill>
                  <a:srgbClr val="002060"/>
                </a:solidFill>
              </a:rPr>
              <a:t>obsah všetkých poistných plnení a všetkých </a:t>
            </a:r>
            <a:r>
              <a:rPr lang="sk-SK" sz="1800" b="1" dirty="0">
                <a:solidFill>
                  <a:srgbClr val="002060"/>
                </a:solidFill>
              </a:rPr>
              <a:t>nárokov</a:t>
            </a:r>
            <a:r>
              <a:rPr lang="sk-SK" sz="1800" dirty="0">
                <a:solidFill>
                  <a:srgbClr val="002060"/>
                </a:solidFill>
              </a:rPr>
              <a:t> vyplývajúcich z </a:t>
            </a:r>
            <a:r>
              <a:rPr lang="sk-SK" sz="1800" dirty="0" smtClean="0">
                <a:solidFill>
                  <a:srgbClr val="002060"/>
                </a:solidFill>
              </a:rPr>
              <a:t>poistnej zmluvy </a:t>
            </a:r>
            <a:endParaRPr lang="sk-SK" sz="1800" dirty="0">
              <a:solidFill>
                <a:srgbClr val="002060"/>
              </a:solidFill>
            </a:endParaRPr>
          </a:p>
          <a:p>
            <a:pPr algn="just">
              <a:buFont typeface="Arial" charset="0"/>
              <a:buNone/>
            </a:pPr>
            <a:endParaRPr lang="sk-SK" sz="2000" dirty="0" smtClean="0">
              <a:solidFill>
                <a:srgbClr val="FF0000"/>
              </a:solidFill>
            </a:endParaRPr>
          </a:p>
          <a:p>
            <a:pPr algn="just">
              <a:buFont typeface="Arial" charset="0"/>
              <a:buNone/>
            </a:pPr>
            <a:r>
              <a:rPr lang="sk-SK" sz="2000" dirty="0" smtClean="0">
                <a:solidFill>
                  <a:srgbClr val="FF0000"/>
                </a:solidFill>
              </a:rPr>
              <a:t>Smernica Solventnosť II:</a:t>
            </a:r>
          </a:p>
          <a:p>
            <a:pPr algn="just">
              <a:buFont typeface="Wingdings" pitchFamily="2" charset="2"/>
              <a:buChar char="§"/>
            </a:pPr>
            <a:r>
              <a:rPr lang="en-US" sz="1800" dirty="0" smtClean="0">
                <a:solidFill>
                  <a:srgbClr val="002060"/>
                </a:solidFill>
              </a:rPr>
              <a:t> the </a:t>
            </a:r>
            <a:r>
              <a:rPr lang="en-US" sz="1800" dirty="0">
                <a:solidFill>
                  <a:srgbClr val="002060"/>
                </a:solidFill>
              </a:rPr>
              <a:t>definition of each benefit and each </a:t>
            </a:r>
            <a:r>
              <a:rPr lang="en-US" sz="1800" b="1" dirty="0" smtClean="0">
                <a:solidFill>
                  <a:srgbClr val="002060"/>
                </a:solidFill>
              </a:rPr>
              <a:t>option</a:t>
            </a:r>
            <a:endParaRPr lang="en-US" sz="1800" b="1" dirty="0">
              <a:solidFill>
                <a:srgbClr val="002060"/>
              </a:solidFill>
            </a:endParaRPr>
          </a:p>
          <a:p>
            <a:pPr algn="just">
              <a:buFont typeface="Wingdings" pitchFamily="2" charset="2"/>
              <a:buChar char="§"/>
            </a:pPr>
            <a:r>
              <a:rPr lang="en-US" sz="1800" dirty="0">
                <a:solidFill>
                  <a:srgbClr val="002060"/>
                </a:solidFill>
              </a:rPr>
              <a:t> </a:t>
            </a:r>
            <a:r>
              <a:rPr lang="sk-SK" sz="1800" dirty="0" smtClean="0">
                <a:solidFill>
                  <a:srgbClr val="002060"/>
                </a:solidFill>
              </a:rPr>
              <a:t>B</a:t>
            </a:r>
            <a:r>
              <a:rPr lang="de-DE" sz="1800" dirty="0" err="1" smtClean="0">
                <a:solidFill>
                  <a:srgbClr val="002060"/>
                </a:solidFill>
              </a:rPr>
              <a:t>eschreibung</a:t>
            </a:r>
            <a:r>
              <a:rPr lang="de-DE" sz="1800" dirty="0" smtClean="0">
                <a:solidFill>
                  <a:srgbClr val="002060"/>
                </a:solidFill>
              </a:rPr>
              <a:t> </a:t>
            </a:r>
            <a:r>
              <a:rPr lang="de-DE" sz="1800" dirty="0">
                <a:solidFill>
                  <a:srgbClr val="002060"/>
                </a:solidFill>
              </a:rPr>
              <a:t>jeder Garantie und jeder </a:t>
            </a:r>
            <a:r>
              <a:rPr lang="de-DE" sz="1800" b="1" dirty="0">
                <a:solidFill>
                  <a:srgbClr val="002060"/>
                </a:solidFill>
              </a:rPr>
              <a:t>Option</a:t>
            </a:r>
          </a:p>
          <a:p>
            <a:pPr algn="just">
              <a:buFont typeface="Wingdings" pitchFamily="2" charset="2"/>
              <a:buChar char="§"/>
            </a:pPr>
            <a:r>
              <a:rPr lang="de-DE" sz="1800" dirty="0">
                <a:solidFill>
                  <a:srgbClr val="002060"/>
                </a:solidFill>
              </a:rPr>
              <a:t> </a:t>
            </a:r>
            <a:r>
              <a:rPr lang="de-DE" sz="1800" dirty="0" err="1" smtClean="0">
                <a:solidFill>
                  <a:srgbClr val="002060"/>
                </a:solidFill>
              </a:rPr>
              <a:t>definícia</a:t>
            </a:r>
            <a:r>
              <a:rPr lang="de-DE" sz="1800" dirty="0" smtClean="0">
                <a:solidFill>
                  <a:srgbClr val="002060"/>
                </a:solidFill>
              </a:rPr>
              <a:t> </a:t>
            </a:r>
            <a:r>
              <a:rPr lang="de-DE" sz="1800" dirty="0" err="1">
                <a:solidFill>
                  <a:srgbClr val="002060"/>
                </a:solidFill>
              </a:rPr>
              <a:t>každého</a:t>
            </a:r>
            <a:r>
              <a:rPr lang="de-DE" sz="1800" dirty="0">
                <a:solidFill>
                  <a:srgbClr val="002060"/>
                </a:solidFill>
              </a:rPr>
              <a:t> </a:t>
            </a:r>
            <a:r>
              <a:rPr lang="de-DE" sz="1800" dirty="0" err="1">
                <a:solidFill>
                  <a:srgbClr val="002060"/>
                </a:solidFill>
              </a:rPr>
              <a:t>plnenia</a:t>
            </a:r>
            <a:r>
              <a:rPr lang="de-DE" sz="1800" dirty="0">
                <a:solidFill>
                  <a:srgbClr val="002060"/>
                </a:solidFill>
              </a:rPr>
              <a:t> a </a:t>
            </a:r>
            <a:r>
              <a:rPr lang="de-DE" sz="1800" dirty="0" err="1">
                <a:solidFill>
                  <a:srgbClr val="002060"/>
                </a:solidFill>
              </a:rPr>
              <a:t>každej</a:t>
            </a:r>
            <a:r>
              <a:rPr lang="de-DE" sz="1800" dirty="0">
                <a:solidFill>
                  <a:srgbClr val="002060"/>
                </a:solidFill>
              </a:rPr>
              <a:t> </a:t>
            </a:r>
            <a:r>
              <a:rPr lang="de-DE" sz="1800" b="1" dirty="0" err="1" smtClean="0">
                <a:solidFill>
                  <a:srgbClr val="002060"/>
                </a:solidFill>
              </a:rPr>
              <a:t>možnosti</a:t>
            </a:r>
            <a:endParaRPr lang="sk-SK" sz="1800" b="1" dirty="0" smtClean="0">
              <a:solidFill>
                <a:srgbClr val="002060"/>
              </a:solidFill>
            </a:endParaRPr>
          </a:p>
          <a:p>
            <a:pPr algn="just">
              <a:buNone/>
            </a:pPr>
            <a:r>
              <a:rPr lang="sk-SK" sz="2000" dirty="0">
                <a:solidFill>
                  <a:srgbClr val="FF0000"/>
                </a:solidFill>
              </a:rPr>
              <a:t>Rakúska úprava:</a:t>
            </a:r>
            <a:endParaRPr lang="de-DE" sz="2000" dirty="0">
              <a:solidFill>
                <a:srgbClr val="FF0000"/>
              </a:solidFill>
            </a:endParaRPr>
          </a:p>
          <a:p>
            <a:pPr algn="just">
              <a:buFont typeface="Wingdings" pitchFamily="2" charset="2"/>
              <a:buChar char="§"/>
            </a:pPr>
            <a:r>
              <a:rPr lang="de-DE" sz="1800" dirty="0">
                <a:solidFill>
                  <a:srgbClr val="002060"/>
                </a:solidFill>
              </a:rPr>
              <a:t>über die Leistungen des Versicherungsunternehmens, das Ausmaß, in dem diese garantiert sind, die zur Anwendung kommenden Rechnungsgrundlagen </a:t>
            </a:r>
            <a:r>
              <a:rPr lang="de-DE" sz="1800" b="1" dirty="0">
                <a:solidFill>
                  <a:srgbClr val="002060"/>
                </a:solidFill>
              </a:rPr>
              <a:t>sowie die dem Versicherungsnehmer hinsichtlich dieser Leistungen zustehenden Wahlmöglichkeiten</a:t>
            </a:r>
            <a:endParaRPr lang="sk-SK" sz="1800" b="1" dirty="0" smtClean="0">
              <a:solidFill>
                <a:srgbClr val="002060"/>
              </a:solidFill>
            </a:endParaRPr>
          </a:p>
        </p:txBody>
      </p:sp>
      <p:cxnSp>
        <p:nvCxnSpPr>
          <p:cNvPr id="5" name="Rovná spojnica 4"/>
          <p:cNvCxnSpPr/>
          <p:nvPr/>
        </p:nvCxnSpPr>
        <p:spPr>
          <a:xfrm rot="5400000">
            <a:off x="-3073400" y="3429000"/>
            <a:ext cx="6859588"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a:xfrm rot="5400000">
            <a:off x="-1430338" y="2071688"/>
            <a:ext cx="4144963"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a:xfrm rot="16200000" flipH="1">
            <a:off x="-142875" y="1143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a:xfrm rot="5400000">
            <a:off x="642144" y="642144"/>
            <a:ext cx="128587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4104" name="Picture 13" descr="S:\LOGÁ SLASPO\komb1c.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664326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09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9">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99">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099">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099">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099">
                                            <p:txEl>
                                              <p:pRg st="10" end="1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099">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1619250" y="168275"/>
            <a:ext cx="7067550" cy="647700"/>
          </a:xfrm>
        </p:spPr>
        <p:txBody>
          <a:bodyPr/>
          <a:lstStyle/>
          <a:p>
            <a:r>
              <a:rPr lang="sk-SK" sz="3200" dirty="0" smtClean="0"/>
              <a:t>Povinnosti pred uzavretím zmluvy</a:t>
            </a:r>
            <a:endParaRPr lang="sk-SK" dirty="0" smtClean="0"/>
          </a:p>
        </p:txBody>
      </p:sp>
      <p:sp>
        <p:nvSpPr>
          <p:cNvPr id="4099" name="Zástupný symbol obsahu 2"/>
          <p:cNvSpPr>
            <a:spLocks noGrp="1"/>
          </p:cNvSpPr>
          <p:nvPr>
            <p:ph idx="1"/>
          </p:nvPr>
        </p:nvSpPr>
        <p:spPr>
          <a:xfrm>
            <a:off x="1258888" y="1285875"/>
            <a:ext cx="7439025" cy="5456238"/>
          </a:xfrm>
        </p:spPr>
        <p:txBody>
          <a:bodyPr/>
          <a:lstStyle/>
          <a:p>
            <a:pPr marL="0" indent="0" algn="just">
              <a:buNone/>
            </a:pPr>
            <a:r>
              <a:rPr lang="sk-SK" sz="2000" dirty="0" smtClean="0">
                <a:solidFill>
                  <a:srgbClr val="FF0000"/>
                </a:solidFill>
              </a:rPr>
              <a:t>Smernica Solventnosť II:</a:t>
            </a:r>
          </a:p>
          <a:p>
            <a:pPr algn="just">
              <a:buFont typeface="Wingdings" pitchFamily="2" charset="2"/>
              <a:buChar char="§"/>
            </a:pPr>
            <a:r>
              <a:rPr lang="sk-SK" sz="1800" dirty="0" smtClean="0">
                <a:solidFill>
                  <a:srgbClr val="002060"/>
                </a:solidFill>
              </a:rPr>
              <a:t>V </a:t>
            </a:r>
            <a:r>
              <a:rPr lang="sk-SK" sz="1800" dirty="0">
                <a:solidFill>
                  <a:srgbClr val="002060"/>
                </a:solidFill>
              </a:rPr>
              <a:t>prípade, ak by v súvislosti s ponukou na uzavretie zmluvy životného poistenia alebo s jej uzavretím poisťovateľ poskytol údaje týkajúce sa sumy </a:t>
            </a:r>
            <a:r>
              <a:rPr lang="sk-SK" sz="1800" b="1" dirty="0">
                <a:solidFill>
                  <a:srgbClr val="002060"/>
                </a:solidFill>
              </a:rPr>
              <a:t>predpokladaných platieb </a:t>
            </a:r>
            <a:r>
              <a:rPr lang="sk-SK" sz="1800" dirty="0">
                <a:solidFill>
                  <a:srgbClr val="002060"/>
                </a:solidFill>
              </a:rPr>
              <a:t>nad rámec zmluvne dohodnutých platieb, poisťovateľ musí poskytnúť poistníkovi vzorovú kalkuláciu, pri ktorej sa </a:t>
            </a:r>
            <a:r>
              <a:rPr lang="sk-SK" sz="1800" b="1" dirty="0">
                <a:solidFill>
                  <a:srgbClr val="002060"/>
                </a:solidFill>
              </a:rPr>
              <a:t>potenciálna suma pri splatnosti </a:t>
            </a:r>
            <a:r>
              <a:rPr lang="sk-SK" sz="1800" dirty="0">
                <a:solidFill>
                  <a:srgbClr val="002060"/>
                </a:solidFill>
              </a:rPr>
              <a:t>vypočíta s použitím kalkulácie poistného s tromi rôznymi úrokovými sadzbami. </a:t>
            </a:r>
            <a:r>
              <a:rPr lang="sk-SK" sz="1800" b="1" dirty="0">
                <a:solidFill>
                  <a:srgbClr val="002060"/>
                </a:solidFill>
              </a:rPr>
              <a:t>To sa nevzťahuje na časovo obmedzené poistenie a zmluvy</a:t>
            </a:r>
            <a:r>
              <a:rPr lang="sk-SK" sz="1800" dirty="0">
                <a:solidFill>
                  <a:srgbClr val="002060"/>
                </a:solidFill>
              </a:rPr>
              <a:t>. Poisťovateľ musí jasným a zrozumiteľným spôsobom informovať poistníka, že vzorová kalkulácia je len modelovým výpočtom na základe nominálnych predpokladov, a že poistník nemá žiadne zmluvné nároky vyplývajúce zo vzorovej kalkulácie.</a:t>
            </a:r>
            <a:endParaRPr lang="sk-SK" sz="1800" b="1" dirty="0">
              <a:solidFill>
                <a:srgbClr val="002060"/>
              </a:solidFill>
            </a:endParaRPr>
          </a:p>
        </p:txBody>
      </p:sp>
      <p:cxnSp>
        <p:nvCxnSpPr>
          <p:cNvPr id="5" name="Rovná spojnica 4"/>
          <p:cNvCxnSpPr/>
          <p:nvPr/>
        </p:nvCxnSpPr>
        <p:spPr>
          <a:xfrm rot="5400000">
            <a:off x="-3073400" y="3429000"/>
            <a:ext cx="6859588"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a:xfrm rot="5400000">
            <a:off x="-1430338" y="2071688"/>
            <a:ext cx="4144963"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a:xfrm rot="16200000" flipH="1">
            <a:off x="-142875" y="1143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a:xfrm rot="5400000">
            <a:off x="642144" y="642144"/>
            <a:ext cx="128587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4104" name="Picture 13" descr="S:\LOGÁ SLASPO\komb1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52120479"/>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1619250" y="168275"/>
            <a:ext cx="7067550" cy="647700"/>
          </a:xfrm>
        </p:spPr>
        <p:txBody>
          <a:bodyPr/>
          <a:lstStyle/>
          <a:p>
            <a:r>
              <a:rPr lang="sk-SK" sz="3200" dirty="0" smtClean="0"/>
              <a:t>Povinnosti pred uzavretím zmluvy</a:t>
            </a:r>
            <a:endParaRPr lang="sk-SK" dirty="0" smtClean="0"/>
          </a:p>
        </p:txBody>
      </p:sp>
      <p:sp>
        <p:nvSpPr>
          <p:cNvPr id="4099" name="Zástupný symbol obsahu 2"/>
          <p:cNvSpPr>
            <a:spLocks noGrp="1"/>
          </p:cNvSpPr>
          <p:nvPr>
            <p:ph idx="1"/>
          </p:nvPr>
        </p:nvSpPr>
        <p:spPr>
          <a:xfrm>
            <a:off x="1258888" y="1285875"/>
            <a:ext cx="7439025" cy="5456238"/>
          </a:xfrm>
        </p:spPr>
        <p:txBody>
          <a:bodyPr/>
          <a:lstStyle/>
          <a:p>
            <a:pPr marL="0" indent="0" algn="just">
              <a:buNone/>
            </a:pPr>
            <a:r>
              <a:rPr lang="sk-SK" sz="2000" dirty="0" smtClean="0">
                <a:solidFill>
                  <a:srgbClr val="FF0000"/>
                </a:solidFill>
              </a:rPr>
              <a:t>Smernica Solventnosť II:</a:t>
            </a:r>
          </a:p>
          <a:p>
            <a:pPr algn="just">
              <a:buFont typeface="Wingdings" pitchFamily="2" charset="2"/>
              <a:buChar char="§"/>
            </a:pPr>
            <a:r>
              <a:rPr lang="en-US" sz="1800" dirty="0">
                <a:solidFill>
                  <a:srgbClr val="002060"/>
                </a:solidFill>
              </a:rPr>
              <a:t>Where, in connection with an offer for or conclusion of a life insurance contract, the insurer provides figures relating to the amount of </a:t>
            </a:r>
            <a:r>
              <a:rPr lang="en-US" sz="1800" b="1" dirty="0">
                <a:solidFill>
                  <a:srgbClr val="002060"/>
                </a:solidFill>
              </a:rPr>
              <a:t>potential payments above and beyond the contractually agreed payments</a:t>
            </a:r>
            <a:r>
              <a:rPr lang="en-US" sz="1800" dirty="0">
                <a:solidFill>
                  <a:srgbClr val="002060"/>
                </a:solidFill>
              </a:rPr>
              <a:t>, the insurer shall provide the policy holder with a specimen calculation whereby the </a:t>
            </a:r>
            <a:r>
              <a:rPr lang="en-US" sz="1800" b="1" dirty="0">
                <a:solidFill>
                  <a:srgbClr val="002060"/>
                </a:solidFill>
              </a:rPr>
              <a:t>potential maturity payment </a:t>
            </a:r>
            <a:r>
              <a:rPr lang="en-US" sz="1800" dirty="0">
                <a:solidFill>
                  <a:srgbClr val="002060"/>
                </a:solidFill>
              </a:rPr>
              <a:t>is set out applying the basis for the premium calculation using three different rates of interest. This shall not apply to </a:t>
            </a:r>
            <a:r>
              <a:rPr lang="en-US" sz="1800" b="1" dirty="0">
                <a:solidFill>
                  <a:srgbClr val="002060"/>
                </a:solidFill>
              </a:rPr>
              <a:t>term insurances and contracts</a:t>
            </a:r>
            <a:r>
              <a:rPr lang="en-US" sz="1800" dirty="0">
                <a:solidFill>
                  <a:srgbClr val="002060"/>
                </a:solidFill>
              </a:rPr>
              <a:t>. The insurer shall inform the policy holder in a clear and comprehensible manner that the specimen calculation is only a model of computation based on notional assumptions, and that the policy holder shall not derive any contractual claims from the specimen calculation.</a:t>
            </a:r>
            <a:endParaRPr lang="sk-SK" sz="1800" dirty="0">
              <a:solidFill>
                <a:srgbClr val="002060"/>
              </a:solidFill>
            </a:endParaRPr>
          </a:p>
        </p:txBody>
      </p:sp>
      <p:cxnSp>
        <p:nvCxnSpPr>
          <p:cNvPr id="5" name="Rovná spojnica 4"/>
          <p:cNvCxnSpPr/>
          <p:nvPr/>
        </p:nvCxnSpPr>
        <p:spPr>
          <a:xfrm rot="5400000">
            <a:off x="-3073400" y="3429000"/>
            <a:ext cx="6859588"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a:xfrm rot="5400000">
            <a:off x="-1430338" y="2071688"/>
            <a:ext cx="4144963"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a:xfrm rot="16200000" flipH="1">
            <a:off x="-142875" y="1143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a:xfrm rot="5400000">
            <a:off x="642144" y="642144"/>
            <a:ext cx="128587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4104" name="Picture 13" descr="S:\LOGÁ SLASPO\komb1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1001917"/>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1619250" y="168275"/>
            <a:ext cx="7067550" cy="647700"/>
          </a:xfrm>
        </p:spPr>
        <p:txBody>
          <a:bodyPr/>
          <a:lstStyle/>
          <a:p>
            <a:r>
              <a:rPr lang="sk-SK" sz="3200" dirty="0" smtClean="0"/>
              <a:t>Povinnosti pred uzavretím zmluvy</a:t>
            </a:r>
            <a:endParaRPr lang="sk-SK" dirty="0" smtClean="0"/>
          </a:p>
        </p:txBody>
      </p:sp>
      <p:sp>
        <p:nvSpPr>
          <p:cNvPr id="4099" name="Zástupný symbol obsahu 2"/>
          <p:cNvSpPr>
            <a:spLocks noGrp="1"/>
          </p:cNvSpPr>
          <p:nvPr>
            <p:ph idx="1"/>
          </p:nvPr>
        </p:nvSpPr>
        <p:spPr>
          <a:xfrm>
            <a:off x="1258888" y="1285875"/>
            <a:ext cx="7439025" cy="5456238"/>
          </a:xfrm>
        </p:spPr>
        <p:txBody>
          <a:bodyPr/>
          <a:lstStyle/>
          <a:p>
            <a:pPr marL="0" indent="0" algn="just">
              <a:buNone/>
            </a:pPr>
            <a:r>
              <a:rPr lang="sk-SK" sz="2000" dirty="0" smtClean="0">
                <a:solidFill>
                  <a:srgbClr val="FF0000"/>
                </a:solidFill>
              </a:rPr>
              <a:t>Smernica Solventnosť II:</a:t>
            </a:r>
          </a:p>
          <a:p>
            <a:pPr algn="just">
              <a:buFont typeface="Wingdings" pitchFamily="2" charset="2"/>
              <a:buChar char="§"/>
            </a:pPr>
            <a:r>
              <a:rPr lang="de-DE" sz="1800" dirty="0">
                <a:solidFill>
                  <a:srgbClr val="002060"/>
                </a:solidFill>
              </a:rPr>
              <a:t>Macht der Versicherer im Zusammenhang mit einem Angebot oder einem </a:t>
            </a:r>
            <a:r>
              <a:rPr lang="de-DE" sz="1800" dirty="0" err="1">
                <a:solidFill>
                  <a:srgbClr val="002060"/>
                </a:solidFill>
              </a:rPr>
              <a:t>Abschluss</a:t>
            </a:r>
            <a:r>
              <a:rPr lang="de-DE" sz="1800" dirty="0">
                <a:solidFill>
                  <a:srgbClr val="002060"/>
                </a:solidFill>
              </a:rPr>
              <a:t> eines Lebensversicherungsvertrags bezifferte Angaben zur </a:t>
            </a:r>
            <a:r>
              <a:rPr lang="de-DE" sz="1800" b="1" dirty="0">
                <a:solidFill>
                  <a:srgbClr val="002060"/>
                </a:solidFill>
              </a:rPr>
              <a:t>Höhe von möglichen Leistungen über den vertraglich garantierten Leistungen</a:t>
            </a:r>
            <a:r>
              <a:rPr lang="de-DE" sz="1800" dirty="0">
                <a:solidFill>
                  <a:srgbClr val="002060"/>
                </a:solidFill>
              </a:rPr>
              <a:t>, hat er dem Versicherungsnehmer eine Modellrechnung zu übermitteln, bei der die mögliche </a:t>
            </a:r>
            <a:r>
              <a:rPr lang="de-DE" sz="1800" b="1" dirty="0">
                <a:solidFill>
                  <a:srgbClr val="002060"/>
                </a:solidFill>
              </a:rPr>
              <a:t>Ablaufleistung</a:t>
            </a:r>
            <a:r>
              <a:rPr lang="de-DE" sz="1800" dirty="0">
                <a:solidFill>
                  <a:srgbClr val="002060"/>
                </a:solidFill>
              </a:rPr>
              <a:t> unter Zugrundelegung der Rechnungsgrundlagen für die Prämienkalkulation mit drei verschiedenen Zinssätzen dargestellt wird. Dies gilt nicht für </a:t>
            </a:r>
            <a:r>
              <a:rPr lang="de-DE" sz="1800" b="1" dirty="0">
                <a:solidFill>
                  <a:srgbClr val="002060"/>
                </a:solidFill>
              </a:rPr>
              <a:t>Risikoversicherungsverträge</a:t>
            </a:r>
            <a:r>
              <a:rPr lang="de-DE" sz="1800" dirty="0">
                <a:solidFill>
                  <a:srgbClr val="002060"/>
                </a:solidFill>
              </a:rPr>
              <a:t>. Der Versicherer hat den Versicherungsnehmer klar und verständlich darauf hinzuweisen, </a:t>
            </a:r>
            <a:r>
              <a:rPr lang="de-DE" sz="1800" dirty="0" err="1">
                <a:solidFill>
                  <a:srgbClr val="002060"/>
                </a:solidFill>
              </a:rPr>
              <a:t>dass</a:t>
            </a:r>
            <a:r>
              <a:rPr lang="de-DE" sz="1800" dirty="0">
                <a:solidFill>
                  <a:srgbClr val="002060"/>
                </a:solidFill>
              </a:rPr>
              <a:t> es sich bei der Modellrechnung nur um ein Rechenmodell handelt, dem fiktive Annahmen zugrunde liegen, und </a:t>
            </a:r>
            <a:r>
              <a:rPr lang="de-DE" sz="1800" dirty="0" err="1">
                <a:solidFill>
                  <a:srgbClr val="002060"/>
                </a:solidFill>
              </a:rPr>
              <a:t>dass</a:t>
            </a:r>
            <a:r>
              <a:rPr lang="de-DE" sz="1800" dirty="0">
                <a:solidFill>
                  <a:srgbClr val="002060"/>
                </a:solidFill>
              </a:rPr>
              <a:t> der Versicherungsnehmer aus der Modellrechnung keine vertraglichen Ansprüche gegen den Versicherer ableiten kann.</a:t>
            </a:r>
          </a:p>
        </p:txBody>
      </p:sp>
      <p:cxnSp>
        <p:nvCxnSpPr>
          <p:cNvPr id="5" name="Rovná spojnica 4"/>
          <p:cNvCxnSpPr/>
          <p:nvPr/>
        </p:nvCxnSpPr>
        <p:spPr>
          <a:xfrm rot="5400000">
            <a:off x="-3073400" y="3429000"/>
            <a:ext cx="6859588"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a:xfrm rot="5400000">
            <a:off x="-1430338" y="2071688"/>
            <a:ext cx="4144963"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a:xfrm rot="16200000" flipH="1">
            <a:off x="-142875" y="1143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a:xfrm rot="5400000">
            <a:off x="642144" y="642144"/>
            <a:ext cx="128587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4104" name="Picture 13" descr="S:\LOGÁ SLASPO\komb1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5874609"/>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1619250" y="168275"/>
            <a:ext cx="7067550" cy="647700"/>
          </a:xfrm>
        </p:spPr>
        <p:txBody>
          <a:bodyPr/>
          <a:lstStyle/>
          <a:p>
            <a:r>
              <a:rPr lang="sk-SK" sz="3200" dirty="0" smtClean="0"/>
              <a:t>Povinnosti pred uzavretím zmluvy</a:t>
            </a:r>
            <a:endParaRPr lang="sk-SK" dirty="0" smtClean="0"/>
          </a:p>
        </p:txBody>
      </p:sp>
      <p:sp>
        <p:nvSpPr>
          <p:cNvPr id="4099" name="Zástupný symbol obsahu 2"/>
          <p:cNvSpPr>
            <a:spLocks noGrp="1"/>
          </p:cNvSpPr>
          <p:nvPr>
            <p:ph idx="1"/>
          </p:nvPr>
        </p:nvSpPr>
        <p:spPr>
          <a:xfrm>
            <a:off x="1258888" y="1285875"/>
            <a:ext cx="7439025" cy="5456238"/>
          </a:xfrm>
        </p:spPr>
        <p:txBody>
          <a:bodyPr/>
          <a:lstStyle/>
          <a:p>
            <a:pPr marL="0" indent="0" algn="just">
              <a:buNone/>
            </a:pPr>
            <a:r>
              <a:rPr lang="sk-SK" sz="2000" dirty="0" smtClean="0">
                <a:solidFill>
                  <a:srgbClr val="FF0000"/>
                </a:solidFill>
              </a:rPr>
              <a:t>Smernica Solventnosť II:</a:t>
            </a:r>
          </a:p>
          <a:p>
            <a:pPr algn="just">
              <a:buFont typeface="Wingdings" pitchFamily="2" charset="2"/>
              <a:buChar char="§"/>
            </a:pPr>
            <a:r>
              <a:rPr lang="de-DE" sz="1800" dirty="0">
                <a:solidFill>
                  <a:srgbClr val="002060"/>
                </a:solidFill>
              </a:rPr>
              <a:t>Macht der Versicherer im Zusammenhang mit einem Angebot oder einem </a:t>
            </a:r>
            <a:r>
              <a:rPr lang="de-DE" sz="1800" dirty="0" err="1">
                <a:solidFill>
                  <a:srgbClr val="002060"/>
                </a:solidFill>
              </a:rPr>
              <a:t>Abschluss</a:t>
            </a:r>
            <a:r>
              <a:rPr lang="de-DE" sz="1800" dirty="0">
                <a:solidFill>
                  <a:srgbClr val="002060"/>
                </a:solidFill>
              </a:rPr>
              <a:t> eines Lebensversicherungsvertrags bezifferte Angaben zur </a:t>
            </a:r>
            <a:r>
              <a:rPr lang="de-DE" sz="1800" b="1" dirty="0">
                <a:solidFill>
                  <a:srgbClr val="002060"/>
                </a:solidFill>
              </a:rPr>
              <a:t>Höhe von möglichen Leistungen über den vertraglich garantierten Leistungen</a:t>
            </a:r>
            <a:r>
              <a:rPr lang="de-DE" sz="1800" dirty="0">
                <a:solidFill>
                  <a:srgbClr val="002060"/>
                </a:solidFill>
              </a:rPr>
              <a:t>, hat er dem Versicherungsnehmer eine Modellrechnung zu übermitteln, bei der die mögliche </a:t>
            </a:r>
            <a:r>
              <a:rPr lang="de-DE" sz="1800" b="1" dirty="0">
                <a:solidFill>
                  <a:srgbClr val="002060"/>
                </a:solidFill>
              </a:rPr>
              <a:t>Ablaufleistung</a:t>
            </a:r>
            <a:r>
              <a:rPr lang="de-DE" sz="1800" dirty="0">
                <a:solidFill>
                  <a:srgbClr val="002060"/>
                </a:solidFill>
              </a:rPr>
              <a:t> unter Zugrundelegung der Rechnungsgrundlagen für die Prämienkalkulation mit drei verschiedenen Zinssätzen dargestellt wird. Dies gilt nicht für </a:t>
            </a:r>
            <a:r>
              <a:rPr lang="de-DE" sz="1800" b="1" dirty="0">
                <a:solidFill>
                  <a:srgbClr val="002060"/>
                </a:solidFill>
              </a:rPr>
              <a:t>Risikoversicherungsverträge</a:t>
            </a:r>
            <a:r>
              <a:rPr lang="de-DE" sz="1800" dirty="0">
                <a:solidFill>
                  <a:srgbClr val="002060"/>
                </a:solidFill>
              </a:rPr>
              <a:t>. Der Versicherer hat den Versicherungsnehmer klar und verständlich darauf hinzuweisen, </a:t>
            </a:r>
            <a:r>
              <a:rPr lang="de-DE" sz="1800" dirty="0" err="1">
                <a:solidFill>
                  <a:srgbClr val="002060"/>
                </a:solidFill>
              </a:rPr>
              <a:t>dass</a:t>
            </a:r>
            <a:r>
              <a:rPr lang="de-DE" sz="1800" dirty="0">
                <a:solidFill>
                  <a:srgbClr val="002060"/>
                </a:solidFill>
              </a:rPr>
              <a:t> es sich bei der Modellrechnung nur um ein Rechenmodell handelt, dem fiktive Annahmen zugrunde liegen, und </a:t>
            </a:r>
            <a:r>
              <a:rPr lang="de-DE" sz="1800" dirty="0" err="1">
                <a:solidFill>
                  <a:srgbClr val="002060"/>
                </a:solidFill>
              </a:rPr>
              <a:t>dass</a:t>
            </a:r>
            <a:r>
              <a:rPr lang="de-DE" sz="1800" dirty="0">
                <a:solidFill>
                  <a:srgbClr val="002060"/>
                </a:solidFill>
              </a:rPr>
              <a:t> der Versicherungsnehmer aus der Modellrechnung keine vertraglichen Ansprüche gegen den Versicherer ableiten kann.</a:t>
            </a:r>
          </a:p>
        </p:txBody>
      </p:sp>
      <p:cxnSp>
        <p:nvCxnSpPr>
          <p:cNvPr id="5" name="Rovná spojnica 4"/>
          <p:cNvCxnSpPr/>
          <p:nvPr/>
        </p:nvCxnSpPr>
        <p:spPr>
          <a:xfrm rot="5400000">
            <a:off x="-3073400" y="3429000"/>
            <a:ext cx="6859588"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a:xfrm rot="5400000">
            <a:off x="-1430338" y="2071688"/>
            <a:ext cx="4144963"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a:xfrm rot="16200000" flipH="1">
            <a:off x="-142875" y="1143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a:xfrm rot="5400000">
            <a:off x="642144" y="642144"/>
            <a:ext cx="128587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4104" name="Picture 13" descr="S:\LOGÁ SLASPO\komb1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71395691"/>
      </p:ext>
    </p:extLst>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1619250" y="168275"/>
            <a:ext cx="7067550" cy="647700"/>
          </a:xfrm>
        </p:spPr>
        <p:txBody>
          <a:bodyPr/>
          <a:lstStyle/>
          <a:p>
            <a:r>
              <a:rPr lang="sk-SK" sz="3200" dirty="0" smtClean="0"/>
              <a:t>Povinnosti pred uzavretím zmluvy</a:t>
            </a:r>
            <a:endParaRPr lang="sk-SK" dirty="0" smtClean="0"/>
          </a:p>
        </p:txBody>
      </p:sp>
      <p:sp>
        <p:nvSpPr>
          <p:cNvPr id="4099" name="Zástupný symbol obsahu 2"/>
          <p:cNvSpPr>
            <a:spLocks noGrp="1"/>
          </p:cNvSpPr>
          <p:nvPr>
            <p:ph idx="1"/>
          </p:nvPr>
        </p:nvSpPr>
        <p:spPr>
          <a:xfrm>
            <a:off x="1258888" y="1285875"/>
            <a:ext cx="7439025" cy="5456238"/>
          </a:xfrm>
        </p:spPr>
        <p:txBody>
          <a:bodyPr/>
          <a:lstStyle/>
          <a:p>
            <a:pPr marL="0" indent="0" algn="just">
              <a:buNone/>
            </a:pPr>
            <a:r>
              <a:rPr lang="sk-SK" sz="2000" dirty="0" smtClean="0">
                <a:solidFill>
                  <a:srgbClr val="FF0000"/>
                </a:solidFill>
              </a:rPr>
              <a:t>Nemecká úprava:</a:t>
            </a:r>
          </a:p>
          <a:p>
            <a:pPr algn="just">
              <a:buFont typeface="Wingdings" pitchFamily="2" charset="2"/>
              <a:buChar char="§"/>
            </a:pPr>
            <a:r>
              <a:rPr lang="de-DE" sz="1800" dirty="0">
                <a:solidFill>
                  <a:srgbClr val="002060"/>
                </a:solidFill>
              </a:rPr>
              <a:t>Macht der Versicherer im Zusammenhang mit dem Angebot oder dem </a:t>
            </a:r>
            <a:r>
              <a:rPr lang="de-DE" sz="1800" dirty="0" err="1">
                <a:solidFill>
                  <a:srgbClr val="002060"/>
                </a:solidFill>
              </a:rPr>
              <a:t>Abschluss</a:t>
            </a:r>
            <a:r>
              <a:rPr lang="de-DE" sz="1800" dirty="0">
                <a:solidFill>
                  <a:srgbClr val="002060"/>
                </a:solidFill>
              </a:rPr>
              <a:t> </a:t>
            </a:r>
            <a:r>
              <a:rPr lang="de-DE" sz="1800" dirty="0" smtClean="0">
                <a:solidFill>
                  <a:srgbClr val="002060"/>
                </a:solidFill>
              </a:rPr>
              <a:t>einer</a:t>
            </a:r>
            <a:r>
              <a:rPr lang="sk-SK" sz="1800" dirty="0" smtClean="0">
                <a:solidFill>
                  <a:srgbClr val="002060"/>
                </a:solidFill>
              </a:rPr>
              <a:t> </a:t>
            </a:r>
            <a:r>
              <a:rPr lang="de-DE" sz="1800" dirty="0" smtClean="0">
                <a:solidFill>
                  <a:srgbClr val="002060"/>
                </a:solidFill>
              </a:rPr>
              <a:t>Lebensversicherung </a:t>
            </a:r>
            <a:r>
              <a:rPr lang="de-DE" sz="1800" dirty="0">
                <a:solidFill>
                  <a:srgbClr val="002060"/>
                </a:solidFill>
              </a:rPr>
              <a:t>bezifferte Angaben zur </a:t>
            </a:r>
            <a:r>
              <a:rPr lang="de-DE" sz="1800" b="1" dirty="0">
                <a:solidFill>
                  <a:srgbClr val="002060"/>
                </a:solidFill>
              </a:rPr>
              <a:t>Höhe von möglichen Leistungen über </a:t>
            </a:r>
            <a:r>
              <a:rPr lang="de-DE" sz="1800" b="1" dirty="0" smtClean="0">
                <a:solidFill>
                  <a:srgbClr val="002060"/>
                </a:solidFill>
              </a:rPr>
              <a:t>die</a:t>
            </a:r>
            <a:r>
              <a:rPr lang="sk-SK" sz="1800" b="1" dirty="0" smtClean="0">
                <a:solidFill>
                  <a:srgbClr val="002060"/>
                </a:solidFill>
              </a:rPr>
              <a:t> </a:t>
            </a:r>
            <a:r>
              <a:rPr lang="de-DE" sz="1800" b="1" dirty="0" smtClean="0">
                <a:solidFill>
                  <a:srgbClr val="002060"/>
                </a:solidFill>
              </a:rPr>
              <a:t>vertraglich </a:t>
            </a:r>
            <a:r>
              <a:rPr lang="de-DE" sz="1800" b="1" dirty="0">
                <a:solidFill>
                  <a:srgbClr val="002060"/>
                </a:solidFill>
              </a:rPr>
              <a:t>garantierten Leistungen </a:t>
            </a:r>
            <a:r>
              <a:rPr lang="de-DE" sz="1800" dirty="0">
                <a:solidFill>
                  <a:srgbClr val="002060"/>
                </a:solidFill>
              </a:rPr>
              <a:t>hinaus, hat er dem Versicherungsnehmer </a:t>
            </a:r>
            <a:r>
              <a:rPr lang="de-DE" sz="1800" dirty="0" smtClean="0">
                <a:solidFill>
                  <a:srgbClr val="002060"/>
                </a:solidFill>
              </a:rPr>
              <a:t>eine</a:t>
            </a:r>
            <a:r>
              <a:rPr lang="sk-SK" sz="1800" dirty="0" smtClean="0">
                <a:solidFill>
                  <a:srgbClr val="002060"/>
                </a:solidFill>
              </a:rPr>
              <a:t> </a:t>
            </a:r>
            <a:r>
              <a:rPr lang="de-DE" sz="1800" dirty="0" smtClean="0">
                <a:solidFill>
                  <a:srgbClr val="002060"/>
                </a:solidFill>
              </a:rPr>
              <a:t>Modellrechnung </a:t>
            </a:r>
            <a:r>
              <a:rPr lang="de-DE" sz="1800" dirty="0">
                <a:solidFill>
                  <a:srgbClr val="002060"/>
                </a:solidFill>
              </a:rPr>
              <a:t>zu übermitteln, bei der die mögliche </a:t>
            </a:r>
            <a:r>
              <a:rPr lang="de-DE" sz="1800" b="1" dirty="0">
                <a:solidFill>
                  <a:srgbClr val="002060"/>
                </a:solidFill>
              </a:rPr>
              <a:t>Ablaufleistung</a:t>
            </a:r>
            <a:r>
              <a:rPr lang="de-DE" sz="1800" dirty="0">
                <a:solidFill>
                  <a:srgbClr val="002060"/>
                </a:solidFill>
              </a:rPr>
              <a:t> unter </a:t>
            </a:r>
            <a:r>
              <a:rPr lang="de-DE" sz="1800" dirty="0" smtClean="0">
                <a:solidFill>
                  <a:srgbClr val="002060"/>
                </a:solidFill>
              </a:rPr>
              <a:t>Zugrundelegung</a:t>
            </a:r>
            <a:r>
              <a:rPr lang="sk-SK" sz="1800" dirty="0" smtClean="0">
                <a:solidFill>
                  <a:srgbClr val="002060"/>
                </a:solidFill>
              </a:rPr>
              <a:t> </a:t>
            </a:r>
            <a:r>
              <a:rPr lang="de-DE" sz="1800" dirty="0" smtClean="0">
                <a:solidFill>
                  <a:srgbClr val="002060"/>
                </a:solidFill>
              </a:rPr>
              <a:t>der </a:t>
            </a:r>
            <a:r>
              <a:rPr lang="de-DE" sz="1800" dirty="0">
                <a:solidFill>
                  <a:srgbClr val="002060"/>
                </a:solidFill>
              </a:rPr>
              <a:t>Rechnungsgrundlagen für die Prämienkalkulation mit drei verschiedenen </a:t>
            </a:r>
            <a:r>
              <a:rPr lang="de-DE" sz="1800" dirty="0" smtClean="0">
                <a:solidFill>
                  <a:srgbClr val="002060"/>
                </a:solidFill>
              </a:rPr>
              <a:t>Zinssätzen</a:t>
            </a:r>
            <a:r>
              <a:rPr lang="sk-SK" sz="1800" dirty="0" smtClean="0">
                <a:solidFill>
                  <a:srgbClr val="002060"/>
                </a:solidFill>
              </a:rPr>
              <a:t> </a:t>
            </a:r>
            <a:r>
              <a:rPr lang="de-DE" sz="1800" dirty="0" smtClean="0">
                <a:solidFill>
                  <a:srgbClr val="002060"/>
                </a:solidFill>
              </a:rPr>
              <a:t>dargestellt </a:t>
            </a:r>
            <a:r>
              <a:rPr lang="de-DE" sz="1800" dirty="0">
                <a:solidFill>
                  <a:srgbClr val="002060"/>
                </a:solidFill>
              </a:rPr>
              <a:t>wird. Dies gilt nicht für </a:t>
            </a:r>
            <a:r>
              <a:rPr lang="de-DE" sz="1800" b="1" dirty="0">
                <a:solidFill>
                  <a:srgbClr val="002060"/>
                </a:solidFill>
              </a:rPr>
              <a:t>Risikoversicherungen </a:t>
            </a:r>
            <a:r>
              <a:rPr lang="de-DE" sz="1800" dirty="0">
                <a:solidFill>
                  <a:srgbClr val="002060"/>
                </a:solidFill>
              </a:rPr>
              <a:t>und Verträge, die </a:t>
            </a:r>
            <a:r>
              <a:rPr lang="de-DE" sz="1800" dirty="0" smtClean="0">
                <a:solidFill>
                  <a:srgbClr val="002060"/>
                </a:solidFill>
              </a:rPr>
              <a:t>Leistungen</a:t>
            </a:r>
            <a:r>
              <a:rPr lang="sk-SK" sz="1800" dirty="0" smtClean="0">
                <a:solidFill>
                  <a:srgbClr val="002060"/>
                </a:solidFill>
              </a:rPr>
              <a:t> </a:t>
            </a:r>
            <a:r>
              <a:rPr lang="de-DE" sz="1800" dirty="0" smtClean="0">
                <a:solidFill>
                  <a:srgbClr val="002060"/>
                </a:solidFill>
              </a:rPr>
              <a:t>der </a:t>
            </a:r>
            <a:r>
              <a:rPr lang="de-DE" sz="1800" dirty="0">
                <a:solidFill>
                  <a:srgbClr val="002060"/>
                </a:solidFill>
              </a:rPr>
              <a:t>in § 54b Abs. 1 und 2 des Versicherungsaufsichtsgesetzes bezeichneten Art vorsehen.</a:t>
            </a:r>
          </a:p>
        </p:txBody>
      </p:sp>
      <p:cxnSp>
        <p:nvCxnSpPr>
          <p:cNvPr id="5" name="Rovná spojnica 4"/>
          <p:cNvCxnSpPr/>
          <p:nvPr/>
        </p:nvCxnSpPr>
        <p:spPr>
          <a:xfrm rot="5400000">
            <a:off x="-3073400" y="3429000"/>
            <a:ext cx="6859588"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a:xfrm rot="5400000">
            <a:off x="-1430338" y="2071688"/>
            <a:ext cx="4144963"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a:xfrm rot="16200000" flipH="1">
            <a:off x="-142875" y="1143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a:xfrm rot="5400000">
            <a:off x="642144" y="642144"/>
            <a:ext cx="128587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4104" name="Picture 13" descr="S:\LOGÁ SLASPO\komb1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95273490"/>
      </p:ext>
    </p:extLst>
  </p:cSld>
  <p:clrMapOvr>
    <a:masterClrMapping/>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1619250" y="168275"/>
            <a:ext cx="7067550" cy="647700"/>
          </a:xfrm>
        </p:spPr>
        <p:txBody>
          <a:bodyPr/>
          <a:lstStyle/>
          <a:p>
            <a:r>
              <a:rPr lang="sk-SK" sz="3200" dirty="0" smtClean="0"/>
              <a:t>Povinnosti pred uzavretím zmluvy</a:t>
            </a:r>
            <a:endParaRPr lang="sk-SK" dirty="0" smtClean="0"/>
          </a:p>
        </p:txBody>
      </p:sp>
      <p:sp>
        <p:nvSpPr>
          <p:cNvPr id="4099" name="Zástupný symbol obsahu 2"/>
          <p:cNvSpPr>
            <a:spLocks noGrp="1"/>
          </p:cNvSpPr>
          <p:nvPr>
            <p:ph idx="1"/>
          </p:nvPr>
        </p:nvSpPr>
        <p:spPr>
          <a:xfrm>
            <a:off x="1258888" y="1285875"/>
            <a:ext cx="7439025" cy="5456238"/>
          </a:xfrm>
        </p:spPr>
        <p:txBody>
          <a:bodyPr/>
          <a:lstStyle/>
          <a:p>
            <a:pPr marL="0" indent="0" algn="just">
              <a:buNone/>
            </a:pPr>
            <a:r>
              <a:rPr lang="sk-SK" sz="2000" dirty="0" smtClean="0">
                <a:solidFill>
                  <a:srgbClr val="FF0000"/>
                </a:solidFill>
              </a:rPr>
              <a:t>Rakúska úprava:</a:t>
            </a:r>
          </a:p>
          <a:p>
            <a:pPr algn="just">
              <a:buFont typeface="Wingdings" pitchFamily="2" charset="2"/>
              <a:buChar char="§"/>
            </a:pPr>
            <a:r>
              <a:rPr lang="de-DE" sz="1800" dirty="0">
                <a:solidFill>
                  <a:srgbClr val="002060"/>
                </a:solidFill>
              </a:rPr>
              <a:t>Bei einer </a:t>
            </a:r>
            <a:r>
              <a:rPr lang="de-DE" sz="1800" b="1" dirty="0">
                <a:solidFill>
                  <a:srgbClr val="002060"/>
                </a:solidFill>
              </a:rPr>
              <a:t>kapitalbildenden Lebensversicherung </a:t>
            </a:r>
            <a:r>
              <a:rPr lang="de-DE" sz="1800" dirty="0">
                <a:solidFill>
                  <a:srgbClr val="002060"/>
                </a:solidFill>
              </a:rPr>
              <a:t>hat das Versicherungsunternehmen </a:t>
            </a:r>
            <a:r>
              <a:rPr lang="de-DE" sz="1800" dirty="0" smtClean="0">
                <a:solidFill>
                  <a:srgbClr val="002060"/>
                </a:solidFill>
              </a:rPr>
              <a:t>dem</a:t>
            </a:r>
            <a:r>
              <a:rPr lang="sk-SK" sz="1800" dirty="0" smtClean="0">
                <a:solidFill>
                  <a:srgbClr val="002060"/>
                </a:solidFill>
              </a:rPr>
              <a:t> </a:t>
            </a:r>
            <a:r>
              <a:rPr lang="de-DE" sz="1800" dirty="0" smtClean="0">
                <a:solidFill>
                  <a:srgbClr val="002060"/>
                </a:solidFill>
              </a:rPr>
              <a:t>Versicherungsnehmer </a:t>
            </a:r>
            <a:r>
              <a:rPr lang="de-DE" sz="1800" dirty="0">
                <a:solidFill>
                  <a:srgbClr val="002060"/>
                </a:solidFill>
              </a:rPr>
              <a:t>eine Modellrechnung zu übermitteln, bei der </a:t>
            </a:r>
            <a:r>
              <a:rPr lang="de-DE" sz="1800" b="1" dirty="0">
                <a:solidFill>
                  <a:srgbClr val="002060"/>
                </a:solidFill>
              </a:rPr>
              <a:t>die Leistungen </a:t>
            </a:r>
            <a:r>
              <a:rPr lang="de-DE" sz="1800" dirty="0" smtClean="0">
                <a:solidFill>
                  <a:srgbClr val="002060"/>
                </a:solidFill>
              </a:rPr>
              <a:t>des</a:t>
            </a:r>
            <a:r>
              <a:rPr lang="sk-SK" sz="1800" dirty="0" smtClean="0">
                <a:solidFill>
                  <a:srgbClr val="002060"/>
                </a:solidFill>
              </a:rPr>
              <a:t> </a:t>
            </a:r>
            <a:r>
              <a:rPr lang="de-DE" sz="1800" dirty="0" smtClean="0">
                <a:solidFill>
                  <a:srgbClr val="002060"/>
                </a:solidFill>
              </a:rPr>
              <a:t>Versicherungsunternehmens</a:t>
            </a:r>
            <a:r>
              <a:rPr lang="de-DE" sz="1800" dirty="0">
                <a:solidFill>
                  <a:srgbClr val="002060"/>
                </a:solidFill>
              </a:rPr>
              <a:t>, </a:t>
            </a:r>
            <a:r>
              <a:rPr lang="de-DE" sz="1800" b="1" dirty="0">
                <a:solidFill>
                  <a:srgbClr val="002060"/>
                </a:solidFill>
              </a:rPr>
              <a:t>die Rückkaufswerte </a:t>
            </a:r>
            <a:r>
              <a:rPr lang="de-DE" sz="1800" dirty="0">
                <a:solidFill>
                  <a:srgbClr val="002060"/>
                </a:solidFill>
              </a:rPr>
              <a:t>und </a:t>
            </a:r>
            <a:r>
              <a:rPr lang="de-DE" sz="1800" b="1" dirty="0">
                <a:solidFill>
                  <a:srgbClr val="002060"/>
                </a:solidFill>
              </a:rPr>
              <a:t>die prämienfreien Leistungen </a:t>
            </a:r>
            <a:r>
              <a:rPr lang="de-DE" sz="1800" dirty="0" smtClean="0">
                <a:solidFill>
                  <a:srgbClr val="002060"/>
                </a:solidFill>
              </a:rPr>
              <a:t>unter</a:t>
            </a:r>
            <a:r>
              <a:rPr lang="sk-SK" sz="1800" dirty="0" smtClean="0">
                <a:solidFill>
                  <a:srgbClr val="002060"/>
                </a:solidFill>
              </a:rPr>
              <a:t> </a:t>
            </a:r>
            <a:r>
              <a:rPr lang="de-DE" sz="1800" dirty="0" smtClean="0">
                <a:solidFill>
                  <a:srgbClr val="002060"/>
                </a:solidFill>
              </a:rPr>
              <a:t>Zugrundelegung </a:t>
            </a:r>
            <a:r>
              <a:rPr lang="de-DE" sz="1800" dirty="0">
                <a:solidFill>
                  <a:srgbClr val="002060"/>
                </a:solidFill>
              </a:rPr>
              <a:t>der Rechnungsgrundlagen für die Prämienkalkulation anhand von mindestens </a:t>
            </a:r>
            <a:r>
              <a:rPr lang="de-DE" sz="1800" dirty="0" smtClean="0">
                <a:solidFill>
                  <a:srgbClr val="002060"/>
                </a:solidFill>
              </a:rPr>
              <a:t>drei</a:t>
            </a:r>
            <a:r>
              <a:rPr lang="sk-SK" sz="1800" dirty="0" smtClean="0">
                <a:solidFill>
                  <a:srgbClr val="002060"/>
                </a:solidFill>
              </a:rPr>
              <a:t> </a:t>
            </a:r>
            <a:r>
              <a:rPr lang="de-DE" sz="1800" dirty="0" smtClean="0">
                <a:solidFill>
                  <a:srgbClr val="002060"/>
                </a:solidFill>
              </a:rPr>
              <a:t>verschiedenen </a:t>
            </a:r>
            <a:r>
              <a:rPr lang="de-DE" sz="1800" dirty="0">
                <a:solidFill>
                  <a:srgbClr val="002060"/>
                </a:solidFill>
              </a:rPr>
              <a:t>Zinssätzen dargestellt und </a:t>
            </a:r>
            <a:r>
              <a:rPr lang="de-DE" sz="1800" b="1" dirty="0">
                <a:solidFill>
                  <a:srgbClr val="002060"/>
                </a:solidFill>
              </a:rPr>
              <a:t>in Jahresschritten </a:t>
            </a:r>
            <a:r>
              <a:rPr lang="de-DE" sz="1800" dirty="0">
                <a:solidFill>
                  <a:srgbClr val="002060"/>
                </a:solidFill>
              </a:rPr>
              <a:t>gegliedert der Prämie, der </a:t>
            </a:r>
            <a:r>
              <a:rPr lang="de-DE" sz="1800" dirty="0" smtClean="0">
                <a:solidFill>
                  <a:srgbClr val="002060"/>
                </a:solidFill>
              </a:rPr>
              <a:t>Prämiensumme</a:t>
            </a:r>
            <a:r>
              <a:rPr lang="sk-SK" sz="1800" dirty="0" smtClean="0">
                <a:solidFill>
                  <a:srgbClr val="002060"/>
                </a:solidFill>
              </a:rPr>
              <a:t> </a:t>
            </a:r>
            <a:r>
              <a:rPr lang="de-DE" sz="1800" dirty="0" smtClean="0">
                <a:solidFill>
                  <a:srgbClr val="002060"/>
                </a:solidFill>
              </a:rPr>
              <a:t>sowie </a:t>
            </a:r>
            <a:r>
              <a:rPr lang="de-DE" sz="1800" dirty="0">
                <a:solidFill>
                  <a:srgbClr val="002060"/>
                </a:solidFill>
              </a:rPr>
              <a:t>einem etwaig garantierten Wert gegenübergestellt werden. Die Modellrechnungen sind klar </a:t>
            </a:r>
            <a:r>
              <a:rPr lang="de-DE" sz="1800" dirty="0" smtClean="0">
                <a:solidFill>
                  <a:srgbClr val="002060"/>
                </a:solidFill>
              </a:rPr>
              <a:t>und</a:t>
            </a:r>
            <a:r>
              <a:rPr lang="sk-SK" sz="1800" dirty="0" smtClean="0">
                <a:solidFill>
                  <a:srgbClr val="002060"/>
                </a:solidFill>
              </a:rPr>
              <a:t> </a:t>
            </a:r>
            <a:r>
              <a:rPr lang="de-DE" sz="1800" dirty="0" smtClean="0">
                <a:solidFill>
                  <a:srgbClr val="002060"/>
                </a:solidFill>
              </a:rPr>
              <a:t>verständlich </a:t>
            </a:r>
            <a:r>
              <a:rPr lang="de-DE" sz="1800" dirty="0">
                <a:solidFill>
                  <a:srgbClr val="002060"/>
                </a:solidFill>
              </a:rPr>
              <a:t>zu erläutern. Der Versicherungsnehmer ist darauf hinzuweisen, </a:t>
            </a:r>
            <a:r>
              <a:rPr lang="de-DE" sz="1800" dirty="0" err="1">
                <a:solidFill>
                  <a:srgbClr val="002060"/>
                </a:solidFill>
              </a:rPr>
              <a:t>dass</a:t>
            </a:r>
            <a:r>
              <a:rPr lang="de-DE" sz="1800" dirty="0">
                <a:solidFill>
                  <a:srgbClr val="002060"/>
                </a:solidFill>
              </a:rPr>
              <a:t> es sich bei </a:t>
            </a:r>
            <a:r>
              <a:rPr lang="de-DE" sz="1800" dirty="0" smtClean="0">
                <a:solidFill>
                  <a:srgbClr val="002060"/>
                </a:solidFill>
              </a:rPr>
              <a:t>der</a:t>
            </a:r>
            <a:r>
              <a:rPr lang="sk-SK" sz="1800" dirty="0" smtClean="0">
                <a:solidFill>
                  <a:srgbClr val="002060"/>
                </a:solidFill>
              </a:rPr>
              <a:t> </a:t>
            </a:r>
            <a:r>
              <a:rPr lang="de-DE" sz="1800" dirty="0" smtClean="0">
                <a:solidFill>
                  <a:srgbClr val="002060"/>
                </a:solidFill>
              </a:rPr>
              <a:t>Modellrechnung </a:t>
            </a:r>
            <a:r>
              <a:rPr lang="de-DE" sz="1800" dirty="0">
                <a:solidFill>
                  <a:srgbClr val="002060"/>
                </a:solidFill>
              </a:rPr>
              <a:t>nur um ein Rechenmodell handelt, dem fiktive Annahmen zugrunde liegen, und </a:t>
            </a:r>
            <a:r>
              <a:rPr lang="de-DE" sz="1800" dirty="0" err="1">
                <a:solidFill>
                  <a:srgbClr val="002060"/>
                </a:solidFill>
              </a:rPr>
              <a:t>dass</a:t>
            </a:r>
            <a:r>
              <a:rPr lang="de-DE" sz="1800" dirty="0">
                <a:solidFill>
                  <a:srgbClr val="002060"/>
                </a:solidFill>
              </a:rPr>
              <a:t> </a:t>
            </a:r>
            <a:r>
              <a:rPr lang="de-DE" sz="1800" dirty="0" smtClean="0">
                <a:solidFill>
                  <a:srgbClr val="002060"/>
                </a:solidFill>
              </a:rPr>
              <a:t>der</a:t>
            </a:r>
            <a:r>
              <a:rPr lang="sk-SK" sz="1800" dirty="0" smtClean="0">
                <a:solidFill>
                  <a:srgbClr val="002060"/>
                </a:solidFill>
              </a:rPr>
              <a:t> </a:t>
            </a:r>
            <a:r>
              <a:rPr lang="de-DE" sz="1800" dirty="0" smtClean="0">
                <a:solidFill>
                  <a:srgbClr val="002060"/>
                </a:solidFill>
              </a:rPr>
              <a:t>Versicherungsnehmer </a:t>
            </a:r>
            <a:r>
              <a:rPr lang="de-DE" sz="1800" dirty="0">
                <a:solidFill>
                  <a:srgbClr val="002060"/>
                </a:solidFill>
              </a:rPr>
              <a:t>aus der Modellrechnung keine vertraglichen Ansprüche gegen </a:t>
            </a:r>
            <a:r>
              <a:rPr lang="de-DE" sz="1800" dirty="0" smtClean="0">
                <a:solidFill>
                  <a:srgbClr val="002060"/>
                </a:solidFill>
              </a:rPr>
              <a:t>das</a:t>
            </a:r>
            <a:r>
              <a:rPr lang="sk-SK" sz="1800" dirty="0" smtClean="0">
                <a:solidFill>
                  <a:srgbClr val="002060"/>
                </a:solidFill>
              </a:rPr>
              <a:t> </a:t>
            </a:r>
            <a:r>
              <a:rPr lang="de-DE" sz="1800" dirty="0" smtClean="0">
                <a:solidFill>
                  <a:srgbClr val="002060"/>
                </a:solidFill>
              </a:rPr>
              <a:t>Versicherungsunternehmen </a:t>
            </a:r>
            <a:r>
              <a:rPr lang="de-DE" sz="1800" dirty="0">
                <a:solidFill>
                  <a:srgbClr val="002060"/>
                </a:solidFill>
              </a:rPr>
              <a:t>ableiten kann</a:t>
            </a:r>
            <a:r>
              <a:rPr lang="de-DE" sz="1800" dirty="0" smtClean="0">
                <a:solidFill>
                  <a:srgbClr val="002060"/>
                </a:solidFill>
              </a:rPr>
              <a:t>.</a:t>
            </a:r>
            <a:endParaRPr lang="sk-SK" sz="1800" dirty="0" smtClean="0">
              <a:solidFill>
                <a:srgbClr val="002060"/>
              </a:solidFill>
            </a:endParaRPr>
          </a:p>
          <a:p>
            <a:pPr marL="0" indent="0" algn="just">
              <a:buNone/>
            </a:pPr>
            <a:r>
              <a:rPr lang="sk-SK" sz="2000" dirty="0">
                <a:solidFill>
                  <a:srgbClr val="FF0000"/>
                </a:solidFill>
              </a:rPr>
              <a:t>Český návrh zákona:</a:t>
            </a:r>
          </a:p>
          <a:p>
            <a:pPr algn="just">
              <a:buFont typeface="Wingdings" pitchFamily="2" charset="2"/>
              <a:buChar char="§"/>
            </a:pPr>
            <a:r>
              <a:rPr lang="sk-SK" sz="1800" dirty="0" smtClean="0">
                <a:solidFill>
                  <a:srgbClr val="002060"/>
                </a:solidFill>
              </a:rPr>
              <a:t>??</a:t>
            </a:r>
            <a:endParaRPr lang="de-DE" sz="1800" dirty="0">
              <a:solidFill>
                <a:srgbClr val="002060"/>
              </a:solidFill>
            </a:endParaRPr>
          </a:p>
        </p:txBody>
      </p:sp>
      <p:cxnSp>
        <p:nvCxnSpPr>
          <p:cNvPr id="5" name="Rovná spojnica 4"/>
          <p:cNvCxnSpPr/>
          <p:nvPr/>
        </p:nvCxnSpPr>
        <p:spPr>
          <a:xfrm rot="5400000">
            <a:off x="-3073400" y="3429000"/>
            <a:ext cx="6859588"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a:xfrm rot="5400000">
            <a:off x="-1430338" y="2071688"/>
            <a:ext cx="4144963"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a:xfrm rot="16200000" flipH="1">
            <a:off x="-142875" y="1143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a:xfrm rot="5400000">
            <a:off x="642144" y="642144"/>
            <a:ext cx="128587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4104" name="Picture 13" descr="S:\LOGÁ SLASPO\komb1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6370412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099">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1619250" y="168275"/>
            <a:ext cx="7067550" cy="647700"/>
          </a:xfrm>
        </p:spPr>
        <p:txBody>
          <a:bodyPr/>
          <a:lstStyle/>
          <a:p>
            <a:r>
              <a:rPr lang="sk-SK" sz="3200" dirty="0" smtClean="0"/>
              <a:t>Povinnosti v priebehu trvania poistenia</a:t>
            </a:r>
            <a:endParaRPr lang="sk-SK" dirty="0" smtClean="0"/>
          </a:p>
        </p:txBody>
      </p:sp>
      <p:sp>
        <p:nvSpPr>
          <p:cNvPr id="4099" name="Zástupný symbol obsahu 2"/>
          <p:cNvSpPr>
            <a:spLocks noGrp="1"/>
          </p:cNvSpPr>
          <p:nvPr>
            <p:ph idx="1"/>
          </p:nvPr>
        </p:nvSpPr>
        <p:spPr>
          <a:xfrm>
            <a:off x="1258888" y="1285875"/>
            <a:ext cx="7439025" cy="5456238"/>
          </a:xfrm>
        </p:spPr>
        <p:txBody>
          <a:bodyPr/>
          <a:lstStyle/>
          <a:p>
            <a:pPr algn="just">
              <a:buNone/>
            </a:pPr>
            <a:r>
              <a:rPr lang="sk-SK" sz="2400" dirty="0">
                <a:solidFill>
                  <a:srgbClr val="FF0000"/>
                </a:solidFill>
              </a:rPr>
              <a:t>Pôvodné znenie:</a:t>
            </a:r>
          </a:p>
          <a:p>
            <a:pPr algn="just">
              <a:buFont typeface="Wingdings" panose="05000000000000000000" pitchFamily="2" charset="2"/>
              <a:buChar char="§"/>
            </a:pPr>
            <a:r>
              <a:rPr lang="sk-SK" sz="2000" dirty="0">
                <a:solidFill>
                  <a:srgbClr val="002060"/>
                </a:solidFill>
              </a:rPr>
              <a:t>N/A</a:t>
            </a:r>
          </a:p>
          <a:p>
            <a:pPr algn="just">
              <a:buFont typeface="Wingdings" panose="05000000000000000000" pitchFamily="2" charset="2"/>
              <a:buChar char="§"/>
            </a:pPr>
            <a:endParaRPr lang="sk-SK" sz="2400" dirty="0">
              <a:solidFill>
                <a:srgbClr val="FF0000"/>
              </a:solidFill>
            </a:endParaRPr>
          </a:p>
          <a:p>
            <a:pPr algn="just">
              <a:buNone/>
            </a:pPr>
            <a:r>
              <a:rPr lang="sk-SK" sz="2400" dirty="0">
                <a:solidFill>
                  <a:srgbClr val="FF0000"/>
                </a:solidFill>
              </a:rPr>
              <a:t>Nové znenie:</a:t>
            </a:r>
          </a:p>
          <a:p>
            <a:pPr algn="just">
              <a:buFont typeface="Wingdings" pitchFamily="2" charset="2"/>
              <a:buChar char="§"/>
            </a:pPr>
            <a:r>
              <a:rPr lang="sk-SK" sz="2000" dirty="0">
                <a:solidFill>
                  <a:srgbClr val="002060"/>
                </a:solidFill>
              </a:rPr>
              <a:t>Pri poistných zmluvách s </a:t>
            </a:r>
            <a:r>
              <a:rPr lang="sk-SK" sz="2000" b="1" dirty="0">
                <a:solidFill>
                  <a:srgbClr val="002060"/>
                </a:solidFill>
              </a:rPr>
              <a:t>podielom na výnosoch</a:t>
            </a:r>
            <a:r>
              <a:rPr lang="sk-SK" sz="2000" dirty="0">
                <a:solidFill>
                  <a:srgbClr val="002060"/>
                </a:solidFill>
              </a:rPr>
              <a:t>, musí poisťovateľ každoročne písomne informovať toho, s kým uzavrel poistnú zmluvu, </a:t>
            </a:r>
            <a:r>
              <a:rPr lang="sk-SK" sz="2000" b="1" dirty="0">
                <a:solidFill>
                  <a:srgbClr val="002060"/>
                </a:solidFill>
              </a:rPr>
              <a:t>o stave jeho nárokov </a:t>
            </a:r>
            <a:r>
              <a:rPr lang="sk-SK" sz="2000" dirty="0">
                <a:solidFill>
                  <a:srgbClr val="002060"/>
                </a:solidFill>
              </a:rPr>
              <a:t>vyplývajúcich z poistnej zmluvy </a:t>
            </a:r>
            <a:r>
              <a:rPr lang="sk-SK" sz="2000" b="1" dirty="0">
                <a:solidFill>
                  <a:srgbClr val="002060"/>
                </a:solidFill>
              </a:rPr>
              <a:t>vrátane stavu podielu na výnosoch</a:t>
            </a:r>
            <a:r>
              <a:rPr lang="sk-SK" sz="2000" dirty="0">
                <a:solidFill>
                  <a:srgbClr val="002060"/>
                </a:solidFill>
              </a:rPr>
              <a:t>. Ak poisťovateľ poskytol údaje o možnom </a:t>
            </a:r>
            <a:r>
              <a:rPr lang="sk-SK" sz="2000" b="1" dirty="0">
                <a:solidFill>
                  <a:srgbClr val="002060"/>
                </a:solidFill>
              </a:rPr>
              <a:t>vývoji podielov na zisku </a:t>
            </a:r>
            <a:r>
              <a:rPr lang="sk-SK" sz="2000" dirty="0">
                <a:solidFill>
                  <a:srgbClr val="002060"/>
                </a:solidFill>
              </a:rPr>
              <a:t>podľa odseku 5, musí toho, s kým uzavrel poistnú zmluvu, informovať aj o rozdieloch medzi skutočným stavom a vzorovým prepočtom.</a:t>
            </a:r>
          </a:p>
        </p:txBody>
      </p:sp>
      <p:cxnSp>
        <p:nvCxnSpPr>
          <p:cNvPr id="5" name="Rovná spojnica 4"/>
          <p:cNvCxnSpPr/>
          <p:nvPr/>
        </p:nvCxnSpPr>
        <p:spPr>
          <a:xfrm rot="5400000">
            <a:off x="-3073400" y="3429000"/>
            <a:ext cx="6859588"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a:xfrm rot="5400000">
            <a:off x="-1430338" y="2071688"/>
            <a:ext cx="4144963"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a:xfrm rot="16200000" flipH="1">
            <a:off x="-142875" y="1143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a:xfrm rot="5400000">
            <a:off x="642144" y="642144"/>
            <a:ext cx="128587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4104" name="Picture 13" descr="S:\LOGÁ SLASPO\komb1c.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4955769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09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1619250" y="168275"/>
            <a:ext cx="7067550" cy="647700"/>
          </a:xfrm>
        </p:spPr>
        <p:txBody>
          <a:bodyPr/>
          <a:lstStyle/>
          <a:p>
            <a:r>
              <a:rPr lang="sk-SK" sz="3200" dirty="0" smtClean="0"/>
              <a:t>Povinnosti v priebehu trvania poistenia</a:t>
            </a:r>
            <a:endParaRPr lang="sk-SK" dirty="0" smtClean="0"/>
          </a:p>
        </p:txBody>
      </p:sp>
      <p:sp>
        <p:nvSpPr>
          <p:cNvPr id="4099" name="Zástupný symbol obsahu 2"/>
          <p:cNvSpPr>
            <a:spLocks noGrp="1"/>
          </p:cNvSpPr>
          <p:nvPr>
            <p:ph idx="1"/>
          </p:nvPr>
        </p:nvSpPr>
        <p:spPr>
          <a:xfrm>
            <a:off x="1258888" y="1285875"/>
            <a:ext cx="7439025" cy="5456238"/>
          </a:xfrm>
        </p:spPr>
        <p:txBody>
          <a:bodyPr/>
          <a:lstStyle/>
          <a:p>
            <a:pPr marL="0" indent="0" algn="just">
              <a:buNone/>
            </a:pPr>
            <a:r>
              <a:rPr lang="sk-SK" sz="2000" dirty="0" smtClean="0">
                <a:solidFill>
                  <a:srgbClr val="FF0000"/>
                </a:solidFill>
              </a:rPr>
              <a:t>Smernica Solventnosť II:</a:t>
            </a:r>
          </a:p>
          <a:p>
            <a:pPr algn="just">
              <a:buFont typeface="Wingdings" pitchFamily="2" charset="2"/>
              <a:buChar char="§"/>
            </a:pPr>
            <a:r>
              <a:rPr lang="sk-SK" sz="1800" dirty="0" smtClean="0">
                <a:solidFill>
                  <a:srgbClr val="002060"/>
                </a:solidFill>
              </a:rPr>
              <a:t>V</a:t>
            </a:r>
            <a:r>
              <a:rPr lang="en-US" sz="1800" dirty="0" smtClean="0">
                <a:solidFill>
                  <a:srgbClr val="002060"/>
                </a:solidFill>
              </a:rPr>
              <a:t> </a:t>
            </a:r>
            <a:r>
              <a:rPr lang="en-US" sz="1800" dirty="0" err="1" smtClean="0">
                <a:solidFill>
                  <a:srgbClr val="002060"/>
                </a:solidFill>
              </a:rPr>
              <a:t>prípade</a:t>
            </a:r>
            <a:r>
              <a:rPr lang="en-US" sz="1800" dirty="0" smtClean="0">
                <a:solidFill>
                  <a:srgbClr val="002060"/>
                </a:solidFill>
              </a:rPr>
              <a:t> </a:t>
            </a:r>
            <a:r>
              <a:rPr lang="en-US" sz="1800" dirty="0" err="1" smtClean="0">
                <a:solidFill>
                  <a:srgbClr val="002060"/>
                </a:solidFill>
              </a:rPr>
              <a:t>poistiek</a:t>
            </a:r>
            <a:r>
              <a:rPr lang="en-US" sz="1800" dirty="0" smtClean="0">
                <a:solidFill>
                  <a:srgbClr val="002060"/>
                </a:solidFill>
              </a:rPr>
              <a:t> </a:t>
            </a:r>
            <a:r>
              <a:rPr lang="en-US" sz="1800" b="1" dirty="0" smtClean="0">
                <a:solidFill>
                  <a:srgbClr val="002060"/>
                </a:solidFill>
              </a:rPr>
              <a:t>s </a:t>
            </a:r>
            <a:r>
              <a:rPr lang="en-US" sz="1800" b="1" dirty="0" err="1" smtClean="0">
                <a:solidFill>
                  <a:srgbClr val="002060"/>
                </a:solidFill>
              </a:rPr>
              <a:t>podielom</a:t>
            </a:r>
            <a:r>
              <a:rPr lang="en-US" sz="1800" b="1" dirty="0" smtClean="0">
                <a:solidFill>
                  <a:srgbClr val="002060"/>
                </a:solidFill>
              </a:rPr>
              <a:t> </a:t>
            </a:r>
            <a:r>
              <a:rPr lang="en-US" sz="1800" b="1" dirty="0" err="1" smtClean="0">
                <a:solidFill>
                  <a:srgbClr val="002060"/>
                </a:solidFill>
              </a:rPr>
              <a:t>na</a:t>
            </a:r>
            <a:r>
              <a:rPr lang="en-US" sz="1800" b="1" dirty="0" smtClean="0">
                <a:solidFill>
                  <a:srgbClr val="002060"/>
                </a:solidFill>
              </a:rPr>
              <a:t> </a:t>
            </a:r>
            <a:r>
              <a:rPr lang="en-US" sz="1800" b="1" dirty="0" err="1" smtClean="0">
                <a:solidFill>
                  <a:srgbClr val="002060"/>
                </a:solidFill>
              </a:rPr>
              <a:t>zisku</a:t>
            </a:r>
            <a:r>
              <a:rPr lang="en-US" sz="1800" dirty="0" smtClean="0">
                <a:solidFill>
                  <a:srgbClr val="002060"/>
                </a:solidFill>
              </a:rPr>
              <a:t> </a:t>
            </a:r>
            <a:r>
              <a:rPr lang="en-US" sz="1800" dirty="0" err="1" smtClean="0">
                <a:solidFill>
                  <a:srgbClr val="002060"/>
                </a:solidFill>
              </a:rPr>
              <a:t>musí</a:t>
            </a:r>
            <a:r>
              <a:rPr lang="en-US" sz="1800" dirty="0" smtClean="0">
                <a:solidFill>
                  <a:srgbClr val="002060"/>
                </a:solidFill>
              </a:rPr>
              <a:t> </a:t>
            </a:r>
            <a:r>
              <a:rPr lang="en-US" sz="1800" dirty="0" err="1" smtClean="0">
                <a:solidFill>
                  <a:srgbClr val="002060"/>
                </a:solidFill>
              </a:rPr>
              <a:t>poisťovateľ</a:t>
            </a:r>
            <a:r>
              <a:rPr lang="en-US" sz="1800" dirty="0" smtClean="0">
                <a:solidFill>
                  <a:srgbClr val="002060"/>
                </a:solidFill>
              </a:rPr>
              <a:t> </a:t>
            </a:r>
            <a:r>
              <a:rPr lang="en-US" sz="1800" dirty="0" err="1" smtClean="0">
                <a:solidFill>
                  <a:srgbClr val="002060"/>
                </a:solidFill>
              </a:rPr>
              <a:t>každoročne</a:t>
            </a:r>
            <a:r>
              <a:rPr lang="en-US" sz="1800" dirty="0" smtClean="0">
                <a:solidFill>
                  <a:srgbClr val="002060"/>
                </a:solidFill>
              </a:rPr>
              <a:t> </a:t>
            </a:r>
            <a:r>
              <a:rPr lang="en-US" sz="1800" dirty="0" err="1" smtClean="0">
                <a:solidFill>
                  <a:srgbClr val="002060"/>
                </a:solidFill>
              </a:rPr>
              <a:t>písomne</a:t>
            </a:r>
            <a:r>
              <a:rPr lang="en-US" sz="1800" dirty="0" smtClean="0">
                <a:solidFill>
                  <a:srgbClr val="002060"/>
                </a:solidFill>
              </a:rPr>
              <a:t> </a:t>
            </a:r>
            <a:r>
              <a:rPr lang="en-US" sz="1800" dirty="0" err="1" smtClean="0">
                <a:solidFill>
                  <a:srgbClr val="002060"/>
                </a:solidFill>
              </a:rPr>
              <a:t>informovať</a:t>
            </a:r>
            <a:r>
              <a:rPr lang="en-US" sz="1800" dirty="0" smtClean="0">
                <a:solidFill>
                  <a:srgbClr val="002060"/>
                </a:solidFill>
              </a:rPr>
              <a:t> </a:t>
            </a:r>
            <a:r>
              <a:rPr lang="en-US" sz="1800" dirty="0" err="1" smtClean="0">
                <a:solidFill>
                  <a:srgbClr val="002060"/>
                </a:solidFill>
              </a:rPr>
              <a:t>poistníka</a:t>
            </a:r>
            <a:r>
              <a:rPr lang="en-US" sz="1800" dirty="0" smtClean="0">
                <a:solidFill>
                  <a:srgbClr val="002060"/>
                </a:solidFill>
              </a:rPr>
              <a:t> </a:t>
            </a:r>
            <a:r>
              <a:rPr lang="en-US" sz="1800" b="1" dirty="0" smtClean="0">
                <a:solidFill>
                  <a:srgbClr val="002060"/>
                </a:solidFill>
              </a:rPr>
              <a:t>o stave </a:t>
            </a:r>
            <a:r>
              <a:rPr lang="en-US" sz="1800" b="1" dirty="0" err="1" smtClean="0">
                <a:solidFill>
                  <a:srgbClr val="002060"/>
                </a:solidFill>
              </a:rPr>
              <a:t>jeho</a:t>
            </a:r>
            <a:r>
              <a:rPr lang="en-US" sz="1800" b="1" dirty="0" smtClean="0">
                <a:solidFill>
                  <a:srgbClr val="002060"/>
                </a:solidFill>
              </a:rPr>
              <a:t> </a:t>
            </a:r>
            <a:r>
              <a:rPr lang="en-US" sz="1800" b="1" dirty="0" err="1" smtClean="0">
                <a:solidFill>
                  <a:srgbClr val="002060"/>
                </a:solidFill>
              </a:rPr>
              <a:t>nárokov</a:t>
            </a:r>
            <a:r>
              <a:rPr lang="en-US" sz="1800" b="1" dirty="0" smtClean="0">
                <a:solidFill>
                  <a:srgbClr val="002060"/>
                </a:solidFill>
              </a:rPr>
              <a:t> </a:t>
            </a:r>
            <a:r>
              <a:rPr lang="en-US" sz="1800" dirty="0" err="1" smtClean="0">
                <a:solidFill>
                  <a:srgbClr val="002060"/>
                </a:solidFill>
              </a:rPr>
              <a:t>vrátane</a:t>
            </a:r>
            <a:r>
              <a:rPr lang="en-US" sz="1800" dirty="0" smtClean="0">
                <a:solidFill>
                  <a:srgbClr val="002060"/>
                </a:solidFill>
              </a:rPr>
              <a:t> </a:t>
            </a:r>
            <a:r>
              <a:rPr lang="en-US" sz="1800" b="1" dirty="0" err="1" smtClean="0">
                <a:solidFill>
                  <a:srgbClr val="002060"/>
                </a:solidFill>
              </a:rPr>
              <a:t>podielu</a:t>
            </a:r>
            <a:r>
              <a:rPr lang="en-US" sz="1800" b="1" dirty="0" smtClean="0">
                <a:solidFill>
                  <a:srgbClr val="002060"/>
                </a:solidFill>
              </a:rPr>
              <a:t> </a:t>
            </a:r>
            <a:r>
              <a:rPr lang="en-US" sz="1800" b="1" dirty="0" err="1" smtClean="0">
                <a:solidFill>
                  <a:srgbClr val="002060"/>
                </a:solidFill>
              </a:rPr>
              <a:t>na</a:t>
            </a:r>
            <a:r>
              <a:rPr lang="en-US" sz="1800" b="1" dirty="0" smtClean="0">
                <a:solidFill>
                  <a:srgbClr val="002060"/>
                </a:solidFill>
              </a:rPr>
              <a:t> </a:t>
            </a:r>
            <a:r>
              <a:rPr lang="en-US" sz="1800" b="1" dirty="0" err="1" smtClean="0">
                <a:solidFill>
                  <a:srgbClr val="002060"/>
                </a:solidFill>
              </a:rPr>
              <a:t>zisku</a:t>
            </a:r>
            <a:r>
              <a:rPr lang="en-US" sz="1800" dirty="0" smtClean="0">
                <a:solidFill>
                  <a:srgbClr val="002060"/>
                </a:solidFill>
              </a:rPr>
              <a:t>. V </a:t>
            </a:r>
            <a:r>
              <a:rPr lang="en-US" sz="1800" dirty="0" err="1" smtClean="0">
                <a:solidFill>
                  <a:srgbClr val="002060"/>
                </a:solidFill>
              </a:rPr>
              <a:t>prípade</a:t>
            </a:r>
            <a:r>
              <a:rPr lang="en-US" sz="1800" dirty="0" smtClean="0">
                <a:solidFill>
                  <a:srgbClr val="002060"/>
                </a:solidFill>
              </a:rPr>
              <a:t>, </a:t>
            </a:r>
            <a:r>
              <a:rPr lang="en-US" sz="1800" dirty="0" err="1" smtClean="0">
                <a:solidFill>
                  <a:srgbClr val="002060"/>
                </a:solidFill>
              </a:rPr>
              <a:t>ak</a:t>
            </a:r>
            <a:r>
              <a:rPr lang="en-US" sz="1800" dirty="0" smtClean="0">
                <a:solidFill>
                  <a:srgbClr val="002060"/>
                </a:solidFill>
              </a:rPr>
              <a:t> </a:t>
            </a:r>
            <a:r>
              <a:rPr lang="en-US" sz="1800" dirty="0" err="1" smtClean="0">
                <a:solidFill>
                  <a:srgbClr val="002060"/>
                </a:solidFill>
              </a:rPr>
              <a:t>poisťovateľ</a:t>
            </a:r>
            <a:r>
              <a:rPr lang="en-US" sz="1800" dirty="0" smtClean="0">
                <a:solidFill>
                  <a:srgbClr val="002060"/>
                </a:solidFill>
              </a:rPr>
              <a:t> </a:t>
            </a:r>
            <a:r>
              <a:rPr lang="en-US" sz="1800" dirty="0" err="1" smtClean="0">
                <a:solidFill>
                  <a:srgbClr val="002060"/>
                </a:solidFill>
              </a:rPr>
              <a:t>poskytol</a:t>
            </a:r>
            <a:r>
              <a:rPr lang="en-US" sz="1800" dirty="0" smtClean="0">
                <a:solidFill>
                  <a:srgbClr val="002060"/>
                </a:solidFill>
              </a:rPr>
              <a:t> </a:t>
            </a:r>
            <a:r>
              <a:rPr lang="en-US" sz="1800" dirty="0" err="1" smtClean="0">
                <a:solidFill>
                  <a:srgbClr val="002060"/>
                </a:solidFill>
              </a:rPr>
              <a:t>údaje</a:t>
            </a:r>
            <a:r>
              <a:rPr lang="en-US" sz="1800" dirty="0" smtClean="0">
                <a:solidFill>
                  <a:srgbClr val="002060"/>
                </a:solidFill>
              </a:rPr>
              <a:t> o </a:t>
            </a:r>
            <a:r>
              <a:rPr lang="en-US" sz="1800" dirty="0" err="1" smtClean="0">
                <a:solidFill>
                  <a:srgbClr val="002060"/>
                </a:solidFill>
              </a:rPr>
              <a:t>potenciálnom</a:t>
            </a:r>
            <a:r>
              <a:rPr lang="en-US" sz="1800" dirty="0" smtClean="0">
                <a:solidFill>
                  <a:srgbClr val="002060"/>
                </a:solidFill>
              </a:rPr>
              <a:t> </a:t>
            </a:r>
            <a:r>
              <a:rPr lang="en-US" sz="1800" dirty="0" err="1" smtClean="0">
                <a:solidFill>
                  <a:srgbClr val="002060"/>
                </a:solidFill>
              </a:rPr>
              <a:t>budúcom</a:t>
            </a:r>
            <a:r>
              <a:rPr lang="en-US" sz="1800" dirty="0" smtClean="0">
                <a:solidFill>
                  <a:srgbClr val="002060"/>
                </a:solidFill>
              </a:rPr>
              <a:t> </a:t>
            </a:r>
            <a:r>
              <a:rPr lang="en-US" sz="1800" dirty="0" err="1" smtClean="0">
                <a:solidFill>
                  <a:srgbClr val="002060"/>
                </a:solidFill>
              </a:rPr>
              <a:t>vývoji</a:t>
            </a:r>
            <a:r>
              <a:rPr lang="en-US" sz="1800" dirty="0" smtClean="0">
                <a:solidFill>
                  <a:srgbClr val="002060"/>
                </a:solidFill>
              </a:rPr>
              <a:t> </a:t>
            </a:r>
            <a:r>
              <a:rPr lang="en-US" sz="1800" b="1" dirty="0" err="1" smtClean="0">
                <a:solidFill>
                  <a:srgbClr val="002060"/>
                </a:solidFill>
              </a:rPr>
              <a:t>podielov</a:t>
            </a:r>
            <a:r>
              <a:rPr lang="en-US" sz="1800" b="1" dirty="0" smtClean="0">
                <a:solidFill>
                  <a:srgbClr val="002060"/>
                </a:solidFill>
              </a:rPr>
              <a:t> </a:t>
            </a:r>
            <a:r>
              <a:rPr lang="en-US" sz="1800" b="1" dirty="0" err="1" smtClean="0">
                <a:solidFill>
                  <a:srgbClr val="002060"/>
                </a:solidFill>
              </a:rPr>
              <a:t>na</a:t>
            </a:r>
            <a:r>
              <a:rPr lang="en-US" sz="1800" b="1" dirty="0" smtClean="0">
                <a:solidFill>
                  <a:srgbClr val="002060"/>
                </a:solidFill>
              </a:rPr>
              <a:t> </a:t>
            </a:r>
            <a:r>
              <a:rPr lang="en-US" sz="1800" b="1" dirty="0" err="1" smtClean="0">
                <a:solidFill>
                  <a:srgbClr val="002060"/>
                </a:solidFill>
              </a:rPr>
              <a:t>zisku</a:t>
            </a:r>
            <a:r>
              <a:rPr lang="en-US" sz="1800" dirty="0" smtClean="0">
                <a:solidFill>
                  <a:srgbClr val="002060"/>
                </a:solidFill>
              </a:rPr>
              <a:t>, </a:t>
            </a:r>
            <a:r>
              <a:rPr lang="en-US" sz="1800" dirty="0" err="1" smtClean="0">
                <a:solidFill>
                  <a:srgbClr val="002060"/>
                </a:solidFill>
              </a:rPr>
              <a:t>poisťovateľ</a:t>
            </a:r>
            <a:r>
              <a:rPr lang="en-US" sz="1800" dirty="0" smtClean="0">
                <a:solidFill>
                  <a:srgbClr val="002060"/>
                </a:solidFill>
              </a:rPr>
              <a:t> </a:t>
            </a:r>
            <a:r>
              <a:rPr lang="en-US" sz="1800" dirty="0" err="1" smtClean="0">
                <a:solidFill>
                  <a:srgbClr val="002060"/>
                </a:solidFill>
              </a:rPr>
              <a:t>musí</a:t>
            </a:r>
            <a:r>
              <a:rPr lang="en-US" sz="1800" dirty="0" smtClean="0">
                <a:solidFill>
                  <a:srgbClr val="002060"/>
                </a:solidFill>
              </a:rPr>
              <a:t> </a:t>
            </a:r>
            <a:r>
              <a:rPr lang="en-US" sz="1800" dirty="0" err="1" smtClean="0">
                <a:solidFill>
                  <a:srgbClr val="002060"/>
                </a:solidFill>
              </a:rPr>
              <a:t>okrem</a:t>
            </a:r>
            <a:r>
              <a:rPr lang="en-US" sz="1800" dirty="0" smtClean="0">
                <a:solidFill>
                  <a:srgbClr val="002060"/>
                </a:solidFill>
              </a:rPr>
              <a:t> </a:t>
            </a:r>
            <a:r>
              <a:rPr lang="en-US" sz="1800" dirty="0" err="1" smtClean="0">
                <a:solidFill>
                  <a:srgbClr val="002060"/>
                </a:solidFill>
              </a:rPr>
              <a:t>toho</a:t>
            </a:r>
            <a:r>
              <a:rPr lang="en-US" sz="1800" dirty="0" smtClean="0">
                <a:solidFill>
                  <a:srgbClr val="002060"/>
                </a:solidFill>
              </a:rPr>
              <a:t> </a:t>
            </a:r>
            <a:r>
              <a:rPr lang="en-US" sz="1800" dirty="0" err="1" smtClean="0">
                <a:solidFill>
                  <a:srgbClr val="002060"/>
                </a:solidFill>
              </a:rPr>
              <a:t>informovať</a:t>
            </a:r>
            <a:r>
              <a:rPr lang="en-US" sz="1800" dirty="0" smtClean="0">
                <a:solidFill>
                  <a:srgbClr val="002060"/>
                </a:solidFill>
              </a:rPr>
              <a:t> </a:t>
            </a:r>
            <a:r>
              <a:rPr lang="en-US" sz="1800" dirty="0" err="1" smtClean="0">
                <a:solidFill>
                  <a:srgbClr val="002060"/>
                </a:solidFill>
              </a:rPr>
              <a:t>poistníka</a:t>
            </a:r>
            <a:r>
              <a:rPr lang="en-US" sz="1800" dirty="0" smtClean="0">
                <a:solidFill>
                  <a:srgbClr val="002060"/>
                </a:solidFill>
              </a:rPr>
              <a:t> o </a:t>
            </a:r>
            <a:r>
              <a:rPr lang="en-US" sz="1800" dirty="0" err="1" smtClean="0">
                <a:solidFill>
                  <a:srgbClr val="002060"/>
                </a:solidFill>
              </a:rPr>
              <a:t>rozdieloch</a:t>
            </a:r>
            <a:r>
              <a:rPr lang="en-US" sz="1800" dirty="0" smtClean="0">
                <a:solidFill>
                  <a:srgbClr val="002060"/>
                </a:solidFill>
              </a:rPr>
              <a:t> </a:t>
            </a:r>
            <a:r>
              <a:rPr lang="en-US" sz="1800" dirty="0" err="1" smtClean="0">
                <a:solidFill>
                  <a:srgbClr val="002060"/>
                </a:solidFill>
              </a:rPr>
              <a:t>medzi</a:t>
            </a:r>
            <a:r>
              <a:rPr lang="en-US" sz="1800" dirty="0" smtClean="0">
                <a:solidFill>
                  <a:srgbClr val="002060"/>
                </a:solidFill>
              </a:rPr>
              <a:t> </a:t>
            </a:r>
            <a:r>
              <a:rPr lang="en-US" sz="1800" dirty="0" err="1" smtClean="0">
                <a:solidFill>
                  <a:srgbClr val="002060"/>
                </a:solidFill>
              </a:rPr>
              <a:t>aktuálnym</a:t>
            </a:r>
            <a:r>
              <a:rPr lang="en-US" sz="1800" dirty="0" smtClean="0">
                <a:solidFill>
                  <a:srgbClr val="002060"/>
                </a:solidFill>
              </a:rPr>
              <a:t> </a:t>
            </a:r>
            <a:r>
              <a:rPr lang="en-US" sz="1800" dirty="0" err="1" smtClean="0">
                <a:solidFill>
                  <a:srgbClr val="002060"/>
                </a:solidFill>
              </a:rPr>
              <a:t>vývojom</a:t>
            </a:r>
            <a:r>
              <a:rPr lang="en-US" sz="1800" dirty="0" smtClean="0">
                <a:solidFill>
                  <a:srgbClr val="002060"/>
                </a:solidFill>
              </a:rPr>
              <a:t> a </a:t>
            </a:r>
            <a:r>
              <a:rPr lang="en-US" sz="1800" dirty="0" err="1" smtClean="0">
                <a:solidFill>
                  <a:srgbClr val="002060"/>
                </a:solidFill>
              </a:rPr>
              <a:t>pôvodnými</a:t>
            </a:r>
            <a:r>
              <a:rPr lang="en-US" sz="1800" dirty="0" smtClean="0">
                <a:solidFill>
                  <a:srgbClr val="002060"/>
                </a:solidFill>
              </a:rPr>
              <a:t> </a:t>
            </a:r>
            <a:r>
              <a:rPr lang="en-US" sz="1800" dirty="0" err="1" smtClean="0">
                <a:solidFill>
                  <a:srgbClr val="002060"/>
                </a:solidFill>
              </a:rPr>
              <a:t>údajmi</a:t>
            </a:r>
            <a:r>
              <a:rPr lang="sk-SK" sz="1800" dirty="0" smtClean="0">
                <a:solidFill>
                  <a:srgbClr val="002060"/>
                </a:solidFill>
              </a:rPr>
              <a:t>.</a:t>
            </a:r>
            <a:r>
              <a:rPr lang="en-US" sz="1800" dirty="0" smtClean="0">
                <a:solidFill>
                  <a:srgbClr val="002060"/>
                </a:solidFill>
              </a:rPr>
              <a:t> </a:t>
            </a:r>
            <a:endParaRPr lang="sk-SK" sz="1800" dirty="0" smtClean="0">
              <a:solidFill>
                <a:srgbClr val="002060"/>
              </a:solidFill>
            </a:endParaRPr>
          </a:p>
          <a:p>
            <a:pPr algn="just">
              <a:buFont typeface="Wingdings" pitchFamily="2" charset="2"/>
              <a:buChar char="§"/>
            </a:pPr>
            <a:r>
              <a:rPr lang="en-US" sz="1800" dirty="0">
                <a:solidFill>
                  <a:srgbClr val="002060"/>
                </a:solidFill>
              </a:rPr>
              <a:t>In the case of insurances with profit participation, the insurer shall inform the policy holder annually in writing of the </a:t>
            </a:r>
            <a:r>
              <a:rPr lang="en-US" sz="1800" b="1" dirty="0">
                <a:solidFill>
                  <a:srgbClr val="002060"/>
                </a:solidFill>
              </a:rPr>
              <a:t>status of the claims </a:t>
            </a:r>
            <a:r>
              <a:rPr lang="en-US" sz="1800" dirty="0">
                <a:solidFill>
                  <a:srgbClr val="002060"/>
                </a:solidFill>
              </a:rPr>
              <a:t>of the policy holder, incorporating the </a:t>
            </a:r>
            <a:r>
              <a:rPr lang="en-US" sz="1800" b="1" dirty="0">
                <a:solidFill>
                  <a:srgbClr val="002060"/>
                </a:solidFill>
              </a:rPr>
              <a:t>profit participation</a:t>
            </a:r>
            <a:r>
              <a:rPr lang="en-US" sz="1800" dirty="0">
                <a:solidFill>
                  <a:srgbClr val="002060"/>
                </a:solidFill>
              </a:rPr>
              <a:t>. Furthermore, where the insurer has provided figures about the potential future development of the </a:t>
            </a:r>
            <a:r>
              <a:rPr lang="en-US" sz="1800" b="1" dirty="0">
                <a:solidFill>
                  <a:srgbClr val="002060"/>
                </a:solidFill>
              </a:rPr>
              <a:t>profit participation</a:t>
            </a:r>
            <a:r>
              <a:rPr lang="en-US" sz="1800" dirty="0">
                <a:solidFill>
                  <a:srgbClr val="002060"/>
                </a:solidFill>
              </a:rPr>
              <a:t>, the insurer shall inform the policy holder of differences between the actual development and the initial data</a:t>
            </a:r>
            <a:r>
              <a:rPr lang="en-US" sz="1800" dirty="0" smtClean="0">
                <a:solidFill>
                  <a:srgbClr val="002060"/>
                </a:solidFill>
              </a:rPr>
              <a:t>.</a:t>
            </a:r>
            <a:endParaRPr lang="sk-SK" sz="1800" dirty="0" smtClean="0">
              <a:solidFill>
                <a:srgbClr val="002060"/>
              </a:solidFill>
            </a:endParaRPr>
          </a:p>
          <a:p>
            <a:pPr algn="just">
              <a:buFont typeface="Wingdings" pitchFamily="2" charset="2"/>
              <a:buChar char="§"/>
            </a:pPr>
            <a:r>
              <a:rPr lang="de-DE" sz="1800" dirty="0">
                <a:solidFill>
                  <a:srgbClr val="002060"/>
                </a:solidFill>
              </a:rPr>
              <a:t>Bei </a:t>
            </a:r>
            <a:r>
              <a:rPr lang="de-DE" sz="1800" b="1" dirty="0">
                <a:solidFill>
                  <a:srgbClr val="002060"/>
                </a:solidFill>
              </a:rPr>
              <a:t>Versicherungen mit </a:t>
            </a:r>
            <a:r>
              <a:rPr lang="de-DE" sz="1800" b="1" dirty="0" err="1">
                <a:solidFill>
                  <a:srgbClr val="002060"/>
                </a:solidFill>
              </a:rPr>
              <a:t>Überschussbeteiligung</a:t>
            </a:r>
            <a:r>
              <a:rPr lang="de-DE" sz="1800" b="1" dirty="0">
                <a:solidFill>
                  <a:srgbClr val="002060"/>
                </a:solidFill>
              </a:rPr>
              <a:t> </a:t>
            </a:r>
            <a:r>
              <a:rPr lang="de-DE" sz="1800" dirty="0">
                <a:solidFill>
                  <a:srgbClr val="002060"/>
                </a:solidFill>
              </a:rPr>
              <a:t>hat der Versicherer den Versicherungsnehmer jährlich in schriftlicher Form </a:t>
            </a:r>
            <a:r>
              <a:rPr lang="de-DE" sz="1800" b="1" dirty="0">
                <a:solidFill>
                  <a:srgbClr val="002060"/>
                </a:solidFill>
              </a:rPr>
              <a:t>über die Entwicklung der Ansprüche</a:t>
            </a:r>
            <a:r>
              <a:rPr lang="de-DE" sz="1800" dirty="0">
                <a:solidFill>
                  <a:srgbClr val="002060"/>
                </a:solidFill>
              </a:rPr>
              <a:t> des Versicherungsnehmers </a:t>
            </a:r>
            <a:r>
              <a:rPr lang="de-DE" sz="1800" b="1" dirty="0">
                <a:solidFill>
                  <a:srgbClr val="002060"/>
                </a:solidFill>
              </a:rPr>
              <a:t>unter Einbeziehung der </a:t>
            </a:r>
            <a:r>
              <a:rPr lang="de-DE" sz="1800" b="1" dirty="0" err="1">
                <a:solidFill>
                  <a:srgbClr val="002060"/>
                </a:solidFill>
              </a:rPr>
              <a:t>Überschussbeteiligung</a:t>
            </a:r>
            <a:r>
              <a:rPr lang="de-DE" sz="1800" dirty="0">
                <a:solidFill>
                  <a:srgbClr val="002060"/>
                </a:solidFill>
              </a:rPr>
              <a:t> zu unterrichten. Ferner hat der Versicherer, wenn er bezifferte Angaben zur möglichen zukünftigen Entwicklung der </a:t>
            </a:r>
            <a:r>
              <a:rPr lang="de-DE" sz="1800" b="1" dirty="0" err="1">
                <a:solidFill>
                  <a:srgbClr val="002060"/>
                </a:solidFill>
              </a:rPr>
              <a:t>Überschussbeteiligung</a:t>
            </a:r>
            <a:r>
              <a:rPr lang="de-DE" sz="1800" dirty="0">
                <a:solidFill>
                  <a:srgbClr val="002060"/>
                </a:solidFill>
              </a:rPr>
              <a:t> gemacht hat, den Versicherungsnehmer auf Abweichungen der tatsächlichen </a:t>
            </a:r>
            <a:r>
              <a:rPr lang="de-DE" sz="1800" dirty="0" smtClean="0">
                <a:solidFill>
                  <a:srgbClr val="002060"/>
                </a:solidFill>
              </a:rPr>
              <a:t>Entwicklung</a:t>
            </a:r>
            <a:r>
              <a:rPr lang="sk-SK" sz="1800" dirty="0" smtClean="0">
                <a:solidFill>
                  <a:srgbClr val="002060"/>
                </a:solidFill>
              </a:rPr>
              <a:t>... ...</a:t>
            </a:r>
            <a:r>
              <a:rPr lang="de-DE" sz="1800" dirty="0" smtClean="0">
                <a:solidFill>
                  <a:srgbClr val="002060"/>
                </a:solidFill>
              </a:rPr>
              <a:t>hinzuweisen</a:t>
            </a:r>
            <a:r>
              <a:rPr lang="de-DE" sz="1800" dirty="0">
                <a:solidFill>
                  <a:srgbClr val="002060"/>
                </a:solidFill>
              </a:rPr>
              <a:t>.</a:t>
            </a:r>
            <a:endParaRPr lang="sk-SK" sz="1800" dirty="0">
              <a:solidFill>
                <a:srgbClr val="002060"/>
              </a:solidFill>
            </a:endParaRPr>
          </a:p>
        </p:txBody>
      </p:sp>
      <p:cxnSp>
        <p:nvCxnSpPr>
          <p:cNvPr id="5" name="Rovná spojnica 4"/>
          <p:cNvCxnSpPr/>
          <p:nvPr/>
        </p:nvCxnSpPr>
        <p:spPr>
          <a:xfrm rot="5400000">
            <a:off x="-3073400" y="3429000"/>
            <a:ext cx="6859588"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a:xfrm rot="5400000">
            <a:off x="-1430338" y="2071688"/>
            <a:ext cx="4144963"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a:xfrm rot="16200000" flipH="1">
            <a:off x="-142875" y="1143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a:xfrm rot="5400000">
            <a:off x="642144" y="642144"/>
            <a:ext cx="128587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4104" name="Picture 13" descr="S:\LOGÁ SLASPO\komb1c.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7849409"/>
      </p:ext>
    </p:extLst>
  </p:cSld>
  <p:clrMapOvr>
    <a:masterClrMapping/>
  </p:clrMapOvr>
  <p:transition spd="slow">
    <p:push dir="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1619250" y="168275"/>
            <a:ext cx="7067550" cy="647700"/>
          </a:xfrm>
        </p:spPr>
        <p:txBody>
          <a:bodyPr/>
          <a:lstStyle/>
          <a:p>
            <a:r>
              <a:rPr lang="sk-SK" sz="3200" dirty="0"/>
              <a:t>Povinnosti v priebehu trvania poistenia</a:t>
            </a:r>
            <a:endParaRPr lang="sk-SK" dirty="0" smtClean="0"/>
          </a:p>
        </p:txBody>
      </p:sp>
      <p:sp>
        <p:nvSpPr>
          <p:cNvPr id="4099" name="Zástupný symbol obsahu 2"/>
          <p:cNvSpPr>
            <a:spLocks noGrp="1"/>
          </p:cNvSpPr>
          <p:nvPr>
            <p:ph idx="1"/>
          </p:nvPr>
        </p:nvSpPr>
        <p:spPr>
          <a:xfrm>
            <a:off x="1258888" y="1285875"/>
            <a:ext cx="7439025" cy="5456238"/>
          </a:xfrm>
        </p:spPr>
        <p:txBody>
          <a:bodyPr/>
          <a:lstStyle/>
          <a:p>
            <a:pPr marL="0" indent="0" algn="just">
              <a:buNone/>
            </a:pPr>
            <a:r>
              <a:rPr lang="sk-SK" sz="2000" dirty="0" smtClean="0">
                <a:solidFill>
                  <a:srgbClr val="FF0000"/>
                </a:solidFill>
              </a:rPr>
              <a:t>Smernica Solventnosť II:</a:t>
            </a:r>
          </a:p>
          <a:p>
            <a:pPr algn="just">
              <a:buFont typeface="Wingdings" pitchFamily="2" charset="2"/>
              <a:buChar char="§"/>
            </a:pPr>
            <a:r>
              <a:rPr lang="sk-SK" sz="1800" dirty="0">
                <a:solidFill>
                  <a:srgbClr val="002060"/>
                </a:solidFill>
              </a:rPr>
              <a:t>V </a:t>
            </a:r>
            <a:r>
              <a:rPr lang="sk-SK" sz="1800" dirty="0" err="1">
                <a:solidFill>
                  <a:srgbClr val="002060"/>
                </a:solidFill>
              </a:rPr>
              <a:t>případě</a:t>
            </a:r>
            <a:r>
              <a:rPr lang="sk-SK" sz="1800" dirty="0">
                <a:solidFill>
                  <a:srgbClr val="002060"/>
                </a:solidFill>
              </a:rPr>
              <a:t> </a:t>
            </a:r>
            <a:r>
              <a:rPr lang="sk-SK" sz="1800" b="1" dirty="0" err="1">
                <a:solidFill>
                  <a:srgbClr val="002060"/>
                </a:solidFill>
              </a:rPr>
              <a:t>pojištění</a:t>
            </a:r>
            <a:r>
              <a:rPr lang="sk-SK" sz="1800" b="1" dirty="0">
                <a:solidFill>
                  <a:srgbClr val="002060"/>
                </a:solidFill>
              </a:rPr>
              <a:t> s účastí na zisku </a:t>
            </a:r>
            <a:r>
              <a:rPr lang="sk-SK" sz="1800" dirty="0">
                <a:solidFill>
                  <a:srgbClr val="002060"/>
                </a:solidFill>
              </a:rPr>
              <a:t>musí </a:t>
            </a:r>
            <a:r>
              <a:rPr lang="sk-SK" sz="1800" dirty="0" err="1">
                <a:solidFill>
                  <a:srgbClr val="002060"/>
                </a:solidFill>
              </a:rPr>
              <a:t>pojistitel</a:t>
            </a:r>
            <a:r>
              <a:rPr lang="sk-SK" sz="1800" dirty="0">
                <a:solidFill>
                  <a:srgbClr val="002060"/>
                </a:solidFill>
              </a:rPr>
              <a:t> jednou za rok </a:t>
            </a:r>
            <a:r>
              <a:rPr lang="sk-SK" sz="1800" dirty="0" err="1">
                <a:solidFill>
                  <a:srgbClr val="002060"/>
                </a:solidFill>
              </a:rPr>
              <a:t>písemně</a:t>
            </a:r>
            <a:r>
              <a:rPr lang="sk-SK" sz="1800" dirty="0">
                <a:solidFill>
                  <a:srgbClr val="002060"/>
                </a:solidFill>
              </a:rPr>
              <a:t> </a:t>
            </a:r>
            <a:r>
              <a:rPr lang="sk-SK" sz="1800" dirty="0" err="1">
                <a:solidFill>
                  <a:srgbClr val="002060"/>
                </a:solidFill>
              </a:rPr>
              <a:t>informovat</a:t>
            </a:r>
            <a:r>
              <a:rPr lang="sk-SK" sz="1800" dirty="0">
                <a:solidFill>
                  <a:srgbClr val="002060"/>
                </a:solidFill>
              </a:rPr>
              <a:t> </a:t>
            </a:r>
            <a:r>
              <a:rPr lang="sk-SK" sz="1800" b="1" dirty="0" err="1">
                <a:solidFill>
                  <a:srgbClr val="002060"/>
                </a:solidFill>
              </a:rPr>
              <a:t>pojistníka</a:t>
            </a:r>
            <a:r>
              <a:rPr lang="sk-SK" sz="1800" b="1" dirty="0">
                <a:solidFill>
                  <a:srgbClr val="002060"/>
                </a:solidFill>
              </a:rPr>
              <a:t> o stavu jeho </a:t>
            </a:r>
            <a:r>
              <a:rPr lang="sk-SK" sz="1800" b="1" dirty="0" err="1">
                <a:solidFill>
                  <a:srgbClr val="002060"/>
                </a:solidFill>
              </a:rPr>
              <a:t>nároků</a:t>
            </a:r>
            <a:r>
              <a:rPr lang="sk-SK" sz="1800" dirty="0">
                <a:solidFill>
                  <a:srgbClr val="002060"/>
                </a:solidFill>
              </a:rPr>
              <a:t>, v </a:t>
            </a:r>
            <a:r>
              <a:rPr lang="sk-SK" sz="1800" dirty="0" err="1">
                <a:solidFill>
                  <a:srgbClr val="002060"/>
                </a:solidFill>
              </a:rPr>
              <a:t>němž</a:t>
            </a:r>
            <a:r>
              <a:rPr lang="sk-SK" sz="1800" dirty="0">
                <a:solidFill>
                  <a:srgbClr val="002060"/>
                </a:solidFill>
              </a:rPr>
              <a:t> bude </a:t>
            </a:r>
            <a:r>
              <a:rPr lang="sk-SK" sz="1800" dirty="0" err="1">
                <a:solidFill>
                  <a:srgbClr val="002060"/>
                </a:solidFill>
              </a:rPr>
              <a:t>zahrnuta</a:t>
            </a:r>
            <a:r>
              <a:rPr lang="sk-SK" sz="1800" dirty="0">
                <a:solidFill>
                  <a:srgbClr val="002060"/>
                </a:solidFill>
              </a:rPr>
              <a:t> </a:t>
            </a:r>
            <a:r>
              <a:rPr lang="sk-SK" sz="1800" b="1" dirty="0" err="1">
                <a:solidFill>
                  <a:srgbClr val="002060"/>
                </a:solidFill>
              </a:rPr>
              <a:t>účast</a:t>
            </a:r>
            <a:r>
              <a:rPr lang="sk-SK" sz="1800" b="1" dirty="0">
                <a:solidFill>
                  <a:srgbClr val="002060"/>
                </a:solidFill>
              </a:rPr>
              <a:t> na zisku</a:t>
            </a:r>
            <a:r>
              <a:rPr lang="sk-SK" sz="1800" dirty="0">
                <a:solidFill>
                  <a:srgbClr val="002060"/>
                </a:solidFill>
              </a:rPr>
              <a:t>. </a:t>
            </a:r>
            <a:r>
              <a:rPr lang="sk-SK" sz="1800" dirty="0" err="1">
                <a:solidFill>
                  <a:srgbClr val="002060"/>
                </a:solidFill>
              </a:rPr>
              <a:t>Navíc</a:t>
            </a:r>
            <a:r>
              <a:rPr lang="sk-SK" sz="1800" dirty="0">
                <a:solidFill>
                  <a:srgbClr val="002060"/>
                </a:solidFill>
              </a:rPr>
              <a:t> </a:t>
            </a:r>
            <a:r>
              <a:rPr lang="sk-SK" sz="1800" dirty="0" err="1">
                <a:solidFill>
                  <a:srgbClr val="002060"/>
                </a:solidFill>
              </a:rPr>
              <a:t>pokud</a:t>
            </a:r>
            <a:r>
              <a:rPr lang="sk-SK" sz="1800" dirty="0">
                <a:solidFill>
                  <a:srgbClr val="002060"/>
                </a:solidFill>
              </a:rPr>
              <a:t> </a:t>
            </a:r>
            <a:r>
              <a:rPr lang="sk-SK" sz="1800" dirty="0" err="1">
                <a:solidFill>
                  <a:srgbClr val="002060"/>
                </a:solidFill>
              </a:rPr>
              <a:t>pojistitel</a:t>
            </a:r>
            <a:r>
              <a:rPr lang="sk-SK" sz="1800" dirty="0">
                <a:solidFill>
                  <a:srgbClr val="002060"/>
                </a:solidFill>
              </a:rPr>
              <a:t> </a:t>
            </a:r>
            <a:r>
              <a:rPr lang="sk-SK" sz="1800" dirty="0" err="1">
                <a:solidFill>
                  <a:srgbClr val="002060"/>
                </a:solidFill>
              </a:rPr>
              <a:t>předložil</a:t>
            </a:r>
            <a:r>
              <a:rPr lang="sk-SK" sz="1800" dirty="0">
                <a:solidFill>
                  <a:srgbClr val="002060"/>
                </a:solidFill>
              </a:rPr>
              <a:t> číselné údaje o </a:t>
            </a:r>
            <a:r>
              <a:rPr lang="sk-SK" sz="1800" dirty="0" err="1">
                <a:solidFill>
                  <a:srgbClr val="002060"/>
                </a:solidFill>
              </a:rPr>
              <a:t>potenciálním</a:t>
            </a:r>
            <a:r>
              <a:rPr lang="sk-SK" sz="1800" dirty="0">
                <a:solidFill>
                  <a:srgbClr val="002060"/>
                </a:solidFill>
              </a:rPr>
              <a:t> </a:t>
            </a:r>
            <a:r>
              <a:rPr lang="sk-SK" sz="1800" dirty="0" err="1">
                <a:solidFill>
                  <a:srgbClr val="002060"/>
                </a:solidFill>
              </a:rPr>
              <a:t>budoucím</a:t>
            </a:r>
            <a:r>
              <a:rPr lang="sk-SK" sz="1800" dirty="0">
                <a:solidFill>
                  <a:srgbClr val="002060"/>
                </a:solidFill>
              </a:rPr>
              <a:t> vývoji účasti na zisku, musí </a:t>
            </a:r>
            <a:r>
              <a:rPr lang="sk-SK" sz="1800" dirty="0" err="1">
                <a:solidFill>
                  <a:srgbClr val="002060"/>
                </a:solidFill>
              </a:rPr>
              <a:t>informovat</a:t>
            </a:r>
            <a:r>
              <a:rPr lang="sk-SK" sz="1800" dirty="0">
                <a:solidFill>
                  <a:srgbClr val="002060"/>
                </a:solidFill>
              </a:rPr>
              <a:t> </a:t>
            </a:r>
            <a:r>
              <a:rPr lang="sk-SK" sz="1800" dirty="0" err="1">
                <a:solidFill>
                  <a:srgbClr val="002060"/>
                </a:solidFill>
              </a:rPr>
              <a:t>pojistníka</a:t>
            </a:r>
            <a:r>
              <a:rPr lang="sk-SK" sz="1800" dirty="0">
                <a:solidFill>
                  <a:srgbClr val="002060"/>
                </a:solidFill>
              </a:rPr>
              <a:t> o </a:t>
            </a:r>
            <a:r>
              <a:rPr lang="sk-SK" sz="1800" dirty="0" err="1">
                <a:solidFill>
                  <a:srgbClr val="002060"/>
                </a:solidFill>
              </a:rPr>
              <a:t>rozdílech</a:t>
            </a:r>
            <a:r>
              <a:rPr lang="sk-SK" sz="1800" dirty="0">
                <a:solidFill>
                  <a:srgbClr val="002060"/>
                </a:solidFill>
              </a:rPr>
              <a:t> </a:t>
            </a:r>
            <a:r>
              <a:rPr lang="sk-SK" sz="1800" dirty="0" err="1">
                <a:solidFill>
                  <a:srgbClr val="002060"/>
                </a:solidFill>
              </a:rPr>
              <a:t>mezi</a:t>
            </a:r>
            <a:r>
              <a:rPr lang="sk-SK" sz="1800" dirty="0">
                <a:solidFill>
                  <a:srgbClr val="002060"/>
                </a:solidFill>
              </a:rPr>
              <a:t> </a:t>
            </a:r>
            <a:r>
              <a:rPr lang="sk-SK" sz="1800" dirty="0" err="1">
                <a:solidFill>
                  <a:srgbClr val="002060"/>
                </a:solidFill>
              </a:rPr>
              <a:t>skutečným</a:t>
            </a:r>
            <a:r>
              <a:rPr lang="sk-SK" sz="1800" dirty="0">
                <a:solidFill>
                  <a:srgbClr val="002060"/>
                </a:solidFill>
              </a:rPr>
              <a:t> </a:t>
            </a:r>
            <a:r>
              <a:rPr lang="sk-SK" sz="1800" dirty="0" err="1">
                <a:solidFill>
                  <a:srgbClr val="002060"/>
                </a:solidFill>
              </a:rPr>
              <a:t>vývojem</a:t>
            </a:r>
            <a:r>
              <a:rPr lang="sk-SK" sz="1800" dirty="0">
                <a:solidFill>
                  <a:srgbClr val="002060"/>
                </a:solidFill>
              </a:rPr>
              <a:t> a </a:t>
            </a:r>
            <a:r>
              <a:rPr lang="sk-SK" sz="1800" dirty="0" err="1">
                <a:solidFill>
                  <a:srgbClr val="002060"/>
                </a:solidFill>
              </a:rPr>
              <a:t>počátečními</a:t>
            </a:r>
            <a:r>
              <a:rPr lang="sk-SK" sz="1800" dirty="0">
                <a:solidFill>
                  <a:srgbClr val="002060"/>
                </a:solidFill>
              </a:rPr>
              <a:t> údaji</a:t>
            </a:r>
            <a:r>
              <a:rPr lang="sk-SK" sz="1800" dirty="0" smtClean="0">
                <a:solidFill>
                  <a:srgbClr val="002060"/>
                </a:solidFill>
              </a:rPr>
              <a:t>.</a:t>
            </a:r>
          </a:p>
          <a:p>
            <a:pPr algn="just">
              <a:buFont typeface="Wingdings" pitchFamily="2" charset="2"/>
              <a:buChar char="§"/>
            </a:pPr>
            <a:r>
              <a:rPr lang="fr-FR" sz="1800" dirty="0">
                <a:solidFill>
                  <a:srgbClr val="002060"/>
                </a:solidFill>
              </a:rPr>
              <a:t>Dans le cas d'assurances avec participation aux bénéfices, l'assureur informe le preneur, annuellement et par écrit, </a:t>
            </a:r>
            <a:r>
              <a:rPr lang="fr-FR" sz="1800" b="1" dirty="0">
                <a:solidFill>
                  <a:srgbClr val="002060"/>
                </a:solidFill>
              </a:rPr>
              <a:t>de la situation des droits du preneur</a:t>
            </a:r>
            <a:r>
              <a:rPr lang="fr-FR" sz="1800" dirty="0">
                <a:solidFill>
                  <a:srgbClr val="002060"/>
                </a:solidFill>
              </a:rPr>
              <a:t>, en incluant </a:t>
            </a:r>
            <a:r>
              <a:rPr lang="fr-FR" sz="1800" b="1" dirty="0">
                <a:solidFill>
                  <a:srgbClr val="002060"/>
                </a:solidFill>
              </a:rPr>
              <a:t>la participation aux bénéfices</a:t>
            </a:r>
            <a:r>
              <a:rPr lang="fr-FR" sz="1800" dirty="0">
                <a:solidFill>
                  <a:srgbClr val="002060"/>
                </a:solidFill>
              </a:rPr>
              <a:t>. En outre, lorsqu'il a indiqué des chiffres sur la possible évolution future de la participation aux bénéfices, l'assureur informe le preneur des différences entre l'évolution </a:t>
            </a:r>
            <a:r>
              <a:rPr lang="fr-FR" sz="1800" dirty="0" smtClean="0">
                <a:solidFill>
                  <a:srgbClr val="002060"/>
                </a:solidFill>
              </a:rPr>
              <a:t>constatée </a:t>
            </a:r>
            <a:r>
              <a:rPr lang="fr-FR" sz="1800" dirty="0">
                <a:solidFill>
                  <a:srgbClr val="002060"/>
                </a:solidFill>
              </a:rPr>
              <a:t>et les données </a:t>
            </a:r>
            <a:r>
              <a:rPr lang="fr-FR" sz="1800" dirty="0" smtClean="0">
                <a:solidFill>
                  <a:srgbClr val="002060"/>
                </a:solidFill>
              </a:rPr>
              <a:t>initiales</a:t>
            </a:r>
            <a:endParaRPr lang="sk-SK" sz="1800" dirty="0" smtClean="0">
              <a:solidFill>
                <a:srgbClr val="002060"/>
              </a:solidFill>
            </a:endParaRPr>
          </a:p>
          <a:p>
            <a:pPr algn="just">
              <a:buFont typeface="Wingdings" pitchFamily="2" charset="2"/>
              <a:buChar char="§"/>
            </a:pPr>
            <a:r>
              <a:rPr lang="pl-PL" sz="1800" dirty="0">
                <a:solidFill>
                  <a:srgbClr val="002060"/>
                </a:solidFill>
              </a:rPr>
              <a:t>W przypadku ubezpieczeń z udziałem w zyskach ubezpieczyciel co roku informuje ubezpieczającego na piśmie </a:t>
            </a:r>
            <a:r>
              <a:rPr lang="pl-PL" sz="1800" b="1" dirty="0">
                <a:solidFill>
                  <a:srgbClr val="002060"/>
                </a:solidFill>
              </a:rPr>
              <a:t>o stanie roszczeń ubezpieczającego</a:t>
            </a:r>
            <a:r>
              <a:rPr lang="pl-PL" sz="1800" dirty="0">
                <a:solidFill>
                  <a:srgbClr val="002060"/>
                </a:solidFill>
              </a:rPr>
              <a:t>, </a:t>
            </a:r>
            <a:r>
              <a:rPr lang="pl-PL" sz="1800" b="1" dirty="0">
                <a:solidFill>
                  <a:srgbClr val="002060"/>
                </a:solidFill>
              </a:rPr>
              <a:t>z uwzględnieniem udziału w zyskach</a:t>
            </a:r>
            <a:r>
              <a:rPr lang="pl-PL" sz="1800" dirty="0">
                <a:solidFill>
                  <a:srgbClr val="002060"/>
                </a:solidFill>
              </a:rPr>
              <a:t>; ponadto jeżeli ubezpieczyciel przedstawił liczby dotyczące potencjalnego przyszłego kształtowania się udziału w zyskach, ubezpieczyciel informuje ubezpieczającego o różnicach między jego rzeczywistym kształtowaniem się a danymi początkowymi</a:t>
            </a:r>
            <a:endParaRPr lang="sk-SK" sz="1800" dirty="0">
              <a:solidFill>
                <a:srgbClr val="002060"/>
              </a:solidFill>
            </a:endParaRPr>
          </a:p>
        </p:txBody>
      </p:sp>
      <p:cxnSp>
        <p:nvCxnSpPr>
          <p:cNvPr id="5" name="Rovná spojnica 4"/>
          <p:cNvCxnSpPr/>
          <p:nvPr/>
        </p:nvCxnSpPr>
        <p:spPr>
          <a:xfrm rot="5400000">
            <a:off x="-3073400" y="3429000"/>
            <a:ext cx="6859588"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a:xfrm rot="5400000">
            <a:off x="-1430338" y="2071688"/>
            <a:ext cx="4144963"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a:xfrm rot="16200000" flipH="1">
            <a:off x="-142875" y="1143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a:xfrm rot="5400000">
            <a:off x="642144" y="642144"/>
            <a:ext cx="128587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4104" name="Picture 13" descr="S:\LOGÁ SLASPO\komb1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1584395"/>
      </p:ext>
    </p:extLst>
  </p:cSld>
  <p:clrMapOvr>
    <a:masterClrMapping/>
  </p:clrMapOvr>
  <p:transition spd="slow">
    <p:push dir="u"/>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1619250" y="168275"/>
            <a:ext cx="7067550" cy="647700"/>
          </a:xfrm>
        </p:spPr>
        <p:txBody>
          <a:bodyPr/>
          <a:lstStyle/>
          <a:p>
            <a:r>
              <a:rPr lang="sk-SK" sz="3200" dirty="0"/>
              <a:t>Povinnosti v priebehu trvania poistenia</a:t>
            </a:r>
            <a:endParaRPr lang="sk-SK" dirty="0" smtClean="0"/>
          </a:p>
        </p:txBody>
      </p:sp>
      <p:sp>
        <p:nvSpPr>
          <p:cNvPr id="4099" name="Zástupný symbol obsahu 2"/>
          <p:cNvSpPr>
            <a:spLocks noGrp="1"/>
          </p:cNvSpPr>
          <p:nvPr>
            <p:ph idx="1"/>
          </p:nvPr>
        </p:nvSpPr>
        <p:spPr>
          <a:xfrm>
            <a:off x="1258888" y="1285875"/>
            <a:ext cx="7439025" cy="5456238"/>
          </a:xfrm>
        </p:spPr>
        <p:txBody>
          <a:bodyPr/>
          <a:lstStyle/>
          <a:p>
            <a:pPr marL="0" indent="0" algn="just">
              <a:buNone/>
            </a:pPr>
            <a:r>
              <a:rPr lang="sk-SK" sz="2000" dirty="0" smtClean="0">
                <a:solidFill>
                  <a:srgbClr val="FF0000"/>
                </a:solidFill>
              </a:rPr>
              <a:t>Smernica Solventnosť II:</a:t>
            </a:r>
          </a:p>
          <a:p>
            <a:pPr marL="0" indent="0" algn="just">
              <a:buNone/>
            </a:pPr>
            <a:r>
              <a:rPr lang="de-DE" sz="1800" dirty="0" smtClean="0">
                <a:solidFill>
                  <a:srgbClr val="002060"/>
                </a:solidFill>
              </a:rPr>
              <a:t>Die </a:t>
            </a:r>
            <a:r>
              <a:rPr lang="de-DE" sz="1800" dirty="0">
                <a:solidFill>
                  <a:srgbClr val="002060"/>
                </a:solidFill>
              </a:rPr>
              <a:t>Versicherungs- und Rückversicherungsunternehmen berücksichtigen über Artikel 77 hinaus bei der Berechnung der versicherungstechnischen Rückstellungen folgende Aspekte:</a:t>
            </a:r>
          </a:p>
          <a:p>
            <a:pPr algn="just">
              <a:buFont typeface="+mj-lt"/>
              <a:buAutoNum type="arabicPeriod"/>
            </a:pPr>
            <a:r>
              <a:rPr lang="de-DE" sz="1800" dirty="0" smtClean="0">
                <a:solidFill>
                  <a:srgbClr val="002060"/>
                </a:solidFill>
              </a:rPr>
              <a:t>sämtliche </a:t>
            </a:r>
            <a:r>
              <a:rPr lang="de-DE" sz="1800" dirty="0">
                <a:solidFill>
                  <a:srgbClr val="002060"/>
                </a:solidFill>
              </a:rPr>
              <a:t>bei der Bedienung der Versicherungs- und Rückversicherungsverpflichtungen anfallende Aufwendungen;</a:t>
            </a:r>
          </a:p>
          <a:p>
            <a:pPr algn="just">
              <a:buFont typeface="+mj-lt"/>
              <a:buAutoNum type="arabicPeriod"/>
            </a:pPr>
            <a:r>
              <a:rPr lang="de-DE" sz="1800" dirty="0" smtClean="0">
                <a:solidFill>
                  <a:srgbClr val="002060"/>
                </a:solidFill>
              </a:rPr>
              <a:t>die </a:t>
            </a:r>
            <a:r>
              <a:rPr lang="de-DE" sz="1800" dirty="0">
                <a:solidFill>
                  <a:srgbClr val="002060"/>
                </a:solidFill>
              </a:rPr>
              <a:t>Inflation, einschließlich der Inflation der Aufwendungen und der Versicherungsansprüche;</a:t>
            </a:r>
          </a:p>
          <a:p>
            <a:pPr algn="just">
              <a:buFont typeface="+mj-lt"/>
              <a:buAutoNum type="arabicPeriod"/>
            </a:pPr>
            <a:r>
              <a:rPr lang="de-DE" sz="1800" dirty="0" smtClean="0">
                <a:solidFill>
                  <a:srgbClr val="002060"/>
                </a:solidFill>
              </a:rPr>
              <a:t>sämtliche </a:t>
            </a:r>
            <a:r>
              <a:rPr lang="de-DE" sz="1800" dirty="0">
                <a:solidFill>
                  <a:srgbClr val="002060"/>
                </a:solidFill>
              </a:rPr>
              <a:t>Zahlungen an Versicherungsnehmer und Anspruchsberechtigte, </a:t>
            </a:r>
            <a:r>
              <a:rPr lang="de-DE" sz="1800" b="1" dirty="0">
                <a:solidFill>
                  <a:srgbClr val="002060"/>
                </a:solidFill>
              </a:rPr>
              <a:t>einschließlich künftiger </a:t>
            </a:r>
            <a:r>
              <a:rPr lang="de-DE" sz="1800" b="1" dirty="0" err="1">
                <a:solidFill>
                  <a:srgbClr val="002060"/>
                </a:solidFill>
              </a:rPr>
              <a:t>Überschussbeteiligungen</a:t>
            </a:r>
            <a:r>
              <a:rPr lang="de-DE" sz="1800" dirty="0">
                <a:solidFill>
                  <a:srgbClr val="002060"/>
                </a:solidFill>
              </a:rPr>
              <a:t>, die die Versicherungs- und Rückversicherungsunternehmen erwarten vorzunehmen, </a:t>
            </a:r>
            <a:r>
              <a:rPr lang="de-DE" sz="1800" b="1" dirty="0">
                <a:solidFill>
                  <a:srgbClr val="002060"/>
                </a:solidFill>
              </a:rPr>
              <a:t>unabhängig davon, ob sie vertraglich garantiert sind oder nicht</a:t>
            </a:r>
            <a:r>
              <a:rPr lang="de-DE" sz="1800" dirty="0">
                <a:solidFill>
                  <a:srgbClr val="002060"/>
                </a:solidFill>
              </a:rPr>
              <a:t>, und sofern diese Zahlungen nicht unter Artikel 91 Absatz 2 fallen</a:t>
            </a:r>
          </a:p>
          <a:p>
            <a:pPr marL="0" indent="0" algn="just">
              <a:buNone/>
            </a:pPr>
            <a:endParaRPr lang="de-DE" sz="1800" dirty="0">
              <a:solidFill>
                <a:srgbClr val="002060"/>
              </a:solidFill>
            </a:endParaRPr>
          </a:p>
        </p:txBody>
      </p:sp>
      <p:cxnSp>
        <p:nvCxnSpPr>
          <p:cNvPr id="5" name="Rovná spojnica 4"/>
          <p:cNvCxnSpPr/>
          <p:nvPr/>
        </p:nvCxnSpPr>
        <p:spPr>
          <a:xfrm rot="5400000">
            <a:off x="-3073400" y="3429000"/>
            <a:ext cx="6859588"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a:xfrm rot="5400000">
            <a:off x="-1430338" y="2071688"/>
            <a:ext cx="4144963"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a:xfrm rot="16200000" flipH="1">
            <a:off x="-142875" y="1143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a:xfrm rot="5400000">
            <a:off x="642144" y="642144"/>
            <a:ext cx="128587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4104" name="Picture 13" descr="S:\LOGÁ SLASPO\komb1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79892014"/>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1619250" y="168275"/>
            <a:ext cx="7067550" cy="647700"/>
          </a:xfrm>
        </p:spPr>
        <p:txBody>
          <a:bodyPr/>
          <a:lstStyle/>
          <a:p>
            <a:r>
              <a:rPr lang="sk-SK" sz="3200" dirty="0" smtClean="0"/>
              <a:t>Povinnosti pred uzavretím zmluvy</a:t>
            </a:r>
            <a:endParaRPr lang="sk-SK" dirty="0" smtClean="0"/>
          </a:p>
        </p:txBody>
      </p:sp>
      <p:sp>
        <p:nvSpPr>
          <p:cNvPr id="4099" name="Zástupný symbol obsahu 2"/>
          <p:cNvSpPr>
            <a:spLocks noGrp="1"/>
          </p:cNvSpPr>
          <p:nvPr>
            <p:ph idx="1"/>
          </p:nvPr>
        </p:nvSpPr>
        <p:spPr>
          <a:xfrm>
            <a:off x="1258888" y="1285875"/>
            <a:ext cx="7439025" cy="5456238"/>
          </a:xfrm>
        </p:spPr>
        <p:txBody>
          <a:bodyPr/>
          <a:lstStyle/>
          <a:p>
            <a:pPr algn="just">
              <a:buFont typeface="Arial" charset="0"/>
              <a:buNone/>
            </a:pPr>
            <a:r>
              <a:rPr lang="sk-SK" sz="2000" dirty="0" smtClean="0">
                <a:solidFill>
                  <a:srgbClr val="FF0000"/>
                </a:solidFill>
              </a:rPr>
              <a:t>Pôvodné znenie:</a:t>
            </a:r>
          </a:p>
          <a:p>
            <a:pPr algn="just">
              <a:buFont typeface="Wingdings" panose="05000000000000000000" pitchFamily="2" charset="2"/>
              <a:buChar char="§"/>
            </a:pPr>
            <a:r>
              <a:rPr lang="sk-SK" sz="1800" dirty="0">
                <a:solidFill>
                  <a:srgbClr val="002060"/>
                </a:solidFill>
              </a:rPr>
              <a:t>dobu trvania poistnej </a:t>
            </a:r>
            <a:r>
              <a:rPr lang="sk-SK" sz="1800" dirty="0" smtClean="0">
                <a:solidFill>
                  <a:srgbClr val="002060"/>
                </a:solidFill>
              </a:rPr>
              <a:t>zmluvy</a:t>
            </a:r>
          </a:p>
          <a:p>
            <a:pPr algn="just">
              <a:buFont typeface="Wingdings" panose="05000000000000000000" pitchFamily="2" charset="2"/>
              <a:buChar char="§"/>
            </a:pPr>
            <a:endParaRPr lang="sk-SK" sz="2000" dirty="0" smtClean="0">
              <a:solidFill>
                <a:srgbClr val="FF0000"/>
              </a:solidFill>
            </a:endParaRPr>
          </a:p>
          <a:p>
            <a:pPr algn="just">
              <a:buFont typeface="Arial" charset="0"/>
              <a:buNone/>
            </a:pPr>
            <a:r>
              <a:rPr lang="sk-SK" sz="2000" dirty="0" smtClean="0">
                <a:solidFill>
                  <a:srgbClr val="FF0000"/>
                </a:solidFill>
              </a:rPr>
              <a:t>Nové znenie:</a:t>
            </a:r>
          </a:p>
          <a:p>
            <a:pPr algn="just">
              <a:buFont typeface="Wingdings" panose="05000000000000000000" pitchFamily="2" charset="2"/>
              <a:buChar char="§"/>
            </a:pPr>
            <a:r>
              <a:rPr lang="sk-SK" sz="1800" b="1" dirty="0">
                <a:solidFill>
                  <a:srgbClr val="002060"/>
                </a:solidFill>
              </a:rPr>
              <a:t>poistnú dobu</a:t>
            </a:r>
          </a:p>
          <a:p>
            <a:pPr algn="just">
              <a:buFont typeface="Arial" charset="0"/>
              <a:buNone/>
            </a:pPr>
            <a:endParaRPr lang="sk-SK" sz="2000" dirty="0" smtClean="0">
              <a:solidFill>
                <a:srgbClr val="FF0000"/>
              </a:solidFill>
            </a:endParaRPr>
          </a:p>
          <a:p>
            <a:pPr algn="just">
              <a:buFont typeface="Arial" charset="0"/>
              <a:buNone/>
            </a:pPr>
            <a:r>
              <a:rPr lang="sk-SK" sz="2000" dirty="0" smtClean="0">
                <a:solidFill>
                  <a:srgbClr val="FF0000"/>
                </a:solidFill>
              </a:rPr>
              <a:t>Smernica Solventnosť II:</a:t>
            </a:r>
          </a:p>
          <a:p>
            <a:pPr algn="just">
              <a:buFont typeface="Wingdings" pitchFamily="2" charset="2"/>
              <a:buChar char="§"/>
            </a:pPr>
            <a:r>
              <a:rPr lang="en-US" sz="1800" dirty="0" smtClean="0">
                <a:solidFill>
                  <a:srgbClr val="002060"/>
                </a:solidFill>
              </a:rPr>
              <a:t>the </a:t>
            </a:r>
            <a:r>
              <a:rPr lang="en-US" sz="1800" dirty="0">
                <a:solidFill>
                  <a:srgbClr val="002060"/>
                </a:solidFill>
              </a:rPr>
              <a:t>term of the contract</a:t>
            </a:r>
          </a:p>
          <a:p>
            <a:pPr algn="just">
              <a:buFont typeface="Wingdings" pitchFamily="2" charset="2"/>
              <a:buChar char="§"/>
            </a:pPr>
            <a:r>
              <a:rPr lang="en-US" sz="1800" dirty="0" err="1" smtClean="0">
                <a:solidFill>
                  <a:srgbClr val="002060"/>
                </a:solidFill>
              </a:rPr>
              <a:t>Laufzeit</a:t>
            </a:r>
            <a:r>
              <a:rPr lang="en-US" sz="1800" dirty="0" smtClean="0">
                <a:solidFill>
                  <a:srgbClr val="002060"/>
                </a:solidFill>
              </a:rPr>
              <a:t> </a:t>
            </a:r>
            <a:r>
              <a:rPr lang="en-US" sz="1800" dirty="0">
                <a:solidFill>
                  <a:srgbClr val="002060"/>
                </a:solidFill>
              </a:rPr>
              <a:t>der Police</a:t>
            </a:r>
          </a:p>
          <a:p>
            <a:pPr algn="just">
              <a:buFont typeface="Wingdings" pitchFamily="2" charset="2"/>
              <a:buChar char="§"/>
            </a:pPr>
            <a:r>
              <a:rPr lang="en-US" sz="1800" dirty="0" err="1">
                <a:solidFill>
                  <a:srgbClr val="002060"/>
                </a:solidFill>
              </a:rPr>
              <a:t>doba</a:t>
            </a:r>
            <a:r>
              <a:rPr lang="en-US" sz="1800" dirty="0">
                <a:solidFill>
                  <a:srgbClr val="002060"/>
                </a:solidFill>
              </a:rPr>
              <a:t> </a:t>
            </a:r>
            <a:r>
              <a:rPr lang="en-US" sz="1800" dirty="0" err="1">
                <a:solidFill>
                  <a:srgbClr val="002060"/>
                </a:solidFill>
              </a:rPr>
              <a:t>trvania</a:t>
            </a:r>
            <a:r>
              <a:rPr lang="en-US" sz="1800" dirty="0">
                <a:solidFill>
                  <a:srgbClr val="002060"/>
                </a:solidFill>
              </a:rPr>
              <a:t> </a:t>
            </a:r>
            <a:r>
              <a:rPr lang="en-US" sz="1800" dirty="0" err="1">
                <a:solidFill>
                  <a:srgbClr val="002060"/>
                </a:solidFill>
              </a:rPr>
              <a:t>zmluvy</a:t>
            </a:r>
            <a:r>
              <a:rPr lang="en-US" sz="1800" dirty="0">
                <a:solidFill>
                  <a:srgbClr val="002060"/>
                </a:solidFill>
              </a:rPr>
              <a:t> </a:t>
            </a:r>
            <a:endParaRPr lang="sk-SK" sz="1800" dirty="0" smtClean="0">
              <a:solidFill>
                <a:srgbClr val="002060"/>
              </a:solidFill>
            </a:endParaRPr>
          </a:p>
          <a:p>
            <a:pPr algn="just">
              <a:buFont typeface="Wingdings" pitchFamily="2" charset="2"/>
              <a:buChar char="§"/>
            </a:pPr>
            <a:endParaRPr lang="sk-SK" sz="1800" dirty="0" smtClean="0">
              <a:solidFill>
                <a:srgbClr val="002060"/>
              </a:solidFill>
            </a:endParaRPr>
          </a:p>
        </p:txBody>
      </p:sp>
      <p:cxnSp>
        <p:nvCxnSpPr>
          <p:cNvPr id="5" name="Rovná spojnica 4"/>
          <p:cNvCxnSpPr/>
          <p:nvPr/>
        </p:nvCxnSpPr>
        <p:spPr>
          <a:xfrm rot="5400000">
            <a:off x="-3073400" y="3429000"/>
            <a:ext cx="6859588"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a:xfrm rot="5400000">
            <a:off x="-1430338" y="2071688"/>
            <a:ext cx="4144963"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a:xfrm rot="16200000" flipH="1">
            <a:off x="-142875" y="1143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a:xfrm rot="5400000">
            <a:off x="642144" y="642144"/>
            <a:ext cx="128587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4104" name="Picture 13" descr="S:\LOGÁ SLASPO\komb1c.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4164607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09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9">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99">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099">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09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1619250" y="168275"/>
            <a:ext cx="7067550" cy="647700"/>
          </a:xfrm>
        </p:spPr>
        <p:txBody>
          <a:bodyPr/>
          <a:lstStyle/>
          <a:p>
            <a:r>
              <a:rPr lang="sk-SK" sz="3200" dirty="0"/>
              <a:t>Povinnosti v priebehu trvania poistenia</a:t>
            </a:r>
            <a:endParaRPr lang="sk-SK" dirty="0" smtClean="0"/>
          </a:p>
        </p:txBody>
      </p:sp>
      <p:sp>
        <p:nvSpPr>
          <p:cNvPr id="4099" name="Zástupný symbol obsahu 2"/>
          <p:cNvSpPr>
            <a:spLocks noGrp="1"/>
          </p:cNvSpPr>
          <p:nvPr>
            <p:ph idx="1"/>
          </p:nvPr>
        </p:nvSpPr>
        <p:spPr>
          <a:xfrm>
            <a:off x="1258888" y="1285875"/>
            <a:ext cx="7439025" cy="5456238"/>
          </a:xfrm>
        </p:spPr>
        <p:txBody>
          <a:bodyPr/>
          <a:lstStyle/>
          <a:p>
            <a:pPr marL="0" indent="0" algn="just">
              <a:buNone/>
            </a:pPr>
            <a:r>
              <a:rPr lang="sk-SK" sz="2000" dirty="0" smtClean="0">
                <a:solidFill>
                  <a:srgbClr val="FF0000"/>
                </a:solidFill>
              </a:rPr>
              <a:t>Český návrh zákona:</a:t>
            </a:r>
          </a:p>
          <a:p>
            <a:pPr marL="0" indent="0" algn="just">
              <a:buNone/>
            </a:pPr>
            <a:r>
              <a:rPr lang="de-DE" sz="1800" dirty="0" err="1">
                <a:solidFill>
                  <a:srgbClr val="002060"/>
                </a:solidFill>
              </a:rPr>
              <a:t>Během</a:t>
            </a:r>
            <a:r>
              <a:rPr lang="de-DE" sz="1800" dirty="0">
                <a:solidFill>
                  <a:srgbClr val="002060"/>
                </a:solidFill>
              </a:rPr>
              <a:t> </a:t>
            </a:r>
            <a:r>
              <a:rPr lang="de-DE" sz="1800" dirty="0" err="1">
                <a:solidFill>
                  <a:srgbClr val="002060"/>
                </a:solidFill>
              </a:rPr>
              <a:t>trvání</a:t>
            </a:r>
            <a:r>
              <a:rPr lang="de-DE" sz="1800" dirty="0">
                <a:solidFill>
                  <a:srgbClr val="002060"/>
                </a:solidFill>
              </a:rPr>
              <a:t> </a:t>
            </a:r>
            <a:r>
              <a:rPr lang="de-DE" sz="1800" dirty="0" err="1">
                <a:solidFill>
                  <a:srgbClr val="002060"/>
                </a:solidFill>
              </a:rPr>
              <a:t>pojištění</a:t>
            </a:r>
            <a:r>
              <a:rPr lang="de-DE" sz="1800" dirty="0">
                <a:solidFill>
                  <a:srgbClr val="002060"/>
                </a:solidFill>
              </a:rPr>
              <a:t> je </a:t>
            </a:r>
            <a:r>
              <a:rPr lang="de-DE" sz="1800" dirty="0" err="1">
                <a:solidFill>
                  <a:srgbClr val="002060"/>
                </a:solidFill>
              </a:rPr>
              <a:t>pojistitel</a:t>
            </a:r>
            <a:r>
              <a:rPr lang="de-DE" sz="1800" dirty="0">
                <a:solidFill>
                  <a:srgbClr val="002060"/>
                </a:solidFill>
              </a:rPr>
              <a:t> </a:t>
            </a:r>
            <a:r>
              <a:rPr lang="de-DE" sz="1800" dirty="0" err="1">
                <a:solidFill>
                  <a:srgbClr val="002060"/>
                </a:solidFill>
              </a:rPr>
              <a:t>povinen</a:t>
            </a:r>
            <a:r>
              <a:rPr lang="de-DE" sz="1800" dirty="0">
                <a:solidFill>
                  <a:srgbClr val="002060"/>
                </a:solidFill>
              </a:rPr>
              <a:t> </a:t>
            </a:r>
            <a:r>
              <a:rPr lang="de-DE" sz="1800" dirty="0" err="1">
                <a:solidFill>
                  <a:srgbClr val="002060"/>
                </a:solidFill>
              </a:rPr>
              <a:t>zákazníkovi</a:t>
            </a:r>
            <a:r>
              <a:rPr lang="de-DE" sz="1800" dirty="0">
                <a:solidFill>
                  <a:srgbClr val="002060"/>
                </a:solidFill>
              </a:rPr>
              <a:t> </a:t>
            </a:r>
            <a:r>
              <a:rPr lang="de-DE" sz="1800" dirty="0" err="1">
                <a:solidFill>
                  <a:srgbClr val="002060"/>
                </a:solidFill>
              </a:rPr>
              <a:t>sdělit</a:t>
            </a:r>
            <a:r>
              <a:rPr lang="de-DE" sz="1800" dirty="0">
                <a:solidFill>
                  <a:srgbClr val="002060"/>
                </a:solidFill>
              </a:rPr>
              <a:t> </a:t>
            </a:r>
            <a:r>
              <a:rPr lang="de-DE" sz="1800" dirty="0" err="1">
                <a:solidFill>
                  <a:srgbClr val="002060"/>
                </a:solidFill>
              </a:rPr>
              <a:t>informace</a:t>
            </a:r>
            <a:r>
              <a:rPr lang="de-DE" sz="1800" dirty="0">
                <a:solidFill>
                  <a:srgbClr val="002060"/>
                </a:solidFill>
              </a:rPr>
              <a:t> </a:t>
            </a:r>
            <a:r>
              <a:rPr lang="de-DE" sz="1800" dirty="0" smtClean="0">
                <a:solidFill>
                  <a:srgbClr val="002060"/>
                </a:solidFill>
              </a:rPr>
              <a:t>o</a:t>
            </a:r>
            <a:r>
              <a:rPr lang="sk-SK" sz="1800" dirty="0" smtClean="0">
                <a:solidFill>
                  <a:srgbClr val="002060"/>
                </a:solidFill>
              </a:rPr>
              <a:t> </a:t>
            </a:r>
          </a:p>
          <a:p>
            <a:pPr algn="just">
              <a:buFont typeface="Wingdings" panose="05000000000000000000" pitchFamily="2" charset="2"/>
              <a:buChar char="§"/>
            </a:pPr>
            <a:r>
              <a:rPr lang="sk-SK" sz="1800" dirty="0" err="1">
                <a:solidFill>
                  <a:srgbClr val="002060"/>
                </a:solidFill>
              </a:rPr>
              <a:t>každoročním</a:t>
            </a:r>
            <a:r>
              <a:rPr lang="sk-SK" sz="1800" dirty="0">
                <a:solidFill>
                  <a:srgbClr val="002060"/>
                </a:solidFill>
              </a:rPr>
              <a:t> stavu </a:t>
            </a:r>
            <a:r>
              <a:rPr lang="sk-SK" sz="1800" b="1" dirty="0" err="1">
                <a:solidFill>
                  <a:srgbClr val="002060"/>
                </a:solidFill>
              </a:rPr>
              <a:t>bonusů</a:t>
            </a:r>
            <a:r>
              <a:rPr lang="sk-SK" sz="1800" dirty="0">
                <a:solidFill>
                  <a:srgbClr val="002060"/>
                </a:solidFill>
              </a:rPr>
              <a:t>,</a:t>
            </a:r>
          </a:p>
          <a:p>
            <a:pPr algn="just">
              <a:buFont typeface="Wingdings" panose="05000000000000000000" pitchFamily="2" charset="2"/>
              <a:buChar char="§"/>
            </a:pPr>
            <a:r>
              <a:rPr lang="sk-SK" sz="1800" dirty="0" err="1" smtClean="0">
                <a:solidFill>
                  <a:srgbClr val="002060"/>
                </a:solidFill>
              </a:rPr>
              <a:t>každoročním</a:t>
            </a:r>
            <a:r>
              <a:rPr lang="sk-SK" sz="1800" dirty="0" smtClean="0">
                <a:solidFill>
                  <a:srgbClr val="002060"/>
                </a:solidFill>
              </a:rPr>
              <a:t> </a:t>
            </a:r>
            <a:r>
              <a:rPr lang="sk-SK" sz="1800" b="1" dirty="0">
                <a:solidFill>
                  <a:srgbClr val="002060"/>
                </a:solidFill>
              </a:rPr>
              <a:t>stavu hodnoty </a:t>
            </a:r>
            <a:r>
              <a:rPr lang="sk-SK" sz="1800" b="1" dirty="0" err="1">
                <a:solidFill>
                  <a:srgbClr val="002060"/>
                </a:solidFill>
              </a:rPr>
              <a:t>podílů</a:t>
            </a:r>
            <a:r>
              <a:rPr lang="sk-SK" sz="1800" dirty="0">
                <a:solidFill>
                  <a:srgbClr val="002060"/>
                </a:solidFill>
              </a:rPr>
              <a:t>, na </a:t>
            </a:r>
            <a:r>
              <a:rPr lang="sk-SK" sz="1800" dirty="0" err="1">
                <a:solidFill>
                  <a:srgbClr val="002060"/>
                </a:solidFill>
              </a:rPr>
              <a:t>které</a:t>
            </a:r>
            <a:r>
              <a:rPr lang="sk-SK" sz="1800" dirty="0">
                <a:solidFill>
                  <a:srgbClr val="002060"/>
                </a:solidFill>
              </a:rPr>
              <a:t> je </a:t>
            </a:r>
            <a:r>
              <a:rPr lang="sk-SK" sz="1800" dirty="0" err="1">
                <a:solidFill>
                  <a:srgbClr val="002060"/>
                </a:solidFill>
              </a:rPr>
              <a:t>vázáno</a:t>
            </a:r>
            <a:r>
              <a:rPr lang="sk-SK" sz="1800" dirty="0">
                <a:solidFill>
                  <a:srgbClr val="002060"/>
                </a:solidFill>
              </a:rPr>
              <a:t> </a:t>
            </a:r>
            <a:r>
              <a:rPr lang="sk-SK" sz="1800" dirty="0" err="1">
                <a:solidFill>
                  <a:srgbClr val="002060"/>
                </a:solidFill>
              </a:rPr>
              <a:t>pojistné</a:t>
            </a:r>
            <a:r>
              <a:rPr lang="sk-SK" sz="1800" dirty="0">
                <a:solidFill>
                  <a:srgbClr val="002060"/>
                </a:solidFill>
              </a:rPr>
              <a:t> </a:t>
            </a:r>
            <a:r>
              <a:rPr lang="sk-SK" sz="1800" dirty="0" err="1">
                <a:solidFill>
                  <a:srgbClr val="002060"/>
                </a:solidFill>
              </a:rPr>
              <a:t>plnění</a:t>
            </a:r>
            <a:r>
              <a:rPr lang="sk-SK" sz="1800" dirty="0">
                <a:solidFill>
                  <a:srgbClr val="002060"/>
                </a:solidFill>
              </a:rPr>
              <a:t>, </a:t>
            </a:r>
            <a:r>
              <a:rPr lang="sk-SK" sz="1800" dirty="0" err="1" smtClean="0">
                <a:solidFill>
                  <a:srgbClr val="002060"/>
                </a:solidFill>
              </a:rPr>
              <a:t>struktuře</a:t>
            </a:r>
            <a:r>
              <a:rPr lang="sk-SK" sz="1800" dirty="0" smtClean="0">
                <a:solidFill>
                  <a:srgbClr val="002060"/>
                </a:solidFill>
              </a:rPr>
              <a:t> podkladových </a:t>
            </a:r>
            <a:r>
              <a:rPr lang="sk-SK" sz="1800" dirty="0" err="1">
                <a:solidFill>
                  <a:srgbClr val="002060"/>
                </a:solidFill>
              </a:rPr>
              <a:t>aktiv</a:t>
            </a:r>
            <a:r>
              <a:rPr lang="sk-SK" sz="1800" dirty="0">
                <a:solidFill>
                  <a:srgbClr val="002060"/>
                </a:solidFill>
              </a:rPr>
              <a:t> a </a:t>
            </a:r>
            <a:r>
              <a:rPr lang="sk-SK" sz="1800" b="1" dirty="0">
                <a:solidFill>
                  <a:srgbClr val="002060"/>
                </a:solidFill>
              </a:rPr>
              <a:t>výši </a:t>
            </a:r>
            <a:r>
              <a:rPr lang="sk-SK" sz="1800" b="1" dirty="0" err="1">
                <a:solidFill>
                  <a:srgbClr val="002060"/>
                </a:solidFill>
              </a:rPr>
              <a:t>odkupného</a:t>
            </a:r>
            <a:r>
              <a:rPr lang="sk-SK" sz="1800" dirty="0">
                <a:solidFill>
                  <a:srgbClr val="002060"/>
                </a:solidFill>
              </a:rPr>
              <a:t>, </a:t>
            </a:r>
            <a:r>
              <a:rPr lang="sk-SK" sz="1800" dirty="0" err="1">
                <a:solidFill>
                  <a:srgbClr val="002060"/>
                </a:solidFill>
              </a:rPr>
              <a:t>včetně</a:t>
            </a:r>
            <a:r>
              <a:rPr lang="sk-SK" sz="1800" dirty="0">
                <a:solidFill>
                  <a:srgbClr val="002060"/>
                </a:solidFill>
              </a:rPr>
              <a:t> </a:t>
            </a:r>
            <a:r>
              <a:rPr lang="sk-SK" sz="1800" dirty="0" err="1">
                <a:solidFill>
                  <a:srgbClr val="002060"/>
                </a:solidFill>
              </a:rPr>
              <a:t>informace</a:t>
            </a:r>
            <a:r>
              <a:rPr lang="sk-SK" sz="1800" dirty="0">
                <a:solidFill>
                  <a:srgbClr val="002060"/>
                </a:solidFill>
              </a:rPr>
              <a:t> o výši </a:t>
            </a:r>
            <a:r>
              <a:rPr lang="sk-SK" sz="1800" dirty="0" err="1">
                <a:solidFill>
                  <a:srgbClr val="002060"/>
                </a:solidFill>
              </a:rPr>
              <a:t>nákladů</a:t>
            </a:r>
            <a:r>
              <a:rPr lang="sk-SK" sz="1800" dirty="0">
                <a:solidFill>
                  <a:srgbClr val="002060"/>
                </a:solidFill>
              </a:rPr>
              <a:t>, </a:t>
            </a:r>
            <a:r>
              <a:rPr lang="sk-SK" sz="1800" dirty="0" err="1">
                <a:solidFill>
                  <a:srgbClr val="002060"/>
                </a:solidFill>
              </a:rPr>
              <a:t>které</a:t>
            </a:r>
            <a:r>
              <a:rPr lang="sk-SK" sz="1800" dirty="0">
                <a:solidFill>
                  <a:srgbClr val="002060"/>
                </a:solidFill>
              </a:rPr>
              <a:t> </a:t>
            </a:r>
            <a:r>
              <a:rPr lang="sk-SK" sz="1800" dirty="0" err="1" smtClean="0">
                <a:solidFill>
                  <a:srgbClr val="002060"/>
                </a:solidFill>
              </a:rPr>
              <a:t>byly</a:t>
            </a:r>
            <a:r>
              <a:rPr lang="sk-SK" sz="1800" dirty="0" smtClean="0">
                <a:solidFill>
                  <a:srgbClr val="002060"/>
                </a:solidFill>
              </a:rPr>
              <a:t> z </a:t>
            </a:r>
            <a:r>
              <a:rPr lang="sk-SK" sz="1800" dirty="0" err="1">
                <a:solidFill>
                  <a:srgbClr val="002060"/>
                </a:solidFill>
              </a:rPr>
              <a:t>předepsaného</a:t>
            </a:r>
            <a:r>
              <a:rPr lang="sk-SK" sz="1800" dirty="0">
                <a:solidFill>
                  <a:srgbClr val="002060"/>
                </a:solidFill>
              </a:rPr>
              <a:t> </a:t>
            </a:r>
            <a:r>
              <a:rPr lang="sk-SK" sz="1800" dirty="0" err="1">
                <a:solidFill>
                  <a:srgbClr val="002060"/>
                </a:solidFill>
              </a:rPr>
              <a:t>pojistného</a:t>
            </a:r>
            <a:r>
              <a:rPr lang="sk-SK" sz="1800" dirty="0">
                <a:solidFill>
                  <a:srgbClr val="002060"/>
                </a:solidFill>
              </a:rPr>
              <a:t> </a:t>
            </a:r>
            <a:r>
              <a:rPr lang="sk-SK" sz="1800" dirty="0" err="1">
                <a:solidFill>
                  <a:srgbClr val="002060"/>
                </a:solidFill>
              </a:rPr>
              <a:t>pojistitelem</a:t>
            </a:r>
            <a:r>
              <a:rPr lang="sk-SK" sz="1800" dirty="0">
                <a:solidFill>
                  <a:srgbClr val="002060"/>
                </a:solidFill>
              </a:rPr>
              <a:t> na zákazníkovi </a:t>
            </a:r>
            <a:r>
              <a:rPr lang="sk-SK" sz="1800" dirty="0" err="1">
                <a:solidFill>
                  <a:srgbClr val="002060"/>
                </a:solidFill>
              </a:rPr>
              <a:t>uplatněny</a:t>
            </a:r>
            <a:r>
              <a:rPr lang="sk-SK" sz="1800" dirty="0">
                <a:solidFill>
                  <a:srgbClr val="002060"/>
                </a:solidFill>
              </a:rPr>
              <a:t> za dané </a:t>
            </a:r>
            <a:r>
              <a:rPr lang="sk-SK" sz="1800" dirty="0" err="1">
                <a:solidFill>
                  <a:srgbClr val="002060"/>
                </a:solidFill>
              </a:rPr>
              <a:t>pojistné</a:t>
            </a:r>
            <a:r>
              <a:rPr lang="sk-SK" sz="1800" dirty="0">
                <a:solidFill>
                  <a:srgbClr val="002060"/>
                </a:solidFill>
              </a:rPr>
              <a:t> období</a:t>
            </a:r>
            <a:r>
              <a:rPr lang="sk-SK" sz="1800" dirty="0" smtClean="0">
                <a:solidFill>
                  <a:srgbClr val="002060"/>
                </a:solidFill>
              </a:rPr>
              <a:t>, </a:t>
            </a:r>
            <a:r>
              <a:rPr lang="sk-SK" sz="1800" dirty="0" err="1" smtClean="0">
                <a:solidFill>
                  <a:srgbClr val="002060"/>
                </a:solidFill>
              </a:rPr>
              <a:t>jedná-li</a:t>
            </a:r>
            <a:r>
              <a:rPr lang="sk-SK" sz="1800" dirty="0" smtClean="0">
                <a:solidFill>
                  <a:srgbClr val="002060"/>
                </a:solidFill>
              </a:rPr>
              <a:t> </a:t>
            </a:r>
            <a:r>
              <a:rPr lang="sk-SK" sz="1800" dirty="0" err="1">
                <a:solidFill>
                  <a:srgbClr val="002060"/>
                </a:solidFill>
              </a:rPr>
              <a:t>se</a:t>
            </a:r>
            <a:r>
              <a:rPr lang="sk-SK" sz="1800" dirty="0">
                <a:solidFill>
                  <a:srgbClr val="002060"/>
                </a:solidFill>
              </a:rPr>
              <a:t> o </a:t>
            </a:r>
            <a:r>
              <a:rPr lang="sk-SK" sz="1800" dirty="0" err="1">
                <a:solidFill>
                  <a:srgbClr val="002060"/>
                </a:solidFill>
              </a:rPr>
              <a:t>rezervotvorné</a:t>
            </a:r>
            <a:r>
              <a:rPr lang="sk-SK" sz="1800" dirty="0">
                <a:solidFill>
                  <a:srgbClr val="002060"/>
                </a:solidFill>
              </a:rPr>
              <a:t> </a:t>
            </a:r>
            <a:r>
              <a:rPr lang="sk-SK" sz="1800" dirty="0" err="1">
                <a:solidFill>
                  <a:srgbClr val="002060"/>
                </a:solidFill>
              </a:rPr>
              <a:t>pojištění</a:t>
            </a:r>
            <a:r>
              <a:rPr lang="sk-SK" sz="1800" dirty="0">
                <a:solidFill>
                  <a:srgbClr val="002060"/>
                </a:solidFill>
              </a:rPr>
              <a:t>,</a:t>
            </a:r>
          </a:p>
          <a:p>
            <a:pPr algn="just">
              <a:buFont typeface="Wingdings" panose="05000000000000000000" pitchFamily="2" charset="2"/>
              <a:buChar char="§"/>
            </a:pPr>
            <a:r>
              <a:rPr lang="de-DE" sz="1800" dirty="0" err="1" smtClean="0">
                <a:solidFill>
                  <a:srgbClr val="002060"/>
                </a:solidFill>
              </a:rPr>
              <a:t>každoročním</a:t>
            </a:r>
            <a:r>
              <a:rPr lang="de-DE" sz="1800" dirty="0" smtClean="0">
                <a:solidFill>
                  <a:srgbClr val="002060"/>
                </a:solidFill>
              </a:rPr>
              <a:t> </a:t>
            </a:r>
            <a:r>
              <a:rPr lang="de-DE" sz="1800" b="1" dirty="0" err="1">
                <a:solidFill>
                  <a:srgbClr val="002060"/>
                </a:solidFill>
              </a:rPr>
              <a:t>stavu</a:t>
            </a:r>
            <a:r>
              <a:rPr lang="de-DE" sz="1800" b="1" dirty="0">
                <a:solidFill>
                  <a:srgbClr val="002060"/>
                </a:solidFill>
              </a:rPr>
              <a:t> </a:t>
            </a:r>
            <a:r>
              <a:rPr lang="de-DE" sz="1800" b="1" dirty="0" err="1">
                <a:solidFill>
                  <a:srgbClr val="002060"/>
                </a:solidFill>
              </a:rPr>
              <a:t>nároků</a:t>
            </a:r>
            <a:r>
              <a:rPr lang="de-DE" sz="1800" dirty="0">
                <a:solidFill>
                  <a:srgbClr val="002060"/>
                </a:solidFill>
              </a:rPr>
              <a:t>, v </a:t>
            </a:r>
            <a:r>
              <a:rPr lang="de-DE" sz="1800" dirty="0" err="1">
                <a:solidFill>
                  <a:srgbClr val="002060"/>
                </a:solidFill>
              </a:rPr>
              <a:t>nichž</a:t>
            </a:r>
            <a:r>
              <a:rPr lang="de-DE" sz="1800" dirty="0">
                <a:solidFill>
                  <a:srgbClr val="002060"/>
                </a:solidFill>
              </a:rPr>
              <a:t> je </a:t>
            </a:r>
            <a:r>
              <a:rPr lang="de-DE" sz="1800" dirty="0" err="1">
                <a:solidFill>
                  <a:srgbClr val="002060"/>
                </a:solidFill>
              </a:rPr>
              <a:t>zahrnut</a:t>
            </a:r>
            <a:r>
              <a:rPr lang="de-DE" sz="1800" dirty="0">
                <a:solidFill>
                  <a:srgbClr val="002060"/>
                </a:solidFill>
              </a:rPr>
              <a:t> </a:t>
            </a:r>
            <a:r>
              <a:rPr lang="de-DE" sz="1800" b="1" dirty="0" err="1">
                <a:solidFill>
                  <a:srgbClr val="002060"/>
                </a:solidFill>
              </a:rPr>
              <a:t>podíl</a:t>
            </a:r>
            <a:r>
              <a:rPr lang="de-DE" sz="1800" b="1" dirty="0">
                <a:solidFill>
                  <a:srgbClr val="002060"/>
                </a:solidFill>
              </a:rPr>
              <a:t> na </a:t>
            </a:r>
            <a:r>
              <a:rPr lang="de-DE" sz="1800" b="1" dirty="0" err="1">
                <a:solidFill>
                  <a:srgbClr val="002060"/>
                </a:solidFill>
              </a:rPr>
              <a:t>zisku</a:t>
            </a:r>
            <a:r>
              <a:rPr lang="de-DE" sz="1800" dirty="0">
                <a:solidFill>
                  <a:srgbClr val="002060"/>
                </a:solidFill>
              </a:rPr>
              <a:t>, </a:t>
            </a:r>
            <a:r>
              <a:rPr lang="de-DE" sz="1800" dirty="0" err="1">
                <a:solidFill>
                  <a:srgbClr val="002060"/>
                </a:solidFill>
              </a:rPr>
              <a:t>jde</a:t>
            </a:r>
            <a:r>
              <a:rPr lang="de-DE" sz="1800" dirty="0">
                <a:solidFill>
                  <a:srgbClr val="002060"/>
                </a:solidFill>
              </a:rPr>
              <a:t>-li o </a:t>
            </a:r>
            <a:r>
              <a:rPr lang="de-DE" sz="1800" b="1" dirty="0" err="1">
                <a:solidFill>
                  <a:srgbClr val="002060"/>
                </a:solidFill>
              </a:rPr>
              <a:t>pojištění</a:t>
            </a:r>
            <a:r>
              <a:rPr lang="de-DE" sz="1800" b="1" dirty="0">
                <a:solidFill>
                  <a:srgbClr val="002060"/>
                </a:solidFill>
              </a:rPr>
              <a:t> s </a:t>
            </a:r>
            <a:r>
              <a:rPr lang="de-DE" sz="1800" b="1" dirty="0" err="1" smtClean="0">
                <a:solidFill>
                  <a:srgbClr val="002060"/>
                </a:solidFill>
              </a:rPr>
              <a:t>podílem</a:t>
            </a:r>
            <a:r>
              <a:rPr lang="sk-SK" sz="1800" b="1" dirty="0" smtClean="0">
                <a:solidFill>
                  <a:srgbClr val="002060"/>
                </a:solidFill>
              </a:rPr>
              <a:t> </a:t>
            </a:r>
            <a:r>
              <a:rPr lang="de-DE" sz="1800" b="1" dirty="0" smtClean="0">
                <a:solidFill>
                  <a:srgbClr val="002060"/>
                </a:solidFill>
              </a:rPr>
              <a:t>na </a:t>
            </a:r>
            <a:r>
              <a:rPr lang="de-DE" sz="1800" b="1" dirty="0" err="1">
                <a:solidFill>
                  <a:srgbClr val="002060"/>
                </a:solidFill>
              </a:rPr>
              <a:t>zisku</a:t>
            </a:r>
            <a:r>
              <a:rPr lang="de-DE" sz="1800" dirty="0" smtClean="0">
                <a:solidFill>
                  <a:srgbClr val="002060"/>
                </a:solidFill>
              </a:rPr>
              <a:t>,</a:t>
            </a:r>
            <a:endParaRPr lang="sk-SK" sz="1800" dirty="0" smtClean="0">
              <a:solidFill>
                <a:srgbClr val="002060"/>
              </a:solidFill>
            </a:endParaRPr>
          </a:p>
          <a:p>
            <a:pPr algn="just">
              <a:buFont typeface="Wingdings" panose="05000000000000000000" pitchFamily="2" charset="2"/>
              <a:buChar char="§"/>
            </a:pPr>
            <a:r>
              <a:rPr lang="de-DE" sz="1800" dirty="0" err="1" smtClean="0">
                <a:solidFill>
                  <a:srgbClr val="002060"/>
                </a:solidFill>
              </a:rPr>
              <a:t>rozdílech</a:t>
            </a:r>
            <a:r>
              <a:rPr lang="de-DE" sz="1800" dirty="0" smtClean="0">
                <a:solidFill>
                  <a:srgbClr val="002060"/>
                </a:solidFill>
              </a:rPr>
              <a:t> </a:t>
            </a:r>
            <a:r>
              <a:rPr lang="de-DE" sz="1800" dirty="0" err="1">
                <a:solidFill>
                  <a:srgbClr val="002060"/>
                </a:solidFill>
              </a:rPr>
              <a:t>mezi</a:t>
            </a:r>
            <a:r>
              <a:rPr lang="de-DE" sz="1800" dirty="0">
                <a:solidFill>
                  <a:srgbClr val="002060"/>
                </a:solidFill>
              </a:rPr>
              <a:t> </a:t>
            </a:r>
            <a:r>
              <a:rPr lang="de-DE" sz="1800" dirty="0" err="1">
                <a:solidFill>
                  <a:srgbClr val="002060"/>
                </a:solidFill>
              </a:rPr>
              <a:t>skutečným</a:t>
            </a:r>
            <a:r>
              <a:rPr lang="de-DE" sz="1800" dirty="0">
                <a:solidFill>
                  <a:srgbClr val="002060"/>
                </a:solidFill>
              </a:rPr>
              <a:t> </a:t>
            </a:r>
            <a:r>
              <a:rPr lang="de-DE" sz="1800" dirty="0" err="1">
                <a:solidFill>
                  <a:srgbClr val="002060"/>
                </a:solidFill>
              </a:rPr>
              <a:t>vývojem</a:t>
            </a:r>
            <a:r>
              <a:rPr lang="de-DE" sz="1800" dirty="0">
                <a:solidFill>
                  <a:srgbClr val="002060"/>
                </a:solidFill>
              </a:rPr>
              <a:t> a </a:t>
            </a:r>
            <a:r>
              <a:rPr lang="de-DE" sz="1800" dirty="0" err="1">
                <a:solidFill>
                  <a:srgbClr val="002060"/>
                </a:solidFill>
              </a:rPr>
              <a:t>počátečními</a:t>
            </a:r>
            <a:r>
              <a:rPr lang="de-DE" sz="1800" dirty="0">
                <a:solidFill>
                  <a:srgbClr val="002060"/>
                </a:solidFill>
              </a:rPr>
              <a:t> </a:t>
            </a:r>
            <a:r>
              <a:rPr lang="de-DE" sz="1800" dirty="0" err="1">
                <a:solidFill>
                  <a:srgbClr val="002060"/>
                </a:solidFill>
              </a:rPr>
              <a:t>údaji</a:t>
            </a:r>
            <a:r>
              <a:rPr lang="de-DE" sz="1800" dirty="0">
                <a:solidFill>
                  <a:srgbClr val="002060"/>
                </a:solidFill>
              </a:rPr>
              <a:t>, </a:t>
            </a:r>
            <a:r>
              <a:rPr lang="de-DE" sz="1800" b="1" dirty="0" err="1">
                <a:solidFill>
                  <a:srgbClr val="002060"/>
                </a:solidFill>
              </a:rPr>
              <a:t>jestliže</a:t>
            </a:r>
            <a:r>
              <a:rPr lang="de-DE" sz="1800" b="1" dirty="0">
                <a:solidFill>
                  <a:srgbClr val="002060"/>
                </a:solidFill>
              </a:rPr>
              <a:t> se </a:t>
            </a:r>
            <a:r>
              <a:rPr lang="de-DE" sz="1800" b="1" dirty="0" err="1">
                <a:solidFill>
                  <a:srgbClr val="002060"/>
                </a:solidFill>
              </a:rPr>
              <a:t>jedná</a:t>
            </a:r>
            <a:r>
              <a:rPr lang="de-DE" sz="1800" b="1" dirty="0">
                <a:solidFill>
                  <a:srgbClr val="002060"/>
                </a:solidFill>
              </a:rPr>
              <a:t> o </a:t>
            </a:r>
            <a:r>
              <a:rPr lang="de-DE" sz="1800" b="1" dirty="0" err="1" smtClean="0">
                <a:solidFill>
                  <a:srgbClr val="002060"/>
                </a:solidFill>
              </a:rPr>
              <a:t>pojištění</a:t>
            </a:r>
            <a:r>
              <a:rPr lang="sk-SK" sz="1800" b="1" dirty="0" smtClean="0">
                <a:solidFill>
                  <a:srgbClr val="002060"/>
                </a:solidFill>
              </a:rPr>
              <a:t> </a:t>
            </a:r>
            <a:r>
              <a:rPr lang="de-DE" sz="1800" b="1" dirty="0" smtClean="0">
                <a:solidFill>
                  <a:srgbClr val="002060"/>
                </a:solidFill>
              </a:rPr>
              <a:t>s </a:t>
            </a:r>
            <a:r>
              <a:rPr lang="de-DE" sz="1800" b="1" dirty="0" err="1">
                <a:solidFill>
                  <a:srgbClr val="002060"/>
                </a:solidFill>
              </a:rPr>
              <a:t>podílem</a:t>
            </a:r>
            <a:r>
              <a:rPr lang="de-DE" sz="1800" b="1" dirty="0">
                <a:solidFill>
                  <a:srgbClr val="002060"/>
                </a:solidFill>
              </a:rPr>
              <a:t> na </a:t>
            </a:r>
            <a:r>
              <a:rPr lang="de-DE" sz="1800" b="1" dirty="0" err="1">
                <a:solidFill>
                  <a:srgbClr val="002060"/>
                </a:solidFill>
              </a:rPr>
              <a:t>zisku</a:t>
            </a:r>
            <a:r>
              <a:rPr lang="de-DE" sz="1800" dirty="0">
                <a:solidFill>
                  <a:srgbClr val="002060"/>
                </a:solidFill>
              </a:rPr>
              <a:t> a </a:t>
            </a:r>
            <a:r>
              <a:rPr lang="de-DE" sz="1800" dirty="0" err="1">
                <a:solidFill>
                  <a:srgbClr val="002060"/>
                </a:solidFill>
              </a:rPr>
              <a:t>zákazníkovi</a:t>
            </a:r>
            <a:r>
              <a:rPr lang="de-DE" sz="1800" dirty="0">
                <a:solidFill>
                  <a:srgbClr val="002060"/>
                </a:solidFill>
              </a:rPr>
              <a:t> </a:t>
            </a:r>
            <a:r>
              <a:rPr lang="de-DE" sz="1800" dirty="0" err="1">
                <a:solidFill>
                  <a:srgbClr val="002060"/>
                </a:solidFill>
              </a:rPr>
              <a:t>byly</a:t>
            </a:r>
            <a:r>
              <a:rPr lang="de-DE" sz="1800" dirty="0">
                <a:solidFill>
                  <a:srgbClr val="002060"/>
                </a:solidFill>
              </a:rPr>
              <a:t> </a:t>
            </a:r>
            <a:r>
              <a:rPr lang="de-DE" sz="1800" dirty="0" err="1">
                <a:solidFill>
                  <a:srgbClr val="002060"/>
                </a:solidFill>
              </a:rPr>
              <a:t>před</a:t>
            </a:r>
            <a:r>
              <a:rPr lang="de-DE" sz="1800" dirty="0">
                <a:solidFill>
                  <a:srgbClr val="002060"/>
                </a:solidFill>
              </a:rPr>
              <a:t> </a:t>
            </a:r>
            <a:r>
              <a:rPr lang="de-DE" sz="1800" dirty="0" err="1">
                <a:solidFill>
                  <a:srgbClr val="002060"/>
                </a:solidFill>
              </a:rPr>
              <a:t>uzavřením</a:t>
            </a:r>
            <a:r>
              <a:rPr lang="de-DE" sz="1800" dirty="0">
                <a:solidFill>
                  <a:srgbClr val="002060"/>
                </a:solidFill>
              </a:rPr>
              <a:t> </a:t>
            </a:r>
            <a:r>
              <a:rPr lang="de-DE" sz="1800" dirty="0" err="1">
                <a:solidFill>
                  <a:srgbClr val="002060"/>
                </a:solidFill>
              </a:rPr>
              <a:t>pojistné</a:t>
            </a:r>
            <a:r>
              <a:rPr lang="de-DE" sz="1800" dirty="0">
                <a:solidFill>
                  <a:srgbClr val="002060"/>
                </a:solidFill>
              </a:rPr>
              <a:t> </a:t>
            </a:r>
            <a:r>
              <a:rPr lang="de-DE" sz="1800" dirty="0" err="1">
                <a:solidFill>
                  <a:srgbClr val="002060"/>
                </a:solidFill>
              </a:rPr>
              <a:t>smlouvy</a:t>
            </a:r>
            <a:r>
              <a:rPr lang="de-DE" sz="1800" dirty="0">
                <a:solidFill>
                  <a:srgbClr val="002060"/>
                </a:solidFill>
              </a:rPr>
              <a:t> </a:t>
            </a:r>
            <a:r>
              <a:rPr lang="de-DE" sz="1800" dirty="0" err="1">
                <a:solidFill>
                  <a:srgbClr val="002060"/>
                </a:solidFill>
              </a:rPr>
              <a:t>sděleny</a:t>
            </a:r>
            <a:r>
              <a:rPr lang="de-DE" sz="1800" dirty="0">
                <a:solidFill>
                  <a:srgbClr val="002060"/>
                </a:solidFill>
              </a:rPr>
              <a:t> </a:t>
            </a:r>
            <a:r>
              <a:rPr lang="de-DE" sz="1800" dirty="0" err="1" smtClean="0">
                <a:solidFill>
                  <a:srgbClr val="002060"/>
                </a:solidFill>
              </a:rPr>
              <a:t>číselné</a:t>
            </a:r>
            <a:r>
              <a:rPr lang="sk-SK" sz="1800" dirty="0" smtClean="0">
                <a:solidFill>
                  <a:srgbClr val="002060"/>
                </a:solidFill>
              </a:rPr>
              <a:t> </a:t>
            </a:r>
            <a:r>
              <a:rPr lang="de-DE" sz="1800" dirty="0" err="1" smtClean="0">
                <a:solidFill>
                  <a:srgbClr val="002060"/>
                </a:solidFill>
              </a:rPr>
              <a:t>údaje</a:t>
            </a:r>
            <a:r>
              <a:rPr lang="de-DE" sz="1800" dirty="0" smtClean="0">
                <a:solidFill>
                  <a:srgbClr val="002060"/>
                </a:solidFill>
              </a:rPr>
              <a:t> </a:t>
            </a:r>
            <a:r>
              <a:rPr lang="de-DE" sz="1800" dirty="0">
                <a:solidFill>
                  <a:srgbClr val="002060"/>
                </a:solidFill>
              </a:rPr>
              <a:t>o </a:t>
            </a:r>
            <a:r>
              <a:rPr lang="de-DE" sz="1800" dirty="0" err="1">
                <a:solidFill>
                  <a:srgbClr val="002060"/>
                </a:solidFill>
              </a:rPr>
              <a:t>možném</a:t>
            </a:r>
            <a:r>
              <a:rPr lang="de-DE" sz="1800" dirty="0">
                <a:solidFill>
                  <a:srgbClr val="002060"/>
                </a:solidFill>
              </a:rPr>
              <a:t> </a:t>
            </a:r>
            <a:r>
              <a:rPr lang="de-DE" sz="1800" dirty="0" err="1">
                <a:solidFill>
                  <a:srgbClr val="002060"/>
                </a:solidFill>
              </a:rPr>
              <a:t>budoucím</a:t>
            </a:r>
            <a:r>
              <a:rPr lang="de-DE" sz="1800" dirty="0">
                <a:solidFill>
                  <a:srgbClr val="002060"/>
                </a:solidFill>
              </a:rPr>
              <a:t> </a:t>
            </a:r>
            <a:r>
              <a:rPr lang="de-DE" sz="1800" dirty="0" err="1">
                <a:solidFill>
                  <a:srgbClr val="002060"/>
                </a:solidFill>
              </a:rPr>
              <a:t>vývoji</a:t>
            </a:r>
            <a:r>
              <a:rPr lang="de-DE" sz="1800" dirty="0">
                <a:solidFill>
                  <a:srgbClr val="002060"/>
                </a:solidFill>
              </a:rPr>
              <a:t> </a:t>
            </a:r>
            <a:r>
              <a:rPr lang="de-DE" sz="1800" dirty="0" err="1">
                <a:solidFill>
                  <a:srgbClr val="002060"/>
                </a:solidFill>
              </a:rPr>
              <a:t>podílu</a:t>
            </a:r>
            <a:r>
              <a:rPr lang="de-DE" sz="1800" dirty="0">
                <a:solidFill>
                  <a:srgbClr val="002060"/>
                </a:solidFill>
              </a:rPr>
              <a:t> na </a:t>
            </a:r>
            <a:r>
              <a:rPr lang="de-DE" sz="1800" dirty="0" err="1">
                <a:solidFill>
                  <a:srgbClr val="002060"/>
                </a:solidFill>
              </a:rPr>
              <a:t>zisku</a:t>
            </a:r>
            <a:r>
              <a:rPr lang="de-DE" sz="1800" dirty="0">
                <a:solidFill>
                  <a:srgbClr val="002060"/>
                </a:solidFill>
              </a:rPr>
              <a:t>,</a:t>
            </a:r>
          </a:p>
        </p:txBody>
      </p:sp>
      <p:cxnSp>
        <p:nvCxnSpPr>
          <p:cNvPr id="5" name="Rovná spojnica 4"/>
          <p:cNvCxnSpPr/>
          <p:nvPr/>
        </p:nvCxnSpPr>
        <p:spPr>
          <a:xfrm rot="5400000">
            <a:off x="-3073400" y="3429000"/>
            <a:ext cx="6859588"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a:xfrm rot="5400000">
            <a:off x="-1430338" y="2071688"/>
            <a:ext cx="4144963"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a:xfrm rot="16200000" flipH="1">
            <a:off x="-142875" y="1143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a:xfrm rot="5400000">
            <a:off x="642144" y="642144"/>
            <a:ext cx="128587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4104" name="Picture 13" descr="S:\LOGÁ SLASPO\komb1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40364248"/>
      </p:ext>
    </p:extLst>
  </p:cSld>
  <p:clrMapOvr>
    <a:masterClrMapping/>
  </p:clrMapOvr>
  <p:transition spd="slow">
    <p:push dir="u"/>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1619250" y="168275"/>
            <a:ext cx="7067550" cy="647700"/>
          </a:xfrm>
        </p:spPr>
        <p:txBody>
          <a:bodyPr/>
          <a:lstStyle/>
          <a:p>
            <a:r>
              <a:rPr lang="sk-SK" sz="3200" dirty="0"/>
              <a:t>Povinnosti v priebehu trvania poistenia</a:t>
            </a:r>
            <a:endParaRPr lang="sk-SK" dirty="0" smtClean="0"/>
          </a:p>
        </p:txBody>
      </p:sp>
      <p:sp>
        <p:nvSpPr>
          <p:cNvPr id="4099" name="Zástupný symbol obsahu 2"/>
          <p:cNvSpPr>
            <a:spLocks noGrp="1"/>
          </p:cNvSpPr>
          <p:nvPr>
            <p:ph idx="1"/>
          </p:nvPr>
        </p:nvSpPr>
        <p:spPr>
          <a:xfrm>
            <a:off x="1258888" y="1285875"/>
            <a:ext cx="7439025" cy="5456238"/>
          </a:xfrm>
        </p:spPr>
        <p:txBody>
          <a:bodyPr/>
          <a:lstStyle/>
          <a:p>
            <a:pPr marL="0" indent="0" algn="just">
              <a:buNone/>
            </a:pPr>
            <a:r>
              <a:rPr lang="sk-SK" sz="2000" dirty="0" smtClean="0">
                <a:solidFill>
                  <a:srgbClr val="FF0000"/>
                </a:solidFill>
              </a:rPr>
              <a:t>Rakúska úprava:</a:t>
            </a:r>
          </a:p>
          <a:p>
            <a:pPr marL="0" indent="0" algn="just">
              <a:buNone/>
            </a:pPr>
            <a:r>
              <a:rPr lang="de-DE" sz="1800" dirty="0">
                <a:solidFill>
                  <a:srgbClr val="002060"/>
                </a:solidFill>
              </a:rPr>
              <a:t>Während der Laufzeit des Versicherungsvertrages ist der Versicherungsnehmer schriftlich </a:t>
            </a:r>
            <a:r>
              <a:rPr lang="de-DE" sz="1800" dirty="0" smtClean="0">
                <a:solidFill>
                  <a:srgbClr val="002060"/>
                </a:solidFill>
              </a:rPr>
              <a:t>zu</a:t>
            </a:r>
            <a:r>
              <a:rPr lang="sk-SK" sz="1800" dirty="0" smtClean="0">
                <a:solidFill>
                  <a:srgbClr val="002060"/>
                </a:solidFill>
              </a:rPr>
              <a:t> </a:t>
            </a:r>
            <a:r>
              <a:rPr lang="de-DE" sz="1800" dirty="0" smtClean="0">
                <a:solidFill>
                  <a:srgbClr val="002060"/>
                </a:solidFill>
              </a:rPr>
              <a:t>informieren</a:t>
            </a:r>
            <a:r>
              <a:rPr lang="sk-SK" sz="1800" dirty="0" smtClean="0">
                <a:solidFill>
                  <a:srgbClr val="002060"/>
                </a:solidFill>
              </a:rPr>
              <a:t>:</a:t>
            </a:r>
          </a:p>
          <a:p>
            <a:pPr algn="just">
              <a:buFont typeface="Wingdings" panose="05000000000000000000" pitchFamily="2" charset="2"/>
              <a:buChar char="§"/>
            </a:pPr>
            <a:r>
              <a:rPr lang="de-DE" sz="1800" dirty="0" smtClean="0">
                <a:solidFill>
                  <a:srgbClr val="002060"/>
                </a:solidFill>
              </a:rPr>
              <a:t>jährlich über den Stand einer erworbenen </a:t>
            </a:r>
            <a:r>
              <a:rPr lang="de-DE" sz="1800" b="1" dirty="0" smtClean="0">
                <a:solidFill>
                  <a:srgbClr val="002060"/>
                </a:solidFill>
              </a:rPr>
              <a:t>Gewinnbeteiligung </a:t>
            </a:r>
            <a:r>
              <a:rPr lang="de-DE" sz="1800" dirty="0" smtClean="0">
                <a:solidFill>
                  <a:srgbClr val="002060"/>
                </a:solidFill>
              </a:rPr>
              <a:t>und über die Zusammensetzung der</a:t>
            </a:r>
            <a:r>
              <a:rPr lang="sk-SK" sz="1800" dirty="0" smtClean="0">
                <a:solidFill>
                  <a:srgbClr val="002060"/>
                </a:solidFill>
              </a:rPr>
              <a:t> </a:t>
            </a:r>
            <a:r>
              <a:rPr lang="de-DE" sz="1800" dirty="0" smtClean="0">
                <a:solidFill>
                  <a:srgbClr val="002060"/>
                </a:solidFill>
              </a:rPr>
              <a:t>Kapitalanlagen </a:t>
            </a:r>
            <a:r>
              <a:rPr lang="de-DE" sz="1800" dirty="0">
                <a:solidFill>
                  <a:srgbClr val="002060"/>
                </a:solidFill>
              </a:rPr>
              <a:t>nach Kategorien, in der fondsgebundenen Lebensversicherung über den Wert </a:t>
            </a:r>
            <a:r>
              <a:rPr lang="de-DE" sz="1800" dirty="0" smtClean="0">
                <a:solidFill>
                  <a:srgbClr val="002060"/>
                </a:solidFill>
              </a:rPr>
              <a:t>der</a:t>
            </a:r>
            <a:r>
              <a:rPr lang="sk-SK" sz="1800" dirty="0" smtClean="0">
                <a:solidFill>
                  <a:srgbClr val="002060"/>
                </a:solidFill>
              </a:rPr>
              <a:t> </a:t>
            </a:r>
            <a:r>
              <a:rPr lang="de-DE" sz="1800" dirty="0" smtClean="0">
                <a:solidFill>
                  <a:srgbClr val="002060"/>
                </a:solidFill>
              </a:rPr>
              <a:t>dem </a:t>
            </a:r>
            <a:r>
              <a:rPr lang="de-DE" sz="1800" dirty="0">
                <a:solidFill>
                  <a:srgbClr val="002060"/>
                </a:solidFill>
              </a:rPr>
              <a:t>Versicherungsnehmer zugeordneten Fondsanteile sowie in der </a:t>
            </a:r>
            <a:r>
              <a:rPr lang="de-DE" sz="1800" dirty="0" smtClean="0">
                <a:solidFill>
                  <a:srgbClr val="002060"/>
                </a:solidFill>
              </a:rPr>
              <a:t>indexgebundenen</a:t>
            </a:r>
            <a:r>
              <a:rPr lang="sk-SK" sz="1800" dirty="0" smtClean="0">
                <a:solidFill>
                  <a:srgbClr val="002060"/>
                </a:solidFill>
              </a:rPr>
              <a:t> </a:t>
            </a:r>
            <a:r>
              <a:rPr lang="de-DE" sz="1800" dirty="0" smtClean="0">
                <a:solidFill>
                  <a:srgbClr val="002060"/>
                </a:solidFill>
              </a:rPr>
              <a:t>Lebensversicherung </a:t>
            </a:r>
            <a:r>
              <a:rPr lang="de-DE" sz="1800" dirty="0">
                <a:solidFill>
                  <a:srgbClr val="002060"/>
                </a:solidFill>
              </a:rPr>
              <a:t>über die Wertentwicklung des Bezugswertes des Versicherungsvertrages,</a:t>
            </a:r>
          </a:p>
          <a:p>
            <a:pPr algn="just">
              <a:buFont typeface="Wingdings" panose="05000000000000000000" pitchFamily="2" charset="2"/>
              <a:buChar char="§"/>
            </a:pPr>
            <a:r>
              <a:rPr lang="de-DE" sz="1800" dirty="0" smtClean="0">
                <a:solidFill>
                  <a:srgbClr val="002060"/>
                </a:solidFill>
              </a:rPr>
              <a:t>bei </a:t>
            </a:r>
            <a:r>
              <a:rPr lang="de-DE" sz="1800" dirty="0">
                <a:solidFill>
                  <a:srgbClr val="002060"/>
                </a:solidFill>
              </a:rPr>
              <a:t>einer </a:t>
            </a:r>
            <a:r>
              <a:rPr lang="de-DE" sz="1800" b="1" dirty="0">
                <a:solidFill>
                  <a:srgbClr val="002060"/>
                </a:solidFill>
              </a:rPr>
              <a:t>kapitalbildenden Lebensversicherung </a:t>
            </a:r>
            <a:r>
              <a:rPr lang="de-DE" sz="1800" dirty="0">
                <a:solidFill>
                  <a:srgbClr val="002060"/>
                </a:solidFill>
              </a:rPr>
              <a:t>jährlich über die Auswirkungen </a:t>
            </a:r>
            <a:r>
              <a:rPr lang="de-DE" sz="1800" dirty="0" smtClean="0">
                <a:solidFill>
                  <a:srgbClr val="002060"/>
                </a:solidFill>
              </a:rPr>
              <a:t>von</a:t>
            </a:r>
            <a:r>
              <a:rPr lang="sk-SK" sz="1800" dirty="0" smtClean="0">
                <a:solidFill>
                  <a:srgbClr val="002060"/>
                </a:solidFill>
              </a:rPr>
              <a:t> </a:t>
            </a:r>
            <a:r>
              <a:rPr lang="de-DE" sz="1800" dirty="0" smtClean="0">
                <a:solidFill>
                  <a:srgbClr val="002060"/>
                </a:solidFill>
              </a:rPr>
              <a:t>Abweichungen </a:t>
            </a:r>
            <a:r>
              <a:rPr lang="de-DE" sz="1800" dirty="0">
                <a:solidFill>
                  <a:srgbClr val="002060"/>
                </a:solidFill>
              </a:rPr>
              <a:t>der aktuellen Werte von den zu </a:t>
            </a:r>
            <a:r>
              <a:rPr lang="de-DE" sz="1800" dirty="0" err="1">
                <a:solidFill>
                  <a:srgbClr val="002060"/>
                </a:solidFill>
              </a:rPr>
              <a:t>Vertragsabschluss</a:t>
            </a:r>
            <a:r>
              <a:rPr lang="de-DE" sz="1800" dirty="0">
                <a:solidFill>
                  <a:srgbClr val="002060"/>
                </a:solidFill>
              </a:rPr>
              <a:t> in der </a:t>
            </a:r>
            <a:r>
              <a:rPr lang="de-DE" sz="1800" dirty="0" smtClean="0">
                <a:solidFill>
                  <a:srgbClr val="002060"/>
                </a:solidFill>
              </a:rPr>
              <a:t>Modellrechnung</a:t>
            </a:r>
            <a:r>
              <a:rPr lang="sk-SK" sz="1800" dirty="0" smtClean="0">
                <a:solidFill>
                  <a:srgbClr val="002060"/>
                </a:solidFill>
              </a:rPr>
              <a:t> </a:t>
            </a:r>
            <a:r>
              <a:rPr lang="de-DE" sz="1800" dirty="0" smtClean="0">
                <a:solidFill>
                  <a:srgbClr val="002060"/>
                </a:solidFill>
              </a:rPr>
              <a:t>prognostizierten </a:t>
            </a:r>
            <a:r>
              <a:rPr lang="de-DE" sz="1800" dirty="0">
                <a:solidFill>
                  <a:srgbClr val="002060"/>
                </a:solidFill>
              </a:rPr>
              <a:t>Werten in Form von neu berechneten voraussichtlichen </a:t>
            </a:r>
            <a:r>
              <a:rPr lang="de-DE" sz="1800" b="1" dirty="0">
                <a:solidFill>
                  <a:srgbClr val="002060"/>
                </a:solidFill>
              </a:rPr>
              <a:t>Ablaufleistungen</a:t>
            </a:r>
            <a:r>
              <a:rPr lang="de-DE" sz="1800" dirty="0">
                <a:solidFill>
                  <a:srgbClr val="002060"/>
                </a:solidFill>
              </a:rPr>
              <a:t> </a:t>
            </a:r>
            <a:r>
              <a:rPr lang="de-DE" sz="1800" b="1" dirty="0" err="1" smtClean="0">
                <a:solidFill>
                  <a:srgbClr val="002060"/>
                </a:solidFill>
              </a:rPr>
              <a:t>sowieder</a:t>
            </a:r>
            <a:r>
              <a:rPr lang="de-DE" sz="1800" b="1" dirty="0" smtClean="0">
                <a:solidFill>
                  <a:srgbClr val="002060"/>
                </a:solidFill>
              </a:rPr>
              <a:t> </a:t>
            </a:r>
            <a:r>
              <a:rPr lang="de-DE" sz="1800" b="1" dirty="0">
                <a:solidFill>
                  <a:srgbClr val="002060"/>
                </a:solidFill>
              </a:rPr>
              <a:t>Angabe des aktuellen Rückkaufswerts </a:t>
            </a:r>
            <a:r>
              <a:rPr lang="de-DE" sz="1800" dirty="0">
                <a:solidFill>
                  <a:srgbClr val="002060"/>
                </a:solidFill>
              </a:rPr>
              <a:t>und</a:t>
            </a:r>
          </a:p>
          <a:p>
            <a:pPr algn="just">
              <a:buFont typeface="Wingdings" panose="05000000000000000000" pitchFamily="2" charset="2"/>
              <a:buChar char="§"/>
            </a:pPr>
            <a:r>
              <a:rPr lang="de-DE" sz="1800" dirty="0" smtClean="0">
                <a:solidFill>
                  <a:srgbClr val="002060"/>
                </a:solidFill>
              </a:rPr>
              <a:t>über </a:t>
            </a:r>
            <a:r>
              <a:rPr lang="de-DE" sz="1800" dirty="0">
                <a:solidFill>
                  <a:srgbClr val="002060"/>
                </a:solidFill>
              </a:rPr>
              <a:t>eine Verwendung der Rückstellung für erfolgsabhängige Prämienrückerstattung bzw</a:t>
            </a:r>
            <a:r>
              <a:rPr lang="de-DE" sz="1800" dirty="0" smtClean="0">
                <a:solidFill>
                  <a:srgbClr val="002060"/>
                </a:solidFill>
              </a:rPr>
              <a:t>.</a:t>
            </a:r>
            <a:r>
              <a:rPr lang="sk-SK" sz="1800" dirty="0" smtClean="0">
                <a:solidFill>
                  <a:srgbClr val="002060"/>
                </a:solidFill>
              </a:rPr>
              <a:t> </a:t>
            </a:r>
            <a:r>
              <a:rPr lang="de-DE" sz="1800" dirty="0" smtClean="0">
                <a:solidFill>
                  <a:srgbClr val="002060"/>
                </a:solidFill>
              </a:rPr>
              <a:t>Gewinnbeteiligung </a:t>
            </a:r>
            <a:r>
              <a:rPr lang="de-DE" sz="1800" dirty="0">
                <a:solidFill>
                  <a:srgbClr val="002060"/>
                </a:solidFill>
              </a:rPr>
              <a:t>zur Abdeckung von Verlusten gemäß § 92 Abs. 5.</a:t>
            </a:r>
          </a:p>
        </p:txBody>
      </p:sp>
      <p:cxnSp>
        <p:nvCxnSpPr>
          <p:cNvPr id="5" name="Rovná spojnica 4"/>
          <p:cNvCxnSpPr/>
          <p:nvPr/>
        </p:nvCxnSpPr>
        <p:spPr>
          <a:xfrm rot="5400000">
            <a:off x="-3073400" y="3429000"/>
            <a:ext cx="6859588"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a:xfrm rot="5400000">
            <a:off x="-1430338" y="2071688"/>
            <a:ext cx="4144963"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a:xfrm rot="16200000" flipH="1">
            <a:off x="-142875" y="1143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a:xfrm rot="5400000">
            <a:off x="642144" y="642144"/>
            <a:ext cx="128587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4104" name="Picture 13" descr="S:\LOGÁ SLASPO\komb1c.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66749533"/>
      </p:ext>
    </p:extLst>
  </p:cSld>
  <p:clrMapOvr>
    <a:masterClrMapping/>
  </p:clrMapOvr>
  <p:transition spd="slow">
    <p:push dir="u"/>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Nadpis 1"/>
          <p:cNvSpPr>
            <a:spLocks noGrp="1"/>
          </p:cNvSpPr>
          <p:nvPr>
            <p:ph type="title"/>
          </p:nvPr>
        </p:nvSpPr>
        <p:spPr>
          <a:xfrm>
            <a:off x="1619250" y="168275"/>
            <a:ext cx="7067550" cy="647700"/>
          </a:xfrm>
        </p:spPr>
        <p:txBody>
          <a:bodyPr/>
          <a:lstStyle/>
          <a:p>
            <a:endParaRPr lang="sk-SK" smtClean="0"/>
          </a:p>
        </p:txBody>
      </p:sp>
      <p:sp>
        <p:nvSpPr>
          <p:cNvPr id="41987" name="Zástupný symbol obsahu 2"/>
          <p:cNvSpPr>
            <a:spLocks noGrp="1"/>
          </p:cNvSpPr>
          <p:nvPr>
            <p:ph idx="1"/>
          </p:nvPr>
        </p:nvSpPr>
        <p:spPr>
          <a:xfrm>
            <a:off x="1258888" y="1285875"/>
            <a:ext cx="7439025" cy="5456238"/>
          </a:xfrm>
        </p:spPr>
        <p:txBody>
          <a:bodyPr/>
          <a:lstStyle/>
          <a:p>
            <a:pPr algn="ctr">
              <a:buFont typeface="Arial" charset="0"/>
              <a:buNone/>
            </a:pPr>
            <a:endParaRPr lang="sk-SK" sz="3600" dirty="0" smtClean="0"/>
          </a:p>
          <a:p>
            <a:pPr algn="ctr">
              <a:buFont typeface="Arial" charset="0"/>
              <a:buNone/>
            </a:pPr>
            <a:endParaRPr lang="sk-SK" sz="3600" dirty="0" smtClean="0"/>
          </a:p>
          <a:p>
            <a:pPr algn="ctr">
              <a:buFont typeface="Arial" charset="0"/>
              <a:buNone/>
            </a:pPr>
            <a:endParaRPr lang="sk-SK" sz="3600" dirty="0" smtClean="0"/>
          </a:p>
          <a:p>
            <a:pPr algn="ctr">
              <a:buFont typeface="Arial" charset="0"/>
              <a:buNone/>
            </a:pPr>
            <a:r>
              <a:rPr lang="sk-SK" sz="3600" dirty="0" smtClean="0"/>
              <a:t>Ďakujem za pozornosť</a:t>
            </a:r>
          </a:p>
        </p:txBody>
      </p:sp>
      <p:cxnSp>
        <p:nvCxnSpPr>
          <p:cNvPr id="5" name="Rovná spojnica 4"/>
          <p:cNvCxnSpPr/>
          <p:nvPr/>
        </p:nvCxnSpPr>
        <p:spPr>
          <a:xfrm rot="5400000">
            <a:off x="-3073400" y="3429000"/>
            <a:ext cx="6859588"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a:xfrm rot="5400000">
            <a:off x="-1430338" y="2071688"/>
            <a:ext cx="4144963"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a:xfrm rot="16200000" flipH="1">
            <a:off x="-142875" y="1143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a:xfrm rot="5400000">
            <a:off x="642144" y="642144"/>
            <a:ext cx="128587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41992" name="Picture 13" descr="S:\LOGÁ SLASPO\komb1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99825"/>
      </p:ext>
    </p:extLst>
  </p:cSld>
  <p:clrMapOvr>
    <a:masterClrMapping/>
  </p:clrMapOvr>
  <p:transition spd="slow">
    <p:push dir="u"/>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Nadpis 1"/>
          <p:cNvSpPr>
            <a:spLocks noGrp="1"/>
          </p:cNvSpPr>
          <p:nvPr>
            <p:ph type="title"/>
          </p:nvPr>
        </p:nvSpPr>
        <p:spPr/>
        <p:txBody>
          <a:bodyPr/>
          <a:lstStyle/>
          <a:p>
            <a:r>
              <a:rPr lang="sk-SK" b="1" dirty="0" smtClean="0">
                <a:solidFill>
                  <a:schemeClr val="tx2"/>
                </a:solidFill>
                <a:latin typeface="Verdana" pitchFamily="34" charset="0"/>
              </a:rPr>
              <a:t/>
            </a:r>
            <a:br>
              <a:rPr lang="sk-SK" b="1" dirty="0" smtClean="0">
                <a:solidFill>
                  <a:schemeClr val="tx2"/>
                </a:solidFill>
                <a:latin typeface="Verdana" pitchFamily="34" charset="0"/>
              </a:rPr>
            </a:br>
            <a:endParaRPr lang="sk-SK" dirty="0" smtClean="0"/>
          </a:p>
        </p:txBody>
      </p:sp>
      <p:sp>
        <p:nvSpPr>
          <p:cNvPr id="43011" name="Zástupný symbol obsahu 2"/>
          <p:cNvSpPr>
            <a:spLocks noGrp="1"/>
          </p:cNvSpPr>
          <p:nvPr>
            <p:ph idx="1"/>
          </p:nvPr>
        </p:nvSpPr>
        <p:spPr>
          <a:xfrm>
            <a:off x="1284288" y="1600200"/>
            <a:ext cx="7402512" cy="4525963"/>
          </a:xfrm>
        </p:spPr>
        <p:txBody>
          <a:bodyPr/>
          <a:lstStyle/>
          <a:p>
            <a:pPr algn="ctr">
              <a:buFont typeface="Arial" charset="0"/>
              <a:buNone/>
            </a:pPr>
            <a:endParaRPr lang="sk-SK" dirty="0" smtClean="0"/>
          </a:p>
          <a:p>
            <a:pPr algn="ctr">
              <a:buFont typeface="Arial" charset="0"/>
              <a:buNone/>
            </a:pPr>
            <a:endParaRPr lang="sk-SK" sz="2000" dirty="0" smtClean="0"/>
          </a:p>
          <a:p>
            <a:pPr algn="ctr">
              <a:buFont typeface="Arial" charset="0"/>
              <a:buNone/>
            </a:pPr>
            <a:r>
              <a:rPr lang="sk-SK" sz="2000" b="1" dirty="0" smtClean="0"/>
              <a:t>Ing. Mgr. Martin </a:t>
            </a:r>
            <a:r>
              <a:rPr lang="sk-SK" sz="2000" b="1" dirty="0" err="1" smtClean="0"/>
              <a:t>Petruľák</a:t>
            </a:r>
            <a:endParaRPr lang="sk-SK" sz="2000" b="1" dirty="0" smtClean="0"/>
          </a:p>
          <a:p>
            <a:pPr algn="ctr">
              <a:buFont typeface="Arial" charset="0"/>
              <a:buNone/>
            </a:pPr>
            <a:r>
              <a:rPr lang="sk-SK" sz="1800" dirty="0" smtClean="0"/>
              <a:t>predseda legislatívnej sekcie</a:t>
            </a:r>
          </a:p>
          <a:p>
            <a:pPr algn="ctr">
              <a:buFont typeface="Arial" charset="0"/>
              <a:buNone/>
            </a:pPr>
            <a:r>
              <a:rPr lang="sk-SK" sz="1800" dirty="0" smtClean="0"/>
              <a:t>Slovenská asociácia poisťovní</a:t>
            </a:r>
          </a:p>
          <a:p>
            <a:pPr algn="ctr">
              <a:buFont typeface="Arial" charset="0"/>
              <a:buNone/>
            </a:pPr>
            <a:endParaRPr lang="sk-SK" dirty="0" smtClean="0"/>
          </a:p>
          <a:p>
            <a:pPr algn="ctr">
              <a:buFont typeface="Arial" charset="0"/>
              <a:buNone/>
            </a:pPr>
            <a:r>
              <a:rPr lang="sk-SK" dirty="0" err="1" smtClean="0">
                <a:hlinkClick r:id="rId2"/>
              </a:rPr>
              <a:t>www.slaspo.sk</a:t>
            </a:r>
            <a:r>
              <a:rPr lang="sk-SK" dirty="0" smtClean="0"/>
              <a:t> </a:t>
            </a:r>
          </a:p>
        </p:txBody>
      </p:sp>
      <p:cxnSp>
        <p:nvCxnSpPr>
          <p:cNvPr id="5" name="Rovná spojnica 4"/>
          <p:cNvCxnSpPr/>
          <p:nvPr/>
        </p:nvCxnSpPr>
        <p:spPr>
          <a:xfrm rot="5400000">
            <a:off x="-3073400" y="3429000"/>
            <a:ext cx="6859588"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a:xfrm rot="5400000">
            <a:off x="-1430338" y="2071688"/>
            <a:ext cx="4144963"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a:xfrm rot="16200000" flipH="1">
            <a:off x="-142875" y="1143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a:xfrm rot="5400000">
            <a:off x="642144" y="642144"/>
            <a:ext cx="128587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43016" name="Picture 13" descr="S:\LOGÁ SLASPO\komb1c.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1619250" y="168275"/>
            <a:ext cx="7067550" cy="647700"/>
          </a:xfrm>
        </p:spPr>
        <p:txBody>
          <a:bodyPr/>
          <a:lstStyle/>
          <a:p>
            <a:r>
              <a:rPr lang="sk-SK" sz="3200" dirty="0" smtClean="0"/>
              <a:t>Povinnosti pred uzavretím zmluvy</a:t>
            </a:r>
            <a:endParaRPr lang="sk-SK" dirty="0" smtClean="0"/>
          </a:p>
        </p:txBody>
      </p:sp>
      <p:sp>
        <p:nvSpPr>
          <p:cNvPr id="4099" name="Zástupný symbol obsahu 2"/>
          <p:cNvSpPr>
            <a:spLocks noGrp="1"/>
          </p:cNvSpPr>
          <p:nvPr>
            <p:ph idx="1"/>
          </p:nvPr>
        </p:nvSpPr>
        <p:spPr>
          <a:xfrm>
            <a:off x="1258888" y="1285875"/>
            <a:ext cx="7439025" cy="5456238"/>
          </a:xfrm>
        </p:spPr>
        <p:txBody>
          <a:bodyPr/>
          <a:lstStyle/>
          <a:p>
            <a:pPr algn="just">
              <a:buFont typeface="Arial" charset="0"/>
              <a:buNone/>
            </a:pPr>
            <a:r>
              <a:rPr lang="sk-SK" sz="2000" dirty="0" smtClean="0">
                <a:solidFill>
                  <a:srgbClr val="FF0000"/>
                </a:solidFill>
              </a:rPr>
              <a:t>Pôvodné znenie:</a:t>
            </a:r>
          </a:p>
          <a:p>
            <a:pPr algn="just">
              <a:buFont typeface="Wingdings" panose="05000000000000000000" pitchFamily="2" charset="2"/>
              <a:buChar char="§"/>
            </a:pPr>
            <a:r>
              <a:rPr lang="sk-SK" sz="1800" dirty="0">
                <a:solidFill>
                  <a:srgbClr val="002060"/>
                </a:solidFill>
              </a:rPr>
              <a:t>spôsob zániku poistnej </a:t>
            </a:r>
            <a:r>
              <a:rPr lang="sk-SK" sz="1800" dirty="0" smtClean="0">
                <a:solidFill>
                  <a:srgbClr val="002060"/>
                </a:solidFill>
              </a:rPr>
              <a:t>zmluvy</a:t>
            </a:r>
          </a:p>
          <a:p>
            <a:pPr algn="just">
              <a:buFont typeface="Wingdings" panose="05000000000000000000" pitchFamily="2" charset="2"/>
              <a:buChar char="§"/>
            </a:pPr>
            <a:endParaRPr lang="sk-SK" sz="2000" dirty="0" smtClean="0">
              <a:solidFill>
                <a:srgbClr val="FF0000"/>
              </a:solidFill>
            </a:endParaRPr>
          </a:p>
          <a:p>
            <a:pPr algn="just">
              <a:buFont typeface="Arial" charset="0"/>
              <a:buNone/>
            </a:pPr>
            <a:r>
              <a:rPr lang="sk-SK" sz="2000" dirty="0" smtClean="0">
                <a:solidFill>
                  <a:srgbClr val="FF0000"/>
                </a:solidFill>
              </a:rPr>
              <a:t>Nové znenie:</a:t>
            </a:r>
          </a:p>
          <a:p>
            <a:pPr algn="just">
              <a:buFont typeface="Wingdings" panose="05000000000000000000" pitchFamily="2" charset="2"/>
              <a:buChar char="§"/>
            </a:pPr>
            <a:r>
              <a:rPr lang="sk-SK" sz="1800" dirty="0">
                <a:solidFill>
                  <a:srgbClr val="002060"/>
                </a:solidFill>
              </a:rPr>
              <a:t>spôsob </a:t>
            </a:r>
            <a:r>
              <a:rPr lang="sk-SK" sz="1800" b="1" dirty="0">
                <a:solidFill>
                  <a:srgbClr val="002060"/>
                </a:solidFill>
              </a:rPr>
              <a:t>zániku</a:t>
            </a:r>
            <a:r>
              <a:rPr lang="sk-SK" sz="1800" dirty="0">
                <a:solidFill>
                  <a:srgbClr val="002060"/>
                </a:solidFill>
              </a:rPr>
              <a:t> poistnej zmluvy</a:t>
            </a:r>
            <a:endParaRPr lang="sk-SK" sz="1800" dirty="0" smtClean="0">
              <a:solidFill>
                <a:srgbClr val="002060"/>
              </a:solidFill>
            </a:endParaRPr>
          </a:p>
          <a:p>
            <a:pPr algn="just">
              <a:buFont typeface="Arial" charset="0"/>
              <a:buNone/>
            </a:pPr>
            <a:endParaRPr lang="sk-SK" sz="2000" dirty="0" smtClean="0">
              <a:solidFill>
                <a:srgbClr val="FF0000"/>
              </a:solidFill>
            </a:endParaRPr>
          </a:p>
          <a:p>
            <a:pPr algn="just">
              <a:buFont typeface="Arial" charset="0"/>
              <a:buNone/>
            </a:pPr>
            <a:r>
              <a:rPr lang="sk-SK" sz="2000" dirty="0" smtClean="0">
                <a:solidFill>
                  <a:srgbClr val="FF0000"/>
                </a:solidFill>
              </a:rPr>
              <a:t>Smernica Solventnosť II:</a:t>
            </a:r>
          </a:p>
          <a:p>
            <a:pPr algn="just">
              <a:buFont typeface="Wingdings" pitchFamily="2" charset="2"/>
              <a:buChar char="§"/>
            </a:pPr>
            <a:r>
              <a:rPr lang="en-US" sz="1800" dirty="0">
                <a:solidFill>
                  <a:srgbClr val="002060"/>
                </a:solidFill>
              </a:rPr>
              <a:t>the means of terminating the </a:t>
            </a:r>
            <a:r>
              <a:rPr lang="en-US" sz="1800" dirty="0" smtClean="0">
                <a:solidFill>
                  <a:srgbClr val="002060"/>
                </a:solidFill>
              </a:rPr>
              <a:t>contract</a:t>
            </a:r>
            <a:endParaRPr lang="sk-SK" sz="1800" dirty="0" smtClean="0">
              <a:solidFill>
                <a:srgbClr val="002060"/>
              </a:solidFill>
            </a:endParaRPr>
          </a:p>
          <a:p>
            <a:pPr algn="just">
              <a:buFont typeface="Wingdings" pitchFamily="2" charset="2"/>
              <a:buChar char="§"/>
            </a:pPr>
            <a:r>
              <a:rPr lang="sk-SK" sz="1800" dirty="0" err="1">
                <a:solidFill>
                  <a:srgbClr val="002060"/>
                </a:solidFill>
              </a:rPr>
              <a:t>Einzelheiten</a:t>
            </a:r>
            <a:r>
              <a:rPr lang="sk-SK" sz="1800" dirty="0">
                <a:solidFill>
                  <a:srgbClr val="002060"/>
                </a:solidFill>
              </a:rPr>
              <a:t> der </a:t>
            </a:r>
            <a:r>
              <a:rPr lang="sk-SK" sz="1800" dirty="0" err="1" smtClean="0">
                <a:solidFill>
                  <a:srgbClr val="002060"/>
                </a:solidFill>
              </a:rPr>
              <a:t>Vertragsbeendigung</a:t>
            </a:r>
            <a:endParaRPr lang="sk-SK" sz="1800" dirty="0" smtClean="0">
              <a:solidFill>
                <a:srgbClr val="002060"/>
              </a:solidFill>
            </a:endParaRPr>
          </a:p>
          <a:p>
            <a:pPr algn="just">
              <a:buFont typeface="Wingdings" pitchFamily="2" charset="2"/>
              <a:buChar char="§"/>
            </a:pPr>
            <a:r>
              <a:rPr lang="sk-SK" sz="1800" dirty="0">
                <a:solidFill>
                  <a:srgbClr val="002060"/>
                </a:solidFill>
              </a:rPr>
              <a:t>spôsoby </a:t>
            </a:r>
            <a:r>
              <a:rPr lang="sk-SK" sz="1800" b="1" dirty="0">
                <a:solidFill>
                  <a:srgbClr val="002060"/>
                </a:solidFill>
              </a:rPr>
              <a:t>zrušenia</a:t>
            </a:r>
            <a:r>
              <a:rPr lang="sk-SK" sz="1800" dirty="0">
                <a:solidFill>
                  <a:srgbClr val="002060"/>
                </a:solidFill>
              </a:rPr>
              <a:t> zmluvy</a:t>
            </a:r>
            <a:endParaRPr lang="sk-SK" sz="1800" dirty="0" smtClean="0">
              <a:solidFill>
                <a:srgbClr val="002060"/>
              </a:solidFill>
            </a:endParaRPr>
          </a:p>
          <a:p>
            <a:pPr marL="0" indent="0" algn="just">
              <a:buNone/>
            </a:pPr>
            <a:endParaRPr lang="sk-SK" sz="2000" dirty="0" smtClean="0">
              <a:solidFill>
                <a:srgbClr val="FF0000"/>
              </a:solidFill>
            </a:endParaRPr>
          </a:p>
          <a:p>
            <a:pPr marL="0" indent="0" algn="just">
              <a:buNone/>
            </a:pPr>
            <a:r>
              <a:rPr lang="sk-SK" sz="2000" dirty="0" smtClean="0">
                <a:solidFill>
                  <a:srgbClr val="FF0000"/>
                </a:solidFill>
              </a:rPr>
              <a:t>Rakúska úprava:</a:t>
            </a:r>
          </a:p>
          <a:p>
            <a:pPr algn="just">
              <a:buFont typeface="Wingdings" panose="05000000000000000000" pitchFamily="2" charset="2"/>
              <a:buChar char="§"/>
            </a:pPr>
            <a:r>
              <a:rPr lang="de-DE" sz="1800" dirty="0">
                <a:solidFill>
                  <a:srgbClr val="002060"/>
                </a:solidFill>
              </a:rPr>
              <a:t>über die Voraussetzungen, unter denen der Versicherungsvertrag </a:t>
            </a:r>
            <a:r>
              <a:rPr lang="de-DE" sz="1800" dirty="0" smtClean="0">
                <a:solidFill>
                  <a:srgbClr val="002060"/>
                </a:solidFill>
              </a:rPr>
              <a:t>endet</a:t>
            </a:r>
            <a:endParaRPr lang="sk-SK" sz="1800" dirty="0" smtClean="0">
              <a:solidFill>
                <a:srgbClr val="002060"/>
              </a:solidFill>
            </a:endParaRPr>
          </a:p>
          <a:p>
            <a:pPr marL="0" indent="0" algn="just">
              <a:buNone/>
            </a:pPr>
            <a:r>
              <a:rPr lang="sk-SK" sz="2000" dirty="0">
                <a:solidFill>
                  <a:srgbClr val="FF0000"/>
                </a:solidFill>
              </a:rPr>
              <a:t>Český návrh zákona:</a:t>
            </a:r>
          </a:p>
          <a:p>
            <a:pPr algn="just">
              <a:buFont typeface="Wingdings" panose="05000000000000000000" pitchFamily="2" charset="2"/>
              <a:buChar char="§"/>
            </a:pPr>
            <a:r>
              <a:rPr lang="de-DE" sz="1800" dirty="0" err="1">
                <a:solidFill>
                  <a:srgbClr val="002060"/>
                </a:solidFill>
              </a:rPr>
              <a:t>způsobech</a:t>
            </a:r>
            <a:r>
              <a:rPr lang="de-DE" sz="1800" dirty="0">
                <a:solidFill>
                  <a:srgbClr val="002060"/>
                </a:solidFill>
              </a:rPr>
              <a:t> </a:t>
            </a:r>
            <a:r>
              <a:rPr lang="de-DE" sz="1800" dirty="0" err="1">
                <a:solidFill>
                  <a:srgbClr val="002060"/>
                </a:solidFill>
              </a:rPr>
              <a:t>zániku</a:t>
            </a:r>
            <a:r>
              <a:rPr lang="de-DE" sz="1800" dirty="0">
                <a:solidFill>
                  <a:srgbClr val="002060"/>
                </a:solidFill>
              </a:rPr>
              <a:t> </a:t>
            </a:r>
            <a:r>
              <a:rPr lang="de-DE" sz="1800" dirty="0" err="1">
                <a:solidFill>
                  <a:srgbClr val="002060"/>
                </a:solidFill>
              </a:rPr>
              <a:t>pojištění</a:t>
            </a:r>
            <a:endParaRPr lang="de-DE" sz="1800" dirty="0">
              <a:solidFill>
                <a:srgbClr val="002060"/>
              </a:solidFill>
            </a:endParaRPr>
          </a:p>
          <a:p>
            <a:pPr marL="0" indent="0" algn="just">
              <a:buNone/>
            </a:pPr>
            <a:endParaRPr lang="sk-SK" sz="2000" dirty="0">
              <a:solidFill>
                <a:srgbClr val="FF0000"/>
              </a:solidFill>
            </a:endParaRPr>
          </a:p>
          <a:p>
            <a:pPr marL="0" indent="0" algn="just">
              <a:buNone/>
            </a:pPr>
            <a:endParaRPr lang="sk-SK" sz="1800" dirty="0" smtClean="0">
              <a:solidFill>
                <a:srgbClr val="002060"/>
              </a:solidFill>
            </a:endParaRPr>
          </a:p>
        </p:txBody>
      </p:sp>
      <p:cxnSp>
        <p:nvCxnSpPr>
          <p:cNvPr id="5" name="Rovná spojnica 4"/>
          <p:cNvCxnSpPr/>
          <p:nvPr/>
        </p:nvCxnSpPr>
        <p:spPr>
          <a:xfrm rot="5400000">
            <a:off x="-3073400" y="3429000"/>
            <a:ext cx="6859588"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a:xfrm rot="5400000">
            <a:off x="-1430338" y="2071688"/>
            <a:ext cx="4144963"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a:xfrm rot="16200000" flipH="1">
            <a:off x="-142875" y="1143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a:xfrm rot="5400000">
            <a:off x="642144" y="642144"/>
            <a:ext cx="128587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4104" name="Picture 13" descr="S:\LOGÁ SLASPO\komb1c.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2724775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09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9">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99">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099">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099">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099">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099">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099">
                                            <p:txEl>
                                              <p:pRg st="13" end="13"/>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099">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1619250" y="168275"/>
            <a:ext cx="7067550" cy="647700"/>
          </a:xfrm>
        </p:spPr>
        <p:txBody>
          <a:bodyPr/>
          <a:lstStyle/>
          <a:p>
            <a:r>
              <a:rPr lang="sk-SK" sz="3200" dirty="0" smtClean="0"/>
              <a:t>Povinnosti pred uzavretím zmluvy</a:t>
            </a:r>
            <a:endParaRPr lang="sk-SK" dirty="0" smtClean="0"/>
          </a:p>
        </p:txBody>
      </p:sp>
      <p:sp>
        <p:nvSpPr>
          <p:cNvPr id="4099" name="Zástupný symbol obsahu 2"/>
          <p:cNvSpPr>
            <a:spLocks noGrp="1"/>
          </p:cNvSpPr>
          <p:nvPr>
            <p:ph idx="1"/>
          </p:nvPr>
        </p:nvSpPr>
        <p:spPr>
          <a:xfrm>
            <a:off x="1258888" y="1285875"/>
            <a:ext cx="7439025" cy="5456238"/>
          </a:xfrm>
        </p:spPr>
        <p:txBody>
          <a:bodyPr/>
          <a:lstStyle/>
          <a:p>
            <a:pPr algn="just">
              <a:buFont typeface="Arial" charset="0"/>
              <a:buNone/>
            </a:pPr>
            <a:r>
              <a:rPr lang="sk-SK" sz="2000" dirty="0" smtClean="0">
                <a:solidFill>
                  <a:srgbClr val="FF0000"/>
                </a:solidFill>
              </a:rPr>
              <a:t>Pôvodné znenie:</a:t>
            </a:r>
          </a:p>
          <a:p>
            <a:pPr algn="just">
              <a:buFont typeface="Wingdings" panose="05000000000000000000" pitchFamily="2" charset="2"/>
              <a:buChar char="§"/>
            </a:pPr>
            <a:r>
              <a:rPr lang="sk-SK" sz="1800" dirty="0">
                <a:solidFill>
                  <a:srgbClr val="002060"/>
                </a:solidFill>
              </a:rPr>
              <a:t>spôsob platenia poistného a </a:t>
            </a:r>
            <a:r>
              <a:rPr lang="sk-SK" sz="1800" b="1" dirty="0">
                <a:solidFill>
                  <a:srgbClr val="002060"/>
                </a:solidFill>
              </a:rPr>
              <a:t>jeho </a:t>
            </a:r>
            <a:r>
              <a:rPr lang="sk-SK" sz="1800" b="1" dirty="0" smtClean="0">
                <a:solidFill>
                  <a:srgbClr val="002060"/>
                </a:solidFill>
              </a:rPr>
              <a:t>splatnosť</a:t>
            </a:r>
          </a:p>
          <a:p>
            <a:pPr algn="just">
              <a:buFont typeface="Wingdings" panose="05000000000000000000" pitchFamily="2" charset="2"/>
              <a:buChar char="§"/>
            </a:pPr>
            <a:endParaRPr lang="sk-SK" sz="2000" dirty="0" smtClean="0">
              <a:solidFill>
                <a:srgbClr val="FF0000"/>
              </a:solidFill>
            </a:endParaRPr>
          </a:p>
          <a:p>
            <a:pPr algn="just">
              <a:buFont typeface="Arial" charset="0"/>
              <a:buNone/>
            </a:pPr>
            <a:r>
              <a:rPr lang="sk-SK" sz="2000" dirty="0" smtClean="0">
                <a:solidFill>
                  <a:srgbClr val="FF0000"/>
                </a:solidFill>
              </a:rPr>
              <a:t>Nové znenie:</a:t>
            </a:r>
          </a:p>
          <a:p>
            <a:pPr algn="just">
              <a:buFont typeface="Wingdings" panose="05000000000000000000" pitchFamily="2" charset="2"/>
              <a:buChar char="§"/>
            </a:pPr>
            <a:r>
              <a:rPr lang="sk-SK" sz="1800" dirty="0">
                <a:solidFill>
                  <a:srgbClr val="002060"/>
                </a:solidFill>
              </a:rPr>
              <a:t>spôsob platenia poistného a </a:t>
            </a:r>
            <a:r>
              <a:rPr lang="sk-SK" sz="1800" b="1" dirty="0">
                <a:solidFill>
                  <a:srgbClr val="002060"/>
                </a:solidFill>
              </a:rPr>
              <a:t>doba platenia poistného</a:t>
            </a:r>
            <a:endParaRPr lang="sk-SK" sz="1800" b="1" dirty="0" smtClean="0">
              <a:solidFill>
                <a:srgbClr val="002060"/>
              </a:solidFill>
            </a:endParaRPr>
          </a:p>
          <a:p>
            <a:pPr algn="just">
              <a:buFont typeface="Arial" charset="0"/>
              <a:buNone/>
            </a:pPr>
            <a:endParaRPr lang="sk-SK" sz="2000" dirty="0" smtClean="0">
              <a:solidFill>
                <a:srgbClr val="FF0000"/>
              </a:solidFill>
            </a:endParaRPr>
          </a:p>
          <a:p>
            <a:pPr algn="just">
              <a:buFont typeface="Arial" charset="0"/>
              <a:buNone/>
            </a:pPr>
            <a:r>
              <a:rPr lang="sk-SK" sz="2000" dirty="0" smtClean="0">
                <a:solidFill>
                  <a:srgbClr val="FF0000"/>
                </a:solidFill>
              </a:rPr>
              <a:t>Smernica Solventnosť II:</a:t>
            </a:r>
          </a:p>
          <a:p>
            <a:pPr algn="just">
              <a:buFont typeface="Wingdings" pitchFamily="2" charset="2"/>
              <a:buChar char="§"/>
            </a:pPr>
            <a:r>
              <a:rPr lang="en-US" sz="1800" dirty="0" smtClean="0">
                <a:solidFill>
                  <a:srgbClr val="002060"/>
                </a:solidFill>
              </a:rPr>
              <a:t>the </a:t>
            </a:r>
            <a:r>
              <a:rPr lang="en-US" sz="1800" dirty="0">
                <a:solidFill>
                  <a:srgbClr val="002060"/>
                </a:solidFill>
              </a:rPr>
              <a:t>means of payment of premiums and duration of payments</a:t>
            </a:r>
          </a:p>
          <a:p>
            <a:pPr algn="just">
              <a:buFont typeface="Wingdings" pitchFamily="2" charset="2"/>
              <a:buChar char="§"/>
            </a:pPr>
            <a:r>
              <a:rPr lang="en-US" sz="1800" dirty="0" err="1">
                <a:solidFill>
                  <a:srgbClr val="002060"/>
                </a:solidFill>
              </a:rPr>
              <a:t>Prämienzahlungsweise</a:t>
            </a:r>
            <a:r>
              <a:rPr lang="en-US" sz="1800" dirty="0">
                <a:solidFill>
                  <a:srgbClr val="002060"/>
                </a:solidFill>
              </a:rPr>
              <a:t> und </a:t>
            </a:r>
            <a:r>
              <a:rPr lang="en-US" sz="1800" dirty="0" err="1" smtClean="0">
                <a:solidFill>
                  <a:srgbClr val="002060"/>
                </a:solidFill>
              </a:rPr>
              <a:t>Prämienzahlungsdauer</a:t>
            </a:r>
            <a:endParaRPr lang="sk-SK" sz="1800" dirty="0" smtClean="0">
              <a:solidFill>
                <a:srgbClr val="002060"/>
              </a:solidFill>
            </a:endParaRPr>
          </a:p>
          <a:p>
            <a:pPr algn="just">
              <a:buFont typeface="Wingdings" pitchFamily="2" charset="2"/>
              <a:buChar char="§"/>
            </a:pPr>
            <a:r>
              <a:rPr lang="pl-PL" sz="1800" dirty="0" smtClean="0">
                <a:solidFill>
                  <a:srgbClr val="002060"/>
                </a:solidFill>
              </a:rPr>
              <a:t>spôsoby </a:t>
            </a:r>
            <a:r>
              <a:rPr lang="pl-PL" sz="1800" dirty="0">
                <a:solidFill>
                  <a:srgbClr val="002060"/>
                </a:solidFill>
              </a:rPr>
              <a:t>platenia poistného a dobu trvania platenia</a:t>
            </a:r>
            <a:endParaRPr lang="sk-SK" sz="1800" dirty="0" smtClean="0">
              <a:solidFill>
                <a:srgbClr val="002060"/>
              </a:solidFill>
            </a:endParaRPr>
          </a:p>
        </p:txBody>
      </p:sp>
      <p:cxnSp>
        <p:nvCxnSpPr>
          <p:cNvPr id="5" name="Rovná spojnica 4"/>
          <p:cNvCxnSpPr/>
          <p:nvPr/>
        </p:nvCxnSpPr>
        <p:spPr>
          <a:xfrm rot="5400000">
            <a:off x="-3073400" y="3429000"/>
            <a:ext cx="6859588"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a:xfrm rot="5400000">
            <a:off x="-1430338" y="2071688"/>
            <a:ext cx="4144963"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a:xfrm rot="16200000" flipH="1">
            <a:off x="-142875" y="1143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a:xfrm rot="5400000">
            <a:off x="642144" y="642144"/>
            <a:ext cx="128587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4104" name="Picture 13" descr="S:\LOGÁ SLASPO\komb1c.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3817730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09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9">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99">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099">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09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1619250" y="168275"/>
            <a:ext cx="7067550" cy="647700"/>
          </a:xfrm>
        </p:spPr>
        <p:txBody>
          <a:bodyPr/>
          <a:lstStyle/>
          <a:p>
            <a:r>
              <a:rPr lang="sk-SK" sz="3200" dirty="0" smtClean="0"/>
              <a:t>Povinnosti pred uzavretím zmluvy</a:t>
            </a:r>
            <a:endParaRPr lang="sk-SK" dirty="0" smtClean="0"/>
          </a:p>
        </p:txBody>
      </p:sp>
      <p:sp>
        <p:nvSpPr>
          <p:cNvPr id="4099" name="Zástupný symbol obsahu 2"/>
          <p:cNvSpPr>
            <a:spLocks noGrp="1"/>
          </p:cNvSpPr>
          <p:nvPr>
            <p:ph idx="1"/>
          </p:nvPr>
        </p:nvSpPr>
        <p:spPr>
          <a:xfrm>
            <a:off x="1258888" y="1285875"/>
            <a:ext cx="7439025" cy="5456238"/>
          </a:xfrm>
        </p:spPr>
        <p:txBody>
          <a:bodyPr/>
          <a:lstStyle/>
          <a:p>
            <a:pPr algn="just">
              <a:buFont typeface="Arial" charset="0"/>
              <a:buNone/>
            </a:pPr>
            <a:r>
              <a:rPr lang="sk-SK" sz="2000" dirty="0" smtClean="0">
                <a:solidFill>
                  <a:srgbClr val="FF0000"/>
                </a:solidFill>
              </a:rPr>
              <a:t>Pôvodné znenie:</a:t>
            </a:r>
          </a:p>
          <a:p>
            <a:pPr algn="just">
              <a:buFont typeface="Wingdings" panose="05000000000000000000" pitchFamily="2" charset="2"/>
              <a:buChar char="§"/>
            </a:pPr>
            <a:r>
              <a:rPr lang="sk-SK" sz="1800" dirty="0">
                <a:solidFill>
                  <a:srgbClr val="002060"/>
                </a:solidFill>
              </a:rPr>
              <a:t>spôsob výpočtu a rozdelenia bonusov, ak sú súčasťou poistnej </a:t>
            </a:r>
            <a:r>
              <a:rPr lang="sk-SK" sz="1800" dirty="0" smtClean="0">
                <a:solidFill>
                  <a:srgbClr val="002060"/>
                </a:solidFill>
              </a:rPr>
              <a:t>zmluvy</a:t>
            </a:r>
          </a:p>
          <a:p>
            <a:pPr algn="just">
              <a:buFont typeface="Wingdings" panose="05000000000000000000" pitchFamily="2" charset="2"/>
              <a:buChar char="§"/>
            </a:pPr>
            <a:endParaRPr lang="sk-SK" sz="2000" dirty="0" smtClean="0">
              <a:solidFill>
                <a:srgbClr val="FF0000"/>
              </a:solidFill>
            </a:endParaRPr>
          </a:p>
          <a:p>
            <a:pPr algn="just">
              <a:buFont typeface="Arial" charset="0"/>
              <a:buNone/>
            </a:pPr>
            <a:r>
              <a:rPr lang="sk-SK" sz="2000" dirty="0" smtClean="0">
                <a:solidFill>
                  <a:srgbClr val="FF0000"/>
                </a:solidFill>
              </a:rPr>
              <a:t>Nové znenie:</a:t>
            </a:r>
          </a:p>
          <a:p>
            <a:pPr algn="just">
              <a:buFont typeface="Wingdings" panose="05000000000000000000" pitchFamily="2" charset="2"/>
              <a:buChar char="§"/>
            </a:pPr>
            <a:r>
              <a:rPr lang="sk-SK" sz="1800" dirty="0">
                <a:solidFill>
                  <a:srgbClr val="002060"/>
                </a:solidFill>
              </a:rPr>
              <a:t>spôsob výpočtu a rozdelenia </a:t>
            </a:r>
            <a:r>
              <a:rPr lang="sk-SK" sz="1800" b="1" dirty="0">
                <a:solidFill>
                  <a:srgbClr val="002060"/>
                </a:solidFill>
              </a:rPr>
              <a:t>podielov na výnosoch</a:t>
            </a:r>
            <a:r>
              <a:rPr lang="sk-SK" sz="1800" dirty="0">
                <a:solidFill>
                  <a:srgbClr val="002060"/>
                </a:solidFill>
              </a:rPr>
              <a:t>, ak sú súčasťou poistnej </a:t>
            </a:r>
            <a:r>
              <a:rPr lang="sk-SK" sz="1800" dirty="0" smtClean="0">
                <a:solidFill>
                  <a:srgbClr val="002060"/>
                </a:solidFill>
              </a:rPr>
              <a:t>zmluvy</a:t>
            </a:r>
          </a:p>
          <a:p>
            <a:pPr algn="just">
              <a:buFont typeface="Wingdings" panose="05000000000000000000" pitchFamily="2" charset="2"/>
              <a:buChar char="§"/>
            </a:pPr>
            <a:endParaRPr lang="sk-SK" sz="2000" dirty="0" smtClean="0">
              <a:solidFill>
                <a:srgbClr val="FF0000"/>
              </a:solidFill>
            </a:endParaRPr>
          </a:p>
          <a:p>
            <a:pPr algn="just">
              <a:buFont typeface="Arial" charset="0"/>
              <a:buNone/>
            </a:pPr>
            <a:r>
              <a:rPr lang="sk-SK" sz="2000" dirty="0" smtClean="0">
                <a:solidFill>
                  <a:srgbClr val="FF0000"/>
                </a:solidFill>
              </a:rPr>
              <a:t>Smernica Solventnosť II:</a:t>
            </a:r>
          </a:p>
          <a:p>
            <a:pPr algn="just">
              <a:buFont typeface="Wingdings" pitchFamily="2" charset="2"/>
              <a:buChar char="§"/>
            </a:pPr>
            <a:r>
              <a:rPr lang="en-US" sz="1800" dirty="0">
                <a:solidFill>
                  <a:srgbClr val="002060"/>
                </a:solidFill>
              </a:rPr>
              <a:t>the means of calculation and distribution of </a:t>
            </a:r>
            <a:r>
              <a:rPr lang="en-US" sz="1800" b="1" dirty="0" smtClean="0">
                <a:solidFill>
                  <a:srgbClr val="002060"/>
                </a:solidFill>
              </a:rPr>
              <a:t>bonuses</a:t>
            </a:r>
            <a:endParaRPr lang="sk-SK" sz="1800" b="1" dirty="0" smtClean="0">
              <a:solidFill>
                <a:srgbClr val="002060"/>
              </a:solidFill>
            </a:endParaRPr>
          </a:p>
          <a:p>
            <a:pPr algn="just">
              <a:buFont typeface="Wingdings" pitchFamily="2" charset="2"/>
              <a:buChar char="§"/>
            </a:pPr>
            <a:r>
              <a:rPr lang="de-DE" sz="1800" dirty="0" smtClean="0">
                <a:solidFill>
                  <a:srgbClr val="002060"/>
                </a:solidFill>
              </a:rPr>
              <a:t>Methoden </a:t>
            </a:r>
            <a:r>
              <a:rPr lang="de-DE" sz="1800" dirty="0">
                <a:solidFill>
                  <a:srgbClr val="002060"/>
                </a:solidFill>
              </a:rPr>
              <a:t>der Gewinnberechnung und </a:t>
            </a:r>
            <a:r>
              <a:rPr lang="de-DE" sz="1800" b="1" dirty="0">
                <a:solidFill>
                  <a:srgbClr val="002060"/>
                </a:solidFill>
              </a:rPr>
              <a:t>Gewinnbeteiligung</a:t>
            </a:r>
          </a:p>
          <a:p>
            <a:pPr algn="just">
              <a:buFont typeface="Wingdings" pitchFamily="2" charset="2"/>
              <a:buChar char="§"/>
            </a:pPr>
            <a:r>
              <a:rPr lang="pl-PL" sz="1800" dirty="0" smtClean="0">
                <a:solidFill>
                  <a:srgbClr val="002060"/>
                </a:solidFill>
              </a:rPr>
              <a:t>spôsoby </a:t>
            </a:r>
            <a:r>
              <a:rPr lang="pl-PL" sz="1800" dirty="0">
                <a:solidFill>
                  <a:srgbClr val="002060"/>
                </a:solidFill>
              </a:rPr>
              <a:t>výpočtu a rozdelenia </a:t>
            </a:r>
            <a:r>
              <a:rPr lang="pl-PL" sz="1800" b="1" dirty="0">
                <a:solidFill>
                  <a:srgbClr val="002060"/>
                </a:solidFill>
              </a:rPr>
              <a:t>podielov na </a:t>
            </a:r>
            <a:r>
              <a:rPr lang="pl-PL" sz="1800" b="1" dirty="0" smtClean="0">
                <a:solidFill>
                  <a:srgbClr val="002060"/>
                </a:solidFill>
              </a:rPr>
              <a:t>prémiách</a:t>
            </a:r>
          </a:p>
          <a:p>
            <a:pPr marL="0" indent="0" algn="just">
              <a:buNone/>
            </a:pPr>
            <a:r>
              <a:rPr lang="pl-PL" sz="2000" dirty="0" smtClean="0">
                <a:solidFill>
                  <a:srgbClr val="FF0000"/>
                </a:solidFill>
              </a:rPr>
              <a:t>Český </a:t>
            </a:r>
            <a:r>
              <a:rPr lang="pl-PL" sz="2000" dirty="0">
                <a:solidFill>
                  <a:srgbClr val="FF0000"/>
                </a:solidFill>
              </a:rPr>
              <a:t>návrh zákona:</a:t>
            </a:r>
          </a:p>
          <a:p>
            <a:pPr algn="just">
              <a:buFont typeface="Wingdings" pitchFamily="2" charset="2"/>
              <a:buChar char="§"/>
            </a:pPr>
            <a:r>
              <a:rPr lang="pl-PL" sz="1800" dirty="0">
                <a:solidFill>
                  <a:srgbClr val="002060"/>
                </a:solidFill>
              </a:rPr>
              <a:t>způsob výpočtu a rozdělení </a:t>
            </a:r>
            <a:r>
              <a:rPr lang="pl-PL" sz="1800" b="1" dirty="0">
                <a:solidFill>
                  <a:srgbClr val="002060"/>
                </a:solidFill>
              </a:rPr>
              <a:t>bonusů</a:t>
            </a:r>
            <a:r>
              <a:rPr lang="pl-PL" sz="1800" dirty="0">
                <a:solidFill>
                  <a:srgbClr val="002060"/>
                </a:solidFill>
              </a:rPr>
              <a:t>, </a:t>
            </a:r>
            <a:endParaRPr lang="pl-PL" sz="1800" dirty="0" smtClean="0">
              <a:solidFill>
                <a:srgbClr val="002060"/>
              </a:solidFill>
            </a:endParaRPr>
          </a:p>
          <a:p>
            <a:pPr marL="0" indent="0" algn="just">
              <a:buNone/>
            </a:pPr>
            <a:r>
              <a:rPr lang="pl-PL" sz="2000" dirty="0">
                <a:solidFill>
                  <a:srgbClr val="FF0000"/>
                </a:solidFill>
              </a:rPr>
              <a:t>Nemecká úprava: </a:t>
            </a:r>
          </a:p>
          <a:p>
            <a:pPr algn="just">
              <a:buFont typeface="Wingdings" panose="05000000000000000000" pitchFamily="2" charset="2"/>
              <a:buChar char="§"/>
            </a:pPr>
            <a:r>
              <a:rPr lang="de-DE" sz="1800" dirty="0">
                <a:solidFill>
                  <a:srgbClr val="002060"/>
                </a:solidFill>
              </a:rPr>
              <a:t>Angaben über die für die </a:t>
            </a:r>
            <a:r>
              <a:rPr lang="de-DE" sz="1800" dirty="0" err="1">
                <a:solidFill>
                  <a:srgbClr val="002060"/>
                </a:solidFill>
              </a:rPr>
              <a:t>Überschussermittlung</a:t>
            </a:r>
            <a:r>
              <a:rPr lang="de-DE" sz="1800" dirty="0">
                <a:solidFill>
                  <a:srgbClr val="002060"/>
                </a:solidFill>
              </a:rPr>
              <a:t> und </a:t>
            </a:r>
            <a:r>
              <a:rPr lang="de-DE" sz="1800" b="1" dirty="0" err="1">
                <a:solidFill>
                  <a:srgbClr val="002060"/>
                </a:solidFill>
              </a:rPr>
              <a:t>Überschussbeteiligung</a:t>
            </a:r>
            <a:r>
              <a:rPr lang="de-DE" sz="1800" b="1" dirty="0">
                <a:solidFill>
                  <a:srgbClr val="002060"/>
                </a:solidFill>
              </a:rPr>
              <a:t> </a:t>
            </a:r>
            <a:r>
              <a:rPr lang="de-DE" sz="1800" dirty="0">
                <a:solidFill>
                  <a:srgbClr val="002060"/>
                </a:solidFill>
              </a:rPr>
              <a:t>geltenden Berechnungsgrundsätze und Maßstäbe</a:t>
            </a:r>
            <a:endParaRPr lang="pl-PL" sz="1800" dirty="0">
              <a:solidFill>
                <a:srgbClr val="002060"/>
              </a:solidFill>
            </a:endParaRPr>
          </a:p>
          <a:p>
            <a:pPr marL="0" indent="0" algn="just">
              <a:buNone/>
            </a:pPr>
            <a:endParaRPr lang="sk-SK" sz="1800" dirty="0" smtClean="0">
              <a:solidFill>
                <a:srgbClr val="002060"/>
              </a:solidFill>
            </a:endParaRPr>
          </a:p>
        </p:txBody>
      </p:sp>
      <p:cxnSp>
        <p:nvCxnSpPr>
          <p:cNvPr id="5" name="Rovná spojnica 4"/>
          <p:cNvCxnSpPr/>
          <p:nvPr/>
        </p:nvCxnSpPr>
        <p:spPr>
          <a:xfrm rot="5400000">
            <a:off x="-3073400" y="3429000"/>
            <a:ext cx="6859588"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a:xfrm rot="5400000">
            <a:off x="-1430338" y="2071688"/>
            <a:ext cx="4144963"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a:xfrm rot="16200000" flipH="1">
            <a:off x="-142875" y="1143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a:xfrm rot="5400000">
            <a:off x="642144" y="642144"/>
            <a:ext cx="128587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4104" name="Picture 13" descr="S:\LOGÁ SLASPO\komb1c.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2883526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09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99">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099">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099">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099">
                                            <p:txEl>
                                              <p:pRg st="10" end="1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099">
                                            <p:txEl>
                                              <p:pRg st="11" end="1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099">
                                            <p:txEl>
                                              <p:pRg st="12" end="12"/>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099">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1619250" y="168275"/>
            <a:ext cx="7067550" cy="647700"/>
          </a:xfrm>
        </p:spPr>
        <p:txBody>
          <a:bodyPr/>
          <a:lstStyle/>
          <a:p>
            <a:r>
              <a:rPr lang="sk-SK" sz="3200" dirty="0" smtClean="0"/>
              <a:t>Povinnosti pred uzavretím zmluvy</a:t>
            </a:r>
            <a:endParaRPr lang="sk-SK" dirty="0" smtClean="0"/>
          </a:p>
        </p:txBody>
      </p:sp>
      <p:sp>
        <p:nvSpPr>
          <p:cNvPr id="4099" name="Zástupný symbol obsahu 2"/>
          <p:cNvSpPr>
            <a:spLocks noGrp="1"/>
          </p:cNvSpPr>
          <p:nvPr>
            <p:ph idx="1"/>
          </p:nvPr>
        </p:nvSpPr>
        <p:spPr>
          <a:xfrm>
            <a:off x="1258888" y="1285875"/>
            <a:ext cx="7439025" cy="5456238"/>
          </a:xfrm>
        </p:spPr>
        <p:txBody>
          <a:bodyPr/>
          <a:lstStyle/>
          <a:p>
            <a:pPr algn="just">
              <a:buFont typeface="Arial" charset="0"/>
              <a:buNone/>
            </a:pPr>
            <a:r>
              <a:rPr lang="sk-SK" sz="2000" dirty="0" smtClean="0">
                <a:solidFill>
                  <a:srgbClr val="FF0000"/>
                </a:solidFill>
              </a:rPr>
              <a:t>Pôvodné znenie:</a:t>
            </a:r>
          </a:p>
          <a:p>
            <a:pPr algn="just">
              <a:buFont typeface="Wingdings" panose="05000000000000000000" pitchFamily="2" charset="2"/>
              <a:buChar char="§"/>
            </a:pPr>
            <a:r>
              <a:rPr lang="pl-PL" sz="1800" dirty="0">
                <a:solidFill>
                  <a:srgbClr val="002060"/>
                </a:solidFill>
              </a:rPr>
              <a:t>spôsob stanovenia odkupnej hodnoty a rozsah jej </a:t>
            </a:r>
            <a:r>
              <a:rPr lang="pl-PL" sz="1800" dirty="0" smtClean="0">
                <a:solidFill>
                  <a:srgbClr val="002060"/>
                </a:solidFill>
              </a:rPr>
              <a:t>záruky</a:t>
            </a:r>
          </a:p>
          <a:p>
            <a:pPr algn="just">
              <a:buFont typeface="Wingdings" panose="05000000000000000000" pitchFamily="2" charset="2"/>
              <a:buChar char="§"/>
            </a:pPr>
            <a:endParaRPr lang="sk-SK" sz="2000" dirty="0" smtClean="0">
              <a:solidFill>
                <a:srgbClr val="FF0000"/>
              </a:solidFill>
            </a:endParaRPr>
          </a:p>
          <a:p>
            <a:pPr algn="just">
              <a:buFont typeface="Arial" charset="0"/>
              <a:buNone/>
            </a:pPr>
            <a:r>
              <a:rPr lang="sk-SK" sz="2000" dirty="0" smtClean="0">
                <a:solidFill>
                  <a:srgbClr val="FF0000"/>
                </a:solidFill>
              </a:rPr>
              <a:t>Nové znenie:</a:t>
            </a:r>
          </a:p>
          <a:p>
            <a:pPr algn="just">
              <a:buFont typeface="Wingdings" panose="05000000000000000000" pitchFamily="2" charset="2"/>
              <a:buChar char="§"/>
            </a:pPr>
            <a:r>
              <a:rPr lang="sk-SK" sz="1800" dirty="0">
                <a:solidFill>
                  <a:srgbClr val="002060"/>
                </a:solidFill>
              </a:rPr>
              <a:t>spôsob stanovenia </a:t>
            </a:r>
            <a:r>
              <a:rPr lang="sk-SK" sz="1800" dirty="0" err="1">
                <a:solidFill>
                  <a:srgbClr val="002060"/>
                </a:solidFill>
              </a:rPr>
              <a:t>odkupnej</a:t>
            </a:r>
            <a:r>
              <a:rPr lang="sk-SK" sz="1800" dirty="0">
                <a:solidFill>
                  <a:srgbClr val="002060"/>
                </a:solidFill>
              </a:rPr>
              <a:t> hodnoty, </a:t>
            </a:r>
            <a:r>
              <a:rPr lang="sk-SK" sz="1800" b="1" dirty="0">
                <a:solidFill>
                  <a:srgbClr val="002060"/>
                </a:solidFill>
              </a:rPr>
              <a:t>výšku </a:t>
            </a:r>
            <a:r>
              <a:rPr lang="sk-SK" sz="1800" b="1" dirty="0" err="1">
                <a:solidFill>
                  <a:srgbClr val="002060"/>
                </a:solidFill>
              </a:rPr>
              <a:t>odkupnej</a:t>
            </a:r>
            <a:r>
              <a:rPr lang="sk-SK" sz="1800" b="1" dirty="0">
                <a:solidFill>
                  <a:srgbClr val="002060"/>
                </a:solidFill>
              </a:rPr>
              <a:t> hodnoty </a:t>
            </a:r>
            <a:r>
              <a:rPr lang="sk-SK" sz="1800" dirty="0">
                <a:solidFill>
                  <a:srgbClr val="002060"/>
                </a:solidFill>
              </a:rPr>
              <a:t>a </a:t>
            </a:r>
            <a:r>
              <a:rPr lang="sk-SK" sz="1800" b="1" dirty="0">
                <a:solidFill>
                  <a:srgbClr val="002060"/>
                </a:solidFill>
              </a:rPr>
              <a:t>výšku poistnej sumy pri zúžení rozsahu poistenia </a:t>
            </a:r>
            <a:r>
              <a:rPr lang="sk-SK" sz="1800" dirty="0">
                <a:solidFill>
                  <a:srgbClr val="002060"/>
                </a:solidFill>
              </a:rPr>
              <a:t>a rozsah, v akom sú </a:t>
            </a:r>
            <a:r>
              <a:rPr lang="sk-SK" sz="1800" dirty="0" smtClean="0">
                <a:solidFill>
                  <a:srgbClr val="002060"/>
                </a:solidFill>
              </a:rPr>
              <a:t>garantované</a:t>
            </a:r>
          </a:p>
          <a:p>
            <a:pPr algn="just">
              <a:buFont typeface="Arial" charset="0"/>
              <a:buNone/>
            </a:pPr>
            <a:r>
              <a:rPr lang="sk-SK" sz="2000" dirty="0" smtClean="0">
                <a:solidFill>
                  <a:srgbClr val="FF0000"/>
                </a:solidFill>
              </a:rPr>
              <a:t>Smernica Solventnosť II:</a:t>
            </a:r>
          </a:p>
          <a:p>
            <a:pPr algn="just">
              <a:buFont typeface="Wingdings" pitchFamily="2" charset="2"/>
              <a:buChar char="§"/>
            </a:pPr>
            <a:r>
              <a:rPr lang="en-US" sz="1800" dirty="0">
                <a:solidFill>
                  <a:srgbClr val="002060"/>
                </a:solidFill>
              </a:rPr>
              <a:t>an </a:t>
            </a:r>
            <a:r>
              <a:rPr lang="en-US" sz="1800" b="1" dirty="0" smtClean="0">
                <a:solidFill>
                  <a:srgbClr val="002060"/>
                </a:solidFill>
              </a:rPr>
              <a:t>indication</a:t>
            </a:r>
            <a:r>
              <a:rPr lang="en-US" sz="1800" dirty="0" smtClean="0">
                <a:solidFill>
                  <a:srgbClr val="002060"/>
                </a:solidFill>
              </a:rPr>
              <a:t> </a:t>
            </a:r>
            <a:r>
              <a:rPr lang="en-US" sz="1800" dirty="0">
                <a:solidFill>
                  <a:srgbClr val="002060"/>
                </a:solidFill>
              </a:rPr>
              <a:t>of surrender and paid-up values and the extent to which they are guaranteed </a:t>
            </a:r>
            <a:endParaRPr lang="sk-SK" sz="1800" dirty="0" smtClean="0">
              <a:solidFill>
                <a:srgbClr val="002060"/>
              </a:solidFill>
            </a:endParaRPr>
          </a:p>
          <a:p>
            <a:pPr algn="just">
              <a:buFont typeface="Wingdings" pitchFamily="2" charset="2"/>
              <a:buChar char="§"/>
            </a:pPr>
            <a:r>
              <a:rPr lang="de-DE" sz="1800" b="1" dirty="0">
                <a:solidFill>
                  <a:srgbClr val="002060"/>
                </a:solidFill>
              </a:rPr>
              <a:t>Angabe</a:t>
            </a:r>
            <a:r>
              <a:rPr lang="de-DE" sz="1800" dirty="0">
                <a:solidFill>
                  <a:srgbClr val="002060"/>
                </a:solidFill>
              </a:rPr>
              <a:t> der Rückkaufwerte und beitragsfreien Leistungen und das Ausmaß, in dem diese Leistungen garantiert </a:t>
            </a:r>
            <a:r>
              <a:rPr lang="de-DE" sz="1800" dirty="0" smtClean="0">
                <a:solidFill>
                  <a:srgbClr val="002060"/>
                </a:solidFill>
              </a:rPr>
              <a:t>sind</a:t>
            </a:r>
            <a:endParaRPr lang="sk-SK" sz="1800" dirty="0" smtClean="0">
              <a:solidFill>
                <a:srgbClr val="002060"/>
              </a:solidFill>
            </a:endParaRPr>
          </a:p>
          <a:p>
            <a:pPr algn="just">
              <a:buFont typeface="Wingdings" pitchFamily="2" charset="2"/>
              <a:buChar char="§"/>
            </a:pPr>
            <a:r>
              <a:rPr lang="sk-SK" sz="1800" b="1" dirty="0">
                <a:solidFill>
                  <a:srgbClr val="002060"/>
                </a:solidFill>
              </a:rPr>
              <a:t>uvedenie</a:t>
            </a:r>
            <a:r>
              <a:rPr lang="sk-SK" sz="1800" dirty="0">
                <a:solidFill>
                  <a:srgbClr val="002060"/>
                </a:solidFill>
              </a:rPr>
              <a:t> </a:t>
            </a:r>
            <a:r>
              <a:rPr lang="sk-SK" sz="1800" dirty="0" err="1">
                <a:solidFill>
                  <a:srgbClr val="002060"/>
                </a:solidFill>
              </a:rPr>
              <a:t>odkupnej</a:t>
            </a:r>
            <a:r>
              <a:rPr lang="sk-SK" sz="1800" dirty="0">
                <a:solidFill>
                  <a:srgbClr val="002060"/>
                </a:solidFill>
              </a:rPr>
              <a:t> hodnoty a výplat a rozsah, do akého sú </a:t>
            </a:r>
            <a:r>
              <a:rPr lang="sk-SK" sz="1800" dirty="0" smtClean="0">
                <a:solidFill>
                  <a:srgbClr val="002060"/>
                </a:solidFill>
              </a:rPr>
              <a:t>zaručené</a:t>
            </a:r>
          </a:p>
          <a:p>
            <a:pPr marL="0" indent="0" algn="just">
              <a:buNone/>
            </a:pPr>
            <a:r>
              <a:rPr lang="sk-SK" sz="2000" dirty="0">
                <a:solidFill>
                  <a:srgbClr val="FF0000"/>
                </a:solidFill>
              </a:rPr>
              <a:t>Český návrh zákona:</a:t>
            </a:r>
          </a:p>
          <a:p>
            <a:pPr algn="just">
              <a:buFont typeface="Wingdings" pitchFamily="2" charset="2"/>
              <a:buChar char="§"/>
            </a:pPr>
            <a:r>
              <a:rPr lang="sk-SK" sz="1800" dirty="0" err="1">
                <a:solidFill>
                  <a:srgbClr val="002060"/>
                </a:solidFill>
              </a:rPr>
              <a:t>informace</a:t>
            </a:r>
            <a:r>
              <a:rPr lang="sk-SK" sz="1800" dirty="0">
                <a:solidFill>
                  <a:srgbClr val="002060"/>
                </a:solidFill>
              </a:rPr>
              <a:t> o </a:t>
            </a:r>
            <a:r>
              <a:rPr lang="sk-SK" sz="1800" dirty="0" err="1">
                <a:solidFill>
                  <a:srgbClr val="002060"/>
                </a:solidFill>
              </a:rPr>
              <a:t>způsobu</a:t>
            </a:r>
            <a:r>
              <a:rPr lang="sk-SK" sz="1800" dirty="0">
                <a:solidFill>
                  <a:srgbClr val="002060"/>
                </a:solidFill>
              </a:rPr>
              <a:t> určení výše </a:t>
            </a:r>
            <a:r>
              <a:rPr lang="sk-SK" sz="1800" dirty="0" err="1">
                <a:solidFill>
                  <a:srgbClr val="002060"/>
                </a:solidFill>
              </a:rPr>
              <a:t>odkupného</a:t>
            </a:r>
            <a:r>
              <a:rPr lang="sk-SK" sz="1800" dirty="0">
                <a:solidFill>
                  <a:srgbClr val="002060"/>
                </a:solidFill>
              </a:rPr>
              <a:t>, </a:t>
            </a:r>
            <a:r>
              <a:rPr lang="sk-SK" sz="1800" b="1" dirty="0" err="1">
                <a:solidFill>
                  <a:srgbClr val="002060"/>
                </a:solidFill>
              </a:rPr>
              <a:t>včetně</a:t>
            </a:r>
            <a:r>
              <a:rPr lang="sk-SK" sz="1800" b="1" dirty="0">
                <a:solidFill>
                  <a:srgbClr val="002060"/>
                </a:solidFill>
              </a:rPr>
              <a:t> </a:t>
            </a:r>
            <a:r>
              <a:rPr lang="sk-SK" sz="1800" b="1" dirty="0" err="1">
                <a:solidFill>
                  <a:srgbClr val="002060"/>
                </a:solidFill>
              </a:rPr>
              <a:t>informace</a:t>
            </a:r>
            <a:r>
              <a:rPr lang="sk-SK" sz="1800" b="1" dirty="0">
                <a:solidFill>
                  <a:srgbClr val="002060"/>
                </a:solidFill>
              </a:rPr>
              <a:t> o </a:t>
            </a:r>
            <a:r>
              <a:rPr lang="sk-SK" sz="1800" b="1" dirty="0" err="1">
                <a:solidFill>
                  <a:srgbClr val="002060"/>
                </a:solidFill>
              </a:rPr>
              <a:t>předpokládaném</a:t>
            </a:r>
            <a:r>
              <a:rPr lang="sk-SK" sz="1800" b="1" dirty="0">
                <a:solidFill>
                  <a:srgbClr val="002060"/>
                </a:solidFill>
              </a:rPr>
              <a:t> </a:t>
            </a:r>
            <a:r>
              <a:rPr lang="sk-SK" sz="1800" b="1" dirty="0" smtClean="0">
                <a:solidFill>
                  <a:srgbClr val="002060"/>
                </a:solidFill>
              </a:rPr>
              <a:t>vývoji </a:t>
            </a:r>
            <a:r>
              <a:rPr lang="sk-SK" sz="1800" b="1" dirty="0" err="1" smtClean="0">
                <a:solidFill>
                  <a:srgbClr val="002060"/>
                </a:solidFill>
              </a:rPr>
              <a:t>odkupného</a:t>
            </a:r>
            <a:r>
              <a:rPr lang="sk-SK" sz="1800" b="1" dirty="0" smtClean="0">
                <a:solidFill>
                  <a:srgbClr val="002060"/>
                </a:solidFill>
              </a:rPr>
              <a:t> </a:t>
            </a:r>
            <a:r>
              <a:rPr lang="sk-SK" sz="1800" b="1" dirty="0">
                <a:solidFill>
                  <a:srgbClr val="002060"/>
                </a:solidFill>
              </a:rPr>
              <a:t>v čase </a:t>
            </a:r>
            <a:r>
              <a:rPr lang="sk-SK" sz="1800" dirty="0">
                <a:solidFill>
                  <a:srgbClr val="002060"/>
                </a:solidFill>
              </a:rPr>
              <a:t>a o </a:t>
            </a:r>
            <a:r>
              <a:rPr lang="sk-SK" sz="1800" dirty="0" err="1">
                <a:solidFill>
                  <a:srgbClr val="002060"/>
                </a:solidFill>
              </a:rPr>
              <a:t>podmínkách</a:t>
            </a:r>
            <a:r>
              <a:rPr lang="sk-SK" sz="1800" dirty="0">
                <a:solidFill>
                  <a:srgbClr val="002060"/>
                </a:solidFill>
              </a:rPr>
              <a:t> jeho výplaty, </a:t>
            </a:r>
            <a:r>
              <a:rPr lang="sk-SK" sz="1800" dirty="0" err="1">
                <a:solidFill>
                  <a:srgbClr val="002060"/>
                </a:solidFill>
              </a:rPr>
              <a:t>jedná-li</a:t>
            </a:r>
            <a:r>
              <a:rPr lang="sk-SK" sz="1800" dirty="0">
                <a:solidFill>
                  <a:srgbClr val="002060"/>
                </a:solidFill>
              </a:rPr>
              <a:t> </a:t>
            </a:r>
            <a:r>
              <a:rPr lang="sk-SK" sz="1800" dirty="0" err="1">
                <a:solidFill>
                  <a:srgbClr val="002060"/>
                </a:solidFill>
              </a:rPr>
              <a:t>se</a:t>
            </a:r>
            <a:r>
              <a:rPr lang="sk-SK" sz="1800" dirty="0">
                <a:solidFill>
                  <a:srgbClr val="002060"/>
                </a:solidFill>
              </a:rPr>
              <a:t> o </a:t>
            </a:r>
            <a:r>
              <a:rPr lang="sk-SK" sz="1800" dirty="0" err="1">
                <a:solidFill>
                  <a:srgbClr val="002060"/>
                </a:solidFill>
              </a:rPr>
              <a:t>rezervotvorné</a:t>
            </a:r>
            <a:r>
              <a:rPr lang="sk-SK" sz="1800" dirty="0">
                <a:solidFill>
                  <a:srgbClr val="002060"/>
                </a:solidFill>
              </a:rPr>
              <a:t> </a:t>
            </a:r>
            <a:r>
              <a:rPr lang="sk-SK" sz="1800" dirty="0" err="1">
                <a:solidFill>
                  <a:srgbClr val="002060"/>
                </a:solidFill>
              </a:rPr>
              <a:t>pojištění</a:t>
            </a:r>
            <a:endParaRPr lang="sk-SK" sz="1800" dirty="0" smtClean="0">
              <a:solidFill>
                <a:srgbClr val="002060"/>
              </a:solidFill>
            </a:endParaRPr>
          </a:p>
        </p:txBody>
      </p:sp>
      <p:cxnSp>
        <p:nvCxnSpPr>
          <p:cNvPr id="5" name="Rovná spojnica 4"/>
          <p:cNvCxnSpPr/>
          <p:nvPr/>
        </p:nvCxnSpPr>
        <p:spPr>
          <a:xfrm rot="5400000">
            <a:off x="-3073400" y="3429000"/>
            <a:ext cx="6859588"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a:xfrm rot="5400000">
            <a:off x="-1430338" y="2071688"/>
            <a:ext cx="4144963"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a:xfrm rot="16200000" flipH="1">
            <a:off x="-142875" y="1143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a:xfrm rot="5400000">
            <a:off x="642144" y="642144"/>
            <a:ext cx="128587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4104" name="Picture 13" descr="S:\LOGÁ SLASPO\komb1c.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454450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09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99">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099">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099">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099">
                                            <p:txEl>
                                              <p:pRg st="9" end="9"/>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09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1619250" y="168275"/>
            <a:ext cx="7067550" cy="647700"/>
          </a:xfrm>
        </p:spPr>
        <p:txBody>
          <a:bodyPr/>
          <a:lstStyle/>
          <a:p>
            <a:r>
              <a:rPr lang="sk-SK" sz="3200" dirty="0" smtClean="0"/>
              <a:t>Povinnosti pred uzavretím zmluvy</a:t>
            </a:r>
            <a:endParaRPr lang="sk-SK" dirty="0" smtClean="0"/>
          </a:p>
        </p:txBody>
      </p:sp>
      <p:sp>
        <p:nvSpPr>
          <p:cNvPr id="4099" name="Zástupný symbol obsahu 2"/>
          <p:cNvSpPr>
            <a:spLocks noGrp="1"/>
          </p:cNvSpPr>
          <p:nvPr>
            <p:ph idx="1"/>
          </p:nvPr>
        </p:nvSpPr>
        <p:spPr>
          <a:xfrm>
            <a:off x="1258888" y="1285875"/>
            <a:ext cx="7439025" cy="5456238"/>
          </a:xfrm>
        </p:spPr>
        <p:txBody>
          <a:bodyPr/>
          <a:lstStyle/>
          <a:p>
            <a:pPr algn="just">
              <a:buFont typeface="Arial" charset="0"/>
              <a:buNone/>
            </a:pPr>
            <a:r>
              <a:rPr lang="sk-SK" sz="2000" dirty="0" smtClean="0">
                <a:solidFill>
                  <a:srgbClr val="FF0000"/>
                </a:solidFill>
              </a:rPr>
              <a:t>Pôvodné znenie:</a:t>
            </a:r>
          </a:p>
          <a:p>
            <a:pPr algn="just">
              <a:buFont typeface="Wingdings" panose="05000000000000000000" pitchFamily="2" charset="2"/>
              <a:buChar char="§"/>
            </a:pPr>
            <a:r>
              <a:rPr lang="pl-PL" sz="1800" dirty="0">
                <a:solidFill>
                  <a:srgbClr val="002060"/>
                </a:solidFill>
              </a:rPr>
              <a:t>výšku poistného za každé poistné </a:t>
            </a:r>
            <a:r>
              <a:rPr lang="pl-PL" sz="1800" dirty="0" smtClean="0">
                <a:solidFill>
                  <a:srgbClr val="002060"/>
                </a:solidFill>
              </a:rPr>
              <a:t>plnenie</a:t>
            </a:r>
          </a:p>
          <a:p>
            <a:pPr algn="just">
              <a:buFont typeface="Wingdings" panose="05000000000000000000" pitchFamily="2" charset="2"/>
              <a:buChar char="§"/>
            </a:pPr>
            <a:endParaRPr lang="sk-SK" sz="2000" dirty="0" smtClean="0">
              <a:solidFill>
                <a:srgbClr val="FF0000"/>
              </a:solidFill>
            </a:endParaRPr>
          </a:p>
          <a:p>
            <a:pPr algn="just">
              <a:buFont typeface="Arial" charset="0"/>
              <a:buNone/>
            </a:pPr>
            <a:r>
              <a:rPr lang="sk-SK" sz="2000" dirty="0" smtClean="0">
                <a:solidFill>
                  <a:srgbClr val="FF0000"/>
                </a:solidFill>
              </a:rPr>
              <a:t>Nové znenie:</a:t>
            </a:r>
          </a:p>
          <a:p>
            <a:pPr algn="just">
              <a:buFont typeface="Wingdings" panose="05000000000000000000" pitchFamily="2" charset="2"/>
              <a:buChar char="§"/>
            </a:pPr>
            <a:r>
              <a:rPr lang="sk-SK" sz="1800" dirty="0">
                <a:solidFill>
                  <a:srgbClr val="002060"/>
                </a:solidFill>
              </a:rPr>
              <a:t>výšku poistného za každé poistenie, osobitne za </a:t>
            </a:r>
            <a:r>
              <a:rPr lang="sk-SK" sz="1800" b="1" dirty="0">
                <a:solidFill>
                  <a:srgbClr val="002060"/>
                </a:solidFill>
              </a:rPr>
              <a:t>hlavné poistenie </a:t>
            </a:r>
            <a:r>
              <a:rPr lang="sk-SK" sz="1800" dirty="0">
                <a:solidFill>
                  <a:srgbClr val="002060"/>
                </a:solidFill>
              </a:rPr>
              <a:t>a prípadné </a:t>
            </a:r>
            <a:r>
              <a:rPr lang="sk-SK" sz="1800" b="1" dirty="0">
                <a:solidFill>
                  <a:srgbClr val="002060"/>
                </a:solidFill>
              </a:rPr>
              <a:t>doplnkové </a:t>
            </a:r>
            <a:r>
              <a:rPr lang="sk-SK" sz="1800" b="1" dirty="0" smtClean="0">
                <a:solidFill>
                  <a:srgbClr val="002060"/>
                </a:solidFill>
              </a:rPr>
              <a:t>poistenie</a:t>
            </a:r>
          </a:p>
          <a:p>
            <a:pPr algn="just">
              <a:buFont typeface="Wingdings" panose="05000000000000000000" pitchFamily="2" charset="2"/>
              <a:buChar char="§"/>
            </a:pPr>
            <a:endParaRPr lang="sk-SK" sz="2000" dirty="0" smtClean="0">
              <a:solidFill>
                <a:srgbClr val="FF0000"/>
              </a:solidFill>
            </a:endParaRPr>
          </a:p>
          <a:p>
            <a:pPr algn="just">
              <a:buFont typeface="Arial" charset="0"/>
              <a:buNone/>
            </a:pPr>
            <a:r>
              <a:rPr lang="sk-SK" sz="2000" dirty="0" smtClean="0">
                <a:solidFill>
                  <a:srgbClr val="FF0000"/>
                </a:solidFill>
              </a:rPr>
              <a:t>Smernica Solventnosť II:</a:t>
            </a:r>
          </a:p>
          <a:p>
            <a:pPr algn="just">
              <a:buFont typeface="Wingdings" pitchFamily="2" charset="2"/>
              <a:buChar char="§"/>
            </a:pPr>
            <a:r>
              <a:rPr lang="en-US" sz="1800" dirty="0">
                <a:solidFill>
                  <a:srgbClr val="002060"/>
                </a:solidFill>
              </a:rPr>
              <a:t>information on the premiums for each benefit, both </a:t>
            </a:r>
            <a:r>
              <a:rPr lang="en-US" sz="1800" b="1" dirty="0">
                <a:solidFill>
                  <a:srgbClr val="002060"/>
                </a:solidFill>
              </a:rPr>
              <a:t>main benefits </a:t>
            </a:r>
            <a:r>
              <a:rPr lang="en-US" sz="1800" dirty="0">
                <a:solidFill>
                  <a:srgbClr val="002060"/>
                </a:solidFill>
              </a:rPr>
              <a:t>and </a:t>
            </a:r>
            <a:r>
              <a:rPr lang="en-US" sz="1800" b="1" dirty="0">
                <a:solidFill>
                  <a:srgbClr val="002060"/>
                </a:solidFill>
              </a:rPr>
              <a:t>supplementary benefits</a:t>
            </a:r>
            <a:r>
              <a:rPr lang="en-US" sz="1800" dirty="0">
                <a:solidFill>
                  <a:srgbClr val="002060"/>
                </a:solidFill>
              </a:rPr>
              <a:t>, </a:t>
            </a:r>
            <a:r>
              <a:rPr lang="en-US" sz="1800" b="1" dirty="0">
                <a:solidFill>
                  <a:srgbClr val="002060"/>
                </a:solidFill>
              </a:rPr>
              <a:t>where </a:t>
            </a:r>
            <a:r>
              <a:rPr lang="en-US" sz="1800" b="1" dirty="0" smtClean="0">
                <a:solidFill>
                  <a:srgbClr val="002060"/>
                </a:solidFill>
              </a:rPr>
              <a:t>appropriate</a:t>
            </a:r>
            <a:endParaRPr lang="sk-SK" sz="1800" b="1" dirty="0" smtClean="0">
              <a:solidFill>
                <a:srgbClr val="002060"/>
              </a:solidFill>
            </a:endParaRPr>
          </a:p>
          <a:p>
            <a:pPr algn="just">
              <a:buFont typeface="Wingdings" pitchFamily="2" charset="2"/>
              <a:buChar char="§"/>
            </a:pPr>
            <a:r>
              <a:rPr lang="de-DE" sz="1800" dirty="0">
                <a:solidFill>
                  <a:srgbClr val="002060"/>
                </a:solidFill>
              </a:rPr>
              <a:t>Informationen über die Prämien für jede Leistung, und zwar sowohl </a:t>
            </a:r>
            <a:r>
              <a:rPr lang="de-DE" sz="1800" b="1" dirty="0">
                <a:solidFill>
                  <a:srgbClr val="002060"/>
                </a:solidFill>
              </a:rPr>
              <a:t>Haupt- </a:t>
            </a:r>
            <a:r>
              <a:rPr lang="de-DE" sz="1800" dirty="0">
                <a:solidFill>
                  <a:srgbClr val="002060"/>
                </a:solidFill>
              </a:rPr>
              <a:t>als auch </a:t>
            </a:r>
            <a:r>
              <a:rPr lang="de-DE" sz="1800" b="1" dirty="0">
                <a:solidFill>
                  <a:srgbClr val="002060"/>
                </a:solidFill>
              </a:rPr>
              <a:t>Nebenleistungen</a:t>
            </a:r>
            <a:r>
              <a:rPr lang="de-DE" sz="1800" dirty="0">
                <a:solidFill>
                  <a:srgbClr val="002060"/>
                </a:solidFill>
              </a:rPr>
              <a:t>, wenn sich </a:t>
            </a:r>
            <a:r>
              <a:rPr lang="de-DE" sz="1800" b="1" dirty="0">
                <a:solidFill>
                  <a:srgbClr val="002060"/>
                </a:solidFill>
              </a:rPr>
              <a:t>derartige Informationen als sinnvoll </a:t>
            </a:r>
            <a:r>
              <a:rPr lang="de-DE" sz="1800" b="1" dirty="0" smtClean="0">
                <a:solidFill>
                  <a:srgbClr val="002060"/>
                </a:solidFill>
              </a:rPr>
              <a:t>erweisen</a:t>
            </a:r>
            <a:endParaRPr lang="sk-SK" sz="1800" b="1" dirty="0" smtClean="0">
              <a:solidFill>
                <a:srgbClr val="002060"/>
              </a:solidFill>
            </a:endParaRPr>
          </a:p>
          <a:p>
            <a:pPr algn="just">
              <a:buFont typeface="Wingdings" pitchFamily="2" charset="2"/>
              <a:buChar char="§"/>
            </a:pPr>
            <a:r>
              <a:rPr lang="sk-SK" sz="1800" dirty="0" smtClean="0">
                <a:solidFill>
                  <a:srgbClr val="002060"/>
                </a:solidFill>
              </a:rPr>
              <a:t>informácie </a:t>
            </a:r>
            <a:r>
              <a:rPr lang="sk-SK" sz="1800" dirty="0">
                <a:solidFill>
                  <a:srgbClr val="002060"/>
                </a:solidFill>
              </a:rPr>
              <a:t>o poistnom pre každé plnenie, tak pre </a:t>
            </a:r>
            <a:r>
              <a:rPr lang="sk-SK" sz="1800" b="1" dirty="0">
                <a:solidFill>
                  <a:srgbClr val="002060"/>
                </a:solidFill>
              </a:rPr>
              <a:t>hlavné plnenie </a:t>
            </a:r>
            <a:r>
              <a:rPr lang="sk-SK" sz="1800" dirty="0">
                <a:solidFill>
                  <a:srgbClr val="002060"/>
                </a:solidFill>
              </a:rPr>
              <a:t>a prípadné </a:t>
            </a:r>
            <a:r>
              <a:rPr lang="sk-SK" sz="1800" b="1" dirty="0">
                <a:solidFill>
                  <a:srgbClr val="002060"/>
                </a:solidFill>
              </a:rPr>
              <a:t>dodatočné plnenia</a:t>
            </a:r>
          </a:p>
          <a:p>
            <a:pPr algn="just">
              <a:buFont typeface="Wingdings" pitchFamily="2" charset="2"/>
              <a:buChar char="§"/>
            </a:pPr>
            <a:endParaRPr lang="sk-SK" sz="1800" b="1" dirty="0" smtClean="0">
              <a:solidFill>
                <a:srgbClr val="002060"/>
              </a:solidFill>
            </a:endParaRPr>
          </a:p>
        </p:txBody>
      </p:sp>
      <p:cxnSp>
        <p:nvCxnSpPr>
          <p:cNvPr id="5" name="Rovná spojnica 4"/>
          <p:cNvCxnSpPr/>
          <p:nvPr/>
        </p:nvCxnSpPr>
        <p:spPr>
          <a:xfrm rot="5400000">
            <a:off x="-3073400" y="3429000"/>
            <a:ext cx="6859588"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a:xfrm rot="5400000">
            <a:off x="-1430338" y="2071688"/>
            <a:ext cx="4144963"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a:xfrm rot="16200000" flipH="1">
            <a:off x="-142875" y="1143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a:xfrm rot="5400000">
            <a:off x="642144" y="642144"/>
            <a:ext cx="128587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4104" name="Picture 13" descr="S:\LOGÁ SLASPO\komb1c.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5372750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09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99">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099">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09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dpis 1"/>
          <p:cNvSpPr>
            <a:spLocks noGrp="1"/>
          </p:cNvSpPr>
          <p:nvPr>
            <p:ph type="title"/>
          </p:nvPr>
        </p:nvSpPr>
        <p:spPr>
          <a:xfrm>
            <a:off x="1619250" y="168275"/>
            <a:ext cx="7067550" cy="647700"/>
          </a:xfrm>
        </p:spPr>
        <p:txBody>
          <a:bodyPr/>
          <a:lstStyle/>
          <a:p>
            <a:r>
              <a:rPr lang="sk-SK" sz="3200" dirty="0" smtClean="0"/>
              <a:t>Povinnosti pred uzavretím zmluvy</a:t>
            </a:r>
            <a:endParaRPr lang="sk-SK" dirty="0" smtClean="0"/>
          </a:p>
        </p:txBody>
      </p:sp>
      <p:sp>
        <p:nvSpPr>
          <p:cNvPr id="4099" name="Zástupný symbol obsahu 2"/>
          <p:cNvSpPr>
            <a:spLocks noGrp="1"/>
          </p:cNvSpPr>
          <p:nvPr>
            <p:ph idx="1"/>
          </p:nvPr>
        </p:nvSpPr>
        <p:spPr>
          <a:xfrm>
            <a:off x="1258888" y="1285875"/>
            <a:ext cx="7439025" cy="5456238"/>
          </a:xfrm>
        </p:spPr>
        <p:txBody>
          <a:bodyPr/>
          <a:lstStyle/>
          <a:p>
            <a:pPr algn="just">
              <a:buFont typeface="Arial" charset="0"/>
              <a:buNone/>
            </a:pPr>
            <a:r>
              <a:rPr lang="sk-SK" sz="2000" dirty="0" smtClean="0">
                <a:solidFill>
                  <a:srgbClr val="FF0000"/>
                </a:solidFill>
              </a:rPr>
              <a:t>Pôvodné znenie:</a:t>
            </a:r>
          </a:p>
          <a:p>
            <a:pPr algn="just">
              <a:buFont typeface="Wingdings" panose="05000000000000000000" pitchFamily="2" charset="2"/>
              <a:buChar char="§"/>
            </a:pPr>
            <a:r>
              <a:rPr lang="pl-PL" sz="1800" dirty="0">
                <a:solidFill>
                  <a:srgbClr val="002060"/>
                </a:solidFill>
              </a:rPr>
              <a:t>určenie </a:t>
            </a:r>
            <a:r>
              <a:rPr lang="pl-PL" sz="1800" b="1" dirty="0">
                <a:solidFill>
                  <a:srgbClr val="002060"/>
                </a:solidFill>
              </a:rPr>
              <a:t>investičných podielov</a:t>
            </a:r>
            <a:r>
              <a:rPr lang="pl-PL" sz="1800" dirty="0">
                <a:solidFill>
                  <a:srgbClr val="002060"/>
                </a:solidFill>
              </a:rPr>
              <a:t>, na ktoré je viazané poistné plnenie, pri poistných zmluvách viazaných na investovanie finančných prostriedkov v mene </a:t>
            </a:r>
            <a:r>
              <a:rPr lang="pl-PL" sz="1800" dirty="0" smtClean="0">
                <a:solidFill>
                  <a:srgbClr val="002060"/>
                </a:solidFill>
              </a:rPr>
              <a:t>poistených</a:t>
            </a:r>
          </a:p>
          <a:p>
            <a:pPr algn="just">
              <a:buFont typeface="Wingdings" panose="05000000000000000000" pitchFamily="2" charset="2"/>
              <a:buChar char="§"/>
            </a:pPr>
            <a:endParaRPr lang="sk-SK" sz="2000" dirty="0" smtClean="0">
              <a:solidFill>
                <a:srgbClr val="FF0000"/>
              </a:solidFill>
            </a:endParaRPr>
          </a:p>
          <a:p>
            <a:pPr algn="just">
              <a:buFont typeface="Arial" charset="0"/>
              <a:buNone/>
            </a:pPr>
            <a:r>
              <a:rPr lang="sk-SK" sz="2000" dirty="0" smtClean="0">
                <a:solidFill>
                  <a:srgbClr val="FF0000"/>
                </a:solidFill>
              </a:rPr>
              <a:t>Nové znenie:</a:t>
            </a:r>
          </a:p>
          <a:p>
            <a:pPr algn="just">
              <a:buFont typeface="Wingdings" panose="05000000000000000000" pitchFamily="2" charset="2"/>
              <a:buChar char="§"/>
            </a:pPr>
            <a:r>
              <a:rPr lang="sk-SK" sz="1800" dirty="0">
                <a:solidFill>
                  <a:srgbClr val="002060"/>
                </a:solidFill>
              </a:rPr>
              <a:t>pri poistných zmluvách spojených s investičnými fondmi určenie </a:t>
            </a:r>
            <a:r>
              <a:rPr lang="sk-SK" sz="1800" b="1" dirty="0">
                <a:solidFill>
                  <a:srgbClr val="002060"/>
                </a:solidFill>
              </a:rPr>
              <a:t>podielových jednotiek</a:t>
            </a:r>
            <a:r>
              <a:rPr lang="sk-SK" sz="1800" dirty="0">
                <a:solidFill>
                  <a:srgbClr val="002060"/>
                </a:solidFill>
              </a:rPr>
              <a:t>, s ktorými je poistné plnenie </a:t>
            </a:r>
            <a:r>
              <a:rPr lang="sk-SK" sz="1800" dirty="0" smtClean="0">
                <a:solidFill>
                  <a:srgbClr val="002060"/>
                </a:solidFill>
              </a:rPr>
              <a:t>spojené</a:t>
            </a:r>
          </a:p>
          <a:p>
            <a:pPr algn="just">
              <a:buFont typeface="Wingdings" panose="05000000000000000000" pitchFamily="2" charset="2"/>
              <a:buChar char="§"/>
            </a:pPr>
            <a:endParaRPr lang="sk-SK" sz="2000" dirty="0" smtClean="0">
              <a:solidFill>
                <a:srgbClr val="FF0000"/>
              </a:solidFill>
            </a:endParaRPr>
          </a:p>
          <a:p>
            <a:pPr algn="just">
              <a:buFont typeface="Arial" charset="0"/>
              <a:buNone/>
            </a:pPr>
            <a:r>
              <a:rPr lang="sk-SK" sz="2000" dirty="0" smtClean="0">
                <a:solidFill>
                  <a:srgbClr val="FF0000"/>
                </a:solidFill>
              </a:rPr>
              <a:t>Smernica Solventnosť II:</a:t>
            </a:r>
          </a:p>
          <a:p>
            <a:pPr algn="just">
              <a:buFont typeface="Wingdings" pitchFamily="2" charset="2"/>
              <a:buChar char="§"/>
            </a:pPr>
            <a:r>
              <a:rPr lang="en-US" sz="1800" dirty="0">
                <a:solidFill>
                  <a:srgbClr val="002060"/>
                </a:solidFill>
              </a:rPr>
              <a:t>for unit-linked policies, the </a:t>
            </a:r>
            <a:r>
              <a:rPr lang="en-US" sz="1800" b="1" dirty="0">
                <a:solidFill>
                  <a:srgbClr val="002060"/>
                </a:solidFill>
              </a:rPr>
              <a:t>definition of the units </a:t>
            </a:r>
            <a:r>
              <a:rPr lang="en-US" sz="1800" dirty="0">
                <a:solidFill>
                  <a:srgbClr val="002060"/>
                </a:solidFill>
              </a:rPr>
              <a:t>to which the benefits are </a:t>
            </a:r>
            <a:r>
              <a:rPr lang="en-US" sz="1800" dirty="0" smtClean="0">
                <a:solidFill>
                  <a:srgbClr val="002060"/>
                </a:solidFill>
              </a:rPr>
              <a:t>linked</a:t>
            </a:r>
            <a:endParaRPr lang="sk-SK" sz="1800" dirty="0" smtClean="0">
              <a:solidFill>
                <a:srgbClr val="002060"/>
              </a:solidFill>
            </a:endParaRPr>
          </a:p>
          <a:p>
            <a:pPr algn="just">
              <a:buFont typeface="Wingdings" pitchFamily="2" charset="2"/>
              <a:buChar char="§"/>
            </a:pPr>
            <a:r>
              <a:rPr lang="de-DE" sz="1800" dirty="0">
                <a:solidFill>
                  <a:srgbClr val="002060"/>
                </a:solidFill>
              </a:rPr>
              <a:t>für fondsgebundene Policen die </a:t>
            </a:r>
            <a:r>
              <a:rPr lang="de-DE" sz="1800" b="1" dirty="0">
                <a:solidFill>
                  <a:srgbClr val="002060"/>
                </a:solidFill>
              </a:rPr>
              <a:t>Angabe der Fonds </a:t>
            </a:r>
            <a:r>
              <a:rPr lang="de-DE" sz="1800" dirty="0">
                <a:solidFill>
                  <a:srgbClr val="002060"/>
                </a:solidFill>
              </a:rPr>
              <a:t>(in Rechnungseinheiten), an die die Leistungen gekoppelt </a:t>
            </a:r>
            <a:r>
              <a:rPr lang="de-DE" sz="1800" dirty="0" smtClean="0">
                <a:solidFill>
                  <a:srgbClr val="002060"/>
                </a:solidFill>
              </a:rPr>
              <a:t>sind</a:t>
            </a:r>
            <a:endParaRPr lang="sk-SK" sz="1800" dirty="0" smtClean="0">
              <a:solidFill>
                <a:srgbClr val="002060"/>
              </a:solidFill>
            </a:endParaRPr>
          </a:p>
          <a:p>
            <a:pPr algn="just">
              <a:buFont typeface="Wingdings" pitchFamily="2" charset="2"/>
              <a:buChar char="§"/>
            </a:pPr>
            <a:r>
              <a:rPr lang="sk-SK" sz="1800" dirty="0">
                <a:solidFill>
                  <a:srgbClr val="002060"/>
                </a:solidFill>
              </a:rPr>
              <a:t>pre poistenie vzťahujúce sa na podielové fondy: </a:t>
            </a:r>
            <a:r>
              <a:rPr lang="sk-SK" sz="1800" b="1" dirty="0">
                <a:solidFill>
                  <a:srgbClr val="002060"/>
                </a:solidFill>
              </a:rPr>
              <a:t>definovanie podielov</a:t>
            </a:r>
            <a:r>
              <a:rPr lang="sk-SK" sz="1800" dirty="0">
                <a:solidFill>
                  <a:srgbClr val="002060"/>
                </a:solidFill>
              </a:rPr>
              <a:t>, s ktorými sú plnenia spojené</a:t>
            </a:r>
            <a:endParaRPr lang="sk-SK" sz="1800" dirty="0" smtClean="0">
              <a:solidFill>
                <a:srgbClr val="002060"/>
              </a:solidFill>
            </a:endParaRPr>
          </a:p>
          <a:p>
            <a:pPr algn="just">
              <a:buFont typeface="Wingdings" pitchFamily="2" charset="2"/>
              <a:buChar char="§"/>
            </a:pPr>
            <a:endParaRPr lang="sk-SK" sz="1800" b="1" dirty="0" smtClean="0">
              <a:solidFill>
                <a:srgbClr val="002060"/>
              </a:solidFill>
            </a:endParaRPr>
          </a:p>
        </p:txBody>
      </p:sp>
      <p:cxnSp>
        <p:nvCxnSpPr>
          <p:cNvPr id="5" name="Rovná spojnica 4"/>
          <p:cNvCxnSpPr/>
          <p:nvPr/>
        </p:nvCxnSpPr>
        <p:spPr>
          <a:xfrm rot="5400000">
            <a:off x="-3073400" y="3429000"/>
            <a:ext cx="6859588" cy="1588"/>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Rovná spojnica 6"/>
          <p:cNvCxnSpPr/>
          <p:nvPr/>
        </p:nvCxnSpPr>
        <p:spPr>
          <a:xfrm rot="5400000">
            <a:off x="-1430338" y="2071688"/>
            <a:ext cx="4144963" cy="1588"/>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 name="Rovná spojnica 10"/>
          <p:cNvCxnSpPr/>
          <p:nvPr/>
        </p:nvCxnSpPr>
        <p:spPr>
          <a:xfrm rot="16200000" flipH="1">
            <a:off x="-142875" y="1143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Rovná spojnica 12"/>
          <p:cNvCxnSpPr/>
          <p:nvPr/>
        </p:nvCxnSpPr>
        <p:spPr>
          <a:xfrm rot="5400000">
            <a:off x="642144" y="642144"/>
            <a:ext cx="1285875" cy="158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pic>
        <p:nvPicPr>
          <p:cNvPr id="4104" name="Picture 13" descr="S:\LOGÁ SLASPO\komb1c.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4313" y="142875"/>
            <a:ext cx="1331912" cy="74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9296347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09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99">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099">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09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theme/theme1.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3420</TotalTime>
  <Words>3796</Words>
  <Application>Microsoft Office PowerPoint</Application>
  <PresentationFormat>On-screen Show (4:3)</PresentationFormat>
  <Paragraphs>312</Paragraphs>
  <Slides>33</Slides>
  <Notes>17</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Motív Office</vt:lpstr>
      <vt:lpstr>Predzmluvné informačné povinnosti  po novom </vt:lpstr>
      <vt:lpstr>Povinnosti pred uzavretím zmluvy</vt:lpstr>
      <vt:lpstr>Povinnosti pred uzavretím zmluvy</vt:lpstr>
      <vt:lpstr>Povinnosti pred uzavretím zmluvy</vt:lpstr>
      <vt:lpstr>Povinnosti pred uzavretím zmluvy</vt:lpstr>
      <vt:lpstr>Povinnosti pred uzavretím zmluvy</vt:lpstr>
      <vt:lpstr>Povinnosti pred uzavretím zmluvy</vt:lpstr>
      <vt:lpstr>Povinnosti pred uzavretím zmluvy</vt:lpstr>
      <vt:lpstr>Povinnosti pred uzavretím zmluvy</vt:lpstr>
      <vt:lpstr>Povinnosti pred uzavretím zmluvy</vt:lpstr>
      <vt:lpstr>Povinnosti pred uzavretím zmluvy</vt:lpstr>
      <vt:lpstr>Povinnosti pred uzavretím zmluvy</vt:lpstr>
      <vt:lpstr>Povinnosti pred uzavretím zmluvy</vt:lpstr>
      <vt:lpstr>Povinnosti pred uzavretím zmluvy</vt:lpstr>
      <vt:lpstr>Povinnosti pred uzavretím zmluvy</vt:lpstr>
      <vt:lpstr>Povinnosti pred uzavretím zmluvy</vt:lpstr>
      <vt:lpstr>Povinnosti pred uzavretím zmluvy</vt:lpstr>
      <vt:lpstr>Povinnosti pred uzavretím zmluvy</vt:lpstr>
      <vt:lpstr>Povinnosti pred uzavretím zmluvy</vt:lpstr>
      <vt:lpstr>Povinnosti pred uzavretím zmluvy</vt:lpstr>
      <vt:lpstr>Povinnosti pred uzavretím zmluvy</vt:lpstr>
      <vt:lpstr>Povinnosti pred uzavretím zmluvy</vt:lpstr>
      <vt:lpstr>Povinnosti pred uzavretím zmluvy</vt:lpstr>
      <vt:lpstr>Povinnosti pred uzavretím zmluvy</vt:lpstr>
      <vt:lpstr>Povinnosti pred uzavretím zmluvy</vt:lpstr>
      <vt:lpstr>Povinnosti v priebehu trvania poistenia</vt:lpstr>
      <vt:lpstr>Povinnosti v priebehu trvania poistenia</vt:lpstr>
      <vt:lpstr>Povinnosti v priebehu trvania poistenia</vt:lpstr>
      <vt:lpstr>Povinnosti v priebehu trvania poistenia</vt:lpstr>
      <vt:lpstr>Povinnosti v priebehu trvania poistenia</vt:lpstr>
      <vt:lpstr>Povinnosti v priebehu trvania poistenia</vt:lpstr>
      <vt:lpstr>PowerPoint Presentation</vt:lpstr>
      <vt:lpstr> </vt:lpstr>
    </vt:vector>
  </TitlesOfParts>
  <Company>SLASPO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Snímka 1</dc:title>
  <dc:creator>Baková Lucia</dc:creator>
  <cp:lastModifiedBy>Petruľák Martin</cp:lastModifiedBy>
  <cp:revision>284</cp:revision>
  <dcterms:created xsi:type="dcterms:W3CDTF">2008-10-27T14:16:24Z</dcterms:created>
  <dcterms:modified xsi:type="dcterms:W3CDTF">2015-06-16T13:13:48Z</dcterms:modified>
</cp:coreProperties>
</file>