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3" r:id="rId3"/>
    <p:sldId id="265" r:id="rId4"/>
    <p:sldId id="379" r:id="rId5"/>
    <p:sldId id="357" r:id="rId6"/>
    <p:sldId id="364" r:id="rId7"/>
    <p:sldId id="365" r:id="rId8"/>
    <p:sldId id="366" r:id="rId9"/>
    <p:sldId id="375" r:id="rId10"/>
    <p:sldId id="371" r:id="rId11"/>
    <p:sldId id="381" r:id="rId12"/>
    <p:sldId id="376" r:id="rId13"/>
    <p:sldId id="368" r:id="rId14"/>
    <p:sldId id="377" r:id="rId15"/>
    <p:sldId id="369" r:id="rId16"/>
    <p:sldId id="370" r:id="rId17"/>
    <p:sldId id="372" r:id="rId18"/>
    <p:sldId id="373" r:id="rId19"/>
    <p:sldId id="374" r:id="rId20"/>
    <p:sldId id="378" r:id="rId21"/>
    <p:sldId id="380" r:id="rId22"/>
    <p:sldId id="313" r:id="rId23"/>
    <p:sldId id="259" r:id="rId2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2181" autoAdjust="0"/>
  </p:normalViewPr>
  <p:slideViewPr>
    <p:cSldViewPr>
      <p:cViewPr>
        <p:scale>
          <a:sx n="63" d="100"/>
          <a:sy n="63" d="100"/>
        </p:scale>
        <p:origin x="-43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1012-8634-4F87-9AE0-0E3EA861FEA0}" type="datetimeFigureOut">
              <a:rPr lang="sk-SK" smtClean="0"/>
              <a:t>16. 6. 2014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FDF66-62DF-461E-8C64-EAFE0C4357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412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Spotrebiteľská úprava:</a:t>
            </a:r>
            <a:r>
              <a:rPr lang="sk-SK" baseline="0" dirty="0" smtClean="0"/>
              <a:t> no list/</a:t>
            </a:r>
            <a:r>
              <a:rPr lang="sk-SK" baseline="0" dirty="0" err="1" smtClean="0"/>
              <a:t>grey</a:t>
            </a:r>
            <a:r>
              <a:rPr lang="sk-SK" baseline="0" dirty="0" smtClean="0"/>
              <a:t> list/</a:t>
            </a:r>
            <a:r>
              <a:rPr lang="sk-SK" baseline="0" dirty="0" err="1" smtClean="0"/>
              <a:t>black</a:t>
            </a:r>
            <a:r>
              <a:rPr lang="sk-SK" baseline="0" dirty="0" smtClean="0"/>
              <a:t> list</a:t>
            </a:r>
          </a:p>
          <a:p>
            <a:r>
              <a:rPr lang="sk-SK" baseline="0" dirty="0" smtClean="0"/>
              <a:t>V rámci </a:t>
            </a:r>
            <a:r>
              <a:rPr lang="sk-SK" baseline="0" dirty="0" err="1" smtClean="0"/>
              <a:t>black</a:t>
            </a:r>
            <a:r>
              <a:rPr lang="sk-SK" baseline="0" dirty="0" smtClean="0"/>
              <a:t> listu v SR sa nevykonáva test primeranosti, podmienka je automaticky neplatná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07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Dôvodová správa skôr</a:t>
            </a:r>
            <a:r>
              <a:rPr lang="sk-SK" baseline="0" dirty="0" smtClean="0"/>
              <a:t> smeruje k nutnosti protiplnenia za službu ako k sledovaniu záujmov spotrebiteľa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360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Úskalia</a:t>
            </a:r>
            <a:r>
              <a:rPr lang="sk-SK" baseline="0" dirty="0" smtClean="0"/>
              <a:t> slovenčiny: </a:t>
            </a:r>
            <a:r>
              <a:rPr lang="sk-SK" baseline="0" dirty="0" err="1" smtClean="0"/>
              <a:t>prekázateľne</a:t>
            </a:r>
            <a:r>
              <a:rPr lang="sk-SK" baseline="0" dirty="0" smtClean="0"/>
              <a:t> informovaný alebo preukázateľne neinformovaný?</a:t>
            </a:r>
          </a:p>
          <a:p>
            <a:r>
              <a:rPr lang="sk-SK" baseline="0" dirty="0" smtClean="0"/>
              <a:t>Uzavretie PZP, súdny spor – záverečné vyhlásenia o informovaní...</a:t>
            </a:r>
          </a:p>
          <a:p>
            <a:r>
              <a:rPr lang="sk-SK" baseline="0" dirty="0" smtClean="0"/>
              <a:t>Servisný poplatok</a:t>
            </a:r>
          </a:p>
          <a:p>
            <a:r>
              <a:rPr lang="sk-SK" baseline="0" dirty="0" smtClean="0"/>
              <a:t>Administratívny poplatok</a:t>
            </a:r>
          </a:p>
          <a:p>
            <a:r>
              <a:rPr lang="sk-SK" baseline="0" dirty="0" smtClean="0"/>
              <a:t>Poplatok za vedenie účtu v IŽP (protiplnenie </a:t>
            </a:r>
            <a:r>
              <a:rPr lang="sk-SK" baseline="0" dirty="0" err="1" smtClean="0"/>
              <a:t>vs</a:t>
            </a:r>
            <a:r>
              <a:rPr lang="sk-SK" baseline="0" dirty="0" smtClean="0"/>
              <a:t>. záujmy klienta)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511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Zavedenie</a:t>
            </a:r>
            <a:r>
              <a:rPr lang="sk-SK" baseline="0" dirty="0" smtClean="0"/>
              <a:t> nového poplatku </a:t>
            </a:r>
            <a:r>
              <a:rPr lang="sk-SK" baseline="0" dirty="0" err="1" smtClean="0"/>
              <a:t>vs</a:t>
            </a:r>
            <a:r>
              <a:rPr lang="sk-SK" baseline="0" dirty="0" smtClean="0"/>
              <a:t>. zmena výšky poplatku</a:t>
            </a:r>
          </a:p>
          <a:p>
            <a:r>
              <a:rPr lang="sk-SK" baseline="0" dirty="0" smtClean="0"/>
              <a:t>Problém s prechodným ustanovením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35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Nariadenie</a:t>
            </a:r>
            <a:r>
              <a:rPr lang="sk-SK" baseline="0" dirty="0" smtClean="0"/>
              <a:t> vlády nereguluje nečitateľnosť, iba veľkosť písma</a:t>
            </a:r>
          </a:p>
          <a:p>
            <a:r>
              <a:rPr lang="sk-SK" baseline="0" dirty="0" smtClean="0"/>
              <a:t>Text v nariadení vlády sa odchyľuje od textu Občianskeho zákonníka (dodávateľ!) – znamená to rozpor s OZ alebo neúplné vykonanie OZ?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04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Anglicko</a:t>
            </a:r>
            <a:r>
              <a:rPr lang="sk-SK" baseline="0" dirty="0" smtClean="0"/>
              <a:t>: úkony podnikania </a:t>
            </a:r>
            <a:r>
              <a:rPr lang="sk-SK" baseline="0" dirty="0" err="1" smtClean="0"/>
              <a:t>vs</a:t>
            </a:r>
            <a:r>
              <a:rPr lang="sk-SK" baseline="0" dirty="0" smtClean="0"/>
              <a:t>. úkony súvisiace s podnikateľskou činnosťou</a:t>
            </a:r>
          </a:p>
          <a:p>
            <a:r>
              <a:rPr lang="sk-SK" baseline="0" dirty="0" smtClean="0"/>
              <a:t>Francúzsko: spotrebiteľ </a:t>
            </a:r>
            <a:r>
              <a:rPr lang="sk-SK" baseline="0" dirty="0" err="1" smtClean="0"/>
              <a:t>vs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neprofesionál</a:t>
            </a:r>
            <a:r>
              <a:rPr lang="sk-SK" baseline="0" dirty="0" smtClean="0"/>
              <a:t>. Podnikateľ je chránený ako </a:t>
            </a:r>
            <a:r>
              <a:rPr lang="sk-SK" baseline="0" dirty="0" err="1" smtClean="0"/>
              <a:t>neprofesionál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31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Vysvetliť veľkosť kolku, vysvetliť,</a:t>
            </a:r>
            <a:r>
              <a:rPr lang="sk-SK" baseline="0" dirty="0" smtClean="0"/>
              <a:t> prečo je majú rôzne písma inú optickú veľkosť pri rovnakej veľkosti písma...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739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Prečo</a:t>
            </a:r>
            <a:r>
              <a:rPr lang="sk-SK" baseline="0" dirty="0" smtClean="0"/>
              <a:t> práve </a:t>
            </a:r>
            <a:r>
              <a:rPr lang="sk-SK" baseline="0" dirty="0" err="1" smtClean="0"/>
              <a:t>x-height</a:t>
            </a:r>
            <a:r>
              <a:rPr lang="sk-SK" baseline="0" dirty="0" smtClean="0"/>
              <a:t>, popísať previsy oblúkových písmen</a:t>
            </a:r>
          </a:p>
          <a:p>
            <a:r>
              <a:rPr lang="sk-SK" baseline="0" dirty="0" smtClean="0"/>
              <a:t>Ak sa použije výška, spravidla sa má na mysli svetlá výška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DF66-62DF-461E-8C64-EAFE0C435790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08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8041-1504-4966-BC0C-DA2775F3743A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C989-1F4F-46BF-BF38-604EE87404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96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A8B9-4EE8-4B93-9076-1E6DDF9323FE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AF23-AC95-485A-A873-72B9BD2E38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30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1AC6B-D66F-4D05-8900-22D80F4B0913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2028-2959-4BD0-BFE6-A2757F8848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4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8214-E089-4156-9A4B-4587D75405F9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3994-4161-4AED-A2BE-BEF937E58A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502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F6E1-A559-46E6-9859-6102144BFB95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7351-83E2-4FB7-8EF1-7F739CEEE6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476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A619-782B-40B7-BEC7-F36002D85B94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EEDB-6250-4BEC-ADC5-A525490BB9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220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C8CC-8FE4-4D16-806C-91444827D65A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2151-E2A4-4D43-A462-8324D3A846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986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CC94-906D-4BF4-AD40-F5AE6B2CB089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B8E7-6EDE-4258-B1FC-CA4FE83DE6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51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027C-C59D-4128-977F-3AE4BC3EF0ED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C644-8835-4538-8901-98DE0866D6B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75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5728-D5B3-4A06-8024-CC67418F29DC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E8BF-968A-401C-8C88-C301320D23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39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BC94-B7EC-4DE5-8E08-F35F46523249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0FB2-4F8F-453B-9431-950A64B77B4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96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6444C6-D415-4A6C-AB87-AECF2E476872}" type="datetimeFigureOut">
              <a:rPr lang="sk-SK"/>
              <a:pPr>
                <a:defRPr/>
              </a:pPr>
              <a:t>16. 6. 2014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A2633-7222-48AA-A52D-5E5F39A153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laspo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827088" y="2285999"/>
            <a:ext cx="7772400" cy="1858963"/>
          </a:xfrm>
        </p:spPr>
        <p:txBody>
          <a:bodyPr/>
          <a:lstStyle/>
          <a:p>
            <a:pPr eaLnBrk="1" hangingPunct="1"/>
            <a:r>
              <a:rPr lang="sk-SK" sz="3600" dirty="0" smtClean="0"/>
              <a:t>Aktuálne zmeny v Občianskom zákonníku a ich dopad na poisťovne</a:t>
            </a:r>
            <a:br>
              <a:rPr lang="sk-SK" sz="3600" dirty="0" smtClean="0"/>
            </a:br>
            <a:endParaRPr lang="sk-SK" sz="36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2352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 smtClean="0"/>
              <a:t>Porada právnikov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/>
              <a:t>Slovenskej asociácie poisťovní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k-SK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 err="1"/>
              <a:t>Častá-Papiernička</a:t>
            </a:r>
            <a:endParaRPr lang="sk-SK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 smtClean="0"/>
              <a:t>17. - 18</a:t>
            </a:r>
            <a:r>
              <a:rPr lang="sk-SK" sz="2000" dirty="0" smtClean="0"/>
              <a:t>. júna 2014</a:t>
            </a:r>
            <a:endParaRPr lang="sk-SK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k-SK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Rovná spojnica 16"/>
          <p:cNvCxnSpPr/>
          <p:nvPr/>
        </p:nvCxnSpPr>
        <p:spPr>
          <a:xfrm rot="5400000">
            <a:off x="-1073150" y="2428875"/>
            <a:ext cx="3430588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 rot="5400000">
            <a:off x="892969" y="107157"/>
            <a:ext cx="2127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/>
          <p:cNvCxnSpPr/>
          <p:nvPr/>
        </p:nvCxnSpPr>
        <p:spPr>
          <a:xfrm rot="5400000">
            <a:off x="214312" y="1500188"/>
            <a:ext cx="1571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 rot="5400000">
            <a:off x="250031" y="107157"/>
            <a:ext cx="212725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 rot="5400000">
            <a:off x="-2680494" y="3821907"/>
            <a:ext cx="6073775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 rot="5400000">
            <a:off x="535781" y="107157"/>
            <a:ext cx="212725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nica 45"/>
          <p:cNvCxnSpPr/>
          <p:nvPr/>
        </p:nvCxnSpPr>
        <p:spPr>
          <a:xfrm rot="5400000">
            <a:off x="1178719" y="107157"/>
            <a:ext cx="21272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 rot="5400000">
            <a:off x="999332" y="999331"/>
            <a:ext cx="5715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Občiansky zákonník</a:t>
            </a:r>
          </a:p>
          <a:p>
            <a:pPr marL="0" indent="0" algn="just">
              <a:buNone/>
            </a:pPr>
            <a:r>
              <a:rPr lang="sk-SK" sz="1800" dirty="0">
                <a:solidFill>
                  <a:srgbClr val="002060"/>
                </a:solidFill>
              </a:rPr>
              <a:t>Ak je spotrebiteľská zmluva vyhotovená písomne, predmet a cena nesmú byť uvedené menším písmom ako iná časť takejto zmluvy s výnimkou názvu zmluvy a označení jej častí. </a:t>
            </a:r>
            <a:endParaRPr lang="sk-SK" sz="1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sz="1800" dirty="0" smtClean="0">
                <a:solidFill>
                  <a:srgbClr val="002060"/>
                </a:solidFill>
              </a:rPr>
              <a:t>Ustanovenia </a:t>
            </a:r>
            <a:r>
              <a:rPr lang="sk-SK" sz="1800" dirty="0">
                <a:solidFill>
                  <a:srgbClr val="002060"/>
                </a:solidFill>
              </a:rPr>
              <a:t>spotrebiteľskej zmluvy, ako aj ustanovenia obsiahnuté vo všeobecných obchodných podmienkach alebo v akýchkoľvek iných zmluvných dokumentoch, ktoré so spotrebiteľskou zmluvou súvisia, nesmú byť uvedené pre spotrebiteľa </a:t>
            </a:r>
            <a:r>
              <a:rPr lang="sk-SK" sz="1800" b="1" dirty="0">
                <a:solidFill>
                  <a:srgbClr val="002060"/>
                </a:solidFill>
              </a:rPr>
              <a:t>nečitateľným</a:t>
            </a:r>
            <a:r>
              <a:rPr lang="sk-SK" sz="1800" dirty="0">
                <a:solidFill>
                  <a:srgbClr val="002060"/>
                </a:solidFill>
              </a:rPr>
              <a:t> a </a:t>
            </a:r>
            <a:r>
              <a:rPr lang="sk-SK" sz="1800" b="1" dirty="0">
                <a:solidFill>
                  <a:srgbClr val="002060"/>
                </a:solidFill>
              </a:rPr>
              <a:t>menším</a:t>
            </a:r>
            <a:r>
              <a:rPr lang="sk-SK" sz="1800" dirty="0">
                <a:solidFill>
                  <a:srgbClr val="002060"/>
                </a:solidFill>
              </a:rPr>
              <a:t> písmom, ako ustanoví vykonávací predpis. </a:t>
            </a:r>
            <a:endParaRPr lang="sk-SK" sz="1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sz="1800" dirty="0" smtClean="0">
                <a:solidFill>
                  <a:srgbClr val="002060"/>
                </a:solidFill>
              </a:rPr>
              <a:t>Zmluva </a:t>
            </a:r>
            <a:r>
              <a:rPr lang="sk-SK" sz="1800" dirty="0">
                <a:solidFill>
                  <a:srgbClr val="002060"/>
                </a:solidFill>
              </a:rPr>
              <a:t>uzatvorená v rozpore s týmto ustanovením je </a:t>
            </a:r>
            <a:r>
              <a:rPr lang="sk-SK" sz="1800" b="1" dirty="0">
                <a:solidFill>
                  <a:srgbClr val="002060"/>
                </a:solidFill>
              </a:rPr>
              <a:t>neplatná</a:t>
            </a:r>
            <a:r>
              <a:rPr lang="sk-SK" sz="18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sk-SK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Nariadenie vlády</a:t>
            </a:r>
          </a:p>
          <a:p>
            <a:pPr marL="0" indent="0" algn="just">
              <a:buNone/>
            </a:pPr>
            <a:r>
              <a:rPr lang="sk-SK" sz="1800" dirty="0">
                <a:solidFill>
                  <a:srgbClr val="002060"/>
                </a:solidFill>
              </a:rPr>
              <a:t>Ustanovenia spotrebiteľskej zmluvy, ako aj </a:t>
            </a:r>
            <a:r>
              <a:rPr lang="sk-SK" sz="1800" dirty="0" smtClean="0">
                <a:solidFill>
                  <a:srgbClr val="002060"/>
                </a:solidFill>
              </a:rPr>
              <a:t>ustanovenia obsiahnuté </a:t>
            </a:r>
            <a:r>
              <a:rPr lang="sk-SK" sz="1800" dirty="0">
                <a:solidFill>
                  <a:srgbClr val="002060"/>
                </a:solidFill>
              </a:rPr>
              <a:t>vo všeobecných obchodných </a:t>
            </a:r>
            <a:r>
              <a:rPr lang="sk-SK" sz="1800" dirty="0" smtClean="0">
                <a:solidFill>
                  <a:srgbClr val="002060"/>
                </a:solidFill>
              </a:rPr>
              <a:t>podmienkach alebo </a:t>
            </a:r>
            <a:r>
              <a:rPr lang="sk-SK" sz="1800" dirty="0">
                <a:solidFill>
                  <a:srgbClr val="002060"/>
                </a:solidFill>
              </a:rPr>
              <a:t>v akýchkoľvek iných </a:t>
            </a:r>
            <a:r>
              <a:rPr lang="sk-SK" sz="1800" dirty="0" smtClean="0">
                <a:solidFill>
                  <a:srgbClr val="002060"/>
                </a:solidFill>
              </a:rPr>
              <a:t>zmluvných dokumentoch súvisiacich </a:t>
            </a:r>
            <a:r>
              <a:rPr lang="sk-SK" sz="1800" dirty="0">
                <a:solidFill>
                  <a:srgbClr val="002060"/>
                </a:solidFill>
              </a:rPr>
              <a:t>so spotrebiteľskou zmluvou </a:t>
            </a:r>
            <a:r>
              <a:rPr lang="sk-SK" sz="1800" b="1" dirty="0" smtClean="0">
                <a:solidFill>
                  <a:srgbClr val="002060"/>
                </a:solidFill>
              </a:rPr>
              <a:t>musí dodávateľ </a:t>
            </a:r>
            <a:r>
              <a:rPr lang="sk-SK" sz="1800" dirty="0">
                <a:solidFill>
                  <a:srgbClr val="002060"/>
                </a:solidFill>
              </a:rPr>
              <a:t>uviesť písmom, ktorého výška je </a:t>
            </a:r>
            <a:r>
              <a:rPr lang="sk-SK" sz="1800" dirty="0" smtClean="0">
                <a:solidFill>
                  <a:srgbClr val="002060"/>
                </a:solidFill>
              </a:rPr>
              <a:t>najmenej 1,9 </a:t>
            </a:r>
            <a:r>
              <a:rPr lang="sk-SK" sz="1800" dirty="0">
                <a:solidFill>
                  <a:srgbClr val="002060"/>
                </a:solidFill>
              </a:rPr>
              <a:t>mm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9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Na aké zmluvy sa vzťahuje minimálna veľkosť písma?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Všetky poistné zmluvy uzatvárané </a:t>
            </a:r>
            <a:r>
              <a:rPr lang="sk-SK" sz="1800" b="1" dirty="0" smtClean="0">
                <a:solidFill>
                  <a:srgbClr val="002060"/>
                </a:solidFill>
              </a:rPr>
              <a:t>so spotrebiteľom</a:t>
            </a:r>
            <a:r>
              <a:rPr lang="sk-SK" sz="1800" dirty="0" smtClean="0">
                <a:solidFill>
                  <a:srgbClr val="002060"/>
                </a:solidFill>
              </a:rPr>
              <a:t>.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Smernica 93/13/EHS:</a:t>
            </a:r>
            <a:r>
              <a:rPr lang="sk-SK" sz="1800" dirty="0" smtClean="0">
                <a:solidFill>
                  <a:srgbClr val="002060"/>
                </a:solidFill>
              </a:rPr>
              <a:t> Spotrebiteľ znamená akúkoľvek fyzickú osobu, ktorá v zmluvách podliehajúcich tejto smernici </a:t>
            </a:r>
            <a:r>
              <a:rPr lang="sk-SK" sz="1800" b="1" dirty="0" smtClean="0">
                <a:solidFill>
                  <a:srgbClr val="002060"/>
                </a:solidFill>
              </a:rPr>
              <a:t>koná s cieľom</a:t>
            </a:r>
            <a:r>
              <a:rPr lang="sk-SK" sz="1800" dirty="0" smtClean="0">
                <a:solidFill>
                  <a:srgbClr val="002060"/>
                </a:solidFill>
              </a:rPr>
              <a:t>, </a:t>
            </a:r>
            <a:r>
              <a:rPr lang="sk-SK" sz="1800" b="1" dirty="0" smtClean="0">
                <a:solidFill>
                  <a:srgbClr val="002060"/>
                </a:solidFill>
              </a:rPr>
              <a:t>nevzťahujúcim sa </a:t>
            </a:r>
            <a:r>
              <a:rPr lang="sk-SK" sz="1800" dirty="0" smtClean="0">
                <a:solidFill>
                  <a:srgbClr val="002060"/>
                </a:solidFill>
              </a:rPr>
              <a:t>k jeho obchodom, podnikaniu alebo povolaniu.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i="1" dirty="0" smtClean="0">
                <a:solidFill>
                  <a:srgbClr val="002060"/>
                </a:solidFill>
              </a:rPr>
              <a:t>C</a:t>
            </a:r>
            <a:r>
              <a:rPr lang="en-US" sz="1800" i="1" dirty="0" err="1" smtClean="0">
                <a:solidFill>
                  <a:srgbClr val="002060"/>
                </a:solidFill>
              </a:rPr>
              <a:t>onsumer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>
                <a:solidFill>
                  <a:srgbClr val="002060"/>
                </a:solidFill>
              </a:rPr>
              <a:t>means any natural person who, in contracts covered by this Directive, </a:t>
            </a:r>
            <a:r>
              <a:rPr lang="en-US" sz="1800" b="1" i="1" dirty="0">
                <a:solidFill>
                  <a:srgbClr val="002060"/>
                </a:solidFill>
              </a:rPr>
              <a:t>is acting for purposes which are outside</a:t>
            </a:r>
            <a:r>
              <a:rPr lang="en-US" sz="1800" i="1" dirty="0">
                <a:solidFill>
                  <a:srgbClr val="002060"/>
                </a:solidFill>
              </a:rPr>
              <a:t> his trade, business or </a:t>
            </a:r>
            <a:r>
              <a:rPr lang="en-US" sz="1800" i="1" dirty="0" smtClean="0">
                <a:solidFill>
                  <a:srgbClr val="002060"/>
                </a:solidFill>
              </a:rPr>
              <a:t>profession</a:t>
            </a:r>
            <a:r>
              <a:rPr lang="sk-SK" sz="1800" i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Občiansky zákonník: </a:t>
            </a:r>
            <a:r>
              <a:rPr lang="sk-SK" sz="1800" dirty="0" smtClean="0">
                <a:solidFill>
                  <a:srgbClr val="002060"/>
                </a:solidFill>
              </a:rPr>
              <a:t>Spotrebiteľ je fyzická osoba, ktorá pri uzatváraní a plnení spotrebiteľskej zmluvy </a:t>
            </a:r>
            <a:r>
              <a:rPr lang="sk-SK" sz="1800" b="1" dirty="0" smtClean="0">
                <a:solidFill>
                  <a:srgbClr val="002060"/>
                </a:solidFill>
              </a:rPr>
              <a:t>nekoná v rámci predmetu </a:t>
            </a:r>
            <a:r>
              <a:rPr lang="sk-SK" sz="1800" dirty="0" smtClean="0">
                <a:solidFill>
                  <a:srgbClr val="002060"/>
                </a:solidFill>
              </a:rPr>
              <a:t>svojej obchodnej alebo inej podnikateľskej činnosti.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Pod ochranu spotrebiteľa podľa OZ spadajú zmluvy, ktoré síce podnikateľ uzatvára v súvislosti s výkonom podnikateľskej činnosti, ale mimo vymedzeného predmetu podnikania.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V praxi </a:t>
            </a:r>
            <a:r>
              <a:rPr lang="sk-SK" sz="1800" dirty="0" smtClean="0">
                <a:solidFill>
                  <a:srgbClr val="002060"/>
                </a:solidFill>
              </a:rPr>
              <a:t>môže </a:t>
            </a:r>
            <a:r>
              <a:rPr lang="sk-SK" sz="1800" dirty="0">
                <a:solidFill>
                  <a:srgbClr val="002060"/>
                </a:solidFill>
              </a:rPr>
              <a:t>dochádzať k prípadom, keď je problematické identifikovať, či ide o prípad, kedy sa fyzická osoba nepovažuje za </a:t>
            </a:r>
            <a:r>
              <a:rPr lang="sk-SK" sz="1800" dirty="0" smtClean="0">
                <a:solidFill>
                  <a:srgbClr val="002060"/>
                </a:solidFill>
              </a:rPr>
              <a:t>spotrebiteľa, resp. v niektorých prípadoch má </a:t>
            </a:r>
            <a:r>
              <a:rPr lang="sk-SK" sz="1800" dirty="0">
                <a:solidFill>
                  <a:srgbClr val="002060"/>
                </a:solidFill>
              </a:rPr>
              <a:t>poistná zmluva zmiešaný </a:t>
            </a:r>
            <a:r>
              <a:rPr lang="sk-SK" sz="1800" dirty="0" smtClean="0">
                <a:solidFill>
                  <a:srgbClr val="002060"/>
                </a:solidFill>
              </a:rPr>
              <a:t>charakter</a:t>
            </a:r>
            <a:r>
              <a:rPr lang="sk-SK" sz="1800" dirty="0">
                <a:solidFill>
                  <a:srgbClr val="002060"/>
                </a:solidFill>
              </a:rPr>
              <a:t>.</a:t>
            </a: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6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Na aké zmluvy sa vzťahuje minimálna veľkosť písma?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>
                <a:solidFill>
                  <a:srgbClr val="002060"/>
                </a:solidFill>
              </a:rPr>
              <a:t>Skupinové poistné zmluvy</a:t>
            </a:r>
            <a:r>
              <a:rPr lang="sk-SK" sz="1800" dirty="0">
                <a:solidFill>
                  <a:srgbClr val="002060"/>
                </a:solidFill>
              </a:rPr>
              <a:t>: spravidla nie sú uzavierané fyzickou osobou – spotrebiteľom, ale podnikateľským subjektom, ktorý skupinovou poistnou zmluvou zabezpečuje poistnú ochranu pre svojich klientov, zamestnancov atď. </a:t>
            </a: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Skupinové poistné zmluvy môžeme zaradiť do dvoch hlavných skupín:</a:t>
            </a:r>
          </a:p>
          <a:p>
            <a:pPr lvl="1" algn="just">
              <a:buFont typeface="Wingdings" pitchFamily="2" charset="2"/>
              <a:buChar char="§"/>
            </a:pPr>
            <a:r>
              <a:rPr lang="sk-SK" sz="1400" dirty="0" err="1" smtClean="0">
                <a:solidFill>
                  <a:srgbClr val="002060"/>
                </a:solidFill>
              </a:rPr>
              <a:t>Benefit</a:t>
            </a:r>
            <a:r>
              <a:rPr lang="sk-SK" sz="1400" dirty="0" smtClean="0">
                <a:solidFill>
                  <a:srgbClr val="002060"/>
                </a:solidFill>
              </a:rPr>
              <a:t> pre poisteného  </a:t>
            </a:r>
          </a:p>
          <a:p>
            <a:pPr lvl="1" algn="just">
              <a:buFont typeface="Wingdings" pitchFamily="2" charset="2"/>
              <a:buChar char="§"/>
            </a:pPr>
            <a:r>
              <a:rPr lang="sk-SK" sz="1400" dirty="0" smtClean="0">
                <a:solidFill>
                  <a:srgbClr val="002060"/>
                </a:solidFill>
              </a:rPr>
              <a:t>Doplnková služba pre poisteného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Ak je skupinová poistná zmluva adresovaná </a:t>
            </a:r>
            <a:r>
              <a:rPr lang="sk-SK" sz="1800" dirty="0">
                <a:solidFill>
                  <a:srgbClr val="002060"/>
                </a:solidFill>
              </a:rPr>
              <a:t>spotrebiteľovi ako poistenej </a:t>
            </a:r>
            <a:r>
              <a:rPr lang="sk-SK" sz="1800" dirty="0" smtClean="0">
                <a:solidFill>
                  <a:srgbClr val="002060"/>
                </a:solidFill>
              </a:rPr>
              <a:t>osobe a vyžaduje od neho určité spotrebiteľské rozhodnutie </a:t>
            </a:r>
            <a:r>
              <a:rPr lang="sk-SK" sz="1800" dirty="0">
                <a:solidFill>
                  <a:srgbClr val="002060"/>
                </a:solidFill>
              </a:rPr>
              <a:t>(spotrebiteľ s ňou musí vyjadriť súhlas, spotrebiteľ znáša náklady spojené s poistením), je možné predpokladať, že súdna prax bude mať tendenciu zabezpečiť spotrebiteľovi rovnaký štandard ako v prípade individuálnych zmlúv.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79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Čo všetko je zmluvnou dokumentáciou?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Všetky dokumenty,  ktoré obsahujú náležitosti podľa § 788 OZ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Poistná zmluva, návrh poistnej zmluvy, akceptácia poistnej zmluvy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Všeobecné poistné podmienky, osobitné poistné podmienky, doplnkové poistné podmienky, zmluvné podmienky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Akékoľvek iné dokumenty, ktoré obsahujú vymedzenie práv a povinností zmluvných strán (napr. obchodné podmienky)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Akékoľvek dokumenty, ktoré za súčasť poistnej zmluvy označuje text poistnej zmluvy (napr. dotazník o zdravotnom stave, sadzobník poplatkov)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Informácia o výške </a:t>
            </a:r>
            <a:r>
              <a:rPr lang="sk-SK" sz="1800" dirty="0" err="1">
                <a:solidFill>
                  <a:srgbClr val="002060"/>
                </a:solidFill>
              </a:rPr>
              <a:t>odkupnej</a:t>
            </a:r>
            <a:r>
              <a:rPr lang="sk-SK" sz="1800" dirty="0">
                <a:solidFill>
                  <a:srgbClr val="002060"/>
                </a:solidFill>
              </a:rPr>
              <a:t> </a:t>
            </a:r>
            <a:r>
              <a:rPr lang="sk-SK" sz="1800" dirty="0" smtClean="0">
                <a:solidFill>
                  <a:srgbClr val="002060"/>
                </a:solidFill>
              </a:rPr>
              <a:t>hodnoty (§ 788 ods. 2 písm. f) OZ)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Dodatky k poistnej zmluve, resp. iné dvojstranné prejavy vôle meniace obsah poistnej zmluvy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Úkony, ktorým dochádza k jednostrannej zmene v obsahu poistnej zmluvy (napr. uplatnenie inflačnej doložky, zmena zaradenia do rizikovej skupiny, uplatnenie bonusu/</a:t>
            </a:r>
            <a:r>
              <a:rPr lang="sk-SK" sz="1800" dirty="0" err="1" smtClean="0">
                <a:solidFill>
                  <a:srgbClr val="002060"/>
                </a:solidFill>
              </a:rPr>
              <a:t>malusu</a:t>
            </a:r>
            <a:r>
              <a:rPr lang="sk-SK" sz="1800" dirty="0" smtClean="0">
                <a:solidFill>
                  <a:srgbClr val="002060"/>
                </a:solidFill>
              </a:rPr>
              <a:t>)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07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Čo </a:t>
            </a:r>
            <a:r>
              <a:rPr lang="sk-SK" sz="2000" dirty="0">
                <a:solidFill>
                  <a:srgbClr val="FF0000"/>
                </a:solidFill>
              </a:rPr>
              <a:t>nie je zmluvnou dokumentáciou?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Dokumenty, ktoré nie sú súčasťou poistnej zmluvy a jednostranné </a:t>
            </a:r>
            <a:r>
              <a:rPr lang="sk-SK" sz="1800" dirty="0">
                <a:solidFill>
                  <a:srgbClr val="002060"/>
                </a:solidFill>
              </a:rPr>
              <a:t>úkony, ktoré nemajú za následok vznik alebo zmenu poistnej zmluvy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Poistka (ak neplní funkciu akceptácie návrhu)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Formulár o dôležitých podmienkach uzatváranej poistnej zmluvy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Predzmluvné informačné dokumenty (§ 792a OZ)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Dokumenty finančného sprostredkovateľa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Upomienka na zaplatenie poistného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Výzva na zaplatenie poistného 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Výpoveď poistnej zmluvy, odstúpenie od poistnej zmluvy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Extenzívny výklad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Je možné predpokladať, že niektoré súdy budú zmluvnú dokumentáciu vykladať extenzívne a budú povinnosť veľkosti písma vzťahovať na akýkoľvek dokument, ktorý súvisí s poistnou zmluvou. Bez ohľadu na to, či má povahu zmluvného dokumentu </a:t>
            </a:r>
            <a:r>
              <a:rPr lang="sk-SK" sz="1800" dirty="0" smtClean="0">
                <a:solidFill>
                  <a:srgbClr val="002060"/>
                </a:solidFill>
              </a:rPr>
              <a:t>(teda či tvorí </a:t>
            </a:r>
            <a:r>
              <a:rPr lang="sk-SK" sz="1800" dirty="0">
                <a:solidFill>
                  <a:srgbClr val="002060"/>
                </a:solidFill>
              </a:rPr>
              <a:t>po právnej stránke obsah poistnej zmluvy)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69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Čo všetko musí byť uvedené minimálnou veľkosťou písma?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Všetky </a:t>
            </a:r>
            <a:r>
              <a:rPr lang="sk-SK" sz="1800" b="1" dirty="0">
                <a:solidFill>
                  <a:srgbClr val="002060"/>
                </a:solidFill>
              </a:rPr>
              <a:t>ustanovenia</a:t>
            </a:r>
            <a:r>
              <a:rPr lang="sk-SK" sz="1800" dirty="0">
                <a:solidFill>
                  <a:srgbClr val="002060"/>
                </a:solidFill>
              </a:rPr>
              <a:t> spotrebiteľskej zmluvy, ako aj </a:t>
            </a:r>
            <a:r>
              <a:rPr lang="sk-SK" sz="1800" dirty="0" smtClean="0">
                <a:solidFill>
                  <a:srgbClr val="002060"/>
                </a:solidFill>
              </a:rPr>
              <a:t>ustanovenia obsiahnuté </a:t>
            </a:r>
            <a:r>
              <a:rPr lang="sk-SK" sz="1800" dirty="0">
                <a:solidFill>
                  <a:srgbClr val="002060"/>
                </a:solidFill>
              </a:rPr>
              <a:t>vo všeobecných obchodných </a:t>
            </a:r>
            <a:r>
              <a:rPr lang="sk-SK" sz="1800" dirty="0" smtClean="0">
                <a:solidFill>
                  <a:srgbClr val="002060"/>
                </a:solidFill>
              </a:rPr>
              <a:t>podmienkach alebo </a:t>
            </a:r>
            <a:r>
              <a:rPr lang="sk-SK" sz="1800" dirty="0">
                <a:solidFill>
                  <a:srgbClr val="002060"/>
                </a:solidFill>
              </a:rPr>
              <a:t>v akýchkoľvek iných zmluvných dokumentoch</a:t>
            </a:r>
            <a:r>
              <a:rPr lang="sk-SK" sz="1800" dirty="0" smtClean="0">
                <a:solidFill>
                  <a:srgbClr val="002060"/>
                </a:solidFill>
              </a:rPr>
              <a:t>, ktoré </a:t>
            </a:r>
            <a:r>
              <a:rPr lang="sk-SK" sz="1800" dirty="0">
                <a:solidFill>
                  <a:srgbClr val="002060"/>
                </a:solidFill>
              </a:rPr>
              <a:t>so spotrebiteľskou zmluvou </a:t>
            </a:r>
            <a:r>
              <a:rPr lang="sk-SK" sz="1800" dirty="0" smtClean="0">
                <a:solidFill>
                  <a:srgbClr val="002060"/>
                </a:solidFill>
              </a:rPr>
              <a:t>súvisia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Všetky ustanovenia, ktoré </a:t>
            </a:r>
            <a:r>
              <a:rPr lang="sk-SK" sz="1800" b="1" dirty="0" smtClean="0">
                <a:solidFill>
                  <a:srgbClr val="002060"/>
                </a:solidFill>
              </a:rPr>
              <a:t>obsahovo patria k poistnej zmluve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Pokyny alebo vysvetlivky pre klienta, ktoré majú právny význam [napr. k správnemu vyplneniu zdravotného dotazníka, vysvetlenie niektorých zdravotných diagnóz]</a:t>
            </a:r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Na čo by sa nemusela uplatniť minimálna veľkosť písma?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Vysvetlivky, poznámky pod čiarou, návod na vyplnenie </a:t>
            </a:r>
            <a:r>
              <a:rPr lang="sk-SK" sz="1800" dirty="0" smtClean="0">
                <a:solidFill>
                  <a:srgbClr val="002060"/>
                </a:solidFill>
              </a:rPr>
              <a:t>tlačiva, ktoré nemajú právny význam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Technické  zóny [čiarové kódy, kódové označenie tlačiva a pod</a:t>
            </a:r>
            <a:r>
              <a:rPr lang="sk-SK" sz="1800" dirty="0" smtClean="0">
                <a:solidFill>
                  <a:srgbClr val="002060"/>
                </a:solidFill>
              </a:rPr>
              <a:t>.]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Grafické prvky [logo poisťovne, piktogram produktu a pod.]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Evidenčné čísla [číslo PZ, číslo návrhu]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Pokyny pre sprostredkovateľa,  ktoré nemajú právny význam [napr. ktorá </a:t>
            </a:r>
            <a:r>
              <a:rPr lang="sk-SK" sz="1800" dirty="0" err="1" smtClean="0">
                <a:solidFill>
                  <a:srgbClr val="002060"/>
                </a:solidFill>
              </a:rPr>
              <a:t>priepisná</a:t>
            </a:r>
            <a:r>
              <a:rPr lang="sk-SK" sz="1800" dirty="0" smtClean="0">
                <a:solidFill>
                  <a:srgbClr val="002060"/>
                </a:solidFill>
              </a:rPr>
              <a:t> kópia patrí klientovi]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Číslovanie strán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80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Požadovaný typ písma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Pôvodný návrh</a:t>
            </a:r>
            <a:r>
              <a:rPr lang="sk-SK" sz="1800" dirty="0" smtClean="0">
                <a:solidFill>
                  <a:srgbClr val="002060"/>
                </a:solidFill>
              </a:rPr>
              <a:t>: jednotný font [</a:t>
            </a:r>
            <a:r>
              <a:rPr lang="sk-SK" sz="1800" dirty="0" err="1" smtClean="0">
                <a:solidFill>
                  <a:srgbClr val="002060"/>
                </a:solidFill>
              </a:rPr>
              <a:t>Times</a:t>
            </a:r>
            <a:r>
              <a:rPr lang="sk-SK" sz="1800" dirty="0" smtClean="0">
                <a:solidFill>
                  <a:srgbClr val="002060"/>
                </a:solidFill>
              </a:rPr>
              <a:t> New Roman]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Schválená verzia</a:t>
            </a:r>
            <a:r>
              <a:rPr lang="sk-SK" sz="1800" dirty="0" smtClean="0">
                <a:solidFill>
                  <a:srgbClr val="002060"/>
                </a:solidFill>
              </a:rPr>
              <a:t>: písmo nemôže byť pre spotrebiteľa nečitateľné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sz="2000" dirty="0">
                <a:solidFill>
                  <a:srgbClr val="FF0000"/>
                </a:solidFill>
              </a:rPr>
              <a:t>Parametre čitateľnosti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Vykonávacie nariadenie vlády parametre čitateľnosti nevymedzuje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Šírka </a:t>
            </a:r>
            <a:r>
              <a:rPr lang="sk-SK" sz="1800" dirty="0">
                <a:solidFill>
                  <a:srgbClr val="002060"/>
                </a:solidFill>
              </a:rPr>
              <a:t>znakov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Medzery medzi </a:t>
            </a:r>
            <a:r>
              <a:rPr lang="sk-SK" sz="1800" dirty="0" smtClean="0">
                <a:solidFill>
                  <a:srgbClr val="002060"/>
                </a:solidFill>
              </a:rPr>
              <a:t>znakmi 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Medzery </a:t>
            </a:r>
            <a:r>
              <a:rPr lang="sk-SK" sz="1800" dirty="0">
                <a:solidFill>
                  <a:srgbClr val="002060"/>
                </a:solidFill>
              </a:rPr>
              <a:t>medzi slovami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Vnútorná svetlosť </a:t>
            </a:r>
            <a:r>
              <a:rPr lang="sk-SK" sz="1800" dirty="0">
                <a:solidFill>
                  <a:srgbClr val="002060"/>
                </a:solidFill>
              </a:rPr>
              <a:t>písma </a:t>
            </a:r>
            <a:r>
              <a:rPr lang="sk-SK" sz="1800" dirty="0" smtClean="0">
                <a:solidFill>
                  <a:srgbClr val="002060"/>
                </a:solidFill>
              </a:rPr>
              <a:t>[voľná plocha vo vnútri písmena]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Vonkajšia svetlosť písma [voľná plocha mimo písmena v bloku]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Podobnosť tvarov písma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Riadkovanie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Uplatnenie zvýraznenia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Rozdiel farby písma a farby podkladového papiera 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97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Požadovaná veľkosť písma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Pôvodný návrh: 12 bodov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Schválená verzia: </a:t>
            </a:r>
            <a:r>
              <a:rPr lang="sk-SK" sz="1800" b="1" dirty="0">
                <a:solidFill>
                  <a:srgbClr val="002060"/>
                </a:solidFill>
              </a:rPr>
              <a:t>výška</a:t>
            </a:r>
            <a:r>
              <a:rPr lang="sk-SK" sz="1800" dirty="0">
                <a:solidFill>
                  <a:srgbClr val="002060"/>
                </a:solidFill>
              </a:rPr>
              <a:t> písma musí byť najmenej 1,9mm</a:t>
            </a:r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Veľkosť </a:t>
            </a:r>
            <a:r>
              <a:rPr lang="sk-SK" sz="2000" dirty="0">
                <a:solidFill>
                  <a:srgbClr val="FF0000"/>
                </a:solidFill>
              </a:rPr>
              <a:t>písma v bodoch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Typografický bod – klasická typografická merná sústava vychádza z parížskej stopy. 1 typografický bod = 0,3759mm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Monotypový bod – monotypový bod vychádza z anglickej stopy. 1 bod = 0,3528 mm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Každý </a:t>
            </a:r>
            <a:r>
              <a:rPr lang="sk-SK" sz="1800" dirty="0">
                <a:solidFill>
                  <a:srgbClr val="002060"/>
                </a:solidFill>
              </a:rPr>
              <a:t>typ písma má na </a:t>
            </a:r>
            <a:r>
              <a:rPr lang="sk-SK" sz="1800" dirty="0" err="1">
                <a:solidFill>
                  <a:srgbClr val="002060"/>
                </a:solidFill>
              </a:rPr>
              <a:t>kuželke</a:t>
            </a:r>
            <a:r>
              <a:rPr lang="sk-SK" sz="1800" dirty="0">
                <a:solidFill>
                  <a:srgbClr val="002060"/>
                </a:solidFill>
              </a:rPr>
              <a:t> iné proporcie, a tak bodovo rovnaké písma môžu byť rozdielne veľké.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653136"/>
            <a:ext cx="8892480" cy="16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4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2143919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Typografické názvy veľkostí písma</a:t>
            </a:r>
          </a:p>
          <a:p>
            <a:pPr marL="0" indent="0" algn="just">
              <a:buNone/>
            </a:pPr>
            <a:r>
              <a:rPr lang="sk-SK" sz="1800" dirty="0">
                <a:solidFill>
                  <a:srgbClr val="002060"/>
                </a:solidFill>
              </a:rPr>
              <a:t>Ako základná veľkosť bežne čitateľného textu sa udáva 8-9 bodov. Je to bežné novinové písmo, v časopisoch sa používa skôr veľkosť 9, v knihách 9-12. 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75464"/>
              </p:ext>
            </p:extLst>
          </p:nvPr>
        </p:nvGraphicFramePr>
        <p:xfrm>
          <a:off x="1285875" y="2780928"/>
          <a:ext cx="7539984" cy="381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62"/>
                <a:gridCol w="1417638"/>
                <a:gridCol w="1080120"/>
                <a:gridCol w="4176464"/>
              </a:tblGrid>
              <a:tr h="545203">
                <a:tc>
                  <a:txBody>
                    <a:bodyPr/>
                    <a:lstStyle/>
                    <a:p>
                      <a:r>
                        <a:rPr lang="sk-SK" dirty="0" smtClean="0"/>
                        <a:t>Body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Názov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Použitie</a:t>
                      </a:r>
                      <a:endParaRPr lang="sk-SK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Kolonel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2,631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Slovníky,</a:t>
                      </a:r>
                      <a:r>
                        <a:rPr lang="sk-SK" baseline="0" dirty="0" smtClean="0"/>
                        <a:t> vysvetlivky, poznámky</a:t>
                      </a:r>
                      <a:endParaRPr lang="sk-SK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r>
                        <a:rPr lang="sk-SK" dirty="0" smtClean="0"/>
                        <a:t>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Petit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3,007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Noviny</a:t>
                      </a:r>
                      <a:endParaRPr lang="sk-SK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r>
                        <a:rPr lang="sk-SK" dirty="0" smtClean="0"/>
                        <a:t>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Borgis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3,383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Časopisy, knihy</a:t>
                      </a:r>
                      <a:endParaRPr lang="sk-SK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Garmond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3,759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Knihy</a:t>
                      </a:r>
                      <a:endParaRPr lang="sk-SK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r>
                        <a:rPr lang="sk-SK" dirty="0" smtClean="0"/>
                        <a:t>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Cicero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4,511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Detské</a:t>
                      </a:r>
                      <a:r>
                        <a:rPr lang="sk-SK" baseline="0" dirty="0" smtClean="0"/>
                        <a:t> knihy</a:t>
                      </a:r>
                      <a:endParaRPr lang="sk-SK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r>
                        <a:rPr lang="sk-SK" dirty="0" smtClean="0"/>
                        <a:t>14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Stredné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5,263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Detské knihy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30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Veľkosť písma v mm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Schválená verzia: </a:t>
            </a:r>
            <a:r>
              <a:rPr lang="sk-SK" sz="1800" b="1" dirty="0">
                <a:solidFill>
                  <a:srgbClr val="002060"/>
                </a:solidFill>
              </a:rPr>
              <a:t>výška</a:t>
            </a:r>
            <a:r>
              <a:rPr lang="sk-SK" sz="1800" dirty="0">
                <a:solidFill>
                  <a:srgbClr val="002060"/>
                </a:solidFill>
              </a:rPr>
              <a:t> písma musí byť najmenej 1,9mm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Bližší </a:t>
            </a:r>
            <a:r>
              <a:rPr lang="sk-SK" sz="1800" dirty="0">
                <a:solidFill>
                  <a:srgbClr val="002060"/>
                </a:solidFill>
              </a:rPr>
              <a:t>popis obsahuje dôvodová správa, ktorá však nehovorí o „</a:t>
            </a:r>
            <a:r>
              <a:rPr lang="sk-SK" sz="1800" b="1" dirty="0">
                <a:solidFill>
                  <a:srgbClr val="002060"/>
                </a:solidFill>
              </a:rPr>
              <a:t>výške</a:t>
            </a:r>
            <a:r>
              <a:rPr lang="sk-SK" sz="1800" dirty="0">
                <a:solidFill>
                  <a:srgbClr val="002060"/>
                </a:solidFill>
              </a:rPr>
              <a:t>“ </a:t>
            </a:r>
            <a:r>
              <a:rPr lang="sk-SK" sz="1800" dirty="0" smtClean="0">
                <a:solidFill>
                  <a:srgbClr val="002060"/>
                </a:solidFill>
              </a:rPr>
              <a:t>ale </a:t>
            </a:r>
            <a:r>
              <a:rPr lang="sk-SK" sz="1800" dirty="0">
                <a:solidFill>
                  <a:srgbClr val="002060"/>
                </a:solidFill>
              </a:rPr>
              <a:t>o „</a:t>
            </a:r>
            <a:r>
              <a:rPr lang="sk-SK" sz="1800" b="1" dirty="0">
                <a:solidFill>
                  <a:srgbClr val="002060"/>
                </a:solidFill>
              </a:rPr>
              <a:t>strednej výške</a:t>
            </a:r>
            <a:r>
              <a:rPr lang="sk-SK" sz="1800" dirty="0" smtClean="0">
                <a:solidFill>
                  <a:srgbClr val="002060"/>
                </a:solidFill>
              </a:rPr>
              <a:t>“</a:t>
            </a:r>
          </a:p>
          <a:p>
            <a:pPr marL="0" indent="0" algn="just">
              <a:buNone/>
            </a:pPr>
            <a:r>
              <a:rPr lang="sk-SK" sz="2000" dirty="0">
                <a:solidFill>
                  <a:srgbClr val="FF0000"/>
                </a:solidFill>
              </a:rPr>
              <a:t>Linková osnova písma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A </a:t>
            </a:r>
            <a:r>
              <a:rPr lang="sk-SK" sz="1800" dirty="0">
                <a:solidFill>
                  <a:srgbClr val="002060"/>
                </a:solidFill>
              </a:rPr>
              <a:t>– stupeň písma - veľkosť </a:t>
            </a:r>
            <a:r>
              <a:rPr lang="sk-SK" sz="1800" dirty="0" err="1">
                <a:solidFill>
                  <a:srgbClr val="002060"/>
                </a:solidFill>
              </a:rPr>
              <a:t>kužeľky</a:t>
            </a:r>
            <a:r>
              <a:rPr lang="sk-SK" sz="1800" dirty="0">
                <a:solidFill>
                  <a:srgbClr val="002060"/>
                </a:solidFill>
              </a:rPr>
              <a:t> (kolku)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B – svetlá výška </a:t>
            </a:r>
            <a:r>
              <a:rPr lang="sk-SK" sz="1800" dirty="0" smtClean="0">
                <a:solidFill>
                  <a:srgbClr val="002060"/>
                </a:solidFill>
              </a:rPr>
              <a:t>písma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C – stredná </a:t>
            </a:r>
            <a:r>
              <a:rPr lang="sk-SK" sz="1800" dirty="0" smtClean="0">
                <a:solidFill>
                  <a:srgbClr val="002060"/>
                </a:solidFill>
              </a:rPr>
              <a:t>výška písma </a:t>
            </a:r>
            <a:r>
              <a:rPr lang="sk-SK" sz="1800" dirty="0">
                <a:solidFill>
                  <a:srgbClr val="002060"/>
                </a:solidFill>
              </a:rPr>
              <a:t>(</a:t>
            </a:r>
            <a:r>
              <a:rPr lang="sk-SK" sz="1800" dirty="0" err="1">
                <a:solidFill>
                  <a:srgbClr val="002060"/>
                </a:solidFill>
              </a:rPr>
              <a:t>x-height</a:t>
            </a:r>
            <a:r>
              <a:rPr lang="sk-SK" sz="1800" dirty="0">
                <a:solidFill>
                  <a:srgbClr val="002060"/>
                </a:solidFill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8" y="3941841"/>
            <a:ext cx="8964488" cy="285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1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Zmeny Občianskeho zákonníka</a:t>
            </a:r>
            <a:endParaRPr lang="sk-SK" dirty="0" smtClean="0"/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4562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Stručný sumár zmien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definovanie </a:t>
            </a:r>
            <a:r>
              <a:rPr lang="sk-SK" sz="1800" b="1" dirty="0">
                <a:solidFill>
                  <a:srgbClr val="002060"/>
                </a:solidFill>
              </a:rPr>
              <a:t>úžery</a:t>
            </a:r>
            <a:r>
              <a:rPr lang="sk-SK" sz="1800" dirty="0">
                <a:solidFill>
                  <a:srgbClr val="002060"/>
                </a:solidFill>
              </a:rPr>
              <a:t> so sankciou neplatnosti zmluvy (§39a)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priorita režimu </a:t>
            </a:r>
            <a:r>
              <a:rPr lang="sk-SK" sz="1800" dirty="0">
                <a:solidFill>
                  <a:srgbClr val="002060"/>
                </a:solidFill>
              </a:rPr>
              <a:t>Občianskeho zákonníka na právne vzťahy so spotrebiteľom a to aj </a:t>
            </a:r>
            <a:r>
              <a:rPr lang="sk-SK" sz="1800" dirty="0" smtClean="0">
                <a:solidFill>
                  <a:srgbClr val="002060"/>
                </a:solidFill>
              </a:rPr>
              <a:t>v</a:t>
            </a:r>
            <a:r>
              <a:rPr lang="sk-SK" sz="1800" dirty="0">
                <a:solidFill>
                  <a:srgbClr val="002060"/>
                </a:solidFill>
              </a:rPr>
              <a:t> prípade, ak by sa mali použiť predpisy obchodného práva (§52 </a:t>
            </a:r>
            <a:r>
              <a:rPr lang="sk-SK" sz="1800" dirty="0" smtClean="0">
                <a:solidFill>
                  <a:srgbClr val="002060"/>
                </a:solidFill>
              </a:rPr>
              <a:t>ods. 2)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nové </a:t>
            </a:r>
            <a:r>
              <a:rPr lang="sk-SK" sz="1800" b="1" dirty="0">
                <a:solidFill>
                  <a:srgbClr val="002060"/>
                </a:solidFill>
              </a:rPr>
              <a:t>neprijateľné zmluvné podmienky </a:t>
            </a:r>
            <a:r>
              <a:rPr lang="sk-SK" sz="1800" dirty="0" smtClean="0">
                <a:solidFill>
                  <a:srgbClr val="002060"/>
                </a:solidFill>
              </a:rPr>
              <a:t>[§</a:t>
            </a:r>
            <a:r>
              <a:rPr lang="sk-SK" sz="1800" dirty="0">
                <a:solidFill>
                  <a:srgbClr val="002060"/>
                </a:solidFill>
              </a:rPr>
              <a:t>53 ods. 4 </a:t>
            </a:r>
            <a:r>
              <a:rPr lang="sk-SK" sz="1800" dirty="0" err="1">
                <a:solidFill>
                  <a:srgbClr val="002060"/>
                </a:solidFill>
              </a:rPr>
              <a:t>písm</a:t>
            </a:r>
            <a:r>
              <a:rPr lang="sk-SK" sz="1800" dirty="0">
                <a:solidFill>
                  <a:srgbClr val="002060"/>
                </a:solidFill>
              </a:rPr>
              <a:t> s) až v</a:t>
            </a:r>
            <a:r>
              <a:rPr lang="sk-SK" sz="1800" dirty="0" smtClean="0">
                <a:solidFill>
                  <a:srgbClr val="002060"/>
                </a:solidFill>
              </a:rPr>
              <a:t>)]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zavedenie </a:t>
            </a:r>
            <a:r>
              <a:rPr lang="sk-SK" sz="1800" b="1" dirty="0" smtClean="0">
                <a:solidFill>
                  <a:srgbClr val="002060"/>
                </a:solidFill>
              </a:rPr>
              <a:t>maximálnej </a:t>
            </a:r>
            <a:r>
              <a:rPr lang="sk-SK" sz="1800" b="1" dirty="0">
                <a:solidFill>
                  <a:srgbClr val="002060"/>
                </a:solidFill>
              </a:rPr>
              <a:t>výšky odplaty </a:t>
            </a:r>
            <a:r>
              <a:rPr lang="sk-SK" sz="1800" dirty="0">
                <a:solidFill>
                  <a:srgbClr val="002060"/>
                </a:solidFill>
              </a:rPr>
              <a:t>za poskytnutie úveru</a:t>
            </a:r>
            <a:r>
              <a:rPr lang="sk-SK" sz="1800" dirty="0" smtClean="0">
                <a:solidFill>
                  <a:srgbClr val="002060"/>
                </a:solidFill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stanovenie </a:t>
            </a:r>
            <a:r>
              <a:rPr lang="sk-SK" sz="1800" dirty="0">
                <a:solidFill>
                  <a:srgbClr val="002060"/>
                </a:solidFill>
              </a:rPr>
              <a:t>povinnej </a:t>
            </a:r>
            <a:r>
              <a:rPr lang="sk-SK" sz="1800" b="1" dirty="0">
                <a:solidFill>
                  <a:srgbClr val="002060"/>
                </a:solidFill>
              </a:rPr>
              <a:t>minimálnej veľkosti písma </a:t>
            </a:r>
            <a:r>
              <a:rPr lang="sk-SK" sz="1800" dirty="0">
                <a:solidFill>
                  <a:srgbClr val="002060"/>
                </a:solidFill>
              </a:rPr>
              <a:t>v </a:t>
            </a:r>
            <a:r>
              <a:rPr lang="sk-SK" sz="1800" dirty="0" smtClean="0">
                <a:solidFill>
                  <a:srgbClr val="002060"/>
                </a:solidFill>
              </a:rPr>
              <a:t>spotrebiteľských zmluvách </a:t>
            </a:r>
            <a:r>
              <a:rPr lang="sk-SK" sz="1800" dirty="0">
                <a:solidFill>
                  <a:srgbClr val="002060"/>
                </a:solidFill>
              </a:rPr>
              <a:t>a </a:t>
            </a:r>
            <a:r>
              <a:rPr lang="sk-SK" sz="1800" dirty="0" smtClean="0">
                <a:solidFill>
                  <a:srgbClr val="002060"/>
                </a:solidFill>
              </a:rPr>
              <a:t>obchodných podmienkach a </a:t>
            </a:r>
            <a:r>
              <a:rPr lang="sk-SK" sz="1800" dirty="0">
                <a:solidFill>
                  <a:srgbClr val="002060"/>
                </a:solidFill>
              </a:rPr>
              <a:t>akýchkoľvek iných </a:t>
            </a:r>
            <a:r>
              <a:rPr lang="sk-SK" sz="1800" dirty="0" smtClean="0">
                <a:solidFill>
                  <a:srgbClr val="002060"/>
                </a:solidFill>
              </a:rPr>
              <a:t>zmluvných dokumentoch súvisiacich </a:t>
            </a:r>
            <a:r>
              <a:rPr lang="sk-SK" sz="1800" dirty="0">
                <a:solidFill>
                  <a:srgbClr val="002060"/>
                </a:solidFill>
              </a:rPr>
              <a:t>so </a:t>
            </a:r>
            <a:r>
              <a:rPr lang="sk-SK" sz="1800" dirty="0" smtClean="0">
                <a:solidFill>
                  <a:srgbClr val="002060"/>
                </a:solidFill>
              </a:rPr>
              <a:t>spotrebiteľskou zmluvou (§</a:t>
            </a:r>
            <a:r>
              <a:rPr lang="sk-SK" sz="1800" dirty="0">
                <a:solidFill>
                  <a:srgbClr val="002060"/>
                </a:solidFill>
              </a:rPr>
              <a:t>53c)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neplatnosť </a:t>
            </a:r>
            <a:r>
              <a:rPr lang="sk-SK" sz="1800" b="1" dirty="0">
                <a:solidFill>
                  <a:srgbClr val="002060"/>
                </a:solidFill>
              </a:rPr>
              <a:t>spotrebiteľských zmlúv</a:t>
            </a:r>
            <a:r>
              <a:rPr lang="sk-SK" sz="1800" dirty="0">
                <a:solidFill>
                  <a:srgbClr val="002060"/>
                </a:solidFill>
              </a:rPr>
              <a:t> obsahujúcej neprijateľnú zmluvnú podmienku tak ako bola </a:t>
            </a:r>
            <a:r>
              <a:rPr lang="sk-SK" sz="1800" dirty="0" smtClean="0">
                <a:solidFill>
                  <a:srgbClr val="002060"/>
                </a:solidFill>
              </a:rPr>
              <a:t>uvedená </a:t>
            </a:r>
            <a:r>
              <a:rPr lang="sk-SK" sz="1800" dirty="0">
                <a:solidFill>
                  <a:srgbClr val="002060"/>
                </a:solidFill>
              </a:rPr>
              <a:t>vo výroku rozhodnutia súdom (§53d)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432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Minimálna veľkosť písma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>
                <a:solidFill>
                  <a:srgbClr val="FF0000"/>
                </a:solidFill>
              </a:rPr>
              <a:t>Stredná výška písma a jej vlastnosti</a:t>
            </a:r>
          </a:p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Proporcionálne </a:t>
            </a:r>
            <a:r>
              <a:rPr lang="sk-SK" sz="1800" b="1" dirty="0">
                <a:solidFill>
                  <a:srgbClr val="002060"/>
                </a:solidFill>
              </a:rPr>
              <a:t>rozloženie písmovej osnovy je pri každom type písma </a:t>
            </a:r>
            <a:r>
              <a:rPr lang="sk-SK" sz="1800" dirty="0">
                <a:solidFill>
                  <a:srgbClr val="002060"/>
                </a:solidFill>
              </a:rPr>
              <a:t>iné a dáva mu osobitý charakter. </a:t>
            </a:r>
            <a:endParaRPr lang="sk-SK" sz="1800" dirty="0" smtClean="0">
              <a:solidFill>
                <a:srgbClr val="002060"/>
              </a:solidFill>
            </a:endParaRPr>
          </a:p>
          <a:p>
            <a:pPr algn="just"/>
            <a:r>
              <a:rPr lang="sk-SK" sz="1800" dirty="0" smtClean="0">
                <a:solidFill>
                  <a:srgbClr val="002060"/>
                </a:solidFill>
              </a:rPr>
              <a:t>Vzájomný </a:t>
            </a:r>
            <a:r>
              <a:rPr lang="sk-SK" sz="1800" dirty="0">
                <a:solidFill>
                  <a:srgbClr val="002060"/>
                </a:solidFill>
              </a:rPr>
              <a:t>pomer veľkosti strednej výšky k dĺžke horných a dolných </a:t>
            </a:r>
            <a:r>
              <a:rPr lang="sk-SK" sz="1800" dirty="0" err="1">
                <a:solidFill>
                  <a:srgbClr val="002060"/>
                </a:solidFill>
              </a:rPr>
              <a:t>doťahov</a:t>
            </a:r>
            <a:r>
              <a:rPr lang="sk-SK" sz="1800" dirty="0">
                <a:solidFill>
                  <a:srgbClr val="002060"/>
                </a:solidFill>
              </a:rPr>
              <a:t> má značný vplyv na čitateľnosť písma. Čím je stredná výška písma väčšia, tým menšie sú horné a dolné </a:t>
            </a:r>
            <a:r>
              <a:rPr lang="sk-SK" sz="1800" dirty="0" err="1">
                <a:solidFill>
                  <a:srgbClr val="002060"/>
                </a:solidFill>
              </a:rPr>
              <a:t>doťahy</a:t>
            </a:r>
            <a:r>
              <a:rPr lang="sk-SK" sz="18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Písma s väčšou strednou výškou sú čitateľnejšie </a:t>
            </a:r>
            <a:r>
              <a:rPr lang="sk-SK" sz="1800" dirty="0">
                <a:solidFill>
                  <a:srgbClr val="002060"/>
                </a:solidFill>
              </a:rPr>
              <a:t>aj v menších veľkostiach. </a:t>
            </a:r>
            <a:endParaRPr lang="sk-SK" sz="1800" dirty="0" smtClean="0">
              <a:solidFill>
                <a:srgbClr val="002060"/>
              </a:solidFill>
            </a:endParaRPr>
          </a:p>
          <a:p>
            <a:pPr algn="just"/>
            <a:r>
              <a:rPr lang="sk-SK" sz="1800" dirty="0" smtClean="0">
                <a:solidFill>
                  <a:srgbClr val="002060"/>
                </a:solidFill>
              </a:rPr>
              <a:t>Z pohľadu úspor bude výhodnejšie hľadať typy písma, ktoré majú </a:t>
            </a:r>
            <a:r>
              <a:rPr lang="sk-SK" sz="1800" b="1" dirty="0" smtClean="0">
                <a:solidFill>
                  <a:srgbClr val="002060"/>
                </a:solidFill>
              </a:rPr>
              <a:t>priaznivý</a:t>
            </a:r>
            <a:r>
              <a:rPr lang="sk-SK" sz="1800" dirty="0" smtClean="0">
                <a:solidFill>
                  <a:srgbClr val="002060"/>
                </a:solidFill>
              </a:rPr>
              <a:t> pomer strednej výšky písma k celkovej veľkosti.</a:t>
            </a:r>
            <a:endParaRPr lang="sk-SK" sz="1800" dirty="0">
              <a:solidFill>
                <a:srgbClr val="002060"/>
              </a:solidFill>
            </a:endParaRP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72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Neplatnosť spotrebiteľských zmlúv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Právna úprava </a:t>
            </a:r>
            <a:r>
              <a:rPr lang="sk-SK" sz="2000" dirty="0" smtClean="0">
                <a:solidFill>
                  <a:srgbClr val="FF0000"/>
                </a:solidFill>
              </a:rPr>
              <a:t>a </a:t>
            </a:r>
            <a:r>
              <a:rPr lang="sk-SK" sz="2000" dirty="0" smtClean="0">
                <a:solidFill>
                  <a:srgbClr val="FF0000"/>
                </a:solidFill>
              </a:rPr>
              <a:t>porovnanie so </a:t>
            </a:r>
            <a:r>
              <a:rPr lang="sk-SK" sz="2000" dirty="0" smtClean="0">
                <a:solidFill>
                  <a:srgbClr val="FF0000"/>
                </a:solidFill>
              </a:rPr>
              <a:t>smernicou 93/13/EHS</a:t>
            </a:r>
            <a:endParaRPr lang="sk-SK" sz="20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002060"/>
                </a:solidFill>
              </a:rPr>
              <a:t>§ 53d Občianskeho zákonníka</a:t>
            </a:r>
            <a:r>
              <a:rPr lang="pl-PL" sz="1800" dirty="0" smtClean="0">
                <a:solidFill>
                  <a:srgbClr val="002060"/>
                </a:solidFill>
              </a:rPr>
              <a:t>: Spotrebiteľská </a:t>
            </a:r>
            <a:r>
              <a:rPr lang="pl-PL" sz="1800" dirty="0">
                <a:solidFill>
                  <a:srgbClr val="002060"/>
                </a:solidFill>
              </a:rPr>
              <a:t>zmluva, ktorá obsahuje </a:t>
            </a:r>
            <a:r>
              <a:rPr lang="pl-PL" sz="1800" dirty="0" smtClean="0">
                <a:solidFill>
                  <a:srgbClr val="002060"/>
                </a:solidFill>
              </a:rPr>
              <a:t>neprijateľnú zmluvnú </a:t>
            </a:r>
            <a:r>
              <a:rPr lang="pl-PL" sz="1800" dirty="0">
                <a:solidFill>
                  <a:srgbClr val="002060"/>
                </a:solidFill>
              </a:rPr>
              <a:t>podmienku v znení, ako je uvedená vo </a:t>
            </a:r>
            <a:r>
              <a:rPr lang="pl-PL" sz="1800" dirty="0" smtClean="0">
                <a:solidFill>
                  <a:srgbClr val="002060"/>
                </a:solidFill>
              </a:rPr>
              <a:t>výroku rozhodnutia </a:t>
            </a:r>
            <a:r>
              <a:rPr lang="pl-PL" sz="1800" dirty="0">
                <a:solidFill>
                  <a:srgbClr val="002060"/>
                </a:solidFill>
              </a:rPr>
              <a:t>súdu a jej uzavretie bolo dosiahnuté </a:t>
            </a:r>
            <a:r>
              <a:rPr lang="pl-PL" sz="1800" dirty="0" smtClean="0">
                <a:solidFill>
                  <a:srgbClr val="002060"/>
                </a:solidFill>
              </a:rPr>
              <a:t>za použitia </a:t>
            </a:r>
            <a:r>
              <a:rPr lang="pl-PL" sz="1800" b="1" dirty="0">
                <a:solidFill>
                  <a:srgbClr val="002060"/>
                </a:solidFill>
              </a:rPr>
              <a:t>nekalej obchodnej praktiky </a:t>
            </a:r>
            <a:r>
              <a:rPr lang="pl-PL" sz="1800" dirty="0">
                <a:solidFill>
                  <a:srgbClr val="002060"/>
                </a:solidFill>
              </a:rPr>
              <a:t>alebo </a:t>
            </a:r>
            <a:r>
              <a:rPr lang="pl-PL" sz="1800" b="1" dirty="0">
                <a:solidFill>
                  <a:srgbClr val="002060"/>
                </a:solidFill>
              </a:rPr>
              <a:t>úžery</a:t>
            </a:r>
            <a:r>
              <a:rPr lang="pl-PL" sz="1800" dirty="0">
                <a:solidFill>
                  <a:srgbClr val="002060"/>
                </a:solidFill>
              </a:rPr>
              <a:t>, je neplatná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002060"/>
                </a:solidFill>
              </a:rPr>
              <a:t>ZoOS</a:t>
            </a:r>
            <a:r>
              <a:rPr lang="pl-PL" sz="1800" b="1" dirty="0">
                <a:solidFill>
                  <a:srgbClr val="002060"/>
                </a:solidFill>
              </a:rPr>
              <a:t>: </a:t>
            </a:r>
            <a:r>
              <a:rPr lang="pl-PL" sz="1800" dirty="0">
                <a:solidFill>
                  <a:srgbClr val="002060"/>
                </a:solidFill>
              </a:rPr>
              <a:t>Nekalé obchodné praktiky sú zakázané, a to pred, počas aj po vykonaní obchodnej </a:t>
            </a:r>
            <a:r>
              <a:rPr lang="pl-PL" sz="1800" dirty="0" smtClean="0">
                <a:solidFill>
                  <a:srgbClr val="002060"/>
                </a:solidFill>
              </a:rPr>
              <a:t>transakcie. Použitie nekalých obchodných praktík je sankcionovateľné orgánom dozoru.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002060"/>
                </a:solidFill>
              </a:rPr>
              <a:t>§ </a:t>
            </a:r>
            <a:r>
              <a:rPr lang="pl-PL" sz="1800" b="1" dirty="0">
                <a:solidFill>
                  <a:srgbClr val="002060"/>
                </a:solidFill>
              </a:rPr>
              <a:t>39a Občianskeho zákonníka</a:t>
            </a:r>
            <a:r>
              <a:rPr lang="pl-PL" sz="1800" dirty="0">
                <a:solidFill>
                  <a:srgbClr val="002060"/>
                </a:solidFill>
              </a:rPr>
              <a:t>: </a:t>
            </a:r>
            <a:r>
              <a:rPr lang="pl-PL" sz="1800" b="1" dirty="0">
                <a:solidFill>
                  <a:srgbClr val="002060"/>
                </a:solidFill>
              </a:rPr>
              <a:t>Neplatný je právny úkon </a:t>
            </a:r>
            <a:r>
              <a:rPr lang="pl-PL" sz="1800" dirty="0">
                <a:solidFill>
                  <a:srgbClr val="002060"/>
                </a:solidFill>
              </a:rPr>
              <a:t>urobený fyzickou osobou nepodnikateľom, pri ktorom niekto zneužije tieseň, neskúsenosť, rozumovú vyspelosť, rozrušenie, dôverčivosť, ľahkomyseľnosť, finančnú závislosť alebo neschopnosť plniť záväzky druhej </a:t>
            </a:r>
            <a:r>
              <a:rPr lang="pl-PL" sz="1800" dirty="0" smtClean="0">
                <a:solidFill>
                  <a:srgbClr val="002060"/>
                </a:solidFill>
              </a:rPr>
              <a:t>strany...</a:t>
            </a:r>
            <a:endParaRPr lang="pl-PL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002060"/>
                </a:solidFill>
              </a:rPr>
              <a:t>Smernica </a:t>
            </a:r>
            <a:r>
              <a:rPr lang="pl-PL" sz="1800" b="1" dirty="0">
                <a:solidFill>
                  <a:srgbClr val="002060"/>
                </a:solidFill>
              </a:rPr>
              <a:t>93/13/EHS:</a:t>
            </a:r>
            <a:r>
              <a:rPr lang="pl-PL" sz="1800" dirty="0">
                <a:solidFill>
                  <a:srgbClr val="002060"/>
                </a:solidFill>
              </a:rPr>
              <a:t> Členské štáty zabezpečia, aby nekalé podmienky použité v zmluvách uzatvorených so spotrebiteľom zo strany predajcu alebo dodávateľa podľa ich vnútroštátneho práva, neboli záväzné pre spotrebiteľa a aby zmluva bola podľa týchto podmienok </a:t>
            </a:r>
            <a:r>
              <a:rPr lang="pl-PL" sz="1800" b="1" dirty="0">
                <a:solidFill>
                  <a:srgbClr val="002060"/>
                </a:solidFill>
              </a:rPr>
              <a:t>naďalej záväzná pre strany</a:t>
            </a:r>
            <a:r>
              <a:rPr lang="pl-PL" sz="1800" dirty="0">
                <a:solidFill>
                  <a:srgbClr val="002060"/>
                </a:solidFill>
              </a:rPr>
              <a:t>, ak je jej ďalšia existencia možná bez nekalých podmienok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sk-SK" sz="16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l-PL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endParaRPr lang="sk-SK" smtClean="0"/>
          </a:p>
        </p:txBody>
      </p:sp>
      <p:sp>
        <p:nvSpPr>
          <p:cNvPr id="41987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45623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sk-SK" sz="3600" smtClean="0"/>
          </a:p>
          <a:p>
            <a:pPr algn="ctr">
              <a:buFont typeface="Arial" charset="0"/>
              <a:buNone/>
            </a:pPr>
            <a:endParaRPr lang="sk-SK" sz="3600" smtClean="0"/>
          </a:p>
          <a:p>
            <a:pPr algn="ctr">
              <a:buFont typeface="Arial" charset="0"/>
              <a:buNone/>
            </a:pPr>
            <a:endParaRPr lang="sk-SK" sz="3600" smtClean="0"/>
          </a:p>
          <a:p>
            <a:pPr algn="ctr">
              <a:buFont typeface="Arial" charset="0"/>
              <a:buNone/>
            </a:pPr>
            <a:r>
              <a:rPr lang="sk-SK" sz="3600" smtClean="0"/>
              <a:t>Ďakujem za pozornosť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sk-SK" b="1" dirty="0" smtClean="0">
                <a:solidFill>
                  <a:schemeClr val="tx2"/>
                </a:solidFill>
                <a:latin typeface="Verdana" pitchFamily="34" charset="0"/>
              </a:rPr>
            </a:br>
            <a:endParaRPr lang="sk-SK" dirty="0" smtClean="0"/>
          </a:p>
        </p:txBody>
      </p:sp>
      <p:sp>
        <p:nvSpPr>
          <p:cNvPr id="43011" name="Zástupný symbol obsahu 2"/>
          <p:cNvSpPr>
            <a:spLocks noGrp="1"/>
          </p:cNvSpPr>
          <p:nvPr>
            <p:ph idx="1"/>
          </p:nvPr>
        </p:nvSpPr>
        <p:spPr>
          <a:xfrm>
            <a:off x="1284288" y="1600200"/>
            <a:ext cx="7402512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sk-SK" dirty="0" smtClean="0"/>
          </a:p>
          <a:p>
            <a:pPr algn="ctr">
              <a:buFont typeface="Arial" charset="0"/>
              <a:buNone/>
            </a:pPr>
            <a:endParaRPr lang="sk-SK" sz="2000" dirty="0" smtClean="0"/>
          </a:p>
          <a:p>
            <a:pPr algn="ctr">
              <a:buFont typeface="Arial" charset="0"/>
              <a:buNone/>
            </a:pPr>
            <a:r>
              <a:rPr lang="sk-SK" sz="2000" b="1" dirty="0" smtClean="0"/>
              <a:t>Ing. Mgr. Martin </a:t>
            </a:r>
            <a:r>
              <a:rPr lang="sk-SK" sz="2000" b="1" dirty="0" err="1" smtClean="0"/>
              <a:t>Petruľák</a:t>
            </a:r>
            <a:endParaRPr lang="sk-SK" sz="2000" b="1" dirty="0" smtClean="0"/>
          </a:p>
          <a:p>
            <a:pPr algn="ctr">
              <a:buFont typeface="Arial" charset="0"/>
              <a:buNone/>
            </a:pPr>
            <a:r>
              <a:rPr lang="sk-SK" sz="1800" dirty="0" smtClean="0"/>
              <a:t>predseda legislatívnej sekcie</a:t>
            </a:r>
          </a:p>
          <a:p>
            <a:pPr algn="ctr">
              <a:buFont typeface="Arial" charset="0"/>
              <a:buNone/>
            </a:pPr>
            <a:r>
              <a:rPr lang="sk-SK" sz="1800" dirty="0" smtClean="0"/>
              <a:t>Slovenská asociácia poisťovní</a:t>
            </a:r>
          </a:p>
          <a:p>
            <a:pPr algn="ctr">
              <a:buFont typeface="Arial" charset="0"/>
              <a:buNone/>
            </a:pPr>
            <a:endParaRPr lang="sk-SK" dirty="0" smtClean="0"/>
          </a:p>
          <a:p>
            <a:pPr algn="ctr">
              <a:buFont typeface="Arial" charset="0"/>
              <a:buNone/>
            </a:pPr>
            <a:r>
              <a:rPr lang="sk-SK" dirty="0" err="1" smtClean="0">
                <a:hlinkClick r:id="rId2"/>
              </a:rPr>
              <a:t>www.slaspo.sk</a:t>
            </a:r>
            <a:r>
              <a:rPr lang="sk-SK" dirty="0" smtClean="0"/>
              <a:t> 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Civilnoprávna úžera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Definícia a dopady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>
                <a:solidFill>
                  <a:srgbClr val="002060"/>
                </a:solidFill>
              </a:rPr>
              <a:t>Neplatný je právny úkon urobený fyzickou </a:t>
            </a:r>
            <a:r>
              <a:rPr lang="pl-PL" sz="1800" dirty="0" smtClean="0">
                <a:solidFill>
                  <a:srgbClr val="002060"/>
                </a:solidFill>
              </a:rPr>
              <a:t>osobou nepodnikateľom</a:t>
            </a:r>
            <a:r>
              <a:rPr lang="pl-PL" sz="1800" dirty="0">
                <a:solidFill>
                  <a:srgbClr val="002060"/>
                </a:solidFill>
              </a:rPr>
              <a:t>, pri ktorom niekto zneužije tieseň, neskúsenosť</a:t>
            </a:r>
            <a:r>
              <a:rPr lang="pl-PL" sz="1800" dirty="0" smtClean="0">
                <a:solidFill>
                  <a:srgbClr val="002060"/>
                </a:solidFill>
              </a:rPr>
              <a:t>, rozumovú </a:t>
            </a:r>
            <a:r>
              <a:rPr lang="pl-PL" sz="1800" dirty="0">
                <a:solidFill>
                  <a:srgbClr val="002060"/>
                </a:solidFill>
              </a:rPr>
              <a:t>vyspelosť, rozrušenie, dôverčivosť</a:t>
            </a:r>
            <a:r>
              <a:rPr lang="pl-PL" sz="1800" dirty="0" smtClean="0">
                <a:solidFill>
                  <a:srgbClr val="002060"/>
                </a:solidFill>
              </a:rPr>
              <a:t>, ľahkomyseľnosť</a:t>
            </a:r>
            <a:r>
              <a:rPr lang="pl-PL" sz="1800" dirty="0">
                <a:solidFill>
                  <a:srgbClr val="002060"/>
                </a:solidFill>
              </a:rPr>
              <a:t>, finančnú závislosť alebo </a:t>
            </a:r>
            <a:r>
              <a:rPr lang="pl-PL" sz="1800" dirty="0" smtClean="0">
                <a:solidFill>
                  <a:srgbClr val="002060"/>
                </a:solidFill>
              </a:rPr>
              <a:t>neschopnosť plniť </a:t>
            </a:r>
            <a:r>
              <a:rPr lang="pl-PL" sz="1800" dirty="0">
                <a:solidFill>
                  <a:srgbClr val="002060"/>
                </a:solidFill>
              </a:rPr>
              <a:t>záväzky druhej strany a dá sebe </a:t>
            </a:r>
            <a:r>
              <a:rPr lang="pl-PL" sz="1800" dirty="0" smtClean="0">
                <a:solidFill>
                  <a:srgbClr val="002060"/>
                </a:solidFill>
              </a:rPr>
              <a:t>alebo inému </a:t>
            </a:r>
            <a:r>
              <a:rPr lang="pl-PL" sz="1800" dirty="0">
                <a:solidFill>
                  <a:srgbClr val="002060"/>
                </a:solidFill>
              </a:rPr>
              <a:t>sľúbiť alebo poskytnúť plnenie, ktorého </a:t>
            </a:r>
            <a:r>
              <a:rPr lang="pl-PL" sz="1800" dirty="0" smtClean="0">
                <a:solidFill>
                  <a:srgbClr val="002060"/>
                </a:solidFill>
              </a:rPr>
              <a:t>majetková hodnota </a:t>
            </a:r>
            <a:r>
              <a:rPr lang="pl-PL" sz="1800" dirty="0">
                <a:solidFill>
                  <a:srgbClr val="002060"/>
                </a:solidFill>
              </a:rPr>
              <a:t>je vzhľadom na vzájomné plnenie v </a:t>
            </a:r>
            <a:r>
              <a:rPr lang="pl-PL" sz="1800" dirty="0" smtClean="0">
                <a:solidFill>
                  <a:srgbClr val="002060"/>
                </a:solidFill>
              </a:rPr>
              <a:t>hrubom nepomere.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Úžera</a:t>
            </a:r>
            <a:r>
              <a:rPr lang="pl-PL" sz="1800" b="1" dirty="0" smtClean="0">
                <a:solidFill>
                  <a:srgbClr val="002060"/>
                </a:solidFill>
              </a:rPr>
              <a:t> </a:t>
            </a:r>
            <a:r>
              <a:rPr lang="pl-PL" sz="1800" dirty="0" smtClean="0">
                <a:solidFill>
                  <a:srgbClr val="002060"/>
                </a:solidFill>
              </a:rPr>
              <a:t>je viazaná na </a:t>
            </a:r>
            <a:r>
              <a:rPr lang="pl-PL" sz="1800" b="1" dirty="0" smtClean="0">
                <a:solidFill>
                  <a:srgbClr val="002060"/>
                </a:solidFill>
              </a:rPr>
              <a:t>fyzickú osobu nepodnikateľa</a:t>
            </a:r>
            <a:r>
              <a:rPr lang="pl-PL" sz="1800" dirty="0" smtClean="0">
                <a:solidFill>
                  <a:srgbClr val="002060"/>
                </a:solidFill>
              </a:rPr>
              <a:t>, nie na spotrebiteľa; rovnako nie je viazaná na dodávateľa.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Úžera nie je viazaná konkrétny zmluvný typ, vymedzujúcim znakom je iba </a:t>
            </a:r>
            <a:r>
              <a:rPr lang="pl-PL" sz="1800" b="1" dirty="0" smtClean="0">
                <a:solidFill>
                  <a:srgbClr val="002060"/>
                </a:solidFill>
              </a:rPr>
              <a:t>hrubý nepomer </a:t>
            </a:r>
            <a:r>
              <a:rPr lang="pl-PL" sz="1800" dirty="0" smtClean="0">
                <a:solidFill>
                  <a:srgbClr val="002060"/>
                </a:solidFill>
              </a:rPr>
              <a:t>vzájomných plnení pri </a:t>
            </a:r>
            <a:r>
              <a:rPr lang="pl-PL" sz="1800" b="1" dirty="0" smtClean="0">
                <a:solidFill>
                  <a:srgbClr val="002060"/>
                </a:solidFill>
              </a:rPr>
              <a:t>súčasnom</a:t>
            </a:r>
            <a:r>
              <a:rPr lang="pl-PL" sz="1800" dirty="0" smtClean="0">
                <a:solidFill>
                  <a:srgbClr val="002060"/>
                </a:solidFill>
              </a:rPr>
              <a:t> zneužití slabosti klienta.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Pomer výšky poistného plnenia a zaplateného poistného môže byť v hrubom nepomere, je to súčasť prvku odvážnosti poistných zmlúv. 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Hrubý nepomer vzájomných plnení sa pri poistných zmluvách neviaže na zneužitie slabosti druhej strany, ale na samotnú podstatu zmluvy. 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Posudzovanie poistných zmlúv z pohľadu civilnoprávnej úžery by malo byť </a:t>
            </a:r>
            <a:r>
              <a:rPr lang="pl-PL" sz="1800" b="1" dirty="0" smtClean="0">
                <a:solidFill>
                  <a:srgbClr val="002060"/>
                </a:solidFill>
              </a:rPr>
              <a:t>skôr výnimkou ako pravidlom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  <a:endParaRPr lang="sk-SK" sz="16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Priorita režimu OZ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Niektoré dotknuté oblasti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dĺžka </a:t>
            </a:r>
            <a:r>
              <a:rPr lang="pl-PL" sz="1800" b="1" dirty="0">
                <a:solidFill>
                  <a:srgbClr val="002060"/>
                </a:solidFill>
              </a:rPr>
              <a:t>premlčacej doby </a:t>
            </a:r>
            <a:r>
              <a:rPr lang="pl-PL" sz="1800" dirty="0">
                <a:solidFill>
                  <a:srgbClr val="002060"/>
                </a:solidFill>
              </a:rPr>
              <a:t>sa skráti zo 4 na 3, resp. 2 </a:t>
            </a:r>
            <a:r>
              <a:rPr lang="pl-PL" sz="1800" dirty="0" smtClean="0">
                <a:solidFill>
                  <a:srgbClr val="002060"/>
                </a:solidFill>
              </a:rPr>
              <a:t>roky.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b="1" dirty="0">
                <a:solidFill>
                  <a:srgbClr val="002060"/>
                </a:solidFill>
              </a:rPr>
              <a:t>započítanie pohľadávok </a:t>
            </a:r>
            <a:r>
              <a:rPr lang="pl-PL" sz="1800" dirty="0">
                <a:solidFill>
                  <a:srgbClr val="002060"/>
                </a:solidFill>
              </a:rPr>
              <a:t>– nebude možné aplikovať Obchodný zákonník o započítavaní pohľadávok, ale musí sa aplikovať Občiansky zákonník o započítavaní pohľadávok, ktoré je prísnejší. Aj keď podľa Občianskeho zákonníka je možné si dohodou dojednať aj započítavanie pohľadávok, ktoré v zmysle Občianskeho zákonníka nie je možné započítať, bude potrebné takéto odchýlenie od zákona vyhodnotiť z hľadiska či nebude v neprospech spotrebiteľa, teda </a:t>
            </a:r>
            <a:r>
              <a:rPr lang="pl-PL" sz="1800" dirty="0" smtClean="0">
                <a:solidFill>
                  <a:srgbClr val="002060"/>
                </a:solidFill>
              </a:rPr>
              <a:t>neplatné.</a:t>
            </a:r>
            <a:endParaRPr lang="pl-PL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l-PL" sz="1800" b="1" dirty="0">
                <a:solidFill>
                  <a:srgbClr val="002060"/>
                </a:solidFill>
              </a:rPr>
              <a:t>poradie </a:t>
            </a:r>
            <a:r>
              <a:rPr lang="pl-PL" sz="1800" b="1" dirty="0" smtClean="0">
                <a:solidFill>
                  <a:srgbClr val="002060"/>
                </a:solidFill>
              </a:rPr>
              <a:t>započítavania </a:t>
            </a:r>
            <a:r>
              <a:rPr lang="pl-PL" sz="1800" dirty="0">
                <a:solidFill>
                  <a:srgbClr val="002060"/>
                </a:solidFill>
              </a:rPr>
              <a:t>pohľadávok na istinu a úroky. Podľa Občianskeho zákonníka sa pri čiastočnom plnení peňažného dlhu (splátkach) sa plnenie dlžníka započítava najprv na istinu a potom na úroky, ak dlžník neurčí inak</a:t>
            </a:r>
            <a:r>
              <a:rPr lang="pl-PL" sz="1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>
                <a:solidFill>
                  <a:srgbClr val="002060"/>
                </a:solidFill>
              </a:rPr>
              <a:t>podľa Občianskeho zákonníka je možné </a:t>
            </a:r>
            <a:r>
              <a:rPr lang="pl-PL" sz="1800" b="1" dirty="0">
                <a:solidFill>
                  <a:srgbClr val="002060"/>
                </a:solidFill>
              </a:rPr>
              <a:t>uznať dlh</a:t>
            </a:r>
            <a:r>
              <a:rPr lang="pl-PL" sz="1800" dirty="0">
                <a:solidFill>
                  <a:srgbClr val="002060"/>
                </a:solidFill>
              </a:rPr>
              <a:t>, podľa Obchodného zákonníka je možné </a:t>
            </a:r>
            <a:r>
              <a:rPr lang="pl-PL" sz="1800" b="1" dirty="0">
                <a:solidFill>
                  <a:srgbClr val="002060"/>
                </a:solidFill>
              </a:rPr>
              <a:t>uznať </a:t>
            </a:r>
            <a:r>
              <a:rPr lang="pl-PL" sz="1800" b="1" dirty="0" smtClean="0">
                <a:solidFill>
                  <a:srgbClr val="002060"/>
                </a:solidFill>
              </a:rPr>
              <a:t>záväzok.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bude </a:t>
            </a:r>
            <a:r>
              <a:rPr lang="pl-PL" sz="1800" dirty="0">
                <a:solidFill>
                  <a:srgbClr val="002060"/>
                </a:solidFill>
              </a:rPr>
              <a:t>možné odkázať na ust. § 273 Obchodného zákonníka, t.j. na VOP a </a:t>
            </a:r>
            <a:r>
              <a:rPr lang="pl-PL" sz="1800" dirty="0" smtClean="0">
                <a:solidFill>
                  <a:srgbClr val="002060"/>
                </a:solidFill>
              </a:rPr>
              <a:t>OP?</a:t>
            </a:r>
            <a:endParaRPr lang="pl-PL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6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35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Neprijateľné zmluvné podmienky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Rozšírenie katalógu neprijateľných podmienok</a:t>
            </a:r>
          </a:p>
          <a:p>
            <a:pPr algn="just">
              <a:buFont typeface="Arial" charset="0"/>
              <a:buNone/>
            </a:pP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Arial" charset="0"/>
              <a:buNone/>
            </a:pPr>
            <a:r>
              <a:rPr lang="sk-SK" sz="1800" dirty="0">
                <a:solidFill>
                  <a:srgbClr val="002060"/>
                </a:solidFill>
              </a:rPr>
              <a:t>Neprijateľné sú podmienky, ktoré 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požadujú, aby spotrebiteľ poskytol </a:t>
            </a:r>
            <a:r>
              <a:rPr lang="sk-SK" sz="1800" b="1" dirty="0">
                <a:solidFill>
                  <a:srgbClr val="002060"/>
                </a:solidFill>
              </a:rPr>
              <a:t>zabezpečenie splnenia svojho záväzku v hodnote neprimerane vyššej</a:t>
            </a:r>
            <a:r>
              <a:rPr lang="sk-SK" sz="1800" dirty="0">
                <a:solidFill>
                  <a:srgbClr val="002060"/>
                </a:solidFill>
              </a:rPr>
              <a:t> ako je výška jeho záväzku vyplývajúca zo spotrebiteľskej zmluvy v čase uzavretia dohody o zabezpečení splnenia záväzku </a:t>
            </a:r>
            <a:r>
              <a:rPr lang="sk-SK" sz="1800" dirty="0" smtClean="0">
                <a:solidFill>
                  <a:srgbClr val="002060"/>
                </a:solidFill>
              </a:rPr>
              <a:t>spotrebiteľa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požadujú od spotrebiteľa plnenie za službu, ktorej poskytnutie dodávateľom </a:t>
            </a:r>
            <a:r>
              <a:rPr lang="sk-SK" sz="1800" b="1" dirty="0">
                <a:solidFill>
                  <a:srgbClr val="002060"/>
                </a:solidFill>
              </a:rPr>
              <a:t>v prevažnej miere nesleduje záujmy </a:t>
            </a:r>
            <a:r>
              <a:rPr lang="sk-SK" sz="1800" b="1" dirty="0" smtClean="0">
                <a:solidFill>
                  <a:srgbClr val="002060"/>
                </a:solidFill>
              </a:rPr>
              <a:t>spotrebiteľa</a:t>
            </a:r>
            <a:endParaRPr lang="sk-SK" sz="1800" b="1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požadujú od spotrebiteľa, aby bol </a:t>
            </a:r>
            <a:r>
              <a:rPr lang="sk-SK" sz="1800" b="1" dirty="0">
                <a:solidFill>
                  <a:srgbClr val="002060"/>
                </a:solidFill>
              </a:rPr>
              <a:t>neprimerane dlho viazaný </a:t>
            </a:r>
            <a:r>
              <a:rPr lang="sk-SK" sz="1800" dirty="0">
                <a:solidFill>
                  <a:srgbClr val="002060"/>
                </a:solidFill>
              </a:rPr>
              <a:t>zmluvou aj keď pri uzavieraní zmluvy bolo zrejmé, že predmet zmluvy možno dosiahnuť v podstatne kratšom </a:t>
            </a:r>
            <a:r>
              <a:rPr lang="sk-SK" sz="1800" dirty="0" smtClean="0">
                <a:solidFill>
                  <a:srgbClr val="002060"/>
                </a:solidFill>
              </a:rPr>
              <a:t>čase</a:t>
            </a:r>
            <a:endParaRPr lang="sk-SK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požadujú </a:t>
            </a:r>
            <a:r>
              <a:rPr lang="sk-SK" sz="1800" dirty="0">
                <a:solidFill>
                  <a:srgbClr val="002060"/>
                </a:solidFill>
              </a:rPr>
              <a:t>od spotrebiteľa uhradenie plnení, o ktorých spotrebiteľ nebol pred uzavretím zmluvy </a:t>
            </a:r>
            <a:r>
              <a:rPr lang="sk-SK" sz="1800" b="1" dirty="0">
                <a:solidFill>
                  <a:srgbClr val="002060"/>
                </a:solidFill>
              </a:rPr>
              <a:t>preukázateľne informovaný</a:t>
            </a:r>
            <a:r>
              <a:rPr lang="sk-SK" sz="1800" dirty="0">
                <a:solidFill>
                  <a:srgbClr val="002060"/>
                </a:solidFill>
              </a:rPr>
              <a:t>, ktorých úhrada nebola </a:t>
            </a:r>
            <a:r>
              <a:rPr lang="sk-SK" sz="1800" b="1" dirty="0">
                <a:solidFill>
                  <a:srgbClr val="002060"/>
                </a:solidFill>
              </a:rPr>
              <a:t>upravená v zmluve </a:t>
            </a:r>
            <a:r>
              <a:rPr lang="sk-SK" sz="1800" dirty="0">
                <a:solidFill>
                  <a:srgbClr val="002060"/>
                </a:solidFill>
              </a:rPr>
              <a:t>alebo za ktoré spotrebiteľ </a:t>
            </a:r>
            <a:r>
              <a:rPr lang="sk-SK" sz="1800" b="1" dirty="0">
                <a:solidFill>
                  <a:srgbClr val="002060"/>
                </a:solidFill>
              </a:rPr>
              <a:t>nedostáva dohodnuté </a:t>
            </a:r>
            <a:r>
              <a:rPr lang="sk-SK" sz="1800" b="1" dirty="0" smtClean="0">
                <a:solidFill>
                  <a:srgbClr val="002060"/>
                </a:solidFill>
              </a:rPr>
              <a:t>protiplnenie</a:t>
            </a:r>
            <a:endParaRPr lang="sk-SK" sz="1800" b="1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sk-SK" sz="18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Neprijateľné zmluvné podmienky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Plnenie za službu, ktorej poskytnutie v prevažnej miere nesleduje záujmy spotrebiteľa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Z dôvodovej správy</a:t>
            </a:r>
            <a:r>
              <a:rPr lang="sk-SK" sz="1800" b="1" dirty="0">
                <a:solidFill>
                  <a:srgbClr val="002060"/>
                </a:solidFill>
              </a:rPr>
              <a:t>:  </a:t>
            </a:r>
            <a:r>
              <a:rPr lang="sk-SK" sz="1800" dirty="0">
                <a:solidFill>
                  <a:srgbClr val="002060"/>
                </a:solidFill>
              </a:rPr>
              <a:t>Ďalej sa ustanovuje, že za neprijateľnú zmluvnú podmienku sa považuje aj ustanovenie zmluvy, ktoré bude požadovať od spotrebiteľa plnenie za službu, ktorej poskytnutie dodávateľom v prevažnej miere nesleduje záujmy spotrebiteľa. Ide o pretavenie koncepcie </a:t>
            </a:r>
            <a:r>
              <a:rPr lang="sk-SK" sz="1800" b="1" dirty="0">
                <a:solidFill>
                  <a:srgbClr val="002060"/>
                </a:solidFill>
              </a:rPr>
              <a:t>materiálneho prospechu </a:t>
            </a:r>
            <a:r>
              <a:rPr lang="sk-SK" sz="1800" dirty="0">
                <a:solidFill>
                  <a:srgbClr val="002060"/>
                </a:solidFill>
              </a:rPr>
              <a:t>poskytovania odplatných služieb spotrebiteľom</a:t>
            </a:r>
            <a:r>
              <a:rPr lang="sk-SK" sz="1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Zásadná zmena: test primeranosti sa zužuje zo „</a:t>
            </a:r>
            <a:r>
              <a:rPr lang="sk-SK" sz="1800" b="1" dirty="0" smtClean="0">
                <a:solidFill>
                  <a:srgbClr val="002060"/>
                </a:solidFill>
              </a:rPr>
              <a:t>značnej nerovnováhy</a:t>
            </a:r>
            <a:r>
              <a:rPr lang="sk-SK" sz="1800" dirty="0" smtClean="0">
                <a:solidFill>
                  <a:srgbClr val="002060"/>
                </a:solidFill>
              </a:rPr>
              <a:t>“ na „</a:t>
            </a:r>
            <a:r>
              <a:rPr lang="sk-SK" sz="1800" b="1" dirty="0" smtClean="0">
                <a:solidFill>
                  <a:srgbClr val="002060"/>
                </a:solidFill>
              </a:rPr>
              <a:t>prevažnú mieru</a:t>
            </a:r>
            <a:r>
              <a:rPr lang="sk-SK" sz="1800" dirty="0" smtClean="0">
                <a:solidFill>
                  <a:srgbClr val="002060"/>
                </a:solidFill>
              </a:rPr>
              <a:t>“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Zásadná otázka: posudzuje sa aj </a:t>
            </a:r>
            <a:r>
              <a:rPr lang="sk-SK" sz="1800" b="1" dirty="0" smtClean="0">
                <a:solidFill>
                  <a:srgbClr val="002060"/>
                </a:solidFill>
              </a:rPr>
              <a:t>hlavný predmet plnenia</a:t>
            </a:r>
            <a:r>
              <a:rPr lang="sk-SK" sz="1800" dirty="0" smtClean="0">
                <a:solidFill>
                  <a:srgbClr val="002060"/>
                </a:solidFill>
              </a:rPr>
              <a:t> (služba)?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Prechodné ustanovenie</a:t>
            </a:r>
            <a:r>
              <a:rPr lang="sk-SK" sz="1800" dirty="0" smtClean="0">
                <a:solidFill>
                  <a:srgbClr val="002060"/>
                </a:solidFill>
              </a:rPr>
              <a:t>: ustanovenie § 53 ods. 4 písm. t) sa vzťahuje aj na právne vzťahy vzniknuté pred 13. júnom 2014; vznik týchto právnych vzťahov, ako aj nároky z nich vzniknuté pred 13. júnom 2014 sa však posudzujú podľa predpisov účinných do 12. júna 2014. </a:t>
            </a:r>
          </a:p>
          <a:p>
            <a:pPr lvl="1" algn="just">
              <a:buFont typeface="Wingdings" pitchFamily="2" charset="2"/>
              <a:buChar char="§"/>
            </a:pPr>
            <a:endParaRPr lang="sk-SK" sz="1400" dirty="0" smtClean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84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Neprijateľné zmluvné podmienky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Uhradenie </a:t>
            </a:r>
            <a:r>
              <a:rPr lang="sk-SK" sz="2000" dirty="0">
                <a:solidFill>
                  <a:srgbClr val="FF0000"/>
                </a:solidFill>
              </a:rPr>
              <a:t>plnení, o ktorých spotrebiteľ nebol pred uzavretím zmluvy preukázateľne informovaný, ktorých úhrada nebola upravená v zmluve alebo za ktoré spotrebiteľ nedostáva dohodnuté protiplnenie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>
                <a:solidFill>
                  <a:srgbClr val="002060"/>
                </a:solidFill>
              </a:rPr>
              <a:t>Pôvodný návrh</a:t>
            </a:r>
            <a:r>
              <a:rPr lang="sk-SK" sz="1800" dirty="0">
                <a:solidFill>
                  <a:srgbClr val="002060"/>
                </a:solidFill>
              </a:rPr>
              <a:t>: </a:t>
            </a:r>
            <a:r>
              <a:rPr lang="sk-SK" sz="1800" dirty="0" smtClean="0">
                <a:solidFill>
                  <a:srgbClr val="002060"/>
                </a:solidFill>
              </a:rPr>
              <a:t>požadujú </a:t>
            </a:r>
            <a:r>
              <a:rPr lang="sk-SK" sz="1800" dirty="0">
                <a:solidFill>
                  <a:srgbClr val="002060"/>
                </a:solidFill>
              </a:rPr>
              <a:t>od spotrebiteľa uhradenie plnení, o ktorých spotrebiteľ </a:t>
            </a:r>
            <a:r>
              <a:rPr lang="sk-SK" sz="1800" b="1" dirty="0">
                <a:solidFill>
                  <a:srgbClr val="002060"/>
                </a:solidFill>
              </a:rPr>
              <a:t>nebol preukázateľne informovaný </a:t>
            </a:r>
            <a:r>
              <a:rPr lang="sk-SK" sz="1800" dirty="0">
                <a:solidFill>
                  <a:srgbClr val="002060"/>
                </a:solidFill>
              </a:rPr>
              <a:t>alebo ktorých úhrada </a:t>
            </a:r>
            <a:r>
              <a:rPr lang="sk-SK" sz="1800" b="1" dirty="0">
                <a:solidFill>
                  <a:srgbClr val="002060"/>
                </a:solidFill>
              </a:rPr>
              <a:t>nie je v záujme</a:t>
            </a:r>
            <a:r>
              <a:rPr lang="sk-SK" sz="1800" dirty="0">
                <a:solidFill>
                  <a:srgbClr val="002060"/>
                </a:solidFill>
              </a:rPr>
              <a:t> spotrebiteľa.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Z dôvodovej správy</a:t>
            </a:r>
            <a:r>
              <a:rPr lang="sk-SK" sz="1800" dirty="0">
                <a:solidFill>
                  <a:srgbClr val="002060"/>
                </a:solidFill>
              </a:rPr>
              <a:t>: </a:t>
            </a:r>
            <a:r>
              <a:rPr lang="sk-SK" sz="1800" dirty="0" smtClean="0">
                <a:solidFill>
                  <a:srgbClr val="002060"/>
                </a:solidFill>
              </a:rPr>
              <a:t>Z </a:t>
            </a:r>
            <a:r>
              <a:rPr lang="sk-SK" sz="1800" dirty="0">
                <a:solidFill>
                  <a:srgbClr val="002060"/>
                </a:solidFill>
              </a:rPr>
              <a:t>praxe možno poukázať napríklad na situácie, keď je spotrebiteľ doslova prekvapený poplatkom alebo iným uplatneným nárokom, o ktorom vôbec nedostal informáciu, že zaplatením tohto môže byť postihnutý, pričom jeho úhrada nie je vôbec v záujme spotrebiteľa. V tomto prípade ide o kombináciu </a:t>
            </a:r>
            <a:r>
              <a:rPr lang="sk-SK" sz="1800" dirty="0" err="1">
                <a:solidFill>
                  <a:srgbClr val="002060"/>
                </a:solidFill>
              </a:rPr>
              <a:t>prekvapivosti</a:t>
            </a:r>
            <a:r>
              <a:rPr lang="sk-SK" sz="1800" dirty="0">
                <a:solidFill>
                  <a:srgbClr val="002060"/>
                </a:solidFill>
              </a:rPr>
              <a:t> plnenia a jeho nevýhodnosti pre spotrebiteľa</a:t>
            </a:r>
            <a:r>
              <a:rPr lang="sk-SK" sz="1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Spoločná </a:t>
            </a:r>
            <a:r>
              <a:rPr lang="sk-SK" sz="1800" b="1" dirty="0">
                <a:solidFill>
                  <a:srgbClr val="002060"/>
                </a:solidFill>
              </a:rPr>
              <a:t>správa výborov</a:t>
            </a:r>
            <a:r>
              <a:rPr lang="sk-SK" sz="1800" dirty="0">
                <a:solidFill>
                  <a:srgbClr val="002060"/>
                </a:solidFill>
              </a:rPr>
              <a:t>: V písmene v) sa zavádza do výpočtu neprijateľných zmluvných podmienok taká zmluvná podmienka, podľa ktorej má spotrebiteľ hradiť plnenia, </a:t>
            </a:r>
            <a:r>
              <a:rPr lang="sk-SK" sz="1800" b="1" dirty="0">
                <a:solidFill>
                  <a:srgbClr val="002060"/>
                </a:solidFill>
              </a:rPr>
              <a:t>o ktorých nebol preukázateľne </a:t>
            </a:r>
            <a:r>
              <a:rPr lang="sk-SK" sz="1800" b="1" dirty="0" smtClean="0">
                <a:solidFill>
                  <a:srgbClr val="002060"/>
                </a:solidFill>
              </a:rPr>
              <a:t>informovaný</a:t>
            </a:r>
            <a:r>
              <a:rPr lang="sk-SK" sz="1800" dirty="0" smtClean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7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Neprijateľné zmluvné podmienky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>
                <a:solidFill>
                  <a:srgbClr val="FF0000"/>
                </a:solidFill>
              </a:rPr>
              <a:t>Preukázateľná informovanosť 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Je možné očakávať, že nebude postačovať paušálne vyhlásenie v zmluve, že bol oboznámený so všetkými úhradami.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Pravdepodobne bude potrebné preukazovať odovzdanie informácie klientovi, napr. prostredníctvom podpisu klienta, používaním fyzického spojenia viacerých dokumentov.</a:t>
            </a:r>
          </a:p>
          <a:p>
            <a:pPr marL="0" indent="0" algn="just">
              <a:buNone/>
            </a:pPr>
            <a:endParaRPr lang="sk-SK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Úhrada </a:t>
            </a:r>
            <a:r>
              <a:rPr lang="sk-SK" sz="2000" dirty="0">
                <a:solidFill>
                  <a:srgbClr val="FF0000"/>
                </a:solidFill>
              </a:rPr>
              <a:t>upravená v </a:t>
            </a:r>
            <a:r>
              <a:rPr lang="sk-SK" sz="2000" dirty="0" smtClean="0">
                <a:solidFill>
                  <a:srgbClr val="FF0000"/>
                </a:solidFill>
              </a:rPr>
              <a:t>zmluve</a:t>
            </a:r>
            <a:endParaRPr lang="sk-SK" sz="2000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Musí byť príslušná úhrada výslovne uvedená v spotrebiteľskej zmluve, alebo postačuje odkaz na iný zmluvný dokument (VPP,  OPP, Sadzobník)?</a:t>
            </a:r>
          </a:p>
          <a:p>
            <a:pPr marL="0" indent="0" algn="just">
              <a:buNone/>
            </a:pPr>
            <a:endParaRPr lang="sk-SK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Spotrebiteľ </a:t>
            </a:r>
            <a:r>
              <a:rPr lang="sk-SK" sz="2000" dirty="0">
                <a:solidFill>
                  <a:srgbClr val="FF0000"/>
                </a:solidFill>
              </a:rPr>
              <a:t>nedostáva dohodnuté protiplnenie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Úhrada (poplatok) musí sledovať službu pre klienta, za každou úhradou musí byť reálna služba/výkon.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Formulácie všeobecného charakteru bez možnosti priradenia služby/úkonu/protiplnenia budú na posudzované na ťarchu dodávateľa.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68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250" y="168275"/>
            <a:ext cx="7067550" cy="647700"/>
          </a:xfrm>
        </p:spPr>
        <p:txBody>
          <a:bodyPr/>
          <a:lstStyle/>
          <a:p>
            <a:r>
              <a:rPr lang="sk-SK" sz="3200" dirty="0" smtClean="0"/>
              <a:t>Neprijateľné zmluvné podmienky</a:t>
            </a:r>
            <a:endParaRPr lang="sk-SK" dirty="0" smtClean="0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1258888" y="1285875"/>
            <a:ext cx="7439025" cy="538321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Jednostranná zmena úhrady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Formulácia neprijateľnej podmienky nie je konzistentná, každá jej časť smeruje v zásade k niečomu inému.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dirty="0" smtClean="0">
                <a:solidFill>
                  <a:srgbClr val="002060"/>
                </a:solidFill>
              </a:rPr>
              <a:t>Z prvých dvoch častí formulácie možno vyvodiť,  že podstatné je vymedziť, aké položky/poplatky/plnenia bude spotrebiteľ uhrádzať. Samotná výška úhrady výslovne spomenutá nie je.</a:t>
            </a:r>
          </a:p>
          <a:p>
            <a:pPr algn="just">
              <a:buFont typeface="Wingdings" pitchFamily="2" charset="2"/>
              <a:buChar char="§"/>
            </a:pPr>
            <a:r>
              <a:rPr lang="sk-SK" sz="1800" b="1" dirty="0" smtClean="0">
                <a:solidFill>
                  <a:srgbClr val="002060"/>
                </a:solidFill>
              </a:rPr>
              <a:t>Jednostranná zmena úhrady </a:t>
            </a:r>
            <a:r>
              <a:rPr lang="sk-SK" sz="1800" dirty="0" smtClean="0">
                <a:solidFill>
                  <a:srgbClr val="002060"/>
                </a:solidFill>
              </a:rPr>
              <a:t>bude posudzovaná podľa pravidiel uvedených v § 53 ods. 4 písm. i) OZ; možno predpokladať, že požiadavky uvedené v § 53 ods. 4 písm. i) OZ je možné jednoduchšie splniť pri zmene výšky úhrady než pri zavedení nového typu úhrady</a:t>
            </a:r>
          </a:p>
          <a:p>
            <a:pPr algn="just">
              <a:buFont typeface="Wingdings" pitchFamily="2" charset="2"/>
              <a:buChar char="§"/>
            </a:pPr>
            <a:endParaRPr lang="sk-SK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sz="2000" dirty="0">
                <a:solidFill>
                  <a:srgbClr val="FF0000"/>
                </a:solidFill>
              </a:rPr>
              <a:t>Prechodné </a:t>
            </a:r>
            <a:r>
              <a:rPr lang="sk-SK" sz="2000" dirty="0" smtClean="0">
                <a:solidFill>
                  <a:srgbClr val="FF0000"/>
                </a:solidFill>
              </a:rPr>
              <a:t>ustanovenie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2060"/>
                </a:solidFill>
              </a:rPr>
              <a:t>Absentuje akékoľvek prechodné </a:t>
            </a:r>
            <a:r>
              <a:rPr lang="sk-SK" sz="1800" dirty="0" smtClean="0">
                <a:solidFill>
                  <a:srgbClr val="002060"/>
                </a:solidFill>
              </a:rPr>
              <a:t>ustanovenie.</a:t>
            </a: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-3073400" y="3429000"/>
            <a:ext cx="68595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-1430338" y="2071688"/>
            <a:ext cx="41449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6200000" flipH="1">
            <a:off x="-142875" y="1143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642144" y="642144"/>
            <a:ext cx="12858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3" descr="S:\LOGÁ SLASPO\komb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3319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077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2317</Words>
  <Application>Microsoft Office PowerPoint</Application>
  <PresentationFormat>Prezentácia na obrazovke (4:3)</PresentationFormat>
  <Paragraphs>243</Paragraphs>
  <Slides>23</Slides>
  <Notes>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Office</vt:lpstr>
      <vt:lpstr>Aktuálne zmeny v Občianskom zákonníku a ich dopad na poisťovne </vt:lpstr>
      <vt:lpstr>Zmeny Občianskeho zákonníka</vt:lpstr>
      <vt:lpstr>Civilnoprávna úžera</vt:lpstr>
      <vt:lpstr>Priorita režimu OZ</vt:lpstr>
      <vt:lpstr>Neprijateľné zmluvné podmienky</vt:lpstr>
      <vt:lpstr>Neprijateľné zmluvné podmienky</vt:lpstr>
      <vt:lpstr>Neprijateľné zmluvné podmienky</vt:lpstr>
      <vt:lpstr>Neprijateľné zmluvné podmienky</vt:lpstr>
      <vt:lpstr>Neprijateľné zmluvné podmienky</vt:lpstr>
      <vt:lpstr>Minimálna veľkosť písma</vt:lpstr>
      <vt:lpstr>Minimálna veľkosť písma</vt:lpstr>
      <vt:lpstr>Minimálna veľkosť písma</vt:lpstr>
      <vt:lpstr>Minimálna veľkosť písma</vt:lpstr>
      <vt:lpstr>Minimálna veľkosť písma</vt:lpstr>
      <vt:lpstr>Minimálna veľkosť písma</vt:lpstr>
      <vt:lpstr>Minimálna veľkosť písma</vt:lpstr>
      <vt:lpstr>Minimálna veľkosť písma</vt:lpstr>
      <vt:lpstr>Minimálna veľkosť písma</vt:lpstr>
      <vt:lpstr>Minimálna veľkosť písma</vt:lpstr>
      <vt:lpstr>Minimálna veľkosť písma</vt:lpstr>
      <vt:lpstr>Neplatnosť spotrebiteľských zmlúv</vt:lpstr>
      <vt:lpstr>Prezentácia programu PowerPoint</vt:lpstr>
      <vt:lpstr> </vt:lpstr>
    </vt:vector>
  </TitlesOfParts>
  <Company>SLASPO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Baková Lucia</dc:creator>
  <cp:lastModifiedBy>Petruľák Martin</cp:lastModifiedBy>
  <cp:revision>216</cp:revision>
  <dcterms:created xsi:type="dcterms:W3CDTF">2008-10-27T14:16:24Z</dcterms:created>
  <dcterms:modified xsi:type="dcterms:W3CDTF">2014-06-16T21:00:59Z</dcterms:modified>
</cp:coreProperties>
</file>