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81"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82" r:id="rId24"/>
    <p:sldId id="279" r:id="rId25"/>
    <p:sldId id="280" r:id="rId2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13"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Upravte štýly predlohy textu</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sk-SK"/>
          </a:p>
        </p:txBody>
      </p:sp>
      <p:sp>
        <p:nvSpPr>
          <p:cNvPr id="4" name="Zástupný symbol dátumu 3"/>
          <p:cNvSpPr>
            <a:spLocks noGrp="1"/>
          </p:cNvSpPr>
          <p:nvPr>
            <p:ph type="dt" sz="half" idx="10"/>
          </p:nvPr>
        </p:nvSpPr>
        <p:spPr/>
        <p:txBody>
          <a:bodyPr/>
          <a:lstStyle/>
          <a:p>
            <a:fld id="{3FE40FF0-6687-4108-913A-0C9BA5534867}" type="datetimeFigureOut">
              <a:rPr lang="sk-SK" smtClean="0"/>
              <a:t>15. 6. 2015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437876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3FE40FF0-6687-4108-913A-0C9BA5534867}" type="datetimeFigureOut">
              <a:rPr lang="sk-SK" smtClean="0"/>
              <a:t>15. 6. 2015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1987554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Upravte štýly predlohy textu</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3FE40FF0-6687-4108-913A-0C9BA5534867}" type="datetimeFigureOut">
              <a:rPr lang="sk-SK" smtClean="0"/>
              <a:t>15. 6. 2015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196511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3FE40FF0-6687-4108-913A-0C9BA5534867}" type="datetimeFigureOut">
              <a:rPr lang="sk-SK" smtClean="0"/>
              <a:t>15. 6. 2015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132423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Zástupný symbol dátumu 3"/>
          <p:cNvSpPr>
            <a:spLocks noGrp="1"/>
          </p:cNvSpPr>
          <p:nvPr>
            <p:ph type="dt" sz="half" idx="10"/>
          </p:nvPr>
        </p:nvSpPr>
        <p:spPr/>
        <p:txBody>
          <a:bodyPr/>
          <a:lstStyle/>
          <a:p>
            <a:fld id="{3FE40FF0-6687-4108-913A-0C9BA5534867}" type="datetimeFigureOut">
              <a:rPr lang="sk-SK" smtClean="0"/>
              <a:t>15. 6. 2015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16909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3FE40FF0-6687-4108-913A-0C9BA5534867}" type="datetimeFigureOut">
              <a:rPr lang="sk-SK" smtClean="0"/>
              <a:t>15. 6. 2015</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436059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Upravte štýly predlohy textu</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3FE40FF0-6687-4108-913A-0C9BA5534867}" type="datetimeFigureOut">
              <a:rPr lang="sk-SK" smtClean="0"/>
              <a:t>15. 6. 2015</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3271116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dátumu 2"/>
          <p:cNvSpPr>
            <a:spLocks noGrp="1"/>
          </p:cNvSpPr>
          <p:nvPr>
            <p:ph type="dt" sz="half" idx="10"/>
          </p:nvPr>
        </p:nvSpPr>
        <p:spPr/>
        <p:txBody>
          <a:bodyPr/>
          <a:lstStyle/>
          <a:p>
            <a:fld id="{3FE40FF0-6687-4108-913A-0C9BA5534867}" type="datetimeFigureOut">
              <a:rPr lang="sk-SK" smtClean="0"/>
              <a:t>15. 6. 2015</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740029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3FE40FF0-6687-4108-913A-0C9BA5534867}" type="datetimeFigureOut">
              <a:rPr lang="sk-SK" smtClean="0"/>
              <a:t>15. 6. 2015</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2445227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3FE40FF0-6687-4108-913A-0C9BA5534867}" type="datetimeFigureOut">
              <a:rPr lang="sk-SK" smtClean="0"/>
              <a:t>15. 6. 2015</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1829435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3FE40FF0-6687-4108-913A-0C9BA5534867}" type="datetimeFigureOut">
              <a:rPr lang="sk-SK" smtClean="0"/>
              <a:t>15. 6. 2015</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A0424E-1891-4152-B1BF-E0BAB7CC2026}" type="slidenum">
              <a:rPr lang="sk-SK" smtClean="0"/>
              <a:t>‹#›</a:t>
            </a:fld>
            <a:endParaRPr lang="sk-SK"/>
          </a:p>
        </p:txBody>
      </p:sp>
    </p:spTree>
    <p:extLst>
      <p:ext uri="{BB962C8B-B14F-4D97-AF65-F5344CB8AC3E}">
        <p14:creationId xmlns:p14="http://schemas.microsoft.com/office/powerpoint/2010/main" val="3167380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Upravte štýly predlohy textu</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40FF0-6687-4108-913A-0C9BA5534867}" type="datetimeFigureOut">
              <a:rPr lang="sk-SK" smtClean="0"/>
              <a:t>15. 6. 2015</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A0424E-1891-4152-B1BF-E0BAB7CC2026}" type="slidenum">
              <a:rPr lang="sk-SK" smtClean="0"/>
              <a:t>‹#›</a:t>
            </a:fld>
            <a:endParaRPr lang="sk-SK"/>
          </a:p>
        </p:txBody>
      </p:sp>
    </p:spTree>
    <p:extLst>
      <p:ext uri="{BB962C8B-B14F-4D97-AF65-F5344CB8AC3E}">
        <p14:creationId xmlns:p14="http://schemas.microsoft.com/office/powerpoint/2010/main" val="613713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eck-online.cz/legalis/document-view.seam?type=html&amp;documentId=onrf6mjzgy2f6nbqfzygmnbugq&amp;conversationId=4189887" TargetMode="External"/><Relationship Id="rId2" Type="http://schemas.openxmlformats.org/officeDocument/2006/relationships/hyperlink" Target="http://www.beck-online.cz/legalis/document-view.seam?type=html&amp;documentId=onrf6mjzgy2f6nbqfzygmmjt&amp;conversationId=418988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Niektoré </a:t>
            </a:r>
            <a:r>
              <a:rPr lang="sk-SK" dirty="0" smtClean="0"/>
              <a:t>aktuálne </a:t>
            </a:r>
            <a:r>
              <a:rPr lang="sk-SK" dirty="0" smtClean="0"/>
              <a:t>otázky povinného zmluvného poistenia</a:t>
            </a:r>
            <a:endParaRPr lang="sk-SK" dirty="0"/>
          </a:p>
        </p:txBody>
      </p:sp>
      <p:sp>
        <p:nvSpPr>
          <p:cNvPr id="3" name="Podnadpis 2"/>
          <p:cNvSpPr>
            <a:spLocks noGrp="1"/>
          </p:cNvSpPr>
          <p:nvPr>
            <p:ph type="subTitle" idx="1"/>
          </p:nvPr>
        </p:nvSpPr>
        <p:spPr/>
        <p:txBody>
          <a:bodyPr>
            <a:normAutofit lnSpcReduction="10000"/>
          </a:bodyPr>
          <a:lstStyle/>
          <a:p>
            <a:endParaRPr lang="sk-SK" sz="2400" b="1" dirty="0" smtClean="0">
              <a:solidFill>
                <a:schemeClr val="tx1"/>
              </a:solidFill>
            </a:endParaRPr>
          </a:p>
          <a:p>
            <a:endParaRPr lang="sk-SK" sz="2400" b="1" dirty="0">
              <a:solidFill>
                <a:schemeClr val="tx1"/>
              </a:solidFill>
            </a:endParaRPr>
          </a:p>
          <a:p>
            <a:r>
              <a:rPr lang="sk-SK" sz="2400" b="1" dirty="0" smtClean="0">
                <a:solidFill>
                  <a:schemeClr val="tx1"/>
                </a:solidFill>
              </a:rPr>
              <a:t>JUDr. Imrich Fekete, CSc.</a:t>
            </a:r>
          </a:p>
          <a:p>
            <a:r>
              <a:rPr lang="sk-SK" sz="2400" b="1" dirty="0" smtClean="0">
                <a:solidFill>
                  <a:schemeClr val="tx1"/>
                </a:solidFill>
              </a:rPr>
              <a:t>Slovenská kancelária poisťovateľov</a:t>
            </a:r>
            <a:endParaRPr lang="sk-SK" sz="2400" b="1" dirty="0">
              <a:solidFill>
                <a:schemeClr val="tx1"/>
              </a:solidFill>
            </a:endParaRPr>
          </a:p>
        </p:txBody>
      </p:sp>
    </p:spTree>
    <p:extLst>
      <p:ext uri="{BB962C8B-B14F-4D97-AF65-F5344CB8AC3E}">
        <p14:creationId xmlns:p14="http://schemas.microsoft.com/office/powerpoint/2010/main" val="3052267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Nadpis 1"/>
          <p:cNvSpPr>
            <a:spLocks noGrp="1"/>
          </p:cNvSpPr>
          <p:nvPr>
            <p:ph type="title"/>
          </p:nvPr>
        </p:nvSpPr>
        <p:spPr>
          <a:xfrm>
            <a:off x="611560" y="260648"/>
            <a:ext cx="8229600" cy="561975"/>
          </a:xfrm>
        </p:spPr>
        <p:txBody>
          <a:bodyPr>
            <a:normAutofit/>
          </a:bodyPr>
          <a:lstStyle/>
          <a:p>
            <a:r>
              <a:rPr lang="sk-SK" altLang="sk-SK" sz="2400" b="1" dirty="0" smtClean="0"/>
              <a:t>Možno nemajetkovú ujmu stotožňovať  so škodou na zdraví?</a:t>
            </a:r>
          </a:p>
        </p:txBody>
      </p:sp>
      <p:sp>
        <p:nvSpPr>
          <p:cNvPr id="3" name="Zástupný symbol obsahu 2"/>
          <p:cNvSpPr>
            <a:spLocks noGrp="1"/>
          </p:cNvSpPr>
          <p:nvPr>
            <p:ph idx="1"/>
          </p:nvPr>
        </p:nvSpPr>
        <p:spPr>
          <a:xfrm>
            <a:off x="457200" y="981075"/>
            <a:ext cx="8291513" cy="5400675"/>
          </a:xfrm>
        </p:spPr>
        <p:txBody>
          <a:bodyPr/>
          <a:lstStyle/>
          <a:p>
            <a:pPr marL="0" indent="0" algn="just">
              <a:buFont typeface="Arial" charset="0"/>
              <a:buNone/>
              <a:defRPr/>
            </a:pPr>
            <a:r>
              <a:rPr lang="sk-SK" sz="1600" b="1" dirty="0" smtClean="0"/>
              <a:t>Systematický výklad OZ: </a:t>
            </a:r>
            <a:r>
              <a:rPr lang="sk-SK" sz="1600" dirty="0" smtClean="0"/>
              <a:t>Náhrada škody na zdraví a náhrada nemajetkovej ujmy sú dve diametrálne formy odškodnenia. </a:t>
            </a:r>
          </a:p>
          <a:p>
            <a:pPr marL="0" indent="0" algn="just">
              <a:buFont typeface="Arial" charset="0"/>
              <a:buNone/>
              <a:defRPr/>
            </a:pPr>
            <a:r>
              <a:rPr lang="sk-SK" sz="1600" b="1" dirty="0" smtClean="0"/>
              <a:t>Zámer zákonodarcu:  rozlíšenie medzi náhradou škody a náhradou nemajetkovej ujmy § 16 OZ. </a:t>
            </a:r>
            <a:r>
              <a:rPr lang="sk-SK" sz="1400" dirty="0" smtClean="0">
                <a:sym typeface="Webdings"/>
              </a:rPr>
              <a:t></a:t>
            </a:r>
            <a:r>
              <a:rPr lang="sk-SK" sz="1400" dirty="0" smtClean="0"/>
              <a:t>  </a:t>
            </a:r>
            <a:r>
              <a:rPr lang="sk-SK" sz="1400" dirty="0"/>
              <a:t>Právo na peňažnú náhradu nemajetkovej ujmy podľa ustanovenia § </a:t>
            </a:r>
            <a:r>
              <a:rPr lang="sk-SK" sz="1400" u="sng" dirty="0">
                <a:hlinkClick r:id="rId2"/>
              </a:rPr>
              <a:t>13</a:t>
            </a:r>
            <a:r>
              <a:rPr lang="sk-SK" sz="1400" dirty="0"/>
              <a:t> ods. 2 a 3 OZ a nároky na náhradu škody na zdraví za bolesť a sťaženie spoločenského uplatnenia podľa ustanovenia  § </a:t>
            </a:r>
            <a:r>
              <a:rPr lang="sk-SK" sz="1400" u="sng" dirty="0">
                <a:hlinkClick r:id="rId3"/>
              </a:rPr>
              <a:t>444</a:t>
            </a:r>
            <a:r>
              <a:rPr lang="sk-SK" sz="1400" dirty="0"/>
              <a:t> OZ </a:t>
            </a:r>
            <a:r>
              <a:rPr lang="sk-SK" sz="1400" b="1" dirty="0"/>
              <a:t>sú samostatné právne prostriedky ochrany fyzickej osoby, a preto ich nemožno uplatniť na základe totožných skutkových tvrdení </a:t>
            </a:r>
            <a:r>
              <a:rPr lang="sk-SK" sz="1400" i="1" dirty="0"/>
              <a:t>(Rc 56/2011).</a:t>
            </a:r>
            <a:r>
              <a:rPr lang="sk-SK" sz="1400" dirty="0"/>
              <a:t> </a:t>
            </a:r>
          </a:p>
          <a:p>
            <a:pPr marL="0" indent="0" algn="just">
              <a:buFont typeface="Arial" charset="0"/>
              <a:buNone/>
              <a:defRPr/>
            </a:pPr>
            <a:r>
              <a:rPr lang="sk-SK" sz="1600" dirty="0"/>
              <a:t>Ako vyplýva z ustanovenia § 16 OZ, ak sa jedným zásahom zasiahlo do konkrétneho osobnostného práva (česť dôstojnosť, súkromie) upraveného v § 11 OZ a súčasne do hodnôt chránených v šiestej časti Občianskeho zákonníka (zdravie, život a majetok poškodeného), </a:t>
            </a:r>
            <a:r>
              <a:rPr lang="sk-SK" sz="1600" b="1" dirty="0"/>
              <a:t>treba tieto nárok odlíšiť z hľadiska podmienok vzniku, určenia zodpovedného subjektu a stanovenia rozsahu náhrady. </a:t>
            </a:r>
            <a:endParaRPr lang="sk-SK" sz="1600" b="1" dirty="0" smtClean="0"/>
          </a:p>
          <a:p>
            <a:pPr marL="0" indent="0" algn="just">
              <a:buFont typeface="Arial" charset="0"/>
              <a:buNone/>
              <a:defRPr/>
            </a:pPr>
            <a:r>
              <a:rPr lang="sk-SK" sz="1600" b="1" dirty="0" smtClean="0"/>
              <a:t>Prečo nemožno stotožňovať právo na náhradu nemajetkovej ujmy a s právom na náhradu škody v slovenskom práve? Medzi týmito  formami náhrad  sú odlišnosti, ktoré sa týkajú:</a:t>
            </a:r>
          </a:p>
          <a:p>
            <a:pPr>
              <a:buFont typeface="Arial" charset="0"/>
              <a:buAutoNum type="alphaLcParenR"/>
              <a:defRPr/>
            </a:pPr>
            <a:r>
              <a:rPr lang="sk-SK" sz="1600" dirty="0" smtClean="0"/>
              <a:t>subjektu zodpovednosti,</a:t>
            </a:r>
          </a:p>
          <a:p>
            <a:pPr>
              <a:buFont typeface="Arial" charset="0"/>
              <a:buAutoNum type="alphaLcParenR"/>
              <a:defRPr/>
            </a:pPr>
            <a:r>
              <a:rPr lang="sk-SK" sz="1600" dirty="0" smtClean="0"/>
              <a:t>oprávnenej osoby,</a:t>
            </a:r>
          </a:p>
          <a:p>
            <a:pPr>
              <a:buFont typeface="Arial" charset="0"/>
              <a:buAutoNum type="alphaLcParenR"/>
              <a:defRPr/>
            </a:pPr>
            <a:r>
              <a:rPr lang="sk-SK" sz="1600" dirty="0" smtClean="0"/>
              <a:t>povahy </a:t>
            </a:r>
            <a:r>
              <a:rPr lang="sk-SK" sz="1600" dirty="0"/>
              <a:t>zodpovednosti škodcu (pôvodcu zásahu</a:t>
            </a:r>
            <a:r>
              <a:rPr lang="sk-SK" sz="1600" dirty="0" smtClean="0"/>
              <a:t>),</a:t>
            </a:r>
          </a:p>
          <a:p>
            <a:pPr>
              <a:buFont typeface="Arial" charset="0"/>
              <a:buAutoNum type="alphaLcParenR"/>
              <a:defRPr/>
            </a:pPr>
            <a:r>
              <a:rPr lang="sk-SK" sz="1600" dirty="0" smtClean="0"/>
              <a:t>príčinná súvislosť medzi škodovým dejom a jeho následkom,</a:t>
            </a:r>
          </a:p>
          <a:p>
            <a:pPr>
              <a:buFont typeface="Arial" charset="0"/>
              <a:buAutoNum type="alphaLcParenR"/>
              <a:defRPr/>
            </a:pPr>
            <a:r>
              <a:rPr lang="sk-SK" sz="1600" dirty="0" smtClean="0"/>
              <a:t>zavinenie  poškodeného (zasiahnutého),</a:t>
            </a:r>
          </a:p>
          <a:p>
            <a:pPr>
              <a:buFont typeface="Arial" charset="0"/>
              <a:buAutoNum type="alphaLcParenR"/>
              <a:defRPr/>
            </a:pPr>
            <a:r>
              <a:rPr lang="sk-SK" sz="1600" dirty="0" smtClean="0"/>
              <a:t>formy </a:t>
            </a:r>
            <a:r>
              <a:rPr lang="sk-SK" sz="1600" dirty="0"/>
              <a:t>a spôsobu odčinenia ujmy </a:t>
            </a:r>
            <a:r>
              <a:rPr lang="sk-SK" sz="1600" dirty="0" smtClean="0"/>
              <a:t>a</a:t>
            </a:r>
          </a:p>
          <a:p>
            <a:pPr>
              <a:buFont typeface="Arial" charset="0"/>
              <a:buAutoNum type="alphaLcParenR"/>
              <a:defRPr/>
            </a:pPr>
            <a:r>
              <a:rPr lang="sk-SK" sz="1600" dirty="0" smtClean="0"/>
              <a:t>premlčania </a:t>
            </a:r>
            <a:r>
              <a:rPr lang="sk-SK" sz="1600" dirty="0"/>
              <a:t>práva.</a:t>
            </a:r>
          </a:p>
          <a:p>
            <a:pPr marL="0" indent="0" algn="just">
              <a:buFont typeface="Arial" charset="0"/>
              <a:buNone/>
              <a:defRPr/>
            </a:pPr>
            <a:endParaRPr lang="sk-SK" sz="1800" b="1" dirty="0"/>
          </a:p>
        </p:txBody>
      </p:sp>
      <p:sp>
        <p:nvSpPr>
          <p:cNvPr id="4" name="Zástupný symbol čísla snímky 3"/>
          <p:cNvSpPr>
            <a:spLocks noGrp="1"/>
          </p:cNvSpPr>
          <p:nvPr>
            <p:ph type="sldNum" sz="quarter" idx="12"/>
          </p:nvPr>
        </p:nvSpPr>
        <p:spPr/>
        <p:txBody>
          <a:bodyPr/>
          <a:lstStyle/>
          <a:p>
            <a:pPr>
              <a:defRPr/>
            </a:pPr>
            <a:fld id="{2632AE90-6061-4E12-B135-F154FF44B55B}" type="slidenum">
              <a:rPr lang="sk-SK" smtClean="0"/>
              <a:pPr>
                <a:defRPr/>
              </a:pPr>
              <a:t>10</a:t>
            </a:fld>
            <a:endParaRPr lang="sk-SK"/>
          </a:p>
        </p:txBody>
      </p:sp>
    </p:spTree>
    <p:extLst>
      <p:ext uri="{BB962C8B-B14F-4D97-AF65-F5344CB8AC3E}">
        <p14:creationId xmlns:p14="http://schemas.microsoft.com/office/powerpoint/2010/main" val="315826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Nadpis 1"/>
          <p:cNvSpPr>
            <a:spLocks noGrp="1"/>
          </p:cNvSpPr>
          <p:nvPr>
            <p:ph type="title"/>
          </p:nvPr>
        </p:nvSpPr>
        <p:spPr>
          <a:xfrm>
            <a:off x="250825" y="188913"/>
            <a:ext cx="8229600" cy="633412"/>
          </a:xfrm>
        </p:spPr>
        <p:txBody>
          <a:bodyPr/>
          <a:lstStyle/>
          <a:p>
            <a:r>
              <a:rPr lang="sk-SK" altLang="sk-SK" sz="2400" b="1" dirty="0" smtClean="0"/>
              <a:t>Odlišnosti medzi náhradou škody a nemajetkovej ujmy/1</a:t>
            </a:r>
          </a:p>
        </p:txBody>
      </p:sp>
      <p:sp>
        <p:nvSpPr>
          <p:cNvPr id="69635" name="Zástupný symbol obsahu 2"/>
          <p:cNvSpPr>
            <a:spLocks noGrp="1"/>
          </p:cNvSpPr>
          <p:nvPr>
            <p:ph idx="1"/>
          </p:nvPr>
        </p:nvSpPr>
        <p:spPr>
          <a:xfrm>
            <a:off x="323850" y="765175"/>
            <a:ext cx="8569325" cy="5360988"/>
          </a:xfrm>
        </p:spPr>
        <p:txBody>
          <a:bodyPr/>
          <a:lstStyle/>
          <a:p>
            <a:pPr marL="0" indent="0" algn="just">
              <a:buFont typeface="Arial" charset="0"/>
              <a:buNone/>
            </a:pPr>
            <a:r>
              <a:rPr lang="sk-SK" altLang="sk-SK" sz="1600" b="1" dirty="0" smtClean="0"/>
              <a:t>Ad a) Zodpovedným subjektom </a:t>
            </a:r>
            <a:r>
              <a:rPr lang="sk-SK" altLang="sk-SK" sz="1600" dirty="0" smtClean="0"/>
              <a:t>za zásah do osobnostných práv je v zásade </a:t>
            </a:r>
            <a:r>
              <a:rPr lang="sk-SK" altLang="sk-SK" sz="1600" b="1" dirty="0" smtClean="0"/>
              <a:t>priamy pôvodca </a:t>
            </a:r>
            <a:r>
              <a:rPr lang="sk-SK" altLang="sk-SK" sz="1600" dirty="0" smtClean="0"/>
              <a:t>zásahu, teda osoba, ktorá svojím konaním spôsobila nemajetkovú ujmu uvedenú v § 13 OZ. Naproti tomu osobou zodpovednou za škodu je subjekt uvedený v ustanoveniach § 420 a nasl. OZ, ktorý nemusí byť priamym pôvodcom zásahu, ale ktorú zákon stavia do pozície zodpovedného subjektu (napr. právnická osoba, pre ktorú vykonáva závislú činnosť osoba uvedená v § 420 ods. 2 OZ, osoba, ktorá má vykonávať dohľad podľa § 422, prevádzateľ dopravného prostriedku podľa § 427 OZ).  Povinnosť nahradiť nemajetkovú ujmu </a:t>
            </a:r>
            <a:r>
              <a:rPr lang="sk-SK" altLang="sk-SK" sz="1600" b="1" dirty="0" smtClean="0"/>
              <a:t>smrťou (zánikom, ak ide o PO) pôvodcu zásahu zaniká</a:t>
            </a:r>
            <a:r>
              <a:rPr lang="sk-SK" altLang="sk-SK" sz="1600" dirty="0" smtClean="0"/>
              <a:t> a neprechádza na právneho nástupcu pôvodcu zásadu; </a:t>
            </a:r>
            <a:r>
              <a:rPr lang="sk-SK" altLang="sk-SK" sz="1600" b="1" dirty="0" smtClean="0"/>
              <a:t>v prípade zodpovednosti za škodu táto povinnosť prechádza na právneho nástupcu  </a:t>
            </a:r>
            <a:r>
              <a:rPr lang="sk-SK" altLang="sk-SK" sz="1600" dirty="0" smtClean="0"/>
              <a:t>(pozri § 579 OZ). </a:t>
            </a:r>
          </a:p>
          <a:p>
            <a:pPr marL="0" indent="0" algn="just">
              <a:buFont typeface="Arial" charset="0"/>
              <a:buNone/>
            </a:pPr>
            <a:r>
              <a:rPr lang="sk-SK" altLang="sk-SK" sz="1600" b="1" dirty="0" smtClean="0"/>
              <a:t>Ad b) Subjektom oprávneným </a:t>
            </a:r>
            <a:r>
              <a:rPr lang="sk-SK" altLang="sk-SK" sz="1600" dirty="0" smtClean="0"/>
              <a:t>na náhradu je </a:t>
            </a:r>
            <a:r>
              <a:rPr lang="sk-SK" altLang="sk-SK" sz="1600" b="1" dirty="0" smtClean="0"/>
              <a:t>poškodený alebo osoba, do osobnosti ktorej bolo neoprávnene zasiahnuté. </a:t>
            </a:r>
            <a:r>
              <a:rPr lang="sk-SK" altLang="sk-SK" sz="1600" dirty="0" smtClean="0"/>
              <a:t>Právo náhrady škody podľa šiestej časti Občianskeho zákonníka je právom, ktoré prechádza na právneho nástupcu oprávneného, ak nejde o  náhradu bolestného a sťaženia spoločenského uplatnenia podľa § 444 OZ, ktoré zaniká smrťou oprávneného (porovnaj § 579 ods. 2 OZ). Ak nárok po zomrelej osobe uplatňujú osoby uvedené v § 15 OZ, ide o  ich osobné právo, ktoré im vzniká na základe zákona. Inak práva viazané na osobu poškodeného  nemožno postúpiť na inú osobu (§ 525 ods. 1 OZ).</a:t>
            </a:r>
          </a:p>
          <a:p>
            <a:pPr marL="0" indent="0" algn="just">
              <a:buFont typeface="Arial" charset="0"/>
              <a:buNone/>
            </a:pPr>
            <a:r>
              <a:rPr lang="sk-SK" altLang="sk-SK" sz="1600" b="1" dirty="0" smtClean="0"/>
              <a:t>Ad c) </a:t>
            </a:r>
            <a:r>
              <a:rPr lang="sk-SK" altLang="sk-SK" sz="1600" dirty="0" smtClean="0"/>
              <a:t>Zodpovednosť za nemajetkovú ujmu spôsobenú zásahom do práva na ochranu osobnosti je založená na </a:t>
            </a:r>
            <a:r>
              <a:rPr lang="sk-SK" altLang="sk-SK" sz="1600" b="1" dirty="0" smtClean="0"/>
              <a:t>objektívnom princípe</a:t>
            </a:r>
            <a:r>
              <a:rPr lang="sk-SK" altLang="sk-SK" sz="1600" dirty="0" smtClean="0"/>
              <a:t>, t. j. zavinenie pôvodcu tohto zásahu je relevantné. Naproti tomu zodpovednosť za škodu podľa § 420 OZ má povahu subjektívnej zodpovednosti, pretože  predpokladá zavinenie škodcu (§ 420 ods. 3 OZ). </a:t>
            </a:r>
          </a:p>
          <a:p>
            <a:pPr marL="0" indent="0" algn="just">
              <a:buFont typeface="Arial" charset="0"/>
              <a:buNone/>
            </a:pPr>
            <a:endParaRPr lang="sk-SK" altLang="sk-SK" sz="1600" dirty="0" smtClean="0"/>
          </a:p>
          <a:p>
            <a:pPr marL="0" indent="0" algn="just">
              <a:buFont typeface="Arial" charset="0"/>
              <a:buNone/>
            </a:pPr>
            <a:endParaRPr lang="sk-SK" altLang="sk-SK" sz="1800" dirty="0" smtClean="0"/>
          </a:p>
        </p:txBody>
      </p:sp>
      <p:sp>
        <p:nvSpPr>
          <p:cNvPr id="4" name="Zástupný symbol čísla snímky 3"/>
          <p:cNvSpPr>
            <a:spLocks noGrp="1"/>
          </p:cNvSpPr>
          <p:nvPr>
            <p:ph type="sldNum" sz="quarter" idx="12"/>
          </p:nvPr>
        </p:nvSpPr>
        <p:spPr/>
        <p:txBody>
          <a:bodyPr/>
          <a:lstStyle/>
          <a:p>
            <a:pPr>
              <a:defRPr/>
            </a:pPr>
            <a:fld id="{D9BBB6EE-0BDA-4D77-A4E5-94841822B10A}" type="slidenum">
              <a:rPr lang="sk-SK" smtClean="0"/>
              <a:pPr>
                <a:defRPr/>
              </a:pPr>
              <a:t>11</a:t>
            </a:fld>
            <a:endParaRPr lang="sk-SK"/>
          </a:p>
        </p:txBody>
      </p:sp>
    </p:spTree>
    <p:extLst>
      <p:ext uri="{BB962C8B-B14F-4D97-AF65-F5344CB8AC3E}">
        <p14:creationId xmlns:p14="http://schemas.microsoft.com/office/powerpoint/2010/main" val="279399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Nadpis 1"/>
          <p:cNvSpPr>
            <a:spLocks noGrp="1"/>
          </p:cNvSpPr>
          <p:nvPr>
            <p:ph type="title"/>
          </p:nvPr>
        </p:nvSpPr>
        <p:spPr>
          <a:xfrm>
            <a:off x="539750" y="188913"/>
            <a:ext cx="8229600" cy="706437"/>
          </a:xfrm>
        </p:spPr>
        <p:txBody>
          <a:bodyPr/>
          <a:lstStyle/>
          <a:p>
            <a:r>
              <a:rPr lang="sk-SK" altLang="sk-SK" sz="2400" b="1" dirty="0" smtClean="0"/>
              <a:t>Odlišnosti medzi náhradou škody a nemajetkovej ujmy/2</a:t>
            </a:r>
          </a:p>
        </p:txBody>
      </p:sp>
      <p:sp>
        <p:nvSpPr>
          <p:cNvPr id="70659" name="Zástupný symbol obsahu 2"/>
          <p:cNvSpPr>
            <a:spLocks noGrp="1"/>
          </p:cNvSpPr>
          <p:nvPr>
            <p:ph idx="1"/>
          </p:nvPr>
        </p:nvSpPr>
        <p:spPr>
          <a:xfrm>
            <a:off x="250825" y="908050"/>
            <a:ext cx="8229600" cy="5289550"/>
          </a:xfrm>
        </p:spPr>
        <p:txBody>
          <a:bodyPr>
            <a:normAutofit fontScale="92500" lnSpcReduction="10000"/>
          </a:bodyPr>
          <a:lstStyle/>
          <a:p>
            <a:pPr marL="0" indent="0" algn="just">
              <a:buFont typeface="Arial" charset="0"/>
              <a:buNone/>
            </a:pPr>
            <a:r>
              <a:rPr lang="sk-SK" altLang="sk-SK" sz="1600" b="1" dirty="0" smtClean="0"/>
              <a:t>Ad d) </a:t>
            </a:r>
            <a:r>
              <a:rPr lang="sk-SK" altLang="sk-SK" sz="1600" dirty="0" smtClean="0"/>
              <a:t>Pri náhrade škody </a:t>
            </a:r>
            <a:r>
              <a:rPr lang="sk-SK" altLang="sk-SK" sz="1600" b="1" dirty="0" smtClean="0"/>
              <a:t>adekvátna príčinná súvislosť </a:t>
            </a:r>
            <a:r>
              <a:rPr lang="sk-SK" altLang="sk-SK" sz="1600" dirty="0" smtClean="0"/>
              <a:t>(preto sa z PZP nehradí napr. úraz robotníka, ktorý spadne  z lešenia v dôsledku </a:t>
            </a:r>
            <a:r>
              <a:rPr lang="sk-SK" altLang="sk-SK" sz="1600" dirty="0" err="1" smtClean="0"/>
              <a:t>úľakovej</a:t>
            </a:r>
            <a:r>
              <a:rPr lang="sk-SK" altLang="sk-SK" sz="1600" dirty="0" smtClean="0"/>
              <a:t> reakcie na zrážku MV); pri náhrade nemajetkovej ujmy je dôvodom náhrady príčinná súvislosť  medzi úrazovým dejom a  ujmou pozostalých, ale  medzi DN a smrťou človeka. </a:t>
            </a:r>
          </a:p>
          <a:p>
            <a:pPr marL="0" indent="0" algn="just">
              <a:buFont typeface="Arial" charset="0"/>
              <a:buNone/>
            </a:pPr>
            <a:r>
              <a:rPr lang="sk-SK" altLang="sk-SK" sz="1600" b="1" dirty="0" smtClean="0"/>
              <a:t>Ad e)</a:t>
            </a:r>
            <a:r>
              <a:rPr lang="sk-SK" altLang="sk-SK" sz="1600" dirty="0" smtClean="0"/>
              <a:t> Vzhľadom na to,  že pri nemajetkovej ujme podľa § 13 OZ </a:t>
            </a:r>
            <a:r>
              <a:rPr lang="sk-SK" altLang="sk-SK" sz="1600" b="1" dirty="0" smtClean="0"/>
              <a:t>nejde o škodu, nebude sa aplikovať ustanovenie § 441 OZ o zavinení poškodeného;</a:t>
            </a:r>
            <a:r>
              <a:rPr lang="sk-SK" altLang="sk-SK" sz="1600" dirty="0" smtClean="0"/>
              <a:t> v prípade nároku na náhradu škody táto okolnosť znižuje rozsah náhrady škody. </a:t>
            </a:r>
          </a:p>
          <a:p>
            <a:pPr marL="0" indent="0" algn="just">
              <a:buNone/>
            </a:pPr>
            <a:r>
              <a:rPr lang="sk-SK" altLang="sk-SK" sz="1600" b="1" dirty="0" smtClean="0"/>
              <a:t>Ad f)  </a:t>
            </a:r>
            <a:r>
              <a:rPr lang="sk-SK" altLang="sk-SK" sz="1600" dirty="0" smtClean="0"/>
              <a:t>Zodpovednosť za zásah do práva na ochranu osobnosti v zmysle § 13 OZ  </a:t>
            </a:r>
            <a:r>
              <a:rPr lang="sk-SK" altLang="sk-SK" sz="1600" b="1" dirty="0" smtClean="0"/>
              <a:t>vzniká už samotným zásahom, </a:t>
            </a:r>
            <a:r>
              <a:rPr lang="sk-SK" altLang="sk-SK" sz="1600" dirty="0" smtClean="0"/>
              <a:t>ak spôsobil na strane postihnutého nemajetkovú ujmu </a:t>
            </a:r>
            <a:r>
              <a:rPr lang="sk-SK" altLang="sk-SK" sz="1600" b="1" dirty="0" smtClean="0">
                <a:solidFill>
                  <a:srgbClr val="FF0000"/>
                </a:solidFill>
              </a:rPr>
              <a:t>bez ohľadu na to, či sa zásah nejako prejavil v majetkovej alebo osobnostnej  sfére postihnutého alebo pôvodcu zásahu</a:t>
            </a:r>
            <a:r>
              <a:rPr lang="sk-SK" altLang="sk-SK" sz="1600" dirty="0" smtClean="0"/>
              <a:t>. Naopak preukázanie výšky škody (ujmy) je jedným zo základným predpokladov vzniku práva na náhradu škody. Takisto pri nemajetkovej ujme sa nepoužije moderačné právo súdu (§ 450 OZ).</a:t>
            </a:r>
            <a:r>
              <a:rPr lang="sk-SK" altLang="sk-SK" sz="1600" dirty="0"/>
              <a:t> </a:t>
            </a:r>
            <a:endParaRPr lang="sk-SK" altLang="sk-SK" sz="1600" dirty="0" smtClean="0"/>
          </a:p>
          <a:p>
            <a:pPr marL="0" indent="0" algn="just">
              <a:buNone/>
            </a:pPr>
            <a:r>
              <a:rPr lang="sk-SK" altLang="sk-SK" sz="1600" b="1" dirty="0" smtClean="0">
                <a:solidFill>
                  <a:srgbClr val="FF0000"/>
                </a:solidFill>
              </a:rPr>
              <a:t>Pokiaľ ide o spôsob náhrady, </a:t>
            </a:r>
            <a:r>
              <a:rPr lang="sk-SK" altLang="sk-SK" sz="1600" dirty="0" smtClean="0"/>
              <a:t>v</a:t>
            </a:r>
            <a:r>
              <a:rPr lang="sk-SK" altLang="sk-SK" sz="1600" dirty="0"/>
              <a:t> prípade zodpovednosti za škody platí ďalej zásada </a:t>
            </a:r>
            <a:r>
              <a:rPr lang="sk-SK" altLang="sk-SK" sz="1600" b="1" dirty="0"/>
              <a:t>priority peňažnej náhrady škody </a:t>
            </a:r>
            <a:r>
              <a:rPr lang="sk-SK" altLang="sk-SK" sz="1600" dirty="0"/>
              <a:t>(§ 442 ods. 3 OZ). V prípade zásahu do osobnostných práv prichádza do úvahy peňažná reparácia ako </a:t>
            </a:r>
            <a:r>
              <a:rPr lang="sk-SK" altLang="sk-SK" sz="1600" i="1" dirty="0" err="1"/>
              <a:t>ultima</a:t>
            </a:r>
            <a:r>
              <a:rPr lang="sk-SK" altLang="sk-SK" sz="1600" i="1" dirty="0"/>
              <a:t> ratio,</a:t>
            </a:r>
            <a:r>
              <a:rPr lang="sk-SK" altLang="sk-SK" sz="1600" dirty="0"/>
              <a:t> keď iné formy nápravy nemožno použiť (porovnaj znenie § 13 ods. 2 OZ). </a:t>
            </a:r>
          </a:p>
          <a:p>
            <a:pPr marL="0" indent="0" algn="just">
              <a:buFont typeface="Arial" charset="0"/>
              <a:buNone/>
            </a:pPr>
            <a:endParaRPr lang="sk-SK" altLang="sk-SK" sz="1600" dirty="0" smtClean="0"/>
          </a:p>
          <a:p>
            <a:pPr marL="0" indent="0" algn="just">
              <a:buFont typeface="Arial" charset="0"/>
              <a:buNone/>
            </a:pPr>
            <a:r>
              <a:rPr lang="sk-SK" altLang="sk-SK" sz="1600" b="1" dirty="0" smtClean="0"/>
              <a:t>Ad g) </a:t>
            </a:r>
            <a:r>
              <a:rPr lang="sk-SK" altLang="sk-SK" sz="1600" dirty="0" smtClean="0"/>
              <a:t>Ad e) Právo na náhradu škody sa </a:t>
            </a:r>
            <a:r>
              <a:rPr lang="sk-SK" altLang="sk-SK" sz="1600" b="1" dirty="0" smtClean="0"/>
              <a:t>premlčí</a:t>
            </a:r>
            <a:r>
              <a:rPr lang="sk-SK" altLang="sk-SK" sz="1600" dirty="0" smtClean="0"/>
              <a:t>  podľa § 106 OZ, zatiaľ čo právo na náhradu nemajetkovej ujmy v peniazoch ako majetkové právo sa v súlade s názorom súdnej praxe  premlčí vo všeobecnej 3-ročnej premlčacej dobe (subjektívna premlčacia doba tu neplatí).</a:t>
            </a:r>
          </a:p>
          <a:p>
            <a:pPr marL="0" indent="0">
              <a:buNone/>
            </a:pPr>
            <a:r>
              <a:rPr lang="sk-SK" sz="1600" b="1" dirty="0" smtClean="0">
                <a:solidFill>
                  <a:srgbClr val="FF0000"/>
                </a:solidFill>
              </a:rPr>
              <a:t>R 58/2014: Právo </a:t>
            </a:r>
            <a:r>
              <a:rPr lang="sk-SK" sz="1600" b="1" dirty="0">
                <a:solidFill>
                  <a:srgbClr val="FF0000"/>
                </a:solidFill>
              </a:rPr>
              <a:t>na náhradu nemajetkovej ujmy v peniazoch, je právom majetkovej povahy, ktoré sa </a:t>
            </a:r>
            <a:r>
              <a:rPr lang="sk-SK" sz="1600" b="1" dirty="0" smtClean="0">
                <a:solidFill>
                  <a:srgbClr val="FF0000"/>
                </a:solidFill>
              </a:rPr>
              <a:t>premlčuje. </a:t>
            </a:r>
            <a:endParaRPr lang="sk-SK" sz="1600" b="1" dirty="0">
              <a:solidFill>
                <a:srgbClr val="FF0000"/>
              </a:solidFill>
            </a:endParaRPr>
          </a:p>
          <a:p>
            <a:pPr marL="0" indent="0" algn="just">
              <a:buFont typeface="Arial" charset="0"/>
              <a:buNone/>
            </a:pPr>
            <a:r>
              <a:rPr lang="sk-SK" altLang="sk-SK" sz="1600" b="1" dirty="0" smtClean="0"/>
              <a:t>Poistnému krytiu z povinného zmluvného poistenia podlieha podľa § 4 ods. 2 písm. a) PZP iba „škoda na zdraví a náklady pri usmrtení“ poškodeného. </a:t>
            </a:r>
          </a:p>
          <a:p>
            <a:pPr marL="0" indent="0" algn="just">
              <a:buFont typeface="Arial" charset="0"/>
              <a:buNone/>
            </a:pPr>
            <a:endParaRPr lang="sk-SK" altLang="sk-SK" sz="1400" dirty="0" smtClean="0"/>
          </a:p>
        </p:txBody>
      </p:sp>
      <p:sp>
        <p:nvSpPr>
          <p:cNvPr id="4" name="Zástupný symbol čísla snímky 3"/>
          <p:cNvSpPr>
            <a:spLocks noGrp="1"/>
          </p:cNvSpPr>
          <p:nvPr>
            <p:ph type="sldNum" sz="quarter" idx="12"/>
          </p:nvPr>
        </p:nvSpPr>
        <p:spPr/>
        <p:txBody>
          <a:bodyPr/>
          <a:lstStyle/>
          <a:p>
            <a:pPr>
              <a:defRPr/>
            </a:pPr>
            <a:fld id="{4E65639D-7C19-4089-902B-0184A7197D19}" type="slidenum">
              <a:rPr lang="sk-SK" smtClean="0"/>
              <a:pPr>
                <a:defRPr/>
              </a:pPr>
              <a:t>12</a:t>
            </a:fld>
            <a:endParaRPr lang="sk-SK"/>
          </a:p>
        </p:txBody>
      </p:sp>
    </p:spTree>
    <p:extLst>
      <p:ext uri="{BB962C8B-B14F-4D97-AF65-F5344CB8AC3E}">
        <p14:creationId xmlns:p14="http://schemas.microsoft.com/office/powerpoint/2010/main" val="120140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Nemajetková ujma v štátoch EÚ</a:t>
            </a:r>
            <a:endParaRPr lang="sk-SK" sz="2400" dirty="0"/>
          </a:p>
        </p:txBody>
      </p:sp>
      <p:sp>
        <p:nvSpPr>
          <p:cNvPr id="3" name="Zástupný symbol obsahu 2"/>
          <p:cNvSpPr>
            <a:spLocks noGrp="1"/>
          </p:cNvSpPr>
          <p:nvPr>
            <p:ph idx="1"/>
          </p:nvPr>
        </p:nvSpPr>
        <p:spPr>
          <a:xfrm>
            <a:off x="457200" y="1052736"/>
            <a:ext cx="8229600" cy="5073427"/>
          </a:xfrm>
        </p:spPr>
        <p:txBody>
          <a:bodyPr>
            <a:normAutofit fontScale="47500" lnSpcReduction="20000"/>
          </a:bodyPr>
          <a:lstStyle/>
          <a:p>
            <a:pPr marL="0" indent="0">
              <a:buNone/>
            </a:pPr>
            <a:r>
              <a:rPr lang="sk-SK" sz="4000" b="1" dirty="0"/>
              <a:t>V členských štátoch EÚ sú </a:t>
            </a:r>
            <a:r>
              <a:rPr lang="sk-SK" sz="4800" b="1" dirty="0"/>
              <a:t>štyri základné systémy</a:t>
            </a:r>
            <a:r>
              <a:rPr lang="sk-SK" sz="4000" b="1" dirty="0"/>
              <a:t> náhrady nemajetkovej ujmy pozostalých: </a:t>
            </a:r>
          </a:p>
          <a:p>
            <a:pPr>
              <a:buFont typeface="Wingdings"/>
              <a:buChar char="&amp;"/>
            </a:pPr>
            <a:r>
              <a:rPr lang="sk-SK" b="1" dirty="0" err="1">
                <a:sym typeface="Wingdings"/>
              </a:rPr>
              <a:t>Schadensregulierung</a:t>
            </a:r>
            <a:r>
              <a:rPr lang="sk-SK" b="1" dirty="0">
                <a:sym typeface="Wingdings"/>
              </a:rPr>
              <a:t> </a:t>
            </a:r>
            <a:r>
              <a:rPr lang="sk-SK" b="1" dirty="0" err="1">
                <a:sym typeface="Wingdings"/>
              </a:rPr>
              <a:t>bei</a:t>
            </a:r>
            <a:r>
              <a:rPr lang="sk-SK" b="1" dirty="0">
                <a:sym typeface="Wingdings"/>
              </a:rPr>
              <a:t> </a:t>
            </a:r>
            <a:r>
              <a:rPr lang="sk-SK" b="1" dirty="0" err="1">
                <a:sym typeface="Wingdings"/>
              </a:rPr>
              <a:t>Verkehrsunfällen</a:t>
            </a:r>
            <a:r>
              <a:rPr lang="sk-SK" b="1" dirty="0">
                <a:sym typeface="Wingdings"/>
              </a:rPr>
              <a:t> in </a:t>
            </a:r>
            <a:r>
              <a:rPr lang="sk-SK" b="1" dirty="0" err="1">
                <a:sym typeface="Wingdings"/>
              </a:rPr>
              <a:t>Europa</a:t>
            </a:r>
            <a:r>
              <a:rPr lang="sk-SK" b="1" dirty="0">
                <a:sym typeface="Wingdings"/>
              </a:rPr>
              <a:t>. </a:t>
            </a:r>
            <a:r>
              <a:rPr lang="sk-SK" b="1" dirty="0" err="1">
                <a:sym typeface="Wingdings"/>
              </a:rPr>
              <a:t>Auslandischen</a:t>
            </a:r>
            <a:r>
              <a:rPr lang="sk-SK" b="1" dirty="0">
                <a:sym typeface="Wingdings"/>
              </a:rPr>
              <a:t> </a:t>
            </a:r>
            <a:r>
              <a:rPr lang="sk-SK" b="1" dirty="0" err="1">
                <a:sym typeface="Wingdings"/>
              </a:rPr>
              <a:t>Anwaltsverein</a:t>
            </a:r>
            <a:r>
              <a:rPr lang="sk-SK" b="1" dirty="0">
                <a:sym typeface="Wingdings"/>
              </a:rPr>
              <a:t>. </a:t>
            </a:r>
            <a:r>
              <a:rPr lang="sk-SK" b="1" dirty="0" err="1">
                <a:sym typeface="Wingdings"/>
              </a:rPr>
              <a:t>Hamurg</a:t>
            </a:r>
            <a:r>
              <a:rPr lang="sk-SK" b="1" dirty="0">
                <a:sym typeface="Wingdings"/>
              </a:rPr>
              <a:t> 2010</a:t>
            </a:r>
          </a:p>
          <a:p>
            <a:pPr>
              <a:buFont typeface="Wingdings"/>
              <a:buChar char="&amp;"/>
            </a:pPr>
            <a:r>
              <a:rPr lang="sk-SK" b="1" dirty="0" err="1">
                <a:sym typeface="Wingdings"/>
              </a:rPr>
              <a:t>Bachmeier</a:t>
            </a:r>
            <a:r>
              <a:rPr lang="sk-SK" b="1" dirty="0">
                <a:sym typeface="Wingdings"/>
              </a:rPr>
              <a:t>, W.: </a:t>
            </a:r>
            <a:r>
              <a:rPr lang="sk-SK" b="1" dirty="0" err="1">
                <a:sym typeface="Wingdings"/>
              </a:rPr>
              <a:t>Regulierung</a:t>
            </a:r>
            <a:r>
              <a:rPr lang="sk-SK" b="1" dirty="0">
                <a:sym typeface="Wingdings"/>
              </a:rPr>
              <a:t> von </a:t>
            </a:r>
            <a:r>
              <a:rPr lang="sk-SK" b="1" dirty="0" err="1">
                <a:sym typeface="Wingdings"/>
              </a:rPr>
              <a:t>Auslandsunfällen</a:t>
            </a:r>
            <a:r>
              <a:rPr lang="sk-SK" b="1" dirty="0">
                <a:sym typeface="Wingdings"/>
              </a:rPr>
              <a:t>. </a:t>
            </a:r>
            <a:r>
              <a:rPr lang="sk-SK" b="1" dirty="0" err="1">
                <a:sym typeface="Wingdings"/>
              </a:rPr>
              <a:t>Nomos</a:t>
            </a:r>
            <a:r>
              <a:rPr lang="sk-SK" b="1" dirty="0">
                <a:sym typeface="Wingdings"/>
              </a:rPr>
              <a:t>, </a:t>
            </a:r>
            <a:r>
              <a:rPr lang="sk-SK" b="1" dirty="0" err="1">
                <a:sym typeface="Wingdings"/>
              </a:rPr>
              <a:t>Baden-Baden</a:t>
            </a:r>
            <a:r>
              <a:rPr lang="sk-SK" b="1" dirty="0">
                <a:sym typeface="Wingdings"/>
              </a:rPr>
              <a:t> 2013</a:t>
            </a:r>
          </a:p>
          <a:p>
            <a:pPr marL="0" indent="0">
              <a:buNone/>
            </a:pPr>
            <a:endParaRPr lang="sk-SK" sz="4000" b="1" dirty="0">
              <a:sym typeface="Wingdings"/>
            </a:endParaRPr>
          </a:p>
          <a:p>
            <a:pPr marL="0" indent="0">
              <a:buNone/>
            </a:pPr>
            <a:r>
              <a:rPr lang="sk-SK" sz="4000" b="1" dirty="0">
                <a:sym typeface="Wingdings"/>
              </a:rPr>
              <a:t>1. P</a:t>
            </a:r>
            <a:r>
              <a:rPr lang="sk-SK" sz="4000" b="1" dirty="0"/>
              <a:t>rávny systém, ktorý vylučuje akékoľvek nároky na náhradu škody  tretích osôb, ktoré neboli účastníkmi dopravnej nehody.</a:t>
            </a:r>
          </a:p>
          <a:p>
            <a:pPr marL="0" lvl="0" indent="0">
              <a:buNone/>
            </a:pPr>
            <a:r>
              <a:rPr lang="sk-SK" sz="4000" b="1" dirty="0">
                <a:sym typeface="Wingdings"/>
              </a:rPr>
              <a:t>2. </a:t>
            </a:r>
            <a:r>
              <a:rPr lang="sk-SK" sz="4000" b="1" dirty="0"/>
              <a:t>Právny systém,  ktorý </a:t>
            </a:r>
            <a:r>
              <a:rPr lang="sk-SK" sz="4000" b="1" dirty="0">
                <a:solidFill>
                  <a:srgbClr val="FF0000"/>
                </a:solidFill>
              </a:rPr>
              <a:t>nemá síce výslovnú úpravu, </a:t>
            </a:r>
            <a:r>
              <a:rPr lang="sk-SK" sz="4000" b="1" dirty="0"/>
              <a:t>ale náhradu ujmy pozostalých výnimočne </a:t>
            </a:r>
            <a:r>
              <a:rPr lang="sk-SK" sz="4000" b="1" dirty="0">
                <a:solidFill>
                  <a:srgbClr val="FF0000"/>
                </a:solidFill>
              </a:rPr>
              <a:t>pripúšťa súdna prax.</a:t>
            </a:r>
          </a:p>
          <a:p>
            <a:pPr marL="0" lvl="0" indent="0">
              <a:buNone/>
            </a:pPr>
            <a:r>
              <a:rPr lang="sk-SK" sz="4000" b="1" dirty="0">
                <a:sym typeface="Wingdings"/>
              </a:rPr>
              <a:t>3. Právny systém, ktorý </a:t>
            </a:r>
            <a:r>
              <a:rPr lang="sk-SK" sz="4000" b="1" dirty="0">
                <a:solidFill>
                  <a:srgbClr val="FF0000"/>
                </a:solidFill>
              </a:rPr>
              <a:t>má výslovnú právnu úpravu, </a:t>
            </a:r>
            <a:r>
              <a:rPr lang="sk-SK" sz="4000" b="1" dirty="0"/>
              <a:t>ale konkrétna </a:t>
            </a:r>
            <a:r>
              <a:rPr lang="sk-SK" sz="4000" b="1" dirty="0">
                <a:solidFill>
                  <a:srgbClr val="FF0000"/>
                </a:solidFill>
              </a:rPr>
              <a:t>výška náhrady </a:t>
            </a:r>
            <a:r>
              <a:rPr lang="sk-SK" sz="4000" b="1" dirty="0"/>
              <a:t>nemajetkovej ujmy je </a:t>
            </a:r>
            <a:r>
              <a:rPr lang="sk-SK" sz="4000" b="1" dirty="0">
                <a:solidFill>
                  <a:srgbClr val="FF0000"/>
                </a:solidFill>
              </a:rPr>
              <a:t>striktne limitovaná.</a:t>
            </a:r>
          </a:p>
          <a:p>
            <a:pPr marL="0" lvl="0" indent="0">
              <a:buNone/>
            </a:pPr>
            <a:r>
              <a:rPr lang="sk-SK" sz="4000" b="1" dirty="0">
                <a:sym typeface="Wingdings"/>
              </a:rPr>
              <a:t>4. Právny systém, ktorý </a:t>
            </a:r>
            <a:r>
              <a:rPr lang="sk-SK" sz="4000" b="1" dirty="0">
                <a:solidFill>
                  <a:srgbClr val="FF0000"/>
                </a:solidFill>
              </a:rPr>
              <a:t>má výslovnú právnu úpravu, </a:t>
            </a:r>
            <a:r>
              <a:rPr lang="sk-SK" sz="4000" b="1" dirty="0"/>
              <a:t>ale sa </a:t>
            </a:r>
            <a:r>
              <a:rPr lang="sk-SK" sz="4000" b="1" dirty="0">
                <a:solidFill>
                  <a:srgbClr val="FF0000"/>
                </a:solidFill>
              </a:rPr>
              <a:t>ponecháva súdnej praxi, aby tá určila výšku náhrady nemajetkovej ujmy v každom konkrétnom prípade. </a:t>
            </a:r>
          </a:p>
          <a:p>
            <a:pPr marL="0" indent="0" algn="just">
              <a:buNone/>
            </a:pPr>
            <a:endParaRPr lang="sk-SK" sz="4000" b="1" dirty="0"/>
          </a:p>
          <a:p>
            <a:pPr marL="0" indent="0" algn="just">
              <a:buNone/>
            </a:pPr>
            <a:r>
              <a:rPr lang="sk-SK" sz="4000" b="1" dirty="0"/>
              <a:t>1. Právo na náhradu nemajetkovej ujmy  pre pozostalých nepoznajú napr. v Holandsku, Bulharsku,  pobaltských a škandinávskych štátoch (s výnimkou Švédska). </a:t>
            </a:r>
          </a:p>
          <a:p>
            <a:pPr marL="0" indent="0">
              <a:buNone/>
            </a:pPr>
            <a:endParaRPr lang="sk-SK" dirty="0"/>
          </a:p>
        </p:txBody>
      </p:sp>
    </p:spTree>
    <p:extLst>
      <p:ext uri="{BB962C8B-B14F-4D97-AF65-F5344CB8AC3E}">
        <p14:creationId xmlns:p14="http://schemas.microsoft.com/office/powerpoint/2010/main" val="1017539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Germánsky právny systém</a:t>
            </a:r>
            <a:endParaRPr lang="sk-SK" sz="2800" b="1" dirty="0"/>
          </a:p>
        </p:txBody>
      </p:sp>
      <p:sp>
        <p:nvSpPr>
          <p:cNvPr id="3" name="Zástupný symbol obsahu 2"/>
          <p:cNvSpPr>
            <a:spLocks noGrp="1"/>
          </p:cNvSpPr>
          <p:nvPr>
            <p:ph idx="1"/>
          </p:nvPr>
        </p:nvSpPr>
        <p:spPr>
          <a:xfrm>
            <a:off x="457200" y="1052736"/>
            <a:ext cx="8229600" cy="5544616"/>
          </a:xfrm>
        </p:spPr>
        <p:txBody>
          <a:bodyPr>
            <a:normAutofit fontScale="47500" lnSpcReduction="20000"/>
          </a:bodyPr>
          <a:lstStyle/>
          <a:p>
            <a:pPr marL="0" indent="0" algn="just">
              <a:buNone/>
            </a:pPr>
            <a:r>
              <a:rPr lang="sk-SK" sz="3800" dirty="0"/>
              <a:t>V </a:t>
            </a:r>
            <a:r>
              <a:rPr lang="sk-SK" sz="3800" b="1" dirty="0">
                <a:solidFill>
                  <a:srgbClr val="0070C0"/>
                </a:solidFill>
              </a:rPr>
              <a:t>Nemecku a v Rakúsku </a:t>
            </a:r>
            <a:r>
              <a:rPr lang="sk-SK" sz="3800" dirty="0"/>
              <a:t>vyvodila súdna prax nároky pozostalých na náhradu nemajetkovej ujmy zo všeobecných ustanovení o zodpovednosti za škodu (v Nemecku z § 823 BGB, v Rakúsku z § 1325 ABGB), pričom vznik uvedeného práva a výška nároku je predmetom dokazovania.  Tento systém platí aj vo </a:t>
            </a:r>
            <a:r>
              <a:rPr lang="sk-SK" sz="3800" b="1" dirty="0">
                <a:solidFill>
                  <a:srgbClr val="0070C0"/>
                </a:solidFill>
              </a:rPr>
              <a:t>Švajčiarsku </a:t>
            </a:r>
            <a:r>
              <a:rPr lang="sk-SK" sz="3800" dirty="0"/>
              <a:t>a v Maďarsku platil do r. 2013.</a:t>
            </a:r>
          </a:p>
          <a:p>
            <a:pPr marL="0" indent="0" algn="just">
              <a:buNone/>
            </a:pPr>
            <a:r>
              <a:rPr lang="sk-SK" sz="3800" dirty="0"/>
              <a:t>Súdna prax pripúšťa náhradu nemajetkovej ujmy (</a:t>
            </a:r>
            <a:r>
              <a:rPr lang="de-DE" sz="3800" i="1" dirty="0" err="1"/>
              <a:t>Trauerschmerzengeld</a:t>
            </a:r>
            <a:r>
              <a:rPr lang="de-DE" sz="3800" dirty="0"/>
              <a:t> v </a:t>
            </a:r>
            <a:r>
              <a:rPr lang="de-DE" sz="3800" dirty="0" err="1"/>
              <a:t>Rakúsku</a:t>
            </a:r>
            <a:r>
              <a:rPr lang="sk-SK" sz="3800" dirty="0"/>
              <a:t>) za týchto podmienok:</a:t>
            </a:r>
          </a:p>
          <a:p>
            <a:pPr algn="just">
              <a:buFont typeface="Wingdings"/>
              <a:buChar char="Ü"/>
            </a:pPr>
            <a:r>
              <a:rPr lang="sk-SK" sz="3800" dirty="0"/>
              <a:t>musí byť preukázaný </a:t>
            </a:r>
            <a:r>
              <a:rPr lang="sk-SK" sz="3800" b="1" dirty="0"/>
              <a:t>evidentný negatívny vplyv správy o úmrtí blízkej osoby na zdravotný stav oprávneného</a:t>
            </a:r>
            <a:r>
              <a:rPr lang="sk-SK" sz="3800" dirty="0"/>
              <a:t>;</a:t>
            </a:r>
          </a:p>
          <a:p>
            <a:pPr lvl="0" algn="just">
              <a:buFont typeface="Wingdings"/>
              <a:buChar char="Ü"/>
            </a:pPr>
            <a:r>
              <a:rPr lang="sk-SK" sz="3800" dirty="0"/>
              <a:t>osoba zodpovedná za škodu privodila smrť poškodeného v dôsledku svojej </a:t>
            </a:r>
            <a:r>
              <a:rPr lang="sk-SK" sz="3800" b="1" dirty="0"/>
              <a:t>hrubej nedbanlivosti alebo úmyselne </a:t>
            </a:r>
            <a:r>
              <a:rPr lang="sk-SK" sz="3800" dirty="0"/>
              <a:t>(toho sa pridržiava prax rakúskych súdov);</a:t>
            </a:r>
          </a:p>
          <a:p>
            <a:pPr algn="just">
              <a:buFont typeface="Wingdings"/>
              <a:buChar char="Ü"/>
            </a:pPr>
            <a:r>
              <a:rPr lang="sk-SK" sz="3800" dirty="0"/>
              <a:t>jednou z príčin smrti poškodenej osoby </a:t>
            </a:r>
            <a:r>
              <a:rPr lang="sk-SK" sz="3800" b="1" dirty="0"/>
              <a:t>nebolo porušenie pravidiel cestnej premávky </a:t>
            </a:r>
            <a:r>
              <a:rPr lang="sk-SK" sz="3800" dirty="0"/>
              <a:t>(napr. že usmrtený nebol v čase nehody pripútaný v motorovom vozidle);</a:t>
            </a:r>
          </a:p>
          <a:p>
            <a:pPr algn="just">
              <a:buFont typeface="Wingdings"/>
              <a:buChar char="Ü"/>
            </a:pPr>
            <a:r>
              <a:rPr lang="sk-SK" sz="3800" dirty="0"/>
              <a:t>výška nemajetkovej ujmy je </a:t>
            </a:r>
            <a:r>
              <a:rPr lang="sk-SK" sz="3800" b="1" dirty="0"/>
              <a:t>limitovaná okruhom osôb, </a:t>
            </a:r>
            <a:r>
              <a:rPr lang="sk-SK" sz="3800" dirty="0"/>
              <a:t>existenciou rodinných a spoločenských väzieb medzi usmrteným a pozostalými a postavením usmrteného v spoločnosti.</a:t>
            </a:r>
          </a:p>
          <a:p>
            <a:pPr marL="0" lvl="0" indent="0" algn="just">
              <a:buNone/>
            </a:pPr>
            <a:r>
              <a:rPr lang="sk-SK" sz="3800" dirty="0"/>
              <a:t>Najvyššie odškodné bolo v Rakúsku priznané na základe  rozsudku OGH z 30. 10. 2003, sp. zn. </a:t>
            </a:r>
            <a:r>
              <a:rPr lang="de-DE" sz="3800" dirty="0"/>
              <a:t>2 Ob 186/03</a:t>
            </a:r>
            <a:r>
              <a:rPr lang="sk-SK" sz="3800" dirty="0"/>
              <a:t>. Išlo o nárok pozostalého manžela, ktorý pri dopravnej  nehode stratil </a:t>
            </a:r>
            <a:r>
              <a:rPr lang="sk-SK" sz="3800" b="1" dirty="0"/>
              <a:t>manželku a 3 maloleté deti. </a:t>
            </a:r>
            <a:r>
              <a:rPr lang="sk-SK" sz="3800" dirty="0"/>
              <a:t>Nehodu zavinil vodič nákladného motorového vozidla, ktorý išiel v protismere. OGH priznal pozostalému manželovi náhradu nemajetkovej ujmy vo výške </a:t>
            </a:r>
            <a:r>
              <a:rPr lang="sk-SK" sz="3800" b="1" dirty="0"/>
              <a:t>65.000 eur, </a:t>
            </a:r>
            <a:r>
              <a:rPr lang="sk-SK" sz="3800" dirty="0"/>
              <a:t>pričom túto sumu odôvodnil „ťažkou a trvalou psychickou traumou pozostalého manžel.</a:t>
            </a:r>
          </a:p>
          <a:p>
            <a:pPr marL="0" indent="0">
              <a:buNone/>
            </a:pPr>
            <a:endParaRPr lang="sk-SK" dirty="0"/>
          </a:p>
        </p:txBody>
      </p:sp>
    </p:spTree>
    <p:extLst>
      <p:ext uri="{BB962C8B-B14F-4D97-AF65-F5344CB8AC3E}">
        <p14:creationId xmlns:p14="http://schemas.microsoft.com/office/powerpoint/2010/main" val="4266442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a:t>Románsky model s paušálnymi sumami</a:t>
            </a:r>
            <a:endParaRPr lang="sk-SK" sz="3200" dirty="0"/>
          </a:p>
        </p:txBody>
      </p:sp>
      <p:sp>
        <p:nvSpPr>
          <p:cNvPr id="3" name="Zástupný symbol obsahu 2"/>
          <p:cNvSpPr>
            <a:spLocks noGrp="1"/>
          </p:cNvSpPr>
          <p:nvPr>
            <p:ph idx="1"/>
          </p:nvPr>
        </p:nvSpPr>
        <p:spPr>
          <a:xfrm>
            <a:off x="457200" y="1124744"/>
            <a:ext cx="8229600" cy="5001419"/>
          </a:xfrm>
        </p:spPr>
        <p:txBody>
          <a:bodyPr>
            <a:normAutofit/>
          </a:bodyPr>
          <a:lstStyle/>
          <a:p>
            <a:pPr marL="0" indent="0" algn="just">
              <a:buNone/>
            </a:pPr>
            <a:r>
              <a:rPr lang="sk-SK" sz="1800" dirty="0"/>
              <a:t>Pre právnu úpravu týchto štátov je príznačné, že </a:t>
            </a:r>
            <a:r>
              <a:rPr lang="sk-SK" sz="1800" b="1" dirty="0"/>
              <a:t>pozostalým priznávajú presne určenú paušálnu sumu, ktorej výška závisí od stupňa príbuzenstva, a to  bez toho, aby forma alebo druh zodpovednosti škodcu boli predmetom dokazovania.</a:t>
            </a:r>
            <a:r>
              <a:rPr lang="sk-SK" sz="1800" dirty="0"/>
              <a:t> </a:t>
            </a:r>
          </a:p>
          <a:p>
            <a:pPr marL="0" indent="0" algn="just">
              <a:buNone/>
            </a:pPr>
            <a:r>
              <a:rPr lang="sk-SK" sz="1800" b="1" dirty="0">
                <a:solidFill>
                  <a:srgbClr val="0070C0"/>
                </a:solidFill>
              </a:rPr>
              <a:t>Francúzsko, štáty Beneluxu, Španielsko a Portugalsko, ale aj Veľká Británia.</a:t>
            </a:r>
          </a:p>
          <a:p>
            <a:pPr marL="0" indent="0" algn="just">
              <a:buNone/>
            </a:pPr>
            <a:r>
              <a:rPr lang="sk-SK" sz="1800" b="1" u="sng" dirty="0"/>
              <a:t>Belgicko:</a:t>
            </a:r>
            <a:r>
              <a:rPr lang="sk-SK" sz="1800" dirty="0"/>
              <a:t>  Platia paušálne sumy odškodnenia pozostalých: </a:t>
            </a:r>
            <a:r>
              <a:rPr lang="sk-SK" sz="1800" b="1" dirty="0"/>
              <a:t>manželka a družka </a:t>
            </a:r>
            <a:r>
              <a:rPr lang="sk-SK" sz="1800" dirty="0"/>
              <a:t>(v prípade dlhodobého spolužitia) </a:t>
            </a:r>
            <a:r>
              <a:rPr lang="sk-SK" sz="1800" b="1" dirty="0"/>
              <a:t>po 12.500 eur</a:t>
            </a:r>
            <a:r>
              <a:rPr lang="sk-SK" sz="1800" dirty="0"/>
              <a:t>, </a:t>
            </a:r>
            <a:r>
              <a:rPr lang="sk-SK" sz="1800" b="1" dirty="0"/>
              <a:t>dieťa</a:t>
            </a:r>
            <a:r>
              <a:rPr lang="sk-SK" sz="1800" dirty="0"/>
              <a:t> žijúce s usmrteným rodičom v spoločnej domácnosti </a:t>
            </a:r>
            <a:r>
              <a:rPr lang="sk-SK" sz="1800" b="1" dirty="0"/>
              <a:t>12.500 eur </a:t>
            </a:r>
            <a:r>
              <a:rPr lang="sk-SK" sz="1800" dirty="0"/>
              <a:t>(dieťa žijúce mimo spoločnej domácnosti 5.000 eur), </a:t>
            </a:r>
            <a:r>
              <a:rPr lang="sk-SK" sz="1800" b="1" dirty="0"/>
              <a:t>rodič </a:t>
            </a:r>
            <a:r>
              <a:rPr lang="sk-SK" sz="1800" dirty="0"/>
              <a:t>žijúci v spoločnej domácnosti s usmrteným </a:t>
            </a:r>
            <a:r>
              <a:rPr lang="sk-SK" sz="1800" b="1" dirty="0"/>
              <a:t>7.500 eur</a:t>
            </a:r>
            <a:r>
              <a:rPr lang="sk-SK" sz="1800" dirty="0"/>
              <a:t> (rodič žijúci mimo spoločnej domácnosti 3.750 eur), </a:t>
            </a:r>
            <a:r>
              <a:rPr lang="sk-SK" sz="1800" b="1" dirty="0" err="1"/>
              <a:t>nasciturus</a:t>
            </a:r>
            <a:r>
              <a:rPr lang="sk-SK" sz="1800" b="1" dirty="0"/>
              <a:t> 2.500 eur, </a:t>
            </a:r>
            <a:r>
              <a:rPr lang="sk-SK" sz="1800" dirty="0"/>
              <a:t>súrodenec žijúci v spoločnej domácnosti s usmrteným 2.500 eur (žijúci mimo spoločnú domácnosť 1.500 eur) atď.   </a:t>
            </a:r>
          </a:p>
          <a:p>
            <a:pPr marL="0" indent="0" algn="just">
              <a:buNone/>
            </a:pPr>
            <a:r>
              <a:rPr lang="sk-SK" sz="1800" dirty="0"/>
              <a:t>Vo </a:t>
            </a:r>
            <a:r>
              <a:rPr lang="sk-SK" sz="1800" b="1" u="sng" dirty="0"/>
              <a:t>Francúzsku </a:t>
            </a:r>
            <a:r>
              <a:rPr lang="sk-SK" sz="1800" dirty="0"/>
              <a:t>boli nároky pozostalých na náhradu nemajetkovej ujmy </a:t>
            </a:r>
            <a:r>
              <a:rPr lang="sk-SK" sz="1800" i="1" dirty="0"/>
              <a:t>(</a:t>
            </a:r>
            <a:r>
              <a:rPr lang="sk-SK" sz="1800" i="1" dirty="0" err="1"/>
              <a:t>préjudice</a:t>
            </a:r>
            <a:r>
              <a:rPr lang="sk-SK" sz="1800" i="1" dirty="0"/>
              <a:t> </a:t>
            </a:r>
            <a:r>
              <a:rPr lang="sk-SK" sz="1800" i="1" dirty="0" err="1"/>
              <a:t>moral</a:t>
            </a:r>
            <a:r>
              <a:rPr lang="sk-SK" sz="1800" i="1" dirty="0"/>
              <a:t>)</a:t>
            </a:r>
            <a:r>
              <a:rPr lang="sk-SK" sz="1800" dirty="0"/>
              <a:t>  priznané najvyšším súdom </a:t>
            </a:r>
            <a:r>
              <a:rPr lang="sk-SK" sz="1800" i="1" dirty="0"/>
              <a:t>(</a:t>
            </a:r>
            <a:r>
              <a:rPr lang="sk-SK" sz="1800" i="1" dirty="0" err="1"/>
              <a:t>Cour</a:t>
            </a:r>
            <a:r>
              <a:rPr lang="sk-SK" sz="1800" i="1" dirty="0"/>
              <a:t> de </a:t>
            </a:r>
            <a:r>
              <a:rPr lang="sk-SK" sz="1800" i="1" dirty="0" err="1"/>
              <a:t>cassation</a:t>
            </a:r>
            <a:r>
              <a:rPr lang="sk-SK" sz="1800" i="1" dirty="0"/>
              <a:t>)  až v r. 1998 (</a:t>
            </a:r>
            <a:r>
              <a:rPr lang="sk-SK" sz="1800" i="1" dirty="0" err="1"/>
              <a:t>Cass</a:t>
            </a:r>
            <a:r>
              <a:rPr lang="sk-SK" sz="1800" i="1" dirty="0"/>
              <a:t>. 2e </a:t>
            </a:r>
            <a:r>
              <a:rPr lang="sk-SK" sz="1800" i="1" dirty="0" err="1"/>
              <a:t>civ</a:t>
            </a:r>
            <a:r>
              <a:rPr lang="sk-SK" sz="1800" i="1" dirty="0"/>
              <a:t>. 2. 12. 1998). Paušálne náhrady sú tu o niečo vyššie ako v Belgicku </a:t>
            </a:r>
            <a:r>
              <a:rPr lang="sk-SK" sz="1800" dirty="0"/>
              <a:t>(napr. súrodenec v prípade smrti súrodenca má nárok na paušálne odškodné vo výške 10.000 eur), ale s tým, že vo Francúzsku prihliadajú súdy aj na </a:t>
            </a:r>
            <a:r>
              <a:rPr lang="sk-SK" sz="1800" dirty="0" err="1"/>
              <a:t>spoluzavinenie</a:t>
            </a:r>
            <a:r>
              <a:rPr lang="sk-SK" sz="1800" dirty="0"/>
              <a:t> poškodeného. </a:t>
            </a:r>
          </a:p>
          <a:p>
            <a:pPr marL="0" indent="0" algn="just">
              <a:buNone/>
            </a:pPr>
            <a:r>
              <a:rPr lang="sk-SK" sz="1800" dirty="0"/>
              <a:t>Osobitný systém platí v </a:t>
            </a:r>
            <a:r>
              <a:rPr lang="sk-SK" sz="1800" b="1" u="sng" dirty="0"/>
              <a:t>Španielsku</a:t>
            </a:r>
            <a:r>
              <a:rPr lang="sk-SK" sz="1800" dirty="0"/>
              <a:t>, kde v dôsledku korupčného správania niektorých sudcov boli nútení zaviesť tzv. tabuľkový systém odškodňovania pozostalých.</a:t>
            </a:r>
          </a:p>
          <a:p>
            <a:pPr marL="0" indent="0">
              <a:buNone/>
            </a:pPr>
            <a:endParaRPr lang="sk-SK" sz="1800" dirty="0"/>
          </a:p>
        </p:txBody>
      </p:sp>
    </p:spTree>
    <p:extLst>
      <p:ext uri="{BB962C8B-B14F-4D97-AF65-F5344CB8AC3E}">
        <p14:creationId xmlns:p14="http://schemas.microsoft.com/office/powerpoint/2010/main" val="1189999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Systém nelimitovanej výšky náhrady</a:t>
            </a:r>
            <a:endParaRPr lang="sk-SK" sz="2400" dirty="0"/>
          </a:p>
        </p:txBody>
      </p:sp>
      <p:sp>
        <p:nvSpPr>
          <p:cNvPr id="3" name="Zástupný symbol obsahu 2"/>
          <p:cNvSpPr>
            <a:spLocks noGrp="1"/>
          </p:cNvSpPr>
          <p:nvPr>
            <p:ph idx="1"/>
          </p:nvPr>
        </p:nvSpPr>
        <p:spPr>
          <a:xfrm>
            <a:off x="457200" y="1196752"/>
            <a:ext cx="8229600" cy="4929411"/>
          </a:xfrm>
        </p:spPr>
        <p:txBody>
          <a:bodyPr>
            <a:normAutofit fontScale="55000" lnSpcReduction="20000"/>
          </a:bodyPr>
          <a:lstStyle/>
          <a:p>
            <a:pPr marL="0" indent="0" algn="just">
              <a:buNone/>
            </a:pPr>
            <a:r>
              <a:rPr lang="sk-SK" b="1" dirty="0">
                <a:solidFill>
                  <a:srgbClr val="0070C0"/>
                </a:solidFill>
              </a:rPr>
              <a:t>Taliansko, Grécko, Rumunsko, Maďarsko (2013) a Česko (2014). </a:t>
            </a:r>
          </a:p>
          <a:p>
            <a:pPr marL="0" indent="0" algn="just">
              <a:buNone/>
            </a:pPr>
            <a:r>
              <a:rPr lang="sk-SK" b="1" dirty="0">
                <a:solidFill>
                  <a:srgbClr val="FF0000"/>
                </a:solidFill>
              </a:rPr>
              <a:t>Tento systém je kritizovaný, pretože v prostredí justície zvádza ku korupčnému správaniu.  </a:t>
            </a:r>
          </a:p>
          <a:p>
            <a:pPr marL="0" indent="0" algn="just">
              <a:buNone/>
            </a:pPr>
            <a:r>
              <a:rPr lang="sk-SK" b="1" u="sng" dirty="0"/>
              <a:t>Taliansko:</a:t>
            </a:r>
            <a:r>
              <a:rPr lang="sk-SK" dirty="0"/>
              <a:t> Výšku </a:t>
            </a:r>
            <a:r>
              <a:rPr lang="sk-SK" i="1" dirty="0" err="1"/>
              <a:t>danno</a:t>
            </a:r>
            <a:r>
              <a:rPr lang="sk-SK" i="1" dirty="0"/>
              <a:t> </a:t>
            </a:r>
            <a:r>
              <a:rPr lang="sk-SK" i="1" dirty="0" err="1"/>
              <a:t>morale</a:t>
            </a:r>
            <a:r>
              <a:rPr lang="sk-SK" i="1" dirty="0"/>
              <a:t> </a:t>
            </a:r>
            <a:r>
              <a:rPr lang="sk-SK" dirty="0"/>
              <a:t>pre pozostalých</a:t>
            </a:r>
            <a:r>
              <a:rPr lang="sk-SK" i="1" dirty="0"/>
              <a:t> </a:t>
            </a:r>
            <a:r>
              <a:rPr lang="sk-SK" dirty="0"/>
              <a:t> určujú jednotlivé provinčné súdy prostredníctvom svojich vlastných tabuliek. Najznámejšie tabuľky krajinského súdu v Ríme a v </a:t>
            </a:r>
            <a:r>
              <a:rPr lang="sk-SK" dirty="0" err="1"/>
              <a:t>Miláne</a:t>
            </a:r>
            <a:r>
              <a:rPr lang="sk-SK" dirty="0"/>
              <a:t>.  Milánsky súd:</a:t>
            </a:r>
          </a:p>
          <a:p>
            <a:pPr marL="0" lvl="0" indent="0" algn="just">
              <a:buNone/>
            </a:pPr>
            <a:r>
              <a:rPr lang="sk-SK" b="1" dirty="0"/>
              <a:t>150.000 až 300.000 eur,</a:t>
            </a:r>
            <a:r>
              <a:rPr lang="sk-SK" dirty="0"/>
              <a:t> ak ide o právo jedného z rodičov za smrť maloletého dieťaťa  alebo právo dieťaťa za smrť jedného z rodičov alebo právo manžela za smrť druhého manžela, s ktorým žil v spoločnej domácnosti a </a:t>
            </a:r>
          </a:p>
          <a:p>
            <a:pPr marL="0" lvl="0" indent="0">
              <a:buNone/>
            </a:pPr>
            <a:r>
              <a:rPr lang="sk-SK" b="1" dirty="0"/>
              <a:t>21.000 eur do 130.000 eur,</a:t>
            </a:r>
            <a:r>
              <a:rPr lang="sk-SK" dirty="0"/>
              <a:t> ak ide o právo súrodenca za smrť svojho súrodenca alebo právo starých rodičov za smrť vnuka alebo vnučky. </a:t>
            </a:r>
          </a:p>
          <a:p>
            <a:pPr marL="0" indent="0">
              <a:buNone/>
            </a:pPr>
            <a:r>
              <a:rPr lang="sk-SK" dirty="0"/>
              <a:t>Pri určení výšky náhrady v rámci uvedeného rozpätia zohľadňujú talianske súdy tieto okolnosti:</a:t>
            </a:r>
          </a:p>
          <a:p>
            <a:pPr lvl="0"/>
            <a:r>
              <a:rPr lang="sk-SK" dirty="0"/>
              <a:t>vek zomrelej osoby a vek pozostalých,</a:t>
            </a:r>
          </a:p>
          <a:p>
            <a:pPr lvl="0"/>
            <a:r>
              <a:rPr lang="sk-SK" dirty="0"/>
              <a:t>stupeň príbuzenstva,</a:t>
            </a:r>
          </a:p>
          <a:p>
            <a:pPr lvl="0"/>
            <a:r>
              <a:rPr lang="sk-SK" dirty="0"/>
              <a:t>to, či rodinní príslušníci žili pred smrťou obete v spoločnej domácnosti,</a:t>
            </a:r>
          </a:p>
          <a:p>
            <a:pPr lvl="0"/>
            <a:r>
              <a:rPr lang="sk-SK" dirty="0"/>
              <a:t>či sú ešte aj ďalší príbuzní,</a:t>
            </a:r>
          </a:p>
          <a:p>
            <a:pPr lvl="0"/>
            <a:r>
              <a:rPr lang="sk-SK" dirty="0"/>
              <a:t>druh a povaha vzťahu so zomrelým a pod.</a:t>
            </a:r>
          </a:p>
          <a:p>
            <a:pPr marL="0" indent="0">
              <a:buNone/>
            </a:pPr>
            <a:endParaRPr lang="sk-SK" dirty="0"/>
          </a:p>
        </p:txBody>
      </p:sp>
    </p:spTree>
    <p:extLst>
      <p:ext uri="{BB962C8B-B14F-4D97-AF65-F5344CB8AC3E}">
        <p14:creationId xmlns:p14="http://schemas.microsoft.com/office/powerpoint/2010/main" val="133219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a:t>Ako ďalej alebo úvahy do lege </a:t>
            </a:r>
            <a:r>
              <a:rPr lang="sk-SK" sz="2800" b="1" dirty="0" err="1"/>
              <a:t>ferenda</a:t>
            </a:r>
            <a:endParaRPr lang="sk-SK" sz="2800" dirty="0"/>
          </a:p>
        </p:txBody>
      </p:sp>
      <p:sp>
        <p:nvSpPr>
          <p:cNvPr id="3" name="Zástupný symbol obsahu 2"/>
          <p:cNvSpPr>
            <a:spLocks noGrp="1"/>
          </p:cNvSpPr>
          <p:nvPr>
            <p:ph idx="1"/>
          </p:nvPr>
        </p:nvSpPr>
        <p:spPr>
          <a:xfrm>
            <a:off x="457200" y="1268760"/>
            <a:ext cx="8229600" cy="4857403"/>
          </a:xfrm>
        </p:spPr>
        <p:txBody>
          <a:bodyPr>
            <a:normAutofit fontScale="70000" lnSpcReduction="20000"/>
          </a:bodyPr>
          <a:lstStyle/>
          <a:p>
            <a:pPr marL="0" indent="0" algn="just">
              <a:buNone/>
            </a:pPr>
            <a:r>
              <a:rPr lang="sk-SK" b="1" dirty="0"/>
              <a:t>Je spoločenská objednávka problém riešiť. </a:t>
            </a:r>
          </a:p>
          <a:p>
            <a:pPr marL="0" indent="0" algn="just">
              <a:buNone/>
            </a:pPr>
            <a:r>
              <a:rPr lang="sk-SK" b="1" dirty="0"/>
              <a:t>Súčasný systém náhrady škody je živelný a zle nastavený.</a:t>
            </a:r>
          </a:p>
          <a:p>
            <a:pPr marL="0" indent="0" algn="just">
              <a:buNone/>
            </a:pPr>
            <a:r>
              <a:rPr lang="sk-SK" b="1" dirty="0"/>
              <a:t>Treba správneho nastavenia systému odškodňovania.</a:t>
            </a:r>
          </a:p>
          <a:p>
            <a:pPr marL="0" indent="0" algn="just">
              <a:buNone/>
            </a:pPr>
            <a:endParaRPr lang="sk-SK" b="1" dirty="0"/>
          </a:p>
          <a:p>
            <a:pPr marL="0" indent="0" algn="just">
              <a:buNone/>
            </a:pPr>
            <a:r>
              <a:rPr lang="sk-SK" b="1" dirty="0"/>
              <a:t>Princípy európskeho práva zodpovednosti za škody </a:t>
            </a:r>
            <a:r>
              <a:rPr lang="sk-SK" i="1" dirty="0"/>
              <a:t>(</a:t>
            </a:r>
            <a:r>
              <a:rPr lang="sk-SK" i="1" dirty="0" err="1"/>
              <a:t>Principles</a:t>
            </a:r>
            <a:r>
              <a:rPr lang="sk-SK" i="1" dirty="0"/>
              <a:t> of </a:t>
            </a:r>
            <a:r>
              <a:rPr lang="sk-SK" i="1" dirty="0" err="1"/>
              <a:t>European</a:t>
            </a:r>
            <a:r>
              <a:rPr lang="sk-SK" i="1" dirty="0"/>
              <a:t> Tort Law) </a:t>
            </a:r>
            <a:r>
              <a:rPr lang="sk-SK" dirty="0"/>
              <a:t>v znení</a:t>
            </a:r>
            <a:r>
              <a:rPr lang="sk-SK" i="1" dirty="0"/>
              <a:t> </a:t>
            </a:r>
            <a:r>
              <a:rPr lang="sk-SK" dirty="0"/>
              <a:t>z 19. 5. 2005. Čl. 10:301 „Nemajetková ujma“ </a:t>
            </a:r>
            <a:r>
              <a:rPr lang="sk-SK" i="1" dirty="0"/>
              <a:t>(</a:t>
            </a:r>
            <a:r>
              <a:rPr lang="sk-SK" i="1" dirty="0" err="1"/>
              <a:t>Non-pecuniary</a:t>
            </a:r>
            <a:r>
              <a:rPr lang="sk-SK" i="1" dirty="0"/>
              <a:t> </a:t>
            </a:r>
            <a:r>
              <a:rPr lang="sk-SK" i="1" dirty="0" err="1"/>
              <a:t>damage</a:t>
            </a:r>
            <a:r>
              <a:rPr lang="sk-SK" i="1" dirty="0"/>
              <a:t>), </a:t>
            </a:r>
            <a:r>
              <a:rPr lang="sk-SK" dirty="0"/>
              <a:t>„každé poškodenie záujmu iného ospravedlňuje náhradu aj nemajetkovej ujmy... Nemajetková ujma môže byť predmetom náhrady aj u osôb, ktoré mali úzke väzby s poškodeným, ktorý   utrpel veľmi vážnu alebo fatálnu ujmu. Pri stanovení výšky takej ujmy sa musí  prihliadať na všetky okolnosti prípadu, vrátane vážnosti, trvania a následkov takejto ujmy. Na stupeň zavinenia škodcu sa má prihliadať iba vtedy, ak výnimočne prispelo k vzniku ujmy... </a:t>
            </a:r>
            <a:r>
              <a:rPr lang="sk-SK" b="1" dirty="0"/>
              <a:t>Pri stanovení náhrady škody za nemajetkovú ujmu poškodeným by sa  mali pri objektívne podobných </a:t>
            </a:r>
            <a:r>
              <a:rPr lang="sk-SK" b="1" dirty="0" err="1"/>
              <a:t>ujmach</a:t>
            </a:r>
            <a:r>
              <a:rPr lang="sk-SK" b="1" dirty="0"/>
              <a:t> priznávať porovnateľné sumy.“ </a:t>
            </a:r>
            <a:endParaRPr lang="sk-SK" dirty="0"/>
          </a:p>
          <a:p>
            <a:pPr marL="0" indent="0">
              <a:buNone/>
            </a:pPr>
            <a:endParaRPr lang="sk-SK" dirty="0"/>
          </a:p>
        </p:txBody>
      </p:sp>
    </p:spTree>
    <p:extLst>
      <p:ext uri="{BB962C8B-B14F-4D97-AF65-F5344CB8AC3E}">
        <p14:creationId xmlns:p14="http://schemas.microsoft.com/office/powerpoint/2010/main" val="1592473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a:t>Návrh na paušálny systém odškodňovania</a:t>
            </a:r>
            <a:endParaRPr lang="sk-SK" sz="3200" dirty="0"/>
          </a:p>
        </p:txBody>
      </p:sp>
      <p:sp>
        <p:nvSpPr>
          <p:cNvPr id="3" name="Zástupný symbol obsahu 2"/>
          <p:cNvSpPr>
            <a:spLocks noGrp="1"/>
          </p:cNvSpPr>
          <p:nvPr>
            <p:ph idx="1"/>
          </p:nvPr>
        </p:nvSpPr>
        <p:spPr>
          <a:xfrm>
            <a:off x="457200" y="1196752"/>
            <a:ext cx="8229600" cy="5184576"/>
          </a:xfrm>
        </p:spPr>
        <p:txBody>
          <a:bodyPr>
            <a:normAutofit fontScale="62500" lnSpcReduction="20000"/>
          </a:bodyPr>
          <a:lstStyle/>
          <a:p>
            <a:pPr marL="0" lvl="0" indent="0" algn="just">
              <a:buNone/>
            </a:pPr>
            <a:r>
              <a:rPr lang="sk-SK" b="1" dirty="0"/>
              <a:t>Výšku nemajetkovej ujmy nie je možné exaktne vyčísliť </a:t>
            </a:r>
            <a:r>
              <a:rPr lang="sk-SK" dirty="0"/>
              <a:t>v peniazoch a jej určenie nemožno ponechať na ľubovôľu žalobcov či súdov, ktoré ostatne patria u nás medzi najmenej dôveryhodné inštitúcie.</a:t>
            </a:r>
          </a:p>
          <a:p>
            <a:pPr marL="0" lvl="0" indent="0" algn="just">
              <a:buNone/>
            </a:pPr>
            <a:r>
              <a:rPr lang="sk-SK" dirty="0"/>
              <a:t>Sú veľmi </a:t>
            </a:r>
            <a:r>
              <a:rPr lang="sk-SK" b="1" dirty="0"/>
              <a:t>negatívne skúsenosti z rozhodovacej praxe súdov </a:t>
            </a:r>
            <a:r>
              <a:rPr lang="sk-SK" dirty="0"/>
              <a:t>pri odškodňovaní bolestí a sťaženia spoločenského uplatnenia, keď súdy v skutkovo a právne rovnakých veciach priznávajú  diametrálne odlišné sumy odškodnenia. </a:t>
            </a:r>
          </a:p>
          <a:p>
            <a:pPr marL="0" lvl="0" indent="0" algn="just">
              <a:buNone/>
            </a:pPr>
            <a:r>
              <a:rPr lang="sk-SK" dirty="0"/>
              <a:t>Stanovením pevných súm odškodnenia sa zabezpečí </a:t>
            </a:r>
            <a:r>
              <a:rPr lang="sk-SK" b="1" dirty="0"/>
              <a:t>právna istota a predvídateľnosť práva, </a:t>
            </a:r>
            <a:r>
              <a:rPr lang="sk-SK" dirty="0"/>
              <a:t>a to najmä v súvislosti s dopravnými nehodami, ktoré majú vždy skutkovo a právne rovnaký scenár.</a:t>
            </a:r>
          </a:p>
          <a:p>
            <a:pPr marL="0" lvl="0" indent="0" algn="just">
              <a:buNone/>
            </a:pPr>
            <a:r>
              <a:rPr lang="sk-SK" dirty="0"/>
              <a:t>Stanovením paušálnych súm sa zabezpečí </a:t>
            </a:r>
            <a:r>
              <a:rPr lang="sk-SK" b="1" dirty="0"/>
              <a:t>rýchle mimosúdne odškodnenie pozostalých</a:t>
            </a:r>
            <a:r>
              <a:rPr lang="sk-SK" dirty="0"/>
              <a:t> a dôjde k odbremeneniu súdov, ktoré sú už aj tak neúmerne zaťažované inou  agendou.</a:t>
            </a:r>
          </a:p>
          <a:p>
            <a:pPr marL="0" lvl="0" indent="0" algn="just">
              <a:buNone/>
            </a:pPr>
            <a:r>
              <a:rPr lang="sk-SK" dirty="0"/>
              <a:t>V prípade paušálne stanovených náhrad budú môcť poisťovne </a:t>
            </a:r>
            <a:r>
              <a:rPr lang="sk-SK" b="1" dirty="0"/>
              <a:t>zakalkulovať toto riziko do ceny poistného,</a:t>
            </a:r>
            <a:r>
              <a:rPr lang="sk-SK" dirty="0"/>
              <a:t> ktoré je už v súčasnosti jedno z najnižších v Európe (aktuálne 117 euro na motorové vozidlo). </a:t>
            </a:r>
          </a:p>
          <a:p>
            <a:pPr marL="0" lvl="0" indent="0" algn="just">
              <a:buNone/>
            </a:pPr>
            <a:r>
              <a:rPr lang="sk-SK" dirty="0"/>
              <a:t>Paušálny systém odškodňovania by bol v súlade so súčasnou  </a:t>
            </a:r>
            <a:r>
              <a:rPr lang="sk-SK" b="1" dirty="0"/>
              <a:t>politikou štátu, </a:t>
            </a:r>
            <a:r>
              <a:rPr lang="sk-SK" dirty="0"/>
              <a:t>ktorá zaviedla  prax vyplácania rovnakých  paušálnych náhrad rodinám pozostalým v prípade veľkých priemyselných havárií.      </a:t>
            </a:r>
          </a:p>
          <a:p>
            <a:pPr marL="0" indent="0">
              <a:buNone/>
            </a:pPr>
            <a:endParaRPr lang="sk-SK" dirty="0"/>
          </a:p>
        </p:txBody>
      </p:sp>
    </p:spTree>
    <p:extLst>
      <p:ext uri="{BB962C8B-B14F-4D97-AF65-F5344CB8AC3E}">
        <p14:creationId xmlns:p14="http://schemas.microsoft.com/office/powerpoint/2010/main" val="753072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Škoda na čelnom skle/1</a:t>
            </a:r>
            <a:endParaRPr lang="sk-SK" sz="2800" b="1" dirty="0"/>
          </a:p>
        </p:txBody>
      </p:sp>
      <p:sp>
        <p:nvSpPr>
          <p:cNvPr id="3" name="Zástupný symbol obsahu 2"/>
          <p:cNvSpPr>
            <a:spLocks noGrp="1"/>
          </p:cNvSpPr>
          <p:nvPr>
            <p:ph idx="1"/>
          </p:nvPr>
        </p:nvSpPr>
        <p:spPr>
          <a:xfrm>
            <a:off x="467544" y="1124744"/>
            <a:ext cx="8229600" cy="5256584"/>
          </a:xfrm>
        </p:spPr>
        <p:txBody>
          <a:bodyPr>
            <a:normAutofit/>
          </a:bodyPr>
          <a:lstStyle/>
          <a:p>
            <a:pPr marL="0" indent="0" algn="just">
              <a:buNone/>
            </a:pPr>
            <a:r>
              <a:rPr lang="sk-SK" sz="1800" b="1" dirty="0" smtClean="0"/>
              <a:t>R 135/2014</a:t>
            </a:r>
          </a:p>
          <a:p>
            <a:pPr marL="0" indent="0" algn="just">
              <a:buNone/>
            </a:pPr>
            <a:r>
              <a:rPr lang="sk-SK" sz="1800" b="1" dirty="0" smtClean="0"/>
              <a:t>Aj </a:t>
            </a:r>
            <a:r>
              <a:rPr lang="sk-SK" sz="1800" b="1" dirty="0"/>
              <a:t>škoda spôsobená na čelnom </a:t>
            </a:r>
            <a:r>
              <a:rPr lang="sk-SK" sz="1800" b="1" dirty="0" smtClean="0"/>
              <a:t>skle motorového </a:t>
            </a:r>
            <a:r>
              <a:rPr lang="sk-SK" sz="1800" b="1" dirty="0"/>
              <a:t>vozidla kameňom alebo iným predmetom vymršteným kolesom iného motorového vozidla je škodou, ktorá bola spôsobená okolnosťou majúcou pôvod v prevádzke; zodpovednosti za túto škodu sa podľa § 428 veta prvá Občianskeho zákonníka nemožno zbaviť. </a:t>
            </a:r>
            <a:endParaRPr lang="sk-SK" sz="1800" dirty="0"/>
          </a:p>
          <a:p>
            <a:pPr marL="0" indent="0" algn="just">
              <a:buNone/>
            </a:pPr>
            <a:r>
              <a:rPr lang="sk-SK" sz="1800" dirty="0"/>
              <a:t>Stanovisko občianskoprávneho </a:t>
            </a:r>
            <a:r>
              <a:rPr lang="sk-SK" sz="1800" dirty="0" smtClean="0"/>
              <a:t>kolégia Najvyššieho </a:t>
            </a:r>
            <a:r>
              <a:rPr lang="sk-SK" sz="1800" dirty="0"/>
              <a:t>súdu Slovenskej republiky z 3. júna 2014 </a:t>
            </a:r>
            <a:r>
              <a:rPr lang="sk-SK" sz="1800" dirty="0" err="1"/>
              <a:t>Cpj</a:t>
            </a:r>
            <a:r>
              <a:rPr lang="sk-SK" sz="1800" dirty="0"/>
              <a:t> 5/2014 </a:t>
            </a:r>
            <a:endParaRPr lang="sk-SK" sz="1800" dirty="0" smtClean="0"/>
          </a:p>
          <a:p>
            <a:pPr marL="0" indent="0" algn="just">
              <a:buNone/>
            </a:pPr>
            <a:r>
              <a:rPr lang="sk-SK" sz="1800" b="1" dirty="0" smtClean="0"/>
              <a:t>Dôvody prijatia stanoviska:</a:t>
            </a:r>
            <a:endParaRPr lang="sk-SK" sz="1800" b="1" dirty="0" smtClean="0"/>
          </a:p>
          <a:p>
            <a:pPr marL="0" indent="0" algn="just">
              <a:buNone/>
            </a:pPr>
            <a:r>
              <a:rPr lang="sk-SK" sz="1800" dirty="0" smtClean="0"/>
              <a:t>V </a:t>
            </a:r>
            <a:r>
              <a:rPr lang="sk-SK" sz="1800" dirty="0"/>
              <a:t>niektorých právoplatných rozhodnutiach súdov nižšieho stupňa dochádza k výkladovým rozdielnostiam pri aplikácii uvedeného ustanovenia najmä pri riešení sporov o náhradu škody na čelnom skle motorového vozidla. </a:t>
            </a:r>
            <a:r>
              <a:rPr lang="sk-SK" sz="1800" b="1" dirty="0"/>
              <a:t>K rozdielnostiam vo výklade dochádza najmä pri posúdení otázky, či vymrštenie kameňa spod kolies iného motorového vozidla je okolnosťou, ktorá má pôvod v prevádzke dopravného prostriedku, </a:t>
            </a:r>
            <a:r>
              <a:rPr lang="sk-SK" sz="1800" dirty="0"/>
              <a:t>a teda či v prípade, ak spôsobí takto vymrštený kameň škodu, prichádza do úvahy liberačný dôvod vyplývajúci z § 428 Občianskeho zákonníka. </a:t>
            </a:r>
            <a:endParaRPr lang="sk-SK" sz="1800" b="1" dirty="0"/>
          </a:p>
        </p:txBody>
      </p:sp>
    </p:spTree>
    <p:extLst>
      <p:ext uri="{BB962C8B-B14F-4D97-AF65-F5344CB8AC3E}">
        <p14:creationId xmlns:p14="http://schemas.microsoft.com/office/powerpoint/2010/main" val="2363507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Vybrané problémy PZP</a:t>
            </a:r>
            <a:endParaRPr lang="sk-SK" sz="3200" b="1" dirty="0"/>
          </a:p>
        </p:txBody>
      </p:sp>
      <p:sp>
        <p:nvSpPr>
          <p:cNvPr id="3" name="Zástupný symbol obsahu 2"/>
          <p:cNvSpPr>
            <a:spLocks noGrp="1"/>
          </p:cNvSpPr>
          <p:nvPr>
            <p:ph idx="1"/>
          </p:nvPr>
        </p:nvSpPr>
        <p:spPr/>
        <p:txBody>
          <a:bodyPr/>
          <a:lstStyle/>
          <a:p>
            <a:pPr marL="0" indent="0">
              <a:buNone/>
            </a:pPr>
            <a:endParaRPr lang="sk-SK" b="1" dirty="0" smtClean="0"/>
          </a:p>
          <a:p>
            <a:pPr marL="0" indent="0">
              <a:buNone/>
            </a:pPr>
            <a:r>
              <a:rPr lang="sk-SK" b="1" dirty="0" smtClean="0"/>
              <a:t>Náhrada nemajetkovej ujmy vs. Rozsudok Súdneho dvora EÚ vo veci </a:t>
            </a:r>
            <a:r>
              <a:rPr lang="sk-SK" b="1" dirty="0" err="1" smtClean="0"/>
              <a:t>Haasová</a:t>
            </a:r>
            <a:r>
              <a:rPr lang="sk-SK" b="1" dirty="0" smtClean="0"/>
              <a:t> (C-22/11)</a:t>
            </a:r>
          </a:p>
          <a:p>
            <a:pPr marL="0" indent="0">
              <a:buNone/>
            </a:pPr>
            <a:r>
              <a:rPr lang="sk-SK" b="1" dirty="0" smtClean="0"/>
              <a:t>Stanovisko Najvyššieho súdu SR k čelným </a:t>
            </a:r>
            <a:r>
              <a:rPr lang="sk-SK" b="1" dirty="0" smtClean="0"/>
              <a:t>sklám</a:t>
            </a:r>
          </a:p>
          <a:p>
            <a:pPr marL="0" indent="0">
              <a:buNone/>
            </a:pPr>
            <a:r>
              <a:rPr lang="sk-SK" b="1" dirty="0" smtClean="0"/>
              <a:t>Vysokozdvižný vozík - vzťahuje sa naň PZP?</a:t>
            </a:r>
            <a:endParaRPr lang="sk-SK" b="1" dirty="0"/>
          </a:p>
          <a:p>
            <a:pPr marL="0" indent="0">
              <a:buNone/>
            </a:pPr>
            <a:r>
              <a:rPr lang="sk-SK" b="1" dirty="0" smtClean="0"/>
              <a:t>Niektoré úvahy de lege </a:t>
            </a:r>
            <a:r>
              <a:rPr lang="sk-SK" b="1" dirty="0" err="1" smtClean="0"/>
              <a:t>ferenda</a:t>
            </a:r>
            <a:r>
              <a:rPr lang="sk-SK" b="1" dirty="0" smtClean="0"/>
              <a:t> vo vzťahu k zákonu č. 381/2001 Z. z.</a:t>
            </a:r>
            <a:endParaRPr lang="sk-SK" b="1" dirty="0"/>
          </a:p>
          <a:p>
            <a:pPr marL="0" indent="0">
              <a:buNone/>
            </a:pPr>
            <a:endParaRPr lang="sk-SK" b="1" dirty="0"/>
          </a:p>
          <a:p>
            <a:pPr marL="0" indent="0">
              <a:buNone/>
            </a:pPr>
            <a:endParaRPr lang="sk-SK" dirty="0"/>
          </a:p>
        </p:txBody>
      </p:sp>
    </p:spTree>
    <p:extLst>
      <p:ext uri="{BB962C8B-B14F-4D97-AF65-F5344CB8AC3E}">
        <p14:creationId xmlns:p14="http://schemas.microsoft.com/office/powerpoint/2010/main" val="760877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a:bodyPr>
          <a:lstStyle/>
          <a:p>
            <a:r>
              <a:rPr lang="sk-SK" sz="2400" b="1" dirty="0" smtClean="0"/>
              <a:t>Rozdiely v rozhodovacej praxi súdov</a:t>
            </a:r>
            <a:endParaRPr lang="sk-SK" sz="2400" dirty="0"/>
          </a:p>
        </p:txBody>
      </p:sp>
      <p:sp>
        <p:nvSpPr>
          <p:cNvPr id="3" name="Zástupný symbol obsahu 2"/>
          <p:cNvSpPr>
            <a:spLocks noGrp="1"/>
          </p:cNvSpPr>
          <p:nvPr>
            <p:ph idx="1"/>
          </p:nvPr>
        </p:nvSpPr>
        <p:spPr>
          <a:xfrm>
            <a:off x="467544" y="692696"/>
            <a:ext cx="8229600" cy="5832648"/>
          </a:xfrm>
        </p:spPr>
        <p:txBody>
          <a:bodyPr>
            <a:noAutofit/>
          </a:bodyPr>
          <a:lstStyle/>
          <a:p>
            <a:pPr marL="0" indent="0" algn="just">
              <a:buNone/>
            </a:pPr>
            <a:r>
              <a:rPr lang="sk-SK" sz="1600" b="1" dirty="0"/>
              <a:t>Liberáciu v</a:t>
            </a:r>
            <a:r>
              <a:rPr lang="sk-SK" sz="1600" dirty="0"/>
              <a:t> zmysle citovaného ustanovenia </a:t>
            </a:r>
            <a:r>
              <a:rPr lang="sk-SK" sz="1600" b="1" dirty="0"/>
              <a:t>nepripúšťajú</a:t>
            </a:r>
            <a:r>
              <a:rPr lang="sk-SK" sz="1600" dirty="0"/>
              <a:t> napríklad rozhodnutia Krajského súdu v Banskej Bystrici z 11. septembra 2012 sp. zn. 14 Co 5/2012 a z 31. mája 2011 sp. zn. 13 Co 119/2011, ďalej Krajského súdu v Trenčíne z 18. septembra 2012 sp. zn. 5 Co 212/2011, ako aj Krajského súdu v Žiline z 19. apríla 2012 sp. zn. 9 Co 31/2012 a z 30. mája 2013 sp. zn. 13 </a:t>
            </a:r>
            <a:r>
              <a:rPr lang="sk-SK" sz="1600" dirty="0" err="1"/>
              <a:t>Cob</a:t>
            </a:r>
            <a:r>
              <a:rPr lang="sk-SK" sz="1600" dirty="0"/>
              <a:t> 40/2013. Z odôvodnení týchto rozhodnutí vyplýva, že </a:t>
            </a:r>
            <a:r>
              <a:rPr lang="sk-SK" sz="1600" b="1" dirty="0"/>
              <a:t>kameň vymrštený spod kolies iného idúceho motorového vozidla, ktorý spôsobil škodu na čelnom skle, je okolnosťou majúcou pôvod v prevádzke, </a:t>
            </a:r>
            <a:r>
              <a:rPr lang="sk-SK" sz="1600" dirty="0"/>
              <a:t>a preto nie je možná liberácia podľa § 428 Občianskeho zákonníka a nie je potrebné zisťovať možnosti odvrátenia škody. </a:t>
            </a:r>
          </a:p>
          <a:p>
            <a:pPr marL="0" indent="0" algn="just">
              <a:buNone/>
            </a:pPr>
            <a:r>
              <a:rPr lang="sk-SK" sz="1600" b="1" dirty="0"/>
              <a:t>Odlišné stanovisko </a:t>
            </a:r>
            <a:r>
              <a:rPr lang="sk-SK" sz="1600" dirty="0"/>
              <a:t>v skutkovo identických prípadoch je obsiahnuté v odôvodneniach právoplatných rozhodnutí Krajského súdu v Žiline z 27. marca 2013 sp. zn. 6 Co 468/2012, Okresného súdu Dunajská Streda z 8. septembra 2011 sp. zn. 8 C 51/2011, Okresného súdu Žilina zo 7. februára 2013 sp. zn. 14 C 100/2012. </a:t>
            </a:r>
          </a:p>
          <a:p>
            <a:pPr marL="0" indent="0" algn="just">
              <a:buNone/>
            </a:pPr>
            <a:r>
              <a:rPr lang="sk-SK" sz="1600" dirty="0"/>
              <a:t>Vyššie špecifikované výkladové rozdielnosti možno najmarkantnejším spôsobom pozorovať v dvoch právoplatných rozhodnutiach Krajského súdu v Žiline z 27. marca 2013 sp. zn. 6 Co 468/2012 a z 30. mája 2013 sp. zn. 13 </a:t>
            </a:r>
            <a:r>
              <a:rPr lang="sk-SK" sz="1600" dirty="0" err="1"/>
              <a:t>Cob</a:t>
            </a:r>
            <a:r>
              <a:rPr lang="sk-SK" sz="1600" dirty="0"/>
              <a:t> 40/2013. V rozsudku sp. zn. 6 Co 468/2012 sa Krajský súd v Žiline v plnom rozsahu stotožnil so skutkovými a právnymi závermi rozsudku Okresného súdu Žilina zo 16. októbra 2012 </a:t>
            </a:r>
            <a:r>
              <a:rPr lang="sk-SK" sz="1600" dirty="0" err="1"/>
              <a:t>č.k</a:t>
            </a:r>
            <a:r>
              <a:rPr lang="sk-SK" sz="1600" dirty="0"/>
              <a:t>. 14 C 80/2012-99, podľa ktorého </a:t>
            </a:r>
            <a:r>
              <a:rPr lang="sk-SK" sz="1600" b="1" dirty="0"/>
              <a:t>„vymrštenie kameňa alebo iného predmetu ležiaceho na vozovke (za predpokladu, že jeho umiestnenie na vozovke nie je následkom činnosti daného motorového vozidla) spod pneumatiky prechádzajúceho vozidla nie je okolnosťou, ktorá má pôvod v prevádzke“,</a:t>
            </a:r>
            <a:r>
              <a:rPr lang="sk-SK" sz="1600" dirty="0"/>
              <a:t> v rozhodnutí z 30. mája 2013 sp. zn. 13 </a:t>
            </a:r>
            <a:r>
              <a:rPr lang="sk-SK" sz="1600" dirty="0" err="1"/>
              <a:t>Cob</a:t>
            </a:r>
            <a:r>
              <a:rPr lang="sk-SK" sz="1600" dirty="0"/>
              <a:t> 40/2013 ten istý krajský súd potvrdil správnosť záveru obsiahnutého v rozsudku Okresného súdu Námestovo zo 16. októbra 2012 </a:t>
            </a:r>
            <a:r>
              <a:rPr lang="sk-SK" sz="1600" dirty="0" err="1"/>
              <a:t>č.k</a:t>
            </a:r>
            <a:r>
              <a:rPr lang="sk-SK" sz="1600" dirty="0"/>
              <a:t>. 5 </a:t>
            </a:r>
            <a:r>
              <a:rPr lang="sk-SK" sz="1600" dirty="0" err="1"/>
              <a:t>Cb</a:t>
            </a:r>
            <a:r>
              <a:rPr lang="sk-SK" sz="1600" dirty="0"/>
              <a:t> 76/2012-43, podľa ktorého </a:t>
            </a:r>
            <a:r>
              <a:rPr lang="sk-SK" sz="1600" b="1" dirty="0"/>
              <a:t>takto vzniknutá škoda bola spôsobená okolnosťami, ktoré majú pôvod v prevádzke motorového vozidla </a:t>
            </a:r>
          </a:p>
        </p:txBody>
      </p:sp>
    </p:spTree>
    <p:extLst>
      <p:ext uri="{BB962C8B-B14F-4D97-AF65-F5344CB8AC3E}">
        <p14:creationId xmlns:p14="http://schemas.microsoft.com/office/powerpoint/2010/main" val="1787784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332656"/>
            <a:ext cx="8229600" cy="576064"/>
          </a:xfrm>
        </p:spPr>
        <p:txBody>
          <a:bodyPr>
            <a:normAutofit fontScale="90000"/>
          </a:bodyPr>
          <a:lstStyle/>
          <a:p>
            <a:r>
              <a:rPr lang="sk-SK" sz="2400" b="1" dirty="0"/>
              <a:t>Odôvodnenie </a:t>
            </a:r>
            <a:r>
              <a:rPr lang="sk-SK" sz="2400" b="1" dirty="0" smtClean="0"/>
              <a:t>stanoviska R 135/2014</a:t>
            </a:r>
            <a:r>
              <a:rPr lang="sk-SK" sz="2400" b="1" dirty="0"/>
              <a:t/>
            </a:r>
            <a:br>
              <a:rPr lang="sk-SK" sz="2400" b="1" dirty="0"/>
            </a:br>
            <a:endParaRPr lang="sk-SK" sz="2400" dirty="0"/>
          </a:p>
        </p:txBody>
      </p:sp>
      <p:sp>
        <p:nvSpPr>
          <p:cNvPr id="3" name="Zástupný symbol obsahu 2"/>
          <p:cNvSpPr>
            <a:spLocks noGrp="1"/>
          </p:cNvSpPr>
          <p:nvPr>
            <p:ph idx="1"/>
          </p:nvPr>
        </p:nvSpPr>
        <p:spPr>
          <a:xfrm>
            <a:off x="457200" y="1052736"/>
            <a:ext cx="8229600" cy="5544616"/>
          </a:xfrm>
        </p:spPr>
        <p:txBody>
          <a:bodyPr>
            <a:normAutofit fontScale="92500" lnSpcReduction="20000"/>
          </a:bodyPr>
          <a:lstStyle/>
          <a:p>
            <a:pPr marL="0" indent="0" algn="just">
              <a:buNone/>
            </a:pPr>
            <a:r>
              <a:rPr lang="sk-SK" sz="2000" b="1" dirty="0" smtClean="0"/>
              <a:t>Právna </a:t>
            </a:r>
            <a:r>
              <a:rPr lang="sk-SK" sz="2000" b="1" dirty="0"/>
              <a:t>úprava zodpovednosti za škodu </a:t>
            </a:r>
            <a:r>
              <a:rPr lang="sk-SK" sz="2000" dirty="0"/>
              <a:t>spôsobenú prevádzkou dopravných prostriedkov (§ 427 až 431 Občianskeho zákonníka) je založená na tom, že ako podmienka vzniku zodpovednostného vzťahu sa nepredpokladá porušenie právnej povinnosti, ak je škoda vyvolaná osobitnou povahou prevádzky (ktorá je súhrne označená ako dopravné prostriedky). Ide o zodpovednosť objektívnu, kedy sa zodpovedná osoba (prevádzkovateľ) nemôže zbaviť zodpovednosti tým, že preukáže nedostatok zavinenia; jej zodpovednosť je vylúčená len pri splnení liberačných dôvodov (§ 428 Občianskeho zákonníka). Zákon tým poskytuje zvýšenú ochranu poškodenému a reflektuje skutočnosť, že dopravné prostriedky predstavujú viac či menej zložité technické zariadenia, s čím sú spojené zvýšené nároky na ich ovládanie, pohybujú sa spravidla väčšou rýchlosťou a vykazujú preto zvýšené riziko vzniku škôd pre prepravované osoby či pre okolie. Objektívna zodpovednosť sa spája práve s týmito prejavmi typickými pre prevádzku zariadení, najmä pre ich pôsobenie na okolie či dovnútra spôsobom, ktorý je výsledkom vlastností dopravného prostriedku, schopného premiestňovať sa z miesta na miesto a prepravovať pritom osoby alebo veci. </a:t>
            </a:r>
          </a:p>
          <a:p>
            <a:pPr marL="0" indent="0" algn="just">
              <a:buNone/>
            </a:pPr>
            <a:r>
              <a:rPr lang="sk-SK" sz="2000" b="1" dirty="0"/>
              <a:t>Prevádzkovateľ sa zbaví zodpovednosti za škodu spôsobenú prevádzkou dopravných prostriedkov (ktorá vzniká bez zreteľa na zavinenie) len ak preukáže, že sa škode nemohlo zabrániť ani pri vynaložení všetkého úsilia, ktoré možno požadovať. </a:t>
            </a:r>
            <a:r>
              <a:rPr lang="sk-SK" sz="2000" b="1" dirty="0" smtClean="0">
                <a:solidFill>
                  <a:srgbClr val="FF0000"/>
                </a:solidFill>
              </a:rPr>
              <a:t>....  (????) </a:t>
            </a:r>
            <a:r>
              <a:rPr lang="sk-SK" sz="2000" b="1" dirty="0" smtClean="0"/>
              <a:t>Svojej </a:t>
            </a:r>
            <a:r>
              <a:rPr lang="sk-SK" sz="2000" b="1" dirty="0"/>
              <a:t>zodpovednosti sa však prevádzkovateľ nemôže zbaviť, ak bola škoda spôsobená okolnosťami, ktoré majú pôvod v prevádzke. </a:t>
            </a:r>
          </a:p>
        </p:txBody>
      </p:sp>
    </p:spTree>
    <p:extLst>
      <p:ext uri="{BB962C8B-B14F-4D97-AF65-F5344CB8AC3E}">
        <p14:creationId xmlns:p14="http://schemas.microsoft.com/office/powerpoint/2010/main" val="465419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Vymrštený kameň – súčasť prevádzky MV</a:t>
            </a:r>
            <a:endParaRPr lang="sk-SK" sz="2400" b="1" dirty="0"/>
          </a:p>
        </p:txBody>
      </p:sp>
      <p:sp>
        <p:nvSpPr>
          <p:cNvPr id="3" name="Zástupný symbol obsahu 2"/>
          <p:cNvSpPr>
            <a:spLocks noGrp="1"/>
          </p:cNvSpPr>
          <p:nvPr>
            <p:ph idx="1"/>
          </p:nvPr>
        </p:nvSpPr>
        <p:spPr>
          <a:xfrm>
            <a:off x="457200" y="1196752"/>
            <a:ext cx="8229600" cy="4929411"/>
          </a:xfrm>
        </p:spPr>
        <p:txBody>
          <a:bodyPr>
            <a:normAutofit fontScale="70000" lnSpcReduction="20000"/>
          </a:bodyPr>
          <a:lstStyle/>
          <a:p>
            <a:pPr marL="0" indent="0" algn="just">
              <a:buNone/>
            </a:pPr>
            <a:r>
              <a:rPr lang="sk-SK" dirty="0"/>
              <a:t>Majúc na zreteli uvedené, nie sú pochybnosti o tom, že samotný pohyb (valivý pohyb kolies) a rýchlosť dopravného prostriedku sú osobitnou, špecifickou vlastnosťou jeho prevádzky. </a:t>
            </a:r>
            <a:r>
              <a:rPr lang="sk-SK" b="1" dirty="0"/>
              <a:t>Ak v súvislosti s valivým pohybom kolies dôjde k vymršteniu kameňa, ktorý spôsobí škodu na čelnom skle iného auta, k takejto škode dochádza v súvislosti s prevádzkou motorového vozidla, t. j. s jeho činnosťou a pohybom. </a:t>
            </a:r>
            <a:r>
              <a:rPr lang="sk-SK" dirty="0"/>
              <a:t>Prejavom prevádzky motorového vozidla je v tomto prípade otáčavý pohyb jeho kolies. Aj keď kameň nie je súčasťou motorového vozidla, bez pôsobenia otáčavého pohybu kolies idúceho motorového vozidla by kameň zostal na svojom mieste na ceste a k jeho vymršteniu a vzniku škody by nedošlo. </a:t>
            </a:r>
            <a:r>
              <a:rPr lang="sk-SK" b="1" dirty="0"/>
              <a:t>Prevádzka motorového vozidla je teda príčinou vymrštenia kameňa, ktorý nárazom do čelného skla iného motorového vozidla spôsobí škodu. </a:t>
            </a:r>
          </a:p>
          <a:p>
            <a:pPr marL="0" indent="0" algn="just">
              <a:buNone/>
            </a:pPr>
            <a:r>
              <a:rPr lang="sk-SK" sz="2900" dirty="0"/>
              <a:t>(Poznámka: K obdobnému záveru dospel Útvar dohľadu nad finančným trhom Národnej banky Slovenska v svojom stanovisku zo 16. júla 2013 vydanom podľa § 1 ods. 3 písm. a/ tretieho bodu v spojení s § 37 ods. 3 písm. d/ zákona č. 747/2004 Z. z. o dohľade nad finančným trhom a o zmene a doplnení niektorých zákonov v znení neskorších predpisov). </a:t>
            </a:r>
          </a:p>
        </p:txBody>
      </p:sp>
    </p:spTree>
    <p:extLst>
      <p:ext uri="{BB962C8B-B14F-4D97-AF65-F5344CB8AC3E}">
        <p14:creationId xmlns:p14="http://schemas.microsoft.com/office/powerpoint/2010/main" val="2350733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Vysokozdvižný vozík</a:t>
            </a:r>
            <a:endParaRPr lang="sk-SK" sz="2400" b="1" dirty="0"/>
          </a:p>
        </p:txBody>
      </p:sp>
      <p:sp>
        <p:nvSpPr>
          <p:cNvPr id="3" name="Zástupný symbol obsahu 2"/>
          <p:cNvSpPr>
            <a:spLocks noGrp="1"/>
          </p:cNvSpPr>
          <p:nvPr>
            <p:ph idx="1"/>
          </p:nvPr>
        </p:nvSpPr>
        <p:spPr/>
        <p:txBody>
          <a:bodyPr>
            <a:normAutofit fontScale="55000" lnSpcReduction="20000"/>
          </a:bodyPr>
          <a:lstStyle/>
          <a:p>
            <a:pPr marL="0" indent="0" algn="just">
              <a:buNone/>
            </a:pPr>
            <a:r>
              <a:rPr lang="sk-SK" altLang="sk-SK" sz="3600" b="1" dirty="0"/>
              <a:t>Možno považovať dopravné prostriedky nepohybujúce sa na verejných komunikáciách považovať za dopravný prostriedok ?</a:t>
            </a:r>
          </a:p>
          <a:p>
            <a:pPr marL="0" indent="0" algn="just">
              <a:buNone/>
            </a:pPr>
            <a:r>
              <a:rPr lang="sk-SK" altLang="sk-SK" sz="3600" b="1" u="sng" dirty="0"/>
              <a:t>Ro ESD zo 4. 9. 2014 </a:t>
            </a:r>
            <a:r>
              <a:rPr lang="sk-SK" altLang="sk-SK" sz="3600" b="1" u="sng" dirty="0" err="1"/>
              <a:t>Damijan</a:t>
            </a:r>
            <a:r>
              <a:rPr lang="sk-SK" altLang="sk-SK" sz="3600" b="1" u="sng" dirty="0"/>
              <a:t> Vnuk v. </a:t>
            </a:r>
            <a:r>
              <a:rPr lang="sk-SK" altLang="sk-SK" sz="3600" b="1" u="sng" dirty="0" err="1"/>
              <a:t>Zavarovalnica</a:t>
            </a:r>
            <a:r>
              <a:rPr lang="sk-SK" altLang="sk-SK" sz="3600" b="1" u="sng" dirty="0"/>
              <a:t> </a:t>
            </a:r>
            <a:r>
              <a:rPr lang="sk-SK" altLang="sk-SK" sz="3600" b="1" u="sng" dirty="0" err="1"/>
              <a:t>Triglav</a:t>
            </a:r>
            <a:r>
              <a:rPr lang="sk-SK" altLang="sk-SK" sz="3600" b="1" u="sng" dirty="0"/>
              <a:t> d. d. </a:t>
            </a:r>
          </a:p>
          <a:p>
            <a:pPr marL="0" indent="0" algn="just">
              <a:buNone/>
            </a:pPr>
            <a:r>
              <a:rPr lang="sk-SK" altLang="sk-SK" dirty="0"/>
              <a:t>Článok 3 ods. 1 smernice Rady 72/166/EHS z 24. apríla 1972 o aproximácii právnych predpisov členských štátov týkajúcich sa poistenia zodpovednosti za škodu spôsobenú motorovými vozidlami a kontroly plnenia povinnosti poistenia tejto zodpovednosti sa má vykladať v tom zmysle, že pojem „prevádzka vozidiel“ uvedený v tomto ustanovení sa vzťahuje na akékoľvek používanie vozidla, ktoré je v súlade s jeho obvyklou funkciou. Uvedený pojem by sa teda mohol vzťahovať na pohyb traktora na dvore farmy, ktorého cieľom je umiestniť vlečku tohto traktora do stodoly, ako v konaní vo veci samej, pričom vnútroštátnemu súdu prináleží, aby to overil.</a:t>
            </a:r>
            <a:endParaRPr lang="sk-SK" altLang="sk-SK" dirty="0">
              <a:solidFill>
                <a:schemeClr val="hlink"/>
              </a:solidFill>
              <a:cs typeface="Times New Roman" pitchFamily="18" charset="0"/>
            </a:endParaRPr>
          </a:p>
          <a:p>
            <a:pPr marL="0" indent="0" algn="just">
              <a:buNone/>
            </a:pPr>
            <a:r>
              <a:rPr lang="sk-SK" altLang="sk-SK" sz="3600" b="1" dirty="0"/>
              <a:t>Problémy  v SR s </a:t>
            </a:r>
            <a:r>
              <a:rPr lang="sk-SK" altLang="sk-SK" sz="3600" b="1" dirty="0" err="1"/>
              <a:t>vysokodvižným</a:t>
            </a:r>
            <a:r>
              <a:rPr lang="sk-SK" altLang="sk-SK" sz="3600" b="1" dirty="0"/>
              <a:t> vozíkom (VV).  </a:t>
            </a:r>
            <a:r>
              <a:rPr lang="sk-SK" altLang="sk-SK" sz="3600" b="1" dirty="0" err="1"/>
              <a:t>Nekonzistené</a:t>
            </a:r>
            <a:r>
              <a:rPr lang="sk-SK" altLang="sk-SK" sz="3600" b="1" dirty="0"/>
              <a:t> rozhodovanie slovenských súdov. </a:t>
            </a:r>
          </a:p>
          <a:p>
            <a:pPr marL="0" indent="0" algn="just">
              <a:buNone/>
            </a:pPr>
            <a:r>
              <a:rPr lang="sk-SK" altLang="sk-SK" sz="3600" dirty="0"/>
              <a:t>Časť súdov tvrdí, že VV je MV a škody sú kryté PZP. V prípade postihu SKP proti nepoistenému majiteľovi iná skupina súdov tvrdí, že nejde o MV, VV nepodliehajú teda poisteniu a regres nie je prípustný. </a:t>
            </a:r>
          </a:p>
        </p:txBody>
      </p:sp>
    </p:spTree>
    <p:extLst>
      <p:ext uri="{BB962C8B-B14F-4D97-AF65-F5344CB8AC3E}">
        <p14:creationId xmlns:p14="http://schemas.microsoft.com/office/powerpoint/2010/main" val="3503996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r>
              <a:rPr lang="sk-SK" sz="2400" b="1" dirty="0" smtClean="0"/>
              <a:t>Potrebné zmeny zákona PZP - úvahy de lege </a:t>
            </a:r>
            <a:r>
              <a:rPr lang="sk-SK" sz="2400" b="1" dirty="0" err="1" smtClean="0"/>
              <a:t>ferenda</a:t>
            </a:r>
            <a:endParaRPr lang="sk-SK" sz="2400" b="1" dirty="0"/>
          </a:p>
        </p:txBody>
      </p:sp>
      <p:sp>
        <p:nvSpPr>
          <p:cNvPr id="3" name="Zástupný symbol obsahu 2"/>
          <p:cNvSpPr>
            <a:spLocks noGrp="1"/>
          </p:cNvSpPr>
          <p:nvPr>
            <p:ph idx="1"/>
          </p:nvPr>
        </p:nvSpPr>
        <p:spPr>
          <a:xfrm>
            <a:off x="457200" y="692696"/>
            <a:ext cx="8229600" cy="5433467"/>
          </a:xfrm>
        </p:spPr>
        <p:txBody>
          <a:bodyPr>
            <a:normAutofit fontScale="85000" lnSpcReduction="10000"/>
          </a:bodyPr>
          <a:lstStyle/>
          <a:p>
            <a:pPr marL="0" indent="0">
              <a:buNone/>
            </a:pPr>
            <a:r>
              <a:rPr lang="sk-SK" sz="1800" b="1" dirty="0" smtClean="0">
                <a:sym typeface="Wingdings"/>
              </a:rPr>
              <a:t> Potreba nového zadefinovania sankčného systému (je súčasný systém účinný ?)</a:t>
            </a:r>
            <a:endParaRPr lang="sk-SK" sz="1800" b="1" dirty="0" smtClean="0">
              <a:sym typeface="Wingdings"/>
            </a:endParaRPr>
          </a:p>
          <a:p>
            <a:pPr marL="0" indent="0">
              <a:buNone/>
            </a:pPr>
            <a:r>
              <a:rPr lang="sk-SK" sz="1800" b="1" dirty="0" smtClean="0">
                <a:sym typeface="Wingdings"/>
              </a:rPr>
              <a:t> </a:t>
            </a:r>
            <a:r>
              <a:rPr lang="sk-SK" sz="1800" b="1" dirty="0" smtClean="0"/>
              <a:t>Potreba zadefinovať právne postavenie likvidačných zástupcov </a:t>
            </a:r>
            <a:r>
              <a:rPr lang="sk-SK" sz="1800" dirty="0" smtClean="0"/>
              <a:t>– zákon č. 381/2001 Z. z. rieši iba to, že domáce poisťovne musia nominovať LZ v iných členských štátoch EÚ, ale nerieši právne postavenie likvidačných zástupcov, ktorých nominovali zahraničné poisťovne na území SR.</a:t>
            </a:r>
          </a:p>
          <a:p>
            <a:pPr marL="0" indent="0" algn="just">
              <a:buNone/>
            </a:pPr>
            <a:r>
              <a:rPr lang="sk-SK" sz="1800" b="1" dirty="0">
                <a:sym typeface="Wingdings"/>
              </a:rPr>
              <a:t> </a:t>
            </a:r>
            <a:r>
              <a:rPr lang="sk-SK" sz="1800" b="1" dirty="0" smtClean="0">
                <a:sym typeface="Wingdings"/>
              </a:rPr>
              <a:t> </a:t>
            </a:r>
            <a:r>
              <a:rPr lang="sk-SK" sz="1800" b="1" dirty="0" smtClean="0"/>
              <a:t>Rozsah regresu poisťovne voči poistníkom a poisteným: podľa § 12 zákona č. 381/2001 Z. z. má poisťovateľ vždy právo na plný postih.</a:t>
            </a:r>
          </a:p>
          <a:p>
            <a:pPr marL="0" indent="0" algn="just">
              <a:buNone/>
            </a:pPr>
            <a:r>
              <a:rPr lang="sk-SK" sz="1800" b="1" dirty="0" smtClean="0"/>
              <a:t>§ 11 ods. 4 vyhláška č. 423/1991 Zb.: </a:t>
            </a:r>
            <a:r>
              <a:rPr lang="sk-SK" sz="1600" dirty="0"/>
              <a:t>(4) Proti poistenému, ktorý v čase, kedy nastala </a:t>
            </a:r>
            <a:r>
              <a:rPr lang="sk-SK" sz="1600" dirty="0" smtClean="0"/>
              <a:t>skutočnosť, ktorá </a:t>
            </a:r>
            <a:r>
              <a:rPr lang="sk-SK" sz="1600" dirty="0"/>
              <a:t>bola dôvodom vzniku poistnej </a:t>
            </a:r>
            <a:r>
              <a:rPr lang="sk-SK" sz="1600" dirty="0" smtClean="0"/>
              <a:t>udalosti, bol </a:t>
            </a:r>
            <a:r>
              <a:rPr lang="sk-SK" sz="1600" dirty="0"/>
              <a:t>v omeškaní s platením poistného, má poisťovňa </a:t>
            </a:r>
            <a:r>
              <a:rPr lang="sk-SK" sz="1600" dirty="0" smtClean="0"/>
              <a:t>právo na </a:t>
            </a:r>
            <a:r>
              <a:rPr lang="sk-SK" sz="1600" dirty="0"/>
              <a:t>náhradu až do 50 % vyplatených súm.</a:t>
            </a:r>
            <a:endParaRPr lang="sk-SK" sz="1800" b="1" dirty="0" smtClean="0"/>
          </a:p>
          <a:p>
            <a:pPr marL="0" indent="0" algn="just">
              <a:buNone/>
            </a:pPr>
            <a:r>
              <a:rPr lang="sk-SK" sz="1800" b="1" dirty="0">
                <a:sym typeface="Wingdings"/>
              </a:rPr>
              <a:t> </a:t>
            </a:r>
            <a:r>
              <a:rPr lang="sk-SK" sz="1800" b="1" dirty="0" smtClean="0">
                <a:sym typeface="Wingdings"/>
              </a:rPr>
              <a:t> </a:t>
            </a:r>
            <a:r>
              <a:rPr lang="sk-SK" sz="1800" b="1" dirty="0" smtClean="0"/>
              <a:t>§ 8 ods. 3 zákona č. 381/2001 Z. z. </a:t>
            </a:r>
            <a:r>
              <a:rPr lang="sk-SK" sz="1800" dirty="0"/>
              <a:t>Pri určení výšky poistného v poistnej zmluve pri poistení zodpovednosti </a:t>
            </a:r>
            <a:r>
              <a:rPr lang="sk-SK" sz="1800" dirty="0" smtClean="0"/>
              <a:t>podľa tohto </a:t>
            </a:r>
            <a:r>
              <a:rPr lang="sk-SK" sz="1800" dirty="0"/>
              <a:t>zákona je poisťovateľ povinný zohľadňovať celkový predchádzajúci škodový </a:t>
            </a:r>
            <a:r>
              <a:rPr lang="sk-SK" sz="1800" dirty="0" smtClean="0"/>
              <a:t>priebeh poistenia </a:t>
            </a:r>
            <a:r>
              <a:rPr lang="sk-SK" sz="1800" dirty="0"/>
              <a:t>zodpovednosti poistníka, a to zľavou na poistnom, ak je priebeh </a:t>
            </a:r>
            <a:r>
              <a:rPr lang="sk-SK" sz="1800" dirty="0" smtClean="0"/>
              <a:t>poistenia zodpovednosti </a:t>
            </a:r>
            <a:r>
              <a:rPr lang="sk-SK" sz="1800" dirty="0"/>
              <a:t>bez škody, alebo prirážkou k poistnému, ak sa vyplatí poistné </a:t>
            </a:r>
            <a:r>
              <a:rPr lang="sk-SK" sz="1800" dirty="0" smtClean="0"/>
              <a:t>plnenie z </a:t>
            </a:r>
            <a:r>
              <a:rPr lang="sk-SK" sz="1800" dirty="0"/>
              <a:t>poistenia zodpovednosti</a:t>
            </a:r>
            <a:r>
              <a:rPr lang="sk-SK" sz="1800" dirty="0" smtClean="0"/>
              <a:t>.</a:t>
            </a:r>
          </a:p>
          <a:p>
            <a:pPr marL="0" indent="0" algn="just">
              <a:buNone/>
            </a:pPr>
            <a:r>
              <a:rPr lang="sk-SK" sz="1800" b="1" dirty="0" smtClean="0"/>
              <a:t>Je potrebné zadefinovať legálny prístup poisťovní do škodového registra SKP, aby poisťovňa mohla o každom záujemcovi poistenia, či za neho poisťovňa za plnila alebo či ide o </a:t>
            </a:r>
            <a:r>
              <a:rPr lang="sk-SK" sz="1800" b="1" dirty="0" err="1" smtClean="0"/>
              <a:t>bezškodového</a:t>
            </a:r>
            <a:r>
              <a:rPr lang="sk-SK" sz="1800" b="1" dirty="0" smtClean="0"/>
              <a:t> záujemcu.</a:t>
            </a:r>
            <a:endParaRPr lang="sk-SK" sz="1800" b="1" dirty="0"/>
          </a:p>
          <a:p>
            <a:pPr marL="0" indent="0">
              <a:buFont typeface="Arial" charset="0"/>
              <a:buNone/>
              <a:defRPr/>
            </a:pPr>
            <a:r>
              <a:rPr lang="sk-SK" sz="1800" b="1" dirty="0" smtClean="0"/>
              <a:t>Škoda spôsobená nezisteným MV: </a:t>
            </a:r>
            <a:r>
              <a:rPr lang="sk-SK" altLang="sk-SK" sz="1800" b="1" dirty="0"/>
              <a:t>Problém s výkladom písmena a), ktorý zvádza k podvodnému konaniu.</a:t>
            </a:r>
          </a:p>
          <a:p>
            <a:pPr marL="0" indent="0" algn="just">
              <a:buFont typeface="Arial" charset="0"/>
              <a:buNone/>
              <a:defRPr/>
            </a:pPr>
            <a:r>
              <a:rPr lang="sk-SK" sz="1800" b="1" dirty="0">
                <a:sym typeface="Wingdings"/>
              </a:rPr>
              <a:t> </a:t>
            </a:r>
            <a:r>
              <a:rPr lang="sk-SK" sz="1800" b="1" dirty="0" smtClean="0">
                <a:sym typeface="Wingdings"/>
              </a:rPr>
              <a:t> </a:t>
            </a:r>
            <a:r>
              <a:rPr lang="sk-SK" altLang="sk-SK" sz="1800" b="1" dirty="0" smtClean="0"/>
              <a:t>§ </a:t>
            </a:r>
            <a:r>
              <a:rPr lang="sk-SK" altLang="sk-SK" sz="1800" b="1" dirty="0"/>
              <a:t>24 ods. 4 PZP</a:t>
            </a:r>
            <a:r>
              <a:rPr lang="sk-SK" altLang="sk-SK" sz="1800" dirty="0"/>
              <a:t>: Podmienkou vzniku práv poškodeného na náhradu škody z poistného garančného</a:t>
            </a:r>
          </a:p>
          <a:p>
            <a:pPr marL="0" indent="0" algn="just">
              <a:buFont typeface="Arial" charset="0"/>
              <a:buNone/>
              <a:defRPr/>
            </a:pPr>
            <a:r>
              <a:rPr lang="sk-SK" altLang="sk-SK" sz="1800" dirty="0"/>
              <a:t>fondu podľa odseku 2 písm. a) útvar PZ nehodu po jej vzniku zistil. Potvrdenie príslušného útvaru PZ, že škoda bola spôsobená prevádzkou nezisteného motorového vozidla, za ktorú zodpovedá nezistená osoba, je poškodený povinný predložiť kancelárii pri uplatnení nároku na náhradu škody.</a:t>
            </a:r>
          </a:p>
          <a:p>
            <a:pPr marL="0" indent="0">
              <a:buFont typeface="Arial" charset="0"/>
              <a:buNone/>
              <a:defRPr/>
            </a:pPr>
            <a:r>
              <a:rPr lang="sk-SK" altLang="sk-SK" sz="1800" dirty="0"/>
              <a:t>§  8 ods. 2 vyhlášky č. 423/1991 Zb.  </a:t>
            </a:r>
            <a:r>
              <a:rPr lang="pl-PL" altLang="sk-SK" sz="1800" dirty="0"/>
              <a:t>Podmienkou uplatnenia práva podľa odseku 1 je, že </a:t>
            </a:r>
            <a:r>
              <a:rPr lang="pl-PL" altLang="sk-SK" sz="1800" b="1" dirty="0"/>
              <a:t>polícia nehodu bezprostredne po jej vzniku zistila, alebo jej bola bez zbytočného odkladu oznámená.</a:t>
            </a:r>
          </a:p>
          <a:p>
            <a:pPr marL="0" indent="0">
              <a:buNone/>
            </a:pPr>
            <a:endParaRPr lang="sk-SK" sz="1800" b="1" dirty="0"/>
          </a:p>
        </p:txBody>
      </p:sp>
    </p:spTree>
    <p:extLst>
      <p:ext uri="{BB962C8B-B14F-4D97-AF65-F5344CB8AC3E}">
        <p14:creationId xmlns:p14="http://schemas.microsoft.com/office/powerpoint/2010/main" val="3460607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dirty="0"/>
          </a:p>
        </p:txBody>
      </p:sp>
      <p:sp>
        <p:nvSpPr>
          <p:cNvPr id="3" name="Zástupný symbol obsahu 2"/>
          <p:cNvSpPr>
            <a:spLocks noGrp="1"/>
          </p:cNvSpPr>
          <p:nvPr>
            <p:ph idx="1"/>
          </p:nvPr>
        </p:nvSpPr>
        <p:spPr/>
        <p:txBody>
          <a:bodyPr/>
          <a:lstStyle/>
          <a:p>
            <a:pPr marL="0" indent="0">
              <a:buNone/>
            </a:pPr>
            <a:endParaRPr lang="sk-SK" dirty="0" smtClean="0"/>
          </a:p>
          <a:p>
            <a:pPr marL="0" indent="0">
              <a:buNone/>
            </a:pPr>
            <a:endParaRPr lang="sk-SK" dirty="0" smtClean="0"/>
          </a:p>
          <a:p>
            <a:pPr marL="0" indent="0">
              <a:buNone/>
            </a:pPr>
            <a:r>
              <a:rPr lang="sk-SK" b="1" dirty="0" smtClean="0"/>
              <a:t>                     Ďakujem za pozornosť!</a:t>
            </a:r>
            <a:endParaRPr lang="sk-SK" b="1" dirty="0"/>
          </a:p>
        </p:txBody>
      </p:sp>
    </p:spTree>
    <p:extLst>
      <p:ext uri="{BB962C8B-B14F-4D97-AF65-F5344CB8AC3E}">
        <p14:creationId xmlns:p14="http://schemas.microsoft.com/office/powerpoint/2010/main" val="224121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Rozsudok ESD z 24. 10. 2013 vo veci </a:t>
            </a:r>
            <a:r>
              <a:rPr lang="sk-SK" sz="2400" b="1" dirty="0" err="1"/>
              <a:t>Haasová</a:t>
            </a:r>
            <a:r>
              <a:rPr lang="sk-SK" sz="2400" b="1" dirty="0"/>
              <a:t>/Petrík, </a:t>
            </a:r>
            <a:r>
              <a:rPr lang="sk-SK" sz="2400" b="1" dirty="0" err="1"/>
              <a:t>Holingová</a:t>
            </a:r>
            <a:r>
              <a:rPr lang="sk-SK" sz="2400" b="1" dirty="0"/>
              <a:t>, sp. zn.  C-22/12 </a:t>
            </a:r>
            <a:endParaRPr lang="sk-SK" sz="2400" dirty="0"/>
          </a:p>
        </p:txBody>
      </p:sp>
      <p:sp>
        <p:nvSpPr>
          <p:cNvPr id="3" name="Zástupný symbol obsahu 2"/>
          <p:cNvSpPr>
            <a:spLocks noGrp="1"/>
          </p:cNvSpPr>
          <p:nvPr>
            <p:ph idx="1"/>
          </p:nvPr>
        </p:nvSpPr>
        <p:spPr/>
        <p:txBody>
          <a:bodyPr>
            <a:normAutofit fontScale="70000" lnSpcReduction="20000"/>
          </a:bodyPr>
          <a:lstStyle/>
          <a:p>
            <a:pPr marL="0" indent="0" algn="just">
              <a:buNone/>
            </a:pPr>
            <a:r>
              <a:rPr lang="sk-SK" b="1" dirty="0"/>
              <a:t>„Článok 3 ods. 1 smernice Rady 72/166/EHS z 24. apríla 1972 ..., článok 1 ods. 1 a 2 druhej smernice Rady 84/5/EHS z 30. decembra 1983 ... zmenenej a doplnenej smernicou 2005/14/ES a článok 1 prvý odsek tretej smernice Rady 90/232/EHS zo 14. mája 1990...  sa majú vykladať  v tom zmysle, že </a:t>
            </a:r>
            <a:r>
              <a:rPr lang="sk-SK" b="1" dirty="0">
                <a:solidFill>
                  <a:srgbClr val="FF0000"/>
                </a:solidFill>
              </a:rPr>
              <a:t>povinné poistenie </a:t>
            </a:r>
            <a:r>
              <a:rPr lang="sk-SK" b="1" dirty="0"/>
              <a:t>zodpovednosti za škodu spôsobenú prevádzkou motorového vozidla </a:t>
            </a:r>
            <a:r>
              <a:rPr lang="sk-SK" b="1" u="sng" dirty="0">
                <a:solidFill>
                  <a:srgbClr val="FF0000"/>
                </a:solidFill>
              </a:rPr>
              <a:t>má pokrývať aj náhradu nemajetkovej ujmy </a:t>
            </a:r>
            <a:r>
              <a:rPr lang="sk-SK" b="1" dirty="0"/>
              <a:t>spôsobenej blízkym osobám obetí usmrtených pri dopravnej nehode, </a:t>
            </a:r>
            <a:r>
              <a:rPr lang="sk-SK" b="1" u="sng" dirty="0">
                <a:solidFill>
                  <a:srgbClr val="FF0000"/>
                </a:solidFill>
              </a:rPr>
              <a:t>ak jej náhradu </a:t>
            </a:r>
            <a:r>
              <a:rPr lang="sk-SK" b="1" dirty="0">
                <a:solidFill>
                  <a:srgbClr val="FF0000"/>
                </a:solidFill>
              </a:rPr>
              <a:t>na základe zodpovednosti poisteného za škodu upravuje vnútroštátne právo uplatniteľné v spore vo veci samej</a:t>
            </a:r>
            <a:r>
              <a:rPr lang="sk-SK" b="1" dirty="0"/>
              <a:t>.“  </a:t>
            </a:r>
          </a:p>
          <a:p>
            <a:pPr marL="0" indent="0">
              <a:buNone/>
            </a:pPr>
            <a:r>
              <a:rPr lang="sk-SK" sz="3600" b="1" dirty="0"/>
              <a:t>ESD v rámci svojej judikatúry rozlišuje v rámci PZP medzi dvoma druhmi právnych vzťahov:</a:t>
            </a:r>
          </a:p>
          <a:p>
            <a:pPr marL="0" lvl="0" indent="0">
              <a:buNone/>
            </a:pPr>
            <a:r>
              <a:rPr lang="sk-SK" sz="2800" b="1" dirty="0">
                <a:sym typeface="Wingdings"/>
              </a:rPr>
              <a:t> </a:t>
            </a:r>
            <a:r>
              <a:rPr lang="sk-SK" sz="2800" b="1" dirty="0"/>
              <a:t>základného zodpovednostného vzťahu medzi škodcom a poškodeným a</a:t>
            </a:r>
          </a:p>
          <a:p>
            <a:pPr marL="0" lvl="0" indent="0">
              <a:buNone/>
            </a:pPr>
            <a:r>
              <a:rPr lang="sk-SK" sz="2800" b="1" dirty="0">
                <a:sym typeface="Wingdings"/>
              </a:rPr>
              <a:t>  </a:t>
            </a:r>
            <a:r>
              <a:rPr lang="sk-SK" sz="2800" b="1" dirty="0"/>
              <a:t>nadstavbového právneho vzťahu medzi poisteným škodcom a poisťovňou.</a:t>
            </a:r>
            <a:endParaRPr lang="sk-SK" dirty="0"/>
          </a:p>
        </p:txBody>
      </p:sp>
    </p:spTree>
    <p:extLst>
      <p:ext uri="{BB962C8B-B14F-4D97-AF65-F5344CB8AC3E}">
        <p14:creationId xmlns:p14="http://schemas.microsoft.com/office/powerpoint/2010/main" val="3361777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a:t>Závery analýzy rozsudku C-22/12</a:t>
            </a:r>
            <a:endParaRPr lang="sk-SK" sz="2800" dirty="0"/>
          </a:p>
        </p:txBody>
      </p:sp>
      <p:sp>
        <p:nvSpPr>
          <p:cNvPr id="3" name="Zástupný symbol obsahu 2"/>
          <p:cNvSpPr>
            <a:spLocks noGrp="1"/>
          </p:cNvSpPr>
          <p:nvPr>
            <p:ph idx="1"/>
          </p:nvPr>
        </p:nvSpPr>
        <p:spPr>
          <a:xfrm>
            <a:off x="457200" y="1196752"/>
            <a:ext cx="8229600" cy="4929411"/>
          </a:xfrm>
        </p:spPr>
        <p:txBody>
          <a:bodyPr>
            <a:normAutofit fontScale="47500" lnSpcReduction="20000"/>
          </a:bodyPr>
          <a:lstStyle/>
          <a:p>
            <a:pPr marL="0" indent="0" algn="just">
              <a:buNone/>
            </a:pPr>
            <a:r>
              <a:rPr lang="sk-SK" sz="4200" dirty="0"/>
              <a:t>Súkromné právo členského štátu, pokiaľ sa neprieči právu EÚ, je oprávnený vykladať iba národný súd, ktorý  je povinný  vychádzať z platnej právnej úpravy danej zákonom č. 381/2001 Zb. o PZP a  Obč. zák.. </a:t>
            </a:r>
            <a:r>
              <a:rPr lang="sk-SK" sz="4200" b="1" dirty="0"/>
              <a:t> </a:t>
            </a:r>
            <a:r>
              <a:rPr lang="sk-SK" sz="4200" dirty="0"/>
              <a:t>Z právnej úpravy </a:t>
            </a:r>
            <a:r>
              <a:rPr lang="sk-SK" sz="4200" i="1" dirty="0"/>
              <a:t>de le lata</a:t>
            </a:r>
            <a:r>
              <a:rPr lang="sk-SK" sz="4200" dirty="0"/>
              <a:t> jasne vyplýva, že: </a:t>
            </a:r>
          </a:p>
          <a:p>
            <a:pPr marL="0" lvl="0" indent="0">
              <a:buNone/>
            </a:pPr>
            <a:r>
              <a:rPr lang="sk-SK" sz="4200" dirty="0">
                <a:sym typeface="Wingdings"/>
              </a:rPr>
              <a:t> </a:t>
            </a:r>
            <a:r>
              <a:rPr lang="sk-SK" sz="4200" dirty="0"/>
              <a:t>právna úprava SR v </a:t>
            </a:r>
            <a:r>
              <a:rPr lang="sk-SK" sz="4200" b="1" dirty="0"/>
              <a:t>§ 16 OZ jasne rozlišuje medzi škodou a ujmou spôsobenou zásahom do osobnostného práva</a:t>
            </a:r>
            <a:r>
              <a:rPr lang="sk-SK" sz="4200" dirty="0"/>
              <a:t> (škodou sa rozumie majetková a nemajetková ujma upravená v šiestej časti Obč. zák. a nemajetkovou ujmou spôsobenou zásahom do osobnostných práv je ujma uvedená v § 13 ods. 2  OZ),</a:t>
            </a:r>
          </a:p>
          <a:p>
            <a:pPr marL="0" lvl="0" indent="0">
              <a:buNone/>
            </a:pPr>
            <a:r>
              <a:rPr lang="sk-SK" sz="4200" dirty="0">
                <a:sym typeface="Wingdings"/>
              </a:rPr>
              <a:t>  </a:t>
            </a:r>
            <a:r>
              <a:rPr lang="sk-SK" sz="4200" dirty="0"/>
              <a:t>podľa § 4 ods. 2 písm. a) zákona č. 381/2001 Z. z. sa z PZP  hradí okrem iného </a:t>
            </a:r>
            <a:r>
              <a:rPr lang="sk-SK" sz="4200" b="1" dirty="0"/>
              <a:t>škoda na zdraví </a:t>
            </a:r>
            <a:r>
              <a:rPr lang="sk-SK" sz="4200" dirty="0"/>
              <a:t>(to čo považuje platná legislatíva za škodu na zdraví je uvedené v § 444 a nasl. OZ;  za takú škodu sa nepovažuje nemajetková ujma spôsobená zásahom do práv uvedených v § 11 a nasl. OZ),</a:t>
            </a:r>
          </a:p>
          <a:p>
            <a:pPr marL="0" lvl="0" indent="0">
              <a:buNone/>
            </a:pPr>
            <a:r>
              <a:rPr lang="sk-SK" sz="4200" dirty="0">
                <a:sym typeface="Wingdings"/>
              </a:rPr>
              <a:t>  </a:t>
            </a:r>
            <a:r>
              <a:rPr lang="sk-SK" sz="4200" dirty="0"/>
              <a:t>podľa platnej úpravy  a názoru doktríny platí v slovenskom deliktuálnom práve  </a:t>
            </a:r>
            <a:r>
              <a:rPr lang="sk-SK" sz="4200" b="1" dirty="0"/>
              <a:t>princíp adekvátnej príčinnej súvislosti, </a:t>
            </a:r>
            <a:r>
              <a:rPr lang="sk-SK" sz="4200" dirty="0"/>
              <a:t>t. j. škodca zodpovedá iba za škodu, ktorá je priamym výsledkom jeho protiprávneho konania; tzv. nepriama škoda alebo škoda tretej osoby sa zásadne nenahrádza (napr. nárok na náhradu škody nemá tretia osoba, ktorá v dôsledku </a:t>
            </a:r>
            <a:r>
              <a:rPr lang="sk-SK" sz="4200" dirty="0" err="1"/>
              <a:t>úľakovej</a:t>
            </a:r>
            <a:r>
              <a:rPr lang="sk-SK" sz="4200" dirty="0"/>
              <a:t> reakcie na zrážku dvoch motorových vozidiel dostane infarkt).</a:t>
            </a:r>
          </a:p>
          <a:p>
            <a:pPr marL="0" indent="0">
              <a:buNone/>
            </a:pPr>
            <a:endParaRPr lang="sk-SK" dirty="0"/>
          </a:p>
        </p:txBody>
      </p:sp>
    </p:spTree>
    <p:extLst>
      <p:ext uri="{BB962C8B-B14F-4D97-AF65-F5344CB8AC3E}">
        <p14:creationId xmlns:p14="http://schemas.microsoft.com/office/powerpoint/2010/main" val="4142730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16632"/>
            <a:ext cx="8229600" cy="288032"/>
          </a:xfrm>
        </p:spPr>
        <p:txBody>
          <a:bodyPr>
            <a:normAutofit fontScale="90000"/>
          </a:bodyPr>
          <a:lstStyle/>
          <a:p>
            <a:r>
              <a:rPr lang="sk-SK" b="1" dirty="0"/>
              <a:t/>
            </a:r>
            <a:br>
              <a:rPr lang="sk-SK" b="1" dirty="0"/>
            </a:br>
            <a:r>
              <a:rPr lang="sk-SK" sz="2200" b="1" dirty="0"/>
              <a:t>Rozsudok  Najvyššieho súdu SR z 20. 4. 2011, sp. zn. 4 Cdo 168/2009 </a:t>
            </a:r>
            <a:r>
              <a:rPr lang="sk-SK" sz="2700" b="1" dirty="0"/>
              <a:t/>
            </a:r>
            <a:br>
              <a:rPr lang="sk-SK" sz="2700" b="1" dirty="0"/>
            </a:br>
            <a:endParaRPr lang="sk-SK" sz="2700" dirty="0"/>
          </a:p>
        </p:txBody>
      </p:sp>
      <p:sp>
        <p:nvSpPr>
          <p:cNvPr id="3" name="Zástupný symbol obsahu 2"/>
          <p:cNvSpPr>
            <a:spLocks noGrp="1"/>
          </p:cNvSpPr>
          <p:nvPr>
            <p:ph idx="1"/>
          </p:nvPr>
        </p:nvSpPr>
        <p:spPr>
          <a:xfrm>
            <a:off x="457200" y="476672"/>
            <a:ext cx="8229600" cy="6120680"/>
          </a:xfrm>
        </p:spPr>
        <p:txBody>
          <a:bodyPr>
            <a:normAutofit fontScale="55000" lnSpcReduction="20000"/>
          </a:bodyPr>
          <a:lstStyle/>
          <a:p>
            <a:pPr marL="0" indent="0" algn="just">
              <a:buNone/>
            </a:pPr>
            <a:r>
              <a:rPr lang="sk-SK" sz="3600" dirty="0"/>
              <a:t>„K otázke možnej interpretácie náhrady škody v tom zmysle, že by bolo možné pod pojem škoda pre účely zákona č. 381/2001 Z. z. podradiť i nárok na náhradu nemajetkovej ujmy spočívajúci v strate blízkej osoby, dovolací súd poznamenáva, že </a:t>
            </a:r>
            <a:r>
              <a:rPr lang="sk-SK" sz="3600" b="1" dirty="0">
                <a:solidFill>
                  <a:srgbClr val="FF0000"/>
                </a:solidFill>
              </a:rPr>
              <a:t>platná právna úprava </a:t>
            </a:r>
            <a:r>
              <a:rPr lang="sk-SK" sz="3600" b="1" u="sng" dirty="0">
                <a:solidFill>
                  <a:srgbClr val="FF0000"/>
                </a:solidFill>
              </a:rPr>
              <a:t>dôsledne rozlišuje medzi právom na ochranu osobnosti upravenom</a:t>
            </a:r>
            <a:r>
              <a:rPr lang="sk-SK" sz="3600" b="1" dirty="0">
                <a:solidFill>
                  <a:srgbClr val="FF0000"/>
                </a:solidFill>
              </a:rPr>
              <a:t> v § 11 a nasl. OZ </a:t>
            </a:r>
            <a:r>
              <a:rPr lang="sk-SK" sz="3600" dirty="0"/>
              <a:t>(s ním spojeným právom na náhradu nemajetkovej ujmy v peniazoch) </a:t>
            </a:r>
            <a:r>
              <a:rPr lang="sk-SK" sz="3600" b="1" u="sng" dirty="0">
                <a:solidFill>
                  <a:srgbClr val="FF0000"/>
                </a:solidFill>
              </a:rPr>
              <a:t>a právom na náhradu škody v zmysle § 415 a nasl. OZ. </a:t>
            </a:r>
            <a:r>
              <a:rPr lang="sk-SK" sz="3600" dirty="0"/>
              <a:t>Medzi týmito dvomi inštitútmi je pojmová a obsahová odlišnosť.. </a:t>
            </a:r>
            <a:r>
              <a:rPr lang="sk-SK" sz="3600" b="1" dirty="0">
                <a:solidFill>
                  <a:srgbClr val="FF0000"/>
                </a:solidFill>
              </a:rPr>
              <a:t>Zásadný rozdiel je aj medzi odškodnením nemajetkovej ujmy v peniazoch a náhrady škody ako majetkovej ujmy, ktorý spočíva v tom, že </a:t>
            </a:r>
            <a:r>
              <a:rPr lang="sk-SK" sz="3600" b="1" u="sng" dirty="0">
                <a:solidFill>
                  <a:srgbClr val="FF0000"/>
                </a:solidFill>
              </a:rPr>
              <a:t>pri určení výšky nemajetkovej ujmy v peniazoch sa vychádza iba z predpokladu, akú ujmu mohol zásah vyvolať </a:t>
            </a:r>
            <a:r>
              <a:rPr lang="sk-SK" sz="3600" dirty="0"/>
              <a:t>(nemožno presne zistiť skutočnú ujmu). </a:t>
            </a:r>
            <a:r>
              <a:rPr lang="sk-SK" sz="3600" b="1" dirty="0">
                <a:solidFill>
                  <a:srgbClr val="FF0000"/>
                </a:solidFill>
              </a:rPr>
              <a:t>V prípade náhrady škody treba však výšku škody presne uviesť a preukázať. </a:t>
            </a:r>
            <a:r>
              <a:rPr lang="sk-SK" sz="3600" dirty="0"/>
              <a:t>Právo na náhradu škody a právo na ochranu osobnosti fyzickej osoby podľa platnej právnej úpravy teda predstavujú dve celkom samostatné práva, ktoré sú podmienené rôznou sférou ochrany zabezpečovanej Občianskym zákonníkom.</a:t>
            </a:r>
          </a:p>
          <a:p>
            <a:pPr marL="0" indent="0" algn="just">
              <a:buNone/>
            </a:pPr>
            <a:r>
              <a:rPr lang="sk-SK" sz="3600" dirty="0"/>
              <a:t>Odlišnosť nemajetkovej ujmy podľa § 13 ods. 2 OZ od škody podľa ustanovenia § 420 a nasl. OZ potvrdzuje tiež ustanovenie § 16 OZ, podľa ktorého </a:t>
            </a:r>
            <a:r>
              <a:rPr lang="sk-SK" sz="3600" dirty="0">
                <a:solidFill>
                  <a:srgbClr val="FF0000"/>
                </a:solidFill>
              </a:rPr>
              <a:t>kto neoprávneným zásahom do práva na ochranu osobnosti spôsobí škodu, zodpovedá za ňu podľa ustanovení tohto zákona o zodpovednosti za škodu. </a:t>
            </a:r>
          </a:p>
          <a:p>
            <a:pPr marL="0" indent="0" algn="just">
              <a:buNone/>
            </a:pPr>
            <a:r>
              <a:rPr lang="sk-SK" sz="3600" b="1" u="sng" dirty="0">
                <a:solidFill>
                  <a:srgbClr val="FF0000"/>
                </a:solidFill>
              </a:rPr>
              <a:t>Podľa súčasne platnej právnej úpravy možno teda nemajetkovú ujmu za zásah do osobnostných práv usmrtením blízkej osoby uplatňovať len mimo rámec inštitútu zodpovednosti za škodu, t. j. podľa § 11 a nasl. OZ</a:t>
            </a:r>
            <a:r>
              <a:rPr lang="sk-SK" sz="3600" b="1" dirty="0"/>
              <a:t>.“ </a:t>
            </a:r>
          </a:p>
          <a:p>
            <a:pPr marL="0" indent="0">
              <a:buNone/>
            </a:pPr>
            <a:endParaRPr lang="sk-SK" dirty="0"/>
          </a:p>
        </p:txBody>
      </p:sp>
    </p:spTree>
    <p:extLst>
      <p:ext uri="{BB962C8B-B14F-4D97-AF65-F5344CB8AC3E}">
        <p14:creationId xmlns:p14="http://schemas.microsoft.com/office/powerpoint/2010/main" val="2439737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err="1" smtClean="0"/>
              <a:t>Kontravótum</a:t>
            </a:r>
            <a:r>
              <a:rPr lang="sk-SK" sz="2800" b="1" dirty="0" smtClean="0"/>
              <a:t> </a:t>
            </a:r>
            <a:r>
              <a:rPr lang="sk-SK" sz="2800" b="1" dirty="0"/>
              <a:t>JUDr. Čirča</a:t>
            </a:r>
            <a:endParaRPr lang="sk-SK" sz="2800" dirty="0"/>
          </a:p>
        </p:txBody>
      </p:sp>
      <p:sp>
        <p:nvSpPr>
          <p:cNvPr id="3" name="Zástupný symbol obsahu 2"/>
          <p:cNvSpPr>
            <a:spLocks noGrp="1"/>
          </p:cNvSpPr>
          <p:nvPr>
            <p:ph idx="1"/>
          </p:nvPr>
        </p:nvSpPr>
        <p:spPr/>
        <p:txBody>
          <a:bodyPr>
            <a:normAutofit fontScale="70000" lnSpcReduction="20000"/>
          </a:bodyPr>
          <a:lstStyle/>
          <a:p>
            <a:pPr marL="0" indent="0">
              <a:buNone/>
            </a:pPr>
            <a:r>
              <a:rPr lang="sk-SK" b="1" dirty="0"/>
              <a:t>Ujma pozostalých by sa mala hradiť  z PZP, pretože:</a:t>
            </a:r>
          </a:p>
          <a:p>
            <a:pPr>
              <a:buFontTx/>
              <a:buChar char="-"/>
            </a:pPr>
            <a:endParaRPr lang="sk-SK" b="1" dirty="0"/>
          </a:p>
          <a:p>
            <a:pPr>
              <a:buFontTx/>
              <a:buChar char="-"/>
            </a:pPr>
            <a:r>
              <a:rPr lang="sk-SK" b="1" dirty="0"/>
              <a:t>pojem škody treba vykladať extenzívne;  pod  neho spadá aj nemajetková ujma za zásah do osobnostných práv pozostalých,</a:t>
            </a:r>
          </a:p>
          <a:p>
            <a:pPr>
              <a:buFontTx/>
              <a:buChar char="-"/>
            </a:pPr>
            <a:r>
              <a:rPr lang="sk-SK" b="1" dirty="0"/>
              <a:t>vzniká značné majetkové riziko subjektov zodpovedajúcich za túto nemajetkovú ujmu,</a:t>
            </a:r>
          </a:p>
          <a:p>
            <a:pPr algn="just">
              <a:buFontTx/>
              <a:buChar char="-"/>
            </a:pPr>
            <a:r>
              <a:rPr lang="sk-SK" b="1" dirty="0"/>
              <a:t>nemožno opomínať účel zákona; treba sa od neho odchýliť, ak si to vyžaduje účel zákona, história jeho vzniku, systematická súvislosť a pod.,</a:t>
            </a:r>
          </a:p>
          <a:p>
            <a:pPr algn="just">
              <a:buFontTx/>
              <a:buChar char="-"/>
            </a:pPr>
            <a:r>
              <a:rPr lang="sk-SK" b="1" dirty="0"/>
              <a:t>v úrazovom poistení sa vypláca pozostalým jednorazové odškodnenie, ak zamestnanec zomrie pri pracovnej ceste (maximálne 46 tis. Euro),</a:t>
            </a:r>
          </a:p>
          <a:p>
            <a:pPr>
              <a:buFontTx/>
              <a:buChar char="-"/>
            </a:pPr>
            <a:r>
              <a:rPr lang="sk-SK" b="1" dirty="0" err="1"/>
              <a:t>eurokonformný</a:t>
            </a:r>
            <a:r>
              <a:rPr lang="sk-SK" b="1" dirty="0"/>
              <a:t>  výklad pojmu škoda, majetková a nemajetková ujma</a:t>
            </a:r>
          </a:p>
          <a:p>
            <a:pPr marL="0" indent="0">
              <a:buNone/>
            </a:pPr>
            <a:endParaRPr lang="sk-SK" dirty="0"/>
          </a:p>
        </p:txBody>
      </p:sp>
    </p:spTree>
    <p:extLst>
      <p:ext uri="{BB962C8B-B14F-4D97-AF65-F5344CB8AC3E}">
        <p14:creationId xmlns:p14="http://schemas.microsoft.com/office/powerpoint/2010/main" val="136459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Aktuálny stav rozhodovania o nemajetkovej ujme   na súdoch</a:t>
            </a:r>
            <a:endParaRPr lang="sk-SK" sz="2800" b="1" dirty="0"/>
          </a:p>
        </p:txBody>
      </p:sp>
      <p:sp>
        <p:nvSpPr>
          <p:cNvPr id="3" name="Zástupný symbol obsahu 2"/>
          <p:cNvSpPr>
            <a:spLocks noGrp="1"/>
          </p:cNvSpPr>
          <p:nvPr>
            <p:ph idx="1"/>
          </p:nvPr>
        </p:nvSpPr>
        <p:spPr>
          <a:xfrm>
            <a:off x="457200" y="1556792"/>
            <a:ext cx="8229600" cy="4569371"/>
          </a:xfrm>
        </p:spPr>
        <p:txBody>
          <a:bodyPr>
            <a:normAutofit lnSpcReduction="10000"/>
          </a:bodyPr>
          <a:lstStyle/>
          <a:p>
            <a:pPr marL="0" indent="0">
              <a:buNone/>
            </a:pPr>
            <a:r>
              <a:rPr lang="sk-SK" sz="2400" b="1" dirty="0" smtClean="0"/>
              <a:t>Na súdoch je cca 320 žalôb</a:t>
            </a:r>
          </a:p>
          <a:p>
            <a:pPr marL="0" indent="0">
              <a:buNone/>
            </a:pPr>
            <a:r>
              <a:rPr lang="sk-SK" sz="2400" b="1" dirty="0" smtClean="0"/>
              <a:t>Celková žalovaná suma je 47 </a:t>
            </a:r>
            <a:r>
              <a:rPr lang="sk-SK" sz="2400" b="1" dirty="0" err="1" smtClean="0"/>
              <a:t>mil</a:t>
            </a:r>
            <a:r>
              <a:rPr lang="sk-SK" sz="2400" b="1" dirty="0" smtClean="0"/>
              <a:t> eur.</a:t>
            </a:r>
          </a:p>
          <a:p>
            <a:pPr marL="0" indent="0">
              <a:buNone/>
            </a:pPr>
            <a:r>
              <a:rPr lang="sk-SK" sz="2400" b="1" dirty="0" smtClean="0"/>
              <a:t>Najvyššia žalovaná suma 7 mil. eur (na druhom mieste  žaloba na 3,8 mil. eur)</a:t>
            </a:r>
          </a:p>
          <a:p>
            <a:pPr marL="0" indent="0">
              <a:buNone/>
            </a:pPr>
            <a:r>
              <a:rPr lang="sk-SK" sz="2400" b="1" dirty="0" smtClean="0"/>
              <a:t>Právoplatne ukončených bolo cca 20 sporov z toho 3 v neprospech poisťovní</a:t>
            </a:r>
          </a:p>
          <a:p>
            <a:pPr marL="0" indent="0">
              <a:buNone/>
            </a:pPr>
            <a:r>
              <a:rPr lang="sk-SK" sz="2400" b="1" dirty="0" smtClean="0"/>
              <a:t>Hlavné argumenty žalobcov:</a:t>
            </a:r>
          </a:p>
          <a:p>
            <a:pPr>
              <a:buFont typeface="Wingdings"/>
              <a:buChar char="è"/>
            </a:pPr>
            <a:r>
              <a:rPr lang="sk-SK" sz="2400" b="1" dirty="0" smtClean="0">
                <a:sym typeface="Wingdings"/>
              </a:rPr>
              <a:t>musíte zaplatiť, lebo je tu rozsudok ESD vo veci </a:t>
            </a:r>
            <a:r>
              <a:rPr lang="sk-SK" sz="2400" b="1" dirty="0" err="1" smtClean="0">
                <a:sym typeface="Wingdings"/>
              </a:rPr>
              <a:t>Haasová</a:t>
            </a:r>
            <a:endParaRPr lang="sk-SK" sz="2400" b="1" dirty="0" smtClean="0">
              <a:sym typeface="Wingdings"/>
            </a:endParaRPr>
          </a:p>
          <a:p>
            <a:pPr>
              <a:buFont typeface="Wingdings"/>
              <a:buChar char="è"/>
            </a:pPr>
            <a:r>
              <a:rPr lang="sk-SK" sz="2400" b="1" dirty="0" smtClean="0">
                <a:sym typeface="Wingdings"/>
              </a:rPr>
              <a:t>náhradu nemajetkovej ujmy vyžaduje princíp ekvity </a:t>
            </a:r>
          </a:p>
          <a:p>
            <a:pPr>
              <a:buFont typeface="Wingdings"/>
              <a:buChar char="è"/>
            </a:pPr>
            <a:r>
              <a:rPr lang="sk-SK" sz="2400" b="1" dirty="0" err="1" smtClean="0">
                <a:sym typeface="Wingdings"/>
              </a:rPr>
              <a:t>eurokonformný</a:t>
            </a:r>
            <a:r>
              <a:rPr lang="sk-SK" sz="2400" b="1" dirty="0" smtClean="0">
                <a:sym typeface="Wingdings"/>
              </a:rPr>
              <a:t> výklad slovenských právnych predpisov</a:t>
            </a:r>
          </a:p>
          <a:p>
            <a:pPr>
              <a:buFont typeface="Wingdings"/>
              <a:buChar char="è"/>
            </a:pPr>
            <a:r>
              <a:rPr lang="sk-SK" sz="2400" b="1" dirty="0" smtClean="0">
                <a:sym typeface="Wingdings"/>
              </a:rPr>
              <a:t>nemajetková ujma je škodou na zdraví</a:t>
            </a:r>
            <a:endParaRPr lang="sk-SK" sz="2400" b="1" dirty="0"/>
          </a:p>
          <a:p>
            <a:pPr marL="0" indent="0">
              <a:buNone/>
            </a:pPr>
            <a:endParaRPr lang="sk-SK" sz="2400" b="1" dirty="0" smtClean="0"/>
          </a:p>
        </p:txBody>
      </p:sp>
    </p:spTree>
    <p:extLst>
      <p:ext uri="{BB962C8B-B14F-4D97-AF65-F5344CB8AC3E}">
        <p14:creationId xmlns:p14="http://schemas.microsoft.com/office/powerpoint/2010/main" val="2100634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Štatistika žalôb na náhradu nem. ujmy</a:t>
            </a:r>
            <a:endParaRPr lang="sk-SK" sz="2400" b="1" dirty="0"/>
          </a:p>
        </p:txBody>
      </p:sp>
      <p:graphicFrame>
        <p:nvGraphicFramePr>
          <p:cNvPr id="4" name="Zástupný symbol obsahu 3"/>
          <p:cNvGraphicFramePr>
            <a:graphicFrameLocks noGrp="1"/>
          </p:cNvGraphicFramePr>
          <p:nvPr>
            <p:ph idx="1"/>
            <p:extLst>
              <p:ext uri="{D42A27DB-BD31-4B8C-83A1-F6EECF244321}">
                <p14:modId xmlns:p14="http://schemas.microsoft.com/office/powerpoint/2010/main" val="2705625163"/>
              </p:ext>
            </p:extLst>
          </p:nvPr>
        </p:nvGraphicFramePr>
        <p:xfrm>
          <a:off x="539552" y="1844823"/>
          <a:ext cx="8373617" cy="4394000"/>
        </p:xfrm>
        <a:graphic>
          <a:graphicData uri="http://schemas.openxmlformats.org/drawingml/2006/table">
            <a:tbl>
              <a:tblPr/>
              <a:tblGrid>
                <a:gridCol w="2097887"/>
                <a:gridCol w="1255146"/>
                <a:gridCol w="1255146"/>
                <a:gridCol w="1255146"/>
                <a:gridCol w="1255146"/>
                <a:gridCol w="1255146"/>
              </a:tblGrid>
              <a:tr h="795148">
                <a:tc>
                  <a:txBody>
                    <a:bodyPr/>
                    <a:lstStyle/>
                    <a:p>
                      <a:pPr algn="ctr" fontAlgn="ctr"/>
                      <a:r>
                        <a:rPr lang="sk-SK" sz="800" b="1" i="0" u="none" strike="noStrike">
                          <a:solidFill>
                            <a:srgbClr val="000000"/>
                          </a:solidFill>
                          <a:effectLst/>
                          <a:latin typeface="Calibri"/>
                        </a:rPr>
                        <a:t>Subjekt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pl-PL" sz="800" b="1" i="0" u="none" strike="noStrike">
                          <a:solidFill>
                            <a:srgbClr val="000000"/>
                          </a:solidFill>
                          <a:effectLst/>
                          <a:latin typeface="Calibri"/>
                        </a:rPr>
                        <a:t>Počet súdnych sporov k 31.12.2014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a:solidFill>
                            <a:srgbClr val="000000"/>
                          </a:solidFill>
                          <a:effectLst/>
                          <a:latin typeface="Calibri"/>
                        </a:rPr>
                        <a:t>Celková žalovaná suma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pl-PL" sz="800" b="1" i="0" u="none" strike="noStrike">
                          <a:solidFill>
                            <a:srgbClr val="000000"/>
                          </a:solidFill>
                          <a:effectLst/>
                          <a:latin typeface="Calibri"/>
                        </a:rPr>
                        <a:t>Max.žalovaná suma na 1 pozostalého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a:solidFill>
                            <a:srgbClr val="000000"/>
                          </a:solidFill>
                          <a:effectLst/>
                          <a:latin typeface="Calibri"/>
                        </a:rPr>
                        <a:t>Počet súdom zamietnutých prípadov</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a:solidFill>
                            <a:srgbClr val="000000"/>
                          </a:solidFill>
                          <a:effectLst/>
                          <a:latin typeface="Calibri"/>
                        </a:rPr>
                        <a:t>Počet súdom priznaných prípadov</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217848">
                <a:tc>
                  <a:txBody>
                    <a:bodyPr/>
                    <a:lstStyle/>
                    <a:p>
                      <a:pPr algn="l" fontAlgn="ctr"/>
                      <a:r>
                        <a:rPr lang="sk-SK" sz="800" b="0" i="0" u="none" strike="noStrike">
                          <a:solidFill>
                            <a:srgbClr val="000000"/>
                          </a:solidFill>
                          <a:effectLst/>
                          <a:latin typeface="Calibri"/>
                        </a:rPr>
                        <a:t>Allianz-Slovenská poisťovňa, a.s.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10 353 711 €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1 950 000 €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269">
                <a:tc>
                  <a:txBody>
                    <a:bodyPr/>
                    <a:lstStyle/>
                    <a:p>
                      <a:pPr algn="l" fontAlgn="ctr"/>
                      <a:r>
                        <a:rPr lang="sk-SK" sz="800" b="0" i="0" u="none" strike="noStrike">
                          <a:solidFill>
                            <a:srgbClr val="000000"/>
                          </a:solidFill>
                          <a:effectLst/>
                          <a:latin typeface="Calibri"/>
                        </a:rPr>
                        <a:t>Generali Poisťovňa, a.s.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23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4 665 201 €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500 000 €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Wüstenrot poisťovňa, a. 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1 669 978 €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300 000 €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563">
                <a:tc>
                  <a:txBody>
                    <a:bodyPr/>
                    <a:lstStyle/>
                    <a:p>
                      <a:pPr algn="l" fontAlgn="ctr"/>
                      <a:r>
                        <a:rPr lang="sk-SK" sz="800" b="0" i="0" u="none" strike="noStrike">
                          <a:solidFill>
                            <a:srgbClr val="000000"/>
                          </a:solidFill>
                          <a:effectLst/>
                          <a:latin typeface="Calibri"/>
                        </a:rPr>
                        <a:t>ČSOB Poisťovňa, a. s.</a:t>
                      </a:r>
                      <a:r>
                        <a:rPr lang="sk-SK" sz="700" b="0" i="0" u="none" strike="noStrike" baseline="30000">
                          <a:solidFill>
                            <a:srgbClr val="000080"/>
                          </a:solidFill>
                          <a:effectLst/>
                          <a:latin typeface="Arial"/>
                        </a:rPr>
                        <a:t> </a:t>
                      </a:r>
                      <a:endParaRPr lang="sk-SK" sz="800" b="0" i="0" u="none" strike="noStrike">
                        <a:solidFill>
                          <a:srgbClr val="000000"/>
                        </a:solidFill>
                        <a:effectLst/>
                        <a:latin typeface="Calibri"/>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1 400 000 €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300 000 €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pt-BR" sz="800" b="0" i="0" u="none" strike="noStrike">
                          <a:solidFill>
                            <a:srgbClr val="000000"/>
                          </a:solidFill>
                          <a:effectLst/>
                          <a:latin typeface="Calibri"/>
                        </a:rPr>
                        <a:t>Komunálna poisťovňa, a. s. VIG</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29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3 390 180 €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125 000 €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36538">
                <a:tc>
                  <a:txBody>
                    <a:bodyPr/>
                    <a:lstStyle/>
                    <a:p>
                      <a:pPr algn="l" fontAlgn="ctr"/>
                      <a:r>
                        <a:rPr lang="sk-SK" sz="800" b="0" i="0" u="none" strike="noStrike">
                          <a:solidFill>
                            <a:srgbClr val="000000"/>
                          </a:solidFill>
                          <a:effectLst/>
                          <a:latin typeface="Calibri"/>
                        </a:rPr>
                        <a:t>KOOPERATIVA poisťovňa, a. s. VIG</a:t>
                      </a:r>
                      <a:r>
                        <a:rPr lang="sk-SK" sz="700" b="0" i="0" u="none" strike="noStrike" baseline="30000">
                          <a:solidFill>
                            <a:srgbClr val="000080"/>
                          </a:solidFill>
                          <a:effectLst/>
                          <a:latin typeface="Arial"/>
                        </a:rPr>
                        <a:t>*)</a:t>
                      </a:r>
                      <a:endParaRPr lang="sk-SK" sz="800" b="0" i="0" u="none" strike="noStrike">
                        <a:solidFill>
                          <a:srgbClr val="000000"/>
                        </a:solidFill>
                        <a:effectLst/>
                        <a:latin typeface="Calibri"/>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98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16 313 719 €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7 000 000 €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AXA pojišťovna, a.s.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133 000 €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Groupama Poisťovňa a.s.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505 000 €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300 000 €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UNION Poisťovňa a.s.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450 000 €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60 000 €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ASTRA, S.A .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134">
                <a:tc>
                  <a:txBody>
                    <a:bodyPr/>
                    <a:lstStyle/>
                    <a:p>
                      <a:pPr algn="l" fontAlgn="ctr"/>
                      <a:r>
                        <a:rPr lang="sk-SK" sz="800" b="0" i="0" u="none" strike="noStrike">
                          <a:solidFill>
                            <a:srgbClr val="000000"/>
                          </a:solidFill>
                          <a:effectLst/>
                          <a:latin typeface="Calibri"/>
                        </a:rPr>
                        <a:t>UNIQA poisťovňa, a. 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845 773 €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100 000 €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848">
                <a:tc>
                  <a:txBody>
                    <a:bodyPr/>
                    <a:lstStyle/>
                    <a:p>
                      <a:pPr algn="l" fontAlgn="ctr"/>
                      <a:r>
                        <a:rPr lang="sk-SK" sz="800" b="0" i="0" u="none" strike="noStrike">
                          <a:solidFill>
                            <a:srgbClr val="000000"/>
                          </a:solidFill>
                          <a:effectLst/>
                          <a:latin typeface="Calibri"/>
                        </a:rPr>
                        <a:t>SKP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2 358 734 €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sk-SK" sz="800" b="0" i="0" u="none" strike="noStrike">
                          <a:solidFill>
                            <a:srgbClr val="000000"/>
                          </a:solidFill>
                          <a:effectLst/>
                          <a:latin typeface="Calibri"/>
                        </a:rPr>
                        <a:t>280 000 €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sk-SK" sz="800" b="0" i="0" u="none" strike="noStrike">
                          <a:solidFill>
                            <a:srgbClr val="000000"/>
                          </a:solidFill>
                          <a:effectLst/>
                          <a:latin typeface="Calibri"/>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848">
                <a:tc>
                  <a:txBody>
                    <a:bodyPr/>
                    <a:lstStyle/>
                    <a:p>
                      <a:pPr algn="l" fontAlgn="ctr"/>
                      <a:r>
                        <a:rPr lang="sk-SK" sz="800" b="1" i="0" u="none" strike="noStrike">
                          <a:solidFill>
                            <a:srgbClr val="000000"/>
                          </a:solidFill>
                          <a:effectLst/>
                          <a:latin typeface="Calibri"/>
                        </a:rPr>
                        <a:t>Sumár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a:solidFill>
                            <a:srgbClr val="000000"/>
                          </a:solidFill>
                          <a:effectLst/>
                          <a:latin typeface="Calibri"/>
                        </a:rPr>
                        <a:t>263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fontAlgn="ctr"/>
                      <a:r>
                        <a:rPr lang="sk-SK" sz="800" b="1" i="0" u="none" strike="noStrike">
                          <a:solidFill>
                            <a:srgbClr val="000000"/>
                          </a:solidFill>
                          <a:effectLst/>
                          <a:latin typeface="Calibri"/>
                        </a:rPr>
                        <a:t>42 085 296 €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fontAlgn="ctr"/>
                      <a:r>
                        <a:rPr lang="sk-SK" sz="800" b="1" i="0" u="none" strike="noStrike">
                          <a:solidFill>
                            <a:srgbClr val="000000"/>
                          </a:solidFill>
                          <a:effectLst/>
                          <a:latin typeface="Calibri"/>
                        </a:rPr>
                        <a:t>7 000 000 €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a:solidFill>
                            <a:srgbClr val="000000"/>
                          </a:solidFill>
                          <a:effectLst/>
                          <a:latin typeface="Calibri"/>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sk-SK" sz="800" b="1" i="0" u="none" strike="noStrike" dirty="0">
                          <a:solidFill>
                            <a:srgbClr val="000000"/>
                          </a:solidFill>
                          <a:effectLst/>
                          <a:latin typeface="Calibri"/>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bl>
          </a:graphicData>
        </a:graphic>
      </p:graphicFrame>
    </p:spTree>
    <p:extLst>
      <p:ext uri="{BB962C8B-B14F-4D97-AF65-F5344CB8AC3E}">
        <p14:creationId xmlns:p14="http://schemas.microsoft.com/office/powerpoint/2010/main" val="3693490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800" b="1" dirty="0" smtClean="0"/>
              <a:t>Nový rozsudok ESD </a:t>
            </a:r>
            <a:r>
              <a:rPr lang="sk-SK" sz="2800" b="1" dirty="0" smtClean="0"/>
              <a:t>vo veci </a:t>
            </a:r>
            <a:r>
              <a:rPr lang="sk-SK" sz="2800" b="1" dirty="0" err="1" smtClean="0"/>
              <a:t>Petillo</a:t>
            </a:r>
            <a:r>
              <a:rPr lang="sk-SK" sz="2800" b="1" dirty="0" smtClean="0"/>
              <a:t> vs. </a:t>
            </a:r>
            <a:r>
              <a:rPr lang="sk-SK" sz="2800" b="1" dirty="0" err="1" smtClean="0"/>
              <a:t>Unipol</a:t>
            </a:r>
            <a:r>
              <a:rPr lang="sk-SK" sz="2800" b="1" dirty="0" smtClean="0"/>
              <a:t> (C-371/12)</a:t>
            </a:r>
            <a:endParaRPr lang="sk-SK" sz="2800" b="1" dirty="0"/>
          </a:p>
        </p:txBody>
      </p:sp>
      <p:sp>
        <p:nvSpPr>
          <p:cNvPr id="3" name="Zástupný symbol obsahu 2"/>
          <p:cNvSpPr>
            <a:spLocks noGrp="1"/>
          </p:cNvSpPr>
          <p:nvPr>
            <p:ph idx="1"/>
          </p:nvPr>
        </p:nvSpPr>
        <p:spPr>
          <a:xfrm>
            <a:off x="457200" y="692696"/>
            <a:ext cx="8229600" cy="5433467"/>
          </a:xfrm>
        </p:spPr>
        <p:txBody>
          <a:bodyPr>
            <a:normAutofit fontScale="85000" lnSpcReduction="10000"/>
          </a:bodyPr>
          <a:lstStyle/>
          <a:p>
            <a:pPr marL="0" indent="0" algn="just">
              <a:buNone/>
            </a:pPr>
            <a:r>
              <a:rPr lang="sk-SK" sz="2400" b="1" dirty="0" smtClean="0"/>
              <a:t>V Taliansku je sa poskytuje náhrada nemajetkovej ujmy aj v prípade zranení obete dopravnej nehody</a:t>
            </a:r>
          </a:p>
          <a:p>
            <a:pPr marL="0" indent="0" algn="just">
              <a:buNone/>
            </a:pPr>
            <a:r>
              <a:rPr lang="sk-SK" sz="2400" dirty="0" smtClean="0"/>
              <a:t>„Článok </a:t>
            </a:r>
            <a:r>
              <a:rPr lang="sk-SK" sz="2400" dirty="0"/>
              <a:t>3 ods. 1 smernice Rady 72/166/EHS z 24. apríla 1972 o aproximácii právnych predpisov členských štátov týkajúcich sa poistenia zodpovednosti za škodu spôsobenú motorovými vozidlami a kontroly plnenia povinnosti poistenia tejto zodpovednosti a článok 1 ods. 1 a 2 druhej smernice Rady 84/5/EHS z 30. decembra 1983 o aproximácii právnych predpisov členských štátov týkajúcich sa poistenia zodpovednosti za škodu spôsobenú prevádzkou motorových vozidiel, zmenenej a doplnenej smernicou Európskeho parlamentu a Rady 2005/14/ES z 11. mája 2005, sa majú vykladať v tom zmysle, že </a:t>
            </a:r>
            <a:r>
              <a:rPr lang="sk-SK" sz="2400" b="1" dirty="0"/>
              <a:t>nebránia takej vnútroštátnej právnej úprave ako vo veci samej, ktorá upravuje </a:t>
            </a:r>
            <a:r>
              <a:rPr lang="sk-SK" sz="2400" b="1" dirty="0">
                <a:solidFill>
                  <a:srgbClr val="FF0000"/>
                </a:solidFill>
              </a:rPr>
              <a:t>osobitný režim odškodňovania nemajetkovej ujmy vyplývajúcej z ujmy na zdraví v dôsledku ľahkých zranení spôsobených cestnými dopravnými nehodami, ktorý obmedzuje odškodňovanie takejto ujmy</a:t>
            </a:r>
            <a:r>
              <a:rPr lang="sk-SK" sz="2400" b="1" dirty="0"/>
              <a:t> v porovnaní s tým, čo sa uplatňuje v oblasti nápravy rovnakej ujmy z iných dôvodov než v dôsledku týchto nehôd</a:t>
            </a:r>
            <a:r>
              <a:rPr lang="sk-SK" sz="2400" b="1" dirty="0" smtClean="0"/>
              <a:t>.“</a:t>
            </a:r>
            <a:endParaRPr lang="sk-SK" sz="2400" b="1" dirty="0"/>
          </a:p>
          <a:p>
            <a:pPr marL="0" indent="0" algn="just">
              <a:buNone/>
            </a:pPr>
            <a:r>
              <a:rPr lang="sk-SK" sz="2800" b="1" dirty="0" smtClean="0"/>
              <a:t>V odôvodní rozsudku zdôraznil ESD splývanie pojmu nemajetková ujma a škoda na zdraví</a:t>
            </a:r>
            <a:endParaRPr lang="sk-SK" sz="2800" b="1" dirty="0"/>
          </a:p>
        </p:txBody>
      </p:sp>
    </p:spTree>
    <p:extLst>
      <p:ext uri="{BB962C8B-B14F-4D97-AF65-F5344CB8AC3E}">
        <p14:creationId xmlns:p14="http://schemas.microsoft.com/office/powerpoint/2010/main" val="4197595744"/>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3080</Words>
  <Application>Microsoft Office PowerPoint</Application>
  <PresentationFormat>Prezentácia na obrazovke (4:3)</PresentationFormat>
  <Paragraphs>246</Paragraphs>
  <Slides>25</Slides>
  <Notes>0</Notes>
  <HiddenSlides>0</HiddenSlides>
  <MMClips>0</MMClips>
  <ScaleCrop>false</ScaleCrop>
  <HeadingPairs>
    <vt:vector size="4" baseType="variant">
      <vt:variant>
        <vt:lpstr>Motív</vt:lpstr>
      </vt:variant>
      <vt:variant>
        <vt:i4>1</vt:i4>
      </vt:variant>
      <vt:variant>
        <vt:lpstr>Nadpisy snímok</vt:lpstr>
      </vt:variant>
      <vt:variant>
        <vt:i4>25</vt:i4>
      </vt:variant>
    </vt:vector>
  </HeadingPairs>
  <TitlesOfParts>
    <vt:vector size="26" baseType="lpstr">
      <vt:lpstr>Motív Office</vt:lpstr>
      <vt:lpstr>Niektoré aktuálne otázky povinného zmluvného poistenia</vt:lpstr>
      <vt:lpstr>Vybrané problémy PZP</vt:lpstr>
      <vt:lpstr>Rozsudok ESD z 24. 10. 2013 vo veci Haasová/Petrík, Holingová, sp. zn.  C-22/12 </vt:lpstr>
      <vt:lpstr>Závery analýzy rozsudku C-22/12</vt:lpstr>
      <vt:lpstr> Rozsudok  Najvyššieho súdu SR z 20. 4. 2011, sp. zn. 4 Cdo 168/2009  </vt:lpstr>
      <vt:lpstr>Kontravótum JUDr. Čirča</vt:lpstr>
      <vt:lpstr>Aktuálny stav rozhodovania o nemajetkovej ujme   na súdoch</vt:lpstr>
      <vt:lpstr>Štatistika žalôb na náhradu nem. ujmy</vt:lpstr>
      <vt:lpstr>Nový rozsudok ESD vo veci Petillo vs. Unipol (C-371/12)</vt:lpstr>
      <vt:lpstr>Možno nemajetkovú ujmu stotožňovať  so škodou na zdraví?</vt:lpstr>
      <vt:lpstr>Odlišnosti medzi náhradou škody a nemajetkovej ujmy/1</vt:lpstr>
      <vt:lpstr>Odlišnosti medzi náhradou škody a nemajetkovej ujmy/2</vt:lpstr>
      <vt:lpstr>Nemajetková ujma v štátoch EÚ</vt:lpstr>
      <vt:lpstr>Germánsky právny systém</vt:lpstr>
      <vt:lpstr>Románsky model s paušálnymi sumami</vt:lpstr>
      <vt:lpstr>Systém nelimitovanej výšky náhrady</vt:lpstr>
      <vt:lpstr>Ako ďalej alebo úvahy do lege ferenda</vt:lpstr>
      <vt:lpstr>Návrh na paušálny systém odškodňovania</vt:lpstr>
      <vt:lpstr>Škoda na čelnom skle/1</vt:lpstr>
      <vt:lpstr>Rozdiely v rozhodovacej praxi súdov</vt:lpstr>
      <vt:lpstr>Odôvodnenie stanoviska R 135/2014 </vt:lpstr>
      <vt:lpstr>Vymrštený kameň – súčasť prevádzky MV</vt:lpstr>
      <vt:lpstr>Vysokozdvižný vozík</vt:lpstr>
      <vt:lpstr>Potrebné zmeny zákona PZP - úvahy de lege ferenda</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Niektoré aktuálne otázky povinného zmluvného poistenia</dc:title>
  <dc:creator>Streda33</dc:creator>
  <cp:lastModifiedBy>Fekete Imrich</cp:lastModifiedBy>
  <cp:revision>20</cp:revision>
  <cp:lastPrinted>2015-06-15T12:54:27Z</cp:lastPrinted>
  <dcterms:created xsi:type="dcterms:W3CDTF">2015-06-14T05:43:24Z</dcterms:created>
  <dcterms:modified xsi:type="dcterms:W3CDTF">2015-06-15T12:58:24Z</dcterms:modified>
</cp:coreProperties>
</file>