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263" r:id="rId2"/>
    <p:sldId id="345" r:id="rId3"/>
    <p:sldId id="311" r:id="rId4"/>
    <p:sldId id="348" r:id="rId5"/>
    <p:sldId id="312" r:id="rId6"/>
    <p:sldId id="316" r:id="rId7"/>
    <p:sldId id="408" r:id="rId8"/>
    <p:sldId id="415" r:id="rId9"/>
    <p:sldId id="359" r:id="rId10"/>
    <p:sldId id="351" r:id="rId11"/>
    <p:sldId id="314" r:id="rId12"/>
    <p:sldId id="274" r:id="rId13"/>
    <p:sldId id="354" r:id="rId14"/>
    <p:sldId id="355" r:id="rId15"/>
    <p:sldId id="276" r:id="rId16"/>
    <p:sldId id="279" r:id="rId17"/>
    <p:sldId id="284" r:id="rId18"/>
    <p:sldId id="287" r:id="rId19"/>
    <p:sldId id="409" r:id="rId20"/>
    <p:sldId id="375" r:id="rId21"/>
    <p:sldId id="376" r:id="rId22"/>
    <p:sldId id="378" r:id="rId23"/>
    <p:sldId id="410" r:id="rId24"/>
    <p:sldId id="411" r:id="rId25"/>
    <p:sldId id="380" r:id="rId26"/>
    <p:sldId id="381" r:id="rId27"/>
    <p:sldId id="382" r:id="rId28"/>
    <p:sldId id="383" r:id="rId29"/>
    <p:sldId id="386" r:id="rId30"/>
    <p:sldId id="387" r:id="rId31"/>
    <p:sldId id="412" r:id="rId32"/>
    <p:sldId id="388" r:id="rId33"/>
    <p:sldId id="389" r:id="rId34"/>
    <p:sldId id="390" r:id="rId35"/>
    <p:sldId id="416" r:id="rId36"/>
    <p:sldId id="417" r:id="rId37"/>
    <p:sldId id="391" r:id="rId38"/>
    <p:sldId id="392" r:id="rId39"/>
    <p:sldId id="394" r:id="rId40"/>
    <p:sldId id="398" r:id="rId41"/>
    <p:sldId id="399" r:id="rId42"/>
    <p:sldId id="400" r:id="rId43"/>
    <p:sldId id="401" r:id="rId44"/>
    <p:sldId id="402" r:id="rId45"/>
    <p:sldId id="403" r:id="rId46"/>
    <p:sldId id="404" r:id="rId47"/>
    <p:sldId id="405" r:id="rId48"/>
    <p:sldId id="406" r:id="rId49"/>
    <p:sldId id="407" r:id="rId50"/>
    <p:sldId id="414" r:id="rId51"/>
  </p:sldIdLst>
  <p:sldSz cx="10080625" cy="7561263"/>
  <p:notesSz cx="6797675" cy="9926638"/>
  <p:defaultTextStyle>
    <a:defPPr>
      <a:defRPr lang="cs-CZ"/>
    </a:defPPr>
    <a:lvl1pPr marL="0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4017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8035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12052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16069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20086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24104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28121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32138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96" y="-62"/>
      </p:cViewPr>
      <p:guideLst>
        <p:guide orient="horz" pos="2382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4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911" y="0"/>
            <a:ext cx="2946144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620B9-218A-463F-9730-0F7621AAF76A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164"/>
            <a:ext cx="294614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911" y="9428164"/>
            <a:ext cx="2946144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188E7-60A3-4022-817B-9ACAFA4C7F8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425C26-379D-4624-896E-4CFE0BB2C725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19093-A7FA-4CBC-AA30-E586F897C3E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054832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4017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08035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12052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16069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20086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24104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28121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32138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1439912" y="2772615"/>
            <a:ext cx="7884666" cy="864000"/>
          </a:xfrm>
        </p:spPr>
        <p:txBody>
          <a:bodyPr/>
          <a:lstStyle/>
          <a:p>
            <a:r>
              <a:rPr lang="en-US" dirty="0" smtClean="0"/>
              <a:t>Click to edit title style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39912" y="4296580"/>
            <a:ext cx="7920880" cy="1932323"/>
          </a:xfrm>
        </p:spPr>
        <p:txBody>
          <a:bodyPr>
            <a:normAutofit/>
          </a:bodyPr>
          <a:lstStyle>
            <a:lvl1pPr marL="0" indent="0" algn="l">
              <a:buNone/>
              <a:defRPr sz="1400" b="0">
                <a:solidFill>
                  <a:schemeClr val="tx2"/>
                </a:solidFill>
              </a:defRPr>
            </a:lvl1pPr>
            <a:lvl2pPr marL="504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0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4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2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cxnSp>
        <p:nvCxnSpPr>
          <p:cNvPr id="7" name="Přímá spojnice 6"/>
          <p:cNvCxnSpPr/>
          <p:nvPr userDrawn="1"/>
        </p:nvCxnSpPr>
        <p:spPr>
          <a:xfrm>
            <a:off x="900000" y="432000"/>
            <a:ext cx="252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168" y="3674710"/>
            <a:ext cx="8641098" cy="249937"/>
          </a:xfrm>
          <a:prstGeom prst="rect">
            <a:avLst/>
          </a:prstGeom>
        </p:spPr>
      </p:pic>
      <p:pic>
        <p:nvPicPr>
          <p:cNvPr id="10" name="Obrázek 9" descr="CP logo_1radek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448785" y="6674711"/>
            <a:ext cx="3240000" cy="7063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76077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504031" y="7008171"/>
            <a:ext cx="2352146" cy="402567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3638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9910" y="2052439"/>
            <a:ext cx="3960000" cy="446404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1400"/>
            </a:lvl2pPr>
            <a:lvl3pPr>
              <a:defRPr sz="11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616376" y="2052439"/>
            <a:ext cx="3960217" cy="446404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1400"/>
            </a:lvl2pPr>
            <a:lvl3pPr>
              <a:defRPr sz="11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04031" y="7008171"/>
            <a:ext cx="2352146" cy="402567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1897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 style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504031" y="7008171"/>
            <a:ext cx="2352146" cy="402567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05527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504031" y="7008171"/>
            <a:ext cx="2352146" cy="402567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08071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504031" y="7008171"/>
            <a:ext cx="2352146" cy="402567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5" name="Přímá spojnice 4"/>
          <p:cNvCxnSpPr/>
          <p:nvPr userDrawn="1"/>
        </p:nvCxnSpPr>
        <p:spPr>
          <a:xfrm>
            <a:off x="900000" y="432000"/>
            <a:ext cx="252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 descr="CP logo_1rade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448785" y="6674711"/>
            <a:ext cx="3240000" cy="7063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30388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 descr="CP logo_1radek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448785" y="6674711"/>
            <a:ext cx="3240000" cy="706320"/>
          </a:xfrm>
          <a:prstGeom prst="rect">
            <a:avLst/>
          </a:prstGeom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442168" y="0"/>
            <a:ext cx="576000" cy="424800"/>
          </a:xfrm>
          <a:prstGeom prst="rect">
            <a:avLst/>
          </a:prstGeom>
          <a:solidFill>
            <a:schemeClr val="bg2"/>
          </a:solidFill>
        </p:spPr>
        <p:txBody>
          <a:bodyPr vert="horz" lIns="0" tIns="72000" rIns="0" bIns="0" rtlCol="0" anchor="ctr"/>
          <a:lstStyle>
            <a:lvl1pPr algn="ctr">
              <a:defRPr sz="1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FAF6815-01F4-4303-BF78-1B9E4E36F3CA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442168" y="612278"/>
            <a:ext cx="8134426" cy="86409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442168" y="2052439"/>
            <a:ext cx="8134426" cy="446449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527922" y="60429"/>
            <a:ext cx="6048672" cy="40256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>
              <a:defRPr sz="1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smtClean="0"/>
              <a:t>Nadpis prezentace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168" y="1514470"/>
            <a:ext cx="8641098" cy="249937"/>
          </a:xfrm>
          <a:prstGeom prst="rect">
            <a:avLst/>
          </a:prstGeom>
        </p:spPr>
      </p:pic>
      <p:cxnSp>
        <p:nvCxnSpPr>
          <p:cNvPr id="9" name="Přímá spojnice 8"/>
          <p:cNvCxnSpPr/>
          <p:nvPr/>
        </p:nvCxnSpPr>
        <p:spPr>
          <a:xfrm>
            <a:off x="900000" y="432000"/>
            <a:ext cx="252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53018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</p:sldLayoutIdLst>
  <p:hf hdr="0" dt="0"/>
  <p:txStyles>
    <p:titleStyle>
      <a:lvl1pPr algn="l" defTabSz="1008035" rtl="0" eaLnBrk="1" latinLnBrk="0" hangingPunct="1">
        <a:spcBef>
          <a:spcPct val="0"/>
        </a:spcBef>
        <a:buNone/>
        <a:defRPr sz="5500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71463" indent="-271463" algn="l" defTabSz="1008035" rtl="0" eaLnBrk="1" latinLnBrk="0" hangingPunct="1">
        <a:spcBef>
          <a:spcPts val="800"/>
        </a:spcBef>
        <a:buFontTx/>
        <a:buBlip>
          <a:blip r:embed="rId10"/>
        </a:buBlip>
        <a:defRPr sz="2400" b="1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1pPr>
      <a:lvl2pPr marL="534988" indent="-263525" algn="l" defTabSz="1008035" rtl="0" eaLnBrk="1" latinLnBrk="0" hangingPunct="1">
        <a:spcBef>
          <a:spcPts val="800"/>
        </a:spcBef>
        <a:buFontTx/>
        <a:buBlip>
          <a:blip r:embed="rId11"/>
        </a:buBlip>
        <a:defRPr sz="1400" b="1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2pPr>
      <a:lvl3pPr marL="720725" indent="-185738" algn="l" defTabSz="1008035" rtl="0" eaLnBrk="1" latinLnBrk="0" hangingPunct="1">
        <a:spcBef>
          <a:spcPts val="800"/>
        </a:spcBef>
        <a:buClr>
          <a:schemeClr val="tx2"/>
        </a:buClr>
        <a:buFont typeface="Arial" pitchFamily="34" charset="0"/>
        <a:buChar char="•"/>
        <a:defRPr sz="1100" b="1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3pPr>
      <a:lvl4pPr marL="1764060" indent="-252009" algn="l" defTabSz="1008035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268078" indent="-252009" algn="l" defTabSz="1008035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772095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6112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80130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4147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17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035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2052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6069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86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4104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8121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2138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Nový občanský zákoník 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Hynek Růžička | </a:t>
            </a:r>
            <a:r>
              <a:rPr lang="cs-CZ" dirty="0" smtClean="0"/>
              <a:t>28.5.2013  |  </a:t>
            </a:r>
            <a:r>
              <a:rPr lang="cs-CZ" dirty="0" smtClean="0"/>
              <a:t>Častá – </a:t>
            </a:r>
            <a:r>
              <a:rPr lang="cs-CZ" dirty="0" err="1" smtClean="0"/>
              <a:t>Papiernička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42168" y="612278"/>
            <a:ext cx="8422680" cy="864097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Systematika NOZ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11920" y="1836415"/>
            <a:ext cx="8352928" cy="5256584"/>
          </a:xfrm>
        </p:spPr>
        <p:txBody>
          <a:bodyPr>
            <a:normAutofit fontScale="70000" lnSpcReduction="20000"/>
          </a:bodyPr>
          <a:lstStyle/>
          <a:p>
            <a:pPr>
              <a:buClr>
                <a:srgbClr val="DD6909"/>
              </a:buClr>
              <a:buNone/>
            </a:pPr>
            <a:r>
              <a:rPr lang="cs-CZ" dirty="0" smtClean="0"/>
              <a:t>Předmět úpravy a její základní zásady </a:t>
            </a:r>
            <a:r>
              <a:rPr lang="cs-CZ" b="0" dirty="0" smtClean="0"/>
              <a:t>(§1 - §14)</a:t>
            </a:r>
          </a:p>
          <a:p>
            <a:pPr>
              <a:buClr>
                <a:srgbClr val="DD6909"/>
              </a:buClr>
              <a:buNone/>
            </a:pPr>
            <a:r>
              <a:rPr lang="cs-CZ" dirty="0" smtClean="0"/>
              <a:t>Osoby </a:t>
            </a:r>
            <a:r>
              <a:rPr lang="cs-CZ" b="0" dirty="0" smtClean="0"/>
              <a:t>(§15 - §435) – fyzické, právnické, spotřebitel, podnikatel</a:t>
            </a:r>
          </a:p>
          <a:p>
            <a:pPr>
              <a:buClr>
                <a:srgbClr val="DD6909"/>
              </a:buClr>
              <a:buNone/>
            </a:pPr>
            <a:r>
              <a:rPr lang="cs-CZ" dirty="0" smtClean="0"/>
              <a:t>Zastoupení </a:t>
            </a:r>
            <a:r>
              <a:rPr lang="cs-CZ" b="0" dirty="0" smtClean="0"/>
              <a:t>(§436 - §488) – smluvní, zákonné a opatrovnictví</a:t>
            </a:r>
          </a:p>
          <a:p>
            <a:pPr>
              <a:buClr>
                <a:srgbClr val="DD6909"/>
              </a:buClr>
              <a:buNone/>
            </a:pPr>
            <a:r>
              <a:rPr lang="cs-CZ" dirty="0" smtClean="0"/>
              <a:t>Věci </a:t>
            </a:r>
            <a:r>
              <a:rPr lang="cs-CZ" b="0" dirty="0" smtClean="0"/>
              <a:t>(§489 - §544) – definice, rozdělení věcí, součást a příslušenství, cenné papíry</a:t>
            </a:r>
          </a:p>
          <a:p>
            <a:pPr>
              <a:buClr>
                <a:srgbClr val="DD6909"/>
              </a:buClr>
              <a:buNone/>
            </a:pPr>
            <a:r>
              <a:rPr lang="cs-CZ" dirty="0" smtClean="0"/>
              <a:t>Právní skutečnosti </a:t>
            </a:r>
            <a:r>
              <a:rPr lang="cs-CZ" b="0" dirty="0" smtClean="0"/>
              <a:t>(§545 - §654) – právní jednání, právní události, promlčení, prekluze</a:t>
            </a:r>
          </a:p>
          <a:p>
            <a:pPr>
              <a:buClr>
                <a:srgbClr val="DD6909"/>
              </a:buClr>
              <a:buNone/>
            </a:pPr>
            <a:r>
              <a:rPr lang="cs-CZ" dirty="0" smtClean="0"/>
              <a:t>Manželství </a:t>
            </a:r>
            <a:r>
              <a:rPr lang="cs-CZ" b="0" dirty="0" smtClean="0"/>
              <a:t>(§655 - §770) - vznik, zdánlivé manželství a neplatnost manželství, povinnosti a práva manželů, zánik manželství</a:t>
            </a:r>
          </a:p>
          <a:p>
            <a:pPr>
              <a:buClr>
                <a:srgbClr val="DD6909"/>
              </a:buClr>
              <a:buNone/>
            </a:pPr>
            <a:r>
              <a:rPr lang="cs-CZ" dirty="0" smtClean="0"/>
              <a:t>Příbuzenství a švagrovství </a:t>
            </a:r>
            <a:r>
              <a:rPr lang="cs-CZ" b="0" dirty="0" smtClean="0"/>
              <a:t>(§771 - §927) – příbuzenství, švagrovství, poměry mezi rodiči a dítětem, poručenství, opatrovnictví dítěte, svěření dítěte do péče jiné osoby a pěstounství, ústavní výchova</a:t>
            </a:r>
          </a:p>
          <a:p>
            <a:pPr>
              <a:buClr>
                <a:srgbClr val="DD6909"/>
              </a:buClr>
              <a:buNone/>
            </a:pPr>
            <a:r>
              <a:rPr lang="cs-CZ" dirty="0" smtClean="0"/>
              <a:t>Absolutní majetková práva (§976 – §1239)</a:t>
            </a:r>
            <a:r>
              <a:rPr lang="cs-CZ" b="0" dirty="0" smtClean="0"/>
              <a:t> – držba, vlastnictví, spoluvlastnictví, věcná práva k cizím věcem</a:t>
            </a:r>
          </a:p>
          <a:p>
            <a:pPr>
              <a:buClr>
                <a:srgbClr val="DD6909"/>
              </a:buClr>
              <a:buNone/>
            </a:pPr>
            <a:r>
              <a:rPr lang="cs-CZ" dirty="0" smtClean="0"/>
              <a:t>Dědické právo (§1475- 1720) – </a:t>
            </a:r>
            <a:r>
              <a:rPr lang="cs-CZ" b="0" dirty="0" smtClean="0"/>
              <a:t>právo na pozůstalost, pořízení pro případ smrti, odkaz, zákonná posloupnost, povinný díl, právo některých osob na zaopatření, přechod pozůstalosti na dědice, zcizení dědictví</a:t>
            </a:r>
          </a:p>
          <a:p>
            <a:pPr>
              <a:buClr>
                <a:srgbClr val="DD6909"/>
              </a:buClr>
              <a:buNone/>
            </a:pPr>
            <a:r>
              <a:rPr lang="cs-CZ" dirty="0" smtClean="0"/>
              <a:t>Relativní majetková práva (§1721 – 3014) </a:t>
            </a:r>
            <a:r>
              <a:rPr lang="cs-CZ" b="0" dirty="0" smtClean="0"/>
              <a:t>– všeobecná ustanovení o závazcích, závazky z právních jednání </a:t>
            </a:r>
            <a:r>
              <a:rPr lang="cs-CZ" dirty="0" smtClean="0">
                <a:solidFill>
                  <a:srgbClr val="C00000"/>
                </a:solidFill>
              </a:rPr>
              <a:t>(pojištění  §1758-§2883</a:t>
            </a:r>
            <a:r>
              <a:rPr lang="cs-CZ" b="0" dirty="0" smtClean="0">
                <a:solidFill>
                  <a:srgbClr val="C00000"/>
                </a:solidFill>
              </a:rPr>
              <a:t>)</a:t>
            </a:r>
            <a:r>
              <a:rPr lang="cs-CZ" b="0" dirty="0" smtClean="0"/>
              <a:t>, závazky z právního jednání jedné osoby, </a:t>
            </a:r>
            <a:r>
              <a:rPr lang="cs-CZ" dirty="0" smtClean="0">
                <a:solidFill>
                  <a:srgbClr val="C00000"/>
                </a:solidFill>
              </a:rPr>
              <a:t>závazky z deliktů (§2894 – §2990), </a:t>
            </a:r>
            <a:r>
              <a:rPr lang="cs-CZ" b="0" dirty="0" smtClean="0"/>
              <a:t>závazky z jiných právních důvodů</a:t>
            </a:r>
          </a:p>
          <a:p>
            <a:pPr>
              <a:buClr>
                <a:srgbClr val="DD6909"/>
              </a:buClr>
              <a:buNone/>
            </a:pPr>
            <a:r>
              <a:rPr lang="cs-CZ" dirty="0" smtClean="0"/>
              <a:t>Ustanovení společná, přechodná, a závěrečná (§3015 - § § 3081)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10</a:t>
            </a:fld>
            <a:endParaRPr lang="cs-CZ"/>
          </a:p>
        </p:txBody>
      </p:sp>
      <p:cxnSp>
        <p:nvCxnSpPr>
          <p:cNvPr id="8" name="Přímá spojovací čára 7"/>
          <p:cNvCxnSpPr/>
          <p:nvPr/>
        </p:nvCxnSpPr>
        <p:spPr>
          <a:xfrm flipH="1">
            <a:off x="431800" y="2700511"/>
            <a:ext cx="1368152" cy="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 flipH="1">
            <a:off x="503808" y="6012879"/>
            <a:ext cx="1368152" cy="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 flipH="1">
            <a:off x="503808" y="4716735"/>
            <a:ext cx="1368152" cy="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 flipH="1">
            <a:off x="431800" y="3492599"/>
            <a:ext cx="1368152" cy="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zásady úpravy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42168" y="1836415"/>
            <a:ext cx="8134426" cy="504056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cs-CZ" dirty="0" smtClean="0"/>
              <a:t>Povaha a zásady soukromého práva podle NOZ</a:t>
            </a:r>
          </a:p>
          <a:p>
            <a:pPr>
              <a:spcBef>
                <a:spcPts val="0"/>
              </a:spcBef>
              <a:buNone/>
            </a:pPr>
            <a:endParaRPr lang="cs-CZ" dirty="0" smtClean="0"/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cs-CZ" b="0" dirty="0" smtClean="0"/>
              <a:t>Důsledné oddělení soukromého a veřejného práva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cs-CZ" b="0" dirty="0" err="1" smtClean="0"/>
              <a:t>Dispozitivnost</a:t>
            </a:r>
            <a:r>
              <a:rPr lang="cs-CZ" b="0" dirty="0" smtClean="0"/>
              <a:t> úpravy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cs-CZ" b="0" dirty="0" smtClean="0"/>
              <a:t>Hodnotová orientace úpravy 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cs-CZ" b="0" dirty="0" smtClean="0"/>
              <a:t>Hodnotový výklad úpravy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cs-CZ" b="0" dirty="0" smtClean="0"/>
              <a:t>Hledisko průměrného člověka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cs-CZ" b="0" dirty="0" smtClean="0"/>
              <a:t>Vyšší nároky na odborníky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cs-CZ" b="0" dirty="0" smtClean="0"/>
              <a:t>Povinnost jednat poctivě 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cs-CZ" b="0" dirty="0" smtClean="0"/>
              <a:t>Presumpce dobré víry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cs-CZ" b="0" dirty="0" smtClean="0"/>
              <a:t>Odmítnutí právní ochrany zjevnému zneužití práva</a:t>
            </a:r>
          </a:p>
          <a:p>
            <a:pPr marL="457200" indent="-457200">
              <a:spcBef>
                <a:spcPts val="0"/>
              </a:spcBef>
              <a:buNone/>
            </a:pPr>
            <a:endParaRPr lang="cs-CZ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Užití předpisů občanského práva</a:t>
            </a:r>
          </a:p>
          <a:p>
            <a:pPr>
              <a:spcBef>
                <a:spcPts val="0"/>
              </a:spcBef>
              <a:buNone/>
            </a:pPr>
            <a:endParaRPr lang="cs-CZ" b="0" dirty="0" smtClean="0"/>
          </a:p>
          <a:p>
            <a:pPr marL="0">
              <a:spcBef>
                <a:spcPts val="0"/>
              </a:spcBef>
              <a:buNone/>
            </a:pPr>
            <a:r>
              <a:rPr lang="cs-CZ" b="0" dirty="0" smtClean="0"/>
              <a:t>10)   Občanský zákoník jako charta soukromých práv</a:t>
            </a:r>
          </a:p>
          <a:p>
            <a:pPr marL="457200" indent="-457200">
              <a:spcBef>
                <a:spcPts val="0"/>
              </a:spcBef>
              <a:buAutoNum type="arabicParenR" startAt="11"/>
            </a:pPr>
            <a:r>
              <a:rPr lang="cs-CZ" b="0" dirty="0" smtClean="0"/>
              <a:t>  Pravidlo úplnosti soukromého práva</a:t>
            </a:r>
          </a:p>
          <a:p>
            <a:pPr marL="457200" indent="-457200">
              <a:spcBef>
                <a:spcPts val="0"/>
              </a:spcBef>
              <a:buNone/>
            </a:pPr>
            <a:endParaRPr lang="cs-CZ" b="0" dirty="0" smtClean="0"/>
          </a:p>
          <a:p>
            <a:pPr marL="457200" indent="-457200">
              <a:spcBef>
                <a:spcPts val="0"/>
              </a:spcBef>
              <a:buNone/>
            </a:pPr>
            <a:r>
              <a:rPr lang="cs-CZ" dirty="0" smtClean="0"/>
              <a:t>Ochrana soukromých práv</a:t>
            </a:r>
          </a:p>
          <a:p>
            <a:pPr marL="457200" indent="-457200">
              <a:spcBef>
                <a:spcPts val="0"/>
              </a:spcBef>
              <a:buAutoNum type="arabicParenR" startAt="12"/>
            </a:pPr>
            <a:r>
              <a:rPr lang="cs-CZ" b="0" dirty="0" smtClean="0"/>
              <a:t>  Právo na soudní ochranu soukromých práv</a:t>
            </a:r>
          </a:p>
          <a:p>
            <a:pPr marL="457200" indent="-457200">
              <a:spcBef>
                <a:spcPts val="0"/>
              </a:spcBef>
              <a:buAutoNum type="arabicParenR" startAt="12"/>
            </a:pPr>
            <a:r>
              <a:rPr lang="cs-CZ" b="0" dirty="0" smtClean="0"/>
              <a:t>  Zásada </a:t>
            </a:r>
            <a:r>
              <a:rPr lang="cs-CZ" b="0" dirty="0" err="1" smtClean="0"/>
              <a:t>stare</a:t>
            </a:r>
            <a:r>
              <a:rPr lang="cs-CZ" b="0" dirty="0" smtClean="0"/>
              <a:t> </a:t>
            </a:r>
            <a:r>
              <a:rPr lang="cs-CZ" b="0" dirty="0" err="1" smtClean="0"/>
              <a:t>decisis</a:t>
            </a:r>
            <a:endParaRPr lang="cs-CZ" b="0" dirty="0" smtClean="0"/>
          </a:p>
          <a:p>
            <a:pPr marL="457200" indent="-457200">
              <a:spcBef>
                <a:spcPts val="0"/>
              </a:spcBef>
              <a:buNone/>
            </a:pPr>
            <a:r>
              <a:rPr lang="cs-CZ" b="0" dirty="0" smtClean="0"/>
              <a:t>14)    Dovolená svépomoc</a:t>
            </a:r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9912" y="612279"/>
            <a:ext cx="8424936" cy="864097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Hodnotová orientace úpravy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buNone/>
            </a:pPr>
            <a:r>
              <a:rPr lang="cs-CZ" dirty="0" err="1" smtClean="0"/>
              <a:t>Přirozenoprávní</a:t>
            </a:r>
            <a:r>
              <a:rPr lang="cs-CZ" dirty="0" smtClean="0"/>
              <a:t> koncepce ( § 3)</a:t>
            </a:r>
          </a:p>
          <a:p>
            <a:pPr marL="0">
              <a:buNone/>
            </a:pPr>
            <a:r>
              <a:rPr lang="cs-CZ" sz="2200" b="0" dirty="0" smtClean="0"/>
              <a:t>„Soukromé právo chrání důstojnost a svobodu člověka i jeho </a:t>
            </a:r>
            <a:r>
              <a:rPr lang="cs-CZ" sz="2200" b="0" u="sng" dirty="0" smtClean="0"/>
              <a:t>přirozené právo brát se o vlastní štěstí </a:t>
            </a:r>
            <a:r>
              <a:rPr lang="cs-CZ" sz="2200" b="0" dirty="0" smtClean="0"/>
              <a:t>a štěstí jeho rodiny nebo lidí jemu blízkých takovým způsobem, jenž nepůsobí bezdůvodně újmu druhým.“</a:t>
            </a:r>
            <a:endParaRPr lang="cs-CZ" sz="2200" b="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Nový občanský zákoník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9912" y="612279"/>
            <a:ext cx="8424936" cy="864097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Hodnotová orientace úpravy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9912" y="1764407"/>
            <a:ext cx="8134426" cy="475252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dirty="0" smtClean="0"/>
              <a:t>Zásady, na nichž spočívá soukromé právo ( § 3)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cs-CZ" sz="1800" dirty="0" smtClean="0"/>
              <a:t>„Soukromé právo spočívá zejména na zásadách, že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dirty="0" smtClean="0"/>
              <a:t>a</a:t>
            </a:r>
            <a:r>
              <a:rPr lang="cs-CZ" sz="1800" b="0" dirty="0" smtClean="0"/>
              <a:t>) každý má právo na ochranu svého života a zdraví, jakož i svobody, cti, důstojnosti a soukromí,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b="0" dirty="0" smtClean="0"/>
              <a:t>b) rodina, rodičovství a manželství požívají zvláštní zákonné ochrany,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b="0" dirty="0" smtClean="0"/>
              <a:t>c) nikdo nesmí pro nedostatek věku, rozumu nebo pro závislost svého postavení utrpět nedůvodnou újmu; nikdo však také nesmí bezdůvodně těžit z vlastní neschopnosti k újmě druhých,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b="0" dirty="0" smtClean="0"/>
              <a:t>d) daný slib zavazuje a smlouvy mají být splněny,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b="0" dirty="0" smtClean="0"/>
              <a:t>e) vlastnické právo je chráněno zákonem a jen zákon může stanovit, jak vlastnické právo vzniká a zaniká, a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pl-PL" sz="1800" b="0" dirty="0" smtClean="0"/>
              <a:t>f) nikomu nelze odepřít, co mu po právu náleží.</a:t>
            </a:r>
          </a:p>
          <a:p>
            <a:pPr marL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dirty="0" smtClean="0"/>
              <a:t>Soukromé právo vyvěrá také z dalších obecně uznaných zásad spravedlnosti a práva.“</a:t>
            </a:r>
            <a:endParaRPr lang="cs-CZ" sz="1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Nový občanský zákoník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Hodnotový výklad úpravy (§ 2)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9912" y="1980431"/>
            <a:ext cx="8134426" cy="4464496"/>
          </a:xfrm>
        </p:spPr>
        <p:txBody>
          <a:bodyPr>
            <a:normAutofit lnSpcReduction="10000"/>
          </a:bodyPr>
          <a:lstStyle/>
          <a:p>
            <a:pPr marL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200" dirty="0" smtClean="0"/>
              <a:t>„Každé ustanovení soukromého práva lze vykládat jenom ve shodě s Listinou základních práv a svobod a ústavním pořádkem vůbec, se zásadami, na kterých spočívá tento zákon, jakož i s trvalým zřetelem k hodnotám, které tento zákon chrání. Rozejde-li se výklad jednotlivého ustanovení pouze podle jeho slov s tímto příkazem, musí mu ustoupit.</a:t>
            </a:r>
          </a:p>
          <a:p>
            <a:pPr marL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200" dirty="0" smtClean="0"/>
              <a:t>Zákonnému ustanovení nelze přikládat jiný význam, než jaký plyne z vlastního smyslu slov v jejich vzájemné souvislosti a z jasného úmyslu zákonodárce; nikdo se však nesmí dovolávat slov právního předpisu proti jeho smyslu.</a:t>
            </a:r>
          </a:p>
          <a:p>
            <a:pPr marL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200" dirty="0" smtClean="0"/>
              <a:t>Výklad a použití právního předpisu nesmí být v rozporu s dobrými mravy a nesmí vést ke krutosti nebo bezohlednosti urážející obyčejné lidské cítění.“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200" b="1" dirty="0" smtClean="0"/>
              <a:t>Hledisko průměrně rozumného člověka (§ 4)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200" dirty="0" smtClean="0"/>
              <a:t>„Má se za to, že každá svéprávná osoba má rozum průměrného člověka i schopnost užívat jej s běžnou péčí a opatrností a že to každý od ní může v právním styku důvodně očekávat.</a:t>
            </a:r>
          </a:p>
          <a:p>
            <a:pPr marL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200" dirty="0" smtClean="0"/>
              <a:t>Činí-li právní řád určitý následek závislým na něčí vědomosti, má se na mysli vědomost, jakou si důvodně osvojí osoba případu znalá při zvážení okolností, které jí musely být v jejím postavení zřejmé. To platí obdobně, pokud právní řád spojuje určitý následek s existencí pochybnosti.“</a:t>
            </a:r>
            <a:endParaRPr lang="cs-CZ" sz="2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Vyšší nároky na odborníky (§ 5)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200" dirty="0" smtClean="0"/>
              <a:t>„Kdo se veřejně nebo ve styku s jinou osobou přihlásí k odbornému výkonu jako příslušník určitého povolání nebo stavu, dává tím najevo, že je schopen jednat se znalostí a pečlivostí, která je s jeho povoláním nebo stavem spojena. Jedná-li bez této odborné péče, </a:t>
            </a:r>
            <a:r>
              <a:rPr lang="da-DK" sz="2200" dirty="0" smtClean="0"/>
              <a:t>jde to k jeho tíži.</a:t>
            </a:r>
          </a:p>
          <a:p>
            <a:pPr marL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200" dirty="0" smtClean="0"/>
              <a:t>Proti vůli dotčené strany nelze zpochybnit povahu nebo platnost právního jednání jen proto, že jednal ten, kdo nemá ke své činnosti potřebné oprávnění, </a:t>
            </a:r>
            <a:r>
              <a:rPr lang="pl-PL" sz="2200" dirty="0" smtClean="0"/>
              <a:t>nebo komu je činnost zakázána.”</a:t>
            </a:r>
            <a:endParaRPr lang="cs-CZ" sz="22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16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200" b="1" dirty="0" smtClean="0"/>
              <a:t>Pravidlo úplnosti soukromého práva</a:t>
            </a:r>
            <a:r>
              <a:rPr lang="cs-CZ" sz="3200" b="1" i="1" dirty="0" smtClean="0"/>
              <a:t> </a:t>
            </a:r>
            <a:r>
              <a:rPr lang="cs-CZ" sz="3200" b="1" dirty="0" smtClean="0"/>
              <a:t>(§ 10)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42168" y="1836415"/>
            <a:ext cx="8134426" cy="5256584"/>
          </a:xfrm>
        </p:spPr>
        <p:txBody>
          <a:bodyPr>
            <a:normAutofit fontScale="70000" lnSpcReduction="20000"/>
          </a:bodyPr>
          <a:lstStyle/>
          <a:p>
            <a:pPr marL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3400" dirty="0" smtClean="0"/>
              <a:t>Analogie zákona a analogie práva:</a:t>
            </a:r>
          </a:p>
          <a:p>
            <a:pPr marL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 smtClean="0"/>
              <a:t>„</a:t>
            </a:r>
            <a:r>
              <a:rPr lang="cs-CZ" sz="2600" dirty="0" smtClean="0"/>
              <a:t>Nelze-li právní případ rozhodnout na základě výslovného ustanovení, posoudí se podle ustanovení, </a:t>
            </a:r>
            <a:r>
              <a:rPr lang="pt-BR" sz="2600" dirty="0" smtClean="0"/>
              <a:t>které se týká právního případu co do obsahu a účelu</a:t>
            </a:r>
            <a:r>
              <a:rPr lang="cs-CZ" sz="2600" dirty="0" smtClean="0"/>
              <a:t> posuzovanému právnímu případu nejbližšího.</a:t>
            </a:r>
          </a:p>
          <a:p>
            <a:pPr marL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600" dirty="0" smtClean="0"/>
              <a:t>Není-li takové ustanovení, posoudí se právní případ podle principů spravedlnosti a zásad, na nichž spočívá tento zákon, tak, aby se dospělo se zřetelem k zvyklostem soukromého života a s přihlédnutím k stavu právní nauky i ustálené rozhodovací praxi k dobrému uspořádání práv a povinností.“</a:t>
            </a:r>
          </a:p>
          <a:p>
            <a:pPr marL="0">
              <a:spcBef>
                <a:spcPts val="600"/>
              </a:spcBef>
              <a:spcAft>
                <a:spcPts val="600"/>
              </a:spcAft>
              <a:buNone/>
            </a:pPr>
            <a:endParaRPr lang="cs-CZ" sz="2200" dirty="0" smtClean="0"/>
          </a:p>
          <a:p>
            <a:pPr marL="2520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cs-CZ" sz="2300" b="0" dirty="0" smtClean="0"/>
              <a:t>analogie zákona = užije se ustanovení zákona, které se týká právního případu co do obsahu a účelu posuzovanému právnímu případu nejbližšího</a:t>
            </a:r>
          </a:p>
          <a:p>
            <a:pPr marL="2520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cs-CZ" sz="2300" b="0" dirty="0" smtClean="0"/>
              <a:t>analogie práva = užije se ustanovení jiné právní normy, které se týká právního případu co do obsahu a účelu posuzovanému právnímu případu nejbližšího</a:t>
            </a:r>
          </a:p>
          <a:p>
            <a:pPr marL="2520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cs-CZ" sz="2300" b="0" dirty="0" smtClean="0"/>
              <a:t>dotváření práva soudcem = má směřovat k dobrému uspořádání práv a povinností, užívá principy spravedlnosti a zásady, na nichž spočívá občanský zákoník</a:t>
            </a:r>
          </a:p>
          <a:p>
            <a:pPr marL="0">
              <a:spcBef>
                <a:spcPts val="600"/>
              </a:spcBef>
              <a:spcAft>
                <a:spcPts val="600"/>
              </a:spcAft>
              <a:buNone/>
            </a:pPr>
            <a:endParaRPr lang="cs-CZ" sz="2200" dirty="0" smtClean="0"/>
          </a:p>
          <a:p>
            <a:pPr marL="0">
              <a:spcBef>
                <a:spcPts val="600"/>
              </a:spcBef>
              <a:spcAft>
                <a:spcPts val="600"/>
              </a:spcAft>
              <a:buNone/>
            </a:pPr>
            <a:endParaRPr lang="cs-CZ" sz="2200" dirty="0" smtClean="0"/>
          </a:p>
          <a:p>
            <a:pPr marL="0">
              <a:spcBef>
                <a:spcPts val="600"/>
              </a:spcBef>
              <a:spcAft>
                <a:spcPts val="600"/>
              </a:spcAft>
              <a:buNone/>
            </a:pPr>
            <a:endParaRPr lang="cs-CZ" sz="22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17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Zásada </a:t>
            </a:r>
            <a:r>
              <a:rPr lang="cs-CZ" sz="3200" b="1" i="1" dirty="0" err="1" smtClean="0"/>
              <a:t>stare</a:t>
            </a:r>
            <a:r>
              <a:rPr lang="cs-CZ" sz="3200" b="1" i="1" dirty="0" smtClean="0"/>
              <a:t> </a:t>
            </a:r>
            <a:r>
              <a:rPr lang="cs-CZ" sz="3200" b="1" i="1" dirty="0" err="1" smtClean="0"/>
              <a:t>decisis</a:t>
            </a:r>
            <a:r>
              <a:rPr lang="cs-CZ" sz="3200" b="1" i="1" dirty="0" smtClean="0"/>
              <a:t> </a:t>
            </a:r>
            <a:r>
              <a:rPr lang="cs-CZ" sz="3200" b="1" dirty="0" smtClean="0"/>
              <a:t>(§ 13)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42168" y="1908423"/>
            <a:ext cx="8134426" cy="4968552"/>
          </a:xfrm>
        </p:spPr>
        <p:txBody>
          <a:bodyPr>
            <a:normAutofit fontScale="92500" lnSpcReduction="10000"/>
          </a:bodyPr>
          <a:lstStyle/>
          <a:p>
            <a:pPr marL="0">
              <a:buNone/>
            </a:pPr>
            <a:r>
              <a:rPr lang="cs-CZ" dirty="0" smtClean="0"/>
              <a:t>„</a:t>
            </a:r>
            <a:r>
              <a:rPr lang="cs-CZ" sz="2200" dirty="0" smtClean="0"/>
              <a:t>Každý, kdo se domáhá právní ochrany, může důvodně očekávat, že jeho právní případ bude rozhodnut obdobně jako jiný právní případ, který již byl rozhodnut a který se s jeho právním případem shoduje v podstatných znacích; byl-li právní případ rozhodnut jinak, </a:t>
            </a:r>
            <a:r>
              <a:rPr lang="pt-BR" sz="2200" dirty="0" smtClean="0"/>
              <a:t>má každý, kdo se domáhá právní ochrany, právo na</a:t>
            </a:r>
            <a:r>
              <a:rPr lang="cs-CZ" sz="2200" dirty="0" smtClean="0"/>
              <a:t> přesvědčivé vysvětlení důvodu této odchylky.“</a:t>
            </a:r>
          </a:p>
          <a:p>
            <a:pPr marL="0">
              <a:buNone/>
            </a:pPr>
            <a:endParaRPr lang="cs-CZ" sz="2200" dirty="0" smtClean="0"/>
          </a:p>
          <a:p>
            <a:pPr marL="252000">
              <a:buFont typeface="Wingdings" pitchFamily="2" charset="2"/>
              <a:buChar char="Ø"/>
            </a:pPr>
            <a:r>
              <a:rPr lang="cs-CZ" sz="1800" b="0" dirty="0" smtClean="0"/>
              <a:t>Ukládá soudci, aby při rozhodování sledoval judikaturu k případům v typově shodných znacích a neodchyloval se od ní, pokud nebude mít pro odchylku přesvědčivý důvod, který v odůvodnění rozhodnutí řádně vysvětlí.</a:t>
            </a:r>
          </a:p>
          <a:p>
            <a:pPr marL="252000">
              <a:buFont typeface="Wingdings" pitchFamily="2" charset="2"/>
              <a:buChar char="Ø"/>
            </a:pPr>
            <a:r>
              <a:rPr lang="cs-CZ" sz="1800" b="0" dirty="0" smtClean="0"/>
              <a:t>Vyrovnává rizika toho, že soudce často rozhoduje podle abstraktních formulací, obecných pojmů či generálních klauzulí:</a:t>
            </a:r>
          </a:p>
          <a:p>
            <a:pPr marL="252000" indent="-256032" fontAlgn="auto">
              <a:spcAft>
                <a:spcPts val="0"/>
              </a:spcAft>
              <a:buClr>
                <a:srgbClr val="DD6909"/>
              </a:buClr>
              <a:buNone/>
              <a:defRPr/>
            </a:pPr>
            <a:r>
              <a:rPr lang="cs-CZ" sz="1800" b="0" dirty="0" smtClean="0"/>
              <a:t>     - zvažuje, zda tu je mimořádný zájem (§ 98), spravedlivý důvod (§ 220, 1244), mimořádná okolnost (§ 755) nebo událost (§ 1542)</a:t>
            </a:r>
          </a:p>
          <a:p>
            <a:pPr marL="252000" indent="-256032" fontAlgn="auto">
              <a:spcAft>
                <a:spcPts val="0"/>
              </a:spcAft>
              <a:buClr>
                <a:srgbClr val="DD6909"/>
              </a:buClr>
              <a:buNone/>
              <a:defRPr/>
            </a:pPr>
            <a:r>
              <a:rPr lang="cs-CZ" sz="1800" b="0" dirty="0" smtClean="0"/>
              <a:t>	- posuzuje, zda jde o zjevnou svévoli (§ 1551), mimořádný případ (§ 1659), hrubý nepoměr (§ 1299, 1765, 1793, 1796), hrubý rozpor s obchodními zvyklostmi (§ 1801) nebo zjevnou či hrubou nespravedlnost (§ 1162, 1963) apod.</a:t>
            </a:r>
          </a:p>
          <a:p>
            <a:pPr marL="0">
              <a:buNone/>
            </a:pPr>
            <a:endParaRPr lang="cs-CZ" sz="22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18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Přehled přednášky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42168" y="1836415"/>
            <a:ext cx="8134426" cy="4968552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cs-CZ" dirty="0" smtClean="0"/>
              <a:t>Úvod: Potřebujeme nový civilní kodex a proč?</a:t>
            </a:r>
          </a:p>
          <a:p>
            <a:pPr>
              <a:spcBef>
                <a:spcPts val="0"/>
              </a:spcBef>
              <a:buNone/>
            </a:pPr>
            <a:endParaRPr lang="cs-CZ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1) Předmět NOZ a jeho základní zásady</a:t>
            </a:r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  <a:endParaRPr lang="cs-CZ" b="0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>
                <a:solidFill>
                  <a:srgbClr val="FF0000"/>
                </a:solidFill>
              </a:rPr>
              <a:t>2) Povaha pojistné smlouvy</a:t>
            </a:r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  <a:r>
              <a:rPr lang="cs-CZ" b="0" dirty="0" smtClean="0"/>
              <a:t>- adhezní smlouva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smlouva, jejíž součástí jsou obchodní podmínky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smlouva, jejíž součástí jsou pojistné podmínky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 s neodborníkem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 se slabší stranou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 se spotřebitelem</a:t>
            </a:r>
          </a:p>
          <a:p>
            <a:pPr>
              <a:spcBef>
                <a:spcPts val="0"/>
              </a:spcBef>
              <a:buNone/>
            </a:pPr>
            <a:endParaRPr lang="cs-CZ" b="0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3) Hlavní změny v právní úpravě pojištění</a:t>
            </a:r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  <a:endParaRPr lang="cs-CZ" b="0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4) Náhrada újmy</a:t>
            </a:r>
          </a:p>
          <a:p>
            <a:pPr>
              <a:spcBef>
                <a:spcPts val="0"/>
              </a:spcBef>
              <a:buNone/>
            </a:pPr>
            <a:endParaRPr lang="cs-CZ" b="0" dirty="0" smtClean="0"/>
          </a:p>
          <a:p>
            <a:pPr>
              <a:spcBef>
                <a:spcPts val="0"/>
              </a:spcBef>
              <a:buNone/>
            </a:pPr>
            <a:endParaRPr lang="cs-CZ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</a:p>
          <a:p>
            <a:pPr>
              <a:spcBef>
                <a:spcPts val="0"/>
              </a:spcBef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19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Přehled přednášky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42168" y="1836415"/>
            <a:ext cx="8134426" cy="4968552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cs-CZ" dirty="0" smtClean="0">
                <a:solidFill>
                  <a:srgbClr val="FF0000"/>
                </a:solidFill>
              </a:rPr>
              <a:t>Úvod: Potřebujeme nový civilní kodex a proč?</a:t>
            </a:r>
          </a:p>
          <a:p>
            <a:pPr>
              <a:spcBef>
                <a:spcPts val="0"/>
              </a:spcBef>
              <a:buNone/>
            </a:pPr>
            <a:endParaRPr lang="cs-CZ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1) Předmět NOZ a jeho základní zásady</a:t>
            </a:r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  <a:endParaRPr lang="cs-CZ" b="0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2) Povaha pojistné smlouvy</a:t>
            </a:r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  <a:r>
              <a:rPr lang="cs-CZ" b="0" dirty="0" smtClean="0"/>
              <a:t>- adhezní smlouva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smlouva, jejíž součástí jsou obchodní podmínky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smlouva, jejíž součástí jsou pojistné podmínky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 s neodborníkem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 se slabší stranou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 se spotřebitelem</a:t>
            </a:r>
          </a:p>
          <a:p>
            <a:pPr>
              <a:spcBef>
                <a:spcPts val="0"/>
              </a:spcBef>
              <a:buNone/>
            </a:pPr>
            <a:endParaRPr lang="cs-CZ" b="0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3) Hlavní změny v právní úpravě pojištění</a:t>
            </a:r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  <a:endParaRPr lang="cs-CZ" b="0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4) Náhrada </a:t>
            </a:r>
            <a:r>
              <a:rPr lang="cs-CZ" dirty="0" smtClean="0"/>
              <a:t>újmy podle NOZ</a:t>
            </a:r>
            <a:endParaRPr lang="cs-CZ" dirty="0" smtClean="0"/>
          </a:p>
          <a:p>
            <a:pPr>
              <a:spcBef>
                <a:spcPts val="0"/>
              </a:spcBef>
              <a:buNone/>
            </a:pPr>
            <a:endParaRPr lang="cs-CZ" b="0" dirty="0" smtClean="0"/>
          </a:p>
          <a:p>
            <a:pPr>
              <a:spcBef>
                <a:spcPts val="0"/>
              </a:spcBef>
              <a:buNone/>
            </a:pPr>
            <a:endParaRPr lang="cs-CZ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</a:p>
          <a:p>
            <a:pPr>
              <a:spcBef>
                <a:spcPts val="0"/>
              </a:spcBef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2) Povaha pojistné smlouvy</a:t>
            </a:r>
            <a:endParaRPr lang="cs-CZ" sz="3200" b="1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Adhezní smlouva: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smlouva, jejíž základní podmínky byly určeny jednou ze smluvních stran, aniž slabší strana měla skutečnou příležitost obsah těchto základních podmínek ovlivnit, zejména u formulářových smluv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základní </a:t>
            </a:r>
            <a:r>
              <a:rPr lang="cs-CZ" b="0" dirty="0" smtClean="0"/>
              <a:t>podmínky smlouvy – nejen podstatné náležitosti, </a:t>
            </a:r>
            <a:r>
              <a:rPr lang="pl-PL" b="0" dirty="0" smtClean="0"/>
              <a:t>ale všechna ustanovení, o nichž se obvykle jedná </a:t>
            </a:r>
            <a:r>
              <a:rPr lang="cs-CZ" b="0" dirty="0" smtClean="0"/>
              <a:t>(splatnost, výše pokuty)</a:t>
            </a:r>
            <a:endParaRPr lang="cs-CZ" b="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20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2) Povaha pojistné smlouvy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Adhezní smlouva: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doložka odkazující na podmínky mimo vlastní text smlouvy = </a:t>
            </a:r>
            <a:r>
              <a:rPr lang="pl-PL" b="0" dirty="0" smtClean="0"/>
              <a:t>platná, jen byla-li slabší strana s doložkou </a:t>
            </a:r>
            <a:r>
              <a:rPr lang="cs-CZ" b="0" dirty="0" smtClean="0"/>
              <a:t>a jejím významem seznámena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doložka, kterou lze přečíst jen se zvláštními obtížemi nebo </a:t>
            </a:r>
            <a:r>
              <a:rPr lang="pl-PL" b="0" dirty="0" smtClean="0"/>
              <a:t>která je nesrozumitelná pro osobu průměrného rozumu – je </a:t>
            </a:r>
            <a:r>
              <a:rPr lang="cs-CZ" b="0" dirty="0" smtClean="0"/>
              <a:t>platná, jen (i) nepůsobí-li slabší straně újmu, nebo (</a:t>
            </a:r>
            <a:r>
              <a:rPr lang="cs-CZ" b="0" dirty="0" err="1" smtClean="0"/>
              <a:t>ii</a:t>
            </a:r>
            <a:r>
              <a:rPr lang="cs-CZ" b="0" dirty="0" smtClean="0"/>
              <a:t>) pokud je prokázáno, že byl význam doložky slabší straně vysvětlen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doložka zvláštně nevýhodná, aniž je proto rozumný důvod = neplatná (soud může rozhodnout a upravit smlouvu v zájmu spravedlivého uspořádání práv a povinností)</a:t>
            </a:r>
            <a:endParaRPr lang="cs-CZ" b="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21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2) Povaha pojistné smlouvy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Adhezní smlouva: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doložka odkazující na podmínky mimo vlastní text smlouvy = </a:t>
            </a:r>
            <a:r>
              <a:rPr lang="pl-PL" b="0" dirty="0" smtClean="0"/>
              <a:t>platná, jen byla-li slabší strana s doložkou </a:t>
            </a:r>
            <a:r>
              <a:rPr lang="cs-CZ" b="0" dirty="0" smtClean="0"/>
              <a:t>a jejím významem seznámena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doložka, kterou lze přečíst jen se zvláštními obtížemi nebo </a:t>
            </a:r>
            <a:r>
              <a:rPr lang="pl-PL" b="0" dirty="0" smtClean="0"/>
              <a:t>která je nesrozumitelná pro osobu průměrného rozumu – je </a:t>
            </a:r>
            <a:r>
              <a:rPr lang="cs-CZ" b="0" dirty="0" smtClean="0"/>
              <a:t>platná, jen (i) nepůsobí-li slabší straně újmu, nebo (</a:t>
            </a:r>
            <a:r>
              <a:rPr lang="cs-CZ" b="0" dirty="0" err="1" smtClean="0"/>
              <a:t>ii</a:t>
            </a:r>
            <a:r>
              <a:rPr lang="cs-CZ" b="0" dirty="0" smtClean="0"/>
              <a:t>) pokud je prokázáno, že byl význam doložky slabší straně vysvětlen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doložka zvláštně nevýhodná, aniž je proto rozumný důvod = neplatná (soud může rozhodnout a upravit smlouvu v zájmu spravedlivého uspořádání práv a povinností)</a:t>
            </a:r>
            <a:endParaRPr lang="cs-CZ" b="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22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5) Povaha pojistné smlouvy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Obchodní podmínky: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Část obsahu smlouvy lze určit odkazem na obchodní podmínky, které navrhovatel připojí k nabídce nebo které jsou stranám známy. 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>
                <a:latin typeface="Arial" charset="0"/>
                <a:cs typeface="Arial" charset="0"/>
              </a:rPr>
              <a:t>Ustanovení obchodních podmínek, které druhá strana nemohla rozumně očekávat, je neúčinné, nepřijala-li je tato strana výslovně; k opačnému ujednání se nepřihlíží.</a:t>
            </a:r>
            <a:endParaRPr lang="cs-CZ" b="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23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5) Povaha pojistné smlouvy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Pojistné podmínky: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Pojistné podmínky vymezí zpravidla podrobnosti o vzniku, trvání a zániku pojištění, pojistnou událost, výluky z pojištění a způsob určení rozsahu pojistného plnění a jeho splatnost.</a:t>
            </a:r>
          </a:p>
          <a:p>
            <a:pPr>
              <a:buFont typeface="Wingdings" pitchFamily="2" charset="2"/>
              <a:buChar char="Ø"/>
            </a:pPr>
            <a:r>
              <a:rPr lang="pl-PL" b="0" dirty="0" smtClean="0"/>
              <a:t>Odkazuje-li smlouva na pojistné podmínky, </a:t>
            </a:r>
            <a:r>
              <a:rPr lang="cs-CZ" b="0" dirty="0" smtClean="0"/>
              <a:t>seznámí s nimi pojistitel </a:t>
            </a:r>
            <a:r>
              <a:rPr lang="cs-CZ" b="0" dirty="0" err="1" smtClean="0"/>
              <a:t>pojistníka</a:t>
            </a:r>
            <a:r>
              <a:rPr lang="cs-CZ" b="0" dirty="0" smtClean="0"/>
              <a:t> ještě před uzavřením smlouvy; to neplatí, uzavírá-li se smlouva formou obchodu na dálku.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24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2) Povaha pojistné smlouvy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Smlouva se spotřebitelem: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spotřebitel (§ 419) – pouze fyzická osoba, která mimo rámec své podnikatelské činnosti nebo výkonu svého povolání uzavírá smlouvu s podnikatelem nebo s ním jinak </a:t>
            </a:r>
            <a:r>
              <a:rPr lang="pl-PL" b="0" dirty="0" smtClean="0"/>
              <a:t>jedná (nikoli právnická osoba – nepodnikatel, </a:t>
            </a:r>
            <a:r>
              <a:rPr lang="cs-CZ" b="0" dirty="0" smtClean="0"/>
              <a:t>ta může být pouze slabší stranou)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podnikatel (§ 420) - kdo vyvíjí podnikatelskou činnost, </a:t>
            </a:r>
            <a:r>
              <a:rPr lang="pl-PL" b="0" dirty="0" smtClean="0"/>
              <a:t>definice není vázána na podnikatelské </a:t>
            </a:r>
            <a:r>
              <a:rPr lang="pl-PL" b="0" dirty="0" smtClean="0"/>
              <a:t>oprávnění</a:t>
            </a:r>
          </a:p>
          <a:p>
            <a:pPr>
              <a:buFont typeface="Wingdings" pitchFamily="2" charset="2"/>
              <a:buChar char="Ø"/>
            </a:pPr>
            <a:r>
              <a:rPr lang="fr-FR" b="0" dirty="0" smtClean="0"/>
              <a:t>ne</a:t>
            </a:r>
            <a:r>
              <a:rPr lang="cs-CZ" b="0" dirty="0" smtClean="0"/>
              <a:t>ní</a:t>
            </a:r>
            <a:r>
              <a:rPr lang="fr-FR" b="0" dirty="0" smtClean="0"/>
              <a:t> možné se odchýlit</a:t>
            </a:r>
            <a:r>
              <a:rPr lang="cs-CZ" b="0" dirty="0" smtClean="0"/>
              <a:t> od ustanovení zákona stanovených k ochraně spotřebitele – asi bude vykládáno tak, že není možné se odchýlit v neprospěch spotřebitele od všech ustanovení NOZ</a:t>
            </a:r>
          </a:p>
          <a:p>
            <a:pPr>
              <a:buFont typeface="Wingdings" pitchFamily="2" charset="2"/>
              <a:buChar char="Ø"/>
            </a:pPr>
            <a:endParaRPr lang="cs-CZ" b="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25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2) Povaha pojistné smlouvy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Smlouva se spotřebitelem: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podnikatel má povinnost sdělovat veškeré informace jasně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 a srozumitelně v jazyce, ve kterém se uzavírá smlouva, jinak se tyto informace považují za nesdělené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před uzavřením smlouvy má podnikatel vůči spotřebiteli širokou informační povinnost; nově musí být cena uvedena včetně všech daní a poplatků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při možnosti různého výkladu se používá výklad nejpříznivější pro spotřebitele</a:t>
            </a:r>
            <a:endParaRPr lang="cs-CZ" b="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26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2) Povaha pojistné smlouvy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Smlouva se spotřebitelem: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zakazuje </a:t>
            </a:r>
            <a:r>
              <a:rPr lang="cs-CZ" b="0" dirty="0" smtClean="0"/>
              <a:t>ujednání zbavující spotřebitele podat žalobu (nebrání sjednání doložky umožňující výběr mezi žalobou k obecnému a rozhodčímu soudu/rozhodci, pokud je vázán právními předpisy stanovenými na ochranu spotřebitele)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27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2) Povaha pojistné smlouvy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Smlouva se spotřebitelem: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spotřebitel musí mít vždy možnost určit, platí-li na jistinu nebo na příslušenství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zakazuje tzv. skryté platby či povinnosti – veškeré platby mimo hlavního smluvního závazku je nutné zahrnout do hlavní smlouvy, ne do obchodních podmínek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zvláštní ustanovení pro smlouvy uzavírané distančním </a:t>
            </a:r>
            <a:r>
              <a:rPr lang="pl-PL" b="0" dirty="0" smtClean="0"/>
              <a:t>způsobem a mimo obchodní prostory (§ 1820 a násl.)</a:t>
            </a:r>
          </a:p>
          <a:p>
            <a:pPr>
              <a:buFont typeface="Wingdings" pitchFamily="2" charset="2"/>
              <a:buChar char="Ø"/>
            </a:pPr>
            <a:endParaRPr lang="cs-CZ" b="0" dirty="0" smtClean="0"/>
          </a:p>
          <a:p>
            <a:pPr>
              <a:buFont typeface="Wingdings" pitchFamily="2" charset="2"/>
              <a:buChar char="Ø"/>
            </a:pPr>
            <a:endParaRPr lang="cs-CZ" b="0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28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2) Povaha pojistné smlouvy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dirty="0" smtClean="0"/>
              <a:t>Smlouva se slabší smluvní stranou: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Žádná pevná definice nutno vycházet z faktického vztahu smluvních stran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Jedna strana nemůže dost dobře prosadit své zájmy, uplatnit se při vyjednávání podmínek </a:t>
            </a:r>
            <a:r>
              <a:rPr lang="cs-CZ" b="0" dirty="0" smtClean="0"/>
              <a:t>smlouvy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Zákaz zneužít </a:t>
            </a:r>
            <a:r>
              <a:rPr lang="cs-CZ" b="0" dirty="0" smtClean="0"/>
              <a:t>v hospodářském styku </a:t>
            </a:r>
            <a:r>
              <a:rPr lang="cs-CZ" b="0" dirty="0" smtClean="0"/>
              <a:t>kvalitu odborníka a hospodářské postavení k vytváření nebo zneužití závislosti slabší smluvní strany</a:t>
            </a:r>
            <a:endParaRPr lang="cs-CZ" b="0" dirty="0" smtClean="0"/>
          </a:p>
          <a:p>
            <a:pPr marL="365760" indent="-256032" fontAlgn="auto">
              <a:spcBef>
                <a:spcPts val="0"/>
              </a:spcBef>
              <a:spcAft>
                <a:spcPts val="600"/>
              </a:spcAft>
              <a:buClr>
                <a:srgbClr val="DD6909"/>
              </a:buClr>
              <a:buNone/>
              <a:defRPr/>
            </a:pPr>
            <a:endParaRPr lang="cs-CZ" b="0" dirty="0" smtClean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DD6909"/>
              </a:buClr>
              <a:buNone/>
            </a:pPr>
            <a:r>
              <a:rPr lang="cs-CZ" dirty="0" smtClean="0">
                <a:latin typeface="Arial" charset="0"/>
                <a:cs typeface="Arial" charset="0"/>
              </a:rPr>
              <a:t>Podnikatel jako slabší smluvní strana: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DD6909"/>
              </a:buClr>
              <a:buFont typeface="Wingdings" pitchFamily="2" charset="2"/>
              <a:buChar char="Ø"/>
            </a:pPr>
            <a:r>
              <a:rPr lang="cs-CZ" b="0" dirty="0" smtClean="0"/>
              <a:t> slabší strana (§ 433) – vyvratitelně osoba, která vůči </a:t>
            </a:r>
            <a:r>
              <a:rPr lang="pl-PL" b="0" dirty="0" smtClean="0"/>
              <a:t>podnikateli v hospodářském styku vystupuje mimo </a:t>
            </a:r>
            <a:r>
              <a:rPr lang="cs-CZ" b="0" dirty="0" smtClean="0"/>
              <a:t>souvislost s vlastním podnikáním (tj. nejen spotřebitel, ale </a:t>
            </a:r>
            <a:r>
              <a:rPr lang="pl-PL" b="0" dirty="0" smtClean="0"/>
              <a:t>též podnikatel jednající mimo své podnikání)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DD6909"/>
              </a:buClr>
              <a:buFont typeface="Wingdings" pitchFamily="2" charset="2"/>
              <a:buChar char="Ø"/>
            </a:pPr>
            <a:r>
              <a:rPr lang="cs-CZ" b="0" dirty="0" smtClean="0">
                <a:latin typeface="Arial" charset="0"/>
                <a:cs typeface="Arial" charset="0"/>
              </a:rPr>
              <a:t>podnikatel</a:t>
            </a:r>
            <a:r>
              <a:rPr lang="cs-CZ" b="0" dirty="0" smtClean="0">
                <a:latin typeface="Arial" charset="0"/>
                <a:cs typeface="Arial" charset="0"/>
              </a:rPr>
              <a:t>, který tvrdí, že je v postavení slabší strany, musí toto tvrzení  dokázat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DD6909"/>
              </a:buClr>
              <a:buFont typeface="Wingdings" pitchFamily="2" charset="2"/>
              <a:buChar char="Ø"/>
            </a:pPr>
            <a:r>
              <a:rPr lang="cs-CZ" b="0" dirty="0" smtClean="0">
                <a:latin typeface="Arial" charset="0"/>
                <a:cs typeface="Arial" charset="0"/>
              </a:rPr>
              <a:t>banka při poskytování úvěru živnostníkům, začínajícím podnikatelům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DD6909"/>
              </a:buClr>
              <a:buFont typeface="Wingdings" pitchFamily="2" charset="2"/>
              <a:buChar char="Ø"/>
            </a:pPr>
            <a:r>
              <a:rPr lang="cs-CZ" b="0" dirty="0" smtClean="0">
                <a:latin typeface="Arial" charset="0"/>
                <a:cs typeface="Arial" charset="0"/>
              </a:rPr>
              <a:t>obchodní řetězce vůči malým dodavatelům (srov. zákon o významné tržní síle) v závazku dvou podnikatelů mohou být pravidla chránící slabšího vyloučena – s jedinou výjimkou (kumulativní podmínky) - § 1801 NOZ (adhezní smlouva hrubě odporující obchodním zvyklostem a zásadám poctivého obchodního styku</a:t>
            </a:r>
            <a:r>
              <a:rPr lang="cs-CZ" b="0" dirty="0" smtClean="0">
                <a:latin typeface="Arial" charset="0"/>
                <a:cs typeface="Arial" charset="0"/>
              </a:rPr>
              <a:t>)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29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Potřebujeme nový civilní kodex?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42168" y="1764407"/>
            <a:ext cx="8134426" cy="4752528"/>
          </a:xfrm>
        </p:spPr>
        <p:txBody>
          <a:bodyPr>
            <a:normAutofit lnSpcReduction="10000"/>
          </a:bodyPr>
          <a:lstStyle/>
          <a:p>
            <a:pPr marL="0">
              <a:spcBef>
                <a:spcPts val="0"/>
              </a:spcBef>
              <a:buNone/>
            </a:pPr>
            <a:r>
              <a:rPr lang="cs-CZ" sz="2000" dirty="0" smtClean="0"/>
              <a:t>Východiska OZ z roku 1950</a:t>
            </a:r>
          </a:p>
          <a:p>
            <a:pPr marL="0">
              <a:spcBef>
                <a:spcPts val="0"/>
              </a:spcBef>
              <a:buNone/>
            </a:pPr>
            <a:r>
              <a:rPr lang="cs-CZ" sz="2000" b="0" dirty="0" smtClean="0"/>
              <a:t>„Uznat existenci soukromého práva by znamenalo také uznat existenci soukromého zájmu jednotlivce hodného právní ochrany, i kdyby kolidoval s obecným zájmem dělnické třídy na budování socialismu, což není možné, protože pak by se soukromé právo stalo útočištěm zbytků kapitalismu.“</a:t>
            </a:r>
          </a:p>
          <a:p>
            <a:pPr marL="0">
              <a:spcBef>
                <a:spcPts val="0"/>
              </a:spcBef>
              <a:buNone/>
            </a:pPr>
            <a:endParaRPr lang="cs-CZ" sz="2000" b="0" dirty="0" smtClean="0"/>
          </a:p>
          <a:p>
            <a:pPr marL="0">
              <a:spcBef>
                <a:spcPts val="0"/>
              </a:spcBef>
              <a:buNone/>
            </a:pPr>
            <a:r>
              <a:rPr lang="cs-CZ" sz="2000" b="0" dirty="0" smtClean="0"/>
              <a:t>„Základem socialistického občanského práva musí </a:t>
            </a:r>
            <a:r>
              <a:rPr lang="cs-CZ" sz="2000" b="0" dirty="0" err="1" smtClean="0"/>
              <a:t>býti</a:t>
            </a:r>
            <a:r>
              <a:rPr lang="cs-CZ" sz="2000" b="0" dirty="0" smtClean="0"/>
              <a:t> zásada veřejnoprávní, musí jím být dána možnost státu zasahovat do soukromých smluv a </a:t>
            </a:r>
            <a:r>
              <a:rPr lang="cs-CZ" sz="2000" b="0" dirty="0" err="1" smtClean="0"/>
              <a:t>podříditi</a:t>
            </a:r>
            <a:r>
              <a:rPr lang="cs-CZ" sz="2000" b="0" dirty="0" smtClean="0"/>
              <a:t> je zájmům celku.“</a:t>
            </a:r>
          </a:p>
          <a:p>
            <a:pPr marL="0">
              <a:spcBef>
                <a:spcPts val="0"/>
              </a:spcBef>
              <a:buNone/>
            </a:pPr>
            <a:endParaRPr lang="cs-CZ" sz="2000" b="0" dirty="0" smtClean="0"/>
          </a:p>
          <a:p>
            <a:pPr marL="0">
              <a:spcBef>
                <a:spcPts val="0"/>
              </a:spcBef>
              <a:buNone/>
            </a:pPr>
            <a:r>
              <a:rPr lang="cs-CZ" sz="2000" dirty="0" smtClean="0"/>
              <a:t>Východiska OZ z roku 1964</a:t>
            </a:r>
          </a:p>
          <a:p>
            <a:pPr marL="270000">
              <a:spcBef>
                <a:spcPts val="0"/>
              </a:spcBef>
              <a:buFont typeface="Wingdings" pitchFamily="2" charset="2"/>
              <a:buChar char="Ø"/>
            </a:pPr>
            <a:r>
              <a:rPr lang="cs-CZ" sz="2000" b="0" dirty="0" smtClean="0"/>
              <a:t>doktrína jednoty a vzájemné podmíněnosti zájmů občana a socialistické společnosti</a:t>
            </a:r>
          </a:p>
          <a:p>
            <a:pPr marL="270000">
              <a:spcBef>
                <a:spcPts val="0"/>
              </a:spcBef>
              <a:buFont typeface="Wingdings" pitchFamily="2" charset="2"/>
              <a:buChar char="Ø"/>
            </a:pPr>
            <a:r>
              <a:rPr lang="cs-CZ" sz="2000" b="0" dirty="0" smtClean="0"/>
              <a:t>Zásada </a:t>
            </a:r>
            <a:r>
              <a:rPr lang="cs-CZ" sz="2000" b="0" dirty="0" err="1" smtClean="0"/>
              <a:t>kogentnosti</a:t>
            </a:r>
            <a:r>
              <a:rPr lang="cs-CZ" sz="2000" b="0" dirty="0" smtClean="0"/>
              <a:t> právní úpravy</a:t>
            </a:r>
          </a:p>
          <a:p>
            <a:pPr marL="270000">
              <a:spcBef>
                <a:spcPts val="0"/>
              </a:spcBef>
              <a:buFont typeface="Wingdings" pitchFamily="2" charset="2"/>
              <a:buChar char="Ø"/>
            </a:pPr>
            <a:r>
              <a:rPr lang="cs-CZ" sz="2000" b="0" dirty="0" smtClean="0"/>
              <a:t>Opuštění tradičních právních institutů</a:t>
            </a:r>
            <a:endParaRPr lang="cs-CZ" sz="2000" b="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2) Povaha pojistné smlouvy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Smlouva s neodborníkem: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Kdo se veřejně nebo ve styku s jinou osobou přihlásí k odbornému výkonu jako příslušník určitého povolání nebo stavu, dává tím najevo, že je schopen jednat se znalostí a pečlivostí, která je s jeho povoláním nebo stavem spojena. Jedná-li bez této odborné péče,</a:t>
            </a:r>
            <a:r>
              <a:rPr lang="da-DK" b="0" dirty="0" smtClean="0"/>
              <a:t>jde to k jeho tíži.</a:t>
            </a:r>
            <a:endParaRPr lang="cs-CZ" b="0" dirty="0" smtClean="0"/>
          </a:p>
          <a:p>
            <a:pPr>
              <a:buNone/>
            </a:pPr>
            <a:endParaRPr lang="cs-CZ" dirty="0" smtClean="0"/>
          </a:p>
          <a:p>
            <a:pPr>
              <a:buFont typeface="Wingdings" pitchFamily="2" charset="2"/>
              <a:buChar char="Ø"/>
            </a:pPr>
            <a:r>
              <a:rPr lang="cs-CZ" b="0" dirty="0" smtClean="0">
                <a:latin typeface="Arial" charset="0"/>
                <a:cs typeface="Arial" charset="0"/>
              </a:rPr>
              <a:t>Musí-li si pojistitel být při uzavírání smlouvy vědom nesrovnalostí mezi nabízeným pojištěním a zájemcovými požadavky, upozorní ho na ně. Přitom se </a:t>
            </a:r>
            <a:r>
              <a:rPr lang="pl-PL" b="0" dirty="0" smtClean="0">
                <a:latin typeface="Arial" charset="0"/>
                <a:cs typeface="Arial" charset="0"/>
              </a:rPr>
              <a:t>vezme v úvahu, za jakých okolností a jakým způsobem </a:t>
            </a:r>
            <a:r>
              <a:rPr lang="cs-CZ" b="0" dirty="0" smtClean="0">
                <a:latin typeface="Arial" charset="0"/>
                <a:cs typeface="Arial" charset="0"/>
              </a:rPr>
              <a:t>se smlouva uzavírá, jakož i to, je-li druhé straně při uzavírání smlouvy nápomocen zprostředkovatel nezávislý na pojistiteli.</a:t>
            </a:r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30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Přehled přednášky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42168" y="1836415"/>
            <a:ext cx="8134426" cy="4968552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cs-CZ" dirty="0" smtClean="0"/>
              <a:t>Úvod: Potřebujeme nový civilní kodex a proč?</a:t>
            </a:r>
          </a:p>
          <a:p>
            <a:pPr>
              <a:spcBef>
                <a:spcPts val="0"/>
              </a:spcBef>
              <a:buNone/>
            </a:pPr>
            <a:endParaRPr lang="cs-CZ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1) Předmět NOZ a jeho základní zásady</a:t>
            </a:r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  <a:endParaRPr lang="cs-CZ" b="0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2) Povaha pojistné smlouvy</a:t>
            </a:r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  <a:r>
              <a:rPr lang="cs-CZ" b="0" dirty="0" smtClean="0"/>
              <a:t>- adhezní smlouva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smlouva, jejíž součástí jsou obchodní podmínky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smlouva, jejíž součástí jsou pojistné podmínky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 s neodborníkem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 se slabší stranou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 se spotřebitelem</a:t>
            </a:r>
          </a:p>
          <a:p>
            <a:pPr>
              <a:spcBef>
                <a:spcPts val="0"/>
              </a:spcBef>
              <a:buNone/>
            </a:pPr>
            <a:endParaRPr lang="cs-CZ" b="0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cs-CZ" dirty="0" smtClean="0">
                <a:solidFill>
                  <a:srgbClr val="FF0000"/>
                </a:solidFill>
              </a:rPr>
              <a:t>3) Hlavní změny v právní úpravě pojištění</a:t>
            </a:r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  <a:endParaRPr lang="cs-CZ" b="0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4) Náhrada újmy</a:t>
            </a:r>
          </a:p>
          <a:p>
            <a:pPr>
              <a:spcBef>
                <a:spcPts val="0"/>
              </a:spcBef>
              <a:buNone/>
            </a:pPr>
            <a:endParaRPr lang="cs-CZ" b="0" dirty="0" smtClean="0"/>
          </a:p>
          <a:p>
            <a:pPr>
              <a:spcBef>
                <a:spcPts val="0"/>
              </a:spcBef>
              <a:buNone/>
            </a:pPr>
            <a:endParaRPr lang="cs-CZ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</a:p>
          <a:p>
            <a:pPr>
              <a:spcBef>
                <a:spcPts val="0"/>
              </a:spcBef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31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 smtClean="0"/>
              <a:t>3) Změny v právní úpravě pojištění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42168" y="1836415"/>
            <a:ext cx="8134426" cy="4968552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endParaRPr lang="cs-CZ" b="0" dirty="0" smtClean="0"/>
          </a:p>
          <a:p>
            <a:pPr>
              <a:buFont typeface="Wingdings" pitchFamily="2" charset="2"/>
              <a:buChar char="Ø"/>
              <a:defRPr/>
            </a:pPr>
            <a:endParaRPr lang="cs-CZ" b="0" dirty="0" smtClean="0"/>
          </a:p>
          <a:p>
            <a:pPr>
              <a:buFont typeface="Wingdings" pitchFamily="2" charset="2"/>
              <a:buChar char="Ø"/>
              <a:defRPr/>
            </a:pPr>
            <a:endParaRPr lang="cs-CZ" b="0" dirty="0" smtClean="0"/>
          </a:p>
          <a:p>
            <a:pPr>
              <a:buFont typeface="Wingdings" pitchFamily="2" charset="2"/>
              <a:buChar char="Ø"/>
              <a:defRPr/>
            </a:pPr>
            <a:r>
              <a:rPr lang="cs-CZ" b="0" dirty="0" smtClean="0"/>
              <a:t>Pojistitelem každý, kdo uzavře pojistnou smlouvu, nikoli ten, kdo má povolení ČNB</a:t>
            </a:r>
          </a:p>
          <a:p>
            <a:pPr>
              <a:buNone/>
              <a:defRPr/>
            </a:pPr>
            <a:endParaRPr lang="cs-CZ" b="0" dirty="0" smtClean="0"/>
          </a:p>
          <a:p>
            <a:pPr>
              <a:buFont typeface="Wingdings" pitchFamily="2" charset="2"/>
              <a:buChar char="Ø"/>
              <a:defRPr/>
            </a:pPr>
            <a:r>
              <a:rPr lang="cs-CZ" b="0" dirty="0" smtClean="0"/>
              <a:t>Pojistitel je nově povinen „poskytnout pojistné plnění“ nikoli „zaplatit“</a:t>
            </a:r>
          </a:p>
          <a:p>
            <a:pPr>
              <a:spcBef>
                <a:spcPts val="0"/>
              </a:spcBef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32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3) Změny v právní úpravě pojištění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9912" y="1836415"/>
            <a:ext cx="8134426" cy="4968552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endParaRPr lang="cs-CZ" b="0" dirty="0" smtClean="0"/>
          </a:p>
          <a:p>
            <a:pPr>
              <a:buFont typeface="Wingdings" pitchFamily="2" charset="2"/>
              <a:buChar char="Ø"/>
              <a:defRPr/>
            </a:pPr>
            <a:r>
              <a:rPr lang="cs-CZ" b="0" dirty="0" smtClean="0"/>
              <a:t>Absence „pojistného zájmu“ je stíhána neplatností pojistné smlouvy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cs-CZ" b="0" dirty="0" smtClean="0"/>
              <a:t>Precizace úpravy pojištění cizího pojistného nebezpečí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b="0" dirty="0" smtClean="0"/>
              <a:t>Povinnost pojistitele vystavit pojistku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b="0" dirty="0" smtClean="0"/>
              <a:t>Rozvolnění povinnosti k pravdivým sdělením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b="0" dirty="0" smtClean="0"/>
              <a:t>Povinnost pojistitele „upozornit zájemce na nesrovnalosti mezi jeho požadavky a nabízeným pojištěním“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b="0" dirty="0" smtClean="0"/>
              <a:t>Možnost zvýšit pojistné při změně pojistného rizika,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b="0" dirty="0" smtClean="0"/>
              <a:t>Povinnost snížit pojistné úměrně ke snížení pojistného rizika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cs-CZ" b="0" dirty="0" smtClean="0"/>
          </a:p>
          <a:p>
            <a:pPr>
              <a:spcBef>
                <a:spcPts val="0"/>
              </a:spcBef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33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3) Změny v právní úpravě pojištění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42168" y="1836415"/>
            <a:ext cx="8134426" cy="4968552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cs-CZ" b="0" dirty="0" smtClean="0"/>
              <a:t>V případě hlášení uvedení vědomě nepravdivých nebo hrubě zkreslených podstatných údajů při hlášení pojistné události zakotveno právo pojistitele na náhradu účelně vynaložených nákladů na šetření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cs-CZ" b="0" dirty="0" smtClean="0"/>
              <a:t>Vypuštění zásady „</a:t>
            </a:r>
            <a:r>
              <a:rPr lang="cs-CZ" b="0" dirty="0" err="1" smtClean="0"/>
              <a:t>fraus</a:t>
            </a:r>
            <a:r>
              <a:rPr lang="cs-CZ" b="0" dirty="0" smtClean="0"/>
              <a:t> omnia </a:t>
            </a:r>
            <a:r>
              <a:rPr lang="cs-CZ" b="0" dirty="0" err="1" smtClean="0"/>
              <a:t>corumpit</a:t>
            </a:r>
            <a:r>
              <a:rPr lang="cs-CZ" b="0" dirty="0" smtClean="0"/>
              <a:t>“ pro odmítnutí plnění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cs-CZ" b="0" dirty="0" smtClean="0"/>
              <a:t>Výplatou pojistného plnění nepřechází na pojistitele vlastnické právo k nalezenému pojištěnému majetku (má právo na vydání pojistného plnění),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cs-CZ" b="0" dirty="0" smtClean="0"/>
              <a:t>Pojištění majetku a finančních ztrát </a:t>
            </a:r>
            <a:r>
              <a:rPr lang="cs-CZ" sz="2400" b="0" dirty="0" smtClean="0"/>
              <a:t>může být sjednáno škodově i </a:t>
            </a:r>
            <a:r>
              <a:rPr lang="cs-CZ" sz="2400" b="0" dirty="0" err="1" smtClean="0"/>
              <a:t>obnosově</a:t>
            </a:r>
            <a:endParaRPr lang="cs-CZ" b="0" dirty="0" smtClean="0"/>
          </a:p>
          <a:p>
            <a:pPr>
              <a:buFont typeface="Wingdings" pitchFamily="2" charset="2"/>
              <a:buChar char="Ø"/>
              <a:defRPr/>
            </a:pPr>
            <a:r>
              <a:rPr lang="cs-CZ" b="0" dirty="0" smtClean="0"/>
              <a:t>Ustanovení pojištění majetku se použijí obdobně na pojištění lidských tkání, orgánů, lidské krve, mrtvého těla nebo jeho oddělené části</a:t>
            </a:r>
          </a:p>
          <a:p>
            <a:pPr>
              <a:spcBef>
                <a:spcPts val="0"/>
              </a:spcBef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34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Přehled přednášky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42168" y="1836415"/>
            <a:ext cx="8134426" cy="4968552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cs-CZ" dirty="0" smtClean="0"/>
              <a:t>Úvod: Potřebujeme nový civilní kodex a proč?</a:t>
            </a:r>
          </a:p>
          <a:p>
            <a:pPr>
              <a:spcBef>
                <a:spcPts val="0"/>
              </a:spcBef>
              <a:buNone/>
            </a:pPr>
            <a:endParaRPr lang="cs-CZ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1) Předmět NOZ a jeho základní zásady</a:t>
            </a:r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  <a:endParaRPr lang="cs-CZ" b="0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2) Povaha pojistné smlouvy</a:t>
            </a:r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  <a:r>
              <a:rPr lang="cs-CZ" b="0" dirty="0" smtClean="0"/>
              <a:t>- adhezní smlouva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smlouva, jejíž součástí jsou obchodní podmínky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smlouva, jejíž součástí jsou pojistné podmínky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 s neodborníkem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 se slabší stranou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 se spotřebitelem</a:t>
            </a:r>
          </a:p>
          <a:p>
            <a:pPr>
              <a:spcBef>
                <a:spcPts val="0"/>
              </a:spcBef>
              <a:buNone/>
            </a:pPr>
            <a:endParaRPr lang="cs-CZ" b="0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cs-CZ" dirty="0" smtClean="0">
                <a:solidFill>
                  <a:srgbClr val="002060"/>
                </a:solidFill>
              </a:rPr>
              <a:t>3) Hlavní změny v právní úpravě pojištění</a:t>
            </a:r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  <a:endParaRPr lang="cs-CZ" b="0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>
                <a:solidFill>
                  <a:srgbClr val="FF0000"/>
                </a:solidFill>
              </a:rPr>
              <a:t>4) Náhrada újmy</a:t>
            </a:r>
          </a:p>
          <a:p>
            <a:pPr>
              <a:spcBef>
                <a:spcPts val="0"/>
              </a:spcBef>
              <a:buNone/>
            </a:pPr>
            <a:endParaRPr lang="cs-CZ" b="0" dirty="0" smtClean="0"/>
          </a:p>
          <a:p>
            <a:pPr>
              <a:spcBef>
                <a:spcPts val="0"/>
              </a:spcBef>
              <a:buNone/>
            </a:pPr>
            <a:endParaRPr lang="cs-CZ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</a:p>
          <a:p>
            <a:pPr>
              <a:spcBef>
                <a:spcPts val="0"/>
              </a:spcBef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35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Úvod - systematika závazků z deliktů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7783" y="1764407"/>
            <a:ext cx="9792841" cy="52565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Všeobecná ustanovení o závazcích</a:t>
            </a:r>
          </a:p>
          <a:p>
            <a:pPr algn="ctr"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Závazky z deliktů</a:t>
            </a:r>
          </a:p>
          <a:p>
            <a:pPr>
              <a:spcBef>
                <a:spcPts val="0"/>
              </a:spcBef>
              <a:buNone/>
            </a:pPr>
            <a:endParaRPr lang="cs-CZ" sz="1800" dirty="0" smtClean="0"/>
          </a:p>
          <a:p>
            <a:pPr>
              <a:buNone/>
            </a:pPr>
            <a:r>
              <a:rPr lang="cs-CZ" sz="1700" dirty="0" smtClean="0"/>
              <a:t>1) Základní ustanovení</a:t>
            </a:r>
            <a:r>
              <a:rPr lang="cs-CZ" sz="1800" dirty="0" smtClean="0"/>
              <a:t> </a:t>
            </a:r>
            <a:r>
              <a:rPr lang="cs-CZ" sz="1400" dirty="0" smtClean="0"/>
              <a:t>2) Povinnost nahradit škodu      </a:t>
            </a:r>
            <a:r>
              <a:rPr lang="cs-CZ" sz="1800" dirty="0" smtClean="0"/>
              <a:t>3) Náhrada škody     4) </a:t>
            </a:r>
            <a:r>
              <a:rPr lang="cs-CZ" sz="1600" dirty="0" smtClean="0"/>
              <a:t>Náhrada. </a:t>
            </a:r>
            <a:r>
              <a:rPr lang="cs-CZ" sz="1600" dirty="0" err="1" smtClean="0"/>
              <a:t>nemaj</a:t>
            </a:r>
            <a:r>
              <a:rPr lang="cs-CZ" sz="1600" dirty="0" smtClean="0"/>
              <a:t>. újmy</a:t>
            </a:r>
          </a:p>
          <a:p>
            <a:pPr>
              <a:buNone/>
            </a:pPr>
            <a:r>
              <a:rPr lang="cs-CZ" sz="1800" dirty="0" smtClean="0"/>
              <a:t>Omezení povinnosti     Porušením dobrých      Způsob a rozsah          Způsob a rozsah</a:t>
            </a:r>
          </a:p>
          <a:p>
            <a:pPr>
              <a:spcBef>
                <a:spcPts val="0"/>
              </a:spcBef>
              <a:buNone/>
            </a:pPr>
            <a:r>
              <a:rPr lang="cs-CZ" sz="1800" dirty="0" smtClean="0"/>
              <a:t>k náhradě újmy                        mravů                        náhrady                         </a:t>
            </a:r>
            <a:r>
              <a:rPr lang="cs-CZ" sz="1800" dirty="0" err="1" smtClean="0"/>
              <a:t>náhrady</a:t>
            </a:r>
            <a:endParaRPr lang="cs-CZ" sz="1800" dirty="0" smtClean="0"/>
          </a:p>
          <a:p>
            <a:pPr>
              <a:buNone/>
            </a:pPr>
            <a:r>
              <a:rPr lang="cs-CZ" sz="1800" dirty="0" smtClean="0"/>
              <a:t>Prevence                         Porušením zákona     Snížení náhrady         </a:t>
            </a:r>
            <a:r>
              <a:rPr lang="cs-CZ" sz="1600" dirty="0" smtClean="0"/>
              <a:t>Při ublížení a usmrcení</a:t>
            </a:r>
          </a:p>
          <a:p>
            <a:pPr>
              <a:buNone/>
            </a:pPr>
            <a:r>
              <a:rPr lang="cs-CZ" sz="1800" dirty="0" smtClean="0"/>
              <a:t>Náhoda                       Domněnka nedbalosti   Cena zvláštní obliby    Náklady péče o zdraví</a:t>
            </a:r>
          </a:p>
          <a:p>
            <a:pPr>
              <a:buNone/>
            </a:pPr>
            <a:r>
              <a:rPr lang="cs-CZ" sz="1800" dirty="0" smtClean="0"/>
              <a:t>Nutná obrana           </a:t>
            </a:r>
            <a:r>
              <a:rPr lang="cs-CZ" sz="1600" dirty="0" smtClean="0"/>
              <a:t>Porušením smluvní povinnosti    Poranění zvířete           </a:t>
            </a:r>
            <a:r>
              <a:rPr lang="cs-CZ" sz="1800" dirty="0" smtClean="0"/>
              <a:t>Náklady pohřbu</a:t>
            </a:r>
          </a:p>
          <a:p>
            <a:pPr>
              <a:buNone/>
            </a:pPr>
            <a:r>
              <a:rPr lang="cs-CZ" sz="1800" dirty="0" smtClean="0"/>
              <a:t>Krajní nouze            </a:t>
            </a:r>
            <a:r>
              <a:rPr lang="cs-CZ" sz="1600" dirty="0" smtClean="0"/>
              <a:t>Způsobenou několika osobami</a:t>
            </a:r>
            <a:r>
              <a:rPr lang="cs-CZ" sz="1600" dirty="0" smtClean="0">
                <a:solidFill>
                  <a:srgbClr val="FF0000"/>
                </a:solidFill>
              </a:rPr>
              <a:t>   </a:t>
            </a:r>
            <a:r>
              <a:rPr lang="cs-CZ" sz="1600" dirty="0" smtClean="0"/>
              <a:t>„Zvláštní případy“          </a:t>
            </a:r>
            <a:r>
              <a:rPr lang="cs-CZ" sz="1800" dirty="0" smtClean="0"/>
              <a:t>Peněžité dávky</a:t>
            </a:r>
          </a:p>
          <a:p>
            <a:pPr>
              <a:buNone/>
            </a:pPr>
            <a:r>
              <a:rPr lang="cs-CZ" sz="1600" dirty="0" smtClean="0"/>
              <a:t>                                            Z provozní činnosti               		            </a:t>
            </a:r>
            <a:r>
              <a:rPr lang="cs-CZ" sz="1800" dirty="0" smtClean="0"/>
              <a:t>  Odbytné</a:t>
            </a:r>
          </a:p>
          <a:p>
            <a:pPr>
              <a:buNone/>
            </a:pPr>
            <a:r>
              <a:rPr lang="cs-CZ" sz="1600" dirty="0" smtClean="0"/>
              <a:t>			 Provozem zvlášť nebezpečným		        </a:t>
            </a:r>
            <a:r>
              <a:rPr lang="cs-CZ" sz="1800" dirty="0" smtClean="0"/>
              <a:t>Zvláštní ustanovení</a:t>
            </a:r>
          </a:p>
          <a:p>
            <a:pPr>
              <a:buNone/>
            </a:pPr>
            <a:r>
              <a:rPr lang="cs-CZ" sz="1600" dirty="0" smtClean="0"/>
              <a:t>			Provozem dopravních prostředků</a:t>
            </a:r>
          </a:p>
          <a:p>
            <a:pPr>
              <a:buNone/>
            </a:pPr>
            <a:r>
              <a:rPr lang="cs-CZ" sz="1600" dirty="0" smtClean="0"/>
              <a:t>                                       Zvířetem, Věcí, Vadou výrobku                                        </a:t>
            </a:r>
          </a:p>
          <a:p>
            <a:pPr>
              <a:buNone/>
            </a:pPr>
            <a:r>
              <a:rPr lang="cs-CZ" sz="1600" dirty="0" smtClean="0"/>
              <a:t>                                 Na převzaté, odložené, vnesené věci</a:t>
            </a:r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endParaRPr lang="cs-CZ" sz="16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36</a:t>
            </a:fld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3240112" y="1764407"/>
            <a:ext cx="3960440" cy="28803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4104208" y="2124447"/>
            <a:ext cx="2160240" cy="36004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215776" y="2772519"/>
            <a:ext cx="2376264" cy="36004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2664048" y="2772519"/>
            <a:ext cx="2520280" cy="36004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5256336" y="2772519"/>
            <a:ext cx="2232248" cy="36004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7560592" y="2772519"/>
            <a:ext cx="2376264" cy="36004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4</a:t>
            </a:r>
            <a:r>
              <a:rPr lang="cs-CZ" sz="3200" b="1" dirty="0" smtClean="0"/>
              <a:t>) </a:t>
            </a:r>
            <a:r>
              <a:rPr lang="cs-CZ" sz="3200" b="1" dirty="0" smtClean="0"/>
              <a:t>Změny v právní úpravě </a:t>
            </a:r>
            <a:r>
              <a:rPr lang="cs-CZ" sz="3200" b="1" dirty="0" smtClean="0"/>
              <a:t>náhrady škody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cs-CZ" b="0" dirty="0" smtClean="0"/>
              <a:t>Opouští se pojem odpovědnost za škodu (nově povinnost nahradit újmu)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Sloučení úpravy náhrady škody a ochrany osobnosti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Bude hrazena majetková a nemajetková újma (zachován pojem škoda pro majetkovou újmu)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Nemajetková újma: ruší se tabulky na odškodnění bolestného a ztížení společenského uplatnění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Nemajetková újma: ruší se pevné odškodnění při usmrcení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Nemajetková újma: zakotveny náklady péče o domácnost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Nemajetková újma: právo na odbytné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Nemajetková újma: u hrubé nedbalosti může požadovat její odškodnění kdokoli, kdo způsobenou újmu důvodně pociťuje jako vlastní neštěstí</a:t>
            </a:r>
          </a:p>
          <a:p>
            <a:pPr>
              <a:buFont typeface="Wingdings" pitchFamily="2" charset="2"/>
              <a:buChar char="Ø"/>
            </a:pPr>
            <a:endParaRPr lang="cs-CZ" dirty="0" smtClean="0"/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37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4) Změny v právní úpravě náhrady škody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b="0" dirty="0" smtClean="0"/>
              <a:t>Náhrada škody: primárně se nahrazuje uvedením v předešlý stav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Náhrada škody:skutečná škoda zahrnuje i způsobený dluh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Náhrada škody: zohledňují se i účelné náklady k obnovení nebo nahrazení funkce věci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Náhrada škody: ve vybraných případech se hradí cena zvláštní obliby</a:t>
            </a:r>
          </a:p>
          <a:p>
            <a:pPr>
              <a:buFont typeface="Wingdings" pitchFamily="2" charset="2"/>
              <a:buChar char="Ø"/>
            </a:pPr>
            <a:r>
              <a:rPr lang="cs-CZ" b="0" dirty="0" smtClean="0"/>
              <a:t>Náhrada škody: nelze-li výši škody přesně určit,  stanoví ji podle spravedlivého uvážení soud</a:t>
            </a:r>
          </a:p>
          <a:p>
            <a:pPr>
              <a:buFont typeface="Wingdings" pitchFamily="2" charset="2"/>
              <a:buChar char="Ø"/>
            </a:pPr>
            <a:endParaRPr lang="cs-CZ" b="0" dirty="0" smtClean="0"/>
          </a:p>
          <a:p>
            <a:pPr>
              <a:buFont typeface="Wingdings" pitchFamily="2" charset="2"/>
              <a:buChar char="Ø"/>
            </a:pPr>
            <a:endParaRPr lang="cs-CZ" dirty="0" smtClean="0"/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38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67904" y="612279"/>
            <a:ext cx="8134426" cy="864097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>Základní ustanovení o závazcích z deliktů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0" smtClean="0"/>
              <a:t>Povinnost nahradit jinému újmu zahrnuje </a:t>
            </a:r>
            <a:r>
              <a:rPr lang="cs-CZ" dirty="0" smtClean="0">
                <a:solidFill>
                  <a:srgbClr val="FF0000"/>
                </a:solidFill>
              </a:rPr>
              <a:t>vždy</a:t>
            </a:r>
            <a:r>
              <a:rPr lang="cs-CZ" dirty="0" smtClean="0"/>
              <a:t> povinnost k náhradě </a:t>
            </a:r>
            <a:r>
              <a:rPr lang="cs-CZ" dirty="0" smtClean="0">
                <a:solidFill>
                  <a:srgbClr val="FF0000"/>
                </a:solidFill>
              </a:rPr>
              <a:t>újmy na jmění </a:t>
            </a:r>
            <a:r>
              <a:rPr lang="cs-CZ" dirty="0" smtClean="0"/>
              <a:t>(škody).</a:t>
            </a:r>
          </a:p>
          <a:p>
            <a:pPr marL="0" indent="0" algn="just">
              <a:buNone/>
            </a:pPr>
            <a:r>
              <a:rPr lang="cs-CZ" dirty="0" smtClean="0"/>
              <a:t>Nebyla-li povinnost odčinit jinému </a:t>
            </a:r>
            <a:r>
              <a:rPr lang="cs-CZ" dirty="0" smtClean="0">
                <a:solidFill>
                  <a:srgbClr val="FF0000"/>
                </a:solidFill>
              </a:rPr>
              <a:t>nemajetkovou újmu</a:t>
            </a:r>
            <a:r>
              <a:rPr lang="cs-CZ" dirty="0" smtClean="0"/>
              <a:t> výslovně ujednána, postihuje škůdce, jen </a:t>
            </a:r>
            <a:r>
              <a:rPr lang="cs-CZ" dirty="0" smtClean="0">
                <a:solidFill>
                  <a:srgbClr val="FF0000"/>
                </a:solidFill>
              </a:rPr>
              <a:t>stanoví-li to zvlášť zákon</a:t>
            </a:r>
            <a:r>
              <a:rPr lang="cs-CZ" dirty="0" smtClean="0"/>
              <a:t>. V takových případech se povinnost nahradit nemajetkovou újmu poskytnutím zadostiučinění posoudí obdobně podle ustanovení o povinnosti nahradit škodu.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39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Potřebujeme nový civilní kodex?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42168" y="1764407"/>
            <a:ext cx="8134426" cy="4752528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endParaRPr lang="cs-CZ" sz="2000" b="0" dirty="0" smtClean="0"/>
          </a:p>
          <a:p>
            <a:pPr marL="0">
              <a:spcBef>
                <a:spcPts val="0"/>
              </a:spcBef>
              <a:buNone/>
            </a:pPr>
            <a:r>
              <a:rPr lang="cs-CZ" sz="2000" b="0" dirty="0" smtClean="0"/>
              <a:t>„</a:t>
            </a:r>
            <a:r>
              <a:rPr lang="cs-CZ" sz="2000" dirty="0" smtClean="0"/>
              <a:t> </a:t>
            </a:r>
            <a:r>
              <a:rPr lang="cs-CZ" sz="2000" b="0" dirty="0" smtClean="0"/>
              <a:t>Odkládat účinnost Občanského zákoníku je jako odkládat účinnost práv občanů. Není divu, že v čele této snahy stojí především poslanci za komunistickou stranu. Současný kodex z roku 1964 je reliktem nikoliv socialistického, ale stalinistického vidění světa. Byl sice podroben několika stovkám větších i menších modernizací, ale </a:t>
            </a:r>
            <a:r>
              <a:rPr lang="cs-CZ" sz="2000" dirty="0" smtClean="0"/>
              <a:t>jeho kostra je jednou nohou v Gulagu a druhou v uranovém dole.“</a:t>
            </a:r>
          </a:p>
          <a:p>
            <a:pPr marL="0">
              <a:spcBef>
                <a:spcPts val="0"/>
              </a:spcBef>
              <a:buNone/>
            </a:pPr>
            <a:endParaRPr lang="cs-CZ" sz="2000" dirty="0" smtClean="0"/>
          </a:p>
          <a:p>
            <a:pPr marL="0" algn="r">
              <a:spcBef>
                <a:spcPts val="0"/>
              </a:spcBef>
              <a:buNone/>
            </a:pPr>
            <a:r>
              <a:rPr lang="cs-CZ" sz="2000" b="0" dirty="0" smtClean="0"/>
              <a:t>Luboš Smrčka, 8.4.2013, www.investujeme.</a:t>
            </a:r>
            <a:r>
              <a:rPr lang="cs-CZ" sz="2000" b="0" dirty="0" err="1" smtClean="0"/>
              <a:t>cz</a:t>
            </a:r>
            <a:endParaRPr lang="cs-CZ" sz="2000" b="0" dirty="0" smtClean="0"/>
          </a:p>
          <a:p>
            <a:pPr marL="0">
              <a:spcBef>
                <a:spcPts val="0"/>
              </a:spcBef>
              <a:buNone/>
            </a:pPr>
            <a:endParaRPr lang="cs-CZ" sz="2000" b="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Způsoba a rozsah náhrady škody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-274320" algn="just">
              <a:buNone/>
              <a:defRPr/>
            </a:pPr>
            <a:r>
              <a:rPr lang="cs-CZ" sz="2800" b="0" dirty="0" smtClean="0"/>
              <a:t>Hradí se </a:t>
            </a:r>
            <a:r>
              <a:rPr lang="cs-CZ" sz="2800" b="0" dirty="0" smtClean="0">
                <a:solidFill>
                  <a:srgbClr val="FF0000"/>
                </a:solidFill>
              </a:rPr>
              <a:t>skutečná škoda </a:t>
            </a:r>
            <a:r>
              <a:rPr lang="cs-CZ" sz="2800" b="0" dirty="0" smtClean="0"/>
              <a:t>a to, co poškozenému ušlo (</a:t>
            </a:r>
            <a:r>
              <a:rPr lang="cs-CZ" sz="2800" b="0" dirty="0" smtClean="0">
                <a:solidFill>
                  <a:srgbClr val="FF0000"/>
                </a:solidFill>
              </a:rPr>
              <a:t>ušlý zisk</a:t>
            </a:r>
            <a:r>
              <a:rPr lang="cs-CZ" sz="2800" b="0" dirty="0" smtClean="0"/>
              <a:t>). </a:t>
            </a:r>
          </a:p>
          <a:p>
            <a:pPr marL="0" indent="-274320" algn="just">
              <a:buNone/>
              <a:defRPr/>
            </a:pPr>
            <a:endParaRPr lang="cs-CZ" sz="2800" b="0" dirty="0" smtClean="0">
              <a:solidFill>
                <a:srgbClr val="FF0000"/>
              </a:solidFill>
            </a:endParaRPr>
          </a:p>
          <a:p>
            <a:pPr marL="0" indent="-274320" algn="just">
              <a:buNone/>
              <a:defRPr/>
            </a:pPr>
            <a:r>
              <a:rPr lang="cs-CZ" dirty="0" smtClean="0"/>
              <a:t>		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40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Náhrada škody v penězích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just">
              <a:buNone/>
            </a:pPr>
            <a:r>
              <a:rPr lang="cs-CZ" b="0" dirty="0" smtClean="0">
                <a:solidFill>
                  <a:srgbClr val="FF0000"/>
                </a:solidFill>
              </a:rPr>
              <a:t>Škoda</a:t>
            </a:r>
            <a:r>
              <a:rPr lang="cs-CZ" b="0" dirty="0" smtClean="0"/>
              <a:t> </a:t>
            </a:r>
            <a:r>
              <a:rPr lang="cs-CZ" b="0" dirty="0" smtClean="0"/>
              <a:t>se nahrazuje </a:t>
            </a:r>
            <a:r>
              <a:rPr lang="cs-CZ" b="0" dirty="0" smtClean="0">
                <a:solidFill>
                  <a:srgbClr val="FF0000"/>
                </a:solidFill>
              </a:rPr>
              <a:t>uvedením do předešlého stavu</a:t>
            </a:r>
            <a:r>
              <a:rPr lang="cs-CZ" b="0" dirty="0" smtClean="0"/>
              <a:t>. </a:t>
            </a:r>
            <a:r>
              <a:rPr lang="cs-CZ" b="0" dirty="0" smtClean="0">
                <a:solidFill>
                  <a:srgbClr val="FF0000"/>
                </a:solidFill>
              </a:rPr>
              <a:t>Není-li to dobře možné</a:t>
            </a:r>
            <a:r>
              <a:rPr lang="cs-CZ" b="0" dirty="0" smtClean="0"/>
              <a:t>, anebo žádá-li to poškozený, hradí se škoda </a:t>
            </a:r>
            <a:r>
              <a:rPr lang="cs-CZ" b="0" dirty="0" smtClean="0">
                <a:solidFill>
                  <a:srgbClr val="FF0000"/>
                </a:solidFill>
              </a:rPr>
              <a:t>v penězích</a:t>
            </a:r>
            <a:r>
              <a:rPr lang="cs-CZ" b="0" dirty="0" smtClean="0"/>
              <a:t>.</a:t>
            </a:r>
          </a:p>
          <a:p>
            <a:pPr marL="0" algn="just">
              <a:buNone/>
            </a:pPr>
            <a:endParaRPr lang="cs-CZ" b="0" dirty="0" smtClean="0"/>
          </a:p>
          <a:p>
            <a:pPr marL="0" algn="just">
              <a:buNone/>
            </a:pPr>
            <a:r>
              <a:rPr lang="cs-CZ" b="0" dirty="0" smtClean="0">
                <a:solidFill>
                  <a:srgbClr val="FF0000"/>
                </a:solidFill>
              </a:rPr>
              <a:t>Záleží-li skutečná škoda ve vzniku dluhu</a:t>
            </a:r>
            <a:r>
              <a:rPr lang="cs-CZ" b="0" dirty="0" smtClean="0"/>
              <a:t>, má poškozený právo, aby ho škůdce dluhu zprostil nebo mu poskytl náhradu.</a:t>
            </a:r>
          </a:p>
          <a:p>
            <a:pPr marL="0" algn="just">
              <a:buNone/>
            </a:pPr>
            <a:endParaRPr lang="cs-CZ" b="0" dirty="0" smtClean="0"/>
          </a:p>
          <a:p>
            <a:pPr marL="0" algn="just">
              <a:buNone/>
            </a:pPr>
            <a:r>
              <a:rPr lang="cs-CZ" b="0" dirty="0" smtClean="0"/>
              <a:t>Při </a:t>
            </a:r>
            <a:r>
              <a:rPr lang="cs-CZ" b="0" dirty="0" smtClean="0"/>
              <a:t>určení výše škody na věci se vychází z její </a:t>
            </a:r>
            <a:r>
              <a:rPr lang="cs-CZ" b="0" dirty="0" smtClean="0">
                <a:solidFill>
                  <a:srgbClr val="FF0000"/>
                </a:solidFill>
              </a:rPr>
              <a:t>obvyklé ceny </a:t>
            </a:r>
            <a:r>
              <a:rPr lang="cs-CZ" b="0" dirty="0" smtClean="0"/>
              <a:t>v době poškození a zohlední se, co poškozený musí k obnovení nebo nahrazení funkce věci </a:t>
            </a:r>
            <a:r>
              <a:rPr lang="cs-CZ" b="0" dirty="0" smtClean="0">
                <a:solidFill>
                  <a:srgbClr val="FF0000"/>
                </a:solidFill>
              </a:rPr>
              <a:t>účelně vynaložit</a:t>
            </a:r>
            <a:r>
              <a:rPr lang="cs-CZ" b="0" dirty="0" smtClean="0"/>
              <a:t>.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41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Náhrada při poranění zvířete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just">
              <a:buNone/>
            </a:pPr>
            <a:r>
              <a:rPr lang="cs-CZ" sz="2800" b="0" dirty="0" smtClean="0"/>
              <a:t>Při poranění zvířete nahradí škůdce </a:t>
            </a:r>
            <a:r>
              <a:rPr lang="cs-CZ" sz="2800" b="0" dirty="0" smtClean="0">
                <a:solidFill>
                  <a:srgbClr val="FF0000"/>
                </a:solidFill>
              </a:rPr>
              <a:t>účelně vynaložené náklady </a:t>
            </a:r>
            <a:r>
              <a:rPr lang="cs-CZ" sz="2800" b="0" dirty="0" smtClean="0"/>
              <a:t>spojené s péčí o zdraví zraněného zvířete tomu, kdo je vynaložil; požádá-li o to, složí mu škůdce na tyto náklady přiměřenou </a:t>
            </a:r>
            <a:r>
              <a:rPr lang="cs-CZ" sz="2800" b="0" dirty="0" smtClean="0">
                <a:solidFill>
                  <a:srgbClr val="FF0000"/>
                </a:solidFill>
              </a:rPr>
              <a:t>zálohu</a:t>
            </a:r>
            <a:r>
              <a:rPr lang="cs-CZ" sz="2800" b="0" dirty="0" smtClean="0"/>
              <a:t>. Náklady spojené s péčí o zdraví nejsou neúčelné, i když podstatně převyšují cenu zvířete, pokud by je vynaložil </a:t>
            </a:r>
            <a:r>
              <a:rPr lang="cs-CZ" sz="2800" b="0" dirty="0" smtClean="0">
                <a:solidFill>
                  <a:srgbClr val="FF0000"/>
                </a:solidFill>
              </a:rPr>
              <a:t>rozumný chovatel </a:t>
            </a:r>
            <a:r>
              <a:rPr lang="cs-CZ" sz="2800" b="0" dirty="0" smtClean="0"/>
              <a:t>v postavení poškozeného.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42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Cena zvláštní obliby 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 algn="ctr">
              <a:buNone/>
              <a:defRPr/>
            </a:pPr>
            <a:endParaRPr lang="cs-CZ" dirty="0" smtClean="0"/>
          </a:p>
          <a:p>
            <a:pPr marL="0" indent="-274320" algn="just">
              <a:buNone/>
              <a:defRPr/>
            </a:pPr>
            <a:r>
              <a:rPr lang="cs-CZ" sz="2800" b="0" dirty="0" smtClean="0"/>
              <a:t>Poškodil-li škůdce věc ze svévole nebo škodolibosti, nahradí poškozenému </a:t>
            </a:r>
            <a:r>
              <a:rPr lang="cs-CZ" sz="2800" b="0" dirty="0" smtClean="0">
                <a:solidFill>
                  <a:srgbClr val="FF0000"/>
                </a:solidFill>
              </a:rPr>
              <a:t>cenu zvláštní obliby</a:t>
            </a:r>
            <a:r>
              <a:rPr lang="cs-CZ" sz="2800" b="0" dirty="0" smtClean="0"/>
              <a:t>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43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„Zvláštní případy“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just">
              <a:buNone/>
            </a:pPr>
            <a:r>
              <a:rPr lang="cs-CZ" sz="2800" b="0" dirty="0" smtClean="0"/>
              <a:t>Nelze-li výši náhrady škody přesně určit, určí ji podle spravedlivého uvážení jednotlivých okolností případu soud.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44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Újma na přirozených právech člověka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algn="just">
              <a:lnSpc>
                <a:spcPct val="90000"/>
              </a:lnSpc>
              <a:buNone/>
            </a:pPr>
            <a:r>
              <a:rPr lang="cs-CZ" sz="2600" b="0" dirty="0" smtClean="0"/>
              <a:t>Nebyla-li povinnost odčinit jinému </a:t>
            </a:r>
            <a:r>
              <a:rPr lang="cs-CZ" sz="2600" b="0" dirty="0" smtClean="0">
                <a:solidFill>
                  <a:srgbClr val="FF0000"/>
                </a:solidFill>
              </a:rPr>
              <a:t>nemajetkovou újmu</a:t>
            </a:r>
            <a:r>
              <a:rPr lang="cs-CZ" sz="2600" b="0" dirty="0" smtClean="0"/>
              <a:t> výslovně ujednána, postihuje škůdce, jen </a:t>
            </a:r>
            <a:r>
              <a:rPr lang="cs-CZ" sz="2600" b="0" dirty="0" smtClean="0">
                <a:solidFill>
                  <a:srgbClr val="FF0000"/>
                </a:solidFill>
              </a:rPr>
              <a:t>stanoví-li to zvlášť zákon</a:t>
            </a:r>
            <a:r>
              <a:rPr lang="cs-CZ" sz="2600" b="0" dirty="0" smtClean="0"/>
              <a:t>. V takových případech se povinnost nahradit nemajetkovou újmu </a:t>
            </a:r>
            <a:r>
              <a:rPr lang="cs-CZ" sz="2600" b="0" dirty="0" smtClean="0">
                <a:solidFill>
                  <a:srgbClr val="FF0000"/>
                </a:solidFill>
              </a:rPr>
              <a:t>poskytnutím zadostiučinění </a:t>
            </a:r>
            <a:r>
              <a:rPr lang="cs-CZ" sz="2600" b="0" dirty="0" smtClean="0"/>
              <a:t>posoudí obdobně podle ustanovení o povinnosti nahradit škodu.</a:t>
            </a:r>
          </a:p>
          <a:p>
            <a:pPr algn="just">
              <a:lnSpc>
                <a:spcPct val="90000"/>
              </a:lnSpc>
              <a:buNone/>
            </a:pPr>
            <a:endParaRPr lang="cs-CZ" sz="2600" dirty="0" smtClean="0"/>
          </a:p>
          <a:p>
            <a:pPr marL="0" algn="just">
              <a:lnSpc>
                <a:spcPct val="90000"/>
              </a:lnSpc>
              <a:buNone/>
            </a:pPr>
            <a:r>
              <a:rPr lang="cs-CZ" sz="2600" b="0" dirty="0" smtClean="0"/>
              <a:t>Vznikne-li škůdci povinnost odčinit člověku </a:t>
            </a:r>
            <a:r>
              <a:rPr lang="cs-CZ" sz="2600" b="0" dirty="0" smtClean="0">
                <a:solidFill>
                  <a:srgbClr val="FF0000"/>
                </a:solidFill>
              </a:rPr>
              <a:t>újmu na jeho přirozeném právu </a:t>
            </a:r>
            <a:r>
              <a:rPr lang="cs-CZ" sz="2600" b="0" dirty="0" smtClean="0"/>
              <a:t>chráněném ustanoveními první části tohoto zákona, nahradí škodu i </a:t>
            </a:r>
            <a:r>
              <a:rPr lang="cs-CZ" sz="2600" b="0" dirty="0" smtClean="0">
                <a:solidFill>
                  <a:srgbClr val="FF0000"/>
                </a:solidFill>
              </a:rPr>
              <a:t>nemajetkovou újmu</a:t>
            </a:r>
            <a:r>
              <a:rPr lang="cs-CZ" sz="2600" b="0" dirty="0" smtClean="0"/>
              <a:t>, kterou tím způsobil; jako nemajetkovou újmu odčiní i způsobené </a:t>
            </a:r>
            <a:r>
              <a:rPr lang="cs-CZ" sz="2600" b="0" dirty="0" smtClean="0">
                <a:solidFill>
                  <a:srgbClr val="FF0000"/>
                </a:solidFill>
              </a:rPr>
              <a:t>duševní útrapy</a:t>
            </a:r>
            <a:r>
              <a:rPr lang="cs-CZ" sz="2600" b="0" dirty="0" smtClean="0"/>
              <a:t>.</a:t>
            </a:r>
          </a:p>
          <a:p>
            <a:pPr algn="just"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45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Způsob a rozsah náhrady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42168" y="1836415"/>
            <a:ext cx="8134426" cy="5040560"/>
          </a:xfrm>
        </p:spPr>
        <p:txBody>
          <a:bodyPr>
            <a:normAutofit fontScale="62500" lnSpcReduction="20000"/>
          </a:bodyPr>
          <a:lstStyle/>
          <a:p>
            <a:pPr marL="0" algn="just">
              <a:lnSpc>
                <a:spcPct val="110000"/>
              </a:lnSpc>
              <a:buNone/>
            </a:pPr>
            <a:r>
              <a:rPr lang="cs-CZ" sz="3500" b="0" dirty="0" smtClean="0">
                <a:solidFill>
                  <a:srgbClr val="FF0000"/>
                </a:solidFill>
              </a:rPr>
              <a:t>Nemajetková újma </a:t>
            </a:r>
            <a:r>
              <a:rPr lang="cs-CZ" sz="3500" b="0" dirty="0" smtClean="0"/>
              <a:t>se odčiní </a:t>
            </a:r>
            <a:r>
              <a:rPr lang="cs-CZ" sz="3500" b="0" dirty="0" smtClean="0">
                <a:solidFill>
                  <a:srgbClr val="FF0000"/>
                </a:solidFill>
              </a:rPr>
              <a:t>přiměřeným zadostiučiněním</a:t>
            </a:r>
            <a:r>
              <a:rPr lang="cs-CZ" sz="3500" b="0" dirty="0" smtClean="0"/>
              <a:t>. Zadostiučinění musí být poskytnuto v penězích, nezajistí-li jeho jiný způsob skutečné a dostatečně účinné odčinění způsobené újmy.</a:t>
            </a:r>
          </a:p>
          <a:p>
            <a:pPr marL="0" algn="just">
              <a:lnSpc>
                <a:spcPct val="110000"/>
              </a:lnSpc>
              <a:buNone/>
            </a:pPr>
            <a:endParaRPr lang="cs-CZ" sz="3500" b="0" dirty="0" smtClean="0"/>
          </a:p>
          <a:p>
            <a:pPr marL="0" algn="just">
              <a:lnSpc>
                <a:spcPct val="110000"/>
              </a:lnSpc>
              <a:buNone/>
            </a:pPr>
            <a:r>
              <a:rPr lang="cs-CZ" sz="3500" b="0" dirty="0" smtClean="0">
                <a:solidFill>
                  <a:srgbClr val="FF0000"/>
                </a:solidFill>
              </a:rPr>
              <a:t>Způsob a výše přiměřeného zadostiučinění musí být určeny tak, aby byly odčiněny i okolnosti zvláštního zřetele hodné.</a:t>
            </a:r>
            <a:r>
              <a:rPr lang="cs-CZ" sz="3500" b="0" dirty="0" smtClean="0"/>
              <a:t> Jimi jsou úmyslné způsobení újmy, zvláště pak způsobení újmy s použitím lsti, pohrůžky, zneužitím závislosti poškozeného na škůdci, násobením účinků zásahu jeho uváděním ve veřejnou známost, nebo v důsledku diskriminace poškozeného se zřetelem na jeho pohlaví, zdravotní stav, etnický původ, víru nebo i jiné obdobně závažné důvody. Vezme se rovněž v úvahu obava poškozeného ze ztráty života nebo vážného poškození zdraví, pokud takovou obavu hrozba nebo jiná příčina vyvolala.</a:t>
            </a:r>
          </a:p>
          <a:p>
            <a:pPr algn="just">
              <a:lnSpc>
                <a:spcPct val="110000"/>
              </a:lnSpc>
              <a:buNone/>
            </a:pPr>
            <a:endParaRPr lang="cs-CZ" sz="3500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46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Náhrada při ublížení na zdraví a usmrcení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just">
              <a:buNone/>
            </a:pPr>
            <a:r>
              <a:rPr lang="cs-CZ" b="0" dirty="0" smtClean="0"/>
              <a:t>Při ublížení na zdraví odčiní škůdce újmu poškozeného peněžitou náhradou, </a:t>
            </a:r>
            <a:r>
              <a:rPr lang="cs-CZ" b="0" dirty="0" smtClean="0">
                <a:solidFill>
                  <a:srgbClr val="FF0000"/>
                </a:solidFill>
              </a:rPr>
              <a:t>vyvažující plně </a:t>
            </a:r>
            <a:r>
              <a:rPr lang="cs-CZ" b="0" dirty="0" smtClean="0"/>
              <a:t>vytrpěné </a:t>
            </a:r>
            <a:r>
              <a:rPr lang="cs-CZ" b="0" dirty="0" smtClean="0">
                <a:solidFill>
                  <a:srgbClr val="FF0000"/>
                </a:solidFill>
              </a:rPr>
              <a:t>bolesti</a:t>
            </a:r>
            <a:r>
              <a:rPr lang="cs-CZ" b="0" dirty="0" smtClean="0"/>
              <a:t> a </a:t>
            </a:r>
            <a:r>
              <a:rPr lang="cs-CZ" b="0" dirty="0" smtClean="0">
                <a:solidFill>
                  <a:srgbClr val="FF0000"/>
                </a:solidFill>
              </a:rPr>
              <a:t>další nemajetkové újmy</a:t>
            </a:r>
            <a:r>
              <a:rPr lang="cs-CZ" b="0" dirty="0" smtClean="0"/>
              <a:t>; vznikla-li poškozením zdraví </a:t>
            </a:r>
            <a:r>
              <a:rPr lang="cs-CZ" b="0" dirty="0" smtClean="0">
                <a:solidFill>
                  <a:srgbClr val="FF0000"/>
                </a:solidFill>
              </a:rPr>
              <a:t>překážka lepší budoucnosti </a:t>
            </a:r>
            <a:r>
              <a:rPr lang="cs-CZ" b="0" dirty="0" smtClean="0"/>
              <a:t>poškozeného, nahradí mu škůdce i </a:t>
            </a:r>
            <a:r>
              <a:rPr lang="cs-CZ" b="0" dirty="0" smtClean="0">
                <a:solidFill>
                  <a:srgbClr val="FF0000"/>
                </a:solidFill>
              </a:rPr>
              <a:t>ztížení společenského uplatnění</a:t>
            </a:r>
            <a:r>
              <a:rPr lang="cs-CZ" b="0" dirty="0" smtClean="0"/>
              <a:t>. </a:t>
            </a:r>
          </a:p>
          <a:p>
            <a:pPr marL="0" algn="just">
              <a:buNone/>
            </a:pPr>
            <a:r>
              <a:rPr lang="cs-CZ" b="0" dirty="0" smtClean="0"/>
              <a:t>Nelze-li výši náhrady takto určit, stanoví se podle </a:t>
            </a:r>
            <a:r>
              <a:rPr lang="cs-CZ" b="0" dirty="0" smtClean="0">
                <a:solidFill>
                  <a:srgbClr val="FF0000"/>
                </a:solidFill>
              </a:rPr>
              <a:t>zásad slušnosti</a:t>
            </a:r>
            <a:r>
              <a:rPr lang="cs-CZ" b="0" dirty="0" smtClean="0"/>
              <a:t>.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47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Náhrada při ublížení na zdraví a usmrcení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b="0" dirty="0" smtClean="0"/>
              <a:t>Při </a:t>
            </a:r>
            <a:r>
              <a:rPr lang="cs-CZ" b="0" dirty="0" smtClean="0">
                <a:solidFill>
                  <a:srgbClr val="FF0000"/>
                </a:solidFill>
              </a:rPr>
              <a:t>usmrcení</a:t>
            </a:r>
            <a:r>
              <a:rPr lang="cs-CZ" b="0" dirty="0" smtClean="0"/>
              <a:t> nebo </a:t>
            </a:r>
            <a:r>
              <a:rPr lang="cs-CZ" b="0" dirty="0" smtClean="0">
                <a:solidFill>
                  <a:srgbClr val="FF0000"/>
                </a:solidFill>
              </a:rPr>
              <a:t>zvlášť závažném ublížení na zdraví</a:t>
            </a:r>
            <a:r>
              <a:rPr lang="cs-CZ" b="0" dirty="0" smtClean="0"/>
              <a:t> odčiní škůdce </a:t>
            </a:r>
            <a:r>
              <a:rPr lang="cs-CZ" b="0" dirty="0" smtClean="0">
                <a:solidFill>
                  <a:srgbClr val="FF0000"/>
                </a:solidFill>
              </a:rPr>
              <a:t>duševní útrapy manželu, rodiči, dítěti nebo jiné osobě blízké </a:t>
            </a:r>
            <a:r>
              <a:rPr lang="cs-CZ" b="0" dirty="0" smtClean="0"/>
              <a:t>peněžitou náhradou vyvažující plně jejich utrpení. </a:t>
            </a:r>
          </a:p>
          <a:p>
            <a:pPr marL="0" indent="0" algn="just">
              <a:buNone/>
            </a:pPr>
            <a:r>
              <a:rPr lang="cs-CZ" b="0" dirty="0" smtClean="0"/>
              <a:t>Nelze-li výši náhrady takto určit, stanoví se podle zásad slušnosti.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48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9912" y="612279"/>
            <a:ext cx="8136682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200" b="1" dirty="0" smtClean="0"/>
              <a:t>Zvláštní ustanovení o náhradě nemajetkové újmy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algn="just">
              <a:lnSpc>
                <a:spcPct val="90000"/>
              </a:lnSpc>
              <a:buNone/>
            </a:pPr>
            <a:r>
              <a:rPr lang="cs-CZ" b="0" dirty="0" smtClean="0"/>
              <a:t>Odůvodňují-li to </a:t>
            </a:r>
            <a:r>
              <a:rPr lang="cs-CZ" b="0" dirty="0" smtClean="0">
                <a:solidFill>
                  <a:srgbClr val="FF0000"/>
                </a:solidFill>
              </a:rPr>
              <a:t>zvláštní okolnosti</a:t>
            </a:r>
            <a:r>
              <a:rPr lang="cs-CZ" b="0" dirty="0" smtClean="0"/>
              <a:t>, za nichž škůdce způsobil újmu </a:t>
            </a:r>
            <a:r>
              <a:rPr lang="cs-CZ" b="0" dirty="0" smtClean="0">
                <a:solidFill>
                  <a:srgbClr val="FF0000"/>
                </a:solidFill>
              </a:rPr>
              <a:t>protiprávním činem</a:t>
            </a:r>
            <a:r>
              <a:rPr lang="cs-CZ" b="0" dirty="0" smtClean="0"/>
              <a:t>, zejména porušil-li z hrubé nedbalosti důležitou právní povinnost, anebo způsobil-li újmu </a:t>
            </a:r>
            <a:r>
              <a:rPr lang="cs-CZ" b="0" dirty="0" smtClean="0">
                <a:solidFill>
                  <a:srgbClr val="FF0000"/>
                </a:solidFill>
              </a:rPr>
              <a:t>úmyslně z touhy ničit, ublížit nebo z jiné pohnutky zvlášť zavrženíhodné</a:t>
            </a:r>
            <a:r>
              <a:rPr lang="cs-CZ" b="0" dirty="0" smtClean="0"/>
              <a:t>, nahradí škůdce též </a:t>
            </a:r>
            <a:r>
              <a:rPr lang="cs-CZ" b="0" dirty="0" smtClean="0">
                <a:solidFill>
                  <a:srgbClr val="FF0000"/>
                </a:solidFill>
              </a:rPr>
              <a:t>nemajetkovou újmu každému, </a:t>
            </a:r>
            <a:r>
              <a:rPr lang="cs-CZ" b="0" dirty="0" smtClean="0"/>
              <a:t>kdo způsobenou újmu důvodně pociťuje jako osobní neštěstí, které nelze jinak odčinit.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49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200" b="1" dirty="0" smtClean="0"/>
              <a:t>Které právní předpisy nový civilní kodex ruší?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11920" y="1908423"/>
            <a:ext cx="8134426" cy="4464496"/>
          </a:xfrm>
        </p:spPr>
        <p:txBody>
          <a:bodyPr>
            <a:normAutofit fontScale="85000" lnSpcReduction="20000"/>
          </a:bodyPr>
          <a:lstStyle/>
          <a:p>
            <a:pPr marL="270000">
              <a:buClr>
                <a:schemeClr val="tx2"/>
              </a:buClr>
              <a:buNone/>
            </a:pPr>
            <a:r>
              <a:rPr lang="cs-CZ" dirty="0" smtClean="0"/>
              <a:t>Celkem 238 právních předpisů, například:</a:t>
            </a:r>
          </a:p>
          <a:p>
            <a:pPr marL="270000">
              <a:buClr>
                <a:schemeClr val="tx2"/>
              </a:buClr>
              <a:buNone/>
            </a:pPr>
            <a:endParaRPr lang="cs-CZ" dirty="0" smtClean="0"/>
          </a:p>
          <a:p>
            <a:pPr marL="270000">
              <a:buClr>
                <a:schemeClr val="tx2"/>
              </a:buClr>
              <a:buFont typeface="Wingdings" pitchFamily="2" charset="2"/>
              <a:buChar char="Ø"/>
            </a:pPr>
            <a:r>
              <a:rPr lang="cs-CZ" b="0" dirty="0" smtClean="0"/>
              <a:t>občanský zákoník</a:t>
            </a:r>
          </a:p>
          <a:p>
            <a:pPr marL="270000">
              <a:buClr>
                <a:schemeClr val="tx2"/>
              </a:buClr>
              <a:buFont typeface="Wingdings" pitchFamily="2" charset="2"/>
              <a:buChar char="Ø"/>
            </a:pPr>
            <a:r>
              <a:rPr lang="cs-CZ" b="0" dirty="0" smtClean="0"/>
              <a:t>obchodní zákoník</a:t>
            </a:r>
            <a:endParaRPr lang="cs-CZ" b="0" baseline="30000" dirty="0" smtClean="0">
              <a:solidFill>
                <a:schemeClr val="accent1"/>
              </a:solidFill>
            </a:endParaRPr>
          </a:p>
          <a:p>
            <a:pPr marL="270000">
              <a:buClr>
                <a:schemeClr val="tx2"/>
              </a:buClr>
              <a:buFont typeface="Wingdings" pitchFamily="2" charset="2"/>
              <a:buChar char="Ø"/>
            </a:pPr>
            <a:r>
              <a:rPr lang="cs-CZ" b="0" dirty="0" smtClean="0"/>
              <a:t>zákon o rodině</a:t>
            </a:r>
            <a:endParaRPr lang="cs-CZ" b="0" baseline="30000" dirty="0" smtClean="0">
              <a:solidFill>
                <a:schemeClr val="accent1"/>
              </a:solidFill>
            </a:endParaRPr>
          </a:p>
          <a:p>
            <a:pPr marL="270000">
              <a:buClr>
                <a:schemeClr val="tx2"/>
              </a:buClr>
              <a:buFont typeface="Wingdings" pitchFamily="2" charset="2"/>
              <a:buChar char="Ø"/>
            </a:pPr>
            <a:r>
              <a:rPr lang="cs-CZ" b="0" dirty="0" smtClean="0"/>
              <a:t>zákon o sdružování občanů</a:t>
            </a:r>
            <a:endParaRPr lang="cs-CZ" b="0" baseline="30000" dirty="0" smtClean="0">
              <a:solidFill>
                <a:schemeClr val="accent1"/>
              </a:solidFill>
            </a:endParaRPr>
          </a:p>
          <a:p>
            <a:pPr marL="270000">
              <a:buClr>
                <a:schemeClr val="tx2"/>
              </a:buClr>
              <a:buFont typeface="Wingdings" pitchFamily="2" charset="2"/>
              <a:buChar char="Ø"/>
            </a:pPr>
            <a:r>
              <a:rPr lang="cs-CZ" b="0" dirty="0" smtClean="0"/>
              <a:t>zákon o nadacích a nadačních fondech</a:t>
            </a:r>
            <a:endParaRPr lang="cs-CZ" b="0" baseline="30000" dirty="0" smtClean="0">
              <a:solidFill>
                <a:schemeClr val="accent1"/>
              </a:solidFill>
            </a:endParaRPr>
          </a:p>
          <a:p>
            <a:pPr marL="270000">
              <a:buClr>
                <a:schemeClr val="tx2"/>
              </a:buClr>
              <a:buFont typeface="Wingdings" pitchFamily="2" charset="2"/>
              <a:buChar char="Ø"/>
            </a:pPr>
            <a:r>
              <a:rPr lang="cs-CZ" b="0" dirty="0" smtClean="0"/>
              <a:t>zákon o obecně prospěšných společnostech</a:t>
            </a:r>
            <a:endParaRPr lang="cs-CZ" b="0" dirty="0" smtClean="0">
              <a:solidFill>
                <a:srgbClr val="C00000"/>
              </a:solidFill>
            </a:endParaRPr>
          </a:p>
          <a:p>
            <a:pPr marL="270000">
              <a:buClr>
                <a:schemeClr val="tx2"/>
              </a:buClr>
              <a:buFont typeface="Wingdings" pitchFamily="2" charset="2"/>
              <a:buChar char="Ø"/>
            </a:pPr>
            <a:r>
              <a:rPr lang="cs-CZ" b="0" dirty="0" smtClean="0"/>
              <a:t>zákon o cenných papírech</a:t>
            </a:r>
            <a:endParaRPr lang="cs-CZ" b="0" baseline="30000" dirty="0" smtClean="0">
              <a:solidFill>
                <a:schemeClr val="accent1"/>
              </a:solidFill>
            </a:endParaRPr>
          </a:p>
          <a:p>
            <a:pPr marL="270000">
              <a:buClr>
                <a:schemeClr val="tx2"/>
              </a:buClr>
              <a:buFont typeface="Wingdings" pitchFamily="2" charset="2"/>
              <a:buChar char="Ø"/>
            </a:pPr>
            <a:r>
              <a:rPr lang="cs-CZ" b="0" dirty="0" smtClean="0"/>
              <a:t>zákon o vlastnictví bytů</a:t>
            </a:r>
            <a:endParaRPr lang="cs-CZ" b="0" baseline="30000" dirty="0" smtClean="0">
              <a:solidFill>
                <a:schemeClr val="accent1"/>
              </a:solidFill>
            </a:endParaRPr>
          </a:p>
          <a:p>
            <a:pPr marL="270000">
              <a:buClr>
                <a:schemeClr val="tx2"/>
              </a:buClr>
              <a:buFont typeface="Wingdings" pitchFamily="2" charset="2"/>
              <a:buChar char="Ø"/>
            </a:pPr>
            <a:r>
              <a:rPr lang="cs-CZ" b="0" dirty="0" smtClean="0"/>
              <a:t>zákon o nájmu a podnájmu nebytových prostor</a:t>
            </a:r>
            <a:endParaRPr lang="cs-CZ" b="0" baseline="30000" dirty="0" smtClean="0">
              <a:solidFill>
                <a:schemeClr val="accent1"/>
              </a:solidFill>
            </a:endParaRPr>
          </a:p>
          <a:p>
            <a:pPr marL="270000">
              <a:buClr>
                <a:schemeClr val="tx2"/>
              </a:buClr>
              <a:buFont typeface="Wingdings" pitchFamily="2" charset="2"/>
              <a:buChar char="Ø"/>
            </a:pPr>
            <a:r>
              <a:rPr lang="cs-CZ" b="0" dirty="0" smtClean="0"/>
              <a:t>zákon o pojistné smlouvě</a:t>
            </a:r>
            <a:endParaRPr lang="cs-CZ" b="0" baseline="30000" dirty="0" smtClean="0">
              <a:solidFill>
                <a:schemeClr val="accent1"/>
              </a:solidFill>
            </a:endParaRPr>
          </a:p>
          <a:p>
            <a:pPr marL="270000">
              <a:buClr>
                <a:schemeClr val="tx2"/>
              </a:buClr>
              <a:buFont typeface="Wingdings" pitchFamily="2" charset="2"/>
              <a:buChar char="Ø"/>
            </a:pPr>
            <a:r>
              <a:rPr lang="cs-CZ" b="0" dirty="0" smtClean="0"/>
              <a:t>vyhláška o odškodnění bolesti a ztížení společenského uplatnění</a:t>
            </a:r>
            <a:endParaRPr lang="cs-CZ" b="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algn="ctr">
              <a:buNone/>
            </a:pPr>
            <a:r>
              <a:rPr lang="cs-CZ" sz="4400" dirty="0" smtClean="0"/>
              <a:t>Děkuji za pozornost</a:t>
            </a:r>
            <a:endParaRPr lang="cs-CZ" sz="4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50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200" b="1" dirty="0" smtClean="0"/>
              <a:t>Co se zachovává (a má souvislost s NOZ)?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42168" y="1836415"/>
            <a:ext cx="8134426" cy="4968552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0"/>
              </a:spcBef>
              <a:buClr>
                <a:srgbClr val="DD6909"/>
              </a:buClr>
              <a:buNone/>
            </a:pPr>
            <a:r>
              <a:rPr lang="cs-CZ" dirty="0" smtClean="0"/>
              <a:t>Právo duševního vlastnictví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121/2000 Sb., o právu autorském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441/2003 Sb., o ochranných známkách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207/2000 Sb., o ochraně průmyslových vzorů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527/1990 Sb., o vynálezech a zlepšovacích návrzích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478/1992 Sb., o užitných vzorech</a:t>
            </a:r>
          </a:p>
          <a:p>
            <a:pPr lvl="1">
              <a:spcBef>
                <a:spcPts val="0"/>
              </a:spcBef>
              <a:buClr>
                <a:srgbClr val="DD6909"/>
              </a:buClr>
              <a:buNone/>
            </a:pPr>
            <a:endParaRPr lang="cs-CZ" dirty="0" smtClean="0"/>
          </a:p>
          <a:p>
            <a:pPr>
              <a:spcBef>
                <a:spcPts val="0"/>
              </a:spcBef>
              <a:buClr>
                <a:srgbClr val="DD6909"/>
              </a:buClr>
              <a:buFont typeface="Arial" pitchFamily="34" charset="0"/>
              <a:buChar char="∕"/>
            </a:pPr>
            <a:endParaRPr lang="cs-CZ" sz="900" dirty="0" smtClean="0"/>
          </a:p>
          <a:p>
            <a:pPr>
              <a:spcBef>
                <a:spcPts val="0"/>
              </a:spcBef>
              <a:buClr>
                <a:srgbClr val="DD6909"/>
              </a:buClr>
              <a:buNone/>
            </a:pPr>
            <a:r>
              <a:rPr lang="cs-CZ" dirty="0" smtClean="0"/>
              <a:t>Zvláštní soukromoprávní úpravy některých smluvních typů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262/2006 Sb., zákoník práce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115/2006 Sb., o registrovaném partnerství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endParaRPr lang="cs-CZ" dirty="0" smtClean="0"/>
          </a:p>
          <a:p>
            <a:pPr>
              <a:spcBef>
                <a:spcPts val="0"/>
              </a:spcBef>
              <a:buClr>
                <a:srgbClr val="DD6909"/>
              </a:buClr>
              <a:buFont typeface="Arial" pitchFamily="34" charset="0"/>
              <a:buChar char="∕"/>
            </a:pPr>
            <a:endParaRPr lang="cs-CZ" sz="900" dirty="0" smtClean="0"/>
          </a:p>
          <a:p>
            <a:pPr>
              <a:spcBef>
                <a:spcPts val="0"/>
              </a:spcBef>
              <a:buClr>
                <a:srgbClr val="DD6909"/>
              </a:buClr>
              <a:buNone/>
            </a:pPr>
            <a:r>
              <a:rPr lang="cs-CZ" dirty="0" smtClean="0"/>
              <a:t>Speciální předpisy pro některé právnické osoby, např.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363/1999 Sb., o pojišťovnictví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21/1992 Sb., o bankách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endParaRPr lang="cs-CZ" dirty="0" smtClean="0"/>
          </a:p>
          <a:p>
            <a:pPr>
              <a:spcBef>
                <a:spcPts val="0"/>
              </a:spcBef>
              <a:buClr>
                <a:srgbClr val="DD6909"/>
              </a:buClr>
              <a:buFont typeface="Arial" pitchFamily="34" charset="0"/>
              <a:buChar char="∕"/>
            </a:pPr>
            <a:endParaRPr lang="cs-CZ" sz="900" dirty="0" smtClean="0"/>
          </a:p>
          <a:p>
            <a:pPr>
              <a:spcBef>
                <a:spcPts val="0"/>
              </a:spcBef>
              <a:buClr>
                <a:srgbClr val="DD6909"/>
              </a:buClr>
              <a:buNone/>
            </a:pPr>
            <a:r>
              <a:rPr lang="cs-CZ" dirty="0" smtClean="0"/>
              <a:t>Speciální regulace některých cenných papírů, např.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190/2004 Sb., o dluhopisech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191/1950 Sb., směnečný a šekový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endParaRPr lang="cs-CZ" dirty="0" smtClean="0"/>
          </a:p>
          <a:p>
            <a:pPr>
              <a:spcBef>
                <a:spcPts val="0"/>
              </a:spcBef>
              <a:buClr>
                <a:srgbClr val="DD6909"/>
              </a:buClr>
              <a:buNone/>
            </a:pPr>
            <a:endParaRPr lang="cs-CZ" sz="900" dirty="0" smtClean="0"/>
          </a:p>
          <a:p>
            <a:pPr>
              <a:spcBef>
                <a:spcPts val="0"/>
              </a:spcBef>
              <a:buClr>
                <a:srgbClr val="DD6909"/>
              </a:buClr>
              <a:buNone/>
            </a:pPr>
            <a:r>
              <a:rPr lang="cs-CZ" dirty="0" smtClean="0"/>
              <a:t>Předpisy se silným či převažujícím veřejnoprávním prvkem, např.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634/1992 Sb., o ochraně spotřebitele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227/2000 Sb., o elektronickém podpisu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284/2009 Sb., o platebním styku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168/1999 Sb., o pojištění odpovědnosti z provozu vozidla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256/2004 Sb., o podnikání na kapitálovém trhu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82/1998 Sb., o odpovědnosti za škodu způsobenou při výkonu veřejné moci rozhodnutím nebo nesprávným úředním postupem</a:t>
            </a:r>
          </a:p>
          <a:p>
            <a:pPr lvl="1">
              <a:spcBef>
                <a:spcPts val="0"/>
              </a:spcBef>
              <a:buClr>
                <a:srgbClr val="DD6909"/>
              </a:buClr>
            </a:pPr>
            <a:r>
              <a:rPr lang="cs-CZ" sz="1500" b="0" dirty="0" smtClean="0"/>
              <a:t>zákon č. 26/2000 Sb., o veřejných dražbách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Přehled přednášky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42168" y="1836415"/>
            <a:ext cx="8134426" cy="4968552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cs-CZ" dirty="0" smtClean="0"/>
              <a:t>Úvod: Potřebujeme nový civilní kodex a proč?</a:t>
            </a:r>
          </a:p>
          <a:p>
            <a:pPr>
              <a:spcBef>
                <a:spcPts val="0"/>
              </a:spcBef>
              <a:buNone/>
            </a:pPr>
            <a:endParaRPr lang="cs-CZ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>
                <a:solidFill>
                  <a:srgbClr val="FF0000"/>
                </a:solidFill>
              </a:rPr>
              <a:t>1) Předmět NOZ a jeho základní zásady</a:t>
            </a:r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  <a:endParaRPr lang="cs-CZ" b="0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2) Povaha pojistné smlouvy</a:t>
            </a:r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  <a:r>
              <a:rPr lang="cs-CZ" b="0" dirty="0" smtClean="0"/>
              <a:t>- adhezní smlouva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smlouva, jejíž součástí jsou obchodní podmínky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smlouva, jejíž součástí jsou pojistné podmínky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 s neodborníkem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 se slabší stranou</a:t>
            </a:r>
          </a:p>
          <a:p>
            <a:pPr>
              <a:spcBef>
                <a:spcPts val="0"/>
              </a:spcBef>
              <a:buNone/>
            </a:pPr>
            <a:r>
              <a:rPr lang="cs-CZ" b="0" dirty="0" smtClean="0"/>
              <a:t>	- smlouva se spotřebitelem</a:t>
            </a:r>
          </a:p>
          <a:p>
            <a:pPr>
              <a:spcBef>
                <a:spcPts val="0"/>
              </a:spcBef>
              <a:buNone/>
            </a:pPr>
            <a:endParaRPr lang="cs-CZ" b="0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3) Hlavní změny v právní úpravě pojištění</a:t>
            </a:r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  <a:endParaRPr lang="cs-CZ" b="0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4) Náhrada újmy</a:t>
            </a:r>
          </a:p>
          <a:p>
            <a:pPr>
              <a:spcBef>
                <a:spcPts val="0"/>
              </a:spcBef>
              <a:buNone/>
            </a:pPr>
            <a:endParaRPr lang="cs-CZ" b="0" dirty="0" smtClean="0"/>
          </a:p>
          <a:p>
            <a:pPr>
              <a:spcBef>
                <a:spcPts val="0"/>
              </a:spcBef>
              <a:buNone/>
            </a:pPr>
            <a:endParaRPr lang="cs-CZ" dirty="0" smtClean="0"/>
          </a:p>
          <a:p>
            <a:pPr>
              <a:spcBef>
                <a:spcPts val="0"/>
              </a:spcBef>
              <a:buNone/>
            </a:pPr>
            <a:r>
              <a:rPr lang="cs-CZ" dirty="0" smtClean="0"/>
              <a:t>	</a:t>
            </a:r>
          </a:p>
          <a:p>
            <a:pPr>
              <a:spcBef>
                <a:spcPts val="0"/>
              </a:spcBef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Přechodná ustanovení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9912" y="1980431"/>
            <a:ext cx="8134426" cy="4464496"/>
          </a:xfrm>
        </p:spPr>
        <p:txBody>
          <a:bodyPr>
            <a:normAutofit fontScale="92500"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 smtClean="0"/>
              <a:t>Základní pravidlo (§ 3028)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DD6909"/>
              </a:buClr>
              <a:buNone/>
            </a:pPr>
            <a:r>
              <a:rPr lang="cs-CZ" dirty="0" smtClean="0"/>
              <a:t>Zákon působí do budoucnosti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600" b="0" dirty="0" smtClean="0"/>
              <a:t>„</a:t>
            </a:r>
            <a:r>
              <a:rPr lang="pt-BR" sz="1600" b="0" dirty="0" smtClean="0"/>
              <a:t>Tímto zákonem se řídí práva a povinnosti</a:t>
            </a:r>
            <a:r>
              <a:rPr lang="cs-CZ" sz="1600" b="0" dirty="0" smtClean="0"/>
              <a:t> vzniklé ode dne nabytí jeho účinnosti.“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DD6909"/>
              </a:buClr>
              <a:buNone/>
            </a:pPr>
            <a:r>
              <a:rPr lang="cs-CZ" dirty="0" smtClean="0"/>
              <a:t>Zakotvení nepravé retroaktivity</a:t>
            </a:r>
          </a:p>
          <a:p>
            <a:pPr marL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600" b="0" dirty="0" smtClean="0"/>
              <a:t>„</a:t>
            </a:r>
            <a:r>
              <a:rPr lang="it-IT" sz="1600" b="0" dirty="0" smtClean="0"/>
              <a:t>Není-li dále stanoveno jinak, řídí se ustanoveními</a:t>
            </a:r>
            <a:r>
              <a:rPr lang="cs-CZ" sz="1600" b="0" dirty="0" smtClean="0"/>
              <a:t> tohoto zákona i právní poměry týkající se práv osobních, rodinných a věcných; jejich vznik, jakož i práva a povinnosti z nich vzniklé přede dnem nabytí účinnosti tohoto zákona se však posuzují podle dosavadních právních předpisů.“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DD6909"/>
              </a:buClr>
              <a:buNone/>
            </a:pPr>
            <a:r>
              <a:rPr lang="cs-CZ" dirty="0" err="1" smtClean="0"/>
              <a:t>Neretroaktivita</a:t>
            </a:r>
            <a:endParaRPr lang="cs-CZ" dirty="0" smtClean="0"/>
          </a:p>
          <a:p>
            <a:pPr marL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300" b="0" dirty="0" smtClean="0"/>
              <a:t>„</a:t>
            </a:r>
            <a:r>
              <a:rPr lang="cs-CZ" sz="1600" b="0" dirty="0" smtClean="0"/>
              <a:t>Není-li dále stanoveno jinak, řídí se jiné právní poměry vzniklé přede dnem nabytí účinnosti tohoto </a:t>
            </a:r>
            <a:r>
              <a:rPr lang="pl-PL" sz="1600" b="0" dirty="0" smtClean="0"/>
              <a:t>zákona, jakož i práva a povinnosti z nich vzniklé, </a:t>
            </a:r>
            <a:r>
              <a:rPr lang="cs-CZ" sz="1600" b="0" dirty="0" smtClean="0"/>
              <a:t>včetně práv a povinností z porušení smluv uzavřených přede dnem nabytí účinnosti tohoto zákona, dosavadními právními předpisy. To nebrání ujednání stran, že se tato jejich práva a povinnosti budou řídit tímto zákonem ode dne nabytí jeho účinnosti.“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Systematika NOZ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4328" y="1980431"/>
            <a:ext cx="4608512" cy="48245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1400" b="0" dirty="0" smtClean="0"/>
              <a:t>	</a:t>
            </a:r>
            <a:r>
              <a:rPr lang="cs-CZ" sz="1400" dirty="0" smtClean="0"/>
              <a:t>člověk: </a:t>
            </a:r>
            <a:r>
              <a:rPr lang="cs-CZ" sz="1400" b="0" dirty="0" smtClean="0"/>
              <a:t>pravidla týkající se jeho postavení, ochrany jeho osobnosti a pravidla na pomoc lidem, kteří to potřebují (např. z důvodu duševní poruchy)</a:t>
            </a:r>
          </a:p>
          <a:p>
            <a:pPr>
              <a:buNone/>
            </a:pPr>
            <a:endParaRPr lang="cs-CZ" sz="1400" b="0" dirty="0" smtClean="0"/>
          </a:p>
          <a:p>
            <a:pPr>
              <a:buNone/>
            </a:pPr>
            <a:r>
              <a:rPr lang="cs-CZ" sz="1400" b="0" dirty="0" smtClean="0"/>
              <a:t>	 </a:t>
            </a:r>
            <a:r>
              <a:rPr lang="cs-CZ" sz="1400" dirty="0" smtClean="0"/>
              <a:t>věci a právní skutečnosti:</a:t>
            </a:r>
            <a:r>
              <a:rPr lang="cs-CZ" sz="1400" b="0" dirty="0" smtClean="0"/>
              <a:t> definice a rozdělení věcí</a:t>
            </a:r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r>
              <a:rPr lang="cs-CZ" sz="1400" dirty="0" smtClean="0"/>
              <a:t>      rodina:</a:t>
            </a:r>
            <a:r>
              <a:rPr lang="cs-CZ" sz="1400" b="0" dirty="0" smtClean="0"/>
              <a:t> pravidla týkající se manželství, společného jmění a bydlení manželů nebo výchovy dětí</a:t>
            </a:r>
          </a:p>
          <a:p>
            <a:pPr>
              <a:buNone/>
            </a:pPr>
            <a:endParaRPr lang="cs-CZ" sz="1400" b="0" dirty="0" smtClean="0"/>
          </a:p>
          <a:p>
            <a:pPr>
              <a:buNone/>
            </a:pPr>
            <a:r>
              <a:rPr lang="cs-CZ" sz="1400" dirty="0" smtClean="0"/>
              <a:t>	majetek: </a:t>
            </a:r>
            <a:r>
              <a:rPr lang="cs-CZ" sz="1400" b="0" dirty="0" smtClean="0"/>
              <a:t>co do něj patří, jaká práva má vlastník, čím je vlastník ve výkonu svých práv omezen a jak o svém majetku rozhoduje pro případ své smrti</a:t>
            </a:r>
          </a:p>
          <a:p>
            <a:pPr>
              <a:buNone/>
            </a:pPr>
            <a:endParaRPr lang="cs-CZ" sz="1400" b="0" dirty="0" smtClean="0"/>
          </a:p>
          <a:p>
            <a:pPr>
              <a:buNone/>
            </a:pPr>
            <a:r>
              <a:rPr lang="cs-CZ" sz="1400" b="0" dirty="0" smtClean="0"/>
              <a:t>     </a:t>
            </a:r>
            <a:r>
              <a:rPr lang="cs-CZ" sz="1400" dirty="0" smtClean="0"/>
              <a:t>závazky ze smluv: </a:t>
            </a:r>
            <a:r>
              <a:rPr lang="cs-CZ" sz="1400" b="0" dirty="0" smtClean="0"/>
              <a:t>pravidla regulující případy, kdy člověk o své vůli vstupuje do smluvních vztahů s jinými lidmi</a:t>
            </a:r>
          </a:p>
          <a:p>
            <a:pPr>
              <a:buNone/>
            </a:pPr>
            <a:endParaRPr lang="cs-CZ" sz="1400" b="0" dirty="0" smtClean="0"/>
          </a:p>
          <a:p>
            <a:pPr>
              <a:buNone/>
            </a:pPr>
            <a:r>
              <a:rPr lang="cs-CZ" sz="1400" b="0" dirty="0" smtClean="0"/>
              <a:t>	</a:t>
            </a:r>
            <a:r>
              <a:rPr lang="cs-CZ" sz="1400" dirty="0" smtClean="0"/>
              <a:t>závazky z deliktů: </a:t>
            </a:r>
            <a:r>
              <a:rPr lang="cs-CZ" sz="1400" b="0" dirty="0" smtClean="0"/>
              <a:t>pravidla regulující případy, kdy člověku vzniká povinnost nahradit jinému újmu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Nadpis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6" name="Elipsa 5"/>
          <p:cNvSpPr/>
          <p:nvPr/>
        </p:nvSpPr>
        <p:spPr>
          <a:xfrm>
            <a:off x="2664048" y="3924647"/>
            <a:ext cx="576064" cy="576064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Elipsa 6"/>
          <p:cNvSpPr/>
          <p:nvPr/>
        </p:nvSpPr>
        <p:spPr>
          <a:xfrm>
            <a:off x="2232000" y="3492599"/>
            <a:ext cx="1440160" cy="1440160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Elipsa 9"/>
          <p:cNvSpPr/>
          <p:nvPr/>
        </p:nvSpPr>
        <p:spPr>
          <a:xfrm>
            <a:off x="1943968" y="3204567"/>
            <a:ext cx="2016224" cy="2016224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Elipsa 10"/>
          <p:cNvSpPr/>
          <p:nvPr/>
        </p:nvSpPr>
        <p:spPr>
          <a:xfrm>
            <a:off x="1583928" y="2916535"/>
            <a:ext cx="2736304" cy="2664296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Elipsa 11"/>
          <p:cNvSpPr/>
          <p:nvPr/>
        </p:nvSpPr>
        <p:spPr>
          <a:xfrm>
            <a:off x="1151880" y="2484487"/>
            <a:ext cx="3528392" cy="3456384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ovací čára 13"/>
          <p:cNvCxnSpPr/>
          <p:nvPr/>
        </p:nvCxnSpPr>
        <p:spPr>
          <a:xfrm flipV="1">
            <a:off x="3024088" y="2340471"/>
            <a:ext cx="2304256" cy="1728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 flipV="1">
            <a:off x="3528144" y="3708623"/>
            <a:ext cx="1872208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/>
          <p:nvPr/>
        </p:nvCxnSpPr>
        <p:spPr>
          <a:xfrm>
            <a:off x="3816176" y="4428703"/>
            <a:ext cx="151216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čára 20"/>
          <p:cNvCxnSpPr/>
          <p:nvPr/>
        </p:nvCxnSpPr>
        <p:spPr>
          <a:xfrm>
            <a:off x="4032200" y="4788743"/>
            <a:ext cx="1296144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3960192" y="5436815"/>
            <a:ext cx="144016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ovéPole 17"/>
          <p:cNvSpPr txBox="1"/>
          <p:nvPr/>
        </p:nvSpPr>
        <p:spPr>
          <a:xfrm>
            <a:off x="1295896" y="1836415"/>
            <a:ext cx="374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tx2"/>
                </a:solidFill>
              </a:rPr>
              <a:t>NOZ jako „cibule“</a:t>
            </a:r>
            <a:endParaRPr lang="cs-CZ" b="1" dirty="0">
              <a:solidFill>
                <a:schemeClr val="tx2"/>
              </a:solidFill>
            </a:endParaRPr>
          </a:p>
        </p:txBody>
      </p:sp>
      <p:sp>
        <p:nvSpPr>
          <p:cNvPr id="26" name="Elipsa 25"/>
          <p:cNvSpPr/>
          <p:nvPr/>
        </p:nvSpPr>
        <p:spPr>
          <a:xfrm>
            <a:off x="2448024" y="3708623"/>
            <a:ext cx="1008112" cy="1008112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0" name="Přímá spojovací čára 29"/>
          <p:cNvCxnSpPr/>
          <p:nvPr/>
        </p:nvCxnSpPr>
        <p:spPr>
          <a:xfrm flipV="1">
            <a:off x="3312120" y="3060551"/>
            <a:ext cx="2088232" cy="1080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P_PPT_formalni">
  <a:themeElements>
    <a:clrScheme name="CP">
      <a:dk1>
        <a:sysClr val="windowText" lastClr="000000"/>
      </a:dk1>
      <a:lt1>
        <a:sysClr val="window" lastClr="FFFFFF"/>
      </a:lt1>
      <a:dk2>
        <a:srgbClr val="003565"/>
      </a:dk2>
      <a:lt2>
        <a:srgbClr val="FFE400"/>
      </a:lt2>
      <a:accent1>
        <a:srgbClr val="A5C02A"/>
      </a:accent1>
      <a:accent2>
        <a:srgbClr val="C63751"/>
      </a:accent2>
      <a:accent3>
        <a:srgbClr val="F89112"/>
      </a:accent3>
      <a:accent4>
        <a:srgbClr val="AA63A2"/>
      </a:accent4>
      <a:accent5>
        <a:srgbClr val="00ABDB"/>
      </a:accent5>
      <a:accent6>
        <a:srgbClr val="1EC696"/>
      </a:accent6>
      <a:hlink>
        <a:srgbClr val="003565"/>
      </a:hlink>
      <a:folHlink>
        <a:srgbClr val="003565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CP_PPT_formalni</Template>
  <TotalTime>3907</TotalTime>
  <Words>3853</Words>
  <Application>Microsoft Office PowerPoint</Application>
  <PresentationFormat>Vlastní</PresentationFormat>
  <Paragraphs>477</Paragraphs>
  <Slides>50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50</vt:i4>
      </vt:variant>
    </vt:vector>
  </HeadingPairs>
  <TitlesOfParts>
    <vt:vector size="51" baseType="lpstr">
      <vt:lpstr>CP_PPT_formalni</vt:lpstr>
      <vt:lpstr>Nový občanský zákoník </vt:lpstr>
      <vt:lpstr>Přehled přednášky</vt:lpstr>
      <vt:lpstr>Potřebujeme nový civilní kodex?</vt:lpstr>
      <vt:lpstr>Potřebujeme nový civilní kodex?</vt:lpstr>
      <vt:lpstr>Které právní předpisy nový civilní kodex ruší?</vt:lpstr>
      <vt:lpstr>Co se zachovává (a má souvislost s NOZ)?</vt:lpstr>
      <vt:lpstr>Přehled přednášky</vt:lpstr>
      <vt:lpstr>Přechodná ustanovení</vt:lpstr>
      <vt:lpstr>Systematika NOZ</vt:lpstr>
      <vt:lpstr>Systematika NOZ</vt:lpstr>
      <vt:lpstr>Základní zásady úpravy</vt:lpstr>
      <vt:lpstr>Hodnotová orientace úpravy</vt:lpstr>
      <vt:lpstr>Hodnotová orientace úpravy</vt:lpstr>
      <vt:lpstr>Hodnotový výklad úpravy (§ 2)</vt:lpstr>
      <vt:lpstr>Hledisko průměrně rozumného člověka (§ 4)</vt:lpstr>
      <vt:lpstr>Vyšší nároky na odborníky (§ 5)</vt:lpstr>
      <vt:lpstr>Pravidlo úplnosti soukromého práva (§ 10)</vt:lpstr>
      <vt:lpstr>Zásada stare decisis (§ 13)</vt:lpstr>
      <vt:lpstr>Přehled přednášky</vt:lpstr>
      <vt:lpstr>2) Povaha pojistné smlouvy</vt:lpstr>
      <vt:lpstr>2) Povaha pojistné smlouvy</vt:lpstr>
      <vt:lpstr>2) Povaha pojistné smlouvy</vt:lpstr>
      <vt:lpstr>5) Povaha pojistné smlouvy</vt:lpstr>
      <vt:lpstr>5) Povaha pojistné smlouvy</vt:lpstr>
      <vt:lpstr>2) Povaha pojistné smlouvy</vt:lpstr>
      <vt:lpstr>2) Povaha pojistné smlouvy</vt:lpstr>
      <vt:lpstr>2) Povaha pojistné smlouvy</vt:lpstr>
      <vt:lpstr>2) Povaha pojistné smlouvy</vt:lpstr>
      <vt:lpstr>2) Povaha pojistné smlouvy</vt:lpstr>
      <vt:lpstr>2) Povaha pojistné smlouvy</vt:lpstr>
      <vt:lpstr>Přehled přednášky</vt:lpstr>
      <vt:lpstr>3) Změny v právní úpravě pojištění</vt:lpstr>
      <vt:lpstr>3) Změny v právní úpravě pojištění</vt:lpstr>
      <vt:lpstr>3) Změny v právní úpravě pojištění</vt:lpstr>
      <vt:lpstr>Přehled přednášky</vt:lpstr>
      <vt:lpstr>Úvod - systematika závazků z deliktů</vt:lpstr>
      <vt:lpstr>4) Změny v právní úpravě náhrady škody</vt:lpstr>
      <vt:lpstr>4) Změny v právní úpravě náhrady škody</vt:lpstr>
      <vt:lpstr>Základní ustanovení o závazcích z deliktů</vt:lpstr>
      <vt:lpstr>Způsoba a rozsah náhrady škody</vt:lpstr>
      <vt:lpstr>Náhrada škody v penězích</vt:lpstr>
      <vt:lpstr>Náhrada při poranění zvířete</vt:lpstr>
      <vt:lpstr>Cena zvláštní obliby </vt:lpstr>
      <vt:lpstr>„Zvláštní případy“</vt:lpstr>
      <vt:lpstr>Újma na přirozených právech člověka</vt:lpstr>
      <vt:lpstr>Způsob a rozsah náhrady</vt:lpstr>
      <vt:lpstr>Náhrada při ublížení na zdraví a usmrcení</vt:lpstr>
      <vt:lpstr>Náhrada při ublížení na zdraví a usmrcení</vt:lpstr>
      <vt:lpstr>Zvláštní ustanovení o náhradě nemajetkové újmy</vt:lpstr>
      <vt:lpstr>Snímek 50</vt:lpstr>
    </vt:vector>
  </TitlesOfParts>
  <Company>Česká pojišťovna a.s.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PRM – technologické řešení</dc:title>
  <dc:creator>Klášterský Lukáš</dc:creator>
  <cp:lastModifiedBy>hyruzicka</cp:lastModifiedBy>
  <cp:revision>359</cp:revision>
  <dcterms:created xsi:type="dcterms:W3CDTF">2011-10-12T11:19:02Z</dcterms:created>
  <dcterms:modified xsi:type="dcterms:W3CDTF">2013-05-28T10:45:57Z</dcterms:modified>
</cp:coreProperties>
</file>