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362" r:id="rId2"/>
    <p:sldId id="363" r:id="rId3"/>
    <p:sldId id="416" r:id="rId4"/>
    <p:sldId id="417" r:id="rId5"/>
    <p:sldId id="418" r:id="rId6"/>
    <p:sldId id="419" r:id="rId7"/>
    <p:sldId id="370" r:id="rId8"/>
    <p:sldId id="420" r:id="rId9"/>
    <p:sldId id="421" r:id="rId10"/>
    <p:sldId id="422" r:id="rId11"/>
    <p:sldId id="358" r:id="rId12"/>
    <p:sldId id="423" r:id="rId13"/>
    <p:sldId id="345" r:id="rId14"/>
    <p:sldId id="424" r:id="rId15"/>
    <p:sldId id="425" r:id="rId16"/>
    <p:sldId id="428" r:id="rId17"/>
    <p:sldId id="346" r:id="rId18"/>
    <p:sldId id="426" r:id="rId19"/>
    <p:sldId id="353" r:id="rId20"/>
    <p:sldId id="427" r:id="rId21"/>
  </p:sldIdLst>
  <p:sldSz cx="9144000" cy="6858000" type="screen4x3"/>
  <p:notesSz cx="6797675" cy="9928225"/>
  <p:defaultTextStyle>
    <a:defPPr>
      <a:defRPr lang="sk-SK"/>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99"/>
    <a:srgbClr val="FFCCFF"/>
    <a:srgbClr val="003399"/>
    <a:srgbClr val="1F497D"/>
    <a:srgbClr val="0000CC"/>
    <a:srgbClr val="006600"/>
    <a:srgbClr val="336600"/>
    <a:srgbClr val="00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8" autoAdjust="0"/>
    <p:restoredTop sz="94617" autoAdjust="0"/>
  </p:normalViewPr>
  <p:slideViewPr>
    <p:cSldViewPr>
      <p:cViewPr>
        <p:scale>
          <a:sx n="71" d="100"/>
          <a:sy n="71" d="100"/>
        </p:scale>
        <p:origin x="-1536" y="-4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4" d="100"/>
          <a:sy n="54" d="100"/>
        </p:scale>
        <p:origin x="-1662" y="-84"/>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cs typeface="+mn-cs"/>
              </a:defRPr>
            </a:lvl1pPr>
          </a:lstStyle>
          <a:p>
            <a:pPr>
              <a:defRPr/>
            </a:pPr>
            <a:endParaRPr lang="sk-SK"/>
          </a:p>
        </p:txBody>
      </p:sp>
      <p:sp>
        <p:nvSpPr>
          <p:cNvPr id="3" name="Zástupný symbol dátum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cs typeface="+mn-cs"/>
              </a:defRPr>
            </a:lvl1pPr>
          </a:lstStyle>
          <a:p>
            <a:pPr>
              <a:defRPr/>
            </a:pPr>
            <a:fld id="{46EF0DB5-BD4C-41B9-9F4D-24A6BE31A22C}" type="datetimeFigureOut">
              <a:rPr lang="sk-SK"/>
              <a:pPr>
                <a:defRPr/>
              </a:pPr>
              <a:t>26. 11. 2012</a:t>
            </a:fld>
            <a:endParaRPr lang="sk-SK"/>
          </a:p>
        </p:txBody>
      </p:sp>
      <p:sp>
        <p:nvSpPr>
          <p:cNvPr id="4" name="Zástupný symbol päty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cs typeface="+mn-cs"/>
              </a:defRPr>
            </a:lvl1pPr>
          </a:lstStyle>
          <a:p>
            <a:pPr>
              <a:defRPr/>
            </a:pPr>
            <a:endParaRPr lang="sk-SK"/>
          </a:p>
        </p:txBody>
      </p:sp>
      <p:sp>
        <p:nvSpPr>
          <p:cNvPr id="5" name="Zástupný symbol čísla snímky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cs typeface="+mn-cs"/>
              </a:defRPr>
            </a:lvl1pPr>
          </a:lstStyle>
          <a:p>
            <a:pPr>
              <a:defRPr/>
            </a:pPr>
            <a:fld id="{A3E65894-5E95-48DF-9A6D-BECAA003BEFF}" type="slidenum">
              <a:rPr lang="sk-SK"/>
              <a:pPr>
                <a:defRPr/>
              </a:pPr>
              <a:t>‹#›</a:t>
            </a:fld>
            <a:endParaRPr lang="sk-SK"/>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cs typeface="+mn-cs"/>
              </a:defRPr>
            </a:lvl1pPr>
          </a:lstStyle>
          <a:p>
            <a:pPr>
              <a:defRPr/>
            </a:pPr>
            <a:endParaRPr lang="sk-SK"/>
          </a:p>
        </p:txBody>
      </p:sp>
      <p:sp>
        <p:nvSpPr>
          <p:cNvPr id="3" name="Zástupný symbol dátumu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cs typeface="+mn-cs"/>
              </a:defRPr>
            </a:lvl1pPr>
          </a:lstStyle>
          <a:p>
            <a:pPr>
              <a:defRPr/>
            </a:pPr>
            <a:fld id="{501BFABA-F655-49AA-9397-51720F106F7C}" type="datetimeFigureOut">
              <a:rPr lang="sk-SK"/>
              <a:pPr>
                <a:defRPr/>
              </a:pPr>
              <a:t>26. 11. 2012</a:t>
            </a:fld>
            <a:endParaRPr lang="sk-SK"/>
          </a:p>
        </p:txBody>
      </p:sp>
      <p:sp>
        <p:nvSpPr>
          <p:cNvPr id="4" name="Zástupný symbol obrazu snímky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sk-SK" noProof="0" smtClean="0"/>
          </a:p>
        </p:txBody>
      </p:sp>
      <p:sp>
        <p:nvSpPr>
          <p:cNvPr id="5" name="Zástupný symbol poznámok 4"/>
          <p:cNvSpPr>
            <a:spLocks noGrp="1"/>
          </p:cNvSpPr>
          <p:nvPr>
            <p:ph type="body" sz="quarter" idx="3"/>
          </p:nvPr>
        </p:nvSpPr>
        <p:spPr>
          <a:xfrm>
            <a:off x="679450" y="4716463"/>
            <a:ext cx="5438775" cy="4467225"/>
          </a:xfrm>
          <a:prstGeom prst="rect">
            <a:avLst/>
          </a:prstGeom>
        </p:spPr>
        <p:txBody>
          <a:bodyPr vert="horz" lIns="91440" tIns="45720" rIns="91440" bIns="45720" rtlCol="0">
            <a:normAutofit/>
          </a:bodyPr>
          <a:lstStyle/>
          <a:p>
            <a:pPr lvl="0"/>
            <a:r>
              <a:rPr lang="sk-SK" noProof="0" smtClean="0"/>
              <a:t>Kliknite sem a upravte štýly predlohy textu.</a:t>
            </a:r>
          </a:p>
          <a:p>
            <a:pPr lvl="1"/>
            <a:r>
              <a:rPr lang="sk-SK" noProof="0" smtClean="0"/>
              <a:t>Druhá úroveň</a:t>
            </a:r>
          </a:p>
          <a:p>
            <a:pPr lvl="2"/>
            <a:r>
              <a:rPr lang="sk-SK" noProof="0" smtClean="0"/>
              <a:t>Tretia úroveň</a:t>
            </a:r>
          </a:p>
          <a:p>
            <a:pPr lvl="3"/>
            <a:r>
              <a:rPr lang="sk-SK" noProof="0" smtClean="0"/>
              <a:t>Štvrtá úroveň</a:t>
            </a:r>
          </a:p>
          <a:p>
            <a:pPr lvl="4"/>
            <a:r>
              <a:rPr lang="sk-SK" noProof="0" smtClean="0"/>
              <a:t>Piata úroveň</a:t>
            </a:r>
          </a:p>
        </p:txBody>
      </p:sp>
      <p:sp>
        <p:nvSpPr>
          <p:cNvPr id="6" name="Zástupný symbol päty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cs typeface="+mn-cs"/>
              </a:defRPr>
            </a:lvl1pPr>
          </a:lstStyle>
          <a:p>
            <a:pPr>
              <a:defRPr/>
            </a:pPr>
            <a:endParaRPr lang="sk-SK"/>
          </a:p>
        </p:txBody>
      </p:sp>
      <p:sp>
        <p:nvSpPr>
          <p:cNvPr id="7" name="Zástupný symbol čísla snímky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cs typeface="+mn-cs"/>
              </a:defRPr>
            </a:lvl1pPr>
          </a:lstStyle>
          <a:p>
            <a:pPr>
              <a:defRPr/>
            </a:pPr>
            <a:fld id="{1E58C635-4FF1-4795-B6DA-82083EA03B6E}" type="slidenum">
              <a:rPr lang="sk-SK"/>
              <a:pPr>
                <a:defRPr/>
              </a:pPr>
              <a:t>‹#›</a:t>
            </a:fld>
            <a:endParaRPr lang="sk-SK"/>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84995" name="Zástupný symbol poznámok 2"/>
          <p:cNvSpPr>
            <a:spLocks noGrp="1"/>
          </p:cNvSpPr>
          <p:nvPr>
            <p:ph type="body" idx="1"/>
          </p:nvPr>
        </p:nvSpPr>
        <p:spPr bwMode="auto">
          <a:noFill/>
        </p:spPr>
        <p:txBody>
          <a:bodyPr wrap="square" numCol="1" anchor="t" anchorCtr="0" compatLnSpc="1">
            <a:prstTxWarp prst="textNoShape">
              <a:avLst/>
            </a:prstTxWarp>
          </a:bodyPr>
          <a:lstStyle/>
          <a:p>
            <a:endParaRPr lang="sk-SK" smtClean="0"/>
          </a:p>
        </p:txBody>
      </p:sp>
      <p:sp>
        <p:nvSpPr>
          <p:cNvPr id="4" name="Zástupný symbol čísla snímky 3"/>
          <p:cNvSpPr>
            <a:spLocks noGrp="1"/>
          </p:cNvSpPr>
          <p:nvPr>
            <p:ph type="sldNum" sz="quarter" idx="5"/>
          </p:nvPr>
        </p:nvSpPr>
        <p:spPr/>
        <p:txBody>
          <a:bodyPr/>
          <a:lstStyle/>
          <a:p>
            <a:pPr>
              <a:defRPr/>
            </a:pPr>
            <a:fld id="{77CD4CEB-51E9-4E77-98D6-2A21291F7DA2}" type="slidenum">
              <a:rPr lang="sk-SK" smtClean="0"/>
              <a:pPr>
                <a:defRPr/>
              </a:pPr>
              <a:t>4</a:t>
            </a:fld>
            <a:endParaRPr lang="sk-S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Kliknite sem a upravte štýl predlohy nadpisov.</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Kliknite sem a upravte štýl predlohy podnadpisov.</a:t>
            </a:r>
            <a:endParaRPr lang="sk-SK"/>
          </a:p>
        </p:txBody>
      </p:sp>
      <p:sp>
        <p:nvSpPr>
          <p:cNvPr id="4" name="Zástupný symbol dátumu 3"/>
          <p:cNvSpPr>
            <a:spLocks noGrp="1"/>
          </p:cNvSpPr>
          <p:nvPr>
            <p:ph type="dt" sz="half" idx="10"/>
          </p:nvPr>
        </p:nvSpPr>
        <p:spPr/>
        <p:txBody>
          <a:bodyPr/>
          <a:lstStyle>
            <a:lvl1pPr>
              <a:defRPr/>
            </a:lvl1pPr>
          </a:lstStyle>
          <a:p>
            <a:pPr>
              <a:defRPr/>
            </a:pPr>
            <a:fld id="{05FE8FF6-F958-4CB3-A16D-7F7BB95FBE34}" type="datetimeFigureOut">
              <a:rPr lang="sk-SK"/>
              <a:pPr>
                <a:defRPr/>
              </a:pPr>
              <a:t>26. 11. 2012</a:t>
            </a:fld>
            <a:endParaRPr lang="sk-SK"/>
          </a:p>
        </p:txBody>
      </p:sp>
      <p:sp>
        <p:nvSpPr>
          <p:cNvPr id="5" name="Zástupný symbol päty 4"/>
          <p:cNvSpPr>
            <a:spLocks noGrp="1"/>
          </p:cNvSpPr>
          <p:nvPr>
            <p:ph type="ftr" sz="quarter" idx="11"/>
          </p:nvPr>
        </p:nvSpPr>
        <p:spPr/>
        <p:txBody>
          <a:bodyPr/>
          <a:lstStyle>
            <a:lvl1pPr>
              <a:defRPr/>
            </a:lvl1pPr>
          </a:lstStyle>
          <a:p>
            <a:pPr>
              <a:defRPr/>
            </a:pPr>
            <a:endParaRPr lang="sk-SK"/>
          </a:p>
        </p:txBody>
      </p:sp>
      <p:sp>
        <p:nvSpPr>
          <p:cNvPr id="6" name="Zástupný symbol čísla snímky 5"/>
          <p:cNvSpPr>
            <a:spLocks noGrp="1"/>
          </p:cNvSpPr>
          <p:nvPr>
            <p:ph type="sldNum" sz="quarter" idx="12"/>
          </p:nvPr>
        </p:nvSpPr>
        <p:spPr/>
        <p:txBody>
          <a:bodyPr/>
          <a:lstStyle>
            <a:lvl1pPr>
              <a:defRPr/>
            </a:lvl1pPr>
          </a:lstStyle>
          <a:p>
            <a:pPr>
              <a:defRPr/>
            </a:pPr>
            <a:fld id="{5E0D683B-1B97-4415-B0E8-E405A3B3B9F3}" type="slidenum">
              <a:rPr lang="sk-SK"/>
              <a:pPr>
                <a:defRPr/>
              </a:pPr>
              <a:t>‹#›</a:t>
            </a:fld>
            <a:endParaRPr lang="sk-S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fld id="{6FF9C8AF-F84A-4782-9574-548899C6F008}" type="datetimeFigureOut">
              <a:rPr lang="sk-SK"/>
              <a:pPr>
                <a:defRPr/>
              </a:pPr>
              <a:t>26. 11. 2012</a:t>
            </a:fld>
            <a:endParaRPr lang="sk-SK"/>
          </a:p>
        </p:txBody>
      </p:sp>
      <p:sp>
        <p:nvSpPr>
          <p:cNvPr id="5" name="Zástupný symbol päty 4"/>
          <p:cNvSpPr>
            <a:spLocks noGrp="1"/>
          </p:cNvSpPr>
          <p:nvPr>
            <p:ph type="ftr" sz="quarter" idx="11"/>
          </p:nvPr>
        </p:nvSpPr>
        <p:spPr/>
        <p:txBody>
          <a:bodyPr/>
          <a:lstStyle>
            <a:lvl1pPr>
              <a:defRPr/>
            </a:lvl1pPr>
          </a:lstStyle>
          <a:p>
            <a:pPr>
              <a:defRPr/>
            </a:pPr>
            <a:endParaRPr lang="sk-SK"/>
          </a:p>
        </p:txBody>
      </p:sp>
      <p:sp>
        <p:nvSpPr>
          <p:cNvPr id="6" name="Zástupný symbol čísla snímky 5"/>
          <p:cNvSpPr>
            <a:spLocks noGrp="1"/>
          </p:cNvSpPr>
          <p:nvPr>
            <p:ph type="sldNum" sz="quarter" idx="12"/>
          </p:nvPr>
        </p:nvSpPr>
        <p:spPr/>
        <p:txBody>
          <a:bodyPr/>
          <a:lstStyle>
            <a:lvl1pPr>
              <a:defRPr/>
            </a:lvl1pPr>
          </a:lstStyle>
          <a:p>
            <a:pPr>
              <a:defRPr/>
            </a:pPr>
            <a:fld id="{C75E25FC-984C-4159-8C06-C1F854ADF6D6}" type="slidenum">
              <a:rPr lang="sk-SK"/>
              <a:pPr>
                <a:defRPr/>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p:spPr>
        <p:txBody>
          <a:bodyPr vert="eaVert"/>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a:xfrm>
            <a:off x="457200" y="274638"/>
            <a:ext cx="6019800" cy="5851525"/>
          </a:xfrm>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fld id="{3AF1C058-D8A8-40B4-B041-25B782FA1D95}" type="datetimeFigureOut">
              <a:rPr lang="sk-SK"/>
              <a:pPr>
                <a:defRPr/>
              </a:pPr>
              <a:t>26. 11. 2012</a:t>
            </a:fld>
            <a:endParaRPr lang="sk-SK"/>
          </a:p>
        </p:txBody>
      </p:sp>
      <p:sp>
        <p:nvSpPr>
          <p:cNvPr id="5" name="Zástupný symbol päty 4"/>
          <p:cNvSpPr>
            <a:spLocks noGrp="1"/>
          </p:cNvSpPr>
          <p:nvPr>
            <p:ph type="ftr" sz="quarter" idx="11"/>
          </p:nvPr>
        </p:nvSpPr>
        <p:spPr/>
        <p:txBody>
          <a:bodyPr/>
          <a:lstStyle>
            <a:lvl1pPr>
              <a:defRPr/>
            </a:lvl1pPr>
          </a:lstStyle>
          <a:p>
            <a:pPr>
              <a:defRPr/>
            </a:pPr>
            <a:endParaRPr lang="sk-SK"/>
          </a:p>
        </p:txBody>
      </p:sp>
      <p:sp>
        <p:nvSpPr>
          <p:cNvPr id="6" name="Zástupný symbol čísla snímky 5"/>
          <p:cNvSpPr>
            <a:spLocks noGrp="1"/>
          </p:cNvSpPr>
          <p:nvPr>
            <p:ph type="sldNum" sz="quarter" idx="12"/>
          </p:nvPr>
        </p:nvSpPr>
        <p:spPr/>
        <p:txBody>
          <a:bodyPr/>
          <a:lstStyle>
            <a:lvl1pPr>
              <a:defRPr/>
            </a:lvl1pPr>
          </a:lstStyle>
          <a:p>
            <a:pPr>
              <a:defRPr/>
            </a:pPr>
            <a:fld id="{F50A5E71-BA50-4C28-94C0-59B8739B82C9}" type="slidenum">
              <a:rPr lang="sk-SK"/>
              <a:pPr>
                <a:defRPr/>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idx="1"/>
          </p:nvPr>
        </p:nvSpPr>
        <p:spPr/>
        <p:txBody>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fld id="{28C66252-8C35-4DB5-8F92-902DBF6D8DF5}" type="datetimeFigureOut">
              <a:rPr lang="sk-SK"/>
              <a:pPr>
                <a:defRPr/>
              </a:pPr>
              <a:t>26. 11. 2012</a:t>
            </a:fld>
            <a:endParaRPr lang="sk-SK"/>
          </a:p>
        </p:txBody>
      </p:sp>
      <p:sp>
        <p:nvSpPr>
          <p:cNvPr id="5" name="Zástupný symbol päty 4"/>
          <p:cNvSpPr>
            <a:spLocks noGrp="1"/>
          </p:cNvSpPr>
          <p:nvPr>
            <p:ph type="ftr" sz="quarter" idx="11"/>
          </p:nvPr>
        </p:nvSpPr>
        <p:spPr/>
        <p:txBody>
          <a:bodyPr/>
          <a:lstStyle>
            <a:lvl1pPr>
              <a:defRPr/>
            </a:lvl1pPr>
          </a:lstStyle>
          <a:p>
            <a:pPr>
              <a:defRPr/>
            </a:pPr>
            <a:endParaRPr lang="sk-SK"/>
          </a:p>
        </p:txBody>
      </p:sp>
      <p:sp>
        <p:nvSpPr>
          <p:cNvPr id="6" name="Zástupný symbol čísla snímky 5"/>
          <p:cNvSpPr>
            <a:spLocks noGrp="1"/>
          </p:cNvSpPr>
          <p:nvPr>
            <p:ph type="sldNum" sz="quarter" idx="12"/>
          </p:nvPr>
        </p:nvSpPr>
        <p:spPr/>
        <p:txBody>
          <a:bodyPr/>
          <a:lstStyle>
            <a:lvl1pPr>
              <a:defRPr/>
            </a:lvl1pPr>
          </a:lstStyle>
          <a:p>
            <a:pPr>
              <a:defRPr/>
            </a:pPr>
            <a:fld id="{E695E368-A71A-474D-B0BB-16CF654776B6}" type="slidenum">
              <a:rPr lang="sk-SK"/>
              <a:pPr>
                <a:defRPr/>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Kliknite sem a upravte štýly predlohy textu.</a:t>
            </a:r>
          </a:p>
        </p:txBody>
      </p:sp>
      <p:sp>
        <p:nvSpPr>
          <p:cNvPr id="4" name="Zástupný symbol dátumu 3"/>
          <p:cNvSpPr>
            <a:spLocks noGrp="1"/>
          </p:cNvSpPr>
          <p:nvPr>
            <p:ph type="dt" sz="half" idx="10"/>
          </p:nvPr>
        </p:nvSpPr>
        <p:spPr/>
        <p:txBody>
          <a:bodyPr/>
          <a:lstStyle>
            <a:lvl1pPr>
              <a:defRPr/>
            </a:lvl1pPr>
          </a:lstStyle>
          <a:p>
            <a:pPr>
              <a:defRPr/>
            </a:pPr>
            <a:fld id="{01447B04-DF06-4E22-8341-99CD448A948A}" type="datetimeFigureOut">
              <a:rPr lang="sk-SK"/>
              <a:pPr>
                <a:defRPr/>
              </a:pPr>
              <a:t>26. 11. 2012</a:t>
            </a:fld>
            <a:endParaRPr lang="sk-SK"/>
          </a:p>
        </p:txBody>
      </p:sp>
      <p:sp>
        <p:nvSpPr>
          <p:cNvPr id="5" name="Zástupný symbol päty 4"/>
          <p:cNvSpPr>
            <a:spLocks noGrp="1"/>
          </p:cNvSpPr>
          <p:nvPr>
            <p:ph type="ftr" sz="quarter" idx="11"/>
          </p:nvPr>
        </p:nvSpPr>
        <p:spPr/>
        <p:txBody>
          <a:bodyPr/>
          <a:lstStyle>
            <a:lvl1pPr>
              <a:defRPr/>
            </a:lvl1pPr>
          </a:lstStyle>
          <a:p>
            <a:pPr>
              <a:defRPr/>
            </a:pPr>
            <a:endParaRPr lang="sk-SK"/>
          </a:p>
        </p:txBody>
      </p:sp>
      <p:sp>
        <p:nvSpPr>
          <p:cNvPr id="6" name="Zástupný symbol čísla snímky 5"/>
          <p:cNvSpPr>
            <a:spLocks noGrp="1"/>
          </p:cNvSpPr>
          <p:nvPr>
            <p:ph type="sldNum" sz="quarter" idx="12"/>
          </p:nvPr>
        </p:nvSpPr>
        <p:spPr/>
        <p:txBody>
          <a:bodyPr/>
          <a:lstStyle>
            <a:lvl1pPr>
              <a:defRPr/>
            </a:lvl1pPr>
          </a:lstStyle>
          <a:p>
            <a:pPr>
              <a:defRPr/>
            </a:pPr>
            <a:fld id="{57D965D3-53BE-452B-A843-D757241F86AA}" type="slidenum">
              <a:rPr lang="sk-SK"/>
              <a:pPr>
                <a:defRPr/>
              </a:pPr>
              <a:t>‹#›</a:t>
            </a:fld>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3"/>
          <p:cNvSpPr>
            <a:spLocks noGrp="1"/>
          </p:cNvSpPr>
          <p:nvPr>
            <p:ph type="dt" sz="half" idx="10"/>
          </p:nvPr>
        </p:nvSpPr>
        <p:spPr/>
        <p:txBody>
          <a:bodyPr/>
          <a:lstStyle>
            <a:lvl1pPr>
              <a:defRPr/>
            </a:lvl1pPr>
          </a:lstStyle>
          <a:p>
            <a:pPr>
              <a:defRPr/>
            </a:pPr>
            <a:fld id="{35FB88BA-60A5-4260-B41C-A9F5798D1934}" type="datetimeFigureOut">
              <a:rPr lang="sk-SK"/>
              <a:pPr>
                <a:defRPr/>
              </a:pPr>
              <a:t>26. 11. 2012</a:t>
            </a:fld>
            <a:endParaRPr lang="sk-SK"/>
          </a:p>
        </p:txBody>
      </p:sp>
      <p:sp>
        <p:nvSpPr>
          <p:cNvPr id="6" name="Zástupný symbol päty 4"/>
          <p:cNvSpPr>
            <a:spLocks noGrp="1"/>
          </p:cNvSpPr>
          <p:nvPr>
            <p:ph type="ftr" sz="quarter" idx="11"/>
          </p:nvPr>
        </p:nvSpPr>
        <p:spPr/>
        <p:txBody>
          <a:bodyPr/>
          <a:lstStyle>
            <a:lvl1pPr>
              <a:defRPr/>
            </a:lvl1pPr>
          </a:lstStyle>
          <a:p>
            <a:pPr>
              <a:defRPr/>
            </a:pPr>
            <a:endParaRPr lang="sk-SK"/>
          </a:p>
        </p:txBody>
      </p:sp>
      <p:sp>
        <p:nvSpPr>
          <p:cNvPr id="7" name="Zástupný symbol čísla snímky 5"/>
          <p:cNvSpPr>
            <a:spLocks noGrp="1"/>
          </p:cNvSpPr>
          <p:nvPr>
            <p:ph type="sldNum" sz="quarter" idx="12"/>
          </p:nvPr>
        </p:nvSpPr>
        <p:spPr/>
        <p:txBody>
          <a:bodyPr/>
          <a:lstStyle>
            <a:lvl1pPr>
              <a:defRPr/>
            </a:lvl1pPr>
          </a:lstStyle>
          <a:p>
            <a:pPr>
              <a:defRPr/>
            </a:pPr>
            <a:fld id="{A01F3797-674D-43E2-BCB8-13E2DD7E133C}" type="slidenum">
              <a:rPr lang="sk-SK"/>
              <a:pPr>
                <a:defRPr/>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4" name="Zástupný symbol obsah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tex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6" name="Zástupný symbol obsah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7" name="Zástupný symbol dátumu 3"/>
          <p:cNvSpPr>
            <a:spLocks noGrp="1"/>
          </p:cNvSpPr>
          <p:nvPr>
            <p:ph type="dt" sz="half" idx="10"/>
          </p:nvPr>
        </p:nvSpPr>
        <p:spPr/>
        <p:txBody>
          <a:bodyPr/>
          <a:lstStyle>
            <a:lvl1pPr>
              <a:defRPr/>
            </a:lvl1pPr>
          </a:lstStyle>
          <a:p>
            <a:pPr>
              <a:defRPr/>
            </a:pPr>
            <a:fld id="{10BEAACA-E378-4925-97BD-3FBA5FDDED2E}" type="datetimeFigureOut">
              <a:rPr lang="sk-SK"/>
              <a:pPr>
                <a:defRPr/>
              </a:pPr>
              <a:t>26. 11. 2012</a:t>
            </a:fld>
            <a:endParaRPr lang="sk-SK"/>
          </a:p>
        </p:txBody>
      </p:sp>
      <p:sp>
        <p:nvSpPr>
          <p:cNvPr id="8" name="Zástupný symbol päty 4"/>
          <p:cNvSpPr>
            <a:spLocks noGrp="1"/>
          </p:cNvSpPr>
          <p:nvPr>
            <p:ph type="ftr" sz="quarter" idx="11"/>
          </p:nvPr>
        </p:nvSpPr>
        <p:spPr/>
        <p:txBody>
          <a:bodyPr/>
          <a:lstStyle>
            <a:lvl1pPr>
              <a:defRPr/>
            </a:lvl1pPr>
          </a:lstStyle>
          <a:p>
            <a:pPr>
              <a:defRPr/>
            </a:pPr>
            <a:endParaRPr lang="sk-SK"/>
          </a:p>
        </p:txBody>
      </p:sp>
      <p:sp>
        <p:nvSpPr>
          <p:cNvPr id="9" name="Zástupný symbol čísla snímky 5"/>
          <p:cNvSpPr>
            <a:spLocks noGrp="1"/>
          </p:cNvSpPr>
          <p:nvPr>
            <p:ph type="sldNum" sz="quarter" idx="12"/>
          </p:nvPr>
        </p:nvSpPr>
        <p:spPr/>
        <p:txBody>
          <a:bodyPr/>
          <a:lstStyle>
            <a:lvl1pPr>
              <a:defRPr/>
            </a:lvl1pPr>
          </a:lstStyle>
          <a:p>
            <a:pPr>
              <a:defRPr/>
            </a:pPr>
            <a:fld id="{53A997EF-E054-462E-B683-31537E805D25}" type="slidenum">
              <a:rPr lang="sk-SK"/>
              <a:pPr>
                <a:defRPr/>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dátumu 3"/>
          <p:cNvSpPr>
            <a:spLocks noGrp="1"/>
          </p:cNvSpPr>
          <p:nvPr>
            <p:ph type="dt" sz="half" idx="10"/>
          </p:nvPr>
        </p:nvSpPr>
        <p:spPr/>
        <p:txBody>
          <a:bodyPr/>
          <a:lstStyle>
            <a:lvl1pPr>
              <a:defRPr/>
            </a:lvl1pPr>
          </a:lstStyle>
          <a:p>
            <a:pPr>
              <a:defRPr/>
            </a:pPr>
            <a:fld id="{F22D9478-1F10-4008-B64F-F15E0D7C3D7F}" type="datetimeFigureOut">
              <a:rPr lang="sk-SK"/>
              <a:pPr>
                <a:defRPr/>
              </a:pPr>
              <a:t>26. 11. 2012</a:t>
            </a:fld>
            <a:endParaRPr lang="sk-SK"/>
          </a:p>
        </p:txBody>
      </p:sp>
      <p:sp>
        <p:nvSpPr>
          <p:cNvPr id="4" name="Zástupný symbol päty 4"/>
          <p:cNvSpPr>
            <a:spLocks noGrp="1"/>
          </p:cNvSpPr>
          <p:nvPr>
            <p:ph type="ftr" sz="quarter" idx="11"/>
          </p:nvPr>
        </p:nvSpPr>
        <p:spPr/>
        <p:txBody>
          <a:bodyPr/>
          <a:lstStyle>
            <a:lvl1pPr>
              <a:defRPr/>
            </a:lvl1pPr>
          </a:lstStyle>
          <a:p>
            <a:pPr>
              <a:defRPr/>
            </a:pPr>
            <a:endParaRPr lang="sk-SK"/>
          </a:p>
        </p:txBody>
      </p:sp>
      <p:sp>
        <p:nvSpPr>
          <p:cNvPr id="5" name="Zástupný symbol čísla snímky 5"/>
          <p:cNvSpPr>
            <a:spLocks noGrp="1"/>
          </p:cNvSpPr>
          <p:nvPr>
            <p:ph type="sldNum" sz="quarter" idx="12"/>
          </p:nvPr>
        </p:nvSpPr>
        <p:spPr/>
        <p:txBody>
          <a:bodyPr/>
          <a:lstStyle>
            <a:lvl1pPr>
              <a:defRPr/>
            </a:lvl1pPr>
          </a:lstStyle>
          <a:p>
            <a:pPr>
              <a:defRPr/>
            </a:pPr>
            <a:fld id="{6C753E0F-FBDE-4798-A5AE-37FAF5E4ADD0}" type="slidenum">
              <a:rPr lang="sk-SK"/>
              <a:pPr>
                <a:defRPr/>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3"/>
          <p:cNvSpPr>
            <a:spLocks noGrp="1"/>
          </p:cNvSpPr>
          <p:nvPr>
            <p:ph type="dt" sz="half" idx="10"/>
          </p:nvPr>
        </p:nvSpPr>
        <p:spPr/>
        <p:txBody>
          <a:bodyPr/>
          <a:lstStyle>
            <a:lvl1pPr>
              <a:defRPr/>
            </a:lvl1pPr>
          </a:lstStyle>
          <a:p>
            <a:pPr>
              <a:defRPr/>
            </a:pPr>
            <a:fld id="{B5FD241F-B94E-4CCE-B342-2F4E284D3C66}" type="datetimeFigureOut">
              <a:rPr lang="sk-SK"/>
              <a:pPr>
                <a:defRPr/>
              </a:pPr>
              <a:t>26. 11. 2012</a:t>
            </a:fld>
            <a:endParaRPr lang="sk-SK"/>
          </a:p>
        </p:txBody>
      </p:sp>
      <p:sp>
        <p:nvSpPr>
          <p:cNvPr id="3" name="Zástupný symbol päty 4"/>
          <p:cNvSpPr>
            <a:spLocks noGrp="1"/>
          </p:cNvSpPr>
          <p:nvPr>
            <p:ph type="ftr" sz="quarter" idx="11"/>
          </p:nvPr>
        </p:nvSpPr>
        <p:spPr/>
        <p:txBody>
          <a:bodyPr/>
          <a:lstStyle>
            <a:lvl1pPr>
              <a:defRPr/>
            </a:lvl1pPr>
          </a:lstStyle>
          <a:p>
            <a:pPr>
              <a:defRPr/>
            </a:pPr>
            <a:endParaRPr lang="sk-SK"/>
          </a:p>
        </p:txBody>
      </p:sp>
      <p:sp>
        <p:nvSpPr>
          <p:cNvPr id="4" name="Zástupný symbol čísla snímky 5"/>
          <p:cNvSpPr>
            <a:spLocks noGrp="1"/>
          </p:cNvSpPr>
          <p:nvPr>
            <p:ph type="sldNum" sz="quarter" idx="12"/>
          </p:nvPr>
        </p:nvSpPr>
        <p:spPr/>
        <p:txBody>
          <a:bodyPr/>
          <a:lstStyle>
            <a:lvl1pPr>
              <a:defRPr/>
            </a:lvl1pPr>
          </a:lstStyle>
          <a:p>
            <a:pPr>
              <a:defRPr/>
            </a:pPr>
            <a:fld id="{483C84F0-737F-4EE2-8E84-937B78F714C1}" type="slidenum">
              <a:rPr lang="sk-SK"/>
              <a:pPr>
                <a:defRPr/>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smtClean="0"/>
              <a:t>Kliknite sem a upravte štýl predlohy nadpisov.</a:t>
            </a:r>
            <a:endParaRPr lang="sk-SK"/>
          </a:p>
        </p:txBody>
      </p:sp>
      <p:sp>
        <p:nvSpPr>
          <p:cNvPr id="3" name="Zástupný symbol obsah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3"/>
          <p:cNvSpPr>
            <a:spLocks noGrp="1"/>
          </p:cNvSpPr>
          <p:nvPr>
            <p:ph type="dt" sz="half" idx="10"/>
          </p:nvPr>
        </p:nvSpPr>
        <p:spPr/>
        <p:txBody>
          <a:bodyPr/>
          <a:lstStyle>
            <a:lvl1pPr>
              <a:defRPr/>
            </a:lvl1pPr>
          </a:lstStyle>
          <a:p>
            <a:pPr>
              <a:defRPr/>
            </a:pPr>
            <a:fld id="{C687B503-DD13-4987-B5BA-8D8B56711A2C}" type="datetimeFigureOut">
              <a:rPr lang="sk-SK"/>
              <a:pPr>
                <a:defRPr/>
              </a:pPr>
              <a:t>26. 11. 2012</a:t>
            </a:fld>
            <a:endParaRPr lang="sk-SK"/>
          </a:p>
        </p:txBody>
      </p:sp>
      <p:sp>
        <p:nvSpPr>
          <p:cNvPr id="6" name="Zástupný symbol päty 4"/>
          <p:cNvSpPr>
            <a:spLocks noGrp="1"/>
          </p:cNvSpPr>
          <p:nvPr>
            <p:ph type="ftr" sz="quarter" idx="11"/>
          </p:nvPr>
        </p:nvSpPr>
        <p:spPr/>
        <p:txBody>
          <a:bodyPr/>
          <a:lstStyle>
            <a:lvl1pPr>
              <a:defRPr/>
            </a:lvl1pPr>
          </a:lstStyle>
          <a:p>
            <a:pPr>
              <a:defRPr/>
            </a:pPr>
            <a:endParaRPr lang="sk-SK"/>
          </a:p>
        </p:txBody>
      </p:sp>
      <p:sp>
        <p:nvSpPr>
          <p:cNvPr id="7" name="Zástupný symbol čísla snímky 5"/>
          <p:cNvSpPr>
            <a:spLocks noGrp="1"/>
          </p:cNvSpPr>
          <p:nvPr>
            <p:ph type="sldNum" sz="quarter" idx="12"/>
          </p:nvPr>
        </p:nvSpPr>
        <p:spPr/>
        <p:txBody>
          <a:bodyPr/>
          <a:lstStyle>
            <a:lvl1pPr>
              <a:defRPr/>
            </a:lvl1pPr>
          </a:lstStyle>
          <a:p>
            <a:pPr>
              <a:defRPr/>
            </a:pPr>
            <a:fld id="{C8E2D823-E860-468B-BAC4-0F287B6149B8}" type="slidenum">
              <a:rPr lang="sk-SK"/>
              <a:pPr>
                <a:defRPr/>
              </a:pPr>
              <a:t>‹#›</a:t>
            </a:fld>
            <a:endParaRPr 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smtClean="0"/>
              <a:t>Kliknite sem a upravte štýl predlohy nadpisov.</a:t>
            </a:r>
            <a:endParaRPr lang="sk-SK"/>
          </a:p>
        </p:txBody>
      </p:sp>
      <p:sp>
        <p:nvSpPr>
          <p:cNvPr id="3" name="Zástupný symbol obrázka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k-SK" noProof="0" smtClean="0"/>
          </a:p>
        </p:txBody>
      </p:sp>
      <p:sp>
        <p:nvSpPr>
          <p:cNvPr id="4" name="Zástupný symbol tex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3"/>
          <p:cNvSpPr>
            <a:spLocks noGrp="1"/>
          </p:cNvSpPr>
          <p:nvPr>
            <p:ph type="dt" sz="half" idx="10"/>
          </p:nvPr>
        </p:nvSpPr>
        <p:spPr/>
        <p:txBody>
          <a:bodyPr/>
          <a:lstStyle>
            <a:lvl1pPr>
              <a:defRPr/>
            </a:lvl1pPr>
          </a:lstStyle>
          <a:p>
            <a:pPr>
              <a:defRPr/>
            </a:pPr>
            <a:fld id="{8C4FCEAF-6DFB-4941-9145-CD52F20DDEB6}" type="datetimeFigureOut">
              <a:rPr lang="sk-SK"/>
              <a:pPr>
                <a:defRPr/>
              </a:pPr>
              <a:t>26. 11. 2012</a:t>
            </a:fld>
            <a:endParaRPr lang="sk-SK"/>
          </a:p>
        </p:txBody>
      </p:sp>
      <p:sp>
        <p:nvSpPr>
          <p:cNvPr id="6" name="Zástupný symbol päty 4"/>
          <p:cNvSpPr>
            <a:spLocks noGrp="1"/>
          </p:cNvSpPr>
          <p:nvPr>
            <p:ph type="ftr" sz="quarter" idx="11"/>
          </p:nvPr>
        </p:nvSpPr>
        <p:spPr/>
        <p:txBody>
          <a:bodyPr/>
          <a:lstStyle>
            <a:lvl1pPr>
              <a:defRPr/>
            </a:lvl1pPr>
          </a:lstStyle>
          <a:p>
            <a:pPr>
              <a:defRPr/>
            </a:pPr>
            <a:endParaRPr lang="sk-SK"/>
          </a:p>
        </p:txBody>
      </p:sp>
      <p:sp>
        <p:nvSpPr>
          <p:cNvPr id="7" name="Zástupný symbol čísla snímky 5"/>
          <p:cNvSpPr>
            <a:spLocks noGrp="1"/>
          </p:cNvSpPr>
          <p:nvPr>
            <p:ph type="sldNum" sz="quarter" idx="12"/>
          </p:nvPr>
        </p:nvSpPr>
        <p:spPr/>
        <p:txBody>
          <a:bodyPr/>
          <a:lstStyle>
            <a:lvl1pPr>
              <a:defRPr/>
            </a:lvl1pPr>
          </a:lstStyle>
          <a:p>
            <a:pPr>
              <a:defRPr/>
            </a:pPr>
            <a:fld id="{F3942D2A-57B7-4C84-8841-585A4D490231}" type="slidenum">
              <a:rPr lang="sk-SK"/>
              <a:pPr>
                <a:defRPr/>
              </a:pPr>
              <a:t>‹#›</a:t>
            </a:fld>
            <a:endParaRPr lang="sk-S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Zástupný symbol nadpisu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sk-SK" smtClean="0"/>
              <a:t>Kliknite sem a upravte štýl predlohy nadpisov.</a:t>
            </a:r>
          </a:p>
        </p:txBody>
      </p:sp>
      <p:sp>
        <p:nvSpPr>
          <p:cNvPr id="1027" name="Zástupný symbol textu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p>
        </p:txBody>
      </p:sp>
      <p:sp>
        <p:nvSpPr>
          <p:cNvPr id="4" name="Zástupný symbol dátum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D048EE6A-1B63-4CF2-8419-5A7D6184BA59}" type="datetimeFigureOut">
              <a:rPr lang="sk-SK"/>
              <a:pPr>
                <a:defRPr/>
              </a:pPr>
              <a:t>26. 11. 2012</a:t>
            </a:fld>
            <a:endParaRPr lang="sk-SK"/>
          </a:p>
        </p:txBody>
      </p:sp>
      <p:sp>
        <p:nvSpPr>
          <p:cNvPr id="5" name="Zástupný symbol päty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sk-SK"/>
          </a:p>
        </p:txBody>
      </p:sp>
      <p:sp>
        <p:nvSpPr>
          <p:cNvPr id="6" name="Zástupný symbol čísla snímky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052E4A6D-0CAD-4F75-A5A4-F28BFD171067}" type="slidenum">
              <a:rPr lang="sk-SK"/>
              <a:pPr>
                <a:defRPr/>
              </a:pPr>
              <a:t>‹#›</a:t>
            </a:fld>
            <a:endParaRPr lang="sk-SK"/>
          </a:p>
        </p:txBody>
      </p:sp>
    </p:spTree>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LOGÁ SLASPO\plnofarebne.jpg"/>
          <p:cNvPicPr>
            <a:picLocks noChangeAspect="1" noChangeArrowheads="1"/>
          </p:cNvPicPr>
          <p:nvPr/>
        </p:nvPicPr>
        <p:blipFill>
          <a:blip r:embed="rId2" cstate="print"/>
          <a:srcRect/>
          <a:stretch>
            <a:fillRect/>
          </a:stretch>
        </p:blipFill>
        <p:spPr bwMode="auto">
          <a:xfrm>
            <a:off x="214313" y="214313"/>
            <a:ext cx="1857375" cy="492125"/>
          </a:xfrm>
          <a:prstGeom prst="rect">
            <a:avLst/>
          </a:prstGeom>
          <a:solidFill>
            <a:schemeClr val="bg1">
              <a:alpha val="76077"/>
            </a:schemeClr>
          </a:solidFill>
          <a:ln w="9525">
            <a:noFill/>
            <a:miter lim="800000"/>
            <a:headEnd/>
            <a:tailEnd/>
          </a:ln>
        </p:spPr>
      </p:pic>
      <p:cxnSp>
        <p:nvCxnSpPr>
          <p:cNvPr id="17" name="Rovná spojnica 16"/>
          <p:cNvCxnSpPr/>
          <p:nvPr/>
        </p:nvCxnSpPr>
        <p:spPr>
          <a:xfrm rot="5400000">
            <a:off x="-1073150" y="2428875"/>
            <a:ext cx="3430588"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6" name="Rovná spojnica 25"/>
          <p:cNvCxnSpPr/>
          <p:nvPr/>
        </p:nvCxnSpPr>
        <p:spPr>
          <a:xfrm rot="5400000">
            <a:off x="892969" y="107157"/>
            <a:ext cx="212725"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Rovná spojnica 27"/>
          <p:cNvCxnSpPr/>
          <p:nvPr/>
        </p:nvCxnSpPr>
        <p:spPr>
          <a:xfrm rot="5400000">
            <a:off x="214312" y="1500188"/>
            <a:ext cx="157162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Rovná spojnica 29"/>
          <p:cNvCxnSpPr/>
          <p:nvPr/>
        </p:nvCxnSpPr>
        <p:spPr>
          <a:xfrm rot="5400000">
            <a:off x="250031" y="107157"/>
            <a:ext cx="212725"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2" name="Rovná spojnica 31"/>
          <p:cNvCxnSpPr/>
          <p:nvPr/>
        </p:nvCxnSpPr>
        <p:spPr>
          <a:xfrm rot="5400000">
            <a:off x="-2680494" y="3821907"/>
            <a:ext cx="6073775"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6" name="Rovná spojnica 35"/>
          <p:cNvCxnSpPr/>
          <p:nvPr/>
        </p:nvCxnSpPr>
        <p:spPr>
          <a:xfrm rot="5400000">
            <a:off x="535781" y="107157"/>
            <a:ext cx="212725"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6" name="Rovná spojnica 45"/>
          <p:cNvCxnSpPr/>
          <p:nvPr/>
        </p:nvCxnSpPr>
        <p:spPr>
          <a:xfrm rot="5400000">
            <a:off x="1178719" y="107157"/>
            <a:ext cx="21272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8" name="Rovná spojnica 47"/>
          <p:cNvCxnSpPr/>
          <p:nvPr/>
        </p:nvCxnSpPr>
        <p:spPr>
          <a:xfrm rot="5400000">
            <a:off x="999332" y="999331"/>
            <a:ext cx="571500"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4107" name="Nadpis 14"/>
          <p:cNvSpPr>
            <a:spLocks noGrp="1"/>
          </p:cNvSpPr>
          <p:nvPr>
            <p:ph type="ctrTitle"/>
          </p:nvPr>
        </p:nvSpPr>
        <p:spPr>
          <a:xfrm>
            <a:off x="755650" y="2133600"/>
            <a:ext cx="7485063" cy="1470025"/>
          </a:xfrm>
        </p:spPr>
        <p:txBody>
          <a:bodyPr/>
          <a:lstStyle/>
          <a:p>
            <a:pPr marL="342900" indent="-342900"/>
            <a:r>
              <a:rPr lang="en-GB" b="1" smtClean="0">
                <a:solidFill>
                  <a:srgbClr val="0000CC"/>
                </a:solidFill>
              </a:rPr>
              <a:t>SLASPO fórum 2012</a:t>
            </a:r>
          </a:p>
        </p:txBody>
      </p:sp>
      <p:sp>
        <p:nvSpPr>
          <p:cNvPr id="4108" name="Zástupný symbol obsahu 15"/>
          <p:cNvSpPr>
            <a:spLocks noGrp="1"/>
          </p:cNvSpPr>
          <p:nvPr>
            <p:ph type="subTitle" idx="1"/>
          </p:nvPr>
        </p:nvSpPr>
        <p:spPr>
          <a:xfrm>
            <a:off x="1371600" y="3886200"/>
            <a:ext cx="6153150" cy="2328863"/>
          </a:xfrm>
        </p:spPr>
        <p:txBody>
          <a:bodyPr/>
          <a:lstStyle/>
          <a:p>
            <a:pPr lvl="1"/>
            <a:r>
              <a:rPr lang="en-GB" sz="3200" b="1" smtClean="0">
                <a:solidFill>
                  <a:schemeClr val="tx1"/>
                </a:solidFill>
              </a:rPr>
              <a:t>Panel No. II</a:t>
            </a:r>
          </a:p>
          <a:p>
            <a:pPr lvl="1"/>
            <a:r>
              <a:rPr lang="en-GB" sz="3200" b="1" smtClean="0">
                <a:solidFill>
                  <a:schemeClr val="tx1"/>
                </a:solidFill>
              </a:rPr>
              <a:t>Mediation</a:t>
            </a:r>
          </a:p>
          <a:p>
            <a:pPr lvl="1"/>
            <a:r>
              <a:rPr lang="sk-SK" sz="3200" b="1" smtClean="0">
                <a:solidFill>
                  <a:schemeClr val="tx1"/>
                </a:solidFill>
              </a:rPr>
              <a:t>- </a:t>
            </a:r>
            <a:r>
              <a:rPr lang="en-GB" sz="3200" b="1" smtClean="0">
                <a:solidFill>
                  <a:schemeClr val="tx1"/>
                </a:solidFill>
              </a:rPr>
              <a:t>how it works out</a:t>
            </a:r>
            <a:endParaRPr lang="en-GB" sz="3200" smtClean="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Cím 1"/>
          <p:cNvSpPr>
            <a:spLocks noGrp="1"/>
          </p:cNvSpPr>
          <p:nvPr>
            <p:ph type="title"/>
          </p:nvPr>
        </p:nvSpPr>
        <p:spPr/>
        <p:txBody>
          <a:bodyPr/>
          <a:lstStyle/>
          <a:p>
            <a:pPr algn="l"/>
            <a:r>
              <a:rPr lang="sk-SK" b="1" smtClean="0">
                <a:solidFill>
                  <a:srgbClr val="0000CC"/>
                </a:solidFill>
              </a:rPr>
              <a:t>HUNGARY</a:t>
            </a:r>
            <a:r>
              <a:rPr lang="sk-SK" sz="4000" b="1" smtClean="0">
                <a:solidFill>
                  <a:srgbClr val="0000CC"/>
                </a:solidFill>
              </a:rPr>
              <a:t>  </a:t>
            </a:r>
            <a:r>
              <a:rPr lang="en-GB" sz="3600" b="1" smtClean="0"/>
              <a:t>qualifications and</a:t>
            </a:r>
            <a:r>
              <a:rPr lang="sk-SK" sz="3600" b="1" smtClean="0"/>
              <a:t> </a:t>
            </a:r>
            <a:r>
              <a:rPr lang="en-GB" sz="3600" b="1" smtClean="0"/>
              <a:t>credibility</a:t>
            </a:r>
            <a:endParaRPr lang="hu-HU" sz="3600" b="1" smtClean="0"/>
          </a:p>
        </p:txBody>
      </p:sp>
      <p:sp>
        <p:nvSpPr>
          <p:cNvPr id="3" name="Tartalom helye 2"/>
          <p:cNvSpPr>
            <a:spLocks noGrp="1"/>
          </p:cNvSpPr>
          <p:nvPr>
            <p:ph idx="1"/>
          </p:nvPr>
        </p:nvSpPr>
        <p:spPr>
          <a:solidFill>
            <a:srgbClr val="99FFCC"/>
          </a:solidFill>
        </p:spPr>
        <p:txBody>
          <a:bodyPr/>
          <a:lstStyle/>
          <a:p>
            <a:pPr marL="609600" indent="-609600">
              <a:buFont typeface="Arial" charset="0"/>
              <a:buNone/>
              <a:tabLst>
                <a:tab pos="228600" algn="l"/>
              </a:tabLst>
              <a:defRPr/>
            </a:pPr>
            <a:r>
              <a:rPr lang="hu-HU" sz="2800" b="1" dirty="0" smtClean="0"/>
              <a:t>3. </a:t>
            </a:r>
            <a:r>
              <a:rPr lang="en-US" sz="2800" b="1" dirty="0" smtClean="0"/>
              <a:t>Who provides education and examination </a:t>
            </a:r>
            <a:br>
              <a:rPr lang="en-US" sz="2800" b="1" dirty="0" smtClean="0"/>
            </a:br>
            <a:r>
              <a:rPr lang="en-US" sz="2800" b="1" dirty="0" smtClean="0"/>
              <a:t>of intermediaries /advisers?</a:t>
            </a:r>
            <a:endParaRPr lang="en-US" sz="1800" dirty="0" smtClean="0"/>
          </a:p>
          <a:p>
            <a:pPr>
              <a:buFont typeface="Arial" charset="0"/>
              <a:buNone/>
              <a:defRPr/>
            </a:pPr>
            <a:r>
              <a:rPr lang="en-US" sz="1800" dirty="0" smtClean="0"/>
              <a:t>	</a:t>
            </a:r>
            <a:r>
              <a:rPr lang="en-US" sz="2800" dirty="0" smtClean="0"/>
              <a:t>Officials courses are organized and carried out by registered bodies or authorized insurers. Authorized are basically the larger insurer having the required staff. The insurance products for employees are </a:t>
            </a:r>
            <a:r>
              <a:rPr lang="en-US" sz="2800" dirty="0" err="1" smtClean="0"/>
              <a:t>tought</a:t>
            </a:r>
            <a:r>
              <a:rPr lang="en-US" sz="2800" dirty="0" smtClean="0"/>
              <a:t> by the insurance companies. To organize exams is authorized the HFSA. To become a commissioned examiner you have to meet special requirements that are to be verified by HFSA.</a:t>
            </a:r>
          </a:p>
          <a:p>
            <a:pPr>
              <a:defRPr/>
            </a:pPr>
            <a:endParaRPr lang="en-GB" b="1" dirty="0" smtClean="0"/>
          </a:p>
          <a:p>
            <a:pPr>
              <a:defRPr/>
            </a:pPr>
            <a:endParaRPr lang="hu-H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descr="S:\LOGÁ SLASPO\plnofarebne.jpg"/>
          <p:cNvPicPr>
            <a:picLocks noChangeAspect="1" noChangeArrowheads="1"/>
          </p:cNvPicPr>
          <p:nvPr/>
        </p:nvPicPr>
        <p:blipFill>
          <a:blip r:embed="rId2" cstate="print"/>
          <a:srcRect/>
          <a:stretch>
            <a:fillRect/>
          </a:stretch>
        </p:blipFill>
        <p:spPr bwMode="auto">
          <a:xfrm>
            <a:off x="214313" y="214313"/>
            <a:ext cx="1857375" cy="492125"/>
          </a:xfrm>
          <a:prstGeom prst="rect">
            <a:avLst/>
          </a:prstGeom>
          <a:solidFill>
            <a:schemeClr val="bg1">
              <a:alpha val="76077"/>
            </a:schemeClr>
          </a:solidFill>
          <a:ln w="9525">
            <a:noFill/>
            <a:miter lim="800000"/>
            <a:headEnd/>
            <a:tailEnd/>
          </a:ln>
        </p:spPr>
      </p:pic>
      <p:cxnSp>
        <p:nvCxnSpPr>
          <p:cNvPr id="17" name="Rovná spojnica 16"/>
          <p:cNvCxnSpPr/>
          <p:nvPr/>
        </p:nvCxnSpPr>
        <p:spPr>
          <a:xfrm rot="5400000">
            <a:off x="142875" y="1214438"/>
            <a:ext cx="100012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6" name="Rovná spojnica 25"/>
          <p:cNvCxnSpPr/>
          <p:nvPr/>
        </p:nvCxnSpPr>
        <p:spPr>
          <a:xfrm rot="5400000">
            <a:off x="892969" y="107157"/>
            <a:ext cx="212725"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Rovná spojnica 27"/>
          <p:cNvCxnSpPr/>
          <p:nvPr/>
        </p:nvCxnSpPr>
        <p:spPr>
          <a:xfrm rot="5400000">
            <a:off x="607218" y="1107282"/>
            <a:ext cx="7858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Rovná spojnica 29"/>
          <p:cNvCxnSpPr/>
          <p:nvPr/>
        </p:nvCxnSpPr>
        <p:spPr>
          <a:xfrm rot="5400000">
            <a:off x="250031" y="107157"/>
            <a:ext cx="212725"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2" name="Rovná spojnica 31"/>
          <p:cNvCxnSpPr/>
          <p:nvPr/>
        </p:nvCxnSpPr>
        <p:spPr>
          <a:xfrm rot="5400000">
            <a:off x="-2680494" y="3821907"/>
            <a:ext cx="6073775"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6" name="Rovná spojnica 35"/>
          <p:cNvCxnSpPr/>
          <p:nvPr/>
        </p:nvCxnSpPr>
        <p:spPr>
          <a:xfrm rot="5400000">
            <a:off x="535781" y="107157"/>
            <a:ext cx="212725"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6" name="Rovná spojnica 45"/>
          <p:cNvCxnSpPr/>
          <p:nvPr/>
        </p:nvCxnSpPr>
        <p:spPr>
          <a:xfrm rot="5400000">
            <a:off x="1178719" y="107157"/>
            <a:ext cx="21272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8" name="Rovná spojnica 47"/>
          <p:cNvCxnSpPr/>
          <p:nvPr/>
        </p:nvCxnSpPr>
        <p:spPr>
          <a:xfrm rot="5400000">
            <a:off x="999332" y="999331"/>
            <a:ext cx="571500"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1275" name="Nadpis 14"/>
          <p:cNvSpPr>
            <a:spLocks noGrp="1"/>
          </p:cNvSpPr>
          <p:nvPr>
            <p:ph type="title"/>
          </p:nvPr>
        </p:nvSpPr>
        <p:spPr>
          <a:xfrm>
            <a:off x="457200" y="274638"/>
            <a:ext cx="8472488" cy="1143000"/>
          </a:xfrm>
        </p:spPr>
        <p:txBody>
          <a:bodyPr/>
          <a:lstStyle/>
          <a:p>
            <a:pPr algn="r">
              <a:defRPr/>
            </a:pPr>
            <a:r>
              <a:rPr lang="en-US" sz="2800" b="1" dirty="0" smtClean="0"/>
              <a:t>III. Block of questions - </a:t>
            </a:r>
            <a:r>
              <a:rPr lang="en-US" sz="4000" b="1" dirty="0" smtClean="0">
                <a:latin typeface="+mn-lt"/>
              </a:rPr>
              <a:t>Corporate</a:t>
            </a:r>
            <a:r>
              <a:rPr lang="en-US" sz="4000" b="1" dirty="0" smtClean="0"/>
              <a:t> governance</a:t>
            </a:r>
            <a:endParaRPr lang="en-US" sz="4000" b="1" dirty="0" smtClean="0"/>
          </a:p>
        </p:txBody>
      </p:sp>
      <p:sp>
        <p:nvSpPr>
          <p:cNvPr id="37900" name="Zástupný symbol obsahu 15"/>
          <p:cNvSpPr>
            <a:spLocks noGrp="1"/>
          </p:cNvSpPr>
          <p:nvPr>
            <p:ph idx="1"/>
          </p:nvPr>
        </p:nvSpPr>
        <p:spPr>
          <a:xfrm>
            <a:off x="214313" y="1285875"/>
            <a:ext cx="8715375" cy="5286375"/>
          </a:xfrm>
          <a:solidFill>
            <a:srgbClr val="FFFF00"/>
          </a:solidFill>
        </p:spPr>
        <p:txBody>
          <a:bodyPr/>
          <a:lstStyle/>
          <a:p>
            <a:pPr marL="457200" indent="-457200">
              <a:buFont typeface="Calibri" pitchFamily="34" charset="0"/>
              <a:buAutoNum type="arabicPeriod"/>
              <a:tabLst>
                <a:tab pos="685800" algn="l"/>
              </a:tabLst>
            </a:pPr>
            <a:endParaRPr lang="sk-SK" sz="2800" b="1" dirty="0" smtClean="0">
              <a:cs typeface="Times New Roman" pitchFamily="18" charset="0"/>
            </a:endParaRPr>
          </a:p>
          <a:p>
            <a:pPr marL="457200" indent="-457200">
              <a:buFont typeface="Calibri" pitchFamily="34" charset="0"/>
              <a:buAutoNum type="arabicPeriod"/>
              <a:tabLst>
                <a:tab pos="685800" algn="l"/>
              </a:tabLst>
            </a:pPr>
            <a:r>
              <a:rPr lang="en-US" sz="2800" b="1" dirty="0" smtClean="0">
                <a:cs typeface="Times New Roman" pitchFamily="18" charset="0"/>
              </a:rPr>
              <a:t>Are there any particular organizational requirements  set for the intermediaries/advisers?</a:t>
            </a:r>
          </a:p>
          <a:p>
            <a:pPr marL="457200" indent="-457200">
              <a:buFont typeface="Calibri" pitchFamily="34" charset="0"/>
              <a:buAutoNum type="arabicPeriod"/>
              <a:tabLst>
                <a:tab pos="685800" algn="l"/>
              </a:tabLst>
            </a:pPr>
            <a:endParaRPr lang="sk-SK" sz="2800" b="1" dirty="0" smtClean="0">
              <a:cs typeface="Times New Roman" pitchFamily="18" charset="0"/>
            </a:endParaRPr>
          </a:p>
          <a:p>
            <a:pPr marL="457200" indent="-457200">
              <a:buFont typeface="Calibri" pitchFamily="34" charset="0"/>
              <a:buAutoNum type="arabicPeriod"/>
              <a:tabLst>
                <a:tab pos="685800" algn="l"/>
              </a:tabLst>
            </a:pPr>
            <a:endParaRPr lang="sk-SK" sz="2800" b="1" dirty="0" smtClean="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5" name="Nadpis 14"/>
          <p:cNvSpPr>
            <a:spLocks noGrp="1"/>
          </p:cNvSpPr>
          <p:nvPr>
            <p:ph type="title"/>
          </p:nvPr>
        </p:nvSpPr>
        <p:spPr>
          <a:xfrm>
            <a:off x="395288" y="274638"/>
            <a:ext cx="8534400" cy="1143000"/>
          </a:xfrm>
        </p:spPr>
        <p:txBody>
          <a:bodyPr/>
          <a:lstStyle/>
          <a:p>
            <a:pPr algn="r">
              <a:defRPr/>
            </a:pPr>
            <a:r>
              <a:rPr lang="sk-SK" b="1" dirty="0" smtClean="0">
                <a:solidFill>
                  <a:srgbClr val="0000CC"/>
                </a:solidFill>
              </a:rPr>
              <a:t>HUNGARY</a:t>
            </a:r>
            <a:r>
              <a:rPr lang="sk-SK" b="1" dirty="0" smtClean="0"/>
              <a:t>    </a:t>
            </a:r>
            <a:r>
              <a:rPr lang="sk-SK" sz="2800" b="1" dirty="0" smtClean="0"/>
              <a:t>        </a:t>
            </a:r>
            <a:r>
              <a:rPr lang="en-US" sz="4000" b="1" dirty="0" smtClean="0">
                <a:latin typeface="+mn-lt"/>
              </a:rPr>
              <a:t>Corporate</a:t>
            </a:r>
            <a:r>
              <a:rPr lang="en-US" sz="4000" b="1" dirty="0" smtClean="0"/>
              <a:t> governance</a:t>
            </a:r>
          </a:p>
        </p:txBody>
      </p:sp>
      <p:sp>
        <p:nvSpPr>
          <p:cNvPr id="15372" name="Zástupný symbol obsahu 15"/>
          <p:cNvSpPr>
            <a:spLocks noGrp="1"/>
          </p:cNvSpPr>
          <p:nvPr>
            <p:ph idx="1"/>
          </p:nvPr>
        </p:nvSpPr>
        <p:spPr>
          <a:xfrm>
            <a:off x="214313" y="1285875"/>
            <a:ext cx="8715375" cy="5286375"/>
          </a:xfrm>
          <a:solidFill>
            <a:srgbClr val="99FFCC"/>
          </a:solidFill>
        </p:spPr>
        <p:txBody>
          <a:bodyPr/>
          <a:lstStyle/>
          <a:p>
            <a:pPr marL="457200" indent="-457200">
              <a:buFont typeface="Arial" charset="0"/>
              <a:buNone/>
              <a:tabLst>
                <a:tab pos="685800" algn="l"/>
              </a:tabLst>
              <a:defRPr/>
            </a:pPr>
            <a:r>
              <a:rPr lang="sk-SK" sz="2400" b="1" dirty="0" smtClean="0">
                <a:cs typeface="Times New Roman" pitchFamily="18" charset="0"/>
              </a:rPr>
              <a:t>	</a:t>
            </a:r>
            <a:r>
              <a:rPr lang="en-US" sz="2400" b="1" dirty="0" smtClean="0">
                <a:cs typeface="Times New Roman" pitchFamily="18" charset="0"/>
              </a:rPr>
              <a:t>Are there any particular organizational requirements  set for the intermediaries/advisers?</a:t>
            </a:r>
          </a:p>
          <a:p>
            <a:pPr>
              <a:buFont typeface="Arial" charset="0"/>
              <a:buNone/>
              <a:defRPr/>
            </a:pPr>
            <a:r>
              <a:rPr lang="en-US" sz="1800" b="1" dirty="0" smtClean="0"/>
              <a:t>Money handling</a:t>
            </a:r>
            <a:r>
              <a:rPr lang="en-US" sz="1800" dirty="0" smtClean="0"/>
              <a:t>:</a:t>
            </a:r>
          </a:p>
          <a:p>
            <a:pPr>
              <a:defRPr/>
            </a:pPr>
            <a:r>
              <a:rPr lang="en-US" sz="1800" dirty="0" smtClean="0"/>
              <a:t>- management of premium payments</a:t>
            </a:r>
          </a:p>
          <a:p>
            <a:pPr>
              <a:defRPr/>
            </a:pPr>
            <a:r>
              <a:rPr lang="en-US" sz="1800" dirty="0" smtClean="0"/>
              <a:t>- the intermediary has to inform the client about the rules of payments, but there are some simplifications for intermediaries not entitled to accept money</a:t>
            </a:r>
          </a:p>
          <a:p>
            <a:pPr>
              <a:defRPr/>
            </a:pPr>
            <a:r>
              <a:rPr lang="en-US" sz="1800" dirty="0" smtClean="0"/>
              <a:t>- obligation of notification according the money laundering act</a:t>
            </a:r>
          </a:p>
          <a:p>
            <a:pPr>
              <a:buFont typeface="Arial" charset="0"/>
              <a:buNone/>
              <a:defRPr/>
            </a:pPr>
            <a:r>
              <a:rPr lang="en-US" sz="1800" b="1" dirty="0" smtClean="0"/>
              <a:t>Disclosures:</a:t>
            </a:r>
          </a:p>
          <a:p>
            <a:pPr>
              <a:defRPr/>
            </a:pPr>
            <a:r>
              <a:rPr lang="en-US" sz="1800" dirty="0" smtClean="0"/>
              <a:t>- the intermediary is bound to give information relating the provider and the content of the product</a:t>
            </a:r>
          </a:p>
          <a:p>
            <a:pPr>
              <a:defRPr/>
            </a:pPr>
            <a:r>
              <a:rPr lang="en-US" sz="1800" dirty="0" smtClean="0"/>
              <a:t>- strict rules of keeping the insurance secret; - strict rules of data protection</a:t>
            </a:r>
          </a:p>
          <a:p>
            <a:pPr>
              <a:defRPr/>
            </a:pPr>
            <a:r>
              <a:rPr lang="en-US" sz="1800" dirty="0" smtClean="0"/>
              <a:t>Liability, responsibility:</a:t>
            </a:r>
          </a:p>
          <a:p>
            <a:pPr>
              <a:defRPr/>
            </a:pPr>
            <a:r>
              <a:rPr lang="en-US" sz="1800" dirty="0" smtClean="0"/>
              <a:t>- independent intermediaries – see the EU legislation</a:t>
            </a:r>
          </a:p>
          <a:p>
            <a:pPr>
              <a:defRPr/>
            </a:pPr>
            <a:r>
              <a:rPr lang="en-US" sz="1800" dirty="0" smtClean="0"/>
              <a:t>- tied agents – the insurance company as product emitter is liable for all claims</a:t>
            </a:r>
          </a:p>
          <a:p>
            <a:pPr>
              <a:buFont typeface="Arial" charset="0"/>
              <a:buNone/>
              <a:defRPr/>
            </a:pPr>
            <a:r>
              <a:rPr lang="en-US" sz="1800" b="1" dirty="0" smtClean="0"/>
              <a:t>Advertising</a:t>
            </a:r>
            <a:r>
              <a:rPr lang="en-US" sz="1800" dirty="0" smtClean="0"/>
              <a:t>: general rules for all kinds of providers, no special rules for intermediaries</a:t>
            </a:r>
          </a:p>
          <a:p>
            <a:pPr>
              <a:defRPr/>
            </a:pPr>
            <a:endParaRPr lang="hu-HU" sz="1800" dirty="0" smtClean="0"/>
          </a:p>
          <a:p>
            <a:pPr>
              <a:defRPr/>
            </a:pPr>
            <a:endParaRPr lang="hu-HU" sz="1800" dirty="0" smtClean="0"/>
          </a:p>
          <a:p>
            <a:pPr>
              <a:defRPr/>
            </a:pPr>
            <a:endParaRPr lang="hu-HU" sz="1800" dirty="0" smtClean="0"/>
          </a:p>
          <a:p>
            <a:pPr>
              <a:defRPr/>
            </a:pPr>
            <a:endParaRPr lang="hu-HU" sz="1800" dirty="0" smtClean="0"/>
          </a:p>
          <a:p>
            <a:pPr>
              <a:defRPr/>
            </a:pPr>
            <a:endParaRPr lang="hu-HU" sz="1800" dirty="0" smtClean="0"/>
          </a:p>
          <a:p>
            <a:pPr marL="457200" indent="-457200">
              <a:buFont typeface="Calibri" pitchFamily="34" charset="0"/>
              <a:buAutoNum type="arabicPeriod"/>
              <a:tabLst>
                <a:tab pos="685800" algn="l"/>
              </a:tabLst>
              <a:defRPr/>
            </a:pPr>
            <a:endParaRPr lang="sk-SK" sz="1800" b="1" dirty="0" smtClean="0">
              <a:cs typeface="Times New Roman" pitchFamily="18" charset="0"/>
            </a:endParaRPr>
          </a:p>
          <a:p>
            <a:pPr marL="457200" indent="-457200">
              <a:buFont typeface="Calibri" pitchFamily="34" charset="0"/>
              <a:buAutoNum type="arabicPeriod"/>
              <a:tabLst>
                <a:tab pos="685800" algn="l"/>
              </a:tabLst>
              <a:defRPr/>
            </a:pPr>
            <a:endParaRPr lang="sk-SK" sz="2800" b="1" dirty="0" smtClean="0">
              <a:cs typeface="Times New Roman" pitchFamily="18" charset="0"/>
            </a:endParaRPr>
          </a:p>
          <a:p>
            <a:pPr marL="457200" indent="-457200">
              <a:buFont typeface="Calibri" pitchFamily="34" charset="0"/>
              <a:buAutoNum type="arabicPeriod"/>
              <a:tabLst>
                <a:tab pos="685800" algn="l"/>
              </a:tabLst>
              <a:defRPr/>
            </a:pPr>
            <a:endParaRPr lang="sk-SK" sz="2800" b="1" dirty="0" smtClean="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2" descr="S:\LOGÁ SLASPO\plnofarebne.jpg"/>
          <p:cNvPicPr>
            <a:picLocks noChangeAspect="1" noChangeArrowheads="1"/>
          </p:cNvPicPr>
          <p:nvPr/>
        </p:nvPicPr>
        <p:blipFill>
          <a:blip r:embed="rId2" cstate="print"/>
          <a:srcRect/>
          <a:stretch>
            <a:fillRect/>
          </a:stretch>
        </p:blipFill>
        <p:spPr bwMode="auto">
          <a:xfrm>
            <a:off x="214313" y="214313"/>
            <a:ext cx="1857375" cy="492125"/>
          </a:xfrm>
          <a:prstGeom prst="rect">
            <a:avLst/>
          </a:prstGeom>
          <a:solidFill>
            <a:schemeClr val="bg1">
              <a:alpha val="76077"/>
            </a:schemeClr>
          </a:solidFill>
          <a:ln w="9525">
            <a:noFill/>
            <a:miter lim="800000"/>
            <a:headEnd/>
            <a:tailEnd/>
          </a:ln>
        </p:spPr>
      </p:pic>
      <p:cxnSp>
        <p:nvCxnSpPr>
          <p:cNvPr id="17" name="Rovná spojnica 16"/>
          <p:cNvCxnSpPr/>
          <p:nvPr/>
        </p:nvCxnSpPr>
        <p:spPr>
          <a:xfrm rot="5400000">
            <a:off x="142875" y="1214438"/>
            <a:ext cx="100012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6" name="Rovná spojnica 25"/>
          <p:cNvCxnSpPr/>
          <p:nvPr/>
        </p:nvCxnSpPr>
        <p:spPr>
          <a:xfrm rot="5400000">
            <a:off x="892969" y="107157"/>
            <a:ext cx="212725"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Rovná spojnica 27"/>
          <p:cNvCxnSpPr/>
          <p:nvPr/>
        </p:nvCxnSpPr>
        <p:spPr>
          <a:xfrm rot="5400000">
            <a:off x="607218" y="1107282"/>
            <a:ext cx="7858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Rovná spojnica 29"/>
          <p:cNvCxnSpPr/>
          <p:nvPr/>
        </p:nvCxnSpPr>
        <p:spPr>
          <a:xfrm rot="5400000">
            <a:off x="250031" y="107157"/>
            <a:ext cx="212725"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2" name="Rovná spojnica 31"/>
          <p:cNvCxnSpPr/>
          <p:nvPr/>
        </p:nvCxnSpPr>
        <p:spPr>
          <a:xfrm rot="5400000">
            <a:off x="-2680494" y="3821907"/>
            <a:ext cx="6073775"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6" name="Rovná spojnica 35"/>
          <p:cNvCxnSpPr/>
          <p:nvPr/>
        </p:nvCxnSpPr>
        <p:spPr>
          <a:xfrm rot="5400000">
            <a:off x="535781" y="107157"/>
            <a:ext cx="212725"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6" name="Rovná spojnica 45"/>
          <p:cNvCxnSpPr/>
          <p:nvPr/>
        </p:nvCxnSpPr>
        <p:spPr>
          <a:xfrm rot="5400000">
            <a:off x="1178719" y="107157"/>
            <a:ext cx="21272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8" name="Rovná spojnica 47"/>
          <p:cNvCxnSpPr/>
          <p:nvPr/>
        </p:nvCxnSpPr>
        <p:spPr>
          <a:xfrm rot="5400000">
            <a:off x="999332" y="999331"/>
            <a:ext cx="571500"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47115" name="Nadpis 14"/>
          <p:cNvSpPr>
            <a:spLocks noGrp="1"/>
          </p:cNvSpPr>
          <p:nvPr>
            <p:ph type="title"/>
          </p:nvPr>
        </p:nvSpPr>
        <p:spPr>
          <a:xfrm>
            <a:off x="457200" y="274638"/>
            <a:ext cx="8472488" cy="1143000"/>
          </a:xfrm>
        </p:spPr>
        <p:txBody>
          <a:bodyPr/>
          <a:lstStyle/>
          <a:p>
            <a:pPr algn="r"/>
            <a:r>
              <a:rPr lang="sk-SK" sz="2800" b="1" smtClean="0"/>
              <a:t>IV. Block of questions </a:t>
            </a:r>
            <a:r>
              <a:rPr lang="sk-SK" sz="4000" b="1" smtClean="0"/>
              <a:t>- Transparency</a:t>
            </a:r>
            <a:endParaRPr lang="sk-SK" b="1" smtClean="0"/>
          </a:p>
        </p:txBody>
      </p:sp>
      <p:sp>
        <p:nvSpPr>
          <p:cNvPr id="47116" name="Zástupný symbol obsahu 15"/>
          <p:cNvSpPr>
            <a:spLocks noGrp="1"/>
          </p:cNvSpPr>
          <p:nvPr>
            <p:ph idx="1"/>
          </p:nvPr>
        </p:nvSpPr>
        <p:spPr>
          <a:xfrm>
            <a:off x="0" y="1071563"/>
            <a:ext cx="9144000" cy="5786437"/>
          </a:xfrm>
          <a:solidFill>
            <a:srgbClr val="FFFF00"/>
          </a:solidFill>
        </p:spPr>
        <p:txBody>
          <a:bodyPr/>
          <a:lstStyle/>
          <a:p>
            <a:pPr marL="514350" indent="-514350">
              <a:buFont typeface="Calibri" pitchFamily="34" charset="0"/>
              <a:buAutoNum type="arabicPeriod"/>
            </a:pPr>
            <a:endParaRPr lang="cs-CZ" sz="2800" b="1" smtClean="0">
              <a:solidFill>
                <a:srgbClr val="003399"/>
              </a:solidFill>
              <a:cs typeface="Arial" charset="0"/>
            </a:endParaRPr>
          </a:p>
          <a:p>
            <a:pPr marL="514350" indent="-514350">
              <a:buFont typeface="Calibri" pitchFamily="34" charset="0"/>
              <a:buAutoNum type="arabicPeriod"/>
            </a:pPr>
            <a:r>
              <a:rPr lang="cs-CZ" sz="2800" b="1" smtClean="0">
                <a:cs typeface="Arial" charset="0"/>
              </a:rPr>
              <a:t>How is ensured a transparency of:</a:t>
            </a:r>
          </a:p>
          <a:p>
            <a:pPr marL="1314450" lvl="2" indent="-514350"/>
            <a:r>
              <a:rPr lang="cs-CZ" sz="2800" b="1" smtClean="0">
                <a:cs typeface="Arial" charset="0"/>
              </a:rPr>
              <a:t>intermediary?</a:t>
            </a:r>
          </a:p>
          <a:p>
            <a:pPr marL="1314450" lvl="2" indent="-514350"/>
            <a:r>
              <a:rPr lang="cs-CZ" sz="2800" b="1" smtClean="0">
                <a:cs typeface="Arial" charset="0"/>
              </a:rPr>
              <a:t>financial service?</a:t>
            </a:r>
          </a:p>
          <a:p>
            <a:pPr marL="1314450" lvl="2" indent="-514350"/>
            <a:r>
              <a:rPr lang="cs-CZ" sz="2800" b="1" smtClean="0">
                <a:cs typeface="Arial" charset="0"/>
              </a:rPr>
              <a:t>product?</a:t>
            </a:r>
          </a:p>
          <a:p>
            <a:pPr marL="1314450" lvl="2" indent="-514350"/>
            <a:r>
              <a:rPr lang="cs-CZ" sz="2800" b="1" smtClean="0">
                <a:cs typeface="Arial" charset="0"/>
              </a:rPr>
              <a:t>remuneration?</a:t>
            </a:r>
            <a:endParaRPr lang="cs-CZ" sz="2800" smtClean="0">
              <a:cs typeface="Arial" charset="0"/>
            </a:endParaRPr>
          </a:p>
          <a:p>
            <a:pPr marL="514350" indent="-514350">
              <a:buFont typeface="Calibri" pitchFamily="34" charset="0"/>
              <a:buAutoNum type="arabicPeriod"/>
            </a:pPr>
            <a:endParaRPr lang="cs-CZ" sz="2800" b="1" smtClean="0">
              <a:cs typeface="Arial" charset="0"/>
            </a:endParaRPr>
          </a:p>
          <a:p>
            <a:pPr marL="514350" indent="-514350">
              <a:buFont typeface="Calibri" pitchFamily="34" charset="0"/>
              <a:buAutoNum type="arabicPeriod"/>
            </a:pPr>
            <a:r>
              <a:rPr lang="cs-CZ" sz="2800" b="1" smtClean="0">
                <a:cs typeface="Arial" charset="0"/>
              </a:rPr>
              <a:t> Is there any legal (or another) regulation for</a:t>
            </a:r>
          </a:p>
          <a:p>
            <a:pPr marL="1314450" lvl="2" indent="-514350"/>
            <a:r>
              <a:rPr lang="cs-CZ" sz="2800" b="1" smtClean="0">
                <a:cs typeface="Arial" charset="0"/>
              </a:rPr>
              <a:t>the amount of intermediation commission?</a:t>
            </a:r>
          </a:p>
          <a:p>
            <a:pPr marL="1314450" lvl="2" indent="-514350"/>
            <a:r>
              <a:rPr lang="cs-CZ" sz="2800" b="1" smtClean="0">
                <a:cs typeface="Arial" charset="0"/>
              </a:rPr>
              <a:t>form of commission payment?(</a:t>
            </a:r>
            <a:r>
              <a:rPr lang="cs-CZ" b="1" smtClean="0">
                <a:cs typeface="Arial" charset="0"/>
              </a:rPr>
              <a:t>up front or PAYG)</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8" name="Zástupný symbol obsahu 15"/>
          <p:cNvSpPr>
            <a:spLocks noGrp="1"/>
          </p:cNvSpPr>
          <p:nvPr>
            <p:ph idx="1"/>
          </p:nvPr>
        </p:nvSpPr>
        <p:spPr>
          <a:xfrm>
            <a:off x="0" y="1071563"/>
            <a:ext cx="9144000" cy="5786437"/>
          </a:xfrm>
          <a:solidFill>
            <a:srgbClr val="99FFCC"/>
          </a:solidFill>
        </p:spPr>
        <p:txBody>
          <a:bodyPr/>
          <a:lstStyle/>
          <a:p>
            <a:pPr marL="514350" indent="-514350">
              <a:buFont typeface="Calibri" pitchFamily="34" charset="0"/>
              <a:buAutoNum type="arabicPeriod"/>
              <a:defRPr/>
            </a:pPr>
            <a:r>
              <a:rPr lang="en-US" sz="2800" b="1" dirty="0" smtClean="0">
                <a:cs typeface="Arial" charset="0"/>
              </a:rPr>
              <a:t>How is ensured a transparency of intermediary?</a:t>
            </a:r>
          </a:p>
          <a:p>
            <a:pPr>
              <a:defRPr/>
            </a:pPr>
            <a:r>
              <a:rPr lang="en-US" sz="1600" dirty="0" smtClean="0"/>
              <a:t>obligatory disclosure declaration in advance about:</a:t>
            </a:r>
          </a:p>
          <a:p>
            <a:pPr>
              <a:defRPr/>
            </a:pPr>
            <a:r>
              <a:rPr lang="en-US" sz="1600" dirty="0" smtClean="0"/>
              <a:t>- form and position of intermediary (independent, dependent), to designate the </a:t>
            </a:r>
            <a:r>
              <a:rPr lang="en-US" sz="1600" dirty="0" err="1" smtClean="0"/>
              <a:t>mandator</a:t>
            </a:r>
            <a:r>
              <a:rPr lang="en-US" sz="1600" dirty="0" smtClean="0"/>
              <a:t>, supervisory authority (ID card with photo)</a:t>
            </a:r>
          </a:p>
          <a:p>
            <a:pPr>
              <a:defRPr/>
            </a:pPr>
            <a:r>
              <a:rPr lang="en-US" sz="1600" dirty="0" smtClean="0"/>
              <a:t>- who is liable for loss or damage caused to client</a:t>
            </a:r>
          </a:p>
          <a:p>
            <a:pPr>
              <a:defRPr/>
            </a:pPr>
            <a:r>
              <a:rPr lang="en-US" sz="1600" dirty="0" smtClean="0"/>
              <a:t>- where and how to prove the register</a:t>
            </a:r>
          </a:p>
          <a:p>
            <a:pPr>
              <a:defRPr/>
            </a:pPr>
            <a:r>
              <a:rPr lang="en-US" sz="1600" dirty="0" smtClean="0"/>
              <a:t>- complaint handling procedure</a:t>
            </a:r>
          </a:p>
          <a:p>
            <a:pPr>
              <a:defRPr/>
            </a:pPr>
            <a:r>
              <a:rPr lang="en-US" sz="1600" dirty="0" smtClean="0"/>
              <a:t>- BUT there is no commission transparency, it is not obligatory to disclose the remuneration factors: neither who pays nor the amount</a:t>
            </a:r>
          </a:p>
          <a:p>
            <a:pPr marL="514350" indent="-514350">
              <a:buFont typeface="Arial" charset="0"/>
              <a:buNone/>
              <a:defRPr/>
            </a:pPr>
            <a:r>
              <a:rPr lang="en-US" sz="2800" b="1" dirty="0" smtClean="0">
                <a:cs typeface="Arial" charset="0"/>
              </a:rPr>
              <a:t>2. How is ensured a transparency of financial service?</a:t>
            </a:r>
          </a:p>
          <a:p>
            <a:pPr>
              <a:defRPr/>
            </a:pPr>
            <a:r>
              <a:rPr lang="en-US" sz="1600" dirty="0" smtClean="0"/>
              <a:t>The disclosure extends on the</a:t>
            </a:r>
          </a:p>
          <a:p>
            <a:pPr>
              <a:defRPr/>
            </a:pPr>
            <a:r>
              <a:rPr lang="en-US" sz="1600" dirty="0" smtClean="0"/>
              <a:t>main features of insurer</a:t>
            </a:r>
          </a:p>
          <a:p>
            <a:pPr>
              <a:defRPr/>
            </a:pPr>
            <a:r>
              <a:rPr lang="en-US" sz="1600" dirty="0" smtClean="0"/>
              <a:t>main features and cover content of the product – there are special rules for UL products</a:t>
            </a:r>
          </a:p>
          <a:p>
            <a:pPr marL="514350" indent="-514350">
              <a:buFont typeface="Arial" charset="0"/>
              <a:buNone/>
              <a:defRPr/>
            </a:pPr>
            <a:endParaRPr lang="cs-CZ" b="1" dirty="0" smtClean="0">
              <a:cs typeface="Arial" charset="0"/>
            </a:endParaRPr>
          </a:p>
        </p:txBody>
      </p:sp>
      <p:sp>
        <p:nvSpPr>
          <p:cNvPr id="56323" name="Nadpis 12"/>
          <p:cNvSpPr>
            <a:spLocks noGrp="1"/>
          </p:cNvSpPr>
          <p:nvPr>
            <p:ph type="title"/>
          </p:nvPr>
        </p:nvSpPr>
        <p:spPr>
          <a:xfrm>
            <a:off x="250825" y="274638"/>
            <a:ext cx="8435975" cy="706437"/>
          </a:xfrm>
        </p:spPr>
        <p:txBody>
          <a:bodyPr/>
          <a:lstStyle/>
          <a:p>
            <a:r>
              <a:rPr lang="sk-SK" b="1" smtClean="0">
                <a:solidFill>
                  <a:srgbClr val="0000CC"/>
                </a:solidFill>
              </a:rPr>
              <a:t>HUNGARY         </a:t>
            </a:r>
            <a:r>
              <a:rPr lang="sk-SK" b="1" smtClean="0"/>
              <a:t>Transparency</a:t>
            </a:r>
            <a:endParaRPr lang="sk-SK"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Cím 1"/>
          <p:cNvSpPr>
            <a:spLocks noGrp="1"/>
          </p:cNvSpPr>
          <p:nvPr>
            <p:ph type="title"/>
          </p:nvPr>
        </p:nvSpPr>
        <p:spPr/>
        <p:txBody>
          <a:bodyPr/>
          <a:lstStyle/>
          <a:p>
            <a:pPr algn="l"/>
            <a:r>
              <a:rPr lang="en-US" b="1" smtClean="0">
                <a:solidFill>
                  <a:srgbClr val="0000CC"/>
                </a:solidFill>
              </a:rPr>
              <a:t>HUNGARY</a:t>
            </a:r>
            <a:r>
              <a:rPr lang="en-US" sz="2800" b="1" smtClean="0"/>
              <a:t>  			</a:t>
            </a:r>
            <a:r>
              <a:rPr lang="en-US" b="1" smtClean="0"/>
              <a:t>Transparency</a:t>
            </a:r>
          </a:p>
        </p:txBody>
      </p:sp>
      <p:sp>
        <p:nvSpPr>
          <p:cNvPr id="57347" name="Tartalom helye 2"/>
          <p:cNvSpPr>
            <a:spLocks noGrp="1"/>
          </p:cNvSpPr>
          <p:nvPr>
            <p:ph idx="1"/>
          </p:nvPr>
        </p:nvSpPr>
        <p:spPr>
          <a:solidFill>
            <a:srgbClr val="99FFCC"/>
          </a:solidFill>
        </p:spPr>
        <p:txBody>
          <a:bodyPr/>
          <a:lstStyle/>
          <a:p>
            <a:pPr marL="539750" lvl="2" indent="-514350">
              <a:buFont typeface="Arial" charset="0"/>
              <a:buNone/>
            </a:pPr>
            <a:r>
              <a:rPr lang="en-US" sz="2800" b="1" smtClean="0">
                <a:cs typeface="Arial" charset="0"/>
              </a:rPr>
              <a:t>3. How is ensured a transparency of product?</a:t>
            </a:r>
          </a:p>
          <a:p>
            <a:pPr marL="539750" lvl="2" indent="-514350">
              <a:buFont typeface="Arial" charset="0"/>
              <a:buNone/>
            </a:pPr>
            <a:r>
              <a:rPr lang="en-US" sz="2800" b="1" smtClean="0">
                <a:cs typeface="Arial" charset="0"/>
              </a:rPr>
              <a:t>	</a:t>
            </a:r>
            <a:r>
              <a:rPr lang="en-US" sz="1600" smtClean="0"/>
              <a:t>It’s obligatory to give detailed information on the content of product, special rules for life products (disclosure prior the contracting, client orientation document with a yearly follow up after contracting).</a:t>
            </a:r>
          </a:p>
          <a:p>
            <a:pPr marL="539750" lvl="2" indent="-514350">
              <a:buFont typeface="Arial" charset="0"/>
              <a:buNone/>
            </a:pPr>
            <a:r>
              <a:rPr lang="en-US" sz="2800" b="1" smtClean="0">
                <a:cs typeface="Arial" charset="0"/>
              </a:rPr>
              <a:t>4. How is ensured a transparency of remuneration?</a:t>
            </a:r>
          </a:p>
          <a:p>
            <a:r>
              <a:rPr lang="en-US" sz="1600" smtClean="0"/>
              <a:t>There is no remuneration transparency obligation in Hungary neither for the amount our the calculating method of commissions, but IMD2 regulation is warmly welcomed by HFSA. In Hungary we are against remuneration transparency but we are more for cost transparency then for commission transparency, because seeing all costs of a product is namely more informative for the client then only seeing only one factor of the costs.</a:t>
            </a:r>
          </a:p>
          <a:p>
            <a:r>
              <a:rPr lang="en-US" sz="1600" smtClean="0"/>
              <a:t>Three years ago we developed the Total Cost Indicator in Hungary in the framework of self regulation.  </a:t>
            </a:r>
          </a:p>
          <a:p>
            <a:r>
              <a:rPr lang="en-US" sz="1600" smtClean="0"/>
              <a:t>This indicator shows the clients the total costs of UL products and is widely used by all Hungarian insurers selling UL products. It is also welcomed what’s more proved by the HFSA.</a:t>
            </a:r>
          </a:p>
          <a:p>
            <a:endParaRPr lang="hu-HU"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Nadpis 1"/>
          <p:cNvSpPr>
            <a:spLocks noGrp="1"/>
          </p:cNvSpPr>
          <p:nvPr>
            <p:ph type="title"/>
          </p:nvPr>
        </p:nvSpPr>
        <p:spPr/>
        <p:txBody>
          <a:bodyPr/>
          <a:lstStyle/>
          <a:p>
            <a:r>
              <a:rPr lang="sk-SK" b="1" smtClean="0">
                <a:solidFill>
                  <a:srgbClr val="0000CC"/>
                </a:solidFill>
              </a:rPr>
              <a:t>HUNGARY</a:t>
            </a:r>
            <a:r>
              <a:rPr lang="sk-SK" sz="2800" b="1" smtClean="0"/>
              <a:t>  			</a:t>
            </a:r>
            <a:r>
              <a:rPr lang="en-US" b="1" smtClean="0"/>
              <a:t>Transparency</a:t>
            </a:r>
            <a:endParaRPr lang="en-US" smtClean="0"/>
          </a:p>
        </p:txBody>
      </p:sp>
      <p:sp>
        <p:nvSpPr>
          <p:cNvPr id="3" name="Zástupný symbol obsahu 2"/>
          <p:cNvSpPr>
            <a:spLocks noGrp="1"/>
          </p:cNvSpPr>
          <p:nvPr>
            <p:ph idx="1"/>
          </p:nvPr>
        </p:nvSpPr>
        <p:spPr>
          <a:solidFill>
            <a:srgbClr val="99FFCC"/>
          </a:solidFill>
          <a:ln>
            <a:solidFill>
              <a:schemeClr val="accent1"/>
            </a:solidFill>
          </a:ln>
        </p:spPr>
        <p:txBody>
          <a:bodyPr/>
          <a:lstStyle/>
          <a:p>
            <a:pPr marL="514350" indent="-514350">
              <a:buFont typeface="Calibri" pitchFamily="34" charset="0"/>
              <a:buAutoNum type="arabicPeriod"/>
              <a:defRPr/>
            </a:pPr>
            <a:r>
              <a:rPr lang="en-US" sz="2800" b="1" dirty="0" smtClean="0">
                <a:cs typeface="Arial" charset="0"/>
              </a:rPr>
              <a:t>Is there any legal (or another) regulation for</a:t>
            </a:r>
          </a:p>
          <a:p>
            <a:pPr marL="1314450" lvl="2" indent="-514350">
              <a:defRPr/>
            </a:pPr>
            <a:r>
              <a:rPr lang="en-US" sz="2800" b="1" dirty="0" smtClean="0">
                <a:cs typeface="Arial" charset="0"/>
              </a:rPr>
              <a:t>the amount of intermediation commission?</a:t>
            </a:r>
          </a:p>
          <a:p>
            <a:pPr marL="1314450" lvl="2" indent="-514350">
              <a:defRPr/>
            </a:pPr>
            <a:r>
              <a:rPr lang="en-US" sz="2800" b="1" dirty="0" smtClean="0">
                <a:cs typeface="Arial" charset="0"/>
              </a:rPr>
              <a:t>form of commission payment?(</a:t>
            </a:r>
            <a:r>
              <a:rPr lang="en-US" b="1" dirty="0" smtClean="0">
                <a:cs typeface="Arial" charset="0"/>
              </a:rPr>
              <a:t>up front or PAYG)</a:t>
            </a:r>
          </a:p>
          <a:p>
            <a:pPr>
              <a:defRPr/>
            </a:pPr>
            <a:r>
              <a:rPr lang="en-GB" sz="1800" dirty="0" smtClean="0"/>
              <a:t>There is no regulation or expectation in Hungary at the moment.</a:t>
            </a:r>
          </a:p>
          <a:p>
            <a:pPr>
              <a:defRPr/>
            </a:pPr>
            <a:endParaRPr lang="en-GB" sz="1800" dirty="0" smtClean="0"/>
          </a:p>
          <a:p>
            <a:pPr>
              <a:defRPr/>
            </a:pPr>
            <a:r>
              <a:rPr lang="en-GB" sz="1800" dirty="0" smtClean="0"/>
              <a:t>There is a special situation relating the commissions of life products that have </a:t>
            </a:r>
            <a:r>
              <a:rPr lang="en-US" sz="1800" dirty="0" smtClean="0"/>
              <a:t>developed extremely </a:t>
            </a:r>
            <a:r>
              <a:rPr lang="en-GB" sz="1800" dirty="0" smtClean="0"/>
              <a:t>high recently (</a:t>
            </a:r>
            <a:r>
              <a:rPr lang="en-GB" sz="1800" i="1" dirty="0" smtClean="0"/>
              <a:t>background info: up to 160-180% of the first year premium</a:t>
            </a:r>
            <a:r>
              <a:rPr lang="en-GB" sz="1800" dirty="0" smtClean="0"/>
              <a:t>). The </a:t>
            </a:r>
            <a:r>
              <a:rPr lang="en-US" sz="1800" dirty="0" smtClean="0"/>
              <a:t>HFSA encourages insurers to decrease their </a:t>
            </a:r>
            <a:r>
              <a:rPr lang="en-GB" sz="1800" dirty="0" smtClean="0"/>
              <a:t>commission rates by spreading them for a 5 year period through dropping-payment.</a:t>
            </a:r>
          </a:p>
          <a:p>
            <a:pPr>
              <a:defRPr/>
            </a:pPr>
            <a:endParaRPr lang="sk-SK"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2" descr="S:\LOGÁ SLASPO\plnofarebne.jpg"/>
          <p:cNvPicPr>
            <a:picLocks noChangeAspect="1" noChangeArrowheads="1"/>
          </p:cNvPicPr>
          <p:nvPr/>
        </p:nvPicPr>
        <p:blipFill>
          <a:blip r:embed="rId2" cstate="print"/>
          <a:srcRect/>
          <a:stretch>
            <a:fillRect/>
          </a:stretch>
        </p:blipFill>
        <p:spPr bwMode="auto">
          <a:xfrm>
            <a:off x="214313" y="214313"/>
            <a:ext cx="1857375" cy="492125"/>
          </a:xfrm>
          <a:prstGeom prst="rect">
            <a:avLst/>
          </a:prstGeom>
          <a:solidFill>
            <a:schemeClr val="bg1">
              <a:alpha val="76077"/>
            </a:schemeClr>
          </a:solidFill>
          <a:ln w="9525">
            <a:noFill/>
            <a:miter lim="800000"/>
            <a:headEnd/>
            <a:tailEnd/>
          </a:ln>
        </p:spPr>
      </p:pic>
      <p:cxnSp>
        <p:nvCxnSpPr>
          <p:cNvPr id="17" name="Rovná spojnica 16"/>
          <p:cNvCxnSpPr/>
          <p:nvPr/>
        </p:nvCxnSpPr>
        <p:spPr>
          <a:xfrm rot="5400000">
            <a:off x="142875" y="1214438"/>
            <a:ext cx="100012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6" name="Rovná spojnica 25"/>
          <p:cNvCxnSpPr/>
          <p:nvPr/>
        </p:nvCxnSpPr>
        <p:spPr>
          <a:xfrm rot="5400000">
            <a:off x="892969" y="107157"/>
            <a:ext cx="212725"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Rovná spojnica 27"/>
          <p:cNvCxnSpPr/>
          <p:nvPr/>
        </p:nvCxnSpPr>
        <p:spPr>
          <a:xfrm rot="5400000">
            <a:off x="607218" y="1107282"/>
            <a:ext cx="7858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Rovná spojnica 29"/>
          <p:cNvCxnSpPr/>
          <p:nvPr/>
        </p:nvCxnSpPr>
        <p:spPr>
          <a:xfrm rot="5400000">
            <a:off x="250031" y="107157"/>
            <a:ext cx="212725"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2" name="Rovná spojnica 31"/>
          <p:cNvCxnSpPr/>
          <p:nvPr/>
        </p:nvCxnSpPr>
        <p:spPr>
          <a:xfrm rot="5400000">
            <a:off x="-2680494" y="3821907"/>
            <a:ext cx="6073775"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6" name="Rovná spojnica 35"/>
          <p:cNvCxnSpPr/>
          <p:nvPr/>
        </p:nvCxnSpPr>
        <p:spPr>
          <a:xfrm rot="5400000">
            <a:off x="535781" y="107157"/>
            <a:ext cx="212725"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6" name="Rovná spojnica 45"/>
          <p:cNvCxnSpPr/>
          <p:nvPr/>
        </p:nvCxnSpPr>
        <p:spPr>
          <a:xfrm rot="5400000">
            <a:off x="1178719" y="107157"/>
            <a:ext cx="21272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8" name="Rovná spojnica 47"/>
          <p:cNvCxnSpPr/>
          <p:nvPr/>
        </p:nvCxnSpPr>
        <p:spPr>
          <a:xfrm rot="5400000">
            <a:off x="999332" y="999331"/>
            <a:ext cx="571500"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59403" name="Nadpis 14"/>
          <p:cNvSpPr>
            <a:spLocks noGrp="1"/>
          </p:cNvSpPr>
          <p:nvPr>
            <p:ph type="title"/>
          </p:nvPr>
        </p:nvSpPr>
        <p:spPr>
          <a:xfrm>
            <a:off x="457200" y="274638"/>
            <a:ext cx="8472488" cy="1143000"/>
          </a:xfrm>
        </p:spPr>
        <p:txBody>
          <a:bodyPr/>
          <a:lstStyle/>
          <a:p>
            <a:pPr algn="r"/>
            <a:r>
              <a:rPr lang="sk-SK" sz="2800" b="1" smtClean="0"/>
              <a:t>V. Block of questions </a:t>
            </a:r>
            <a:r>
              <a:rPr lang="sk-SK" sz="4000" b="1" smtClean="0"/>
              <a:t>– Client´s assesment</a:t>
            </a:r>
            <a:endParaRPr lang="sk-SK" b="1" smtClean="0"/>
          </a:p>
        </p:txBody>
      </p:sp>
      <p:sp>
        <p:nvSpPr>
          <p:cNvPr id="59404" name="Zástupný symbol obsahu 15"/>
          <p:cNvSpPr>
            <a:spLocks noGrp="1"/>
          </p:cNvSpPr>
          <p:nvPr>
            <p:ph idx="1"/>
          </p:nvPr>
        </p:nvSpPr>
        <p:spPr>
          <a:xfrm>
            <a:off x="0" y="1071563"/>
            <a:ext cx="9144000" cy="5786437"/>
          </a:xfrm>
          <a:solidFill>
            <a:srgbClr val="FFFF00"/>
          </a:solidFill>
        </p:spPr>
        <p:txBody>
          <a:bodyPr/>
          <a:lstStyle/>
          <a:p>
            <a:pPr marL="514350" indent="-514350">
              <a:buFont typeface="Calibri" pitchFamily="34" charset="0"/>
              <a:buAutoNum type="arabicPeriod"/>
            </a:pPr>
            <a:endParaRPr lang="cs-CZ" sz="2800" b="1" smtClean="0">
              <a:solidFill>
                <a:srgbClr val="003399"/>
              </a:solidFill>
              <a:cs typeface="Arial" charset="0"/>
            </a:endParaRPr>
          </a:p>
          <a:p>
            <a:pPr marL="514350" indent="-514350">
              <a:buFont typeface="Calibri" pitchFamily="34" charset="0"/>
              <a:buAutoNum type="arabicPeriod"/>
            </a:pPr>
            <a:r>
              <a:rPr lang="cs-CZ" sz="2800" b="1" smtClean="0">
                <a:cs typeface="Arial" charset="0"/>
              </a:rPr>
              <a:t>Is an intermediary obliged to review/asses client´s skills, experiences and knowledges? </a:t>
            </a:r>
          </a:p>
          <a:p>
            <a:pPr marL="514350" indent="-514350">
              <a:buFont typeface="Calibri" pitchFamily="34" charset="0"/>
              <a:buAutoNum type="arabicPeriod"/>
            </a:pPr>
            <a:r>
              <a:rPr lang="cs-CZ" sz="2800" b="1" smtClean="0">
                <a:cs typeface="Arial" charset="0"/>
              </a:rPr>
              <a:t>What an intermediary should do in a case of client´s refusal?</a:t>
            </a:r>
          </a:p>
          <a:p>
            <a:pPr marL="514350" indent="-514350">
              <a:buFont typeface="Calibri" pitchFamily="34" charset="0"/>
              <a:buAutoNum type="arabicPeriod"/>
            </a:pPr>
            <a:endParaRPr lang="cs-CZ" sz="2800" smtClean="0">
              <a:cs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Nadpis 14"/>
          <p:cNvSpPr>
            <a:spLocks noGrp="1"/>
          </p:cNvSpPr>
          <p:nvPr>
            <p:ph type="title"/>
          </p:nvPr>
        </p:nvSpPr>
        <p:spPr>
          <a:xfrm>
            <a:off x="323850" y="274638"/>
            <a:ext cx="8605838" cy="993775"/>
          </a:xfrm>
        </p:spPr>
        <p:txBody>
          <a:bodyPr/>
          <a:lstStyle/>
          <a:p>
            <a:pPr algn="l"/>
            <a:r>
              <a:rPr lang="sk-SK" b="1" smtClean="0">
                <a:solidFill>
                  <a:srgbClr val="0000CC"/>
                </a:solidFill>
              </a:rPr>
              <a:t>HUNGARY </a:t>
            </a:r>
            <a:r>
              <a:rPr lang="sk-SK" sz="4000" b="1" smtClean="0">
                <a:solidFill>
                  <a:srgbClr val="0000CC"/>
                </a:solidFill>
              </a:rPr>
              <a:t>		</a:t>
            </a:r>
            <a:r>
              <a:rPr lang="sk-SK" sz="4000" b="1" smtClean="0"/>
              <a:t>Client´s assesment</a:t>
            </a:r>
            <a:endParaRPr lang="sk-SK" b="1" smtClean="0"/>
          </a:p>
        </p:txBody>
      </p:sp>
      <p:sp>
        <p:nvSpPr>
          <p:cNvPr id="64515" name="Zástupný symbol obsahu 15"/>
          <p:cNvSpPr>
            <a:spLocks noGrp="1"/>
          </p:cNvSpPr>
          <p:nvPr>
            <p:ph idx="1"/>
          </p:nvPr>
        </p:nvSpPr>
        <p:spPr>
          <a:xfrm>
            <a:off x="0" y="1071563"/>
            <a:ext cx="9144000" cy="5786437"/>
          </a:xfrm>
          <a:solidFill>
            <a:srgbClr val="99FFCC"/>
          </a:solidFill>
        </p:spPr>
        <p:txBody>
          <a:bodyPr/>
          <a:lstStyle/>
          <a:p>
            <a:pPr marL="514350" indent="-514350">
              <a:buFont typeface="Calibri" pitchFamily="34" charset="0"/>
              <a:buAutoNum type="arabicPeriod"/>
            </a:pPr>
            <a:endParaRPr lang="cs-CZ" sz="2800" b="1" smtClean="0">
              <a:solidFill>
                <a:srgbClr val="003399"/>
              </a:solidFill>
              <a:cs typeface="Arial" charset="0"/>
            </a:endParaRPr>
          </a:p>
          <a:p>
            <a:pPr marL="514350" indent="-514350">
              <a:buFont typeface="Calibri" pitchFamily="34" charset="0"/>
              <a:buAutoNum type="arabicPeriod"/>
            </a:pPr>
            <a:r>
              <a:rPr lang="en-US" sz="2800" b="1" smtClean="0">
                <a:cs typeface="Arial" charset="0"/>
              </a:rPr>
              <a:t>Is an intermediary obliged to review/asses client´s skills, experiences and knowledge?</a:t>
            </a:r>
          </a:p>
          <a:p>
            <a:pPr marL="514350" indent="-514350">
              <a:buFont typeface="Arial" charset="0"/>
              <a:buNone/>
            </a:pPr>
            <a:r>
              <a:rPr lang="en-US" sz="2800" smtClean="0"/>
              <a:t>	</a:t>
            </a:r>
            <a:r>
              <a:rPr lang="en-US" sz="1800" smtClean="0"/>
              <a:t>There is a light version of assessment obligation especially for life products in Hungary, but it has nothing to do with extremely strong MIFID and PRIP’s regulation which is due to introduced in Hungary simultaneously with the new IMD2 regulation.</a:t>
            </a:r>
          </a:p>
          <a:p>
            <a:pPr marL="514350" indent="-514350">
              <a:buFont typeface="Arial" charset="0"/>
              <a:buNone/>
            </a:pPr>
            <a:r>
              <a:rPr lang="en-US" sz="2800" b="1" smtClean="0">
                <a:cs typeface="Arial" charset="0"/>
              </a:rPr>
              <a:t>2.   What an intermediary should do in a case of client´s refusal?</a:t>
            </a:r>
          </a:p>
          <a:p>
            <a:pPr marL="514350" indent="-514350">
              <a:buFont typeface="Arial" charset="0"/>
              <a:buNone/>
            </a:pPr>
            <a:r>
              <a:rPr lang="en-US" sz="2800" b="1" smtClean="0">
                <a:cs typeface="Arial" charset="0"/>
              </a:rPr>
              <a:t>	</a:t>
            </a:r>
            <a:r>
              <a:rPr lang="en-US" sz="1800" smtClean="0"/>
              <a:t>There is no regulation in this respect except for the sensitive personal data (health, nationality, religion etc.)</a:t>
            </a:r>
          </a:p>
          <a:p>
            <a:pPr marL="514350" indent="-514350">
              <a:buFont typeface="Arial" charset="0"/>
              <a:buNone/>
            </a:pPr>
            <a:endParaRPr lang="cs-CZ" sz="2800" b="1" smtClean="0">
              <a:cs typeface="Arial" charset="0"/>
            </a:endParaRPr>
          </a:p>
          <a:p>
            <a:pPr marL="514350" indent="-514350">
              <a:buFont typeface="Calibri" pitchFamily="34" charset="0"/>
              <a:buAutoNum type="arabicPeriod"/>
            </a:pPr>
            <a:endParaRPr lang="cs-CZ" sz="2800" smtClean="0">
              <a:cs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8" name="Picture 2" descr="S:\LOGÁ SLASPO\plnofarebne.jpg"/>
          <p:cNvPicPr>
            <a:picLocks noChangeAspect="1" noChangeArrowheads="1"/>
          </p:cNvPicPr>
          <p:nvPr/>
        </p:nvPicPr>
        <p:blipFill>
          <a:blip r:embed="rId2" cstate="print"/>
          <a:srcRect/>
          <a:stretch>
            <a:fillRect/>
          </a:stretch>
        </p:blipFill>
        <p:spPr bwMode="auto">
          <a:xfrm>
            <a:off x="214313" y="214313"/>
            <a:ext cx="1857375" cy="492125"/>
          </a:xfrm>
          <a:prstGeom prst="rect">
            <a:avLst/>
          </a:prstGeom>
          <a:solidFill>
            <a:schemeClr val="bg1">
              <a:alpha val="76077"/>
            </a:schemeClr>
          </a:solidFill>
          <a:ln w="9525">
            <a:noFill/>
            <a:miter lim="800000"/>
            <a:headEnd/>
            <a:tailEnd/>
          </a:ln>
        </p:spPr>
      </p:pic>
      <p:cxnSp>
        <p:nvCxnSpPr>
          <p:cNvPr id="17" name="Rovná spojnica 16"/>
          <p:cNvCxnSpPr/>
          <p:nvPr/>
        </p:nvCxnSpPr>
        <p:spPr>
          <a:xfrm rot="5400000">
            <a:off x="142875" y="1214438"/>
            <a:ext cx="100012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6" name="Rovná spojnica 25"/>
          <p:cNvCxnSpPr/>
          <p:nvPr/>
        </p:nvCxnSpPr>
        <p:spPr>
          <a:xfrm rot="5400000">
            <a:off x="892969" y="107157"/>
            <a:ext cx="212725"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Rovná spojnica 27"/>
          <p:cNvCxnSpPr/>
          <p:nvPr/>
        </p:nvCxnSpPr>
        <p:spPr>
          <a:xfrm rot="5400000">
            <a:off x="607218" y="1107282"/>
            <a:ext cx="7858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Rovná spojnica 29"/>
          <p:cNvCxnSpPr/>
          <p:nvPr/>
        </p:nvCxnSpPr>
        <p:spPr>
          <a:xfrm rot="5400000">
            <a:off x="250031" y="107157"/>
            <a:ext cx="212725"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2" name="Rovná spojnica 31"/>
          <p:cNvCxnSpPr/>
          <p:nvPr/>
        </p:nvCxnSpPr>
        <p:spPr>
          <a:xfrm rot="5400000">
            <a:off x="-2680494" y="3821907"/>
            <a:ext cx="6073775"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6" name="Rovná spojnica 35"/>
          <p:cNvCxnSpPr/>
          <p:nvPr/>
        </p:nvCxnSpPr>
        <p:spPr>
          <a:xfrm rot="5400000">
            <a:off x="535781" y="107157"/>
            <a:ext cx="212725"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6" name="Rovná spojnica 45"/>
          <p:cNvCxnSpPr/>
          <p:nvPr/>
        </p:nvCxnSpPr>
        <p:spPr>
          <a:xfrm rot="5400000">
            <a:off x="1178719" y="107157"/>
            <a:ext cx="21272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8" name="Rovná spojnica 47"/>
          <p:cNvCxnSpPr/>
          <p:nvPr/>
        </p:nvCxnSpPr>
        <p:spPr>
          <a:xfrm rot="5400000">
            <a:off x="999332" y="999331"/>
            <a:ext cx="571500"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65547" name="Nadpis 14"/>
          <p:cNvSpPr>
            <a:spLocks noGrp="1"/>
          </p:cNvSpPr>
          <p:nvPr>
            <p:ph type="title"/>
          </p:nvPr>
        </p:nvSpPr>
        <p:spPr>
          <a:xfrm>
            <a:off x="457200" y="274638"/>
            <a:ext cx="8472488" cy="1143000"/>
          </a:xfrm>
        </p:spPr>
        <p:txBody>
          <a:bodyPr/>
          <a:lstStyle/>
          <a:p>
            <a:pPr algn="r"/>
            <a:r>
              <a:rPr lang="sk-SK" sz="2800" b="1" smtClean="0"/>
              <a:t>VI. Block of questions </a:t>
            </a:r>
            <a:r>
              <a:rPr lang="sk-SK" sz="4000" b="1" smtClean="0"/>
              <a:t>- Supervision</a:t>
            </a:r>
            <a:endParaRPr lang="sk-SK" b="1" smtClean="0"/>
          </a:p>
        </p:txBody>
      </p:sp>
      <p:sp>
        <p:nvSpPr>
          <p:cNvPr id="65548" name="Zástupný symbol obsahu 15"/>
          <p:cNvSpPr>
            <a:spLocks noGrp="1"/>
          </p:cNvSpPr>
          <p:nvPr>
            <p:ph idx="1"/>
          </p:nvPr>
        </p:nvSpPr>
        <p:spPr>
          <a:xfrm>
            <a:off x="0" y="1071563"/>
            <a:ext cx="9144000" cy="5786437"/>
          </a:xfrm>
          <a:solidFill>
            <a:srgbClr val="FFFF00"/>
          </a:solidFill>
        </p:spPr>
        <p:txBody>
          <a:bodyPr/>
          <a:lstStyle/>
          <a:p>
            <a:pPr marL="514350" indent="-514350">
              <a:buFont typeface="Calibri" pitchFamily="34" charset="0"/>
              <a:buAutoNum type="arabicPeriod"/>
            </a:pPr>
            <a:endParaRPr lang="cs-CZ" sz="2800" b="1" smtClean="0">
              <a:solidFill>
                <a:srgbClr val="003399"/>
              </a:solidFill>
              <a:cs typeface="Arial" charset="0"/>
            </a:endParaRPr>
          </a:p>
          <a:p>
            <a:pPr marL="514350" indent="-514350">
              <a:buFont typeface="Calibri" pitchFamily="34" charset="0"/>
              <a:buAutoNum type="arabicPeriod"/>
            </a:pPr>
            <a:r>
              <a:rPr lang="cs-CZ" sz="2800" b="1" smtClean="0">
                <a:solidFill>
                  <a:srgbClr val="003399"/>
                </a:solidFill>
                <a:cs typeface="Arial" charset="0"/>
              </a:rPr>
              <a:t>Who supervise an intermediation? (supervisory body)</a:t>
            </a:r>
          </a:p>
          <a:p>
            <a:pPr marL="514350" indent="-514350">
              <a:buFont typeface="Calibri" pitchFamily="34" charset="0"/>
              <a:buAutoNum type="arabicPeriod"/>
            </a:pPr>
            <a:r>
              <a:rPr lang="cs-CZ" sz="2800" b="1" smtClean="0">
                <a:solidFill>
                  <a:srgbClr val="003399"/>
                </a:solidFill>
                <a:cs typeface="Arial" charset="0"/>
              </a:rPr>
              <a:t>Are the insurance companies involved </a:t>
            </a:r>
            <a:br>
              <a:rPr lang="cs-CZ" sz="2800" b="1" smtClean="0">
                <a:solidFill>
                  <a:srgbClr val="003399"/>
                </a:solidFill>
                <a:cs typeface="Arial" charset="0"/>
              </a:rPr>
            </a:br>
            <a:r>
              <a:rPr lang="cs-CZ" sz="2800" b="1" smtClean="0">
                <a:solidFill>
                  <a:srgbClr val="003399"/>
                </a:solidFill>
                <a:cs typeface="Arial" charset="0"/>
              </a:rPr>
              <a:t>in the tied agents´ supervisory? </a:t>
            </a:r>
            <a:endParaRPr lang="cs-CZ" sz="2800" smtClean="0">
              <a:cs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S:\LOGÁ SLASPO\plnofarebne.jpg"/>
          <p:cNvPicPr>
            <a:picLocks noChangeAspect="1" noChangeArrowheads="1"/>
          </p:cNvPicPr>
          <p:nvPr/>
        </p:nvPicPr>
        <p:blipFill>
          <a:blip r:embed="rId2" cstate="print"/>
          <a:srcRect/>
          <a:stretch>
            <a:fillRect/>
          </a:stretch>
        </p:blipFill>
        <p:spPr bwMode="auto">
          <a:xfrm>
            <a:off x="214313" y="214313"/>
            <a:ext cx="1857375" cy="492125"/>
          </a:xfrm>
          <a:prstGeom prst="rect">
            <a:avLst/>
          </a:prstGeom>
          <a:solidFill>
            <a:schemeClr val="bg1">
              <a:alpha val="76077"/>
            </a:schemeClr>
          </a:solidFill>
          <a:ln w="9525">
            <a:noFill/>
            <a:miter lim="800000"/>
            <a:headEnd/>
            <a:tailEnd/>
          </a:ln>
        </p:spPr>
      </p:pic>
      <p:cxnSp>
        <p:nvCxnSpPr>
          <p:cNvPr id="17" name="Rovná spojnica 16"/>
          <p:cNvCxnSpPr/>
          <p:nvPr/>
        </p:nvCxnSpPr>
        <p:spPr>
          <a:xfrm rot="5400000">
            <a:off x="142875" y="1214438"/>
            <a:ext cx="100012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6" name="Rovná spojnica 25"/>
          <p:cNvCxnSpPr/>
          <p:nvPr/>
        </p:nvCxnSpPr>
        <p:spPr>
          <a:xfrm rot="5400000">
            <a:off x="892969" y="107157"/>
            <a:ext cx="212725"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Rovná spojnica 27"/>
          <p:cNvCxnSpPr/>
          <p:nvPr/>
        </p:nvCxnSpPr>
        <p:spPr>
          <a:xfrm rot="5400000">
            <a:off x="607218" y="1107282"/>
            <a:ext cx="7858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Rovná spojnica 29"/>
          <p:cNvCxnSpPr/>
          <p:nvPr/>
        </p:nvCxnSpPr>
        <p:spPr>
          <a:xfrm rot="5400000">
            <a:off x="250031" y="107157"/>
            <a:ext cx="212725"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2" name="Rovná spojnica 31"/>
          <p:cNvCxnSpPr/>
          <p:nvPr/>
        </p:nvCxnSpPr>
        <p:spPr>
          <a:xfrm rot="5400000">
            <a:off x="-2680494" y="3821907"/>
            <a:ext cx="6073775"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6" name="Rovná spojnica 35"/>
          <p:cNvCxnSpPr/>
          <p:nvPr/>
        </p:nvCxnSpPr>
        <p:spPr>
          <a:xfrm rot="5400000">
            <a:off x="535781" y="107157"/>
            <a:ext cx="212725"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6" name="Rovná spojnica 45"/>
          <p:cNvCxnSpPr/>
          <p:nvPr/>
        </p:nvCxnSpPr>
        <p:spPr>
          <a:xfrm rot="5400000">
            <a:off x="1178719" y="107157"/>
            <a:ext cx="21272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8" name="Rovná spojnica 47"/>
          <p:cNvCxnSpPr/>
          <p:nvPr/>
        </p:nvCxnSpPr>
        <p:spPr>
          <a:xfrm rot="5400000">
            <a:off x="999332" y="999331"/>
            <a:ext cx="571500"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5131" name="Nadpis 14"/>
          <p:cNvSpPr>
            <a:spLocks noGrp="1"/>
          </p:cNvSpPr>
          <p:nvPr>
            <p:ph type="title"/>
          </p:nvPr>
        </p:nvSpPr>
        <p:spPr>
          <a:xfrm>
            <a:off x="528638" y="285750"/>
            <a:ext cx="8615362" cy="928688"/>
          </a:xfrm>
        </p:spPr>
        <p:txBody>
          <a:bodyPr/>
          <a:lstStyle/>
          <a:p>
            <a:pPr algn="r"/>
            <a:r>
              <a:rPr lang="sk-SK" sz="3600" b="1" smtClean="0"/>
              <a:t/>
            </a:r>
            <a:br>
              <a:rPr lang="sk-SK" sz="3600" b="1" smtClean="0"/>
            </a:br>
            <a:r>
              <a:rPr lang="sk-SK" sz="2800" b="1" smtClean="0"/>
              <a:t>I. B</a:t>
            </a:r>
            <a:r>
              <a:rPr lang="en-GB" sz="2800" b="1" smtClean="0"/>
              <a:t>lock </a:t>
            </a:r>
            <a:r>
              <a:rPr lang="sk-SK" sz="2800" b="1" smtClean="0"/>
              <a:t>of </a:t>
            </a:r>
            <a:r>
              <a:rPr lang="en-GB" sz="2800" b="1" smtClean="0"/>
              <a:t>questions  </a:t>
            </a:r>
            <a:r>
              <a:rPr lang="en-GB" sz="3600" b="1" smtClean="0"/>
              <a:t>– Legal environment</a:t>
            </a:r>
            <a:endParaRPr lang="en-GB" sz="3600" b="1" smtClean="0">
              <a:solidFill>
                <a:srgbClr val="C00000"/>
              </a:solidFill>
            </a:endParaRPr>
          </a:p>
        </p:txBody>
      </p:sp>
      <p:sp>
        <p:nvSpPr>
          <p:cNvPr id="4108" name="Zástupný symbol obsahu 15"/>
          <p:cNvSpPr>
            <a:spLocks noGrp="1"/>
          </p:cNvSpPr>
          <p:nvPr>
            <p:ph idx="1"/>
          </p:nvPr>
        </p:nvSpPr>
        <p:spPr>
          <a:xfrm>
            <a:off x="214313" y="1341438"/>
            <a:ext cx="8929687" cy="5070475"/>
          </a:xfrm>
          <a:solidFill>
            <a:srgbClr val="FFFF00"/>
          </a:solidFill>
        </p:spPr>
        <p:txBody>
          <a:bodyPr/>
          <a:lstStyle/>
          <a:p>
            <a:pPr>
              <a:buFont typeface="Arial" charset="0"/>
              <a:buNone/>
              <a:defRPr/>
            </a:pPr>
            <a:endParaRPr lang="sk-SK" sz="2800" b="1" dirty="0" smtClean="0">
              <a:solidFill>
                <a:srgbClr val="003399"/>
              </a:solidFill>
            </a:endParaRPr>
          </a:p>
          <a:p>
            <a:pPr marL="514350" indent="-514350">
              <a:buFont typeface="+mj-lt"/>
              <a:buAutoNum type="arabicPeriod"/>
              <a:defRPr/>
            </a:pPr>
            <a:r>
              <a:rPr lang="sk-SK" sz="2800" b="1" dirty="0" smtClean="0"/>
              <a:t>	</a:t>
            </a:r>
            <a:r>
              <a:rPr lang="sk-SK" b="1" dirty="0" smtClean="0"/>
              <a:t>I</a:t>
            </a:r>
            <a:r>
              <a:rPr lang="en-GB" b="1" dirty="0" smtClean="0"/>
              <a:t>s </a:t>
            </a:r>
            <a:r>
              <a:rPr lang="en-US" b="1" dirty="0" smtClean="0"/>
              <a:t>insurance mediation regulated by special 	legislation, or is it covered by general </a:t>
            </a:r>
            <a:r>
              <a:rPr lang="sk-SK" b="1" dirty="0" smtClean="0"/>
              <a:t>          </a:t>
            </a:r>
            <a:r>
              <a:rPr lang="en-US" b="1" dirty="0" smtClean="0"/>
              <a:t>legislation of mediation?</a:t>
            </a:r>
          </a:p>
          <a:p>
            <a:pPr marL="514350" indent="-514350">
              <a:buFont typeface="+mj-lt"/>
              <a:buAutoNum type="arabicPeriod"/>
              <a:defRPr/>
            </a:pPr>
            <a:endParaRPr lang="en-US" b="1" dirty="0" smtClean="0"/>
          </a:p>
          <a:p>
            <a:pPr marL="514350" indent="-514350">
              <a:buFont typeface="+mj-lt"/>
              <a:buAutoNum type="arabicPeriod"/>
              <a:defRPr/>
            </a:pPr>
            <a:r>
              <a:rPr lang="en-US" b="1" dirty="0" smtClean="0"/>
              <a:t>    Does intermediary have status </a:t>
            </a:r>
            <a:br>
              <a:rPr lang="en-US" b="1" dirty="0" smtClean="0"/>
            </a:br>
            <a:r>
              <a:rPr lang="en-US" b="1" dirty="0" smtClean="0"/>
              <a:t>    of self-entrepreneur?</a:t>
            </a:r>
          </a:p>
          <a:p>
            <a:pPr marL="514350" indent="-514350">
              <a:buFont typeface="+mj-lt"/>
              <a:buAutoNum type="arabicPeriod"/>
              <a:defRPr/>
            </a:pPr>
            <a:endParaRPr lang="en-GB" b="1" dirty="0" smtClean="0"/>
          </a:p>
          <a:p>
            <a:pPr marL="514350" indent="-514350">
              <a:buFont typeface="+mj-lt"/>
              <a:buAutoNum type="arabicPeriod"/>
              <a:defRPr/>
            </a:pPr>
            <a:r>
              <a:rPr lang="en-GB" b="1" dirty="0" smtClean="0"/>
              <a:t>     How does he get status of intermediary?</a:t>
            </a:r>
          </a:p>
          <a:p>
            <a:pPr>
              <a:buFont typeface="Arial" charset="0"/>
              <a:buNone/>
              <a:defRPr/>
            </a:pPr>
            <a:endParaRPr lang="sk-SK" b="1"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Nadpis 14"/>
          <p:cNvSpPr>
            <a:spLocks noGrp="1"/>
          </p:cNvSpPr>
          <p:nvPr>
            <p:ph type="title"/>
          </p:nvPr>
        </p:nvSpPr>
        <p:spPr>
          <a:xfrm>
            <a:off x="611188" y="188913"/>
            <a:ext cx="8318500" cy="993775"/>
          </a:xfrm>
        </p:spPr>
        <p:txBody>
          <a:bodyPr/>
          <a:lstStyle/>
          <a:p>
            <a:pPr algn="l"/>
            <a:r>
              <a:rPr lang="sk-SK" b="1" smtClean="0">
                <a:solidFill>
                  <a:srgbClr val="0000CC"/>
                </a:solidFill>
              </a:rPr>
              <a:t>HUNGARY </a:t>
            </a:r>
            <a:r>
              <a:rPr lang="sk-SK" sz="4000" b="1" smtClean="0">
                <a:solidFill>
                  <a:srgbClr val="0000CC"/>
                </a:solidFill>
              </a:rPr>
              <a:t>			</a:t>
            </a:r>
            <a:r>
              <a:rPr lang="en-US" sz="4000" b="1" smtClean="0"/>
              <a:t>Supervision</a:t>
            </a:r>
            <a:endParaRPr lang="en-US" b="1" smtClean="0"/>
          </a:p>
        </p:txBody>
      </p:sp>
      <p:sp>
        <p:nvSpPr>
          <p:cNvPr id="70659" name="Zástupný symbol obsahu 15"/>
          <p:cNvSpPr>
            <a:spLocks noGrp="1"/>
          </p:cNvSpPr>
          <p:nvPr>
            <p:ph idx="1"/>
          </p:nvPr>
        </p:nvSpPr>
        <p:spPr>
          <a:xfrm>
            <a:off x="0" y="1071563"/>
            <a:ext cx="9144000" cy="5786437"/>
          </a:xfrm>
          <a:solidFill>
            <a:srgbClr val="99FFCC"/>
          </a:solidFill>
        </p:spPr>
        <p:txBody>
          <a:bodyPr/>
          <a:lstStyle/>
          <a:p>
            <a:pPr marL="514350" indent="-514350">
              <a:buFont typeface="Calibri" pitchFamily="34" charset="0"/>
              <a:buAutoNum type="arabicPeriod"/>
            </a:pPr>
            <a:endParaRPr lang="cs-CZ" sz="2800" b="1" smtClean="0">
              <a:cs typeface="Arial" charset="0"/>
            </a:endParaRPr>
          </a:p>
          <a:p>
            <a:pPr marL="514350" indent="-514350">
              <a:buFont typeface="Calibri" pitchFamily="34" charset="0"/>
              <a:buAutoNum type="arabicPeriod"/>
            </a:pPr>
            <a:r>
              <a:rPr lang="en-US" sz="2800" b="1" smtClean="0">
                <a:cs typeface="Arial" charset="0"/>
              </a:rPr>
              <a:t>Who supervise an intermediation? (supervisory body)</a:t>
            </a:r>
          </a:p>
          <a:p>
            <a:pPr marL="514350" indent="-514350">
              <a:buFont typeface="Arial" charset="0"/>
              <a:buNone/>
            </a:pPr>
            <a:r>
              <a:rPr lang="en-US" sz="2800" b="1" smtClean="0">
                <a:cs typeface="Arial" charset="0"/>
              </a:rPr>
              <a:t>	</a:t>
            </a:r>
            <a:r>
              <a:rPr lang="en-GB" sz="1800" smtClean="0"/>
              <a:t>Basically </a:t>
            </a:r>
            <a:r>
              <a:rPr lang="en-US" sz="1800" smtClean="0"/>
              <a:t>it’s the HFSA who is in charge to supervise all kinds of intermediation activities. The HFSA is equipped with a wide range of competencies just like prudential supervision, consumer protection, Financial Mediation Body (out of court procedures). It is due to establish a financial ombudsman from 1.1.2013. that that is subordinated and r</a:t>
            </a:r>
            <a:r>
              <a:rPr lang="sk-SK" sz="1800" smtClean="0"/>
              <a:t>e</a:t>
            </a:r>
            <a:r>
              <a:rPr lang="en-US" sz="1800" smtClean="0"/>
              <a:t>ports directly to financial minister.</a:t>
            </a:r>
          </a:p>
          <a:p>
            <a:pPr marL="514350" indent="-514350">
              <a:buFont typeface="Arial" charset="0"/>
              <a:buNone/>
            </a:pPr>
            <a:r>
              <a:rPr lang="en-US" sz="2800" b="1" smtClean="0">
                <a:cs typeface="Arial" charset="0"/>
              </a:rPr>
              <a:t>2. Are the insurance companies involved </a:t>
            </a:r>
            <a:br>
              <a:rPr lang="en-US" sz="2800" b="1" smtClean="0">
                <a:cs typeface="Arial" charset="0"/>
              </a:rPr>
            </a:br>
            <a:r>
              <a:rPr lang="en-US" sz="2800" b="1" smtClean="0">
                <a:cs typeface="Arial" charset="0"/>
              </a:rPr>
              <a:t>in the tied agents´ supervisory?</a:t>
            </a:r>
          </a:p>
          <a:p>
            <a:pPr marL="514350" indent="-514350">
              <a:buFont typeface="Arial" charset="0"/>
              <a:buNone/>
            </a:pPr>
            <a:r>
              <a:rPr lang="en-US" sz="2800" b="1" smtClean="0">
                <a:solidFill>
                  <a:srgbClr val="003399"/>
                </a:solidFill>
                <a:cs typeface="Arial" charset="0"/>
              </a:rPr>
              <a:t>	</a:t>
            </a:r>
            <a:r>
              <a:rPr lang="en-US" sz="1800" smtClean="0"/>
              <a:t>The insurer is liable for the loss or damage caused by the tied agent subsequently there is a need of control. Anyway the insurers have no official authority against their tied agents.</a:t>
            </a:r>
          </a:p>
          <a:p>
            <a:pPr marL="514350" indent="-514350">
              <a:buFont typeface="Arial" charset="0"/>
              <a:buNone/>
            </a:pPr>
            <a:endParaRPr lang="cs-CZ" sz="2800" smtClean="0">
              <a:cs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Nadpis 14"/>
          <p:cNvSpPr>
            <a:spLocks noGrp="1"/>
          </p:cNvSpPr>
          <p:nvPr>
            <p:ph type="title"/>
          </p:nvPr>
        </p:nvSpPr>
        <p:spPr>
          <a:xfrm>
            <a:off x="323850" y="285750"/>
            <a:ext cx="8496300" cy="928688"/>
          </a:xfrm>
        </p:spPr>
        <p:txBody>
          <a:bodyPr/>
          <a:lstStyle/>
          <a:p>
            <a:pPr algn="r"/>
            <a:r>
              <a:rPr lang="sk-SK" sz="3600" b="1" smtClean="0"/>
              <a:t/>
            </a:r>
            <a:br>
              <a:rPr lang="sk-SK" sz="3600" b="1" smtClean="0"/>
            </a:br>
            <a:r>
              <a:rPr lang="sk-SK" b="1" smtClean="0">
                <a:solidFill>
                  <a:srgbClr val="0000CC"/>
                </a:solidFill>
              </a:rPr>
              <a:t>HUNGARY</a:t>
            </a:r>
            <a:r>
              <a:rPr lang="sk-SK" sz="3600" b="1" smtClean="0"/>
              <a:t>                 </a:t>
            </a:r>
            <a:r>
              <a:rPr lang="en-GB" sz="3600" b="1" smtClean="0"/>
              <a:t>Legal environment</a:t>
            </a:r>
            <a:endParaRPr lang="en-GB" sz="3600" b="1" smtClean="0">
              <a:solidFill>
                <a:srgbClr val="C00000"/>
              </a:solidFill>
            </a:endParaRPr>
          </a:p>
        </p:txBody>
      </p:sp>
      <p:sp>
        <p:nvSpPr>
          <p:cNvPr id="4108" name="Zástupný symbol obsahu 15"/>
          <p:cNvSpPr>
            <a:spLocks noGrp="1"/>
          </p:cNvSpPr>
          <p:nvPr>
            <p:ph idx="1"/>
          </p:nvPr>
        </p:nvSpPr>
        <p:spPr>
          <a:xfrm>
            <a:off x="214313" y="1341438"/>
            <a:ext cx="8929687" cy="5070475"/>
          </a:xfrm>
          <a:solidFill>
            <a:srgbClr val="99FFCC"/>
          </a:solidFill>
        </p:spPr>
        <p:txBody>
          <a:bodyPr/>
          <a:lstStyle/>
          <a:p>
            <a:pPr marL="514350" indent="-514350">
              <a:buFont typeface="+mj-lt"/>
              <a:buAutoNum type="arabicPeriod"/>
              <a:defRPr/>
            </a:pPr>
            <a:r>
              <a:rPr lang="en-US" sz="2800" b="1" dirty="0" smtClean="0"/>
              <a:t>Is insurance mediation regulated by special legislation, or is it covered by general legislation  of mediation?</a:t>
            </a:r>
          </a:p>
          <a:p>
            <a:pPr>
              <a:defRPr/>
            </a:pPr>
            <a:r>
              <a:rPr lang="en-US" sz="2400" dirty="0" smtClean="0"/>
              <a:t>Hungary has a special regulation on insurance matters including insurance mediation. Although the  Hungarian financial authority has the idea to create horizontal legislation on mediation activities.</a:t>
            </a:r>
          </a:p>
          <a:p>
            <a:pPr>
              <a:defRPr/>
            </a:pPr>
            <a:r>
              <a:rPr lang="en-US" sz="2400" dirty="0" smtClean="0"/>
              <a:t>Currently we have</a:t>
            </a:r>
          </a:p>
          <a:p>
            <a:pPr>
              <a:buFont typeface="Arial" charset="0"/>
              <a:buNone/>
              <a:defRPr/>
            </a:pPr>
            <a:r>
              <a:rPr lang="en-US" sz="2400" dirty="0" smtClean="0"/>
              <a:t>	- the </a:t>
            </a:r>
            <a:r>
              <a:rPr lang="en-US" sz="2400" dirty="0" err="1" smtClean="0"/>
              <a:t>sectoral</a:t>
            </a:r>
            <a:r>
              <a:rPr lang="en-US" sz="2400" dirty="0" smtClean="0"/>
              <a:t> act on insurance companies and insurance activities, called insurance act</a:t>
            </a:r>
          </a:p>
          <a:p>
            <a:pPr>
              <a:buFont typeface="Arial" charset="0"/>
              <a:buNone/>
              <a:defRPr/>
            </a:pPr>
            <a:r>
              <a:rPr lang="en-US" sz="2400" dirty="0" smtClean="0"/>
              <a:t>	- decree of financial minister on the rules of the mandatory training and examination of the independent intermediaries and tied agents.</a:t>
            </a:r>
          </a:p>
          <a:p>
            <a:pPr>
              <a:buFont typeface="Arial" charset="0"/>
              <a:buNone/>
              <a:defRPr/>
            </a:pPr>
            <a:endParaRPr lang="sk-SK" b="1"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Nadpis 14"/>
          <p:cNvSpPr>
            <a:spLocks noGrp="1"/>
          </p:cNvSpPr>
          <p:nvPr>
            <p:ph type="title"/>
          </p:nvPr>
        </p:nvSpPr>
        <p:spPr>
          <a:xfrm>
            <a:off x="395288" y="274638"/>
            <a:ext cx="8534400" cy="1143000"/>
          </a:xfrm>
        </p:spPr>
        <p:txBody>
          <a:bodyPr/>
          <a:lstStyle/>
          <a:p>
            <a:pPr algn="l"/>
            <a:r>
              <a:rPr lang="sk-SK" b="1" smtClean="0">
                <a:solidFill>
                  <a:srgbClr val="0000CC"/>
                </a:solidFill>
              </a:rPr>
              <a:t>HUNGARY        </a:t>
            </a:r>
            <a:r>
              <a:rPr lang="sk-SK" sz="3200" b="1" smtClean="0"/>
              <a:t>forms of insurance mediation</a:t>
            </a:r>
          </a:p>
        </p:txBody>
      </p:sp>
      <p:sp>
        <p:nvSpPr>
          <p:cNvPr id="15372" name="Zástupný symbol obsahu 15"/>
          <p:cNvSpPr>
            <a:spLocks noGrp="1"/>
          </p:cNvSpPr>
          <p:nvPr>
            <p:ph idx="1"/>
          </p:nvPr>
        </p:nvSpPr>
        <p:spPr>
          <a:xfrm>
            <a:off x="214313" y="1285875"/>
            <a:ext cx="8715375" cy="5286375"/>
          </a:xfrm>
          <a:solidFill>
            <a:srgbClr val="99FFCC"/>
          </a:solidFill>
        </p:spPr>
        <p:txBody>
          <a:bodyPr/>
          <a:lstStyle/>
          <a:p>
            <a:pPr>
              <a:buFont typeface="Arial" charset="0"/>
              <a:buNone/>
              <a:defRPr/>
            </a:pPr>
            <a:r>
              <a:rPr lang="en-US" sz="2400" b="1" dirty="0" smtClean="0"/>
              <a:t>3 forms of insurance mediation </a:t>
            </a:r>
            <a:r>
              <a:rPr lang="en-US" sz="2400" dirty="0" smtClean="0"/>
              <a:t>- </a:t>
            </a:r>
            <a:r>
              <a:rPr lang="en-US" sz="1600" dirty="0" smtClean="0"/>
              <a:t>in line with the Hungarian insurance act there are</a:t>
            </a:r>
          </a:p>
          <a:p>
            <a:pPr>
              <a:defRPr/>
            </a:pPr>
            <a:r>
              <a:rPr lang="en-US" sz="2400" b="1" dirty="0" smtClean="0"/>
              <a:t>Broker</a:t>
            </a:r>
            <a:r>
              <a:rPr lang="en-US" sz="2400" dirty="0" smtClean="0"/>
              <a:t> – independent intermediary empowered by and representing the client in the form of company limited by shares, or ltd or cooperative or branch office of third country brokers with a minimum equity capital of ~20.000€</a:t>
            </a:r>
          </a:p>
          <a:p>
            <a:pPr>
              <a:defRPr/>
            </a:pPr>
            <a:r>
              <a:rPr lang="en-US" sz="2400" b="1" dirty="0" smtClean="0"/>
              <a:t>Multi-agent</a:t>
            </a:r>
            <a:r>
              <a:rPr lang="en-US" sz="2400" dirty="0" smtClean="0"/>
              <a:t>. independent intermediary empowered by two or more insurers, sells competitive products of different companies, under the same organizational requirements as brokers</a:t>
            </a:r>
          </a:p>
          <a:p>
            <a:pPr>
              <a:defRPr/>
            </a:pPr>
            <a:r>
              <a:rPr lang="en-US" sz="2400" b="1" dirty="0" smtClean="0"/>
              <a:t>Tied agent </a:t>
            </a:r>
            <a:r>
              <a:rPr lang="en-US" sz="2400" dirty="0" smtClean="0"/>
              <a:t>– dependent intermediary empowered by his company in form of employment, self-employment or companies without any capital requirements</a:t>
            </a:r>
          </a:p>
          <a:p>
            <a:pPr>
              <a:buFont typeface="Arial" charset="0"/>
              <a:buNone/>
              <a:defRPr/>
            </a:pPr>
            <a:endParaRPr lang="hu-HU" sz="1400" dirty="0" smtClean="0"/>
          </a:p>
          <a:p>
            <a:pPr>
              <a:defRPr/>
            </a:pPr>
            <a:endParaRPr lang="hu-HU" sz="1400" dirty="0" smtClean="0"/>
          </a:p>
          <a:p>
            <a:pPr>
              <a:defRPr/>
            </a:pPr>
            <a:endParaRPr lang="hu-HU" sz="1400" dirty="0" smtClean="0"/>
          </a:p>
          <a:p>
            <a:pPr>
              <a:defRPr/>
            </a:pPr>
            <a:endParaRPr lang="hu-HU" sz="1800" dirty="0" smtClean="0"/>
          </a:p>
          <a:p>
            <a:pPr>
              <a:defRPr/>
            </a:pPr>
            <a:endParaRPr lang="hu-HU" sz="1800" dirty="0" smtClean="0"/>
          </a:p>
          <a:p>
            <a:pPr marL="457200" indent="-457200">
              <a:buFont typeface="Calibri" pitchFamily="34" charset="0"/>
              <a:buAutoNum type="arabicPeriod"/>
              <a:tabLst>
                <a:tab pos="685800" algn="l"/>
              </a:tabLst>
              <a:defRPr/>
            </a:pPr>
            <a:endParaRPr lang="sk-SK" sz="2800" b="1" dirty="0" smtClean="0">
              <a:cs typeface="Times New Roman" pitchFamily="18" charset="0"/>
            </a:endParaRPr>
          </a:p>
          <a:p>
            <a:pPr marL="457200" indent="-457200">
              <a:buFont typeface="Calibri" pitchFamily="34" charset="0"/>
              <a:buAutoNum type="arabicPeriod"/>
              <a:tabLst>
                <a:tab pos="685800" algn="l"/>
              </a:tabLst>
              <a:defRPr/>
            </a:pPr>
            <a:endParaRPr lang="sk-SK" sz="2800" b="1" dirty="0" smtClean="0">
              <a:cs typeface="Times New Roman" pitchFamily="18" charset="0"/>
            </a:endParaRPr>
          </a:p>
          <a:p>
            <a:pPr marL="457200" indent="-457200">
              <a:buFont typeface="Calibri" pitchFamily="34" charset="0"/>
              <a:buAutoNum type="arabicPeriod"/>
              <a:tabLst>
                <a:tab pos="685800" algn="l"/>
              </a:tabLst>
              <a:defRPr/>
            </a:pPr>
            <a:endParaRPr lang="sk-SK" sz="2800" b="1" dirty="0" smtClean="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ím 1"/>
          <p:cNvSpPr>
            <a:spLocks noGrp="1"/>
          </p:cNvSpPr>
          <p:nvPr>
            <p:ph type="title"/>
          </p:nvPr>
        </p:nvSpPr>
        <p:spPr/>
        <p:txBody>
          <a:bodyPr/>
          <a:lstStyle/>
          <a:p>
            <a:r>
              <a:rPr lang="sk-SK" b="1" smtClean="0">
                <a:solidFill>
                  <a:srgbClr val="0000CC"/>
                </a:solidFill>
              </a:rPr>
              <a:t>HUNGARY         </a:t>
            </a:r>
            <a:r>
              <a:rPr lang="en-GB" b="1" smtClean="0"/>
              <a:t>Legal environment</a:t>
            </a:r>
            <a:endParaRPr lang="hu-HU" b="1" smtClean="0"/>
          </a:p>
        </p:txBody>
      </p:sp>
      <p:sp>
        <p:nvSpPr>
          <p:cNvPr id="23555" name="Téglalap 2"/>
          <p:cNvSpPr>
            <a:spLocks noChangeArrowheads="1"/>
          </p:cNvSpPr>
          <p:nvPr/>
        </p:nvSpPr>
        <p:spPr bwMode="auto">
          <a:xfrm>
            <a:off x="684213" y="1484313"/>
            <a:ext cx="7704137" cy="830262"/>
          </a:xfrm>
          <a:prstGeom prst="rect">
            <a:avLst/>
          </a:prstGeom>
          <a:solidFill>
            <a:srgbClr val="99FFCC"/>
          </a:solidFill>
          <a:ln w="9525">
            <a:noFill/>
            <a:miter lim="800000"/>
            <a:headEnd/>
            <a:tailEnd/>
          </a:ln>
        </p:spPr>
        <p:txBody>
          <a:bodyPr>
            <a:spAutoFit/>
          </a:bodyPr>
          <a:lstStyle/>
          <a:p>
            <a:r>
              <a:rPr lang="hu-HU" b="1"/>
              <a:t>2</a:t>
            </a:r>
            <a:r>
              <a:rPr lang="hu-HU" sz="2400" b="1"/>
              <a:t>. 	</a:t>
            </a:r>
            <a:r>
              <a:rPr lang="en-GB" sz="2400" b="1"/>
              <a:t>Does intermediary have status</a:t>
            </a:r>
            <a:r>
              <a:rPr lang="hu-HU" sz="2400" b="1"/>
              <a:t> </a:t>
            </a:r>
            <a:r>
              <a:rPr lang="en-GB" sz="2400" b="1"/>
              <a:t>of self-</a:t>
            </a:r>
            <a:r>
              <a:rPr lang="sk-SK" sz="2400" b="1"/>
              <a:t>	entrepreneur</a:t>
            </a:r>
            <a:r>
              <a:rPr lang="en-GB" sz="2400" b="1"/>
              <a:t>?</a:t>
            </a:r>
            <a:endParaRPr lang="hu-HU" sz="2400"/>
          </a:p>
        </p:txBody>
      </p:sp>
      <p:sp>
        <p:nvSpPr>
          <p:cNvPr id="23556" name="Téglalap 3"/>
          <p:cNvSpPr>
            <a:spLocks noChangeArrowheads="1"/>
          </p:cNvSpPr>
          <p:nvPr/>
        </p:nvSpPr>
        <p:spPr bwMode="auto">
          <a:xfrm>
            <a:off x="611188" y="2492375"/>
            <a:ext cx="7777162" cy="3835400"/>
          </a:xfrm>
          <a:prstGeom prst="rect">
            <a:avLst/>
          </a:prstGeom>
          <a:solidFill>
            <a:srgbClr val="99FFCC"/>
          </a:solidFill>
          <a:ln w="9525">
            <a:solidFill>
              <a:schemeClr val="bg1"/>
            </a:solidFill>
            <a:miter lim="800000"/>
            <a:headEnd/>
            <a:tailEnd/>
          </a:ln>
        </p:spPr>
        <p:txBody>
          <a:bodyPr>
            <a:spAutoFit/>
          </a:bodyPr>
          <a:lstStyle/>
          <a:p>
            <a:r>
              <a:rPr lang="hu-HU" sz="2400"/>
              <a:t>Because of the high burden of levies related to the employment status the bigger part of the intermediaries became self-entrepreneur (self employed). Nevertheless there is a big number of employees as tied agents. Naturally the number and the proportion of self-entrepreneurs and employees differs company by company</a:t>
            </a:r>
            <a:r>
              <a:rPr lang="hu-HU"/>
              <a:t>.</a:t>
            </a:r>
          </a:p>
          <a:p>
            <a:endParaRPr lang="hu-HU"/>
          </a:p>
          <a:p>
            <a:endParaRPr lang="hu-HU"/>
          </a:p>
          <a:p>
            <a:endParaRPr lang="hu-HU"/>
          </a:p>
          <a:p>
            <a:endParaRPr lang="hu-HU"/>
          </a:p>
          <a:p>
            <a:endParaRPr lang="hu-HU"/>
          </a:p>
          <a:p>
            <a:endParaRPr lang="hu-HU"/>
          </a:p>
          <a:p>
            <a:endParaRPr lang="hu-HU"/>
          </a:p>
          <a:p>
            <a:endParaRPr lang="hu-HU"/>
          </a:p>
          <a:p>
            <a:endParaRPr lang="hu-HU"/>
          </a:p>
          <a:p>
            <a:endParaRPr lang="hu-HU"/>
          </a:p>
          <a:p>
            <a:endParaRPr lang="hu-HU"/>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ím 1"/>
          <p:cNvSpPr>
            <a:spLocks noGrp="1"/>
          </p:cNvSpPr>
          <p:nvPr>
            <p:ph type="title"/>
          </p:nvPr>
        </p:nvSpPr>
        <p:spPr>
          <a:xfrm>
            <a:off x="468313" y="260350"/>
            <a:ext cx="8229600" cy="1143000"/>
          </a:xfrm>
        </p:spPr>
        <p:txBody>
          <a:bodyPr/>
          <a:lstStyle/>
          <a:p>
            <a:r>
              <a:rPr lang="sk-SK" b="1" smtClean="0">
                <a:solidFill>
                  <a:srgbClr val="0000CC"/>
                </a:solidFill>
              </a:rPr>
              <a:t>HUNGARY        </a:t>
            </a:r>
            <a:r>
              <a:rPr lang="en-GB" b="1" smtClean="0"/>
              <a:t> Legal environment</a:t>
            </a:r>
            <a:endParaRPr lang="hu-HU" b="1" smtClean="0"/>
          </a:p>
        </p:txBody>
      </p:sp>
      <p:sp>
        <p:nvSpPr>
          <p:cNvPr id="24579" name="Tartalom helye 2"/>
          <p:cNvSpPr>
            <a:spLocks noGrp="1"/>
          </p:cNvSpPr>
          <p:nvPr>
            <p:ph idx="1"/>
          </p:nvPr>
        </p:nvSpPr>
        <p:spPr>
          <a:xfrm>
            <a:off x="457200" y="1557338"/>
            <a:ext cx="8229600" cy="576262"/>
          </a:xfrm>
          <a:solidFill>
            <a:srgbClr val="99FFCC"/>
          </a:solidFill>
        </p:spPr>
        <p:txBody>
          <a:bodyPr/>
          <a:lstStyle/>
          <a:p>
            <a:r>
              <a:rPr lang="hu-HU" b="1" smtClean="0"/>
              <a:t>3.</a:t>
            </a:r>
            <a:r>
              <a:rPr lang="en-GB" b="1" smtClean="0"/>
              <a:t> How does he get status of intermediary?</a:t>
            </a:r>
            <a:endParaRPr lang="hu-HU" smtClean="0"/>
          </a:p>
        </p:txBody>
      </p:sp>
      <p:sp>
        <p:nvSpPr>
          <p:cNvPr id="24580" name="Rectangle 2"/>
          <p:cNvSpPr>
            <a:spLocks noChangeArrowheads="1"/>
          </p:cNvSpPr>
          <p:nvPr/>
        </p:nvSpPr>
        <p:spPr bwMode="auto">
          <a:xfrm>
            <a:off x="468313" y="2133600"/>
            <a:ext cx="8207375" cy="4668838"/>
          </a:xfrm>
          <a:prstGeom prst="rect">
            <a:avLst/>
          </a:prstGeom>
          <a:solidFill>
            <a:srgbClr val="99FFCC"/>
          </a:solidFill>
          <a:ln w="9525">
            <a:noFill/>
            <a:miter lim="800000"/>
            <a:headEnd/>
            <a:tailEnd/>
          </a:ln>
        </p:spPr>
        <p:txBody>
          <a:bodyPr anchor="ctr">
            <a:spAutoFit/>
          </a:bodyPr>
          <a:lstStyle/>
          <a:p>
            <a:pPr eaLnBrk="0" hangingPunct="0"/>
            <a:r>
              <a:rPr lang="en-US" sz="2400"/>
              <a:t>There is an obligation in Hungary for both, intermediary companies and natural persons to register in the registry operated by the Hungarian Financial Supervisory Authority (HFSA). The employed persons are registered by the employer. </a:t>
            </a:r>
          </a:p>
          <a:p>
            <a:pPr eaLnBrk="0" hangingPunct="0"/>
            <a:r>
              <a:rPr lang="en-US" sz="2400"/>
              <a:t>There is a high level qualitative requirement in Hungary. The intermediary has to be degreed and pass an official exam otherwise at least to have a special insurance related qualification. To pass the official exam you have to do a 30 hours education. </a:t>
            </a:r>
          </a:p>
          <a:p>
            <a:pPr eaLnBrk="0" hangingPunct="0"/>
            <a:endParaRPr lang="hu-HU" sz="1100"/>
          </a:p>
          <a:p>
            <a:pPr eaLnBrk="0" hangingPunct="0"/>
            <a:endParaRPr lang="hu-HU" sz="1100"/>
          </a:p>
          <a:p>
            <a:pPr eaLnBrk="0" hangingPunct="0"/>
            <a:endParaRPr lang="hu-HU" sz="1100"/>
          </a:p>
          <a:p>
            <a:pPr eaLnBrk="0" hangingPunct="0"/>
            <a:endParaRPr lang="hu-HU" sz="1100"/>
          </a:p>
          <a:p>
            <a:pPr eaLnBrk="0" hangingPunct="0"/>
            <a:endParaRPr lang="hu-HU" sz="1100"/>
          </a:p>
          <a:p>
            <a:pPr eaLnBrk="0" hangingPunct="0"/>
            <a:endParaRPr lang="hu-HU"/>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S:\LOGÁ SLASPO\plnofarebne.jpg"/>
          <p:cNvPicPr>
            <a:picLocks noChangeAspect="1" noChangeArrowheads="1"/>
          </p:cNvPicPr>
          <p:nvPr/>
        </p:nvPicPr>
        <p:blipFill>
          <a:blip r:embed="rId2" cstate="print"/>
          <a:srcRect/>
          <a:stretch>
            <a:fillRect/>
          </a:stretch>
        </p:blipFill>
        <p:spPr bwMode="auto">
          <a:xfrm>
            <a:off x="214313" y="214313"/>
            <a:ext cx="1857375" cy="492125"/>
          </a:xfrm>
          <a:prstGeom prst="rect">
            <a:avLst/>
          </a:prstGeom>
          <a:solidFill>
            <a:schemeClr val="bg1">
              <a:alpha val="76077"/>
            </a:schemeClr>
          </a:solidFill>
          <a:ln w="9525">
            <a:noFill/>
            <a:miter lim="800000"/>
            <a:headEnd/>
            <a:tailEnd/>
          </a:ln>
        </p:spPr>
      </p:pic>
      <p:cxnSp>
        <p:nvCxnSpPr>
          <p:cNvPr id="17" name="Rovná spojnica 16"/>
          <p:cNvCxnSpPr/>
          <p:nvPr/>
        </p:nvCxnSpPr>
        <p:spPr>
          <a:xfrm rot="5400000">
            <a:off x="142875" y="1214438"/>
            <a:ext cx="100012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6" name="Rovná spojnica 25"/>
          <p:cNvCxnSpPr/>
          <p:nvPr/>
        </p:nvCxnSpPr>
        <p:spPr>
          <a:xfrm rot="5400000">
            <a:off x="892969" y="107157"/>
            <a:ext cx="212725"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Rovná spojnica 27"/>
          <p:cNvCxnSpPr/>
          <p:nvPr/>
        </p:nvCxnSpPr>
        <p:spPr>
          <a:xfrm rot="5400000">
            <a:off x="607218" y="1107282"/>
            <a:ext cx="7858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Rovná spojnica 29"/>
          <p:cNvCxnSpPr/>
          <p:nvPr/>
        </p:nvCxnSpPr>
        <p:spPr>
          <a:xfrm rot="5400000">
            <a:off x="250031" y="107157"/>
            <a:ext cx="212725"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2" name="Rovná spojnica 31"/>
          <p:cNvCxnSpPr/>
          <p:nvPr/>
        </p:nvCxnSpPr>
        <p:spPr>
          <a:xfrm rot="5400000">
            <a:off x="-2680494" y="3821907"/>
            <a:ext cx="6073775"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6" name="Rovná spojnica 35"/>
          <p:cNvCxnSpPr/>
          <p:nvPr/>
        </p:nvCxnSpPr>
        <p:spPr>
          <a:xfrm rot="5400000">
            <a:off x="535781" y="107157"/>
            <a:ext cx="212725"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6" name="Rovná spojnica 45"/>
          <p:cNvCxnSpPr/>
          <p:nvPr/>
        </p:nvCxnSpPr>
        <p:spPr>
          <a:xfrm rot="5400000">
            <a:off x="1178719" y="107157"/>
            <a:ext cx="21272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8" name="Rovná spojnica 47"/>
          <p:cNvCxnSpPr/>
          <p:nvPr/>
        </p:nvCxnSpPr>
        <p:spPr>
          <a:xfrm rot="5400000">
            <a:off x="999332" y="999331"/>
            <a:ext cx="571500"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25611" name="Nadpis 14"/>
          <p:cNvSpPr>
            <a:spLocks noGrp="1"/>
          </p:cNvSpPr>
          <p:nvPr>
            <p:ph type="title"/>
          </p:nvPr>
        </p:nvSpPr>
        <p:spPr>
          <a:xfrm>
            <a:off x="250825" y="549275"/>
            <a:ext cx="8893175" cy="863600"/>
          </a:xfrm>
        </p:spPr>
        <p:txBody>
          <a:bodyPr/>
          <a:lstStyle/>
          <a:p>
            <a:pPr algn="r"/>
            <a:r>
              <a:rPr lang="sk-SK" sz="2800" b="1" smtClean="0"/>
              <a:t>  II. B</a:t>
            </a:r>
            <a:r>
              <a:rPr lang="en-GB" sz="2800" b="1" smtClean="0"/>
              <a:t>loc</a:t>
            </a:r>
            <a:r>
              <a:rPr lang="sk-SK" sz="2800" b="1" smtClean="0"/>
              <a:t>k</a:t>
            </a:r>
            <a:r>
              <a:rPr lang="en-GB" sz="2800" b="1" smtClean="0"/>
              <a:t> questions </a:t>
            </a:r>
            <a:r>
              <a:rPr lang="en-GB" sz="3600" b="1" smtClean="0"/>
              <a:t>– qualifications and</a:t>
            </a:r>
            <a:r>
              <a:rPr lang="sk-SK" sz="3600" b="1" smtClean="0"/>
              <a:t> </a:t>
            </a:r>
            <a:r>
              <a:rPr lang="en-GB" sz="3600" b="1" smtClean="0"/>
              <a:t>credibility</a:t>
            </a:r>
          </a:p>
        </p:txBody>
      </p:sp>
      <p:sp>
        <p:nvSpPr>
          <p:cNvPr id="25612" name="Zástupný symbol obsahu 15"/>
          <p:cNvSpPr>
            <a:spLocks noGrp="1"/>
          </p:cNvSpPr>
          <p:nvPr>
            <p:ph idx="1"/>
          </p:nvPr>
        </p:nvSpPr>
        <p:spPr>
          <a:xfrm>
            <a:off x="250825" y="1484313"/>
            <a:ext cx="8893175" cy="5373687"/>
          </a:xfrm>
          <a:solidFill>
            <a:srgbClr val="FFFF00"/>
          </a:solidFill>
        </p:spPr>
        <p:txBody>
          <a:bodyPr/>
          <a:lstStyle/>
          <a:p>
            <a:pPr marL="609600" indent="-609600">
              <a:buFont typeface="Calibri" pitchFamily="34" charset="0"/>
              <a:buAutoNum type="arabicPeriod"/>
              <a:tabLst>
                <a:tab pos="228600" algn="l"/>
              </a:tabLst>
            </a:pPr>
            <a:endParaRPr lang="sk-SK" sz="2800" b="1" smtClean="0"/>
          </a:p>
          <a:p>
            <a:pPr marL="609600" indent="-609600">
              <a:buFont typeface="Calibri" pitchFamily="34" charset="0"/>
              <a:buAutoNum type="arabicPeriod"/>
              <a:tabLst>
                <a:tab pos="228600" algn="l"/>
              </a:tabLst>
            </a:pPr>
            <a:r>
              <a:rPr lang="en-GB" sz="2800" b="1" smtClean="0"/>
              <a:t>Does your country set special conditions </a:t>
            </a:r>
            <a:r>
              <a:rPr lang="sk-SK" sz="2800" b="1" smtClean="0"/>
              <a:t/>
            </a:r>
            <a:br>
              <a:rPr lang="sk-SK" sz="2800" b="1" smtClean="0"/>
            </a:br>
            <a:r>
              <a:rPr lang="en-GB" sz="2800" b="1" smtClean="0"/>
              <a:t>on profe</a:t>
            </a:r>
            <a:r>
              <a:rPr lang="sk-SK" sz="2800" b="1" smtClean="0"/>
              <a:t>s</a:t>
            </a:r>
            <a:r>
              <a:rPr lang="en-GB" sz="2800" b="1" smtClean="0"/>
              <a:t>sional qualification of intermediaries</a:t>
            </a:r>
            <a:r>
              <a:rPr lang="sk-SK" sz="2800" b="1" smtClean="0"/>
              <a:t>/</a:t>
            </a:r>
            <a:r>
              <a:rPr lang="en-GB" sz="2800" b="1" smtClean="0"/>
              <a:t> </a:t>
            </a:r>
            <a:r>
              <a:rPr lang="sk-SK" sz="2800" b="1" smtClean="0"/>
              <a:t>advisers</a:t>
            </a:r>
            <a:r>
              <a:rPr lang="en-GB" sz="2800" b="1" smtClean="0"/>
              <a:t>?</a:t>
            </a:r>
          </a:p>
          <a:p>
            <a:pPr marL="609600" indent="-609600">
              <a:buFont typeface="Calibri" pitchFamily="34" charset="0"/>
              <a:buAutoNum type="arabicPeriod"/>
              <a:tabLst>
                <a:tab pos="228600" algn="l"/>
              </a:tabLst>
            </a:pPr>
            <a:endParaRPr lang="sk-SK" sz="2800" b="1" smtClean="0"/>
          </a:p>
          <a:p>
            <a:pPr marL="609600" indent="-609600">
              <a:buFont typeface="Calibri" pitchFamily="34" charset="0"/>
              <a:buAutoNum type="arabicPeriod"/>
              <a:tabLst>
                <a:tab pos="228600" algn="l"/>
              </a:tabLst>
            </a:pPr>
            <a:r>
              <a:rPr lang="en-GB" sz="2800" b="1" smtClean="0"/>
              <a:t>Are there same conditions on other distribution channels (employees of insurance undertakings)?</a:t>
            </a:r>
          </a:p>
          <a:p>
            <a:pPr marL="609600" indent="-609600">
              <a:buFont typeface="Calibri" pitchFamily="34" charset="0"/>
              <a:buAutoNum type="arabicPeriod"/>
              <a:tabLst>
                <a:tab pos="228600" algn="l"/>
              </a:tabLst>
            </a:pPr>
            <a:endParaRPr lang="sk-SK" sz="2800" b="1" smtClean="0"/>
          </a:p>
          <a:p>
            <a:pPr marL="609600" indent="-609600">
              <a:buFont typeface="Calibri" pitchFamily="34" charset="0"/>
              <a:buAutoNum type="arabicPeriod"/>
              <a:tabLst>
                <a:tab pos="228600" algn="l"/>
              </a:tabLst>
            </a:pPr>
            <a:r>
              <a:rPr lang="en-GB" sz="2800" b="1" smtClean="0"/>
              <a:t>Who provides education and examination </a:t>
            </a:r>
            <a:r>
              <a:rPr lang="sk-SK" sz="2800" b="1" smtClean="0"/>
              <a:t/>
            </a:r>
            <a:br>
              <a:rPr lang="sk-SK" sz="2800" b="1" smtClean="0"/>
            </a:br>
            <a:r>
              <a:rPr lang="en-GB" sz="2800" b="1" smtClean="0"/>
              <a:t>of intermediaries /</a:t>
            </a:r>
            <a:r>
              <a:rPr lang="sk-SK" sz="2800" b="1" smtClean="0"/>
              <a:t>advisers</a:t>
            </a:r>
            <a:r>
              <a:rPr lang="en-GB" sz="2800" b="1" smtClean="0"/>
              <a:t>?</a:t>
            </a:r>
          </a:p>
          <a:p>
            <a:pPr marL="609600" indent="-609600">
              <a:lnSpc>
                <a:spcPct val="80000"/>
              </a:lnSpc>
              <a:buFont typeface="Wingdings" pitchFamily="2" charset="2"/>
              <a:buChar char="Ø"/>
              <a:tabLst>
                <a:tab pos="228600" algn="l"/>
              </a:tabLst>
            </a:pPr>
            <a:endParaRPr lang="en-GB" sz="2000" b="1" smtClean="0">
              <a:latin typeface="Times New Roman" pitchFamily="18" charset="0"/>
              <a:cs typeface="Times New Roman" pitchFamily="18" charset="0"/>
            </a:endParaRPr>
          </a:p>
          <a:p>
            <a:pPr marL="609600" indent="-609600">
              <a:lnSpc>
                <a:spcPct val="80000"/>
              </a:lnSpc>
              <a:tabLst>
                <a:tab pos="228600" algn="l"/>
              </a:tabLst>
            </a:pPr>
            <a:endParaRPr lang="cs-CZ" sz="2000" b="1" smtClean="0">
              <a:latin typeface="Times New Roman" pitchFamily="18" charset="0"/>
              <a:cs typeface="Times New Roman" pitchFamily="18" charset="0"/>
            </a:endParaRPr>
          </a:p>
          <a:p>
            <a:pPr marL="609600" indent="-609600">
              <a:lnSpc>
                <a:spcPct val="80000"/>
              </a:lnSpc>
              <a:buFont typeface="Arial" charset="0"/>
              <a:buNone/>
              <a:tabLst>
                <a:tab pos="228600" algn="l"/>
              </a:tabLst>
            </a:pPr>
            <a:endParaRPr lang="cs-CZ" sz="2000" b="1" smtClean="0">
              <a:latin typeface="Times New Roman" pitchFamily="18" charset="0"/>
              <a:cs typeface="Times New Roman" pitchFamily="18" charset="0"/>
            </a:endParaRPr>
          </a:p>
          <a:p>
            <a:pPr marL="609600" indent="-609600">
              <a:lnSpc>
                <a:spcPct val="80000"/>
              </a:lnSpc>
              <a:buFont typeface="Arial" charset="0"/>
              <a:buNone/>
              <a:tabLst>
                <a:tab pos="228600" algn="l"/>
              </a:tabLst>
            </a:pPr>
            <a:endParaRPr lang="cs-CZ" sz="2000" b="1"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Nadpis 14"/>
          <p:cNvSpPr>
            <a:spLocks noGrp="1"/>
          </p:cNvSpPr>
          <p:nvPr>
            <p:ph type="title"/>
          </p:nvPr>
        </p:nvSpPr>
        <p:spPr>
          <a:xfrm>
            <a:off x="179388" y="549275"/>
            <a:ext cx="8964612" cy="863600"/>
          </a:xfrm>
        </p:spPr>
        <p:txBody>
          <a:bodyPr/>
          <a:lstStyle/>
          <a:p>
            <a:pPr algn="l"/>
            <a:r>
              <a:rPr lang="sk-SK" b="1" smtClean="0">
                <a:solidFill>
                  <a:srgbClr val="0000CC"/>
                </a:solidFill>
              </a:rPr>
              <a:t>HUNGARY</a:t>
            </a:r>
            <a:r>
              <a:rPr lang="sk-SK" sz="3600" b="1" smtClean="0">
                <a:solidFill>
                  <a:srgbClr val="0000CC"/>
                </a:solidFill>
              </a:rPr>
              <a:t>        </a:t>
            </a:r>
            <a:r>
              <a:rPr lang="en-GB" sz="3600" b="1" smtClean="0"/>
              <a:t>qualifications and</a:t>
            </a:r>
            <a:r>
              <a:rPr lang="sk-SK" sz="3600" b="1" smtClean="0"/>
              <a:t> </a:t>
            </a:r>
            <a:r>
              <a:rPr lang="en-GB" sz="3600" b="1" smtClean="0"/>
              <a:t>credibility</a:t>
            </a:r>
          </a:p>
        </p:txBody>
      </p:sp>
      <p:sp>
        <p:nvSpPr>
          <p:cNvPr id="10252" name="Zástupný symbol obsahu 15"/>
          <p:cNvSpPr>
            <a:spLocks noGrp="1"/>
          </p:cNvSpPr>
          <p:nvPr>
            <p:ph idx="1"/>
          </p:nvPr>
        </p:nvSpPr>
        <p:spPr>
          <a:xfrm>
            <a:off x="107950" y="1484313"/>
            <a:ext cx="9036050" cy="5373687"/>
          </a:xfrm>
          <a:solidFill>
            <a:srgbClr val="99FFCC"/>
          </a:solidFill>
        </p:spPr>
        <p:txBody>
          <a:bodyPr/>
          <a:lstStyle/>
          <a:p>
            <a:pPr marL="609600" indent="-609600">
              <a:buFont typeface="+mj-lt"/>
              <a:buAutoNum type="arabicPeriod"/>
              <a:tabLst>
                <a:tab pos="228600" algn="l"/>
              </a:tabLst>
              <a:defRPr/>
            </a:pPr>
            <a:r>
              <a:rPr lang="en-US" sz="2800" b="1" dirty="0" smtClean="0"/>
              <a:t>Does your country set special conditions on professional qualification of intermediaries/ advisers?</a:t>
            </a:r>
            <a:endParaRPr lang="en-US" sz="2000" dirty="0" smtClean="0"/>
          </a:p>
          <a:p>
            <a:pPr>
              <a:defRPr/>
            </a:pPr>
            <a:r>
              <a:rPr lang="en-US" sz="2400" dirty="0" smtClean="0"/>
              <a:t>To enroll for a special insurance related education you are expected to have a maturity (high school graduation) or at least 10 years practice. If you are degreed you are exempt from special insurance related courses.</a:t>
            </a:r>
          </a:p>
          <a:p>
            <a:pPr>
              <a:defRPr/>
            </a:pPr>
            <a:r>
              <a:rPr lang="en-US" sz="2400" dirty="0" smtClean="0"/>
              <a:t>According the new regulation </a:t>
            </a:r>
            <a:r>
              <a:rPr lang="en-US" sz="2400" dirty="0" smtClean="0"/>
              <a:t>(probably </a:t>
            </a:r>
            <a:r>
              <a:rPr lang="en-US" sz="2400" dirty="0" smtClean="0"/>
              <a:t>from 2017) you’ll be expected to have a maturity and to pass a follow up ex</a:t>
            </a:r>
            <a:r>
              <a:rPr lang="sk-SK" sz="2400" dirty="0" smtClean="0"/>
              <a:t>a</a:t>
            </a:r>
            <a:r>
              <a:rPr lang="en-US" sz="2400" dirty="0" smtClean="0"/>
              <a:t>m repeatedly every 5 year.</a:t>
            </a:r>
          </a:p>
          <a:p>
            <a:pPr>
              <a:defRPr/>
            </a:pPr>
            <a:r>
              <a:rPr lang="en-US" sz="2400" dirty="0" smtClean="0"/>
              <a:t>The head of a broker or a multi—agent company is furthermore expected to be fit and proper with clean record, to be employed exclusively by the company and free of any conflict of interests.</a:t>
            </a:r>
            <a:endParaRPr lang="en-US" sz="2400" b="1" dirty="0" smtClean="0">
              <a:latin typeface="Times New Roman" pitchFamily="18" charset="0"/>
              <a:cs typeface="Times New Roman" pitchFamily="18" charset="0"/>
            </a:endParaRPr>
          </a:p>
          <a:p>
            <a:pPr marL="609600" indent="-609600">
              <a:lnSpc>
                <a:spcPct val="80000"/>
              </a:lnSpc>
              <a:tabLst>
                <a:tab pos="228600" algn="l"/>
              </a:tabLst>
              <a:defRPr/>
            </a:pPr>
            <a:endParaRPr lang="cs-CZ" sz="2000" b="1" dirty="0" smtClean="0">
              <a:latin typeface="Times New Roman" pitchFamily="18" charset="0"/>
              <a:cs typeface="Times New Roman" pitchFamily="18" charset="0"/>
            </a:endParaRPr>
          </a:p>
          <a:p>
            <a:pPr marL="609600" indent="-609600">
              <a:lnSpc>
                <a:spcPct val="80000"/>
              </a:lnSpc>
              <a:buFont typeface="Arial" charset="0"/>
              <a:buNone/>
              <a:tabLst>
                <a:tab pos="228600" algn="l"/>
              </a:tabLst>
              <a:defRPr/>
            </a:pPr>
            <a:endParaRPr lang="cs-CZ" sz="2000" b="1" dirty="0" smtClean="0">
              <a:latin typeface="Times New Roman" pitchFamily="18" charset="0"/>
              <a:cs typeface="Times New Roman" pitchFamily="18" charset="0"/>
            </a:endParaRPr>
          </a:p>
          <a:p>
            <a:pPr marL="609600" indent="-609600">
              <a:lnSpc>
                <a:spcPct val="80000"/>
              </a:lnSpc>
              <a:buFont typeface="Arial" charset="0"/>
              <a:buNone/>
              <a:tabLst>
                <a:tab pos="228600" algn="l"/>
              </a:tabLst>
              <a:defRPr/>
            </a:pPr>
            <a:endParaRPr lang="cs-CZ" sz="2000" b="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ím 1"/>
          <p:cNvSpPr>
            <a:spLocks noGrp="1"/>
          </p:cNvSpPr>
          <p:nvPr>
            <p:ph type="title"/>
          </p:nvPr>
        </p:nvSpPr>
        <p:spPr>
          <a:xfrm>
            <a:off x="323850" y="260350"/>
            <a:ext cx="8374063" cy="1143000"/>
          </a:xfrm>
        </p:spPr>
        <p:txBody>
          <a:bodyPr/>
          <a:lstStyle/>
          <a:p>
            <a:r>
              <a:rPr lang="sk-SK" b="1" smtClean="0">
                <a:solidFill>
                  <a:srgbClr val="0000CC"/>
                </a:solidFill>
              </a:rPr>
              <a:t>HUNGARY </a:t>
            </a:r>
            <a:r>
              <a:rPr lang="en-GB" b="1" smtClean="0"/>
              <a:t> </a:t>
            </a:r>
            <a:r>
              <a:rPr lang="en-GB" sz="3600" b="1" smtClean="0"/>
              <a:t>qualifications and</a:t>
            </a:r>
            <a:r>
              <a:rPr lang="sk-SK" sz="3600" b="1" smtClean="0"/>
              <a:t> </a:t>
            </a:r>
            <a:r>
              <a:rPr lang="en-GB" sz="3600" b="1" smtClean="0"/>
              <a:t>credibility</a:t>
            </a:r>
            <a:endParaRPr lang="hu-HU" sz="3600" b="1" smtClean="0"/>
          </a:p>
        </p:txBody>
      </p:sp>
      <p:sp>
        <p:nvSpPr>
          <p:cNvPr id="3" name="Tartalom helye 2"/>
          <p:cNvSpPr>
            <a:spLocks noGrp="1"/>
          </p:cNvSpPr>
          <p:nvPr>
            <p:ph idx="1"/>
          </p:nvPr>
        </p:nvSpPr>
        <p:spPr>
          <a:solidFill>
            <a:srgbClr val="99FFCC"/>
          </a:solidFill>
        </p:spPr>
        <p:txBody>
          <a:bodyPr/>
          <a:lstStyle/>
          <a:p>
            <a:pPr marL="609600" indent="-609600">
              <a:buFont typeface="Arial" charset="0"/>
              <a:buNone/>
              <a:tabLst>
                <a:tab pos="228600" algn="l"/>
              </a:tabLst>
              <a:defRPr/>
            </a:pPr>
            <a:r>
              <a:rPr lang="en-US" sz="2800" b="1" dirty="0" smtClean="0"/>
              <a:t>2. Are there same conditions on other distribution channels (employees of insurance undertakings)?</a:t>
            </a:r>
          </a:p>
          <a:p>
            <a:pPr>
              <a:buFont typeface="Arial" charset="0"/>
              <a:buNone/>
              <a:defRPr/>
            </a:pPr>
            <a:endParaRPr lang="en-US" sz="1800" dirty="0" smtClean="0"/>
          </a:p>
          <a:p>
            <a:pPr>
              <a:buFont typeface="Arial" charset="0"/>
              <a:buNone/>
              <a:defRPr/>
            </a:pPr>
            <a:r>
              <a:rPr lang="en-US" dirty="0" smtClean="0"/>
              <a:t>	The requirements are single, the independent intermediaries are expected to have higher level skills though.</a:t>
            </a:r>
          </a:p>
          <a:p>
            <a:pPr>
              <a:buFont typeface="Arial" charset="0"/>
              <a:buNone/>
              <a:defRPr/>
            </a:pPr>
            <a:endParaRPr lang="hu-H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4877</TotalTime>
  <Words>868</Words>
  <Application>Microsoft Office PowerPoint</Application>
  <PresentationFormat>Prezentácia na obrazovke (4:3)</PresentationFormat>
  <Paragraphs>150</Paragraphs>
  <Slides>20</Slides>
  <Notes>1</Notes>
  <HiddenSlides>0</HiddenSlides>
  <MMClips>0</MMClips>
  <ScaleCrop>false</ScaleCrop>
  <HeadingPairs>
    <vt:vector size="6" baseType="variant">
      <vt:variant>
        <vt:lpstr>Použité písma</vt:lpstr>
      </vt:variant>
      <vt:variant>
        <vt:i4>6</vt:i4>
      </vt:variant>
      <vt:variant>
        <vt:lpstr>Motív</vt:lpstr>
      </vt:variant>
      <vt:variant>
        <vt:i4>1</vt:i4>
      </vt:variant>
      <vt:variant>
        <vt:lpstr>Nadpisy snímok</vt:lpstr>
      </vt:variant>
      <vt:variant>
        <vt:i4>20</vt:i4>
      </vt:variant>
    </vt:vector>
  </HeadingPairs>
  <TitlesOfParts>
    <vt:vector size="27" baseType="lpstr">
      <vt:lpstr>Arial</vt:lpstr>
      <vt:lpstr>Calibri</vt:lpstr>
      <vt:lpstr>Wingdings</vt:lpstr>
      <vt:lpstr>Arial Narrow</vt:lpstr>
      <vt:lpstr>Times</vt:lpstr>
      <vt:lpstr>Times New Roman</vt:lpstr>
      <vt:lpstr>Motív Office</vt:lpstr>
      <vt:lpstr>SLASPO fórum 2012</vt:lpstr>
      <vt:lpstr> I. Block of questions  – Legal environment</vt:lpstr>
      <vt:lpstr> HUNGARY                 Legal environment</vt:lpstr>
      <vt:lpstr>HUNGARY        forms of insurance mediation</vt:lpstr>
      <vt:lpstr>HUNGARY         Legal environment</vt:lpstr>
      <vt:lpstr>HUNGARY         Legal environment</vt:lpstr>
      <vt:lpstr>  II. Block questions – qualifications and credibility</vt:lpstr>
      <vt:lpstr>HUNGARY        qualifications and credibility</vt:lpstr>
      <vt:lpstr>HUNGARY  qualifications and credibility</vt:lpstr>
      <vt:lpstr>HUNGARY  qualifications and credibility</vt:lpstr>
      <vt:lpstr>III. Block of questions - Corporate governance</vt:lpstr>
      <vt:lpstr>HUNGARY            Corporate governance</vt:lpstr>
      <vt:lpstr>IV. Block of questions - Transparency</vt:lpstr>
      <vt:lpstr>HUNGARY         Transparency</vt:lpstr>
      <vt:lpstr>HUNGARY     Transparency</vt:lpstr>
      <vt:lpstr>HUNGARY     Transparency</vt:lpstr>
      <vt:lpstr>V. Block of questions – Client´s assesment</vt:lpstr>
      <vt:lpstr>HUNGARY   Client´s assesment</vt:lpstr>
      <vt:lpstr>VI. Block of questions - Supervision</vt:lpstr>
      <vt:lpstr>HUNGARY    Supervision</vt:lpstr>
    </vt:vector>
  </TitlesOfParts>
  <Company>SLASPO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Snímka 1</dc:title>
  <dc:creator>Baková Lucia</dc:creator>
  <cp:lastModifiedBy>lehotska</cp:lastModifiedBy>
  <cp:revision>505</cp:revision>
  <dcterms:created xsi:type="dcterms:W3CDTF">2008-10-27T14:16:24Z</dcterms:created>
  <dcterms:modified xsi:type="dcterms:W3CDTF">2012-11-26T14:31:59Z</dcterms:modified>
</cp:coreProperties>
</file>