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452" r:id="rId4"/>
    <p:sldId id="454" r:id="rId5"/>
    <p:sldId id="455" r:id="rId6"/>
    <p:sldId id="456" r:id="rId7"/>
    <p:sldId id="457" r:id="rId8"/>
    <p:sldId id="446" r:id="rId9"/>
    <p:sldId id="453" r:id="rId10"/>
    <p:sldId id="447" r:id="rId11"/>
    <p:sldId id="448" r:id="rId12"/>
    <p:sldId id="449" r:id="rId13"/>
    <p:sldId id="450" r:id="rId14"/>
    <p:sldId id="273" r:id="rId15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B6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704" autoAdjust="0"/>
  </p:normalViewPr>
  <p:slideViewPr>
    <p:cSldViewPr>
      <p:cViewPr>
        <p:scale>
          <a:sx n="84" d="100"/>
          <a:sy n="84" d="100"/>
        </p:scale>
        <p:origin x="-744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50" y="627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258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918356F-C5C6-4581-888D-85C96159233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0" smtClean="0"/>
              <a:t>Kliknite sem a upravte štýly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19A0996-9997-4F29-9B2A-24EC7BE4813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3042FA10-A8FD-47E9-966F-1CED938123F8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261431-B1A4-4F2D-BA21-910642BB6A5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ED191-4B47-449F-8BA1-F801C546C60B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4CA8F0B-8252-4F6C-944E-F979140AEE54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4CDD8-5707-4BEF-BB35-432B482C1556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73C48F-D949-409A-A22D-5A533A13A848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596531D1-FBD0-4557-990A-3DAF11224BDB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E5144-825A-4533-92C4-4F8C7571F629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C11981-1291-40F8-A027-CC166616E621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634A-60BE-441B-AFDB-8458C36E283F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7DCB2-5798-4340-A7D4-9EFE3BEDA896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A81F7E7-C91B-4DFF-9906-EBE10A2DF25D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1714500"/>
            <a:ext cx="8077200" cy="2979738"/>
          </a:xfrm>
        </p:spPr>
        <p:txBody>
          <a:bodyPr/>
          <a:lstStyle/>
          <a:p>
            <a:pPr eaLnBrk="1" hangingPunct="1">
              <a:defRPr/>
            </a:pPr>
            <a:r>
              <a:rPr lang="sk-SK" sz="4800" b="1" dirty="0" smtClean="0">
                <a:solidFill>
                  <a:srgbClr val="143B6E"/>
                </a:solidFill>
              </a:rPr>
              <a:t>SLASPO </a:t>
            </a:r>
            <a:br>
              <a:rPr lang="sk-SK" sz="4800" b="1" dirty="0" smtClean="0">
                <a:solidFill>
                  <a:srgbClr val="143B6E"/>
                </a:solidFill>
              </a:rPr>
            </a:br>
            <a:r>
              <a:rPr lang="sk-SK" sz="4800" b="1" dirty="0" smtClean="0">
                <a:solidFill>
                  <a:srgbClr val="143B6E"/>
                </a:solidFill>
              </a:rPr>
              <a:t>fórum 2009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24525" y="5589588"/>
            <a:ext cx="3176588" cy="792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k-SK" sz="1200" b="1" dirty="0" smtClean="0">
                <a:solidFill>
                  <a:srgbClr val="143B6E"/>
                </a:solidFill>
                <a:latin typeface="Arial Narrow" pitchFamily="34" charset="0"/>
              </a:rPr>
              <a:t>	</a:t>
            </a:r>
            <a:r>
              <a:rPr lang="sk-SK" sz="1800" b="1" dirty="0" smtClean="0">
                <a:solidFill>
                  <a:srgbClr val="143B6E"/>
                </a:solidFill>
                <a:latin typeface="Arial Narrow" pitchFamily="34" charset="0"/>
              </a:rPr>
              <a:t>JUDr. Dušan </a:t>
            </a:r>
            <a:r>
              <a:rPr lang="sk-SK" sz="1800" b="1" dirty="0" err="1" smtClean="0">
                <a:solidFill>
                  <a:srgbClr val="143B6E"/>
                </a:solidFill>
                <a:latin typeface="Arial Narrow" pitchFamily="34" charset="0"/>
              </a:rPr>
              <a:t>Katonák</a:t>
            </a:r>
            <a:endParaRPr lang="sk-SK" sz="1800" b="1" dirty="0" smtClean="0">
              <a:solidFill>
                <a:srgbClr val="143B6E"/>
              </a:solidFill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k-SK" sz="1800" dirty="0" smtClean="0">
                <a:solidFill>
                  <a:srgbClr val="143B6E"/>
                </a:solidFill>
                <a:latin typeface="Arial Narrow" pitchFamily="34" charset="0"/>
              </a:rPr>
              <a:t>                 </a:t>
            </a:r>
            <a:r>
              <a:rPr lang="sk-SK" sz="1800" b="1" dirty="0" smtClean="0">
                <a:solidFill>
                  <a:srgbClr val="143B6E"/>
                </a:solidFill>
                <a:latin typeface="Arial Narrow" pitchFamily="34" charset="0"/>
              </a:rPr>
              <a:t> Bratislava 8.10, 2009</a:t>
            </a:r>
            <a:r>
              <a:rPr lang="sk-SK" sz="1000" dirty="0" smtClean="0">
                <a:solidFill>
                  <a:srgbClr val="143B6E"/>
                </a:solidFill>
                <a:latin typeface="Arial Narrow" pitchFamily="34" charset="0"/>
              </a:rPr>
              <a:t>                                                                                	</a:t>
            </a:r>
            <a:endParaRPr lang="sk-SK" sz="100" b="1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25" y="428625"/>
            <a:ext cx="8540750" cy="567055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sk-SK" dirty="0" smtClean="0"/>
              <a:t>Odborná spôsobilosť – stredný stupeň</a:t>
            </a:r>
          </a:p>
          <a:p>
            <a:pPr eaLnBrk="1" hangingPunct="1">
              <a:buFont typeface="Arial" charset="0"/>
              <a:buNone/>
              <a:defRPr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§ 21 ods. 3 bod 1 – skrátenie odbornej praxe na 1 rok – úprava aj výnimky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nový bod – maturita, skúška, OFV – no prax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prax stačí na finančnom trhu – nie v príslušnom sektore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 overovanie OS – zjednotené na raz 4 roky 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sk-SK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25" y="642938"/>
            <a:ext cx="8540750" cy="5456237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sk-SK" dirty="0" smtClean="0"/>
              <a:t>Konflikt záujmov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komplexná zmena</a:t>
            </a:r>
          </a:p>
          <a:p>
            <a:pPr eaLnBrk="1" hangingPunct="1">
              <a:buFontTx/>
              <a:buChar char="•"/>
              <a:defRPr/>
            </a:pPr>
            <a:r>
              <a:rPr lang="sk-SK" sz="2800" dirty="0" smtClean="0"/>
              <a:t>prijať opatrenia na zistenie konfliktu</a:t>
            </a:r>
          </a:p>
          <a:p>
            <a:pPr eaLnBrk="1" hangingPunct="1">
              <a:buFontTx/>
              <a:buChar char="•"/>
              <a:defRPr/>
            </a:pPr>
            <a:r>
              <a:rPr lang="sk-SK" sz="2800" dirty="0" smtClean="0"/>
              <a:t>ak sa nemožno vyhnúť :</a:t>
            </a:r>
          </a:p>
          <a:p>
            <a:pPr eaLnBrk="1" hangingPunct="1">
              <a:buFontTx/>
              <a:buChar char="-"/>
              <a:defRPr/>
            </a:pPr>
            <a:r>
              <a:rPr lang="sk-SK" sz="2800" dirty="0" smtClean="0"/>
              <a:t>oznámiť klientovi povahu a príčinu </a:t>
            </a:r>
          </a:p>
          <a:p>
            <a:pPr eaLnBrk="1" hangingPunct="1">
              <a:buFontTx/>
              <a:buChar char="-"/>
              <a:defRPr/>
            </a:pPr>
            <a:r>
              <a:rPr lang="sk-SK" sz="2800" dirty="0" smtClean="0"/>
              <a:t>uprednostniť jeho záujmy</a:t>
            </a:r>
          </a:p>
          <a:p>
            <a:pPr eaLnBrk="1" hangingPunct="1">
              <a:buFontTx/>
              <a:buChar char="-"/>
              <a:defRPr/>
            </a:pPr>
            <a:r>
              <a:rPr lang="sk-SK" sz="2800" dirty="0" smtClean="0"/>
              <a:t>zaistiť rovnaké a spravodlivé zaobchádzanie so všetkými klientmi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ostalo personálne aj majetkové – podstatne zúžené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25" y="642938"/>
            <a:ext cx="8540750" cy="5456237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FP, št. orgán, zamestnanec, ktorý vykonáva poradenstvo – nesmie byť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nikto z FI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nikto z FA</a:t>
            </a:r>
          </a:p>
          <a:p>
            <a:pPr marL="514350" indent="-514350"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kontrolu nad FP nesmie vykonávať 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FI ani nikto z FI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osoba v rámci skupiny s úzkymi väzbami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FA ani nikto z FA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osoba v rámci skupiny s úzkymi väzbami</a:t>
            </a:r>
          </a:p>
          <a:p>
            <a:pPr marL="514350" indent="-514350"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pri FA – platia recipročne </a:t>
            </a:r>
            <a:r>
              <a:rPr lang="sk-SK" sz="2800" dirty="0" smtClean="0">
                <a:solidFill>
                  <a:schemeClr val="accent5">
                    <a:lumMod val="90000"/>
                  </a:schemeClr>
                </a:solidFill>
              </a:rPr>
              <a:t>len body c) a 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25" y="1285875"/>
            <a:ext cx="8540750" cy="48133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sk-SK" dirty="0" smtClean="0"/>
              <a:t>Posudzovanie klientov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sk-SK" sz="2800" dirty="0" smtClean="0"/>
              <a:t>možnosť výnimky pri § 35 ods. 5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ak finančnú situáciu skúma FI  - ?</a:t>
            </a:r>
          </a:p>
          <a:p>
            <a:pPr marL="514350" indent="-514350" eaLnBrk="1" hangingPunct="1">
              <a:buFont typeface="Arial" charset="0"/>
              <a:buAutoNum type="alphaLcParenR"/>
              <a:defRPr/>
            </a:pPr>
            <a:r>
              <a:rPr lang="sk-SK" sz="2800" dirty="0" smtClean="0"/>
              <a:t>ak klient vyslovene odmietne poskytnúť </a:t>
            </a:r>
            <a:r>
              <a:rPr lang="sk-SK" sz="2800" dirty="0" err="1" smtClean="0"/>
              <a:t>info</a:t>
            </a:r>
            <a:r>
              <a:rPr lang="sk-SK" sz="2800" dirty="0" smtClean="0"/>
              <a:t> o fin. situácií – musí byť však informovaný, že poskytnuté informácie nemusia byť pre neho úplne vhodné </a:t>
            </a:r>
          </a:p>
          <a:p>
            <a:pPr marL="514350" indent="-514350" eaLnBrk="1" hangingPunct="1">
              <a:buFont typeface="Arial" charset="0"/>
              <a:buNone/>
              <a:defRPr/>
            </a:pPr>
            <a:r>
              <a:rPr lang="sk-SK" sz="2800" dirty="0" smtClean="0"/>
              <a:t> </a:t>
            </a:r>
          </a:p>
          <a:p>
            <a:pPr marL="514350" indent="-514350" eaLnBrk="1" hangingPunct="1">
              <a:buFont typeface="Arial" pitchFamily="34" charset="0"/>
              <a:buChar char="•"/>
              <a:defRPr/>
            </a:pPr>
            <a:endParaRPr lang="sk-SK" sz="2800" dirty="0" smtClean="0"/>
          </a:p>
          <a:p>
            <a:pPr eaLnBrk="1" hangingPunct="1">
              <a:buFont typeface="Arial" charset="0"/>
              <a:buNone/>
              <a:defRPr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750" y="1844675"/>
            <a:ext cx="8353425" cy="2952750"/>
          </a:xfrm>
        </p:spPr>
        <p:txBody>
          <a:bodyPr/>
          <a:lstStyle/>
          <a:p>
            <a:pPr eaLnBrk="1" hangingPunct="1">
              <a:defRPr/>
            </a:pP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>ĎAKUJEM ZA POZORNOSŤ</a:t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>diskusia</a:t>
            </a:r>
            <a:r>
              <a:rPr lang="sk-SK" sz="3600" b="1" dirty="0" smtClean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sk-SK" sz="3600" b="1" dirty="0" smtClean="0">
                <a:solidFill>
                  <a:schemeClr val="tx1"/>
                </a:solidFill>
                <a:latin typeface="Arial Narrow" pitchFamily="34" charset="0"/>
              </a:rPr>
            </a:br>
            <a:endParaRPr lang="sk-SK" sz="2400" b="1" dirty="0" smtClean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6207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sk-SK" sz="3600" dirty="0" smtClean="0"/>
              <a:t>Program vystúpenia</a:t>
            </a:r>
            <a:r>
              <a:rPr lang="sk-SK" sz="2800" dirty="0" smtClean="0"/>
              <a:t> 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  <a:buFont typeface="Wingdings" pitchFamily="2" charset="2"/>
              <a:buChar char="Ø"/>
              <a:defRPr/>
            </a:pPr>
            <a:endParaRPr lang="sk-SK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140000"/>
              </a:lnSpc>
              <a:buFont typeface="Wingdings" pitchFamily="2" charset="2"/>
              <a:buChar char="Ø"/>
              <a:defRPr/>
            </a:pPr>
            <a:r>
              <a:rPr lang="sk-SK" dirty="0" smtClean="0">
                <a:solidFill>
                  <a:schemeClr val="tx2"/>
                </a:solidFill>
              </a:rPr>
              <a:t>Stav prípravy zákona o ochrane spotrebiteľa na finančnom trhu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Char char="Ø"/>
              <a:defRPr/>
            </a:pPr>
            <a:r>
              <a:rPr lang="sk-SK" dirty="0" smtClean="0">
                <a:solidFill>
                  <a:schemeClr val="tx2"/>
                </a:solidFill>
              </a:rPr>
              <a:t>Navrhované úpravy zákona č. 186/2009 </a:t>
            </a:r>
            <a:r>
              <a:rPr lang="sk-SK" dirty="0" err="1" smtClean="0">
                <a:solidFill>
                  <a:schemeClr val="tx2"/>
                </a:solidFill>
              </a:rPr>
              <a:t>Z.z</a:t>
            </a:r>
            <a:r>
              <a:rPr lang="sk-SK" dirty="0" smtClean="0">
                <a:solidFill>
                  <a:schemeClr val="tx2"/>
                </a:solidFill>
              </a:rPr>
              <a:t>.</a:t>
            </a:r>
          </a:p>
          <a:p>
            <a:pPr eaLnBrk="1" hangingPunct="1">
              <a:lnSpc>
                <a:spcPct val="140000"/>
              </a:lnSpc>
              <a:buNone/>
              <a:defRPr/>
            </a:pPr>
            <a:r>
              <a:rPr lang="sk-SK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Char char="Ø"/>
              <a:defRPr/>
            </a:pPr>
            <a:endParaRPr lang="sk-SK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428604"/>
            <a:ext cx="8540750" cy="857256"/>
          </a:xfrm>
        </p:spPr>
        <p:txBody>
          <a:bodyPr/>
          <a:lstStyle/>
          <a:p>
            <a:r>
              <a:rPr lang="sk-SK" sz="3600" dirty="0" smtClean="0"/>
              <a:t>Príprava nového zákona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spracovávanie pripomienok z MPK a rozporových konaní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legislatívna úprava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začiatok novembra – rokovanie LRV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polovica novembra – rokovanie vlády SR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koniec novembra – predloženie do NR SR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posunutý termín – množstvo a závažnosť pripomienok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357166"/>
            <a:ext cx="8540750" cy="857256"/>
          </a:xfrm>
        </p:spPr>
        <p:txBody>
          <a:bodyPr/>
          <a:lstStyle/>
          <a:p>
            <a:r>
              <a:rPr lang="sk-SK" sz="3600" dirty="0" smtClean="0"/>
              <a:t>Príprava nového zákona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 smtClean="0"/>
              <a:t>najvýraznejšie výhrady :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efektívne fungovanie systému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financovanie systému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postavenie úradu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postavenie akadémie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357166"/>
            <a:ext cx="8540750" cy="785818"/>
          </a:xfrm>
        </p:spPr>
        <p:txBody>
          <a:bodyPr/>
          <a:lstStyle/>
          <a:p>
            <a:r>
              <a:rPr lang="sk-SK" sz="3600" dirty="0" smtClean="0"/>
              <a:t>Príprava nového zákona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 smtClean="0"/>
              <a:t>efektívnejšie fungovanie systému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zníženie počtu členov výboru z 12 na 9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zrušenie DR pri všetkých prvkoch systému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zmena financovanie systému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vytvorenie účtu systému – platby príspevkov</a:t>
            </a:r>
          </a:p>
          <a:p>
            <a:pPr marL="514350" indent="-514350">
              <a:buFont typeface="+mj-lt"/>
              <a:buAutoNum type="alphaLcParenR"/>
            </a:pPr>
            <a:r>
              <a:rPr lang="sk-SK" dirty="0" smtClean="0"/>
              <a:t>licencované finančné inštitúcie – podľa objemu aktív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357166"/>
            <a:ext cx="8540750" cy="857256"/>
          </a:xfrm>
        </p:spPr>
        <p:txBody>
          <a:bodyPr/>
          <a:lstStyle/>
          <a:p>
            <a:r>
              <a:rPr lang="sk-SK" sz="3600" dirty="0" smtClean="0"/>
              <a:t>Príprava nového zákona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25" y="1600200"/>
            <a:ext cx="8540750" cy="4829196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sk-SK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b) </a:t>
            </a:r>
            <a:r>
              <a:rPr lang="sk-SK" dirty="0" smtClean="0"/>
              <a:t>zahraničné subjekty na základe </a:t>
            </a:r>
            <a:r>
              <a:rPr lang="sk-SK" dirty="0" err="1" smtClean="0"/>
              <a:t>passportu</a:t>
            </a:r>
            <a:r>
              <a:rPr lang="sk-SK" dirty="0" smtClean="0"/>
              <a:t> – pevná suma</a:t>
            </a:r>
          </a:p>
          <a:p>
            <a:pPr marL="514350" indent="-514350">
              <a:buNone/>
            </a:pPr>
            <a:r>
              <a:rPr lang="sk-SK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c) </a:t>
            </a:r>
            <a:r>
              <a:rPr lang="sk-SK" dirty="0" smtClean="0"/>
              <a:t>FO a </a:t>
            </a:r>
            <a:r>
              <a:rPr lang="sk-SK" dirty="0" smtClean="0"/>
              <a:t>registrované subjekty </a:t>
            </a:r>
            <a:r>
              <a:rPr lang="sk-SK" dirty="0" smtClean="0"/>
              <a:t>– pevná suma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Úrad 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prídel z účtu systému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poplatky za podnety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štátny rozpočet (inšpekčná činnosť plne)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nebude vydávať záväzné stanoviská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nebude zriadený rozhodcovský súd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357166"/>
            <a:ext cx="8540750" cy="857256"/>
          </a:xfrm>
        </p:spPr>
        <p:txBody>
          <a:bodyPr/>
          <a:lstStyle/>
          <a:p>
            <a:r>
              <a:rPr lang="sk-SK" sz="3600" dirty="0" smtClean="0"/>
              <a:t>Príprava nového zákona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25" y="1357298"/>
            <a:ext cx="8540750" cy="474187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dirty="0" smtClean="0"/>
              <a:t>Akadémia 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prídel z účtu systému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poplatky za vlastnú činnosť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príp. ŠR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k-SK" dirty="0" smtClean="0"/>
              <a:t>predmetom diskusie otázka akreditácií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40750" cy="6286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k-SK" sz="3600" dirty="0" smtClean="0"/>
              <a:t>Navrhované úpravy zákona 186/2009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85720" y="1428736"/>
            <a:ext cx="8540750" cy="488473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výluky zo zákona – pokiaľ je bezplatné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sprostredkovateľ z iného ČŠ – no siete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register – evidované údaje, predĺženie lehoty pri zrušení zápisu (15 – 30)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odborná spôsobilosť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konflikt záujmov</a:t>
            </a:r>
          </a:p>
          <a:p>
            <a:pPr eaLnBrk="1" hangingPunct="1">
              <a:buFont typeface="Arial" charset="0"/>
              <a:buNone/>
              <a:defRPr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625" y="357166"/>
            <a:ext cx="8540750" cy="785818"/>
          </a:xfrm>
        </p:spPr>
        <p:txBody>
          <a:bodyPr>
            <a:normAutofit fontScale="90000"/>
          </a:bodyPr>
          <a:lstStyle/>
          <a:p>
            <a:r>
              <a:rPr lang="sk-SK" sz="3600" dirty="0" smtClean="0"/>
              <a:t>Navrhované úpravy zákona 186/2009 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85720" y="1428736"/>
            <a:ext cx="8540750" cy="44989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archivovanie dokumentácie – 10 rokov od uzavretia zmluvy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posudzovanie klientov</a:t>
            </a:r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sk-SK" dirty="0" smtClean="0"/>
              <a:t>Zákon o poisťovníctve – zverejňovanie priemerných nákladov na sprostredkovanie v jednotlivých odvetviach ŽP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, klasic. ver.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8316</TotalTime>
  <Words>434</Words>
  <Application>Microsoft Office PowerPoint</Application>
  <PresentationFormat>Prezentácia na obrazovke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Cestovanie</vt:lpstr>
      <vt:lpstr>SLASPO  fórum 2009</vt:lpstr>
      <vt:lpstr>Program vystúpenia </vt:lpstr>
      <vt:lpstr>Príprava nového zákona</vt:lpstr>
      <vt:lpstr>Príprava nového zákona</vt:lpstr>
      <vt:lpstr>Príprava nového zákona</vt:lpstr>
      <vt:lpstr>Príprava nového zákona</vt:lpstr>
      <vt:lpstr>Príprava nového zákona</vt:lpstr>
      <vt:lpstr>Navrhované úpravy zákona 186/2009 </vt:lpstr>
      <vt:lpstr>Navrhované úpravy zákona 186/2009 </vt:lpstr>
      <vt:lpstr>Snímka 10</vt:lpstr>
      <vt:lpstr>Snímka 11</vt:lpstr>
      <vt:lpstr>Snímka 12</vt:lpstr>
      <vt:lpstr>Snímka 13</vt:lpstr>
      <vt:lpstr>ĎAKUJEM ZA POZORNOSŤ  diskusia </vt:lpstr>
    </vt:vector>
  </TitlesOfParts>
  <Company>retro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dkatonak</cp:lastModifiedBy>
  <cp:revision>361</cp:revision>
  <dcterms:created xsi:type="dcterms:W3CDTF">2006-09-13T19:22:57Z</dcterms:created>
  <dcterms:modified xsi:type="dcterms:W3CDTF">2009-10-08T06:01:43Z</dcterms:modified>
</cp:coreProperties>
</file>