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305" r:id="rId4"/>
    <p:sldId id="300" r:id="rId5"/>
    <p:sldId id="309" r:id="rId6"/>
    <p:sldId id="334" r:id="rId7"/>
    <p:sldId id="337" r:id="rId8"/>
    <p:sldId id="338" r:id="rId9"/>
    <p:sldId id="339" r:id="rId10"/>
    <p:sldId id="303" r:id="rId11"/>
    <p:sldId id="336" r:id="rId12"/>
    <p:sldId id="310" r:id="rId13"/>
    <p:sldId id="273" r:id="rId14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B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8077200" cy="3352800"/>
          </a:xfrm>
        </p:spPr>
        <p:txBody>
          <a:bodyPr/>
          <a:lstStyle/>
          <a:p>
            <a:r>
              <a:rPr lang="sk-SK" sz="6600" b="1" dirty="0" smtClean="0">
                <a:solidFill>
                  <a:srgbClr val="0070C0"/>
                </a:solidFill>
              </a:rPr>
              <a:t>Stretnutie právnikov SLASPO  </a:t>
            </a:r>
            <a:endParaRPr lang="sk-SK" sz="6600" b="1" dirty="0">
              <a:solidFill>
                <a:srgbClr val="0070C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5661025"/>
            <a:ext cx="3176587" cy="43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k-SK" sz="1000" b="1" dirty="0">
                <a:solidFill>
                  <a:srgbClr val="143B6E"/>
                </a:solidFill>
                <a:latin typeface="Arial Narrow" pitchFamily="34" charset="0"/>
              </a:rPr>
              <a:t>	</a:t>
            </a:r>
            <a:r>
              <a:rPr lang="sk-SK" sz="1600" b="1" dirty="0">
                <a:solidFill>
                  <a:srgbClr val="0070C0"/>
                </a:solidFill>
                <a:latin typeface="Arial Narrow" pitchFamily="34" charset="0"/>
              </a:rPr>
              <a:t>JUDr. Dušan </a:t>
            </a:r>
            <a:r>
              <a:rPr lang="sk-SK" sz="1600" b="1" dirty="0" err="1">
                <a:solidFill>
                  <a:srgbClr val="0070C0"/>
                </a:solidFill>
                <a:latin typeface="Arial Narrow" pitchFamily="34" charset="0"/>
              </a:rPr>
              <a:t>Katonák</a:t>
            </a:r>
            <a:endParaRPr lang="en-US" sz="1600" b="1" dirty="0">
              <a:solidFill>
                <a:srgbClr val="0070C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sk-SK" sz="900" dirty="0">
                <a:solidFill>
                  <a:srgbClr val="143B6E"/>
                </a:solidFill>
                <a:latin typeface="Arial Narrow" pitchFamily="34" charset="0"/>
              </a:rPr>
              <a:t>                                                                                 	</a:t>
            </a:r>
            <a:endParaRPr lang="sk-SK" sz="300" b="1" dirty="0">
              <a:latin typeface="Arial Narrow" pitchFamily="34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dirty="0" smtClean="0"/>
              <a:t>Častá, 12. – 13. 6. 2012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Rectangle 6"/>
          <p:cNvSpPr>
            <a:spLocks noGrp="1" noChangeArrowheads="1"/>
          </p:cNvSpPr>
          <p:nvPr>
            <p:ph idx="1"/>
          </p:nvPr>
        </p:nvSpPr>
        <p:spPr>
          <a:xfrm>
            <a:off x="250825" y="1556791"/>
            <a:ext cx="8569325" cy="4393159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Problémy implementácie 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zásadná zmena postavenia MF – </a:t>
            </a:r>
            <a:r>
              <a:rPr lang="sk-SK" sz="1600" dirty="0" smtClean="0">
                <a:solidFill>
                  <a:srgbClr val="0070C0"/>
                </a:solidFill>
              </a:rPr>
              <a:t>nie sme tvorcami legislatívy, nariadenia EK a ITS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veľmi komplikovaný spôsob tvorby legislatívy </a:t>
            </a:r>
            <a:r>
              <a:rPr lang="sk-SK" sz="1600" dirty="0" smtClean="0">
                <a:solidFill>
                  <a:srgbClr val="0070C0"/>
                </a:solidFill>
              </a:rPr>
              <a:t>– level 1,2,3 + usmernenia EIOPC  (rôzny znenie, opakuje sa znenie ...)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príliš rozsiahla úprava </a:t>
            </a:r>
            <a:r>
              <a:rPr lang="sk-SK" sz="1600" dirty="0" smtClean="0">
                <a:solidFill>
                  <a:srgbClr val="0070C0"/>
                </a:solidFill>
              </a:rPr>
              <a:t>– viac ako 1000 strán textu</a:t>
            </a:r>
            <a:endParaRPr lang="sk-SK" sz="1600" b="1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časová disharmónia </a:t>
            </a:r>
            <a:r>
              <a:rPr lang="sk-SK" sz="1600" dirty="0" smtClean="0">
                <a:solidFill>
                  <a:srgbClr val="0070C0"/>
                </a:solidFill>
              </a:rPr>
              <a:t>– nutnosť mať komplexnú S II pri implementácií, L 2 skorej ako sú </a:t>
            </a:r>
            <a:r>
              <a:rPr lang="sk-SK" sz="1600" dirty="0" err="1" smtClean="0">
                <a:solidFill>
                  <a:srgbClr val="0070C0"/>
                </a:solidFill>
              </a:rPr>
              <a:t>splnomocňováky</a:t>
            </a:r>
            <a:r>
              <a:rPr lang="sk-SK" sz="1600" dirty="0" smtClean="0">
                <a:solidFill>
                  <a:srgbClr val="0070C0"/>
                </a:solidFill>
              </a:rPr>
              <a:t> na L1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nízka komunikácia s EK </a:t>
            </a:r>
            <a:r>
              <a:rPr lang="sk-SK" sz="1600" dirty="0" smtClean="0">
                <a:solidFill>
                  <a:srgbClr val="0070C0"/>
                </a:solidFill>
              </a:rPr>
              <a:t>– žiadne transpozičné mítingy, nejasné odpovede na dotazy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i="1" u="sng" dirty="0" smtClean="0">
                <a:solidFill>
                  <a:srgbClr val="0070C0"/>
                </a:solidFill>
              </a:rPr>
              <a:t>neustále posúvanie termínov !</a:t>
            </a:r>
            <a:endParaRPr lang="en-GB" sz="1600" b="1" i="1" u="sng" dirty="0">
              <a:solidFill>
                <a:srgbClr val="0070C0"/>
              </a:solidFill>
            </a:endParaRP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395288" y="1125538"/>
            <a:ext cx="82089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2400" b="1" dirty="0">
              <a:solidFill>
                <a:srgbClr val="0070C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475656" y="980728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400" dirty="0" smtClean="0">
                <a:solidFill>
                  <a:srgbClr val="0070C0"/>
                </a:solidFill>
              </a:rPr>
              <a:t>OMNIBUS 2</a:t>
            </a:r>
            <a:endParaRPr lang="sk-SK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sk-SK" dirty="0" smtClean="0">
                <a:solidFill>
                  <a:srgbClr val="0070C0"/>
                </a:solidFill>
              </a:rPr>
              <a:t>Nový zákon 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Cez 500 pripomienok SLASPO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do konca týždňa zašleme na legislatívnu úpravu</a:t>
            </a:r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Hlavné témy SLASPO 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definície (poisťovacia činnosť, klient, </a:t>
            </a:r>
            <a:r>
              <a:rPr lang="sk-SK" sz="1600" dirty="0" err="1" smtClean="0">
                <a:solidFill>
                  <a:srgbClr val="0070C0"/>
                </a:solidFill>
              </a:rPr>
              <a:t>policy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holder</a:t>
            </a:r>
            <a:r>
              <a:rPr lang="sk-SK" sz="1600" dirty="0" smtClean="0">
                <a:solidFill>
                  <a:srgbClr val="0070C0"/>
                </a:solidFill>
              </a:rPr>
              <a:t> ...)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v</a:t>
            </a:r>
            <a:r>
              <a:rPr lang="sk-SK" sz="1600" dirty="0" smtClean="0">
                <a:solidFill>
                  <a:srgbClr val="0070C0"/>
                </a:solidFill>
              </a:rPr>
              <a:t>ytvorenie spoločných registrov </a:t>
            </a:r>
          </a:p>
          <a:p>
            <a:pPr algn="just"/>
            <a:r>
              <a:rPr lang="sk-SK" sz="1600" dirty="0" err="1" smtClean="0">
                <a:solidFill>
                  <a:srgbClr val="0070C0"/>
                </a:solidFill>
              </a:rPr>
              <a:t>LoB</a:t>
            </a:r>
            <a:endParaRPr lang="sk-SK" sz="1600" dirty="0" smtClean="0">
              <a:solidFill>
                <a:srgbClr val="0070C0"/>
              </a:solidFill>
            </a:endParaRPr>
          </a:p>
          <a:p>
            <a:pPr lvl="0"/>
            <a:r>
              <a:rPr lang="sk-SK" sz="1600" dirty="0" smtClean="0">
                <a:solidFill>
                  <a:srgbClr val="0070C0"/>
                </a:solidFill>
              </a:rPr>
              <a:t>§ 12 ods. 5 </a:t>
            </a:r>
            <a:r>
              <a:rPr lang="sk-SK" sz="1600" dirty="0" smtClean="0">
                <a:solidFill>
                  <a:srgbClr val="0070C0"/>
                </a:solidFill>
              </a:rPr>
              <a:t>- </a:t>
            </a:r>
            <a:r>
              <a:rPr lang="sk-SK" sz="1600" dirty="0" smtClean="0">
                <a:solidFill>
                  <a:srgbClr val="0070C0"/>
                </a:solidFill>
              </a:rPr>
              <a:t>lehota 30 </a:t>
            </a:r>
            <a:r>
              <a:rPr lang="sk-SK" sz="1600" dirty="0" smtClean="0">
                <a:solidFill>
                  <a:srgbClr val="0070C0"/>
                </a:solidFill>
              </a:rPr>
              <a:t>dní na zápis do OR</a:t>
            </a:r>
          </a:p>
          <a:p>
            <a:r>
              <a:rPr lang="sk-SK" sz="1600" dirty="0" smtClean="0">
                <a:solidFill>
                  <a:srgbClr val="0070C0"/>
                </a:solidFill>
              </a:rPr>
              <a:t>§ 36 Oceňovanie aktív a záväzkov </a:t>
            </a:r>
          </a:p>
          <a:p>
            <a:pPr lvl="0"/>
            <a:r>
              <a:rPr lang="sk-SK" sz="1600" dirty="0" smtClean="0">
                <a:solidFill>
                  <a:srgbClr val="0070C0"/>
                </a:solidFill>
              </a:rPr>
              <a:t>§ 90 - režim osôb s osobitným vzťahom </a:t>
            </a:r>
            <a:endParaRPr lang="sk-SK" sz="1600" dirty="0" smtClean="0">
              <a:solidFill>
                <a:srgbClr val="0070C0"/>
              </a:solidFill>
            </a:endParaRPr>
          </a:p>
          <a:p>
            <a:pPr lvl="0"/>
            <a:r>
              <a:rPr lang="sk-SK" sz="1600" dirty="0" smtClean="0">
                <a:solidFill>
                  <a:srgbClr val="0070C0"/>
                </a:solidFill>
              </a:rPr>
              <a:t>Presun „</a:t>
            </a:r>
            <a:r>
              <a:rPr lang="sk-SK" sz="1600" dirty="0" err="1" smtClean="0">
                <a:solidFill>
                  <a:srgbClr val="0070C0"/>
                </a:solidFill>
              </a:rPr>
              <a:t>spolupoistenia</a:t>
            </a:r>
            <a:r>
              <a:rPr lang="sk-SK" sz="1600" dirty="0" smtClean="0">
                <a:solidFill>
                  <a:srgbClr val="0070C0"/>
                </a:solidFill>
              </a:rPr>
              <a:t>“ do Občianskeho </a:t>
            </a:r>
            <a:r>
              <a:rPr lang="sk-SK" sz="1600" dirty="0" smtClean="0">
                <a:solidFill>
                  <a:srgbClr val="0070C0"/>
                </a:solidFill>
              </a:rPr>
              <a:t>zákonníka</a:t>
            </a:r>
          </a:p>
          <a:p>
            <a:r>
              <a:rPr lang="sk-SK" sz="1600" dirty="0" smtClean="0">
                <a:solidFill>
                  <a:srgbClr val="0070C0"/>
                </a:solidFill>
              </a:rPr>
              <a:t>Úprava pozastavenia výkonu akcionárskych </a:t>
            </a:r>
            <a:r>
              <a:rPr lang="sk-SK" sz="1600" dirty="0" smtClean="0">
                <a:solidFill>
                  <a:srgbClr val="0070C0"/>
                </a:solidFill>
              </a:rPr>
              <a:t>práv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Na diskusiu </a:t>
            </a:r>
          </a:p>
          <a:p>
            <a:pPr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Audit neúčtovných výkazov</a:t>
            </a:r>
          </a:p>
          <a:p>
            <a:pPr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SKP – rezerva </a:t>
            </a:r>
            <a:endParaRPr lang="sk-SK" sz="16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2348880"/>
            <a:ext cx="8569325" cy="3601070"/>
          </a:xfrm>
          <a:noFill/>
          <a:ln/>
        </p:spPr>
        <p:txBody>
          <a:bodyPr/>
          <a:lstStyle/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september </a:t>
            </a:r>
            <a:r>
              <a:rPr lang="sk-SK" sz="1600" b="1" dirty="0">
                <a:solidFill>
                  <a:srgbClr val="0070C0"/>
                </a:solidFill>
              </a:rPr>
              <a:t>2012 </a:t>
            </a:r>
            <a:r>
              <a:rPr lang="sk-SK" sz="1600" dirty="0" smtClean="0">
                <a:solidFill>
                  <a:srgbClr val="0070C0"/>
                </a:solidFill>
              </a:rPr>
              <a:t>– začatie MPK</a:t>
            </a: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1Q 2013 </a:t>
            </a:r>
            <a:r>
              <a:rPr lang="sk-SK" sz="1600" dirty="0" smtClean="0">
                <a:solidFill>
                  <a:srgbClr val="0070C0"/>
                </a:solidFill>
              </a:rPr>
              <a:t>- preloženie návrhu zákona na rokovanie vlády</a:t>
            </a: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apríl 2013 </a:t>
            </a:r>
            <a:r>
              <a:rPr lang="sk-SK" sz="1600" dirty="0" smtClean="0">
                <a:solidFill>
                  <a:srgbClr val="0070C0"/>
                </a:solidFill>
              </a:rPr>
              <a:t>- preloženie návrhu zákona na rokovanie NR SR</a:t>
            </a: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30. jún 2013 </a:t>
            </a:r>
            <a:r>
              <a:rPr lang="sk-SK" sz="1600" dirty="0" smtClean="0">
                <a:solidFill>
                  <a:srgbClr val="0070C0"/>
                </a:solidFill>
              </a:rPr>
              <a:t>- predpokladaná platnosť nového zákona o poisťovníctve</a:t>
            </a:r>
            <a:endParaRPr lang="sk-SK" sz="1600" dirty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1</a:t>
            </a:r>
            <a:r>
              <a:rPr lang="sk-SK" sz="1600" b="1" dirty="0">
                <a:solidFill>
                  <a:srgbClr val="0070C0"/>
                </a:solidFill>
              </a:rPr>
              <a:t>. január </a:t>
            </a:r>
            <a:r>
              <a:rPr lang="sk-SK" sz="1600" b="1" dirty="0" smtClean="0">
                <a:solidFill>
                  <a:srgbClr val="0070C0"/>
                </a:solidFill>
              </a:rPr>
              <a:t>2014 </a:t>
            </a:r>
            <a:r>
              <a:rPr lang="sk-SK" sz="1600" dirty="0" smtClean="0">
                <a:solidFill>
                  <a:srgbClr val="0070C0"/>
                </a:solidFill>
              </a:rPr>
              <a:t>(1.7. implementačný plán) - požadovaná </a:t>
            </a:r>
            <a:r>
              <a:rPr lang="sk-SK" sz="1600" dirty="0">
                <a:solidFill>
                  <a:srgbClr val="0070C0"/>
                </a:solidFill>
              </a:rPr>
              <a:t>účinnosť nového zákona </a:t>
            </a:r>
            <a:r>
              <a:rPr lang="sk-SK" sz="1600" dirty="0" smtClean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95288" y="1125538"/>
            <a:ext cx="82089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Časový harmonogram transpozície smernice do právneho poriadku Slovenskej republiky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565400"/>
            <a:ext cx="8229600" cy="1143000"/>
          </a:xfrm>
        </p:spPr>
        <p:txBody>
          <a:bodyPr/>
          <a:lstStyle/>
          <a:p>
            <a:r>
              <a:rPr lang="sk-SK" sz="4000" b="1" dirty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2400" b="1" dirty="0">
                <a:solidFill>
                  <a:srgbClr val="0070C0"/>
                </a:solidFill>
                <a:latin typeface="Arial Narrow" pitchFamily="34" charset="0"/>
              </a:rPr>
              <a:t>e-mail: </a:t>
            </a:r>
            <a:r>
              <a:rPr lang="sk-SK" sz="2400" b="1" dirty="0" err="1">
                <a:solidFill>
                  <a:srgbClr val="0070C0"/>
                </a:solidFill>
                <a:latin typeface="Arial Narrow" pitchFamily="34" charset="0"/>
              </a:rPr>
              <a:t>dusan.katonak@mfsr.sk</a:t>
            </a:r>
            <a:endParaRPr lang="sk-SK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908720"/>
            <a:ext cx="8610600" cy="55921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200" b="1" dirty="0"/>
              <a:t> </a:t>
            </a:r>
            <a:r>
              <a:rPr lang="sk-SK" sz="2200" b="1" dirty="0" smtClean="0"/>
              <a:t>   </a:t>
            </a: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q"/>
            </a:pP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sk-SK" b="1" dirty="0" err="1" smtClean="0">
                <a:solidFill>
                  <a:srgbClr val="0070C0"/>
                </a:solidFill>
              </a:rPr>
              <a:t>Quick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sk-SK" b="1" dirty="0" err="1" smtClean="0">
                <a:solidFill>
                  <a:srgbClr val="0070C0"/>
                </a:solidFill>
              </a:rPr>
              <a:t>fix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sk-SK" b="1" dirty="0" err="1" smtClean="0">
                <a:solidFill>
                  <a:srgbClr val="0070C0"/>
                </a:solidFill>
              </a:rPr>
              <a:t>directive</a:t>
            </a:r>
            <a:endParaRPr lang="sk-SK" b="1" dirty="0" smtClean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q"/>
            </a:pPr>
            <a:r>
              <a:rPr lang="sk-SK" b="1" dirty="0" smtClean="0">
                <a:solidFill>
                  <a:srgbClr val="0070C0"/>
                </a:solidFill>
              </a:rPr>
              <a:t>OMNIBUS 2</a:t>
            </a:r>
          </a:p>
          <a:p>
            <a:pPr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q"/>
            </a:pPr>
            <a:r>
              <a:rPr lang="sk-SK" b="1" dirty="0" smtClean="0">
                <a:solidFill>
                  <a:srgbClr val="0070C0"/>
                </a:solidFill>
              </a:rPr>
              <a:t> Nový zákon o poisťovníctve</a:t>
            </a:r>
            <a:endParaRPr lang="sk-SK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</a:t>
            </a:r>
            <a:endParaRPr lang="sk-SK" sz="2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721"/>
            <a:ext cx="8229600" cy="504056"/>
          </a:xfrm>
        </p:spPr>
        <p:txBody>
          <a:bodyPr/>
          <a:lstStyle/>
          <a:p>
            <a:r>
              <a:rPr lang="sk-SK" sz="2400" b="1" dirty="0" err="1" smtClean="0">
                <a:solidFill>
                  <a:srgbClr val="0070C0"/>
                </a:solidFill>
              </a:rPr>
              <a:t>Quick</a:t>
            </a:r>
            <a:r>
              <a:rPr lang="sk-SK" sz="2400" b="1" dirty="0" smtClean="0">
                <a:solidFill>
                  <a:srgbClr val="0070C0"/>
                </a:solidFill>
              </a:rPr>
              <a:t> </a:t>
            </a:r>
            <a:r>
              <a:rPr lang="sk-SK" sz="2400" b="1" dirty="0" err="1" smtClean="0">
                <a:solidFill>
                  <a:srgbClr val="0070C0"/>
                </a:solidFill>
              </a:rPr>
              <a:t>fix</a:t>
            </a:r>
            <a:r>
              <a:rPr lang="sk-SK" sz="2400" b="1" dirty="0" smtClean="0">
                <a:solidFill>
                  <a:srgbClr val="0070C0"/>
                </a:solidFill>
              </a:rPr>
              <a:t> </a:t>
            </a:r>
            <a:r>
              <a:rPr lang="sk-SK" sz="2400" b="1" dirty="0" err="1" smtClean="0">
                <a:solidFill>
                  <a:srgbClr val="0070C0"/>
                </a:solidFill>
              </a:rPr>
              <a:t>directive</a:t>
            </a:r>
            <a:endParaRPr lang="sk-SK" sz="2400" b="1" dirty="0">
              <a:solidFill>
                <a:srgbClr val="0070C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84783"/>
            <a:ext cx="8569325" cy="4896967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časový harmonogram implementácie</a:t>
            </a:r>
          </a:p>
          <a:p>
            <a:pPr algn="just">
              <a:lnSpc>
                <a:spcPct val="20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posun spustenia celého systému Solvency II na </a:t>
            </a:r>
            <a:r>
              <a:rPr lang="sk-SK" sz="1600" b="1" u="sng" dirty="0" smtClean="0">
                <a:solidFill>
                  <a:srgbClr val="0070C0"/>
                </a:solidFill>
              </a:rPr>
              <a:t>1.1. 2014</a:t>
            </a:r>
          </a:p>
          <a:p>
            <a:pPr algn="just"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b="1" dirty="0" smtClean="0">
                <a:solidFill>
                  <a:srgbClr val="0070C0"/>
                </a:solidFill>
              </a:rPr>
              <a:t>povinnosť </a:t>
            </a:r>
            <a:r>
              <a:rPr lang="sk-SK" sz="1600" b="1" i="1" dirty="0" smtClean="0">
                <a:solidFill>
                  <a:srgbClr val="0070C0"/>
                </a:solidFill>
              </a:rPr>
              <a:t>prijať</a:t>
            </a:r>
            <a:r>
              <a:rPr lang="sk-SK" sz="1600" b="1" dirty="0" smtClean="0">
                <a:solidFill>
                  <a:srgbClr val="0070C0"/>
                </a:solidFill>
              </a:rPr>
              <a:t> a </a:t>
            </a:r>
            <a:r>
              <a:rPr lang="sk-SK" sz="1600" b="1" i="1" dirty="0" smtClean="0">
                <a:solidFill>
                  <a:srgbClr val="0070C0"/>
                </a:solidFill>
              </a:rPr>
              <a:t>zverejniť</a:t>
            </a:r>
            <a:r>
              <a:rPr lang="sk-SK" sz="1600" b="1" dirty="0" smtClean="0">
                <a:solidFill>
                  <a:srgbClr val="0070C0"/>
                </a:solidFill>
              </a:rPr>
              <a:t> legislatívu do </a:t>
            </a:r>
            <a:r>
              <a:rPr lang="sk-SK" sz="1600" b="1" i="1" u="sng" dirty="0" smtClean="0">
                <a:solidFill>
                  <a:srgbClr val="0070C0"/>
                </a:solidFill>
              </a:rPr>
              <a:t>30.6.2013</a:t>
            </a:r>
          </a:p>
          <a:p>
            <a:pPr algn="just"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endParaRPr lang="sk-SK" sz="1600" b="1" i="1" u="sng" dirty="0" smtClean="0">
              <a:solidFill>
                <a:srgbClr val="0070C0"/>
              </a:solidFill>
            </a:endParaRPr>
          </a:p>
          <a:p>
            <a:pPr algn="just"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Pôvodne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i="1" dirty="0" smtClean="0">
                <a:solidFill>
                  <a:srgbClr val="0070C0"/>
                </a:solidFill>
              </a:rPr>
              <a:t>prijatie</a:t>
            </a:r>
            <a:r>
              <a:rPr lang="sk-SK" sz="1600" dirty="0" smtClean="0">
                <a:solidFill>
                  <a:srgbClr val="0070C0"/>
                </a:solidFill>
              </a:rPr>
              <a:t> legislatívy do </a:t>
            </a:r>
            <a:r>
              <a:rPr lang="sk-SK" sz="1600" u="sng" dirty="0" smtClean="0">
                <a:solidFill>
                  <a:srgbClr val="0070C0"/>
                </a:solidFill>
              </a:rPr>
              <a:t>1.4. 2013 </a:t>
            </a:r>
            <a:r>
              <a:rPr lang="sk-SK" sz="1600" dirty="0" smtClean="0">
                <a:solidFill>
                  <a:srgbClr val="0070C0"/>
                </a:solidFill>
              </a:rPr>
              <a:t>– implementačný plán termín predloženia </a:t>
            </a:r>
            <a:r>
              <a:rPr lang="sk-SK" sz="1600" i="1" u="sng" dirty="0" smtClean="0">
                <a:solidFill>
                  <a:srgbClr val="0070C0"/>
                </a:solidFill>
              </a:rPr>
              <a:t>1.6. 2013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i="1" dirty="0" smtClean="0">
                <a:solidFill>
                  <a:srgbClr val="0070C0"/>
                </a:solidFill>
              </a:rPr>
              <a:t>účinnosť</a:t>
            </a:r>
            <a:r>
              <a:rPr lang="sk-SK" sz="1600" dirty="0" smtClean="0">
                <a:solidFill>
                  <a:srgbClr val="0070C0"/>
                </a:solidFill>
              </a:rPr>
              <a:t>  vybraných 10 článkov od </a:t>
            </a:r>
            <a:r>
              <a:rPr lang="sk-SK" sz="1600" u="sng" dirty="0" smtClean="0">
                <a:solidFill>
                  <a:srgbClr val="0070C0"/>
                </a:solidFill>
              </a:rPr>
              <a:t>1.6. 2013 </a:t>
            </a:r>
            <a:r>
              <a:rPr lang="sk-SK" sz="1600" dirty="0" smtClean="0">
                <a:solidFill>
                  <a:srgbClr val="0070C0"/>
                </a:solidFill>
              </a:rPr>
              <a:t>– schvaľovací proces dohľadu </a:t>
            </a:r>
          </a:p>
          <a:p>
            <a:pPr algn="just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   </a:t>
            </a:r>
          </a:p>
          <a:p>
            <a:pPr algn="just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</a:t>
            </a:r>
            <a:endParaRPr lang="sk-SK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OMNIBUS 2</a:t>
            </a:r>
            <a:endParaRPr lang="sk-SK" sz="2400" b="1" dirty="0">
              <a:solidFill>
                <a:srgbClr val="0070C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Rokovania </a:t>
            </a:r>
            <a:r>
              <a:rPr lang="sk-SK" sz="1800" b="1" dirty="0" err="1" smtClean="0">
                <a:solidFill>
                  <a:srgbClr val="0070C0"/>
                </a:solidFill>
              </a:rPr>
              <a:t>trialogov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– hlavné diskutované témy: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Sunrise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clause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Long</a:t>
            </a:r>
            <a:r>
              <a:rPr lang="sk-SK" sz="1600" dirty="0" smtClean="0">
                <a:solidFill>
                  <a:srgbClr val="0070C0"/>
                </a:solidFill>
              </a:rPr>
              <a:t> term </a:t>
            </a:r>
            <a:r>
              <a:rPr lang="sk-SK" sz="1600" dirty="0" err="1" smtClean="0">
                <a:solidFill>
                  <a:srgbClr val="0070C0"/>
                </a:solidFill>
              </a:rPr>
              <a:t>guarantees</a:t>
            </a:r>
            <a:r>
              <a:rPr lang="sk-SK" sz="1600" dirty="0" smtClean="0">
                <a:solidFill>
                  <a:srgbClr val="0070C0"/>
                </a:solidFill>
              </a:rPr>
              <a:t> (</a:t>
            </a:r>
            <a:r>
              <a:rPr lang="sk-SK" sz="1600" dirty="0" err="1" smtClean="0">
                <a:solidFill>
                  <a:srgbClr val="0070C0"/>
                </a:solidFill>
              </a:rPr>
              <a:t>matching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adjustment</a:t>
            </a:r>
            <a:r>
              <a:rPr lang="sk-SK" sz="1600" dirty="0" smtClean="0">
                <a:solidFill>
                  <a:srgbClr val="0070C0"/>
                </a:solidFill>
              </a:rPr>
              <a:t>, </a:t>
            </a:r>
            <a:r>
              <a:rPr lang="sk-SK" sz="1600" dirty="0" err="1" smtClean="0">
                <a:solidFill>
                  <a:srgbClr val="0070C0"/>
                </a:solidFill>
              </a:rPr>
              <a:t>extrapolation</a:t>
            </a:r>
            <a:r>
              <a:rPr lang="sk-SK" sz="1600" dirty="0" smtClean="0">
                <a:solidFill>
                  <a:srgbClr val="0070C0"/>
                </a:solidFill>
              </a:rPr>
              <a:t>, </a:t>
            </a:r>
            <a:r>
              <a:rPr lang="sk-SK" sz="1600" dirty="0" err="1" smtClean="0">
                <a:solidFill>
                  <a:srgbClr val="0070C0"/>
                </a:solidFill>
              </a:rPr>
              <a:t>extension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of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the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recovery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period</a:t>
            </a:r>
            <a:r>
              <a:rPr lang="sk-SK" sz="1600" dirty="0" smtClean="0">
                <a:solidFill>
                  <a:srgbClr val="0070C0"/>
                </a:solidFill>
              </a:rPr>
              <a:t>, CCP)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Záväzná mediácia EIOPA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Supervisory</a:t>
            </a:r>
            <a:r>
              <a:rPr lang="sk-SK" sz="1600" dirty="0" smtClean="0">
                <a:solidFill>
                  <a:srgbClr val="0070C0"/>
                </a:solidFill>
              </a:rPr>
              <a:t> reporting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Phasing</a:t>
            </a:r>
            <a:r>
              <a:rPr lang="sk-SK" sz="1600" dirty="0" smtClean="0">
                <a:solidFill>
                  <a:srgbClr val="0070C0"/>
                </a:solidFill>
              </a:rPr>
              <a:t> in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Prechodné ustanovenia </a:t>
            </a:r>
          </a:p>
          <a:p>
            <a:pPr algn="just"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Iné (</a:t>
            </a:r>
            <a:r>
              <a:rPr lang="sk-SK" sz="1600" dirty="0" err="1" smtClean="0">
                <a:solidFill>
                  <a:srgbClr val="0070C0"/>
                </a:solidFill>
              </a:rPr>
              <a:t>symmetric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mechanism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for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the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spread</a:t>
            </a:r>
            <a:r>
              <a:rPr lang="sk-SK" sz="1600" dirty="0" smtClean="0">
                <a:solidFill>
                  <a:srgbClr val="0070C0"/>
                </a:solidFill>
              </a:rPr>
              <a:t> risk, postavenie EIOPA, právomoci </a:t>
            </a:r>
            <a:r>
              <a:rPr lang="sk-SK" sz="1600" dirty="0" err="1" smtClean="0">
                <a:solidFill>
                  <a:srgbClr val="0070C0"/>
                </a:solidFill>
              </a:rPr>
              <a:t>local</a:t>
            </a:r>
            <a:r>
              <a:rPr lang="sk-SK" sz="1600" dirty="0" smtClean="0">
                <a:solidFill>
                  <a:srgbClr val="0070C0"/>
                </a:solidFill>
              </a:rPr>
              <a:t> – </a:t>
            </a:r>
            <a:r>
              <a:rPr lang="sk-SK" sz="1600" dirty="0" err="1" smtClean="0">
                <a:solidFill>
                  <a:srgbClr val="0070C0"/>
                </a:solidFill>
              </a:rPr>
              <a:t>group</a:t>
            </a:r>
            <a:r>
              <a:rPr lang="sk-SK" sz="1600" dirty="0" smtClean="0">
                <a:solidFill>
                  <a:srgbClr val="0070C0"/>
                </a:solidFill>
              </a:rPr>
              <a:t> dohľad /</a:t>
            </a:r>
            <a:r>
              <a:rPr lang="sk-SK" sz="1600" dirty="0" err="1" smtClean="0">
                <a:solidFill>
                  <a:srgbClr val="0070C0"/>
                </a:solidFill>
              </a:rPr>
              <a:t>add</a:t>
            </a:r>
            <a:r>
              <a:rPr lang="sk-SK" sz="1600" dirty="0" smtClean="0">
                <a:solidFill>
                  <a:srgbClr val="0070C0"/>
                </a:solidFill>
              </a:rPr>
              <a:t> on/, používanie ratingov, </a:t>
            </a:r>
            <a:r>
              <a:rPr lang="sk-SK" sz="1600" dirty="0" err="1" smtClean="0">
                <a:solidFill>
                  <a:srgbClr val="0070C0"/>
                </a:solidFill>
              </a:rPr>
              <a:t>sovereign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debt</a:t>
            </a:r>
            <a:r>
              <a:rPr lang="sk-SK" sz="1600" dirty="0" smtClean="0">
                <a:solidFill>
                  <a:srgbClr val="0070C0"/>
                </a:solidFill>
              </a:rPr>
              <a:t>, ekvivalencia tretích krajín ...)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+mj-lt"/>
              <a:buAutoNum type="alphaLcParenR"/>
            </a:pPr>
            <a:endParaRPr lang="sk-SK" sz="1600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6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OMNIBUS 2</a:t>
            </a:r>
            <a:endParaRPr lang="sk-SK" sz="2400" b="1" dirty="0">
              <a:solidFill>
                <a:srgbClr val="0070C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87089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err="1" smtClean="0">
                <a:solidFill>
                  <a:srgbClr val="0070C0"/>
                </a:solidFill>
              </a:rPr>
              <a:t>Sunrise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clause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- zmena DA (</a:t>
            </a:r>
            <a:r>
              <a:rPr lang="sk-SK" sz="1600" dirty="0" err="1" smtClean="0">
                <a:solidFill>
                  <a:srgbClr val="0070C0"/>
                </a:solidFill>
              </a:rPr>
              <a:t>delegated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acts</a:t>
            </a:r>
            <a:r>
              <a:rPr lang="sk-SK" sz="1600" dirty="0" smtClean="0">
                <a:solidFill>
                  <a:srgbClr val="0070C0"/>
                </a:solidFill>
              </a:rPr>
              <a:t>) na RTS (</a:t>
            </a:r>
            <a:r>
              <a:rPr lang="sk-SK" sz="1600" dirty="0" err="1" smtClean="0">
                <a:solidFill>
                  <a:srgbClr val="0070C0"/>
                </a:solidFill>
              </a:rPr>
              <a:t>regulatory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technical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standards</a:t>
            </a:r>
            <a:r>
              <a:rPr lang="sk-SK" sz="1600" dirty="0" smtClean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prebieha diskusia, či je možné – </a:t>
            </a:r>
            <a:r>
              <a:rPr lang="sk-SK" sz="1600" dirty="0" err="1" smtClean="0">
                <a:solidFill>
                  <a:srgbClr val="0070C0"/>
                </a:solidFill>
              </a:rPr>
              <a:t>legal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service</a:t>
            </a:r>
            <a:r>
              <a:rPr lang="sk-SK" sz="1600" dirty="0" smtClean="0">
                <a:solidFill>
                  <a:srgbClr val="0070C0"/>
                </a:solidFill>
              </a:rPr>
              <a:t> EK (</a:t>
            </a:r>
            <a:r>
              <a:rPr lang="sk-SK" sz="1600" dirty="0" err="1" smtClean="0">
                <a:solidFill>
                  <a:srgbClr val="0070C0"/>
                </a:solidFill>
              </a:rPr>
              <a:t>policy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option</a:t>
            </a:r>
            <a:r>
              <a:rPr lang="sk-SK" sz="1600" dirty="0" smtClean="0">
                <a:solidFill>
                  <a:srgbClr val="0070C0"/>
                </a:solidFill>
              </a:rPr>
              <a:t> – technické aspekty)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dochádza k zásadnej zmene schvaľovacieho procesu (mimo EP a Rady, menšia právomoc EK)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právny chaos – DA + RTS + ITS + </a:t>
            </a:r>
            <a:r>
              <a:rPr lang="sk-SK" sz="1600" dirty="0" err="1" smtClean="0">
                <a:solidFill>
                  <a:srgbClr val="0070C0"/>
                </a:solidFill>
              </a:rPr>
              <a:t>guidelines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MF nesúhlas s návrhom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endParaRPr lang="en-GB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/>
          <a:lstStyle/>
          <a:p>
            <a:r>
              <a:rPr lang="sk-SK" sz="2400" dirty="0" smtClean="0">
                <a:solidFill>
                  <a:srgbClr val="0070C0"/>
                </a:solidFill>
              </a:rPr>
              <a:t>OMNIBUS 2</a:t>
            </a:r>
            <a:endParaRPr lang="sk-SK" sz="2400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800" b="1" dirty="0" err="1" smtClean="0">
                <a:solidFill>
                  <a:srgbClr val="0070C0"/>
                </a:solidFill>
              </a:rPr>
              <a:t>Long</a:t>
            </a:r>
            <a:r>
              <a:rPr lang="sk-SK" sz="1800" b="1" dirty="0" smtClean="0">
                <a:solidFill>
                  <a:srgbClr val="0070C0"/>
                </a:solidFill>
              </a:rPr>
              <a:t> term </a:t>
            </a:r>
            <a:r>
              <a:rPr lang="sk-SK" sz="1800" b="1" dirty="0" err="1" smtClean="0">
                <a:solidFill>
                  <a:srgbClr val="0070C0"/>
                </a:solidFill>
              </a:rPr>
              <a:t>guarantees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– technické nastavenia režimu S II</a:t>
            </a:r>
          </a:p>
          <a:p>
            <a:pPr>
              <a:lnSpc>
                <a:spcPct val="150000"/>
              </a:lnSpc>
            </a:pPr>
            <a:r>
              <a:rPr lang="sk-SK" sz="1600" b="1" dirty="0" err="1" smtClean="0">
                <a:solidFill>
                  <a:srgbClr val="0070C0"/>
                </a:solidFill>
              </a:rPr>
              <a:t>matching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adjustment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– problémová oblasť, 2 tábory FR,PL,PT – DE, ES</a:t>
            </a:r>
          </a:p>
          <a:p>
            <a:pPr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extrapolation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– risk </a:t>
            </a:r>
            <a:r>
              <a:rPr lang="sk-SK" sz="1600" dirty="0" err="1" smtClean="0">
                <a:solidFill>
                  <a:srgbClr val="0070C0"/>
                </a:solidFill>
              </a:rPr>
              <a:t>free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interest</a:t>
            </a:r>
            <a:r>
              <a:rPr lang="sk-SK" sz="1600" dirty="0" smtClean="0">
                <a:solidFill>
                  <a:srgbClr val="0070C0"/>
                </a:solidFill>
              </a:rPr>
              <a:t> rate spôsob stanovenia – nemal by byť problém</a:t>
            </a:r>
          </a:p>
          <a:p>
            <a:pPr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extension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of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the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recovery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period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– v prípade výnimočného prepadu na fin. trhoch – môže dohľad primerane predĺžiť lehotu na zosúladenie s SCR (max. 21 resp. 36 mesiacov)</a:t>
            </a:r>
          </a:p>
          <a:p>
            <a:pPr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 CCP – </a:t>
            </a:r>
            <a:r>
              <a:rPr lang="sk-SK" sz="1600" dirty="0" smtClean="0">
                <a:solidFill>
                  <a:srgbClr val="0070C0"/>
                </a:solidFill>
              </a:rPr>
              <a:t>niektoré krajiny (UK,FR, CZ..) požadujú zaistenie „predvídateľnosti“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Záväzná mediácia EIOPA </a:t>
            </a:r>
            <a:r>
              <a:rPr lang="sk-SK" sz="1800" dirty="0" smtClean="0">
                <a:solidFill>
                  <a:srgbClr val="0070C0"/>
                </a:solidFill>
              </a:rPr>
              <a:t>–  </a:t>
            </a:r>
            <a:r>
              <a:rPr lang="sk-SK" sz="1600" dirty="0" smtClean="0">
                <a:solidFill>
                  <a:srgbClr val="0070C0"/>
                </a:solidFill>
              </a:rPr>
              <a:t>snaha o „</a:t>
            </a:r>
            <a:r>
              <a:rPr lang="sk-SK" sz="1600" dirty="0" err="1" smtClean="0">
                <a:solidFill>
                  <a:srgbClr val="0070C0"/>
                </a:solidFill>
              </a:rPr>
              <a:t>rebalance</a:t>
            </a:r>
            <a:r>
              <a:rPr lang="sk-SK" sz="1600" dirty="0" smtClean="0">
                <a:solidFill>
                  <a:srgbClr val="0070C0"/>
                </a:solidFill>
              </a:rPr>
              <a:t>“ </a:t>
            </a:r>
            <a:r>
              <a:rPr lang="sk-SK" sz="1600" dirty="0" err="1" smtClean="0">
                <a:solidFill>
                  <a:srgbClr val="0070C0"/>
                </a:solidFill>
              </a:rPr>
              <a:t>local</a:t>
            </a:r>
            <a:r>
              <a:rPr lang="sk-SK" sz="1600" dirty="0" smtClean="0">
                <a:solidFill>
                  <a:srgbClr val="0070C0"/>
                </a:solidFill>
              </a:rPr>
              <a:t> – </a:t>
            </a:r>
            <a:r>
              <a:rPr lang="sk-SK" sz="1600" dirty="0" err="1" smtClean="0">
                <a:solidFill>
                  <a:srgbClr val="0070C0"/>
                </a:solidFill>
              </a:rPr>
              <a:t>group</a:t>
            </a:r>
            <a:r>
              <a:rPr lang="sk-SK" sz="1600" dirty="0" smtClean="0">
                <a:solidFill>
                  <a:srgbClr val="0070C0"/>
                </a:solidFill>
              </a:rPr>
              <a:t> dohľad</a:t>
            </a:r>
          </a:p>
          <a:p>
            <a:pPr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silný odpor ČŠ (ES,BG,</a:t>
            </a:r>
            <a:r>
              <a:rPr lang="sk-SK" sz="1600" b="1" dirty="0" smtClean="0">
                <a:solidFill>
                  <a:srgbClr val="0070C0"/>
                </a:solidFill>
              </a:rPr>
              <a:t>SK</a:t>
            </a:r>
            <a:r>
              <a:rPr lang="sk-SK" sz="1600" dirty="0" smtClean="0">
                <a:solidFill>
                  <a:srgbClr val="0070C0"/>
                </a:solidFill>
              </a:rPr>
              <a:t>,UK, SI, AT ...)</a:t>
            </a:r>
          </a:p>
          <a:p>
            <a:pPr>
              <a:lnSpc>
                <a:spcPct val="150000"/>
              </a:lnSpc>
            </a:pPr>
            <a:r>
              <a:rPr lang="sk-SK" sz="1600" dirty="0" err="1" smtClean="0">
                <a:solidFill>
                  <a:srgbClr val="0070C0"/>
                </a:solidFill>
              </a:rPr>
              <a:t>Exeptional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fall</a:t>
            </a:r>
            <a:r>
              <a:rPr lang="sk-SK" sz="1600" dirty="0" smtClean="0">
                <a:solidFill>
                  <a:srgbClr val="0070C0"/>
                </a:solidFill>
              </a:rPr>
              <a:t>, </a:t>
            </a:r>
            <a:r>
              <a:rPr lang="sk-SK" sz="1600" dirty="0" err="1" smtClean="0">
                <a:solidFill>
                  <a:srgbClr val="0070C0"/>
                </a:solidFill>
              </a:rPr>
              <a:t>add</a:t>
            </a:r>
            <a:r>
              <a:rPr lang="sk-SK" sz="1600" dirty="0" smtClean="0">
                <a:solidFill>
                  <a:srgbClr val="0070C0"/>
                </a:solidFill>
              </a:rPr>
              <a:t> on, SCR </a:t>
            </a:r>
            <a:r>
              <a:rPr lang="sk-SK" sz="1600" dirty="0" err="1" smtClean="0">
                <a:solidFill>
                  <a:srgbClr val="0070C0"/>
                </a:solidFill>
              </a:rPr>
              <a:t>recovery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plan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sk-SK" sz="1600" b="1" dirty="0" smtClean="0">
              <a:solidFill>
                <a:srgbClr val="0070C0"/>
              </a:solidFill>
            </a:endParaRPr>
          </a:p>
          <a:p>
            <a:endParaRPr lang="sk-SK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>
              <a:buNone/>
            </a:pPr>
            <a:r>
              <a:rPr lang="sk-SK" sz="2400" b="1" dirty="0" smtClean="0">
                <a:solidFill>
                  <a:srgbClr val="0070C0"/>
                </a:solidFill>
              </a:rPr>
              <a:t>OMNIBUS 2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800" b="1" dirty="0" err="1" smtClean="0">
                <a:solidFill>
                  <a:srgbClr val="0070C0"/>
                </a:solidFill>
              </a:rPr>
              <a:t>Supervisory</a:t>
            </a:r>
            <a:r>
              <a:rPr lang="sk-SK" sz="1800" b="1" dirty="0" smtClean="0">
                <a:solidFill>
                  <a:srgbClr val="0070C0"/>
                </a:solidFill>
              </a:rPr>
              <a:t> reporting </a:t>
            </a:r>
            <a:r>
              <a:rPr lang="sk-SK" sz="1800" dirty="0" smtClean="0">
                <a:solidFill>
                  <a:srgbClr val="0070C0"/>
                </a:solidFill>
              </a:rPr>
              <a:t>– frekvencia a rozsah reportov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Ktoré subjekty by nemuseli reportovať „štandardne“ – kvartálne a </a:t>
            </a:r>
            <a:r>
              <a:rPr lang="sk-SK" sz="1600" dirty="0" err="1" smtClean="0">
                <a:solidFill>
                  <a:srgbClr val="0070C0"/>
                </a:solidFill>
              </a:rPr>
              <a:t>asset</a:t>
            </a:r>
            <a:r>
              <a:rPr lang="sk-SK" sz="1600" dirty="0" smtClean="0">
                <a:solidFill>
                  <a:srgbClr val="0070C0"/>
                </a:solidFill>
              </a:rPr>
              <a:t> by </a:t>
            </a:r>
            <a:r>
              <a:rPr lang="sk-SK" sz="1600" dirty="0" err="1" smtClean="0">
                <a:solidFill>
                  <a:srgbClr val="0070C0"/>
                </a:solidFill>
              </a:rPr>
              <a:t>asset</a:t>
            </a:r>
            <a:r>
              <a:rPr lang="sk-SK" sz="1600" dirty="0" smtClean="0">
                <a:solidFill>
                  <a:srgbClr val="0070C0"/>
                </a:solidFill>
              </a:rPr>
              <a:t> ?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Viacero návrhov (max. 20% trhu) - odmietnuté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Aktuálny návrh : </a:t>
            </a:r>
          </a:p>
          <a:p>
            <a:pPr algn="just">
              <a:buAutoNum type="alphaLcParenR"/>
            </a:pPr>
            <a:r>
              <a:rPr lang="sk-SK" sz="1600" b="1" dirty="0" smtClean="0">
                <a:solidFill>
                  <a:srgbClr val="0070C0"/>
                </a:solidFill>
              </a:rPr>
              <a:t>frekvencia</a:t>
            </a:r>
            <a:r>
              <a:rPr lang="sk-SK" sz="1600" dirty="0" smtClean="0">
                <a:solidFill>
                  <a:srgbClr val="0070C0"/>
                </a:solidFill>
              </a:rPr>
              <a:t> – stanovenie kvalitatívnych ukazovateľov v DA/RTS, výnimku udelí NBS</a:t>
            </a:r>
          </a:p>
          <a:p>
            <a:pPr algn="just"/>
            <a:r>
              <a:rPr lang="sk-SK" sz="1600" b="1" dirty="0" err="1" smtClean="0">
                <a:solidFill>
                  <a:srgbClr val="0070C0"/>
                </a:solidFill>
              </a:rPr>
              <a:t>nature</a:t>
            </a:r>
            <a:r>
              <a:rPr lang="sk-SK" sz="1600" dirty="0" smtClean="0">
                <a:solidFill>
                  <a:srgbClr val="0070C0"/>
                </a:solidFill>
              </a:rPr>
              <a:t> – kvalita systému správy a riadenia</a:t>
            </a:r>
          </a:p>
          <a:p>
            <a:pPr algn="just"/>
            <a:r>
              <a:rPr lang="sk-SK" sz="1600" b="1" dirty="0" err="1" smtClean="0">
                <a:solidFill>
                  <a:srgbClr val="0070C0"/>
                </a:solidFill>
              </a:rPr>
              <a:t>scale</a:t>
            </a:r>
            <a:r>
              <a:rPr lang="sk-SK" sz="1600" dirty="0" smtClean="0">
                <a:solidFill>
                  <a:srgbClr val="0070C0"/>
                </a:solidFill>
              </a:rPr>
              <a:t> – predpísané poistné, rezervy ...</a:t>
            </a:r>
          </a:p>
          <a:p>
            <a:pPr algn="just"/>
            <a:r>
              <a:rPr lang="sk-SK" sz="1600" b="1" dirty="0" err="1" smtClean="0">
                <a:solidFill>
                  <a:srgbClr val="0070C0"/>
                </a:solidFill>
              </a:rPr>
              <a:t>compexity</a:t>
            </a:r>
            <a:r>
              <a:rPr lang="sk-SK" sz="1600" dirty="0" smtClean="0">
                <a:solidFill>
                  <a:srgbClr val="0070C0"/>
                </a:solidFill>
              </a:rPr>
              <a:t> – úroveň vlastného kapitálu nad SCR a hodnotenie </a:t>
            </a:r>
            <a:r>
              <a:rPr lang="sk-SK" sz="1600" dirty="0" err="1" smtClean="0">
                <a:solidFill>
                  <a:srgbClr val="0070C0"/>
                </a:solidFill>
              </a:rPr>
              <a:t>významních</a:t>
            </a:r>
            <a:r>
              <a:rPr lang="sk-SK" sz="1600" dirty="0" smtClean="0">
                <a:solidFill>
                  <a:srgbClr val="0070C0"/>
                </a:solidFill>
              </a:rPr>
              <a:t> rizík</a:t>
            </a:r>
          </a:p>
          <a:p>
            <a:pPr algn="just"/>
            <a:r>
              <a:rPr lang="sk-SK" sz="1600" b="1" dirty="0" smtClean="0">
                <a:solidFill>
                  <a:srgbClr val="0070C0"/>
                </a:solidFill>
              </a:rPr>
              <a:t>nie je možné pre </a:t>
            </a:r>
            <a:r>
              <a:rPr lang="sk-SK" sz="1600" b="1" dirty="0" err="1" smtClean="0">
                <a:solidFill>
                  <a:srgbClr val="0070C0"/>
                </a:solidFill>
              </a:rPr>
              <a:t>cross-border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groups</a:t>
            </a:r>
            <a:r>
              <a:rPr lang="sk-SK" sz="1600" b="1" dirty="0" smtClean="0">
                <a:solidFill>
                  <a:srgbClr val="0070C0"/>
                </a:solidFill>
              </a:rPr>
              <a:t> – </a:t>
            </a:r>
            <a:r>
              <a:rPr lang="sk-SK" sz="1600" dirty="0" smtClean="0">
                <a:solidFill>
                  <a:srgbClr val="0070C0"/>
                </a:solidFill>
              </a:rPr>
              <a:t>problém pre SR</a:t>
            </a:r>
          </a:p>
          <a:p>
            <a:pPr algn="just">
              <a:buNone/>
            </a:pPr>
            <a:r>
              <a:rPr lang="sk-SK" sz="1600" b="1" dirty="0" smtClean="0">
                <a:solidFill>
                  <a:srgbClr val="0070C0"/>
                </a:solidFill>
              </a:rPr>
              <a:t>b) rozsah </a:t>
            </a:r>
            <a:r>
              <a:rPr lang="sk-SK" sz="1600" dirty="0" smtClean="0">
                <a:solidFill>
                  <a:srgbClr val="0070C0"/>
                </a:solidFill>
              </a:rPr>
              <a:t>– pokiaľ nie je „</a:t>
            </a:r>
            <a:r>
              <a:rPr lang="sk-SK" sz="1600" dirty="0" err="1" smtClean="0">
                <a:solidFill>
                  <a:srgbClr val="0070C0"/>
                </a:solidFill>
              </a:rPr>
              <a:t>essential</a:t>
            </a:r>
            <a:r>
              <a:rPr lang="sk-SK" sz="1600" dirty="0" smtClean="0">
                <a:solidFill>
                  <a:srgbClr val="0070C0"/>
                </a:solidFill>
              </a:rPr>
              <a:t>“ pre orgány dohľadu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je možné udeliť výnimku ak „ do </a:t>
            </a:r>
            <a:r>
              <a:rPr lang="sk-SK" sz="1600" dirty="0" err="1" smtClean="0">
                <a:solidFill>
                  <a:srgbClr val="0070C0"/>
                </a:solidFill>
              </a:rPr>
              <a:t>not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play</a:t>
            </a:r>
            <a:r>
              <a:rPr lang="sk-SK" sz="1600" dirty="0" smtClean="0">
                <a:solidFill>
                  <a:srgbClr val="0070C0"/>
                </a:solidFill>
              </a:rPr>
              <a:t> major role in fin. </a:t>
            </a:r>
            <a:r>
              <a:rPr lang="sk-SK" sz="1600" dirty="0" err="1" smtClean="0">
                <a:solidFill>
                  <a:srgbClr val="0070C0"/>
                </a:solidFill>
              </a:rPr>
              <a:t>market</a:t>
            </a:r>
            <a:r>
              <a:rPr lang="sk-SK" sz="1600" dirty="0" smtClean="0">
                <a:solidFill>
                  <a:srgbClr val="0070C0"/>
                </a:solidFill>
              </a:rPr>
              <a:t>“</a:t>
            </a:r>
          </a:p>
          <a:p>
            <a:pPr algn="just"/>
            <a:r>
              <a:rPr lang="sk-SK" sz="1600" dirty="0" smtClean="0">
                <a:solidFill>
                  <a:srgbClr val="0070C0"/>
                </a:solidFill>
              </a:rPr>
              <a:t>pokiaľ nedrží významnú časť celkového podielu na trhu ŽP alebo NŽP</a:t>
            </a:r>
          </a:p>
          <a:p>
            <a:pPr algn="just"/>
            <a:r>
              <a:rPr lang="sk-SK" sz="1600" b="1" dirty="0" smtClean="0">
                <a:solidFill>
                  <a:srgbClr val="0070C0"/>
                </a:solidFill>
              </a:rPr>
              <a:t>nie je možné pre </a:t>
            </a:r>
            <a:r>
              <a:rPr lang="sk-SK" sz="1600" b="1" dirty="0" err="1" smtClean="0">
                <a:solidFill>
                  <a:srgbClr val="0070C0"/>
                </a:solidFill>
              </a:rPr>
              <a:t>cross-border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b="1" dirty="0" err="1" smtClean="0">
                <a:solidFill>
                  <a:srgbClr val="0070C0"/>
                </a:solidFill>
              </a:rPr>
              <a:t>groups</a:t>
            </a:r>
            <a:r>
              <a:rPr lang="sk-SK" sz="1600" b="1" dirty="0" smtClean="0">
                <a:solidFill>
                  <a:srgbClr val="0070C0"/>
                </a:solidFill>
              </a:rPr>
              <a:t> – </a:t>
            </a:r>
            <a:r>
              <a:rPr lang="sk-SK" sz="1600" dirty="0" smtClean="0">
                <a:solidFill>
                  <a:srgbClr val="0070C0"/>
                </a:solidFill>
              </a:rPr>
              <a:t>problém pre SR</a:t>
            </a:r>
          </a:p>
          <a:p>
            <a:pPr algn="just"/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Pre SR praktický nepoužiteľný návrh</a:t>
            </a:r>
            <a:endParaRPr lang="sk-SK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sk-SK" sz="2400" b="1" dirty="0" smtClean="0">
                <a:solidFill>
                  <a:srgbClr val="0070C0"/>
                </a:solidFill>
              </a:rPr>
              <a:t>OMNIBUS 2</a:t>
            </a:r>
          </a:p>
          <a:p>
            <a:pPr algn="just">
              <a:buFont typeface="Wingdings" pitchFamily="2" charset="2"/>
              <a:buChar char="Ø"/>
            </a:pPr>
            <a:r>
              <a:rPr lang="sk-SK" sz="1800" b="1" dirty="0" err="1" smtClean="0">
                <a:solidFill>
                  <a:srgbClr val="0070C0"/>
                </a:solidFill>
              </a:rPr>
              <a:t>Phasing</a:t>
            </a:r>
            <a:r>
              <a:rPr lang="sk-SK" sz="1800" b="1" dirty="0" smtClean="0">
                <a:solidFill>
                  <a:srgbClr val="0070C0"/>
                </a:solidFill>
              </a:rPr>
              <a:t> in – </a:t>
            </a:r>
            <a:r>
              <a:rPr lang="sk-SK" sz="1600" dirty="0" smtClean="0">
                <a:solidFill>
                  <a:srgbClr val="0070C0"/>
                </a:solidFill>
              </a:rPr>
              <a:t>predvstupová fáza pred spustením SII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dohľad má možnosť zhodnotiť pripravenosť subjektov na SII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poisťovne majú možnosť predložiť žiadosti o schválenie (interný model, dodatočné </a:t>
            </a:r>
            <a:r>
              <a:rPr lang="sk-SK" sz="1600" dirty="0" err="1" smtClean="0">
                <a:solidFill>
                  <a:srgbClr val="0070C0"/>
                </a:solidFill>
              </a:rPr>
              <a:t>vl</a:t>
            </a:r>
            <a:r>
              <a:rPr lang="sk-SK" sz="1600" dirty="0" smtClean="0">
                <a:solidFill>
                  <a:srgbClr val="0070C0"/>
                </a:solidFill>
              </a:rPr>
              <a:t>. zdroje, SPV, špecifické parametre pre subjekt, klasifikácia </a:t>
            </a:r>
            <a:r>
              <a:rPr lang="sk-SK" sz="1600" dirty="0" err="1" smtClean="0">
                <a:solidFill>
                  <a:srgbClr val="0070C0"/>
                </a:solidFill>
              </a:rPr>
              <a:t>vl</a:t>
            </a:r>
            <a:r>
              <a:rPr lang="sk-SK" sz="1600" dirty="0" smtClean="0">
                <a:solidFill>
                  <a:srgbClr val="0070C0"/>
                </a:solidFill>
              </a:rPr>
              <a:t>. zdrojov ...)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K 1.7. 2013 sa vyžaduje predloženie implementačného plánu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IP by mal obsahovať najmä o ohodnotení </a:t>
            </a:r>
            <a:r>
              <a:rPr lang="sk-SK" sz="1600" dirty="0" err="1" smtClean="0">
                <a:solidFill>
                  <a:srgbClr val="0070C0"/>
                </a:solidFill>
              </a:rPr>
              <a:t>vl</a:t>
            </a:r>
            <a:r>
              <a:rPr lang="sk-SK" sz="1600" dirty="0" smtClean="0">
                <a:solidFill>
                  <a:srgbClr val="0070C0"/>
                </a:solidFill>
              </a:rPr>
              <a:t>. zdrojov, výpočet SCR, úroveň systému  </a:t>
            </a:r>
            <a:r>
              <a:rPr lang="sk-SK" sz="1600" dirty="0" err="1" smtClean="0">
                <a:solidFill>
                  <a:srgbClr val="0070C0"/>
                </a:solidFill>
              </a:rPr>
              <a:t>governance</a:t>
            </a:r>
            <a:r>
              <a:rPr lang="sk-SK" sz="1600" dirty="0" smtClean="0">
                <a:solidFill>
                  <a:srgbClr val="0070C0"/>
                </a:solidFill>
              </a:rPr>
              <a:t>, ORSA, procesy na reporting a zverejňovanie, či využijú prechodné ustanovenia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NBS môže vyžadovať aj dodatočné informácie   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EIOPA vydá k 31.3. </a:t>
            </a:r>
            <a:r>
              <a:rPr lang="sk-SK" sz="1600" dirty="0" err="1" smtClean="0">
                <a:solidFill>
                  <a:srgbClr val="0070C0"/>
                </a:solidFill>
              </a:rPr>
              <a:t>guidelines</a:t>
            </a:r>
            <a:r>
              <a:rPr lang="sk-SK" sz="1600" dirty="0" smtClean="0">
                <a:solidFill>
                  <a:srgbClr val="0070C0"/>
                </a:solidFill>
              </a:rPr>
              <a:t> ohľadne IP</a:t>
            </a:r>
          </a:p>
          <a:p>
            <a:pPr algn="just"/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sk-SK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/>
          <a:lstStyle/>
          <a:p>
            <a:pPr algn="ctr">
              <a:buNone/>
            </a:pPr>
            <a:r>
              <a:rPr lang="sk-SK" sz="2400" b="1" dirty="0" smtClean="0">
                <a:solidFill>
                  <a:srgbClr val="0070C0"/>
                </a:solidFill>
              </a:rPr>
              <a:t>OMNIBUS 2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Prechodné ustanovenia 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nie je jednotné prechodné obdobie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nie sú v na jednom mieste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>
                <a:solidFill>
                  <a:srgbClr val="0070C0"/>
                </a:solidFill>
              </a:rPr>
              <a:t>budú spresnené na L 2,</a:t>
            </a:r>
          </a:p>
          <a:p>
            <a:pPr algn="just"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porušenie SCR </a:t>
            </a:r>
            <a:r>
              <a:rPr lang="sk-SK" sz="1600" dirty="0" smtClean="0">
                <a:solidFill>
                  <a:srgbClr val="0070C0"/>
                </a:solidFill>
              </a:rPr>
              <a:t>– predĺženie lehoty na 2 roky (do 31.12.2016 spĺňať SII) –  dohľad do 24/12 mesiacov vyžaduje doplnenie vlastných zdrojov alebo zníženie rizikového profilu + každý kvartál predkladanie  „progres reportu“</a:t>
            </a:r>
          </a:p>
          <a:p>
            <a:pPr algn="just">
              <a:lnSpc>
                <a:spcPct val="150000"/>
              </a:lnSpc>
            </a:pPr>
            <a:r>
              <a:rPr lang="sk-SK" sz="1600" dirty="0" smtClean="0">
                <a:solidFill>
                  <a:srgbClr val="0070C0"/>
                </a:solidFill>
              </a:rPr>
              <a:t>nemožnosť klesnúť pod S I </a:t>
            </a:r>
          </a:p>
          <a:p>
            <a:pPr algn="just"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Povinnosť štandardne reportovať dohľadu</a:t>
            </a:r>
          </a:p>
          <a:p>
            <a:pPr algn="just"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1 rok nebude potrebné zverejniť údaje verejnosti</a:t>
            </a:r>
          </a:p>
          <a:p>
            <a:pPr algn="just"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7 rokov pre technické rezervy na ktoré sa nevzťahuje MA</a:t>
            </a:r>
          </a:p>
          <a:p>
            <a:pPr algn="just">
              <a:lnSpc>
                <a:spcPct val="150000"/>
              </a:lnSpc>
            </a:pPr>
            <a:r>
              <a:rPr lang="sk-SK" sz="1600" b="1" dirty="0" smtClean="0">
                <a:solidFill>
                  <a:srgbClr val="0070C0"/>
                </a:solidFill>
              </a:rPr>
              <a:t>zníženie rozsahu </a:t>
            </a:r>
            <a:r>
              <a:rPr lang="sk-SK" sz="1600" b="1" dirty="0" err="1" smtClean="0">
                <a:solidFill>
                  <a:srgbClr val="0070C0"/>
                </a:solidFill>
              </a:rPr>
              <a:t>prechodákov</a:t>
            </a:r>
            <a:r>
              <a:rPr lang="sk-SK" sz="1600" b="1" dirty="0" smtClean="0">
                <a:solidFill>
                  <a:srgbClr val="0070C0"/>
                </a:solidFill>
              </a:rPr>
              <a:t> pre skupiny</a:t>
            </a:r>
          </a:p>
          <a:p>
            <a:pPr algn="just">
              <a:lnSpc>
                <a:spcPct val="150000"/>
              </a:lnSpc>
            </a:pPr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sk-SK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7366</TotalTime>
  <Words>844</Words>
  <Application>Microsoft Office PowerPoint</Application>
  <PresentationFormat>Prezentácia na obrazovke (4:3)</PresentationFormat>
  <Paragraphs>112</Paragraphs>
  <Slides>13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Výchozí návrh</vt:lpstr>
      <vt:lpstr>Stretnutie právnikov SLASPO  </vt:lpstr>
      <vt:lpstr>Snímka 2</vt:lpstr>
      <vt:lpstr>Quick fix directive</vt:lpstr>
      <vt:lpstr>OMNIBUS 2</vt:lpstr>
      <vt:lpstr>OMNIBUS 2</vt:lpstr>
      <vt:lpstr>OMNIBUS 2</vt:lpstr>
      <vt:lpstr>Snímka 7</vt:lpstr>
      <vt:lpstr>Snímka 8</vt:lpstr>
      <vt:lpstr>Snímka 9</vt:lpstr>
      <vt:lpstr>Snímka 10</vt:lpstr>
      <vt:lpstr>Snímka 11</vt:lpstr>
      <vt:lpstr>Snímka 12</vt:lpstr>
      <vt:lpstr>ĎAKUJEM ZA POZORNOSŤ  e-mail: dusan.katonak@mfsr.sk</vt:lpstr>
    </vt:vector>
  </TitlesOfParts>
  <Company>retro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dkatonak</cp:lastModifiedBy>
  <cp:revision>564</cp:revision>
  <dcterms:created xsi:type="dcterms:W3CDTF">2006-09-13T19:22:57Z</dcterms:created>
  <dcterms:modified xsi:type="dcterms:W3CDTF">2012-06-11T14:06:14Z</dcterms:modified>
</cp:coreProperties>
</file>