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57" r:id="rId5"/>
    <p:sldId id="297" r:id="rId6"/>
    <p:sldId id="299" r:id="rId7"/>
    <p:sldId id="294" r:id="rId8"/>
    <p:sldId id="296" r:id="rId9"/>
    <p:sldId id="277" r:id="rId10"/>
    <p:sldId id="305" r:id="rId11"/>
    <p:sldId id="303" r:id="rId12"/>
    <p:sldId id="301" r:id="rId13"/>
    <p:sldId id="302" r:id="rId14"/>
    <p:sldId id="306"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07" autoAdjust="0"/>
  </p:normalViewPr>
  <p:slideViewPr>
    <p:cSldViewPr>
      <p:cViewPr varScale="1">
        <p:scale>
          <a:sx n="145" d="100"/>
          <a:sy n="145" d="100"/>
        </p:scale>
        <p:origin x="624"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593AAF-6B49-42D2-9A09-3EF9809D87EF}" type="datetimeFigureOut">
              <a:rPr lang="en-GB" smtClean="0"/>
              <a:t>17/04/2018</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F4B8AC-EFB0-40C1-8E00-4322F289CC65}" type="slidenum">
              <a:rPr lang="en-GB" smtClean="0"/>
              <a:t>‹#›</a:t>
            </a:fld>
            <a:endParaRPr lang="en-GB"/>
          </a:p>
        </p:txBody>
      </p:sp>
    </p:spTree>
    <p:extLst>
      <p:ext uri="{BB962C8B-B14F-4D97-AF65-F5344CB8AC3E}">
        <p14:creationId xmlns:p14="http://schemas.microsoft.com/office/powerpoint/2010/main" val="2733177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s://extranet.eiopa.europa.eu/enws/en3/_layouts/15/listform.aspx?PageType=6&amp;ListId=%7bF18C25E2-4199-48BF-8E26-16B3825E9B37%7d&amp;ID=1246&amp;Source=https://extranet.eiopa.europa.eu/enws/en3/QAsection/Flat.aspx?RootFolder%3D/enws/en3/QAsection/QA%201404%20-%20Nominated%20ECAI%20-%20deadline%201901%26FolderCTID%3D0x012002008D08617859AD5A49885A7508E5DF12D3" TargetMode="External"/><Relationship Id="rId3" Type="http://schemas.openxmlformats.org/officeDocument/2006/relationships/hyperlink" Target="https://extranet.eiopa.europa.eu/enws/en3/QAsection/Flat.aspx" TargetMode="External"/><Relationship Id="rId7" Type="http://schemas.openxmlformats.org/officeDocument/2006/relationships/hyperlink" Target="https://extranet.eiopa.europa.eu/enws/en3/_layouts/15/userdisp.aspx?ID=148" TargetMode="External"/><Relationship Id="rId12" Type="http://schemas.openxmlformats.org/officeDocument/2006/relationships/hyperlink" Target="https://extranet.eiopa.europa.eu/enws/en3/_layouts/15/listform.aspx?PageType=6&amp;ListId=%7bF18C25E2-4199-48BF-8E26-16B3825E9B37%7d&amp;ID=1293&amp;Source=https://extranet.eiopa.europa.eu/enws/en3/QAsection/Flat.aspx?RootFolder%3D/enws/en3/QAsection/QA%201404%20-%20Nominated%20ECAI%20-%20deadline%201901%26FolderCTID%3D0x012002008D08617859AD5A49885A7508E5DF12D3"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s://extranet.eiopa.europa.eu/enws/en3/_layouts/15/listform.aspx?PageType=6&amp;ListId=%7bF18C25E2-4199-48BF-8E26-16B3825E9B37%7d&amp;ID=1224&amp;Source=https://extranet.eiopa.europa.eu/enws/en3/QAsection/Flat.aspx?RootFolder%3D/enws/en3/QAsection/QA%201404%20-%20Nominated%20ECAI%20-%20deadline%201901%26FolderCTID%3D0x012002008D08617859AD5A49885A7508E5DF12D3" TargetMode="External"/><Relationship Id="rId11" Type="http://schemas.openxmlformats.org/officeDocument/2006/relationships/hyperlink" Target="https://extranet.eiopa.europa.eu/enws/en3/_layouts/15/listform.aspx?PageType=6&amp;ListId=%7bF18C25E2-4199-48BF-8E26-16B3825E9B37%7d&amp;ID=1287&amp;Source=https://extranet.eiopa.europa.eu/enws/en3/QAsection/Flat.aspx?RootFolder%3D/enws/en3/QAsection/QA%201404%20-%20Nominated%20ECAI%20-%20deadline%201901%26FolderCTID%3D0x012002008D08617859AD5A49885A7508E5DF12D3" TargetMode="External"/><Relationship Id="rId5" Type="http://schemas.openxmlformats.org/officeDocument/2006/relationships/hyperlink" Target="https://extranet.eiopa.europa.eu/enws/en3/_layouts/15/userdisp.aspx?ID=69" TargetMode="External"/><Relationship Id="rId10" Type="http://schemas.openxmlformats.org/officeDocument/2006/relationships/hyperlink" Target="https://extranet.eiopa.europa.eu/enws/en3/_layouts/15/listform.aspx?PageType=6&amp;ListId=%7bF18C25E2-4199-48BF-8E26-16B3825E9B37%7d&amp;ID=1273&amp;Source=https://extranet.eiopa.europa.eu/enws/en3/QAsection/Flat.aspx?RootFolder%3D/enws/en3/QAsection/QA%201404%20-%20Nominated%20ECAI%20-%20deadline%201901%26FolderCTID%3D0x012002008D08617859AD5A49885A7508E5DF12D3" TargetMode="External"/><Relationship Id="rId4" Type="http://schemas.openxmlformats.org/officeDocument/2006/relationships/hyperlink" Target="https://extranet.eiopa.europa.eu/enws/en3/_layouts/15/listform.aspx?PageType=6&amp;ListId=%7bF18C25E2-4199-48BF-8E26-16B3825E9B37%7d&amp;ID=1300&amp;Source=https://extranet.eiopa.europa.eu/enws/en3/QAsection/Flat.aspx?RootFolder%3D/enws/en3/QAsection/QA%201404%20-%20Nominated%20ECAI%20-%20deadline%201901%26FolderCTID%3D0x012002008D08617859AD5A49885A7508E5DF12D3" TargetMode="External"/><Relationship Id="rId9" Type="http://schemas.openxmlformats.org/officeDocument/2006/relationships/hyperlink" Target="https://extranet.eiopa.europa.eu/enws/en3/_layouts/15/userdisp.aspx?ID=225"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sz="2400">
                <a:solidFill>
                  <a:schemeClr val="tx1"/>
                </a:solidFill>
                <a:latin typeface="Arial" charset="0"/>
                <a:ea typeface="MS PGothic" pitchFamily="34" charset="-128"/>
              </a:defRPr>
            </a:lvl1pPr>
            <a:lvl2pPr marL="742950" indent="-285750">
              <a:defRPr sz="2400">
                <a:solidFill>
                  <a:schemeClr val="tx1"/>
                </a:solidFill>
                <a:latin typeface="Arial" charset="0"/>
                <a:ea typeface="MS PGothic" pitchFamily="34" charset="-128"/>
              </a:defRPr>
            </a:lvl2pPr>
            <a:lvl3pPr marL="1143000" indent="-228600">
              <a:defRPr sz="2400">
                <a:solidFill>
                  <a:schemeClr val="tx1"/>
                </a:solidFill>
                <a:latin typeface="Arial" charset="0"/>
                <a:ea typeface="MS PGothic" pitchFamily="34" charset="-128"/>
              </a:defRPr>
            </a:lvl3pPr>
            <a:lvl4pPr marL="1600200" indent="-228600">
              <a:defRPr sz="2400">
                <a:solidFill>
                  <a:schemeClr val="tx1"/>
                </a:solidFill>
                <a:latin typeface="Arial" charset="0"/>
                <a:ea typeface="MS PGothic" pitchFamily="34" charset="-128"/>
              </a:defRPr>
            </a:lvl4pPr>
            <a:lvl5pPr marL="2057400" indent="-228600">
              <a:defRPr sz="2400">
                <a:solidFill>
                  <a:schemeClr val="tx1"/>
                </a:solidFill>
                <a:latin typeface="Arial" charset="0"/>
                <a:ea typeface="MS PGothic" pitchFamily="34" charset="-128"/>
              </a:defRPr>
            </a:lvl5pPr>
            <a:lvl6pPr marL="2514600" indent="-228600" eaLnBrk="0" fontAlgn="base" hangingPunct="0">
              <a:spcBef>
                <a:spcPct val="0"/>
              </a:spcBef>
              <a:spcAft>
                <a:spcPct val="0"/>
              </a:spcAft>
              <a:defRPr sz="2400">
                <a:solidFill>
                  <a:schemeClr val="tx1"/>
                </a:solidFill>
                <a:latin typeface="Arial" charset="0"/>
                <a:ea typeface="MS PGothic" pitchFamily="34" charset="-128"/>
              </a:defRPr>
            </a:lvl6pPr>
            <a:lvl7pPr marL="2971800" indent="-228600" eaLnBrk="0" fontAlgn="base" hangingPunct="0">
              <a:spcBef>
                <a:spcPct val="0"/>
              </a:spcBef>
              <a:spcAft>
                <a:spcPct val="0"/>
              </a:spcAft>
              <a:defRPr sz="2400">
                <a:solidFill>
                  <a:schemeClr val="tx1"/>
                </a:solidFill>
                <a:latin typeface="Arial" charset="0"/>
                <a:ea typeface="MS PGothic" pitchFamily="34" charset="-128"/>
              </a:defRPr>
            </a:lvl7pPr>
            <a:lvl8pPr marL="3429000" indent="-228600" eaLnBrk="0" fontAlgn="base" hangingPunct="0">
              <a:spcBef>
                <a:spcPct val="0"/>
              </a:spcBef>
              <a:spcAft>
                <a:spcPct val="0"/>
              </a:spcAft>
              <a:defRPr sz="2400">
                <a:solidFill>
                  <a:schemeClr val="tx1"/>
                </a:solidFill>
                <a:latin typeface="Arial" charset="0"/>
                <a:ea typeface="MS PGothic" pitchFamily="34" charset="-128"/>
              </a:defRPr>
            </a:lvl8pPr>
            <a:lvl9pPr marL="3886200" indent="-228600" eaLnBrk="0" fontAlgn="base" hangingPunct="0">
              <a:spcBef>
                <a:spcPct val="0"/>
              </a:spcBef>
              <a:spcAft>
                <a:spcPct val="0"/>
              </a:spcAft>
              <a:defRPr sz="2400">
                <a:solidFill>
                  <a:schemeClr val="tx1"/>
                </a:solidFill>
                <a:latin typeface="Arial" charset="0"/>
                <a:ea typeface="MS PGothic" pitchFamily="34" charset="-128"/>
              </a:defRPr>
            </a:lvl9pPr>
          </a:lstStyle>
          <a:p>
            <a:fld id="{624DEB70-18CF-4797-B985-A6420A2CCD80}" type="slidenum">
              <a:rPr lang="de-DE" sz="1200" smtClean="0">
                <a:solidFill>
                  <a:prstClr val="black"/>
                </a:solidFill>
              </a:rPr>
              <a:pPr/>
              <a:t>1</a:t>
            </a:fld>
            <a:endParaRPr lang="de-DE" sz="1200" smtClean="0">
              <a:solidFill>
                <a:prstClr val="black"/>
              </a:solidFill>
            </a:endParaRPr>
          </a:p>
        </p:txBody>
      </p:sp>
      <p:sp>
        <p:nvSpPr>
          <p:cNvPr id="11267" name="Rectangle 2"/>
          <p:cNvSpPr>
            <a:spLocks noGrp="1" noRot="1" noChangeAspect="1" noChangeArrowheads="1" noTextEdit="1"/>
          </p:cNvSpPr>
          <p:nvPr>
            <p:ph type="sldImg"/>
          </p:nvPr>
        </p:nvSpPr>
        <p:spPr>
          <a:xfrm>
            <a:off x="381000" y="685800"/>
            <a:ext cx="6096000" cy="3429000"/>
          </a:xfrm>
          <a:ln/>
        </p:spPr>
      </p:sp>
      <p:sp>
        <p:nvSpPr>
          <p:cNvPr id="11268"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2548940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10</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sz="2400">
                <a:solidFill>
                  <a:schemeClr val="tx1"/>
                </a:solidFill>
                <a:latin typeface="Arial" charset="0"/>
                <a:ea typeface="MS PGothic" pitchFamily="34" charset="-128"/>
              </a:defRPr>
            </a:lvl1pPr>
            <a:lvl2pPr marL="750974" indent="-288836">
              <a:defRPr sz="2400">
                <a:solidFill>
                  <a:schemeClr val="tx1"/>
                </a:solidFill>
                <a:latin typeface="Arial" charset="0"/>
                <a:ea typeface="MS PGothic" pitchFamily="34" charset="-128"/>
              </a:defRPr>
            </a:lvl2pPr>
            <a:lvl3pPr marL="1155344" indent="-231069">
              <a:defRPr sz="2400">
                <a:solidFill>
                  <a:schemeClr val="tx1"/>
                </a:solidFill>
                <a:latin typeface="Arial" charset="0"/>
                <a:ea typeface="MS PGothic" pitchFamily="34" charset="-128"/>
              </a:defRPr>
            </a:lvl3pPr>
            <a:lvl4pPr marL="1617482" indent="-231069">
              <a:defRPr sz="2400">
                <a:solidFill>
                  <a:schemeClr val="tx1"/>
                </a:solidFill>
                <a:latin typeface="Arial" charset="0"/>
                <a:ea typeface="MS PGothic" pitchFamily="34" charset="-128"/>
              </a:defRPr>
            </a:lvl4pPr>
            <a:lvl5pPr marL="2079620" indent="-231069">
              <a:defRPr sz="2400">
                <a:solidFill>
                  <a:schemeClr val="tx1"/>
                </a:solidFill>
                <a:latin typeface="Arial" charset="0"/>
                <a:ea typeface="MS PGothic" pitchFamily="34" charset="-128"/>
              </a:defRPr>
            </a:lvl5pPr>
            <a:lvl6pPr marL="2541758" indent="-231069" eaLnBrk="0" fontAlgn="base" hangingPunct="0">
              <a:spcBef>
                <a:spcPct val="0"/>
              </a:spcBef>
              <a:spcAft>
                <a:spcPct val="0"/>
              </a:spcAft>
              <a:defRPr sz="2400">
                <a:solidFill>
                  <a:schemeClr val="tx1"/>
                </a:solidFill>
                <a:latin typeface="Arial" charset="0"/>
                <a:ea typeface="MS PGothic" pitchFamily="34" charset="-128"/>
              </a:defRPr>
            </a:lvl6pPr>
            <a:lvl7pPr marL="3003895" indent="-231069" eaLnBrk="0" fontAlgn="base" hangingPunct="0">
              <a:spcBef>
                <a:spcPct val="0"/>
              </a:spcBef>
              <a:spcAft>
                <a:spcPct val="0"/>
              </a:spcAft>
              <a:defRPr sz="2400">
                <a:solidFill>
                  <a:schemeClr val="tx1"/>
                </a:solidFill>
                <a:latin typeface="Arial" charset="0"/>
                <a:ea typeface="MS PGothic" pitchFamily="34" charset="-128"/>
              </a:defRPr>
            </a:lvl7pPr>
            <a:lvl8pPr marL="3466033" indent="-231069" eaLnBrk="0" fontAlgn="base" hangingPunct="0">
              <a:spcBef>
                <a:spcPct val="0"/>
              </a:spcBef>
              <a:spcAft>
                <a:spcPct val="0"/>
              </a:spcAft>
              <a:defRPr sz="2400">
                <a:solidFill>
                  <a:schemeClr val="tx1"/>
                </a:solidFill>
                <a:latin typeface="Arial" charset="0"/>
                <a:ea typeface="MS PGothic" pitchFamily="34" charset="-128"/>
              </a:defRPr>
            </a:lvl8pPr>
            <a:lvl9pPr marL="3928171" indent="-231069" eaLnBrk="0" fontAlgn="base" hangingPunct="0">
              <a:spcBef>
                <a:spcPct val="0"/>
              </a:spcBef>
              <a:spcAft>
                <a:spcPct val="0"/>
              </a:spcAft>
              <a:defRPr sz="2400">
                <a:solidFill>
                  <a:schemeClr val="tx1"/>
                </a:solidFill>
                <a:latin typeface="Arial" charset="0"/>
                <a:ea typeface="MS PGothic" pitchFamily="34" charset="-128"/>
              </a:defRPr>
            </a:lvl9pPr>
          </a:lstStyle>
          <a:p>
            <a:fld id="{B6097579-9D1D-4741-9E36-90D701B28E23}" type="slidenum">
              <a:rPr lang="de-DE" sz="1200">
                <a:solidFill>
                  <a:prstClr val="black"/>
                </a:solidFill>
              </a:rPr>
              <a:pPr/>
              <a:t>11</a:t>
            </a:fld>
            <a:endParaRPr lang="de-DE" sz="1200">
              <a:solidFill>
                <a:prstClr val="black"/>
              </a:solidFill>
            </a:endParaRPr>
          </a:p>
        </p:txBody>
      </p:sp>
      <p:sp>
        <p:nvSpPr>
          <p:cNvPr id="14339" name="Rectangle 2"/>
          <p:cNvSpPr>
            <a:spLocks noGrp="1" noRot="1" noChangeAspect="1" noChangeArrowheads="1" noTextEdit="1"/>
          </p:cNvSpPr>
          <p:nvPr>
            <p:ph type="sldImg"/>
          </p:nvPr>
        </p:nvSpPr>
        <p:spPr>
          <a:xfrm>
            <a:off x="381000" y="685800"/>
            <a:ext cx="6096000" cy="3429000"/>
          </a:xfrm>
          <a:ln/>
        </p:spPr>
      </p:sp>
      <p:sp>
        <p:nvSpPr>
          <p:cNvPr id="14340" name="Rectangle 3"/>
          <p:cNvSpPr>
            <a:spLocks noGrp="1" noChangeArrowheads="1"/>
          </p:cNvSpPr>
          <p:nvPr>
            <p:ph type="body" idx="1"/>
          </p:nvPr>
        </p:nvSpPr>
        <p:spPr>
          <a:noFill/>
        </p:spPr>
        <p:txBody>
          <a:bodyPr/>
          <a:lstStyle/>
          <a:p>
            <a:pPr eaLnBrk="1" hangingPunct="1"/>
            <a:endParaRPr lang="en-US" dirty="0" smtClean="0"/>
          </a:p>
        </p:txBody>
      </p:sp>
    </p:spTree>
    <p:extLst>
      <p:ext uri="{BB962C8B-B14F-4D97-AF65-F5344CB8AC3E}">
        <p14:creationId xmlns:p14="http://schemas.microsoft.com/office/powerpoint/2010/main" val="892399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r>
              <a:rPr lang="en-GB" sz="1200" kern="1200" dirty="0" smtClean="0">
                <a:solidFill>
                  <a:schemeClr val="tx1"/>
                </a:solidFill>
                <a:effectLst/>
                <a:latin typeface="+mn-lt"/>
                <a:ea typeface="+mn-ea"/>
                <a:cs typeface="+mn-cs"/>
              </a:rPr>
              <a:t>If an asset/ a liability is presented as on-balance sheet, it shouldn’t be presented in the same time as off-balance sheet. In case when a building (owned by the insurer) is a collateral for a mortgage loan, the building should be presented as on-balance sheet, but a mortgage should be presented as off-balance sheet.</a:t>
            </a:r>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2</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r>
              <a:rPr lang="en-GB" sz="1200" kern="1200" dirty="0" smtClean="0">
                <a:solidFill>
                  <a:schemeClr val="tx1"/>
                </a:solidFill>
                <a:effectLst/>
                <a:latin typeface="+mn-lt"/>
                <a:ea typeface="+mn-ea"/>
                <a:cs typeface="+mn-cs"/>
              </a:rPr>
              <a:t>The same reason as for 17.02</a:t>
            </a:r>
          </a:p>
          <a:p>
            <a:r>
              <a:rPr lang="en-GB" sz="1200" kern="1200" dirty="0" smtClean="0">
                <a:solidFill>
                  <a:schemeClr val="tx1"/>
                </a:solidFill>
                <a:effectLst/>
                <a:latin typeface="+mn-lt"/>
                <a:ea typeface="+mn-ea"/>
                <a:cs typeface="+mn-cs"/>
              </a:rPr>
              <a:t>To be further analysed during the review of the ITS on reporting next year.</a:t>
            </a:r>
          </a:p>
          <a:p>
            <a:r>
              <a:rPr lang="en-GB" sz="1200" b="0" i="0" u="none" strike="noStrike" kern="1200" baseline="0" dirty="0" smtClean="0">
                <a:solidFill>
                  <a:schemeClr val="tx1"/>
                </a:solidFill>
                <a:latin typeface="+mn-lt"/>
                <a:ea typeface="+mn-ea"/>
                <a:cs typeface="+mn-cs"/>
              </a:rPr>
              <a:t>Every insurance undertaking shall inform the competent supervisory authority of its home Member State, separately</a:t>
            </a:r>
          </a:p>
          <a:p>
            <a:r>
              <a:rPr lang="en-GB" sz="1200" b="0" i="0" u="none" strike="noStrike" kern="1200" baseline="0" dirty="0" smtClean="0">
                <a:solidFill>
                  <a:schemeClr val="tx1"/>
                </a:solidFill>
                <a:latin typeface="+mn-lt"/>
                <a:ea typeface="+mn-ea"/>
                <a:cs typeface="+mn-cs"/>
              </a:rPr>
              <a:t>in respect of transactions carried out under the right of establishment and those carried out under the</a:t>
            </a:r>
          </a:p>
          <a:p>
            <a:r>
              <a:rPr lang="en-GB" sz="1200" b="0" i="0" u="none" strike="noStrike" kern="1200" baseline="0" dirty="0" smtClean="0">
                <a:solidFill>
                  <a:schemeClr val="tx1"/>
                </a:solidFill>
                <a:latin typeface="+mn-lt"/>
                <a:ea typeface="+mn-ea"/>
                <a:cs typeface="+mn-cs"/>
              </a:rPr>
              <a:t>freedom to provide services, of the amount of the premiums, claims and commissions, without deduction of reinsurance,</a:t>
            </a:r>
          </a:p>
          <a:p>
            <a:r>
              <a:rPr lang="en-GB" sz="1200" b="0" i="0" u="none" strike="noStrike" kern="1200" baseline="0" dirty="0" smtClean="0">
                <a:solidFill>
                  <a:schemeClr val="tx1"/>
                </a:solidFill>
                <a:latin typeface="+mn-lt"/>
                <a:ea typeface="+mn-ea"/>
                <a:cs typeface="+mn-cs"/>
              </a:rPr>
              <a:t>by Member State and as follows:</a:t>
            </a:r>
          </a:p>
          <a:p>
            <a:r>
              <a:rPr lang="en-GB" sz="1200" b="0" i="0" u="none" strike="noStrike" kern="1200" baseline="0" dirty="0" smtClean="0">
                <a:solidFill>
                  <a:schemeClr val="tx1"/>
                </a:solidFill>
                <a:latin typeface="+mn-lt"/>
                <a:ea typeface="+mn-ea"/>
                <a:cs typeface="+mn-cs"/>
              </a:rPr>
              <a:t>(a) for non-life insurance, by lines of business in accordance with the relevant delegated act;</a:t>
            </a:r>
          </a:p>
          <a:p>
            <a:r>
              <a:rPr lang="en-GB" sz="1200" b="0" i="0" u="none" strike="noStrike" kern="1200" baseline="0" dirty="0" smtClean="0">
                <a:solidFill>
                  <a:schemeClr val="tx1"/>
                </a:solidFill>
                <a:latin typeface="+mn-lt"/>
                <a:ea typeface="+mn-ea"/>
                <a:cs typeface="+mn-cs"/>
              </a:rPr>
              <a:t>(b) for life insurance, by lines of business in accordance with the relevant delegated act</a:t>
            </a:r>
          </a:p>
          <a:p>
            <a:r>
              <a:rPr lang="en-GB" sz="1200" b="0" i="0" u="none" strike="noStrike" kern="1200" baseline="0" dirty="0" smtClean="0">
                <a:solidFill>
                  <a:schemeClr val="tx1"/>
                </a:solidFill>
                <a:latin typeface="+mn-lt"/>
                <a:ea typeface="+mn-ea"/>
                <a:cs typeface="+mn-cs"/>
              </a:rPr>
              <a:t>As regards class 10 in Part A of Annex I, excluding carrier’s liability, the undertaking concerned shall also inform</a:t>
            </a:r>
          </a:p>
          <a:p>
            <a:r>
              <a:rPr lang="en-GB" sz="1200" b="0" i="0" u="none" strike="noStrike" kern="1200" baseline="0" dirty="0" smtClean="0">
                <a:solidFill>
                  <a:schemeClr val="tx1"/>
                </a:solidFill>
                <a:latin typeface="+mn-lt"/>
                <a:ea typeface="+mn-ea"/>
                <a:cs typeface="+mn-cs"/>
              </a:rPr>
              <a:t>that supervisory authority of the frequency and average cost of claims.</a:t>
            </a:r>
          </a:p>
          <a:p>
            <a:r>
              <a:rPr lang="en-GB" sz="1200" b="0" i="0" u="none" strike="noStrike" kern="1200" baseline="0" dirty="0" smtClean="0">
                <a:solidFill>
                  <a:schemeClr val="tx1"/>
                </a:solidFill>
                <a:latin typeface="+mn-lt"/>
                <a:ea typeface="+mn-ea"/>
                <a:cs typeface="+mn-cs"/>
              </a:rPr>
              <a:t>The supervisory authority of the home Member State shall submit the information referred to in the first and</a:t>
            </a:r>
          </a:p>
          <a:p>
            <a:r>
              <a:rPr lang="en-GB" sz="1200" b="0" i="0" u="none" strike="noStrike" kern="1200" baseline="0" dirty="0" smtClean="0">
                <a:solidFill>
                  <a:schemeClr val="tx1"/>
                </a:solidFill>
                <a:latin typeface="+mn-lt"/>
                <a:ea typeface="+mn-ea"/>
                <a:cs typeface="+mn-cs"/>
              </a:rPr>
              <a:t>second subparagraphs within reasonable time and in aggregate form to the supervisory authorities of each of the</a:t>
            </a:r>
          </a:p>
          <a:p>
            <a:r>
              <a:rPr lang="en-GB" sz="1200" b="0" i="0" u="none" strike="noStrike" kern="1200" baseline="0" dirty="0" smtClean="0">
                <a:solidFill>
                  <a:schemeClr val="tx1"/>
                </a:solidFill>
                <a:latin typeface="+mn-lt"/>
                <a:ea typeface="+mn-ea"/>
                <a:cs typeface="+mn-cs"/>
              </a:rPr>
              <a:t>Member States concerned, upon their request.</a:t>
            </a:r>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3</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4</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r>
              <a:rPr lang="en-GB" noProof="0" dirty="0" smtClean="0"/>
              <a:t>Q&amp;A 1404 answer – CLOSED</a:t>
            </a:r>
            <a:r>
              <a:rPr lang="en-GB" baseline="0" noProof="0" dirty="0" smtClean="0"/>
              <a:t> but not yet PUBLISHED</a:t>
            </a:r>
            <a:endParaRPr lang="en-GB" noProof="0" dirty="0" smtClean="0"/>
          </a:p>
          <a:p>
            <a:r>
              <a:rPr lang="en-GB" dirty="0" smtClean="0">
                <a:effectLst/>
              </a:rPr>
              <a:t>In S.06.02 in the closed list used to report C0330 only the 'registered or certified CRA' may be included (credit rating agencies registered or certified in accordance with Regulation (EC) No 1060/2009 of the European Parliament and of the Council of 16 September 2009 on credit rating agencies by ESMA). This reflects the requirements of Solvency II framework on the usage of external ratings for the calculation of capital requirements. According to Solvency II only certified CRAs for which the mapping is available under the Commission Implementing Regulation (EU) 2016/1800 of 11 October 2016 can be referred to. The introduction of the close list did not change the requirements, but just clarified these. The option "Other nominated ECAI" is to be used only for situations where an CRA was introduced in ESMA's list and for as long as the closed list is not updated.</a:t>
            </a:r>
            <a:br>
              <a:rPr lang="en-GB" dirty="0" smtClean="0">
                <a:effectLst/>
              </a:rPr>
            </a:br>
            <a:r>
              <a:rPr lang="en-GB" dirty="0" smtClean="0">
                <a:effectLst/>
              </a:rPr>
              <a:t>The use of credit ratings issued by CRAs which are not registered or certified in accordance with Regulation (EC) No 1060/2009 of the European Parliament and of the Council of 16 September 2009 is not eligible for Solvency II purposes, including reporting. Ratings issued by third-country CRAs can only be used if they have been endorsed by an EU registered CRA of the same group. Once a credit rating is endorsed, it is considered as having been issued by an EU CRA. In the case of an endorsed credit rating, the endorsing CRA (i.e. the EU registered CRA) should be the one reported in S.06.02 (not the third-country CRA).</a:t>
            </a:r>
          </a:p>
          <a:p>
            <a:r>
              <a:rPr lang="en-GB" dirty="0" smtClean="0">
                <a:effectLst/>
              </a:rPr>
              <a:t>Consequently, the following entities are, for example, not admissible for reporting: </a:t>
            </a:r>
          </a:p>
          <a:p>
            <a:r>
              <a:rPr lang="en-GB" dirty="0" smtClean="0">
                <a:effectLst/>
              </a:rPr>
              <a:t>Moody's Analytics, Inc. (LEI: 549300XQSQIVUM37C509), Standard &amp; Poor's Financial Services, LLC. (LEI: 549300U4VWNITEKO2881) or </a:t>
            </a:r>
          </a:p>
          <a:p>
            <a:r>
              <a:rPr lang="en-GB" dirty="0" smtClean="0">
                <a:effectLst/>
              </a:rPr>
              <a:t>A.M. Best Company, Inc. (LEI: 549300LXZMQIXC5XCJ02).</a:t>
            </a:r>
          </a:p>
          <a:p>
            <a:r>
              <a:rPr lang="en-GB" dirty="0" smtClean="0">
                <a:effectLst/>
              </a:rPr>
              <a:t>2 </a:t>
            </a:r>
            <a:r>
              <a:rPr lang="en-GB" dirty="0" err="1" smtClean="0">
                <a:effectLst/>
              </a:rPr>
              <a:t>April</a:t>
            </a:r>
            <a:r>
              <a:rPr lang="en-GB" dirty="0" err="1" smtClean="0">
                <a:effectLst/>
                <a:hlinkClick r:id="rId3" tooltip="Reply"/>
              </a:rPr>
              <a:t>Reply</a:t>
            </a:r>
            <a:endParaRPr lang="en-GB" dirty="0" smtClean="0">
              <a:effectLst/>
            </a:endParaRPr>
          </a:p>
          <a:p>
            <a:r>
              <a:rPr lang="en-GB" dirty="0" smtClean="0">
                <a:effectLst/>
                <a:hlinkClick r:id="rId4" tooltip="Edit"/>
              </a:rPr>
              <a:t>Edit</a:t>
            </a:r>
            <a:endParaRPr lang="en-GB" dirty="0" smtClean="0">
              <a:effectLst/>
            </a:endParaRPr>
          </a:p>
          <a:p>
            <a:r>
              <a:rPr lang="en-GB" dirty="0" smtClean="0">
                <a:effectLst/>
              </a:rPr>
              <a:t>All replies</a:t>
            </a:r>
          </a:p>
          <a:p>
            <a:r>
              <a:rPr lang="en-GB" dirty="0" err="1" smtClean="0">
                <a:effectLst/>
                <a:hlinkClick r:id="rId3"/>
              </a:rPr>
              <a:t>OldestNewest</a:t>
            </a:r>
            <a:endParaRPr lang="en-GB" dirty="0" smtClean="0">
              <a:effectLst/>
            </a:endParaRPr>
          </a:p>
          <a:p>
            <a:r>
              <a:rPr lang="en-GB" dirty="0" smtClean="0">
                <a:effectLst/>
                <a:hlinkClick r:id="rId5"/>
              </a:rPr>
              <a:t>Silke Brueggemann</a:t>
            </a:r>
            <a:endParaRPr lang="en-GB" dirty="0" smtClean="0">
              <a:effectLst/>
            </a:endParaRPr>
          </a:p>
          <a:p>
            <a:r>
              <a:rPr lang="en-GB" dirty="0" smtClean="0">
                <a:effectLst/>
              </a:rPr>
              <a:t>Dear Ivana</a:t>
            </a:r>
          </a:p>
          <a:p>
            <a:r>
              <a:rPr lang="en-GB" dirty="0" smtClean="0">
                <a:effectLst/>
              </a:rPr>
              <a:t>Dear all</a:t>
            </a:r>
          </a:p>
          <a:p>
            <a:r>
              <a:rPr lang="en-GB" dirty="0" smtClean="0">
                <a:effectLst/>
              </a:rPr>
              <a:t>I agree with the answer but in practice it might be difficult to identify the one rating agency of the big ones which wrote the report. Having a look at such reports often more than one contact point from different countries is mentioned. Furthermore, in Bloomberg or Reuters only the rating agency is mentioned and not its country subsidiaries. </a:t>
            </a:r>
          </a:p>
          <a:p>
            <a:r>
              <a:rPr lang="en-GB" dirty="0" smtClean="0">
                <a:effectLst/>
              </a:rPr>
              <a:t>Therefore it might be a good way forward to accept the reporting only of the name of the rating agency without the country identification. Otherwise undertakings might not report that information at all due to a lack of information. </a:t>
            </a:r>
          </a:p>
          <a:p>
            <a:r>
              <a:rPr lang="en-GB" dirty="0" smtClean="0">
                <a:effectLst/>
              </a:rPr>
              <a:t>Kind regards</a:t>
            </a:r>
          </a:p>
          <a:p>
            <a:r>
              <a:rPr lang="en-GB" dirty="0" smtClean="0">
                <a:effectLst/>
              </a:rPr>
              <a:t>Silke </a:t>
            </a:r>
          </a:p>
          <a:p>
            <a:r>
              <a:rPr lang="en-GB" dirty="0" smtClean="0">
                <a:effectLst/>
              </a:rPr>
              <a:t>22 </a:t>
            </a:r>
            <a:r>
              <a:rPr lang="en-GB" dirty="0" err="1" smtClean="0">
                <a:effectLst/>
              </a:rPr>
              <a:t>January</a:t>
            </a:r>
            <a:r>
              <a:rPr lang="en-GB" dirty="0" err="1" smtClean="0">
                <a:effectLst/>
                <a:hlinkClick r:id="rId3" tooltip="Reply"/>
              </a:rPr>
              <a:t>Reply</a:t>
            </a:r>
            <a:endParaRPr lang="en-GB" dirty="0" smtClean="0">
              <a:effectLst/>
            </a:endParaRPr>
          </a:p>
          <a:p>
            <a:r>
              <a:rPr lang="en-GB" dirty="0" smtClean="0">
                <a:effectLst/>
                <a:hlinkClick r:id="rId6" tooltip="Edit"/>
              </a:rPr>
              <a:t>Edit</a:t>
            </a:r>
            <a:endParaRPr lang="en-GB" dirty="0" smtClean="0">
              <a:effectLst/>
            </a:endParaRPr>
          </a:p>
          <a:p>
            <a:r>
              <a:rPr lang="en-GB" dirty="0" smtClean="0">
                <a:effectLst/>
                <a:hlinkClick r:id="rId7"/>
              </a:rPr>
              <a:t>Pavel Zajíc</a:t>
            </a:r>
            <a:endParaRPr lang="en-GB" dirty="0" smtClean="0">
              <a:effectLst/>
            </a:endParaRPr>
          </a:p>
          <a:p>
            <a:r>
              <a:rPr lang="en-GB" dirty="0" smtClean="0">
                <a:effectLst/>
              </a:rPr>
              <a:t>Dear All,</a:t>
            </a:r>
          </a:p>
          <a:p>
            <a:r>
              <a:rPr lang="en-GB" dirty="0" smtClean="0">
                <a:effectLst/>
              </a:rPr>
              <a:t>I would like to contribute to the discussion about  clear classification of ECAI .</a:t>
            </a:r>
            <a:br>
              <a:rPr lang="en-GB" dirty="0" smtClean="0">
                <a:effectLst/>
              </a:rPr>
            </a:br>
            <a:endParaRPr lang="en-GB" dirty="0" smtClean="0">
              <a:effectLst/>
            </a:endParaRPr>
          </a:p>
          <a:p>
            <a:r>
              <a:rPr lang="en-GB" dirty="0" smtClean="0">
                <a:effectLst/>
              </a:rPr>
              <a:t>We collected several queries from our (mainly smaller) undertakings regarding this subject and we concur that identification of the appropriate ECAI  may be a source of confusion.</a:t>
            </a:r>
          </a:p>
          <a:p>
            <a:r>
              <a:rPr lang="en-GB" dirty="0" smtClean="0">
                <a:effectLst/>
              </a:rPr>
              <a:t>For example on the list of the ECAIs there are seven agencies containing the name Fitch. However, from the point of view of undertaking the rating is issued only under the umbrella of </a:t>
            </a:r>
            <a:r>
              <a:rPr lang="en-GB" dirty="0" err="1" smtClean="0">
                <a:effectLst/>
              </a:rPr>
              <a:t>of</a:t>
            </a:r>
            <a:r>
              <a:rPr lang="en-GB" dirty="0" smtClean="0">
                <a:effectLst/>
              </a:rPr>
              <a:t> Fitch Ratings Inc. without  further details ( </a:t>
            </a:r>
            <a:r>
              <a:rPr lang="en-GB" dirty="0" err="1" smtClean="0">
                <a:effectLst/>
              </a:rPr>
              <a:t>e.g</a:t>
            </a:r>
            <a:r>
              <a:rPr lang="en-GB" dirty="0" smtClean="0">
                <a:effectLst/>
              </a:rPr>
              <a:t> related to Fitch Deutschland GmbH )</a:t>
            </a:r>
          </a:p>
          <a:p>
            <a:r>
              <a:rPr lang="en-GB" dirty="0" smtClean="0">
                <a:effectLst/>
              </a:rPr>
              <a:t>The undertakings have requested clear identification through the use of a 'key' or similar method. </a:t>
            </a:r>
          </a:p>
          <a:p>
            <a:r>
              <a:rPr lang="en-GB" dirty="0" smtClean="0">
                <a:effectLst/>
              </a:rPr>
              <a:t>There are several possible keys to determine this (Please advise which key is the most appropriate).</a:t>
            </a:r>
          </a:p>
          <a:p>
            <a:r>
              <a:rPr lang="en-GB" dirty="0" smtClean="0">
                <a:effectLst/>
              </a:rPr>
              <a:t/>
            </a:r>
            <a:br>
              <a:rPr lang="en-GB" dirty="0" smtClean="0">
                <a:effectLst/>
              </a:rPr>
            </a:br>
            <a:r>
              <a:rPr lang="en-GB" dirty="0" smtClean="0">
                <a:effectLst/>
              </a:rPr>
              <a:t>- the country in which the issuer of the asset  is located</a:t>
            </a:r>
            <a:br>
              <a:rPr lang="en-GB" dirty="0" smtClean="0">
                <a:effectLst/>
              </a:rPr>
            </a:br>
            <a:r>
              <a:rPr lang="en-GB" dirty="0" smtClean="0">
                <a:effectLst/>
              </a:rPr>
              <a:t>- the country where the parent company of the issuer of the asset  is located</a:t>
            </a:r>
            <a:br>
              <a:rPr lang="en-GB" dirty="0" smtClean="0">
                <a:effectLst/>
              </a:rPr>
            </a:br>
            <a:r>
              <a:rPr lang="en-GB" dirty="0" smtClean="0">
                <a:effectLst/>
              </a:rPr>
              <a:t>- the State in which the custodian of the asset is located</a:t>
            </a:r>
            <a:br>
              <a:rPr lang="en-GB" dirty="0" smtClean="0">
                <a:effectLst/>
              </a:rPr>
            </a:br>
            <a:r>
              <a:rPr lang="en-GB" dirty="0" smtClean="0">
                <a:effectLst/>
              </a:rPr>
              <a:t>- the State / stock exchange  on which the asset  is traded</a:t>
            </a:r>
            <a:br>
              <a:rPr lang="en-GB" dirty="0" smtClean="0">
                <a:effectLst/>
              </a:rPr>
            </a:br>
            <a:r>
              <a:rPr lang="en-GB" dirty="0" smtClean="0">
                <a:effectLst/>
              </a:rPr>
              <a:t/>
            </a:r>
            <a:br>
              <a:rPr lang="en-GB" dirty="0" smtClean="0">
                <a:effectLst/>
              </a:rPr>
            </a:br>
            <a:r>
              <a:rPr lang="en-GB" dirty="0" smtClean="0">
                <a:effectLst/>
              </a:rPr>
              <a:t>Is this something which may be adopted or are you  aware of any changes which could be made to get as close to this suggestion as possible?</a:t>
            </a:r>
            <a:br>
              <a:rPr lang="en-GB" dirty="0" smtClean="0">
                <a:effectLst/>
              </a:rPr>
            </a:br>
            <a:endParaRPr lang="en-GB" dirty="0" smtClean="0">
              <a:effectLst/>
            </a:endParaRPr>
          </a:p>
          <a:p>
            <a:r>
              <a:rPr lang="en-GB" dirty="0" err="1" smtClean="0">
                <a:effectLst/>
              </a:rPr>
              <a:t>KInd</a:t>
            </a:r>
            <a:r>
              <a:rPr lang="en-GB" dirty="0" smtClean="0">
                <a:effectLst/>
              </a:rPr>
              <a:t> regards,</a:t>
            </a:r>
            <a:br>
              <a:rPr lang="en-GB" dirty="0" smtClean="0">
                <a:effectLst/>
              </a:rPr>
            </a:br>
            <a:endParaRPr lang="en-GB" dirty="0" smtClean="0">
              <a:effectLst/>
            </a:endParaRPr>
          </a:p>
          <a:p>
            <a:r>
              <a:rPr lang="en-GB" dirty="0" smtClean="0">
                <a:effectLst/>
              </a:rPr>
              <a:t>Pavel Zajíc</a:t>
            </a:r>
            <a:br>
              <a:rPr lang="en-GB" dirty="0" smtClean="0">
                <a:effectLst/>
              </a:rPr>
            </a:br>
            <a:endParaRPr lang="en-GB" dirty="0" smtClean="0">
              <a:effectLst/>
            </a:endParaRPr>
          </a:p>
          <a:p>
            <a:r>
              <a:rPr lang="en-GB" dirty="0" smtClean="0">
                <a:effectLst/>
              </a:rPr>
              <a:t/>
            </a:r>
            <a:br>
              <a:rPr lang="en-GB" dirty="0" smtClean="0">
                <a:effectLst/>
              </a:rPr>
            </a:br>
            <a:endParaRPr lang="en-GB" dirty="0" smtClean="0">
              <a:effectLst/>
            </a:endParaRPr>
          </a:p>
          <a:p>
            <a:r>
              <a:rPr lang="en-GB" dirty="0" smtClean="0">
                <a:effectLst/>
              </a:rPr>
              <a:t>6 </a:t>
            </a:r>
            <a:r>
              <a:rPr lang="en-GB" dirty="0" err="1" smtClean="0">
                <a:effectLst/>
              </a:rPr>
              <a:t>February</a:t>
            </a:r>
            <a:r>
              <a:rPr lang="en-GB" dirty="0" err="1" smtClean="0">
                <a:effectLst/>
                <a:hlinkClick r:id="rId3" tooltip="Reply"/>
              </a:rPr>
              <a:t>Reply</a:t>
            </a:r>
            <a:endParaRPr lang="en-GB" dirty="0" smtClean="0">
              <a:effectLst/>
            </a:endParaRPr>
          </a:p>
          <a:p>
            <a:r>
              <a:rPr lang="en-GB" dirty="0" smtClean="0">
                <a:effectLst/>
                <a:hlinkClick r:id="rId8" tooltip="Edit"/>
              </a:rPr>
              <a:t>Edit</a:t>
            </a:r>
            <a:endParaRPr lang="en-GB" dirty="0" smtClean="0">
              <a:effectLst/>
            </a:endParaRPr>
          </a:p>
          <a:p>
            <a:r>
              <a:rPr lang="en-GB" dirty="0" smtClean="0">
                <a:effectLst/>
                <a:hlinkClick r:id="rId9"/>
              </a:rPr>
              <a:t>Dessislava Doncheva</a:t>
            </a:r>
            <a:endParaRPr lang="en-GB" dirty="0" smtClean="0">
              <a:effectLst/>
            </a:endParaRPr>
          </a:p>
          <a:p>
            <a:r>
              <a:rPr lang="en-GB" dirty="0" smtClean="0">
                <a:effectLst/>
              </a:rPr>
              <a:t>Dear all,</a:t>
            </a:r>
          </a:p>
          <a:p>
            <a:r>
              <a:rPr lang="en-GB" dirty="0" smtClean="0">
                <a:effectLst/>
              </a:rPr>
              <a:t>Please find below the redrafted answer that has been also consulted with ESMA:</a:t>
            </a:r>
          </a:p>
          <a:p>
            <a:r>
              <a:rPr lang="en-GB" dirty="0" smtClean="0">
                <a:effectLst/>
              </a:rPr>
              <a:t>"</a:t>
            </a:r>
          </a:p>
          <a:p>
            <a:r>
              <a:rPr lang="en-GB" dirty="0" smtClean="0">
                <a:effectLst/>
              </a:rPr>
              <a:t>In S.06.02 in the closed list used to report C0330 only the 'registered or certified CRA' may be included (credit rating agencies registered or certified in accordance with Regulation (EC) No 1060/2009 of the European Parliament and of the Council of 16 September 2009 on credit rating agencies by ESMA). This reflects the requirements of Solvency II framework on the usage of external ratings for the calculation of capital requirements. According to Solvency II only certified CRAs for which the mapping is available under the Commission Implementing Regulation (EU) 2016/1800 of 11 October 2016 can be referred to. The introduction of the close list did not change the requirements, but just clarified these. The option "Other nominated ECAI" is to be used only for situations where an CRA was introduced in ESMA's list and for as long as the closed list is not updated.</a:t>
            </a:r>
            <a:br>
              <a:rPr lang="en-GB" dirty="0" smtClean="0">
                <a:effectLst/>
              </a:rPr>
            </a:br>
            <a:r>
              <a:rPr lang="en-GB" dirty="0" smtClean="0">
                <a:effectLst/>
              </a:rPr>
              <a:t/>
            </a:r>
            <a:br>
              <a:rPr lang="en-GB" dirty="0" smtClean="0">
                <a:effectLst/>
              </a:rPr>
            </a:br>
            <a:r>
              <a:rPr lang="en-GB" dirty="0" smtClean="0">
                <a:effectLst/>
              </a:rPr>
              <a:t>The use of credit ratings issued by CRAs which are not registered or certified in accordance with Regulation (EC) No 1060/2009 of the European Parliament and of the Council of 16 September 2009 is not eligible for Solvency II purposes, including reporting. Ratings issued by third-country CRAs can only be used if they have been endorsed by an EU registered CRA of the same group. Once a credit rating is endorsed, it is considered as having been issued by an EU CRA. In the case of an endorsed credit rating, the endorsing CRA (i.e. the EU registered CRA) should be the one reported in S.06.02 (not the third-country CRA).</a:t>
            </a:r>
          </a:p>
          <a:p>
            <a:r>
              <a:rPr lang="en-GB" dirty="0" smtClean="0">
                <a:effectLst/>
              </a:rPr>
              <a:t> </a:t>
            </a:r>
          </a:p>
          <a:p>
            <a:r>
              <a:rPr lang="en-GB" dirty="0" smtClean="0">
                <a:effectLst/>
              </a:rPr>
              <a:t>Consequently, the following entities are, for example, not admissible for reporting: </a:t>
            </a:r>
          </a:p>
          <a:p>
            <a:r>
              <a:rPr lang="en-GB" dirty="0" smtClean="0">
                <a:effectLst/>
              </a:rPr>
              <a:t>Moody's Analytics, Inc. (LEI: 549300XQSQIVUM37C509), Standard &amp; Poor's Financial Services, LLC. (LEI: 549300U4VWNITEKO2881) or </a:t>
            </a:r>
          </a:p>
          <a:p>
            <a:r>
              <a:rPr lang="en-GB" dirty="0" smtClean="0">
                <a:effectLst/>
              </a:rPr>
              <a:t>A.M. Best Company, Inc. (LEI: 549300LXZMQIXC5XCJ02).</a:t>
            </a:r>
          </a:p>
          <a:p>
            <a:r>
              <a:rPr lang="en-GB" dirty="0" smtClean="0">
                <a:effectLst/>
              </a:rPr>
              <a:t>"</a:t>
            </a:r>
          </a:p>
          <a:p>
            <a:r>
              <a:rPr lang="en-GB" dirty="0" smtClean="0">
                <a:effectLst/>
              </a:rPr>
              <a:t>In case we don't receive any comments by </a:t>
            </a:r>
            <a:r>
              <a:rPr lang="en-GB" u="sng" dirty="0" smtClean="0">
                <a:effectLst/>
              </a:rPr>
              <a:t>26/03</a:t>
            </a:r>
            <a:r>
              <a:rPr lang="en-GB" dirty="0" smtClean="0">
                <a:effectLst/>
              </a:rPr>
              <a:t> the question and answer will be uploaded in EIOPA website. </a:t>
            </a:r>
          </a:p>
          <a:p>
            <a:r>
              <a:rPr lang="en-GB" dirty="0" smtClean="0">
                <a:effectLst/>
              </a:rPr>
              <a:t>Kind regards,</a:t>
            </a:r>
          </a:p>
          <a:p>
            <a:r>
              <a:rPr lang="en-GB" dirty="0" smtClean="0">
                <a:effectLst/>
              </a:rPr>
              <a:t>Dessislava</a:t>
            </a:r>
          </a:p>
          <a:p>
            <a:r>
              <a:rPr lang="en-GB" dirty="0" smtClean="0">
                <a:effectLst/>
              </a:rPr>
              <a:t>16 </a:t>
            </a:r>
            <a:r>
              <a:rPr lang="en-GB" dirty="0" err="1" smtClean="0">
                <a:effectLst/>
              </a:rPr>
              <a:t>March</a:t>
            </a:r>
            <a:r>
              <a:rPr lang="en-GB" dirty="0" err="1" smtClean="0">
                <a:effectLst/>
                <a:hlinkClick r:id="rId3" tooltip="Reply"/>
              </a:rPr>
              <a:t>Reply</a:t>
            </a:r>
            <a:endParaRPr lang="en-GB" dirty="0" smtClean="0">
              <a:effectLst/>
            </a:endParaRPr>
          </a:p>
          <a:p>
            <a:r>
              <a:rPr lang="en-GB" dirty="0" smtClean="0">
                <a:effectLst/>
                <a:hlinkClick r:id="rId10" tooltip="Edit"/>
              </a:rPr>
              <a:t>Edit</a:t>
            </a:r>
            <a:endParaRPr lang="en-GB" dirty="0" smtClean="0">
              <a:effectLst/>
            </a:endParaRPr>
          </a:p>
          <a:p>
            <a:r>
              <a:rPr lang="en-GB" dirty="0" smtClean="0">
                <a:effectLst/>
                <a:hlinkClick r:id="rId5"/>
              </a:rPr>
              <a:t>Silke Brueggemann</a:t>
            </a:r>
            <a:endParaRPr lang="en-GB" dirty="0" smtClean="0">
              <a:effectLst/>
            </a:endParaRPr>
          </a:p>
          <a:p>
            <a:r>
              <a:rPr lang="en-GB" dirty="0" smtClean="0">
                <a:effectLst/>
              </a:rPr>
              <a:t>Dear Dessislava</a:t>
            </a:r>
          </a:p>
          <a:p>
            <a:r>
              <a:rPr lang="en-GB" dirty="0" smtClean="0">
                <a:effectLst/>
              </a:rPr>
              <a:t>I would like to clarify if my understanding of the sentence "Ratings issued by third-country CRAs can only be used if they have been endorsed by an EU registered CRA of the same group. Once a credit rating is endorsed, it is considered as having been issued by an EU CRA." is correct:</a:t>
            </a:r>
          </a:p>
          <a:p>
            <a:r>
              <a:rPr lang="en-GB" dirty="0" smtClean="0">
                <a:effectLst/>
              </a:rPr>
              <a:t>Does this sentence mean, that a rating issued by a parent company will be </a:t>
            </a:r>
            <a:r>
              <a:rPr lang="en-GB" dirty="0" err="1" smtClean="0">
                <a:effectLst/>
              </a:rPr>
              <a:t>acknowleged</a:t>
            </a:r>
            <a:r>
              <a:rPr lang="en-GB" dirty="0" smtClean="0">
                <a:effectLst/>
              </a:rPr>
              <a:t> if the corresponding European subsidiary which is a registered CRA will be chosen from the closed list? If this is not the case, the proposal might not be feasible. </a:t>
            </a:r>
          </a:p>
          <a:p>
            <a:r>
              <a:rPr lang="en-GB" dirty="0" smtClean="0">
                <a:effectLst/>
              </a:rPr>
              <a:t>Kind regards</a:t>
            </a:r>
          </a:p>
          <a:p>
            <a:r>
              <a:rPr lang="en-GB" dirty="0" err="1" smtClean="0">
                <a:effectLst/>
              </a:rPr>
              <a:t>SIlke</a:t>
            </a:r>
            <a:r>
              <a:rPr lang="en-GB" dirty="0" smtClean="0">
                <a:effectLst/>
              </a:rPr>
              <a:t> </a:t>
            </a:r>
          </a:p>
          <a:p>
            <a:r>
              <a:rPr lang="en-GB" dirty="0" smtClean="0">
                <a:effectLst/>
              </a:rPr>
              <a:t>26 </a:t>
            </a:r>
            <a:r>
              <a:rPr lang="en-GB" dirty="0" err="1" smtClean="0">
                <a:effectLst/>
              </a:rPr>
              <a:t>March</a:t>
            </a:r>
            <a:r>
              <a:rPr lang="en-GB" dirty="0" err="1" smtClean="0">
                <a:effectLst/>
                <a:hlinkClick r:id="rId3" tooltip="Reply"/>
              </a:rPr>
              <a:t>Reply</a:t>
            </a:r>
            <a:endParaRPr lang="en-GB" dirty="0" smtClean="0">
              <a:effectLst/>
            </a:endParaRPr>
          </a:p>
          <a:p>
            <a:r>
              <a:rPr lang="en-GB" dirty="0" smtClean="0">
                <a:effectLst/>
                <a:hlinkClick r:id="rId11" tooltip="Edit"/>
              </a:rPr>
              <a:t>Edit</a:t>
            </a:r>
            <a:endParaRPr lang="en-GB" dirty="0" smtClean="0">
              <a:effectLst/>
            </a:endParaRPr>
          </a:p>
          <a:p>
            <a:r>
              <a:rPr lang="en-GB" dirty="0" smtClean="0">
                <a:effectLst/>
                <a:hlinkClick r:id="rId9"/>
              </a:rPr>
              <a:t>Dessislava Doncheva</a:t>
            </a:r>
            <a:endParaRPr lang="en-GB" dirty="0" smtClean="0">
              <a:effectLst/>
            </a:endParaRPr>
          </a:p>
          <a:p>
            <a:r>
              <a:rPr lang="en-GB" dirty="0" smtClean="0">
                <a:effectLst/>
              </a:rPr>
              <a:t>Dear Silke,</a:t>
            </a:r>
          </a:p>
          <a:p>
            <a:r>
              <a:rPr lang="en-GB" dirty="0" smtClean="0">
                <a:effectLst/>
              </a:rPr>
              <a:t>It means that if the rating is endorsed by the EU registered CRA of the same group then you can fill in the list the corresponding EU subsidiary that endorsed the rating.</a:t>
            </a:r>
          </a:p>
          <a:p>
            <a:r>
              <a:rPr lang="en-GB" dirty="0" smtClean="0">
                <a:effectLst/>
              </a:rPr>
              <a:t>If no further questions I will close the question tomorrow.</a:t>
            </a:r>
          </a:p>
          <a:p>
            <a:r>
              <a:rPr lang="en-GB" dirty="0" smtClean="0">
                <a:effectLst/>
              </a:rPr>
              <a:t>Kind regards,</a:t>
            </a:r>
          </a:p>
          <a:p>
            <a:r>
              <a:rPr lang="en-GB" dirty="0" smtClean="0">
                <a:effectLst/>
              </a:rPr>
              <a:t>Dessislava</a:t>
            </a:r>
          </a:p>
          <a:p>
            <a:r>
              <a:rPr lang="en-GB" dirty="0" smtClean="0">
                <a:effectLst/>
              </a:rPr>
              <a:t>27 </a:t>
            </a:r>
            <a:r>
              <a:rPr lang="en-GB" dirty="0" err="1" smtClean="0">
                <a:effectLst/>
              </a:rPr>
              <a:t>March</a:t>
            </a:r>
            <a:r>
              <a:rPr lang="en-GB" dirty="0" err="1" smtClean="0">
                <a:effectLst/>
                <a:hlinkClick r:id="rId3" tooltip="Reply"/>
              </a:rPr>
              <a:t>Reply</a:t>
            </a:r>
            <a:endParaRPr lang="en-GB" dirty="0" smtClean="0">
              <a:effectLst/>
            </a:endParaRPr>
          </a:p>
          <a:p>
            <a:r>
              <a:rPr lang="en-GB" dirty="0" smtClean="0">
                <a:effectLst/>
                <a:hlinkClick r:id="rId12" tooltip="Edit"/>
              </a:rPr>
              <a:t>Edit</a:t>
            </a:r>
            <a:endParaRPr lang="en-GB" dirty="0" smtClean="0">
              <a:effectLst/>
            </a:endParaRPr>
          </a:p>
          <a:p>
            <a:r>
              <a:rPr lang="en-GB" dirty="0" smtClean="0">
                <a:effectLst/>
                <a:hlinkClick r:id="rId9"/>
              </a:rPr>
              <a:t>Dessislava Doncheva</a:t>
            </a:r>
            <a:endParaRPr lang="en-GB" dirty="0" smtClean="0">
              <a:effectLst/>
            </a:endParaRPr>
          </a:p>
          <a:p>
            <a:r>
              <a:rPr lang="en-GB" dirty="0" smtClean="0">
                <a:effectLst/>
              </a:rPr>
              <a:t>In S.06.02 in the closed list used to report C0330 only the 'registered or certified CRA' may be included (credit rating agencies registered or certified in accordance with Regulation (EC) No 1060/2009 of the European Parliament and of the Council of 16 September 2009 on credit rating agencies by ESMA). This reflects the requirements of Solvency II framework on the usage of external ratings for the calculation of capital requirements. According to Solvency II only certified CRAs for which the mapping is available under the Commission Implementing Regulation (EU) 2016/1800 of 11 October 2016 can be referred to. The introduction of the close list did not change the requirements, but just clarified these. The option "Other nominated ECAI" is to be used only for situations where an CRA was introduced in ESMA's list and for as long as the closed list is not updated.</a:t>
            </a:r>
            <a:br>
              <a:rPr lang="en-GB" dirty="0" smtClean="0">
                <a:effectLst/>
              </a:rPr>
            </a:br>
            <a:r>
              <a:rPr lang="en-GB" dirty="0" smtClean="0">
                <a:effectLst/>
              </a:rPr>
              <a:t>The use of credit ratings issued by CRAs which are not registered or certified in accordance with Regulation (EC) No 1060/2009 of the European Parliament and of the Council of 16 September 2009 is not eligible for Solvency II purposes, including reporting. Ratings issued by third-country CRAs can only be used if they have been endorsed by an EU registered CRA of the same group. Once a credit rating is endorsed, it is considered as having been issued by an EU CRA. In the case of an endorsed credit rating, the endorsing CRA (i.e. the EU registered CRA) should be the one reported in S.06.02 (not the third-country CRA).</a:t>
            </a:r>
          </a:p>
          <a:p>
            <a:r>
              <a:rPr lang="en-GB" dirty="0" smtClean="0">
                <a:effectLst/>
              </a:rPr>
              <a:t>Consequently, the following entities are, for example, not admissible for reporting: </a:t>
            </a:r>
          </a:p>
          <a:p>
            <a:r>
              <a:rPr lang="en-GB" dirty="0" smtClean="0">
                <a:effectLst/>
              </a:rPr>
              <a:t>Moody's Analytics, Inc. (LEI: 549300XQSQIVUM37C509), Standard &amp; Poor's Financial Services, LLC. (LEI: 549300U4VWNITEKO2881) or </a:t>
            </a:r>
          </a:p>
          <a:p>
            <a:r>
              <a:rPr lang="en-GB" dirty="0" smtClean="0">
                <a:effectLst/>
              </a:rPr>
              <a:t>A.M. Best Company, Inc. (LEI: 549300LXZMQIXC5XCJ02).</a:t>
            </a:r>
          </a:p>
          <a:p>
            <a:r>
              <a:rPr lang="en-GB" dirty="0" smtClean="0">
                <a:effectLst/>
              </a:rPr>
              <a:t>2 </a:t>
            </a:r>
            <a:r>
              <a:rPr lang="en-GB" dirty="0" err="1" smtClean="0">
                <a:effectLst/>
              </a:rPr>
              <a:t>April</a:t>
            </a:r>
            <a:r>
              <a:rPr lang="en-GB" dirty="0" err="1" smtClean="0">
                <a:effectLst/>
                <a:hlinkClick r:id="rId3" tooltip="Reply"/>
              </a:rPr>
              <a:t>Reply</a:t>
            </a:r>
            <a:endParaRPr lang="en-GB" dirty="0" smtClean="0">
              <a:effectLst/>
            </a:endParaRPr>
          </a:p>
          <a:p>
            <a:r>
              <a:rPr lang="en-GB" dirty="0" smtClean="0">
                <a:effectLst/>
                <a:hlinkClick r:id="rId4" tooltip="Edit"/>
              </a:rPr>
              <a:t>Edit</a:t>
            </a:r>
            <a:endParaRPr lang="en-GB" dirty="0" smtClean="0">
              <a:effectLst/>
            </a:endParaRPr>
          </a:p>
          <a:p>
            <a:r>
              <a:rPr lang="en-GB" dirty="0" smtClean="0">
                <a:effectLst/>
              </a:rPr>
              <a:t>Add a reply</a:t>
            </a:r>
          </a:p>
          <a:p>
            <a:r>
              <a:rPr lang="en-GB" dirty="0" smtClean="0">
                <a:effectLst/>
              </a:rPr>
              <a:t>Reply</a:t>
            </a:r>
          </a:p>
          <a:p>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5</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6</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r>
              <a:rPr lang="en-GB" sz="1200" kern="1200" dirty="0" smtClean="0">
                <a:solidFill>
                  <a:schemeClr val="tx1"/>
                </a:solidFill>
                <a:effectLst/>
                <a:latin typeface="+mn-lt"/>
                <a:ea typeface="+mn-ea"/>
                <a:cs typeface="+mn-cs"/>
              </a:rPr>
              <a:t>Taking into account that “Structured notes” are “Hybrid securities, combining a fixed income (return in the form of fixed payments) instrument with a series of derivative components” and “Collateralised securities” are “Securities whose value and payments are derived from a portfolio of underlying assets.”, we think that for all structured products exist some underlying security/index/portfolio should. If any of option 1-6 fit into the product, that option 9 should be used. </a:t>
            </a:r>
          </a:p>
          <a:p>
            <a:r>
              <a:rPr lang="en-GB" sz="1200" kern="1200" dirty="0" err="1" smtClean="0">
                <a:solidFill>
                  <a:schemeClr val="tx1"/>
                </a:solidFill>
                <a:effectLst/>
                <a:latin typeface="+mn-lt"/>
                <a:ea typeface="+mn-ea"/>
                <a:cs typeface="+mn-cs"/>
              </a:rPr>
              <a:t>Swaptions</a:t>
            </a:r>
            <a:r>
              <a:rPr lang="en-GB" sz="1200" kern="1200" dirty="0" smtClean="0">
                <a:solidFill>
                  <a:schemeClr val="tx1"/>
                </a:solidFill>
                <a:effectLst/>
                <a:latin typeface="+mn-lt"/>
                <a:ea typeface="+mn-ea"/>
                <a:cs typeface="+mn-cs"/>
              </a:rPr>
              <a:t> should be according to CIC classified as B6 or C6, so they should not be reported in template S.07.01, where only structured products defined as assets falling into the asset categories 5 (Structured notes) and 6 (Collateralised securities) are reported.</a:t>
            </a:r>
          </a:p>
          <a:p>
            <a:r>
              <a:rPr lang="en-GB" sz="1200" kern="1200" dirty="0" smtClean="0">
                <a:solidFill>
                  <a:schemeClr val="tx1"/>
                </a:solidFill>
                <a:effectLst/>
                <a:latin typeface="+mn-lt"/>
                <a:ea typeface="+mn-ea"/>
                <a:cs typeface="+mn-cs"/>
              </a:rPr>
              <a:t>We propose not to add option “0-None”</a:t>
            </a:r>
            <a:endParaRPr lang="en-GB"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7</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r>
              <a:rPr lang="en-GB" sz="1200" kern="1200" dirty="0" smtClean="0">
                <a:solidFill>
                  <a:schemeClr val="tx1"/>
                </a:solidFill>
                <a:effectLst/>
                <a:latin typeface="+mn-lt"/>
                <a:ea typeface="+mn-ea"/>
                <a:cs typeface="+mn-cs"/>
              </a:rPr>
              <a:t>Some information is doubled but only a part of the one concerning annuities. </a:t>
            </a:r>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8</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r>
              <a:rPr lang="en-GB" noProof="0" dirty="0" smtClean="0"/>
              <a:t>Not new columns</a:t>
            </a:r>
            <a:endParaRPr lang="en-GB" noProof="0" dirty="0"/>
          </a:p>
        </p:txBody>
      </p:sp>
      <p:sp>
        <p:nvSpPr>
          <p:cNvPr id="4" name="Segnaposto numero diapositiva 3"/>
          <p:cNvSpPr>
            <a:spLocks noGrp="1"/>
          </p:cNvSpPr>
          <p:nvPr>
            <p:ph type="sldNum" sz="quarter" idx="10"/>
          </p:nvPr>
        </p:nvSpPr>
        <p:spPr/>
        <p:txBody>
          <a:bodyPr/>
          <a:lstStyle/>
          <a:p>
            <a:pPr>
              <a:defRPr/>
            </a:pPr>
            <a:fld id="{B5A9C2E0-887A-4A62-B057-F20D7E3BDCCA}" type="slidenum">
              <a:rPr lang="de-DE" smtClean="0">
                <a:solidFill>
                  <a:prstClr val="black"/>
                </a:solidFill>
              </a:rPr>
              <a:pPr>
                <a:defRPr/>
              </a:pPr>
              <a:t>9</a:t>
            </a:fld>
            <a:endParaRPr lang="de-DE">
              <a:solidFill>
                <a:prstClr val="black"/>
              </a:solidFill>
            </a:endParaRPr>
          </a:p>
        </p:txBody>
      </p:sp>
    </p:spTree>
    <p:extLst>
      <p:ext uri="{BB962C8B-B14F-4D97-AF65-F5344CB8AC3E}">
        <p14:creationId xmlns:p14="http://schemas.microsoft.com/office/powerpoint/2010/main" val="8557974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eiopa_PLATFORM_Segmen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0"/>
            <a:ext cx="9172575" cy="5154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7"/>
          <p:cNvSpPr>
            <a:spLocks noChangeShapeType="1"/>
          </p:cNvSpPr>
          <p:nvPr/>
        </p:nvSpPr>
        <p:spPr bwMode="auto">
          <a:xfrm>
            <a:off x="304800" y="4743450"/>
            <a:ext cx="8077200" cy="0"/>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GB" sz="2400">
              <a:solidFill>
                <a:srgbClr val="000000"/>
              </a:solidFill>
              <a:latin typeface="Arial" charset="0"/>
            </a:endParaRPr>
          </a:p>
        </p:txBody>
      </p:sp>
      <p:pic>
        <p:nvPicPr>
          <p:cNvPr id="6" name="Picture 9" descr="eiopa_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03950" y="-3572"/>
            <a:ext cx="2635250" cy="1375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304800" y="2343150"/>
            <a:ext cx="6400800" cy="857250"/>
          </a:xfrm>
        </p:spPr>
        <p:txBody>
          <a:bodyPr/>
          <a:lstStyle>
            <a:lvl1pPr>
              <a:defRPr/>
            </a:lvl1pPr>
          </a:lstStyle>
          <a:p>
            <a:pPr lvl="0"/>
            <a:r>
              <a:rPr lang="en-US" noProof="0" smtClean="0"/>
              <a:t>Click to edit Master title style</a:t>
            </a:r>
            <a:endParaRPr lang="en-GB" noProof="0" smtClean="0"/>
          </a:p>
        </p:txBody>
      </p:sp>
      <p:sp>
        <p:nvSpPr>
          <p:cNvPr id="4100" name="Rectangle 4"/>
          <p:cNvSpPr>
            <a:spLocks noGrp="1" noChangeArrowheads="1"/>
          </p:cNvSpPr>
          <p:nvPr>
            <p:ph type="subTitle" idx="1"/>
          </p:nvPr>
        </p:nvSpPr>
        <p:spPr>
          <a:xfrm>
            <a:off x="304800" y="3486150"/>
            <a:ext cx="6400800" cy="1143000"/>
          </a:xfrm>
        </p:spPr>
        <p:txBody>
          <a:bodyPr anchor="b"/>
          <a:lstStyle>
            <a:lvl1pPr marL="0" indent="0">
              <a:lnSpc>
                <a:spcPct val="70000"/>
              </a:lnSpc>
              <a:buFontTx/>
              <a:buNone/>
              <a:defRPr sz="1800">
                <a:solidFill>
                  <a:schemeClr val="bg1"/>
                </a:solidFill>
              </a:defRPr>
            </a:lvl1pPr>
          </a:lstStyle>
          <a:p>
            <a:pPr lvl="0"/>
            <a:r>
              <a:rPr lang="en-US" noProof="0" smtClean="0"/>
              <a:t>Click to edit Master subtitle style</a:t>
            </a:r>
            <a:endParaRPr lang="en-GB" noProof="0" smtClean="0"/>
          </a:p>
        </p:txBody>
      </p:sp>
    </p:spTree>
    <p:extLst>
      <p:ext uri="{BB962C8B-B14F-4D97-AF65-F5344CB8AC3E}">
        <p14:creationId xmlns:p14="http://schemas.microsoft.com/office/powerpoint/2010/main" val="3071481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6787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89299"/>
            <a:ext cx="2038350" cy="448270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89299"/>
            <a:ext cx="5962650" cy="44827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5177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1662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5058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57300"/>
            <a:ext cx="4000500" cy="3314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57300"/>
            <a:ext cx="4000500" cy="3314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6206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984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31024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4"/>
          <p:cNvSpPr>
            <a:spLocks noGrp="1" noChangeArrowheads="1"/>
          </p:cNvSpPr>
          <p:nvPr>
            <p:ph type="sldNum" sz="quarter" idx="11"/>
          </p:nvPr>
        </p:nvSpPr>
        <p:spPr>
          <a:xfrm>
            <a:off x="6934200" y="4800600"/>
            <a:ext cx="1905000" cy="342900"/>
          </a:xfrm>
          <a:prstGeom prst="rect">
            <a:avLst/>
          </a:prstGeom>
        </p:spPr>
        <p:txBody>
          <a:bodyPr/>
          <a:lstStyle>
            <a:lvl1pPr>
              <a:defRPr>
                <a:latin typeface="Arial" pitchFamily="34" charset="0"/>
              </a:defRPr>
            </a:lvl1pPr>
          </a:lstStyle>
          <a:p>
            <a:pPr eaLnBrk="0" fontAlgn="base" hangingPunct="0">
              <a:spcBef>
                <a:spcPct val="0"/>
              </a:spcBef>
              <a:spcAft>
                <a:spcPct val="0"/>
              </a:spcAft>
              <a:defRPr/>
            </a:pPr>
            <a:fld id="{1581F384-E620-4382-AFF7-AF3B80F0D233}" type="slidenum">
              <a:rPr lang="en-GB" sz="2400">
                <a:solidFill>
                  <a:srgbClr val="000000"/>
                </a:solidFill>
              </a:rPr>
              <a:pPr eaLnBrk="0" fontAlgn="base" hangingPunct="0">
                <a:spcBef>
                  <a:spcPct val="0"/>
                </a:spcBef>
                <a:spcAft>
                  <a:spcPct val="0"/>
                </a:spcAft>
                <a:defRPr/>
              </a:pPr>
              <a:t>‹#›</a:t>
            </a:fld>
            <a:endParaRPr lang="en-GB" sz="1400">
              <a:solidFill>
                <a:srgbClr val="000000"/>
              </a:solidFill>
              <a:latin typeface="Arial" charset="0"/>
            </a:endParaRPr>
          </a:p>
        </p:txBody>
      </p:sp>
    </p:spTree>
    <p:extLst>
      <p:ext uri="{BB962C8B-B14F-4D97-AF65-F5344CB8AC3E}">
        <p14:creationId xmlns:p14="http://schemas.microsoft.com/office/powerpoint/2010/main" val="1026954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4"/>
          <p:cNvSpPr>
            <a:spLocks noGrp="1" noChangeArrowheads="1"/>
          </p:cNvSpPr>
          <p:nvPr>
            <p:ph type="sldNum" sz="quarter" idx="11"/>
          </p:nvPr>
        </p:nvSpPr>
        <p:spPr>
          <a:xfrm>
            <a:off x="6934200" y="4800600"/>
            <a:ext cx="1905000" cy="342900"/>
          </a:xfrm>
          <a:prstGeom prst="rect">
            <a:avLst/>
          </a:prstGeom>
        </p:spPr>
        <p:txBody>
          <a:bodyPr/>
          <a:lstStyle>
            <a:lvl1pPr>
              <a:defRPr>
                <a:latin typeface="Arial" pitchFamily="34" charset="0"/>
              </a:defRPr>
            </a:lvl1pPr>
          </a:lstStyle>
          <a:p>
            <a:pPr eaLnBrk="0" fontAlgn="base" hangingPunct="0">
              <a:spcBef>
                <a:spcPct val="0"/>
              </a:spcBef>
              <a:spcAft>
                <a:spcPct val="0"/>
              </a:spcAft>
              <a:defRPr/>
            </a:pPr>
            <a:fld id="{822C6574-245F-412C-89F4-570491E9EEAD}" type="slidenum">
              <a:rPr lang="en-GB" sz="2400">
                <a:solidFill>
                  <a:srgbClr val="000000"/>
                </a:solidFill>
              </a:rPr>
              <a:pPr eaLnBrk="0" fontAlgn="base" hangingPunct="0">
                <a:spcBef>
                  <a:spcPct val="0"/>
                </a:spcBef>
                <a:spcAft>
                  <a:spcPct val="0"/>
                </a:spcAft>
                <a:defRPr/>
              </a:pPr>
              <a:t>‹#›</a:t>
            </a:fld>
            <a:endParaRPr lang="en-GB" sz="1400">
              <a:solidFill>
                <a:srgbClr val="000000"/>
              </a:solidFill>
              <a:latin typeface="Arial" charset="0"/>
            </a:endParaRPr>
          </a:p>
        </p:txBody>
      </p:sp>
    </p:spTree>
    <p:extLst>
      <p:ext uri="{BB962C8B-B14F-4D97-AF65-F5344CB8AC3E}">
        <p14:creationId xmlns:p14="http://schemas.microsoft.com/office/powerpoint/2010/main" val="2797085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09480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533400" y="1257300"/>
            <a:ext cx="8153400" cy="3314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GB" smtClean="0"/>
              <a:t>Mastertextformat bearbeiten</a:t>
            </a:r>
          </a:p>
          <a:p>
            <a:pPr lvl="1"/>
            <a:r>
              <a:rPr lang="en-GB" smtClean="0"/>
              <a:t>Zweite Ebene</a:t>
            </a:r>
          </a:p>
          <a:p>
            <a:pPr lvl="2"/>
            <a:r>
              <a:rPr lang="en-GB" smtClean="0"/>
              <a:t>Dritte Ebene</a:t>
            </a:r>
          </a:p>
          <a:p>
            <a:pPr lvl="3"/>
            <a:r>
              <a:rPr lang="en-GB" smtClean="0"/>
              <a:t>Vierte Ebene</a:t>
            </a:r>
          </a:p>
          <a:p>
            <a:pPr lvl="4"/>
            <a:r>
              <a:rPr lang="en-GB" smtClean="0"/>
              <a:t>Fünfte Ebene</a:t>
            </a:r>
          </a:p>
        </p:txBody>
      </p:sp>
      <p:pic>
        <p:nvPicPr>
          <p:cNvPr id="1028" name="Picture 5" descr="eiopa_PLATFORM_segment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1"/>
            <a:ext cx="9144000" cy="107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6" descr="eiopa_weiss"/>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54813" y="489349"/>
            <a:ext cx="2160587" cy="539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Line 7"/>
          <p:cNvSpPr>
            <a:spLocks noChangeShapeType="1"/>
          </p:cNvSpPr>
          <p:nvPr/>
        </p:nvSpPr>
        <p:spPr bwMode="auto">
          <a:xfrm>
            <a:off x="304800" y="4743450"/>
            <a:ext cx="853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GB" sz="2400">
              <a:solidFill>
                <a:srgbClr val="000000"/>
              </a:solidFill>
              <a:latin typeface="Arial" charset="0"/>
            </a:endParaRPr>
          </a:p>
        </p:txBody>
      </p:sp>
      <p:sp>
        <p:nvSpPr>
          <p:cNvPr id="1031" name="Rectangle 8"/>
          <p:cNvSpPr>
            <a:spLocks noGrp="1" noChangeArrowheads="1"/>
          </p:cNvSpPr>
          <p:nvPr>
            <p:ph type="title"/>
          </p:nvPr>
        </p:nvSpPr>
        <p:spPr bwMode="auto">
          <a:xfrm>
            <a:off x="533400" y="89297"/>
            <a:ext cx="6248400" cy="800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GB" smtClean="0"/>
              <a:t>Mastertitelformat bearbeiten</a:t>
            </a:r>
          </a:p>
        </p:txBody>
      </p:sp>
      <p:sp>
        <p:nvSpPr>
          <p:cNvPr id="9" name="Slide Number Placeholder 3"/>
          <p:cNvSpPr txBox="1">
            <a:spLocks/>
          </p:cNvSpPr>
          <p:nvPr/>
        </p:nvSpPr>
        <p:spPr bwMode="auto">
          <a:xfrm>
            <a:off x="6724650" y="4743452"/>
            <a:ext cx="2114550" cy="355997"/>
          </a:xfrm>
          <a:prstGeom prst="rect">
            <a:avLst/>
          </a:prstGeom>
          <a:noFill/>
          <a:ln w="9525">
            <a:noFill/>
            <a:miter lim="800000"/>
            <a:headEnd/>
            <a:tailEnd/>
          </a:ln>
        </p:spPr>
        <p:txBody>
          <a:bodyPr lIns="0" tIns="0" rIns="0" bIns="0"/>
          <a:lstStyle>
            <a:defPPr>
              <a:defRPr lang="en-US"/>
            </a:defPPr>
            <a:lvl1pPr algn="r" rtl="0" fontAlgn="base">
              <a:spcBef>
                <a:spcPct val="0"/>
              </a:spcBef>
              <a:spcAft>
                <a:spcPct val="0"/>
              </a:spcAft>
              <a:defRPr sz="1100" kern="1200">
                <a:solidFill>
                  <a:schemeClr val="tx1"/>
                </a:solidFill>
                <a:latin typeface="+mn-lt"/>
                <a:ea typeface="ＭＳ Ｐゴシック" pitchFamily="96" charset="-128"/>
                <a:cs typeface="Arial" pitchFamily="34" charset="0"/>
              </a:defRPr>
            </a:lvl1pPr>
            <a:lvl2pPr marL="457200" algn="l" rtl="0" fontAlgn="base">
              <a:spcBef>
                <a:spcPct val="0"/>
              </a:spcBef>
              <a:spcAft>
                <a:spcPct val="0"/>
              </a:spcAft>
              <a:defRPr sz="19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19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19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1900" kern="1200">
                <a:solidFill>
                  <a:schemeClr val="tx1"/>
                </a:solidFill>
                <a:latin typeface="Arial" pitchFamily="34" charset="0"/>
                <a:ea typeface="+mn-ea"/>
                <a:cs typeface="Arial" pitchFamily="34" charset="0"/>
              </a:defRPr>
            </a:lvl5pPr>
            <a:lvl6pPr marL="2286000" algn="l" defTabSz="914400" rtl="0" eaLnBrk="1" latinLnBrk="0" hangingPunct="1">
              <a:defRPr sz="1900" kern="1200">
                <a:solidFill>
                  <a:schemeClr val="tx1"/>
                </a:solidFill>
                <a:latin typeface="Arial" pitchFamily="34" charset="0"/>
                <a:ea typeface="+mn-ea"/>
                <a:cs typeface="Arial" pitchFamily="34" charset="0"/>
              </a:defRPr>
            </a:lvl6pPr>
            <a:lvl7pPr marL="2743200" algn="l" defTabSz="914400" rtl="0" eaLnBrk="1" latinLnBrk="0" hangingPunct="1">
              <a:defRPr sz="1900" kern="1200">
                <a:solidFill>
                  <a:schemeClr val="tx1"/>
                </a:solidFill>
                <a:latin typeface="Arial" pitchFamily="34" charset="0"/>
                <a:ea typeface="+mn-ea"/>
                <a:cs typeface="Arial" pitchFamily="34" charset="0"/>
              </a:defRPr>
            </a:lvl7pPr>
            <a:lvl8pPr marL="3200400" algn="l" defTabSz="914400" rtl="0" eaLnBrk="1" latinLnBrk="0" hangingPunct="1">
              <a:defRPr sz="1900" kern="1200">
                <a:solidFill>
                  <a:schemeClr val="tx1"/>
                </a:solidFill>
                <a:latin typeface="Arial" pitchFamily="34" charset="0"/>
                <a:ea typeface="+mn-ea"/>
                <a:cs typeface="Arial" pitchFamily="34" charset="0"/>
              </a:defRPr>
            </a:lvl8pPr>
            <a:lvl9pPr marL="3657600" algn="l" defTabSz="914400" rtl="0" eaLnBrk="1" latinLnBrk="0" hangingPunct="1">
              <a:defRPr sz="1900" kern="1200">
                <a:solidFill>
                  <a:schemeClr val="tx1"/>
                </a:solidFill>
                <a:latin typeface="Arial" pitchFamily="34" charset="0"/>
                <a:ea typeface="+mn-ea"/>
                <a:cs typeface="Arial" pitchFamily="34" charset="0"/>
              </a:defRPr>
            </a:lvl9pPr>
          </a:lstStyle>
          <a:p>
            <a:pPr eaLnBrk="0" hangingPunct="0">
              <a:defRPr/>
            </a:pPr>
            <a:fld id="{C0524EBD-7DF8-4721-8A24-37FB8C9D9F9B}" type="slidenum">
              <a:rPr lang="en-GB" smtClean="0">
                <a:solidFill>
                  <a:srgbClr val="000000"/>
                </a:solidFill>
              </a:rPr>
              <a:pPr eaLnBrk="0" hangingPunct="0">
                <a:defRPr/>
              </a:pPr>
              <a:t>‹#›</a:t>
            </a:fld>
            <a:endParaRPr lang="en-GB" sz="1500" dirty="0">
              <a:solidFill>
                <a:srgbClr val="000000"/>
              </a:solidFill>
              <a:latin typeface="Arial" charset="0"/>
            </a:endParaRPr>
          </a:p>
        </p:txBody>
      </p:sp>
    </p:spTree>
    <p:extLst>
      <p:ext uri="{BB962C8B-B14F-4D97-AF65-F5344CB8AC3E}">
        <p14:creationId xmlns:p14="http://schemas.microsoft.com/office/powerpoint/2010/main" val="2453754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sz="2800">
          <a:solidFill>
            <a:schemeClr val="bg1"/>
          </a:solidFill>
          <a:latin typeface="+mj-lt"/>
          <a:ea typeface="MS PGothic" pitchFamily="34" charset="-128"/>
          <a:cs typeface="+mj-cs"/>
        </a:defRPr>
      </a:lvl1pPr>
      <a:lvl2pPr algn="l" rtl="0" eaLnBrk="1" fontAlgn="base" hangingPunct="1">
        <a:spcBef>
          <a:spcPct val="0"/>
        </a:spcBef>
        <a:spcAft>
          <a:spcPct val="0"/>
        </a:spcAft>
        <a:defRPr sz="2800">
          <a:solidFill>
            <a:schemeClr val="bg1"/>
          </a:solidFill>
          <a:latin typeface="Verdana Bold" pitchFamily="96" charset="0"/>
          <a:ea typeface="MS PGothic" pitchFamily="34" charset="-128"/>
        </a:defRPr>
      </a:lvl2pPr>
      <a:lvl3pPr algn="l" rtl="0" eaLnBrk="1" fontAlgn="base" hangingPunct="1">
        <a:spcBef>
          <a:spcPct val="0"/>
        </a:spcBef>
        <a:spcAft>
          <a:spcPct val="0"/>
        </a:spcAft>
        <a:defRPr sz="2800">
          <a:solidFill>
            <a:schemeClr val="bg1"/>
          </a:solidFill>
          <a:latin typeface="Verdana Bold" pitchFamily="96" charset="0"/>
          <a:ea typeface="MS PGothic" pitchFamily="34" charset="-128"/>
        </a:defRPr>
      </a:lvl3pPr>
      <a:lvl4pPr algn="l" rtl="0" eaLnBrk="1" fontAlgn="base" hangingPunct="1">
        <a:spcBef>
          <a:spcPct val="0"/>
        </a:spcBef>
        <a:spcAft>
          <a:spcPct val="0"/>
        </a:spcAft>
        <a:defRPr sz="2800">
          <a:solidFill>
            <a:schemeClr val="bg1"/>
          </a:solidFill>
          <a:latin typeface="Verdana Bold" pitchFamily="96" charset="0"/>
          <a:ea typeface="MS PGothic" pitchFamily="34" charset="-128"/>
        </a:defRPr>
      </a:lvl4pPr>
      <a:lvl5pPr algn="l" rtl="0" eaLnBrk="1" fontAlgn="base" hangingPunct="1">
        <a:spcBef>
          <a:spcPct val="0"/>
        </a:spcBef>
        <a:spcAft>
          <a:spcPct val="0"/>
        </a:spcAft>
        <a:defRPr sz="2800">
          <a:solidFill>
            <a:schemeClr val="bg1"/>
          </a:solidFill>
          <a:latin typeface="Verdana Bold" pitchFamily="96" charset="0"/>
          <a:ea typeface="MS PGothic" pitchFamily="34" charset="-128"/>
        </a:defRPr>
      </a:lvl5pPr>
      <a:lvl6pPr marL="4572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6pPr>
      <a:lvl7pPr marL="9144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7pPr>
      <a:lvl8pPr marL="13716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8pPr>
      <a:lvl9pPr marL="1828800" algn="l" rtl="0" eaLnBrk="1" fontAlgn="base" hangingPunct="1">
        <a:spcBef>
          <a:spcPct val="0"/>
        </a:spcBef>
        <a:spcAft>
          <a:spcPct val="0"/>
        </a:spcAft>
        <a:defRPr sz="2800">
          <a:solidFill>
            <a:schemeClr val="bg1"/>
          </a:solidFill>
          <a:latin typeface="Verdana Bold" pitchFamily="96" charset="0"/>
          <a:ea typeface="ＭＳ Ｐゴシック" pitchFamily="96" charset="-128"/>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AnaTeresa.Moutinho@eiopa.europa.eu"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1851670"/>
            <a:ext cx="8155632" cy="1254714"/>
          </a:xfrm>
        </p:spPr>
        <p:txBody>
          <a:bodyPr/>
          <a:lstStyle/>
          <a:p>
            <a:r>
              <a:rPr lang="de-DE" dirty="0" smtClean="0"/>
              <a:t>Reporting and Disclosure</a:t>
            </a:r>
            <a:br>
              <a:rPr lang="de-DE" dirty="0" smtClean="0"/>
            </a:br>
            <a:r>
              <a:rPr lang="de-DE" dirty="0" smtClean="0"/>
              <a:t>Public Event with stakeholders</a:t>
            </a:r>
            <a:br>
              <a:rPr lang="de-DE" dirty="0" smtClean="0"/>
            </a:br>
            <a:r>
              <a:rPr lang="de-DE" dirty="0" smtClean="0"/>
              <a:t>Input received in the call for input</a:t>
            </a:r>
          </a:p>
        </p:txBody>
      </p:sp>
      <p:sp>
        <p:nvSpPr>
          <p:cNvPr id="6147" name="Rectangle 3"/>
          <p:cNvSpPr>
            <a:spLocks noGrp="1" noChangeArrowheads="1"/>
          </p:cNvSpPr>
          <p:nvPr>
            <p:ph type="subTitle" idx="1"/>
          </p:nvPr>
        </p:nvSpPr>
        <p:spPr>
          <a:noFill/>
        </p:spPr>
        <p:txBody>
          <a:bodyPr/>
          <a:lstStyle/>
          <a:p>
            <a:r>
              <a:rPr lang="de-DE" dirty="0" smtClean="0"/>
              <a:t>12 April </a:t>
            </a:r>
            <a:r>
              <a:rPr lang="de-DE" dirty="0"/>
              <a:t>2018</a:t>
            </a:r>
          </a:p>
          <a:p>
            <a:r>
              <a:rPr lang="de-DE" dirty="0"/>
              <a:t>Frankfurt am Main</a:t>
            </a:r>
          </a:p>
        </p:txBody>
      </p:sp>
    </p:spTree>
    <p:extLst>
      <p:ext uri="{BB962C8B-B14F-4D97-AF65-F5344CB8AC3E}">
        <p14:creationId xmlns:p14="http://schemas.microsoft.com/office/powerpoint/2010/main" val="34491713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LEI Code</a:t>
            </a:r>
          </a:p>
          <a:p>
            <a:r>
              <a:rPr lang="en-GB" sz="1800" dirty="0"/>
              <a:t>It is not clear why EIOPA guidelines require LEIs for all entities in the group, when a perfectly reasonable alternative has been set out in the LOG file for S.32.01. </a:t>
            </a:r>
          </a:p>
          <a:p>
            <a:r>
              <a:rPr lang="en-GB" sz="1800" dirty="0"/>
              <a:t>It is not clear why firms are asked to provide Issuer name/Issuer group name details, when they also have to provide the corresponding LEIs. We understand that where LEIs do not exist, these fields need to be completed. However, in the vast majority of cases LEIs are present. National regulators could look up issuer name details by themselves, once in possession of the reported LEIs.</a:t>
            </a:r>
            <a:endParaRPr lang="en-US" sz="1800" kern="0" dirty="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ndParaRPr>
          </a:p>
        </p:txBody>
      </p:sp>
    </p:spTree>
    <p:extLst>
      <p:ext uri="{BB962C8B-B14F-4D97-AF65-F5344CB8AC3E}">
        <p14:creationId xmlns:p14="http://schemas.microsoft.com/office/powerpoint/2010/main" val="1133588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subTitle" idx="1"/>
          </p:nvPr>
        </p:nvSpPr>
        <p:spPr>
          <a:noFill/>
        </p:spPr>
        <p:txBody>
          <a:bodyPr/>
          <a:lstStyle/>
          <a:p>
            <a:r>
              <a:rPr lang="de-DE" dirty="0" smtClean="0"/>
              <a:t>Ana Teresa Moutinho</a:t>
            </a:r>
          </a:p>
          <a:p>
            <a:r>
              <a:rPr lang="de-DE" smtClean="0">
                <a:hlinkClick r:id="rId3"/>
              </a:rPr>
              <a:t>AnaTeresa.Moutinho@eiopa.europa.eu</a:t>
            </a:r>
            <a:endParaRPr lang="de-DE" dirty="0" smtClean="0"/>
          </a:p>
          <a:p>
            <a:r>
              <a:rPr lang="de-DE" smtClean="0"/>
              <a:t>Supervisory </a:t>
            </a:r>
            <a:r>
              <a:rPr lang="de-DE" dirty="0" smtClean="0"/>
              <a:t>Processes Department</a:t>
            </a:r>
          </a:p>
          <a:p>
            <a:r>
              <a:rPr lang="de-DE" dirty="0" smtClean="0"/>
              <a:t>EIOPA </a:t>
            </a:r>
          </a:p>
        </p:txBody>
      </p:sp>
      <p:sp>
        <p:nvSpPr>
          <p:cNvPr id="9220" name="Rectangle 5"/>
          <p:cNvSpPr>
            <a:spLocks noChangeArrowheads="1"/>
          </p:cNvSpPr>
          <p:nvPr/>
        </p:nvSpPr>
        <p:spPr bwMode="auto">
          <a:xfrm>
            <a:off x="606425" y="4623197"/>
            <a:ext cx="184731" cy="461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endParaRPr lang="en-US" dirty="0">
              <a:solidFill>
                <a:srgbClr val="000000"/>
              </a:solidFill>
            </a:endParaRPr>
          </a:p>
        </p:txBody>
      </p:sp>
    </p:spTree>
    <p:extLst>
      <p:ext uri="{BB962C8B-B14F-4D97-AF65-F5344CB8AC3E}">
        <p14:creationId xmlns:p14="http://schemas.microsoft.com/office/powerpoint/2010/main" val="25916717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S.03.01</a:t>
            </a:r>
          </a:p>
          <a:p>
            <a:r>
              <a:rPr lang="en-GB" sz="1800" dirty="0"/>
              <a:t>Although EIOPA has stated a number of times via the Q&amp;A that only off-balance sheet items are to be reported, pledged collateral cannot be anything other than on-balance sheet – otherwise, there would be nothing to report. This is because an entity can only pledge its own (on-balance sheet) assets as collateral; it cannot pledge someone else’s assets. So far, firms have tended to disregard this apparently illogical guidance, and have reported on-balance sheet assets where these have been pledged as collateral. </a:t>
            </a:r>
          </a:p>
          <a:p>
            <a:pPr>
              <a:spcBef>
                <a:spcPts val="0"/>
              </a:spcBef>
              <a:spcAft>
                <a:spcPts val="200"/>
              </a:spcAft>
            </a:pPr>
            <a:endParaRPr lang="en-US" sz="1600" dirty="0"/>
          </a:p>
          <a:p>
            <a:pPr>
              <a:spcBef>
                <a:spcPts val="0"/>
              </a:spcBef>
              <a:spcAft>
                <a:spcPts val="200"/>
              </a:spcAft>
            </a:pPr>
            <a:endParaRPr lang="en-US" sz="1600" dirty="0"/>
          </a:p>
          <a:p>
            <a:pPr>
              <a:spcBef>
                <a:spcPts val="0"/>
              </a:spcBef>
              <a:spcAft>
                <a:spcPts val="200"/>
              </a:spcAft>
            </a:pPr>
            <a:endParaRPr lang="en-US" sz="1600" kern="0" dirty="0" smtClean="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ndParaRPr>
          </a:p>
        </p:txBody>
      </p:sp>
    </p:spTree>
    <p:extLst>
      <p:ext uri="{BB962C8B-B14F-4D97-AF65-F5344CB8AC3E}">
        <p14:creationId xmlns:p14="http://schemas.microsoft.com/office/powerpoint/2010/main" val="3668904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S.04.01 and S.04.02</a:t>
            </a:r>
          </a:p>
          <a:p>
            <a:r>
              <a:rPr lang="en-GB" sz="1800" dirty="0" smtClean="0"/>
              <a:t>Inconsistency </a:t>
            </a:r>
            <a:r>
              <a:rPr lang="en-GB" sz="1800" dirty="0"/>
              <a:t>between these two related forms which should be removed: the former includes indirect business, whereas the latter includes only direct business</a:t>
            </a:r>
            <a:endParaRPr lang="en-US" sz="1800" dirty="0"/>
          </a:p>
          <a:p>
            <a:pPr>
              <a:spcBef>
                <a:spcPts val="0"/>
              </a:spcBef>
              <a:spcAft>
                <a:spcPts val="200"/>
              </a:spcAft>
            </a:pPr>
            <a:endParaRPr lang="en-US" sz="1800" dirty="0"/>
          </a:p>
          <a:p>
            <a:pPr>
              <a:spcBef>
                <a:spcPts val="0"/>
              </a:spcBef>
              <a:spcAft>
                <a:spcPts val="200"/>
              </a:spcAft>
            </a:pPr>
            <a:endParaRPr lang="en-US" sz="1800" kern="0" dirty="0" smtClean="0">
              <a:solidFill>
                <a:srgbClr val="000000"/>
              </a:solidFill>
              <a:effectLst>
                <a:outerShdw blurRad="38100" dist="38100" dir="2700000" algn="tl">
                  <a:srgbClr val="000000">
                    <a:alpha val="43137"/>
                  </a:srgbClr>
                </a:outerShdw>
              </a:effectLst>
            </a:endParaRPr>
          </a:p>
          <a:p>
            <a:pPr marL="0" indent="0">
              <a:buNone/>
            </a:pPr>
            <a:r>
              <a:rPr lang="en-US" sz="1800" b="1" dirty="0"/>
              <a:t>S.12.02 and S.17.02</a:t>
            </a:r>
          </a:p>
          <a:p>
            <a:pPr>
              <a:spcBef>
                <a:spcPts val="0"/>
              </a:spcBef>
              <a:spcAft>
                <a:spcPts val="200"/>
              </a:spcAft>
            </a:pPr>
            <a:r>
              <a:rPr lang="en-GB" sz="1800" dirty="0"/>
              <a:t>Inconsistency between these two forms that results in all business being analysed in the former, but only direct business being analysed in the latter. This should be corrected</a:t>
            </a:r>
            <a:endParaRPr lang="en-US" sz="1800" kern="0" dirty="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ndParaRPr>
          </a:p>
        </p:txBody>
      </p:sp>
    </p:spTree>
    <p:extLst>
      <p:ext uri="{BB962C8B-B14F-4D97-AF65-F5344CB8AC3E}">
        <p14:creationId xmlns:p14="http://schemas.microsoft.com/office/powerpoint/2010/main" val="2765710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ECAI </a:t>
            </a:r>
          </a:p>
          <a:p>
            <a:r>
              <a:rPr lang="en-US" sz="1800" dirty="0" smtClean="0"/>
              <a:t>European Commission Implementing Regulations (EU) 2017/2189 amended the Instructions regarding the reporting of the nominated ECAI. Following this, the nominated ECAI has to be selected from a closed list. This list contains the ECAI with LEI-Code as published by ESMA in its list of credit rating agencies registered or certified in accordance with Regulation (EC) No 1060/2009 of the European Parliament and of the Council of 16 September 2009 on credit rating agencies. </a:t>
            </a:r>
          </a:p>
          <a:p>
            <a:r>
              <a:rPr lang="en-US" sz="1800" dirty="0" smtClean="0"/>
              <a:t>This requirement cannot be met by undertakings. This is due to the fact that an insurance undertaking does not necessarily know which entity of a rating group issued a specific rating. </a:t>
            </a:r>
          </a:p>
        </p:txBody>
      </p:sp>
    </p:spTree>
    <p:extLst>
      <p:ext uri="{BB962C8B-B14F-4D97-AF65-F5344CB8AC3E}">
        <p14:creationId xmlns:p14="http://schemas.microsoft.com/office/powerpoint/2010/main" val="1937142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ECAI </a:t>
            </a:r>
          </a:p>
          <a:p>
            <a:r>
              <a:rPr lang="en-US" sz="1800" dirty="0" smtClean="0"/>
              <a:t>For example, an undertaking having a contract with Fitch Germany receives a Fitch rating for an asset which is located in France. In this case, it is not clear whether this rating was issued by Fitch Deutschland GmbH, by Fitch France S.A.S. or by another entity of the Fitch Group. Due to the requirement to choose from a closed list, undertakings have to decide for a specific entity without knowing if it is correct. This can create incorrect data which should be avoided. To solve this, we propose to amend the closed list and to limit it to the parent company. This would enable undertakings to submit valid data and thereby foster data quality.</a:t>
            </a:r>
            <a:endParaRPr lang="en-GB" sz="1800" dirty="0" smtClean="0"/>
          </a:p>
          <a:p>
            <a:pPr>
              <a:spcBef>
                <a:spcPts val="0"/>
              </a:spcBef>
              <a:spcAft>
                <a:spcPts val="200"/>
              </a:spcAft>
            </a:pPr>
            <a:endParaRPr lang="en-US" sz="1600" dirty="0"/>
          </a:p>
          <a:p>
            <a:pPr>
              <a:spcBef>
                <a:spcPts val="0"/>
              </a:spcBef>
              <a:spcAft>
                <a:spcPts val="200"/>
              </a:spcAft>
            </a:pPr>
            <a:endParaRPr lang="en-US" sz="1600" dirty="0"/>
          </a:p>
          <a:p>
            <a:pPr>
              <a:spcBef>
                <a:spcPts val="0"/>
              </a:spcBef>
              <a:spcAft>
                <a:spcPts val="200"/>
              </a:spcAft>
            </a:pPr>
            <a:endParaRPr lang="en-US" sz="1600" kern="0" dirty="0" smtClean="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ndParaRPr>
          </a:p>
        </p:txBody>
      </p:sp>
    </p:spTree>
    <p:extLst>
      <p:ext uri="{BB962C8B-B14F-4D97-AF65-F5344CB8AC3E}">
        <p14:creationId xmlns:p14="http://schemas.microsoft.com/office/powerpoint/2010/main" val="1586710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131590"/>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None/>
            </a:pPr>
            <a:r>
              <a:rPr lang="en-US" sz="1700" b="1" dirty="0" smtClean="0"/>
              <a:t>Look-through</a:t>
            </a:r>
          </a:p>
          <a:p>
            <a:r>
              <a:rPr lang="en-US" sz="1700" dirty="0" smtClean="0"/>
              <a:t>European </a:t>
            </a:r>
            <a:r>
              <a:rPr lang="en-US" sz="1700" dirty="0"/>
              <a:t>Commission Implementing Regulations (EU) 2017/2189 amended the Instructions regarding reporting template S.06.03. </a:t>
            </a:r>
            <a:r>
              <a:rPr lang="en-US" sz="1700" dirty="0" smtClean="0"/>
              <a:t>This </a:t>
            </a:r>
            <a:r>
              <a:rPr lang="en-US" sz="1700" dirty="0"/>
              <a:t>amendment </a:t>
            </a:r>
            <a:r>
              <a:rPr lang="en-US" sz="1700" dirty="0" smtClean="0"/>
              <a:t>aimed </a:t>
            </a:r>
            <a:r>
              <a:rPr lang="en-US" sz="1700" dirty="0"/>
              <a:t>to allow assessing the 90% considering the total amount of investments in CIU and not per fund. However, the new wording still requires a look through for each fund, even for immaterial items as the </a:t>
            </a:r>
            <a:r>
              <a:rPr lang="en-US" sz="1700" dirty="0" smtClean="0"/>
              <a:t>90% </a:t>
            </a:r>
            <a:r>
              <a:rPr lang="en-US" sz="1700" dirty="0"/>
              <a:t>threshold only applies to look-through with regard to identification of countries. For the look through by asset category and currency, the threshold is not applicable. Therefore, we propose the following amendments:</a:t>
            </a:r>
            <a:endParaRPr lang="en-GB" sz="1700" dirty="0"/>
          </a:p>
          <a:p>
            <a:pPr lvl="1"/>
            <a:r>
              <a:rPr lang="en-US" sz="1700" dirty="0"/>
              <a:t>application of threshold to look through by country, asset category and currency</a:t>
            </a:r>
            <a:endParaRPr lang="en-GB" sz="1700" dirty="0"/>
          </a:p>
          <a:p>
            <a:pPr lvl="1"/>
            <a:r>
              <a:rPr lang="en-US" sz="1700" dirty="0"/>
              <a:t>exemption of unit linked funds from the look through requirement</a:t>
            </a:r>
          </a:p>
          <a:p>
            <a:pPr>
              <a:spcBef>
                <a:spcPts val="0"/>
              </a:spcBef>
              <a:spcAft>
                <a:spcPts val="200"/>
              </a:spcAft>
            </a:pPr>
            <a:endParaRPr lang="en-US" sz="1600" dirty="0"/>
          </a:p>
          <a:p>
            <a:pPr>
              <a:spcBef>
                <a:spcPts val="0"/>
              </a:spcBef>
              <a:spcAft>
                <a:spcPts val="200"/>
              </a:spcAft>
            </a:pPr>
            <a:endParaRPr lang="en-US" sz="1600" dirty="0"/>
          </a:p>
          <a:p>
            <a:pPr>
              <a:spcBef>
                <a:spcPts val="0"/>
              </a:spcBef>
              <a:spcAft>
                <a:spcPts val="200"/>
              </a:spcAft>
            </a:pPr>
            <a:endParaRPr lang="en-US" sz="1600" kern="0" dirty="0" smtClean="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ndParaRPr>
          </a:p>
        </p:txBody>
      </p:sp>
    </p:spTree>
    <p:extLst>
      <p:ext uri="{BB962C8B-B14F-4D97-AF65-F5344CB8AC3E}">
        <p14:creationId xmlns:p14="http://schemas.microsoft.com/office/powerpoint/2010/main" val="3916975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S.07.01</a:t>
            </a:r>
          </a:p>
          <a:p>
            <a:r>
              <a:rPr lang="en-GB" sz="1800" dirty="0"/>
              <a:t>Add further option to closed list:</a:t>
            </a:r>
            <a:br>
              <a:rPr lang="en-GB" sz="1800" dirty="0"/>
            </a:br>
            <a:r>
              <a:rPr lang="en-GB" sz="1800" dirty="0"/>
              <a:t>0 – None</a:t>
            </a:r>
          </a:p>
          <a:p>
            <a:r>
              <a:rPr lang="en-GB" sz="1800" dirty="0"/>
              <a:t>Some assets do not</a:t>
            </a:r>
            <a:endParaRPr lang="en-US" sz="1800" kern="0" dirty="0">
              <a:solidFill>
                <a:srgbClr val="000000"/>
              </a:solidFill>
            </a:endParaRPr>
          </a:p>
        </p:txBody>
      </p:sp>
    </p:spTree>
    <p:extLst>
      <p:ext uri="{BB962C8B-B14F-4D97-AF65-F5344CB8AC3E}">
        <p14:creationId xmlns:p14="http://schemas.microsoft.com/office/powerpoint/2010/main" val="38396169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S.14.01</a:t>
            </a:r>
          </a:p>
          <a:p>
            <a:r>
              <a:rPr lang="en-GB" sz="1800" dirty="0"/>
              <a:t>For pure non-life firms, the inclusion of non-life annuities in the scope of various forms results in a lot of work that adds little or no value.           </a:t>
            </a:r>
          </a:p>
          <a:p>
            <a:r>
              <a:rPr lang="en-GB" sz="1800" dirty="0" smtClean="0"/>
              <a:t>We </a:t>
            </a:r>
            <a:r>
              <a:rPr lang="en-GB" sz="1800" dirty="0"/>
              <a:t>have no objection regarding principal forms such as S.12 and S.16. </a:t>
            </a:r>
          </a:p>
          <a:p>
            <a:r>
              <a:rPr lang="en-GB" sz="1800" dirty="0" smtClean="0"/>
              <a:t>S.14.01 </a:t>
            </a:r>
            <a:r>
              <a:rPr lang="en-GB" sz="1800" dirty="0"/>
              <a:t>does not really say much more than already said in S.12.01, given the items in question may be only one product/HRG. There is little value to be gained from S.14.01. </a:t>
            </a:r>
          </a:p>
          <a:p>
            <a:r>
              <a:rPr lang="en-GB" sz="1800" dirty="0" smtClean="0"/>
              <a:t>S.41.01 </a:t>
            </a:r>
            <a:r>
              <a:rPr lang="en-GB" sz="1800" dirty="0"/>
              <a:t>(financial stability template) is also of little value, as annuities do not lapse, resulting in a reported lapse rate that is basically zero.</a:t>
            </a:r>
            <a:endParaRPr lang="en-US" sz="1800" kern="0" dirty="0">
              <a:solidFill>
                <a:srgbClr val="000000"/>
              </a:solidFill>
            </a:endParaRPr>
          </a:p>
        </p:txBody>
      </p:sp>
    </p:spTree>
    <p:extLst>
      <p:ext uri="{BB962C8B-B14F-4D97-AF65-F5344CB8AC3E}">
        <p14:creationId xmlns:p14="http://schemas.microsoft.com/office/powerpoint/2010/main" val="410183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51470"/>
            <a:ext cx="7566992" cy="800100"/>
          </a:xfrm>
        </p:spPr>
        <p:txBody>
          <a:bodyPr/>
          <a:lstStyle/>
          <a:p>
            <a:r>
              <a:rPr lang="de-DE" sz="2400" dirty="0"/>
              <a:t>Input received in </a:t>
            </a:r>
            <a:r>
              <a:rPr lang="de-DE" sz="2400" dirty="0" smtClean="0"/>
              <a:t>the </a:t>
            </a:r>
            <a:r>
              <a:rPr lang="de-DE" sz="2400" dirty="0"/>
              <a:t>call for input</a:t>
            </a:r>
            <a:endParaRPr lang="en-GB" sz="2400" dirty="0"/>
          </a:p>
        </p:txBody>
      </p:sp>
      <p:sp>
        <p:nvSpPr>
          <p:cNvPr id="8" name="Espace réservé du contenu 2"/>
          <p:cNvSpPr txBox="1">
            <a:spLocks/>
          </p:cNvSpPr>
          <p:nvPr/>
        </p:nvSpPr>
        <p:spPr bwMode="auto">
          <a:xfrm>
            <a:off x="297351" y="1040532"/>
            <a:ext cx="8784976"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o"/>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a:solidFill>
                  <a:schemeClr val="tx1"/>
                </a:solidFill>
                <a:latin typeface="+mn-lt"/>
                <a:ea typeface="MS PGothic" pitchFamily="34" charset="-128"/>
              </a:defRPr>
            </a:lvl3pPr>
            <a:lvl4pPr marL="1562100" indent="-228600" algn="l" rtl="0" eaLnBrk="1" fontAlgn="base" hangingPunct="1">
              <a:spcBef>
                <a:spcPct val="20000"/>
              </a:spcBef>
              <a:spcAft>
                <a:spcPct val="0"/>
              </a:spcAft>
              <a:buFont typeface="Times" pitchFamily="18" charset="0"/>
              <a:buChar char="•"/>
              <a:defRPr sz="16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FontTx/>
              <a:buNone/>
            </a:pPr>
            <a:endParaRPr lang="en-US" sz="800" b="1" kern="0" dirty="0" smtClean="0">
              <a:solidFill>
                <a:srgbClr val="000000"/>
              </a:solidFill>
            </a:endParaRPr>
          </a:p>
          <a:p>
            <a:pPr marL="0" indent="0">
              <a:buNone/>
            </a:pPr>
            <a:r>
              <a:rPr lang="en-US" sz="1800" b="1" dirty="0" smtClean="0"/>
              <a:t>S.19.01</a:t>
            </a:r>
          </a:p>
          <a:p>
            <a:r>
              <a:rPr lang="en-GB" sz="1800" dirty="0"/>
              <a:t>In the updated QRT sheet S.19.01.01 as of taxonomy 2.2.0, there are new/ adopted columns inside C0560, C1160 and C1760 which are about discounted RBNS on Gross, RI and net basis. </a:t>
            </a:r>
            <a:r>
              <a:rPr lang="en-GB" sz="1800" dirty="0" smtClean="0"/>
              <a:t> Discounting </a:t>
            </a:r>
            <a:r>
              <a:rPr lang="en-GB" sz="1800" dirty="0"/>
              <a:t>of RBNS is not a common actuarial practice and would add another layer of burden to the reporting without providing significant value. The main interest in economic view is on the total BE that is also covering IBNR claims. Moreover, </a:t>
            </a:r>
            <a:r>
              <a:rPr lang="en-GB" sz="1800" dirty="0" smtClean="0"/>
              <a:t>undiscounted </a:t>
            </a:r>
            <a:r>
              <a:rPr lang="en-GB" sz="1800" dirty="0"/>
              <a:t>figures are more conservative than discounted ones and as such should be at least allowed as a simplification. </a:t>
            </a:r>
          </a:p>
          <a:p>
            <a:endParaRPr lang="en-US" sz="1600" kern="0" dirty="0">
              <a:solidFill>
                <a:srgbClr val="000000"/>
              </a:solidFill>
              <a:effectLst>
                <a:outerShdw blurRad="38100" dist="38100" dir="2700000" algn="tl">
                  <a:srgbClr val="000000">
                    <a:alpha val="43137"/>
                  </a:srgbClr>
                </a:outerShdw>
              </a:effectLst>
            </a:endParaRPr>
          </a:p>
          <a:p>
            <a:pPr>
              <a:spcBef>
                <a:spcPts val="0"/>
              </a:spcBef>
              <a:spcAft>
                <a:spcPts val="200"/>
              </a:spcAft>
            </a:pPr>
            <a:endParaRPr lang="en-US" sz="1600" kern="0" dirty="0">
              <a:solidFill>
                <a:srgbClr val="000000"/>
              </a:solidFill>
            </a:endParaRPr>
          </a:p>
        </p:txBody>
      </p:sp>
    </p:spTree>
    <p:extLst>
      <p:ext uri="{BB962C8B-B14F-4D97-AF65-F5344CB8AC3E}">
        <p14:creationId xmlns:p14="http://schemas.microsoft.com/office/powerpoint/2010/main" val="3098269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EIOPA_presentation_temp">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Verdana Bol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Published Documents" ma:contentTypeID="0x010100C6789F4E763D0643BCC2488D4E0D56EB" ma:contentTypeVersion="0" ma:contentTypeDescription="Published Documents Content types for Insurance Europe" ma:contentTypeScope="" ma:versionID="7746cb26ceeed01331dbcb0ea4c1c302">
  <xsd:schema xmlns:xsd="http://www.w3.org/2001/XMLSchema" xmlns:xs="http://www.w3.org/2001/XMLSchema" xmlns:p="http://schemas.microsoft.com/office/2006/metadata/properties" xmlns:ns2="e092deee-a6f6-4f89-8a6c-e2a43e9fb5cf" xmlns:ns3="$ListId:PublishedDocuments;" xmlns:ns4="34d7415f-f1a4-44df-8e35-2ceaafd480dc" xmlns:ns5="2ad614c7-900c-4770-94a0-e04fed16376c" xmlns:ns6="70f7eb82-310d-4963-bf1e-a4c2a37fd81c" targetNamespace="http://schemas.microsoft.com/office/2006/metadata/properties" ma:root="true" ma:fieldsID="0da32414995eea309c7f1ab83f960137" ns2:_="" ns3:_="" ns4:_="" ns5:_="" ns6:_="">
    <xsd:import namespace="e092deee-a6f6-4f89-8a6c-e2a43e9fb5cf"/>
    <xsd:import namespace="$ListId:PublishedDocuments;"/>
    <xsd:import namespace="34d7415f-f1a4-44df-8e35-2ceaafd480dc"/>
    <xsd:import namespace="2ad614c7-900c-4770-94a0-e04fed16376c"/>
    <xsd:import namespace="70f7eb82-310d-4963-bf1e-a4c2a37fd81c"/>
    <xsd:element name="properties">
      <xsd:complexType>
        <xsd:sequence>
          <xsd:element name="documentManagement">
            <xsd:complexType>
              <xsd:all>
                <xsd:element ref="ns2:AllowComments" minOccurs="0"/>
                <xsd:element ref="ns2:Validated" minOccurs="0"/>
                <xsd:element ref="ns2:ValidationComment" minOccurs="0"/>
                <xsd:element ref="ns3:Can_x0020_be_x0020_edited" minOccurs="0"/>
                <xsd:element ref="ns3:Linked_x0020_files" minOccurs="0"/>
                <xsd:element ref="ns4:Type_x0020_of_x0020_document" minOccurs="0"/>
                <xsd:element ref="ns5:Deadline" minOccurs="0"/>
                <xsd:element ref="ns6:Type_x0020_of_x0020_memo" minOccurs="0"/>
                <xsd:element ref="ns6:Display_x0020_validated_x0020_documents_x0020_library_x0020_button" minOccurs="0"/>
                <xsd:element ref="ns5:isAnnex" minOccurs="0"/>
                <xsd:element ref="ns5:Uploa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92deee-a6f6-4f89-8a6c-e2a43e9fb5cf" elementFormDefault="qualified">
    <xsd:import namespace="http://schemas.microsoft.com/office/2006/documentManagement/types"/>
    <xsd:import namespace="http://schemas.microsoft.com/office/infopath/2007/PartnerControls"/>
    <xsd:element name="AllowComments" ma:index="8" nillable="true" ma:displayName="AllowComments" ma:default="1" ma:internalName="AllowComments">
      <xsd:simpleType>
        <xsd:restriction base="dms:Boolean"/>
      </xsd:simpleType>
    </xsd:element>
    <xsd:element name="Validated" ma:index="9" nillable="true" ma:displayName="Validated" ma:default="0" ma:internalName="Validated">
      <xsd:simpleType>
        <xsd:restriction base="dms:Boolean"/>
      </xsd:simpleType>
    </xsd:element>
    <xsd:element name="ValidationComment" ma:index="10" nillable="true" ma:displayName="ValidationComment" ma:internalName="ValidationComment">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ListId:PublishedDocuments;" elementFormDefault="qualified">
    <xsd:import namespace="http://schemas.microsoft.com/office/2006/documentManagement/types"/>
    <xsd:import namespace="http://schemas.microsoft.com/office/infopath/2007/PartnerControls"/>
    <xsd:element name="Can_x0020_be_x0020_edited" ma:index="11" nillable="true" ma:displayName="Can be edited" ma:default="0" ma:internalName="Can_x0020_be_x0020_edited">
      <xsd:simpleType>
        <xsd:restriction base="dms:Boolean"/>
      </xsd:simpleType>
    </xsd:element>
    <xsd:element name="Linked_x0020_files" ma:index="12" nillable="true" ma:displayName="Linked files" ma:internalName="Linked_x0020_files">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d7415f-f1a4-44df-8e35-2ceaafd480dc" elementFormDefault="qualified">
    <xsd:import namespace="http://schemas.microsoft.com/office/2006/documentManagement/types"/>
    <xsd:import namespace="http://schemas.microsoft.com/office/infopath/2007/PartnerControls"/>
    <xsd:element name="Type_x0020_of_x0020_document" ma:index="13" nillable="true" ma:displayName="Type of document" ma:format="Dropdown" ma:internalName="Type_x0020_of_x0020_document">
      <xsd:simpleType>
        <xsd:restriction base="dms:Choice">
          <xsd:enumeration value="Memo"/>
          <xsd:enumeration value="Blank document"/>
          <xsd:enumeration value="Agenda"/>
          <xsd:enumeration value="News Flash"/>
          <xsd:enumeration value="Participants List"/>
          <xsd:enumeration value="Press Release"/>
          <xsd:enumeration value="Fax Cover"/>
          <xsd:enumeration value="Letter"/>
          <xsd:enumeration value="Background note"/>
          <xsd:enumeration value="Meeting Conclusions"/>
          <xsd:enumeration value="Position Paper"/>
          <xsd:enumeration value="PowerPoint template"/>
        </xsd:restriction>
      </xsd:simpleType>
    </xsd:element>
  </xsd:schema>
  <xsd:schema xmlns:xsd="http://www.w3.org/2001/XMLSchema" xmlns:xs="http://www.w3.org/2001/XMLSchema" xmlns:dms="http://schemas.microsoft.com/office/2006/documentManagement/types" xmlns:pc="http://schemas.microsoft.com/office/infopath/2007/PartnerControls" targetNamespace="2ad614c7-900c-4770-94a0-e04fed16376c" elementFormDefault="qualified">
    <xsd:import namespace="http://schemas.microsoft.com/office/2006/documentManagement/types"/>
    <xsd:import namespace="http://schemas.microsoft.com/office/infopath/2007/PartnerControls"/>
    <xsd:element name="Deadline" ma:index="14" nillable="true" ma:displayName="Deadline" ma:format="DateTime" ma:internalName="Deadline">
      <xsd:simpleType>
        <xsd:restriction base="dms:DateTime"/>
      </xsd:simpleType>
    </xsd:element>
    <xsd:element name="isAnnex" ma:index="17" nillable="true" ma:displayName="isAnnex" ma:internalName="isAnnex">
      <xsd:simpleType>
        <xsd:restriction base="dms:Text"/>
      </xsd:simpleType>
    </xsd:element>
    <xsd:element name="Uploads" ma:index="18" nillable="true" ma:displayName="Uploads" ma:internalName="Upload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0f7eb82-310d-4963-bf1e-a4c2a37fd81c" elementFormDefault="qualified">
    <xsd:import namespace="http://schemas.microsoft.com/office/2006/documentManagement/types"/>
    <xsd:import namespace="http://schemas.microsoft.com/office/infopath/2007/PartnerControls"/>
    <xsd:element name="Type_x0020_of_x0020_memo" ma:index="15" nillable="true" ma:displayName="Type of memo" ma:format="Dropdown" ma:internalName="Type_x0020_of_x0020_memo">
      <xsd:simpleType>
        <xsd:restriction base="dms:Choice">
          <xsd:enumeration value="information"/>
          <xsd:enumeration value="action"/>
        </xsd:restriction>
      </xsd:simpleType>
    </xsd:element>
    <xsd:element name="Display_x0020_validated_x0020_documents_x0020_library_x0020_button" ma:index="16" nillable="true" ma:displayName="Display validated documents library button" ma:default="0" ma:internalName="Display_x0020_validated_x0020_documents_x0020_library_x0020_button">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ype_x0020_of_x0020_document xmlns="34d7415f-f1a4-44df-8e35-2ceaafd480dc" xsi:nil="true"/>
    <Type_x0020_of_x0020_memo xmlns="70f7eb82-310d-4963-bf1e-a4c2a37fd81c" xsi:nil="true"/>
    <Linked_x0020_files xmlns="$ListId:PublishedDocuments;" xsi:nil="true"/>
    <ValidationComment xmlns="e092deee-a6f6-4f89-8a6c-e2a43e9fb5cf" xsi:nil="true"/>
    <Can_x0020_be_x0020_edited xmlns="$ListId:PublishedDocuments;">false</Can_x0020_be_x0020_edited>
    <Deadline xmlns="2ad614c7-900c-4770-94a0-e04fed16376c" xsi:nil="true"/>
    <AllowComments xmlns="e092deee-a6f6-4f89-8a6c-e2a43e9fb5cf">false</AllowComments>
    <Validated xmlns="e092deee-a6f6-4f89-8a6c-e2a43e9fb5cf">false</Validated>
    <Uploads xmlns="2ad614c7-900c-4770-94a0-e04fed16376c">false</Uploads>
    <isAnnex xmlns="2ad614c7-900c-4770-94a0-e04fed16376c">True</isAnnex>
    <Display_x0020_validated_x0020_documents_x0020_library_x0020_button xmlns="70f7eb82-310d-4963-bf1e-a4c2a37fd81c">false</Display_x0020_validated_x0020_documents_x0020_library_x0020_button>
  </documentManagement>
</p:properties>
</file>

<file path=customXml/itemProps1.xml><?xml version="1.0" encoding="utf-8"?>
<ds:datastoreItem xmlns:ds="http://schemas.openxmlformats.org/officeDocument/2006/customXml" ds:itemID="{D5CDB8B5-B6EB-4933-9271-5B859615F8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92deee-a6f6-4f89-8a6c-e2a43e9fb5cf"/>
    <ds:schemaRef ds:uri="$ListId:PublishedDocuments;"/>
    <ds:schemaRef ds:uri="34d7415f-f1a4-44df-8e35-2ceaafd480dc"/>
    <ds:schemaRef ds:uri="2ad614c7-900c-4770-94a0-e04fed16376c"/>
    <ds:schemaRef ds:uri="70f7eb82-310d-4963-bf1e-a4c2a37fd8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7F0776-0076-4475-AECD-2A6EC6D3EBB3}">
  <ds:schemaRefs>
    <ds:schemaRef ds:uri="http://schemas.microsoft.com/sharepoint/v3/contenttype/forms"/>
  </ds:schemaRefs>
</ds:datastoreItem>
</file>

<file path=customXml/itemProps3.xml><?xml version="1.0" encoding="utf-8"?>
<ds:datastoreItem xmlns:ds="http://schemas.openxmlformats.org/officeDocument/2006/customXml" ds:itemID="{ED832B4F-62EE-457A-B9CC-B77882F8452E}">
  <ds:schemaRefs>
    <ds:schemaRef ds:uri="http://schemas.microsoft.com/office/infopath/2007/PartnerControls"/>
    <ds:schemaRef ds:uri="2ad614c7-900c-4770-94a0-e04fed16376c"/>
    <ds:schemaRef ds:uri="http://schemas.openxmlformats.org/package/2006/metadata/core-properties"/>
    <ds:schemaRef ds:uri="70f7eb82-310d-4963-bf1e-a4c2a37fd81c"/>
    <ds:schemaRef ds:uri="http://schemas.microsoft.com/office/2006/documentManagement/types"/>
    <ds:schemaRef ds:uri="34d7415f-f1a4-44df-8e35-2ceaafd480dc"/>
    <ds:schemaRef ds:uri="$ListId:PublishedDocuments;"/>
    <ds:schemaRef ds:uri="http://purl.org/dc/elements/1.1/"/>
    <ds:schemaRef ds:uri="http://purl.org/dc/terms/"/>
    <ds:schemaRef ds:uri="http://purl.org/dc/dcmitype/"/>
    <ds:schemaRef ds:uri="e092deee-a6f6-4f89-8a6c-e2a43e9fb5cf"/>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768</TotalTime>
  <Words>1460</Words>
  <Application>Microsoft Office PowerPoint</Application>
  <PresentationFormat>Prezentácia na obrazovke (16:9)</PresentationFormat>
  <Paragraphs>164</Paragraphs>
  <Slides>11</Slides>
  <Notes>11</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MS PGothic</vt:lpstr>
      <vt:lpstr>MS PGothic</vt:lpstr>
      <vt:lpstr>Arial</vt:lpstr>
      <vt:lpstr>Calibri</vt:lpstr>
      <vt:lpstr>Times</vt:lpstr>
      <vt:lpstr>Verdana</vt:lpstr>
      <vt:lpstr>Verdana Bold</vt:lpstr>
      <vt:lpstr>EIOPA_presentation_temp</vt:lpstr>
      <vt:lpstr>Reporting and Disclosure Public Event with stakeholders Input received in the call for input</vt:lpstr>
      <vt:lpstr>Input received in the call for input</vt:lpstr>
      <vt:lpstr>Input received in the call for input</vt:lpstr>
      <vt:lpstr>Input received in the call for input</vt:lpstr>
      <vt:lpstr>Input received in the call for input</vt:lpstr>
      <vt:lpstr>Input received in the call for input</vt:lpstr>
      <vt:lpstr>Input received in the call for input</vt:lpstr>
      <vt:lpstr>Input received in the call for input</vt:lpstr>
      <vt:lpstr>Input received in the call for input</vt:lpstr>
      <vt:lpstr>Input received in the call for input</vt:lpstr>
      <vt:lpstr>Prezentácia programu PowerPoint</vt:lpstr>
    </vt:vector>
  </TitlesOfParts>
  <Company>EIOPA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2018-04-12_Public event_Input from stakeholders</dc:title>
  <dc:creator>Edward Samsom</dc:creator>
  <cp:lastModifiedBy>Bachníček Jozef</cp:lastModifiedBy>
  <cp:revision>84</cp:revision>
  <dcterms:created xsi:type="dcterms:W3CDTF">2018-02-21T12:54:33Z</dcterms:created>
  <dcterms:modified xsi:type="dcterms:W3CDTF">2018-04-17T10:56:39Z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0x010100C6789F4E763D0643BCC2488D4E0D56EB</vt:lpwstr>
  </property>
  <property fmtid="{D5CDD505-2E9C-101B-9397-08002B2CF9AE}" pid="3" name="ERIS_LeadDepartment">
    <vt:lpwstr>23;#Supervisory Processes Department|3a9db3ad-f1a2-49c0-8c29-af39c608fb30</vt:lpwstr>
  </property>
  <property fmtid="{D5CDD505-2E9C-101B-9397-08002B2CF9AE}" pid="4" name="ERIS_Keywords">
    <vt:lpwstr>8;#Quantitative Reporting Templates|d7753427-b1c9-4f72-b6a6-10b2a5ee67e3;#4;#Prudential Policy|43245a93-b13b-4262-9edd-8f7887118150;#5;#Regulatory Framework Monitoring|c95f4284-c8c2-4a99-bcad-302f92cd1745</vt:lpwstr>
  </property>
  <property fmtid="{D5CDD505-2E9C-101B-9397-08002B2CF9AE}" pid="5" name="ERIS_Board/Committee">
    <vt:lpwstr>54;#Supervisory Steering Committee|8d0e98c7-1cdd-447a-8947-169fb25d0b6d</vt:lpwstr>
  </property>
  <property fmtid="{D5CDD505-2E9C-101B-9397-08002B2CF9AE}" pid="6" name="ERIS_Department">
    <vt:lpwstr>9;#Supervisory Processes Department|3a9db3ad-f1a2-49c0-8c29-af39c608fb30</vt:lpwstr>
  </property>
  <property fmtid="{D5CDD505-2E9C-101B-9397-08002B2CF9AE}" pid="7" name="ERIS_DocumentType">
    <vt:lpwstr>35;#Presentation|59643fe8-8b04-490a-8d3b-85b3691a4f3f</vt:lpwstr>
  </property>
  <property fmtid="{D5CDD505-2E9C-101B-9397-08002B2CF9AE}" pid="8" name="ERIS_Language">
    <vt:lpwstr>3;#English|2741a941-2920-4ba4-aa70-d8ed6ac1785d</vt:lpwstr>
  </property>
  <property fmtid="{D5CDD505-2E9C-101B-9397-08002B2CF9AE}" pid="9" name="RecordPoint_WorkflowType">
    <vt:lpwstr>ActiveSubmitStub</vt:lpwstr>
  </property>
  <property fmtid="{D5CDD505-2E9C-101B-9397-08002B2CF9AE}" pid="10" name="RecordPoint_ActiveItemWebId">
    <vt:lpwstr>{7d3a43e0-6a6d-43c3-be80-d9064606a4a9}</vt:lpwstr>
  </property>
  <property fmtid="{D5CDD505-2E9C-101B-9397-08002B2CF9AE}" pid="11" name="RecordPoint_ActiveItemSiteId">
    <vt:lpwstr>{7a172dfa-c9d6-41b8-93a6-13c75f55ec66}</vt:lpwstr>
  </property>
  <property fmtid="{D5CDD505-2E9C-101B-9397-08002B2CF9AE}" pid="12" name="RecordPoint_ActiveItemListId">
    <vt:lpwstr>{335d190b-d285-4fb9-b9c4-fd3b7459182d}</vt:lpwstr>
  </property>
  <property fmtid="{D5CDD505-2E9C-101B-9397-08002B2CF9AE}" pid="13" name="RecordPoint_ActiveItemUniqueId">
    <vt:lpwstr>{a8f442d5-5f06-4f33-ad3b-5f94e10ea8dc}</vt:lpwstr>
  </property>
  <property fmtid="{D5CDD505-2E9C-101B-9397-08002B2CF9AE}" pid="14" name="RecordPoint_RecordNumberSubmitted">
    <vt:lpwstr>EIOPA(2018)0177639</vt:lpwstr>
  </property>
  <property fmtid="{D5CDD505-2E9C-101B-9397-08002B2CF9AE}" pid="15" name="RecordPoint_SubmissionCompleted">
    <vt:lpwstr>2018-04-13T10:53:04.3554423+02:00</vt:lpwstr>
  </property>
  <property fmtid="{D5CDD505-2E9C-101B-9397-08002B2CF9AE}" pid="16" name="RecordPoint_SubmissionDate">
    <vt:lpwstr/>
  </property>
  <property fmtid="{D5CDD505-2E9C-101B-9397-08002B2CF9AE}" pid="17" name="RecordPoint_RecordFormat">
    <vt:lpwstr/>
  </property>
  <property fmtid="{D5CDD505-2E9C-101B-9397-08002B2CF9AE}" pid="18" name="RecordPoint_ActiveItemMoved">
    <vt:lpwstr/>
  </property>
  <property fmtid="{D5CDD505-2E9C-101B-9397-08002B2CF9AE}" pid="19" name="_AdHocReviewCycleID">
    <vt:i4>292690154</vt:i4>
  </property>
  <property fmtid="{D5CDD505-2E9C-101B-9397-08002B2CF9AE}" pid="20" name="_NewReviewCycle">
    <vt:lpwstr/>
  </property>
  <property fmtid="{D5CDD505-2E9C-101B-9397-08002B2CF9AE}" pid="21" name="_EmailSubject">
    <vt:lpwstr>Presentations: Reporting and Disclosure Public Event with stakeholders _12 April 2018</vt:lpwstr>
  </property>
  <property fmtid="{D5CDD505-2E9C-101B-9397-08002B2CF9AE}" pid="22" name="_AuthorEmail">
    <vt:lpwstr>Valeria.Raso@eiopa.europa.eu</vt:lpwstr>
  </property>
  <property fmtid="{D5CDD505-2E9C-101B-9397-08002B2CF9AE}" pid="23" name="_AuthorEmailDisplayName">
    <vt:lpwstr>Valeria Raso</vt:lpwstr>
  </property>
  <property fmtid="{D5CDD505-2E9C-101B-9397-08002B2CF9AE}" pid="24" name="_PreviousAdHocReviewCycleID">
    <vt:i4>727924714</vt:i4>
  </property>
</Properties>
</file>