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1" r:id="rId4"/>
    <p:sldId id="262" r:id="rId5"/>
    <p:sldId id="263" r:id="rId6"/>
    <p:sldId id="267" r:id="rId7"/>
    <p:sldId id="268" r:id="rId8"/>
    <p:sldId id="288" r:id="rId9"/>
    <p:sldId id="285" r:id="rId10"/>
    <p:sldId id="269" r:id="rId11"/>
    <p:sldId id="284" r:id="rId12"/>
    <p:sldId id="270" r:id="rId13"/>
    <p:sldId id="286" r:id="rId14"/>
    <p:sldId id="289" r:id="rId15"/>
    <p:sldId id="281" r:id="rId16"/>
    <p:sldId id="287" r:id="rId17"/>
    <p:sldId id="279" r:id="rId18"/>
    <p:sldId id="273" r:id="rId19"/>
    <p:sldId id="277" r:id="rId20"/>
    <p:sldId id="278" r:id="rId21"/>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ína Szajkóová" initials="KS" lastIdx="15" clrIdx="0">
    <p:extLst>
      <p:ext uri="{19B8F6BF-5375-455C-9EA6-DF929625EA0E}">
        <p15:presenceInfo xmlns:p15="http://schemas.microsoft.com/office/powerpoint/2012/main" userId="S-1-5-21-527237240-1580436667-1708537768-8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87" autoAdjust="0"/>
    <p:restoredTop sz="94660"/>
  </p:normalViewPr>
  <p:slideViewPr>
    <p:cSldViewPr snapToGrid="0">
      <p:cViewPr varScale="1">
        <p:scale>
          <a:sx n="114" d="100"/>
          <a:sy n="114" d="100"/>
        </p:scale>
        <p:origin x="114"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sk-SK" smtClean="0"/>
              <a:t>Upravte štýly predlohy textu</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6/13/2017</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1B80C674-7DFC-42FE-B9CD-82963CDB1557}"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ov a popis">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sk-SK" smtClean="0"/>
              <a:t>Upravte štýly predlohy textu</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2076456F-F47D-4F25-8053-2A695DA0CA7D}"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onuka s popisom">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sk-SK" smtClean="0"/>
              <a:t>Upravte štýly predlohy textu</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5D6C7379-69CC-4837-9905-BEBA22830C8A}"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s názvom">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sk-SK" smtClean="0"/>
              <a:t>Upravte štýly predlohy textu</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49EB8B7E-8AEE-4F10-BFEE-C999AD004D36}"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ĺpec">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sk-SK" smtClean="0"/>
              <a:t>Upravte štýly predlohy textu</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sk-SK" smtClean="0"/>
              <a:t>Upraviť štýly predlohy textu</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sk-SK" smtClean="0"/>
              <a:t>Upraviť štýly predlohy textu</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3" name="Date Placeholder 2"/>
          <p:cNvSpPr>
            <a:spLocks noGrp="1"/>
          </p:cNvSpPr>
          <p:nvPr>
            <p:ph type="dt" sz="half" idx="10"/>
          </p:nvPr>
        </p:nvSpPr>
        <p:spPr/>
        <p:txBody>
          <a:bodyPr/>
          <a:lstStyle/>
          <a:p>
            <a:fld id="{8668F3F9-58BC-440B-B37B-805B9055EF92}" type="datetimeFigureOut">
              <a:rPr lang="en-US" dirty="0"/>
              <a:t>6/13/2017</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tĺpec s obrázkom">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sk-SK" smtClean="0"/>
              <a:t>Upravte štýly predlohy textu</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smtClean="0"/>
              <a:t>Ak chcete pridať obrázok, kliknite na ikonu</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smtClean="0"/>
              <a:t>Ak chcete pridať obrázok, kliknite na ikonu</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smtClean="0"/>
              <a:t>Ak chcete pridať obrázok, kliknite na ikonu</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Upraviť štýly predlohy textu</a:t>
            </a:r>
          </a:p>
        </p:txBody>
      </p:sp>
      <p:sp>
        <p:nvSpPr>
          <p:cNvPr id="3" name="Date Placeholder 2"/>
          <p:cNvSpPr>
            <a:spLocks noGrp="1"/>
          </p:cNvSpPr>
          <p:nvPr>
            <p:ph type="dt" sz="half" idx="10"/>
          </p:nvPr>
        </p:nvSpPr>
        <p:spPr/>
        <p:txBody>
          <a:bodyPr/>
          <a:lstStyle/>
          <a:p>
            <a:fld id="{0D5A53AF-48EA-489D-8260-9DCAB666386A}" type="datetimeFigureOut">
              <a:rPr lang="en-US" dirty="0"/>
              <a:t>6/13/2017</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6/13/2017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6/13/2017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6/13/2017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sk-SK" smtClean="0"/>
              <a:t>Upravte štýly predlohy textu</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6/13/2017</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4" name="Content Placeholder 3"/>
          <p:cNvSpPr>
            <a:spLocks noGrp="1"/>
          </p:cNvSpPr>
          <p:nvPr>
            <p:ph sz="half" idx="2"/>
          </p:nvPr>
        </p:nvSpPr>
        <p:spPr>
          <a:xfrm>
            <a:off x="1120000" y="2505075"/>
            <a:ext cx="5025216"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sk-SK" smtClean="0"/>
              <a:t>Upraviť štýly predlohy textu</a:t>
            </a:r>
          </a:p>
        </p:txBody>
      </p:sp>
      <p:sp>
        <p:nvSpPr>
          <p:cNvPr id="6" name="Content Placeholder 5"/>
          <p:cNvSpPr>
            <a:spLocks noGrp="1"/>
          </p:cNvSpPr>
          <p:nvPr>
            <p:ph sz="quarter" idx="4"/>
          </p:nvPr>
        </p:nvSpPr>
        <p:spPr>
          <a:xfrm>
            <a:off x="6319840" y="2505075"/>
            <a:ext cx="5035548"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6/13/2017</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6/13/2017</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6/13/2017</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F7D1BD23-6E54-4D9D-AD88-A2813C73CC25}"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1471A834-4F3C-4AF9-9C74-05EC35A0F292}" type="datetimeFigureOut">
              <a:rPr lang="en-US" dirty="0"/>
              <a:t>6/13/2017</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6/13/2017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nariadenie@pdp.gov.s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Autofit/>
          </a:bodyPr>
          <a:lstStyle/>
          <a:p>
            <a:r>
              <a:rPr lang="sk-SK" sz="3600" cap="small" dirty="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ea typeface="+mn-ea"/>
                <a:cs typeface="+mn-cs"/>
              </a:rPr>
              <a:t>Vybrané inštitúty podľa </a:t>
            </a:r>
            <a:r>
              <a:rPr lang="sk-SK" sz="3600" cap="small" dirty="0" smtClean="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ea typeface="+mn-ea"/>
                <a:cs typeface="+mn-cs"/>
              </a:rPr>
              <a:t> </a:t>
            </a:r>
            <a:r>
              <a:rPr lang="sk-SK" sz="3600" cap="small" dirty="0" err="1" smtClean="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ea typeface="+mn-ea"/>
                <a:cs typeface="+mn-cs"/>
              </a:rPr>
              <a:t>GDPR</a:t>
            </a:r>
            <a:r>
              <a:rPr lang="sk-SK" sz="4800" cap="small" dirty="0" smtClean="0"/>
              <a:t/>
            </a:r>
            <a:br>
              <a:rPr lang="sk-SK" sz="4800" cap="small" dirty="0" smtClean="0"/>
            </a:br>
            <a:endParaRPr lang="sk-SK" sz="4800" cap="small" dirty="0"/>
          </a:p>
        </p:txBody>
      </p:sp>
      <p:sp>
        <p:nvSpPr>
          <p:cNvPr id="3" name="Podnadpis 2"/>
          <p:cNvSpPr>
            <a:spLocks noGrp="1"/>
          </p:cNvSpPr>
          <p:nvPr>
            <p:ph type="subTitle" idx="1"/>
          </p:nvPr>
        </p:nvSpPr>
        <p:spPr/>
        <p:txBody>
          <a:bodyPr>
            <a:normAutofit/>
          </a:bodyPr>
          <a:lstStyle/>
          <a:p>
            <a:r>
              <a:rPr lang="sk-SK" sz="4800" cap="small" dirty="0"/>
              <a:t>Ochrana Osobných Údajov</a:t>
            </a:r>
            <a:endParaRPr lang="sk-SK" sz="4800" dirty="0"/>
          </a:p>
        </p:txBody>
      </p:sp>
    </p:spTree>
    <p:extLst>
      <p:ext uri="{BB962C8B-B14F-4D97-AF65-F5344CB8AC3E}">
        <p14:creationId xmlns:p14="http://schemas.microsoft.com/office/powerpoint/2010/main" val="31657074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z="4000" cap="small" dirty="0"/>
              <a:t>Právna úprava </a:t>
            </a:r>
            <a:r>
              <a:rPr lang="sk-SK" sz="4000" cap="small" dirty="0" err="1"/>
              <a:t>GDPR</a:t>
            </a:r>
            <a:r>
              <a:rPr lang="sk-SK" cap="small" dirty="0"/>
              <a:t>	</a:t>
            </a:r>
            <a:r>
              <a:rPr lang="sk-SK" sz="2800" dirty="0"/>
              <a:t> Kapitola </a:t>
            </a:r>
            <a:r>
              <a:rPr lang="sk-SK" sz="2800" dirty="0" smtClean="0"/>
              <a:t>II </a:t>
            </a:r>
            <a:r>
              <a:rPr lang="sk-SK" sz="2800" cap="small" dirty="0" smtClean="0"/>
              <a:t>kompatibilita</a:t>
            </a:r>
            <a:endParaRPr lang="sk-SK" sz="2800" dirty="0"/>
          </a:p>
        </p:txBody>
      </p:sp>
      <p:sp>
        <p:nvSpPr>
          <p:cNvPr id="3" name="Zástupný objekt pre obsah 2"/>
          <p:cNvSpPr>
            <a:spLocks noGrp="1"/>
          </p:cNvSpPr>
          <p:nvPr>
            <p:ph idx="1"/>
          </p:nvPr>
        </p:nvSpPr>
        <p:spPr/>
        <p:txBody>
          <a:bodyPr>
            <a:normAutofit/>
          </a:bodyPr>
          <a:lstStyle/>
          <a:p>
            <a:pPr marL="228600" lvl="1">
              <a:spcBef>
                <a:spcPts val="1000"/>
              </a:spcBef>
            </a:pPr>
            <a:r>
              <a:rPr lang="sk-SK" sz="2200" dirty="0"/>
              <a:t>kompatibilita účelov spracúvania</a:t>
            </a:r>
          </a:p>
          <a:p>
            <a:pPr lvl="1"/>
            <a:r>
              <a:rPr lang="sk-SK" sz="1900" dirty="0"/>
              <a:t>iba ak pôvodný účel nebol na právnom základe </a:t>
            </a:r>
            <a:r>
              <a:rPr lang="sk-SK" sz="1900" dirty="0" smtClean="0"/>
              <a:t>súhlasu </a:t>
            </a:r>
            <a:r>
              <a:rPr lang="sk-SK" sz="1900" dirty="0"/>
              <a:t>alebo osobitného predpisu podľa čl. 23</a:t>
            </a:r>
          </a:p>
          <a:p>
            <a:pPr lvl="1"/>
            <a:r>
              <a:rPr lang="sk-SK" sz="1900" dirty="0"/>
              <a:t>prelomenie zásady obmedzenia účelu</a:t>
            </a:r>
          </a:p>
          <a:p>
            <a:pPr lvl="1"/>
            <a:r>
              <a:rPr lang="sk-SK" sz="1900" dirty="0"/>
              <a:t>v rámci toho istého prevádzkovateľa (nie tretej strany ani sprostredkovateľa) </a:t>
            </a:r>
          </a:p>
          <a:p>
            <a:pPr lvl="1"/>
            <a:r>
              <a:rPr lang="sk-SK" sz="1900" dirty="0"/>
              <a:t>spracúvanie na inom účele tým istým prevádzkovateľom </a:t>
            </a:r>
          </a:p>
          <a:p>
            <a:pPr lvl="1"/>
            <a:r>
              <a:rPr lang="sk-SK" sz="1900" dirty="0"/>
              <a:t>netýka sa privilegovaných účelov (</a:t>
            </a:r>
            <a:r>
              <a:rPr lang="sk-SK" sz="1900" i="1" dirty="0"/>
              <a:t>archivácie, registratúrnych záznamov</a:t>
            </a:r>
            <a:r>
              <a:rPr lang="sk-SK" sz="1900" dirty="0"/>
              <a:t>); možno spracúvať vždy</a:t>
            </a:r>
          </a:p>
          <a:p>
            <a:pPr lvl="1"/>
            <a:r>
              <a:rPr lang="sk-SK" sz="1900" dirty="0"/>
              <a:t>nie je samostatným právnym základom</a:t>
            </a:r>
          </a:p>
          <a:p>
            <a:pPr lvl="1"/>
            <a:r>
              <a:rPr lang="sk-SK" sz="1900" dirty="0"/>
              <a:t>spracúvanie na pôvodnom právnom základe s iným účelom až po vykonaní testu kompatibility s pozitívnym výsledkom </a:t>
            </a:r>
          </a:p>
          <a:p>
            <a:pPr lvl="1"/>
            <a:r>
              <a:rPr lang="sk-SK" sz="1900" dirty="0"/>
              <a:t>informačná povinnosť podľa čl. 13 a 14</a:t>
            </a:r>
          </a:p>
          <a:p>
            <a:endParaRPr lang="sk-SK" dirty="0"/>
          </a:p>
        </p:txBody>
      </p:sp>
    </p:spTree>
    <p:extLst>
      <p:ext uri="{BB962C8B-B14F-4D97-AF65-F5344CB8AC3E}">
        <p14:creationId xmlns:p14="http://schemas.microsoft.com/office/powerpoint/2010/main" val="39327269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z="4000" cap="small" dirty="0" smtClean="0"/>
              <a:t>Finančné sprostredkovanie </a:t>
            </a:r>
            <a:r>
              <a:rPr lang="sk-SK" sz="2800" cap="small" dirty="0" smtClean="0"/>
              <a:t>z. č. 186/2009</a:t>
            </a:r>
            <a:r>
              <a:rPr lang="sk-SK" dirty="0" smtClean="0"/>
              <a:t> </a:t>
            </a:r>
            <a:r>
              <a:rPr lang="sk-SK" sz="2800" cap="small" dirty="0"/>
              <a:t>Z</a:t>
            </a:r>
            <a:r>
              <a:rPr lang="sk-SK" sz="2800" cap="small" dirty="0" smtClean="0"/>
              <a:t>. z</a:t>
            </a:r>
            <a:r>
              <a:rPr lang="sk-SK" sz="2800" cap="small" dirty="0"/>
              <a:t>.</a:t>
            </a:r>
          </a:p>
        </p:txBody>
      </p:sp>
      <p:sp>
        <p:nvSpPr>
          <p:cNvPr id="3" name="Zástupný objekt pre obsah 2"/>
          <p:cNvSpPr>
            <a:spLocks noGrp="1"/>
          </p:cNvSpPr>
          <p:nvPr>
            <p:ph idx="1"/>
          </p:nvPr>
        </p:nvSpPr>
        <p:spPr/>
        <p:txBody>
          <a:bodyPr>
            <a:normAutofit/>
          </a:bodyPr>
          <a:lstStyle/>
          <a:p>
            <a:r>
              <a:rPr lang="sk-SK" sz="2200" dirty="0" smtClean="0"/>
              <a:t>spracúvanie osobných údajov </a:t>
            </a:r>
            <a:r>
              <a:rPr lang="sk-SK" sz="2200" b="1" dirty="0" smtClean="0"/>
              <a:t>poisťovňou</a:t>
            </a:r>
          </a:p>
          <a:p>
            <a:pPr lvl="1"/>
            <a:r>
              <a:rPr lang="sk-SK" sz="1800" dirty="0" smtClean="0"/>
              <a:t>právny základ osobitný predpis; aj pre osobitnú kategóriu osobných údajov, a súčasne</a:t>
            </a:r>
          </a:p>
          <a:p>
            <a:pPr lvl="1"/>
            <a:r>
              <a:rPr lang="sk-SK" sz="1800" dirty="0" smtClean="0"/>
              <a:t>právny základ zmluva s dotknutou osobou</a:t>
            </a:r>
          </a:p>
          <a:p>
            <a:pPr marL="228600" lvl="1">
              <a:spcBef>
                <a:spcPts val="1000"/>
              </a:spcBef>
            </a:pPr>
            <a:r>
              <a:rPr lang="sk-SK" sz="2200" b="1" dirty="0" smtClean="0"/>
              <a:t>finančné sprostredkovanie</a:t>
            </a:r>
          </a:p>
          <a:p>
            <a:pPr marL="685800" lvl="2">
              <a:spcBef>
                <a:spcPts val="1000"/>
              </a:spcBef>
            </a:pPr>
            <a:r>
              <a:rPr lang="sk-SK" sz="1800" dirty="0" smtClean="0"/>
              <a:t>2 druhy spracovateľskej činnosti</a:t>
            </a:r>
          </a:p>
          <a:p>
            <a:pPr marL="1143000" lvl="3">
              <a:spcBef>
                <a:spcPts val="1000"/>
              </a:spcBef>
            </a:pPr>
            <a:r>
              <a:rPr lang="sk-SK" sz="1600" dirty="0" smtClean="0"/>
              <a:t>v mene finančnej inštitúcie – finančný agent má postavenie sprostredkovateľa, právny základ poisťovne </a:t>
            </a:r>
          </a:p>
          <a:p>
            <a:pPr marL="1143000" lvl="3">
              <a:spcBef>
                <a:spcPts val="1000"/>
              </a:spcBef>
            </a:pPr>
            <a:r>
              <a:rPr lang="sk-SK" sz="1600" dirty="0" smtClean="0"/>
              <a:t>vo svojom mene - finančný agent má postavenie prevádzkovateľa (</a:t>
            </a:r>
            <a:r>
              <a:rPr lang="sk-SK" sz="1600" i="1" dirty="0" smtClean="0"/>
              <a:t>informačná povinnosť, posudzovanie klienta</a:t>
            </a:r>
            <a:r>
              <a:rPr lang="sk-SK" sz="1600" dirty="0" smtClean="0"/>
              <a:t>) a disponuje právnym základom uvedeným v z. č. 186/2009 Z. z.</a:t>
            </a:r>
            <a:endParaRPr lang="sk-SK" sz="1600" dirty="0"/>
          </a:p>
          <a:p>
            <a:pPr marL="228600" lvl="1">
              <a:lnSpc>
                <a:spcPct val="100000"/>
              </a:lnSpc>
              <a:spcBef>
                <a:spcPts val="1000"/>
              </a:spcBef>
            </a:pPr>
            <a:r>
              <a:rPr lang="sk-SK" sz="2200" dirty="0" smtClean="0"/>
              <a:t>potreba zosúladenia sprostredkovateľských zmlúv s čl. 28 nariadenia </a:t>
            </a:r>
            <a:endParaRPr lang="sk-SK" sz="2200" dirty="0"/>
          </a:p>
          <a:p>
            <a:pPr marL="914400" lvl="3" indent="0">
              <a:spcBef>
                <a:spcPts val="1000"/>
              </a:spcBef>
              <a:buNone/>
            </a:pPr>
            <a:endParaRPr lang="sk-SK" sz="2200" dirty="0" smtClean="0"/>
          </a:p>
        </p:txBody>
      </p:sp>
    </p:spTree>
    <p:extLst>
      <p:ext uri="{BB962C8B-B14F-4D97-AF65-F5344CB8AC3E}">
        <p14:creationId xmlns:p14="http://schemas.microsoft.com/office/powerpoint/2010/main" val="527348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z="4000" cap="small" dirty="0"/>
              <a:t>Právna úprava </a:t>
            </a:r>
            <a:r>
              <a:rPr lang="sk-SK" sz="4000" cap="small" dirty="0" err="1"/>
              <a:t>GDPR</a:t>
            </a:r>
            <a:r>
              <a:rPr lang="sk-SK" cap="small" dirty="0"/>
              <a:t>	</a:t>
            </a:r>
            <a:r>
              <a:rPr lang="sk-SK" sz="2800" dirty="0"/>
              <a:t> Kapitola </a:t>
            </a:r>
            <a:r>
              <a:rPr lang="sk-SK" sz="2800" dirty="0" smtClean="0"/>
              <a:t>III </a:t>
            </a:r>
            <a:r>
              <a:rPr lang="sk-SK" sz="2800" cap="small" dirty="0" smtClean="0"/>
              <a:t>práva dotknutej osoby</a:t>
            </a:r>
            <a:endParaRPr lang="sk-SK" sz="2800" dirty="0"/>
          </a:p>
        </p:txBody>
      </p:sp>
      <p:sp>
        <p:nvSpPr>
          <p:cNvPr id="3" name="Zástupný objekt pre obsah 2"/>
          <p:cNvSpPr>
            <a:spLocks noGrp="1"/>
          </p:cNvSpPr>
          <p:nvPr>
            <p:ph idx="1"/>
          </p:nvPr>
        </p:nvSpPr>
        <p:spPr/>
        <p:txBody>
          <a:bodyPr>
            <a:normAutofit fontScale="77500" lnSpcReduction="20000"/>
          </a:bodyPr>
          <a:lstStyle/>
          <a:p>
            <a:pPr marL="0" lvl="1" indent="0">
              <a:spcBef>
                <a:spcPts val="1000"/>
              </a:spcBef>
              <a:buNone/>
            </a:pPr>
            <a:r>
              <a:rPr lang="sk-SK" sz="2600" b="1" dirty="0" smtClean="0"/>
              <a:t>Práva </a:t>
            </a:r>
            <a:r>
              <a:rPr lang="sk-SK" sz="2600" b="1" dirty="0"/>
              <a:t>dotknutej </a:t>
            </a:r>
            <a:r>
              <a:rPr lang="sk-SK" sz="2600" b="1" dirty="0" smtClean="0"/>
              <a:t>osoby</a:t>
            </a:r>
            <a:endParaRPr lang="sk-SK" sz="2600" b="1" dirty="0"/>
          </a:p>
          <a:p>
            <a:pPr lvl="1"/>
            <a:r>
              <a:rPr lang="sk-SK" sz="2300" dirty="0" smtClean="0"/>
              <a:t>bezodplatná informačná povinnosť čl. 13 až 14 </a:t>
            </a:r>
          </a:p>
          <a:p>
            <a:pPr lvl="2"/>
            <a:r>
              <a:rPr lang="sk-SK" dirty="0" smtClean="0"/>
              <a:t>automaticky  (právo dotknutej osoby byť informovaná)</a:t>
            </a:r>
          </a:p>
          <a:p>
            <a:pPr lvl="2"/>
            <a:r>
              <a:rPr lang="sk-SK" dirty="0" smtClean="0"/>
              <a:t>najneskôr pri získavaní od dotknutej osoby alebo ak neboli získané od dotknutej osoby v primeranej lehote po získaní - najneskôr do 1 mesiaca </a:t>
            </a:r>
            <a:r>
              <a:rPr lang="sk-SK" i="1" dirty="0" smtClean="0"/>
              <a:t>(neuplatňuje sa pri už získaných </a:t>
            </a:r>
            <a:r>
              <a:rPr lang="sk-SK" i="1" dirty="0" err="1" smtClean="0"/>
              <a:t>info</a:t>
            </a:r>
            <a:r>
              <a:rPr lang="sk-SK" i="1" dirty="0" smtClean="0"/>
              <a:t>., nemožné alebo neprimerané, osobitný predpis profesijné tajomstvo – dôvernosť informácii)</a:t>
            </a:r>
          </a:p>
          <a:p>
            <a:pPr lvl="2"/>
            <a:r>
              <a:rPr lang="sk-SK" dirty="0" smtClean="0"/>
              <a:t>o prevádzkovateľovi, príjemcoch či tretích stranách a o spracovateľských operáciách, ako aj o právach dotknutých osôb</a:t>
            </a:r>
          </a:p>
          <a:p>
            <a:pPr lvl="1"/>
            <a:r>
              <a:rPr lang="sk-SK" sz="2300" dirty="0"/>
              <a:t>b</a:t>
            </a:r>
            <a:r>
              <a:rPr lang="sk-SK" sz="2300" dirty="0" smtClean="0"/>
              <a:t>ezodplatná oznamovacia povinnosť  čl. 15 až 22 a čl. 34 </a:t>
            </a:r>
          </a:p>
          <a:p>
            <a:pPr lvl="2"/>
            <a:r>
              <a:rPr lang="sk-SK" dirty="0" smtClean="0"/>
              <a:t>na podnet dotknutej osoby pri uplatnení si jej práv (doručenie žiadosti)</a:t>
            </a:r>
          </a:p>
          <a:p>
            <a:pPr lvl="2"/>
            <a:r>
              <a:rPr lang="sk-SK" dirty="0" smtClean="0"/>
              <a:t>bez zbytočného odkladu, nie neskôr ako do 1 mesiaca od doručenia žiadosti; v odôvodnených prípadoch možno predĺžiť (o ďalšie 2 mesiace) + v rámci jedného mesiaca informácia o predĺžení </a:t>
            </a:r>
          </a:p>
          <a:p>
            <a:pPr lvl="1"/>
            <a:r>
              <a:rPr lang="sk-SK" sz="2300" dirty="0"/>
              <a:t>p</a:t>
            </a:r>
            <a:r>
              <a:rPr lang="sk-SK" sz="2300" dirty="0" smtClean="0"/>
              <a:t>ísomná forma alebo iná (elektronická forma); ústna len na žiadosť dotknutej osoby</a:t>
            </a:r>
          </a:p>
          <a:p>
            <a:pPr lvl="1"/>
            <a:r>
              <a:rPr lang="sk-SK" sz="2300" dirty="0" smtClean="0"/>
              <a:t>pri nečinnosti prevádzkovateľa právo na podanie sťažnosti na úrad </a:t>
            </a:r>
          </a:p>
          <a:p>
            <a:pPr lvl="1"/>
            <a:r>
              <a:rPr lang="sk-SK" sz="2300" dirty="0" smtClean="0"/>
              <a:t>potreba nastavenia reklamačných postupov zo strany prevádzkovateľa pri uplatnení si práv dotknutou osobou</a:t>
            </a:r>
          </a:p>
          <a:p>
            <a:pPr lvl="1"/>
            <a:r>
              <a:rPr lang="sk-SK" sz="2300" dirty="0" smtClean="0"/>
              <a:t>informačná </a:t>
            </a:r>
            <a:r>
              <a:rPr lang="sk-SK" sz="2300" dirty="0"/>
              <a:t>povinnosť, právo na prístup k údajom, právo na opravu, právo na vymazanie,  právo na obmedzenie, oznamovacia povinnosť, právo na prenosnosť, právo namietať</a:t>
            </a:r>
          </a:p>
          <a:p>
            <a:endParaRPr lang="sk-SK" dirty="0"/>
          </a:p>
        </p:txBody>
      </p:sp>
    </p:spTree>
    <p:extLst>
      <p:ext uri="{BB962C8B-B14F-4D97-AF65-F5344CB8AC3E}">
        <p14:creationId xmlns:p14="http://schemas.microsoft.com/office/powerpoint/2010/main" val="2852816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a:t>GDPR</a:t>
            </a:r>
            <a:r>
              <a:rPr lang="sk-SK" sz="4000" cap="small" dirty="0"/>
              <a:t> </a:t>
            </a:r>
            <a:r>
              <a:rPr lang="sk-SK" sz="2800" dirty="0"/>
              <a:t>Kapitola III Automatizované individuálne rozhodovanie </a:t>
            </a:r>
          </a:p>
        </p:txBody>
      </p:sp>
      <p:sp>
        <p:nvSpPr>
          <p:cNvPr id="3" name="Zástupný objekt pre obsah 2"/>
          <p:cNvSpPr>
            <a:spLocks noGrp="1"/>
          </p:cNvSpPr>
          <p:nvPr>
            <p:ph idx="1"/>
          </p:nvPr>
        </p:nvSpPr>
        <p:spPr/>
        <p:txBody>
          <a:bodyPr>
            <a:normAutofit/>
          </a:bodyPr>
          <a:lstStyle/>
          <a:p>
            <a:pPr marL="0" indent="0">
              <a:lnSpc>
                <a:spcPct val="100000"/>
              </a:lnSpc>
              <a:buNone/>
            </a:pPr>
            <a:r>
              <a:rPr lang="sk-SK" sz="2000" b="1" dirty="0"/>
              <a:t>Automatizované individuálne rozhodovanie </a:t>
            </a:r>
            <a:endParaRPr lang="sk-SK" sz="2000" b="1" dirty="0" smtClean="0"/>
          </a:p>
          <a:p>
            <a:pPr lvl="1">
              <a:lnSpc>
                <a:spcPct val="100000"/>
              </a:lnSpc>
            </a:pPr>
            <a:r>
              <a:rPr lang="sk-SK" sz="1800" dirty="0" smtClean="0"/>
              <a:t>spravidla len na 3 právnych </a:t>
            </a:r>
            <a:r>
              <a:rPr lang="sk-SK" sz="1800" dirty="0"/>
              <a:t>základoch </a:t>
            </a:r>
            <a:r>
              <a:rPr lang="sk-SK" sz="1800" dirty="0" smtClean="0"/>
              <a:t>- právo </a:t>
            </a:r>
            <a:r>
              <a:rPr lang="sk-SK" sz="1800" dirty="0"/>
              <a:t>dotknutej osoby namietať, </a:t>
            </a:r>
            <a:r>
              <a:rPr lang="sk-SK" sz="1800" dirty="0" smtClean="0"/>
              <a:t>aby </a:t>
            </a:r>
            <a:r>
              <a:rPr lang="sk-SK" sz="1800" dirty="0"/>
              <a:t>sa na ňu automatizované rozhodovanie nevzťahovalo </a:t>
            </a:r>
            <a:r>
              <a:rPr lang="sk-SK" sz="1800" i="1" dirty="0"/>
              <a:t>(automatizované spracúvanie a má právne </a:t>
            </a:r>
            <a:r>
              <a:rPr lang="sk-SK" sz="1800" i="1" dirty="0" smtClean="0"/>
              <a:t>účinky)</a:t>
            </a:r>
          </a:p>
          <a:p>
            <a:pPr lvl="2">
              <a:lnSpc>
                <a:spcPct val="100000"/>
              </a:lnSpc>
            </a:pPr>
            <a:r>
              <a:rPr lang="sk-SK" sz="1600" i="1" dirty="0"/>
              <a:t>výlučne na automatizovanom spracúvaní </a:t>
            </a:r>
            <a:r>
              <a:rPr lang="sk-SK" sz="1400" dirty="0" smtClean="0"/>
              <a:t>– potreba zváženia miery prípadného zásahu človeka </a:t>
            </a:r>
            <a:r>
              <a:rPr lang="sk-SK" sz="1400" i="1" dirty="0" smtClean="0"/>
              <a:t>(napr. nejedná sa o automatizované spracúvanie/rozhodovanie, ak výsledkom automatizovaného spracúvania je len odporúčanie, ktoré ďalej skúma človek pri zohľadnení ďalších faktorov pre prijatie konečného rozhodnutia, alebo človek rozhodne, či bude poskytnuté poistenie na základe odporúčania, ktoré je výsledkom automatizovaného rozhodovania, vrátane profilovania) </a:t>
            </a:r>
            <a:r>
              <a:rPr lang="sk-SK" sz="1400" dirty="0" smtClean="0"/>
              <a:t> </a:t>
            </a:r>
          </a:p>
          <a:p>
            <a:pPr lvl="2">
              <a:lnSpc>
                <a:spcPct val="100000"/>
              </a:lnSpc>
            </a:pPr>
            <a:r>
              <a:rPr lang="sk-SK" sz="1600" i="1" dirty="0" smtClean="0"/>
              <a:t>právne účinky, ktoré</a:t>
            </a:r>
          </a:p>
          <a:p>
            <a:pPr lvl="3">
              <a:lnSpc>
                <a:spcPct val="100000"/>
              </a:lnSpc>
            </a:pPr>
            <a:r>
              <a:rPr lang="sk-SK" sz="1400" i="1" dirty="0" smtClean="0"/>
              <a:t>sa jej týkajú– diskriminácia</a:t>
            </a:r>
          </a:p>
          <a:p>
            <a:pPr lvl="4">
              <a:lnSpc>
                <a:spcPct val="100000"/>
              </a:lnSpc>
            </a:pPr>
            <a:r>
              <a:rPr lang="sk-SK" sz="1400" i="1" dirty="0" smtClean="0"/>
              <a:t>automatizované rozhodovanie má vplyv na spôsobilosť mať práva ( to čo môžu dotknuté osoby robiť podľa zákona) – sloboda združovania sa, právo voliť, mať nárok na sociálnu dávku, zákaz vstupu na územie SR, odmietnutie uzatvoriť pracovnú zmluvu, odmietnutie poistenia, úveru, podpory na bývanie, vyššia cena za tovary a služby ako by bola bez takéhoto rozhodnutia) </a:t>
            </a:r>
          </a:p>
          <a:p>
            <a:pPr lvl="3">
              <a:lnSpc>
                <a:spcPct val="100000"/>
              </a:lnSpc>
            </a:pPr>
            <a:r>
              <a:rPr lang="sk-SK" sz="1400" i="1" dirty="0" smtClean="0"/>
              <a:t>ju podobne ovplyvňujú - vylúčenie</a:t>
            </a:r>
            <a:r>
              <a:rPr lang="sk-SK" sz="1400" dirty="0" smtClean="0"/>
              <a:t> alebo zaujatosť</a:t>
            </a:r>
          </a:p>
          <a:p>
            <a:pPr lvl="4">
              <a:lnSpc>
                <a:spcPct val="100000"/>
              </a:lnSpc>
            </a:pPr>
            <a:r>
              <a:rPr lang="sk-SK" sz="1400" i="1" dirty="0" smtClean="0"/>
              <a:t>fyzická, mentálna alebo nemajetková škoda, ujma na zdraví, podstatná zmena finančnej situácie, nespravodlivý prístup/odmietnutie príležitosti na základe činnosti iných </a:t>
            </a:r>
          </a:p>
          <a:p>
            <a:pPr lvl="3">
              <a:lnSpc>
                <a:spcPct val="100000"/>
              </a:lnSpc>
            </a:pPr>
            <a:endParaRPr lang="sk-SK" sz="1400" dirty="0" smtClean="0"/>
          </a:p>
        </p:txBody>
      </p:sp>
    </p:spTree>
    <p:extLst>
      <p:ext uri="{BB962C8B-B14F-4D97-AF65-F5344CB8AC3E}">
        <p14:creationId xmlns:p14="http://schemas.microsoft.com/office/powerpoint/2010/main" val="4054829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sk-SK" sz="4400" cap="small" dirty="0"/>
              <a:t>Právna úprava </a:t>
            </a:r>
            <a:r>
              <a:rPr lang="sk-SK" sz="4400" cap="small" dirty="0" err="1"/>
              <a:t>GDPR</a:t>
            </a:r>
            <a:r>
              <a:rPr lang="sk-SK" sz="4400" cap="small" dirty="0"/>
              <a:t> </a:t>
            </a:r>
            <a:r>
              <a:rPr lang="sk-SK" sz="3100" dirty="0"/>
              <a:t>Kapitola III Automatizované individuálne rozhodovanie</a:t>
            </a:r>
            <a:r>
              <a:rPr lang="sk-SK" dirty="0"/>
              <a:t> </a:t>
            </a:r>
          </a:p>
        </p:txBody>
      </p:sp>
      <p:sp>
        <p:nvSpPr>
          <p:cNvPr id="3" name="Zástupný objekt pre obsah 2"/>
          <p:cNvSpPr>
            <a:spLocks noGrp="1"/>
          </p:cNvSpPr>
          <p:nvPr>
            <p:ph idx="1"/>
          </p:nvPr>
        </p:nvSpPr>
        <p:spPr/>
        <p:txBody>
          <a:bodyPr>
            <a:normAutofit/>
          </a:bodyPr>
          <a:lstStyle/>
          <a:p>
            <a:pPr lvl="1">
              <a:lnSpc>
                <a:spcPct val="100000"/>
              </a:lnSpc>
            </a:pPr>
            <a:r>
              <a:rPr lang="sk-SK" sz="1800" dirty="0"/>
              <a:t>neplatí (</a:t>
            </a:r>
            <a:r>
              <a:rPr lang="sk-SK" sz="1800" i="1" dirty="0"/>
              <a:t>obmedzenie práva namietať</a:t>
            </a:r>
            <a:r>
              <a:rPr lang="sk-SK" sz="1800" dirty="0"/>
              <a:t>), ak </a:t>
            </a:r>
          </a:p>
          <a:p>
            <a:pPr lvl="2">
              <a:lnSpc>
                <a:spcPct val="100000"/>
              </a:lnSpc>
            </a:pPr>
            <a:r>
              <a:rPr lang="sk-SK" sz="1600" dirty="0"/>
              <a:t>nevyhnutné na uzatvorenie alebo plnenie zmluvy a existuje možnosť ľudského zásahu, vyjadrenia stanoviska a možnosť rozhodnutie napadnúť (nevyhnutnosť nie užitočnosť ; nevyhnutnosť : neexistencia žiadneho iného </a:t>
            </a:r>
            <a:r>
              <a:rPr lang="sk-SK" sz="1600" dirty="0" smtClean="0"/>
              <a:t>spôsobu </a:t>
            </a:r>
            <a:r>
              <a:rPr lang="sk-SK" sz="1600" dirty="0"/>
              <a:t>ako dosiahnuť účel spracúvania; aj napríklad dôvodom množstva spracúvaných údajov alebo potreba rozhodnutia v krátkom čase)</a:t>
            </a:r>
          </a:p>
          <a:p>
            <a:pPr lvl="2">
              <a:lnSpc>
                <a:spcPct val="100000"/>
              </a:lnSpc>
            </a:pPr>
            <a:r>
              <a:rPr lang="sk-SK" sz="1600" dirty="0"/>
              <a:t>ustanovuje osobitný predpis (</a:t>
            </a:r>
            <a:r>
              <a:rPr lang="sk-SK" sz="1600" dirty="0" err="1"/>
              <a:t>AML</a:t>
            </a:r>
            <a:r>
              <a:rPr lang="sk-SK" sz="1600" dirty="0"/>
              <a:t>, </a:t>
            </a:r>
            <a:r>
              <a:rPr lang="sk-SK" sz="1600" dirty="0" err="1"/>
              <a:t>Antifraud</a:t>
            </a:r>
            <a:r>
              <a:rPr lang="sk-SK" sz="1600" dirty="0"/>
              <a:t>)</a:t>
            </a:r>
          </a:p>
          <a:p>
            <a:pPr lvl="2">
              <a:lnSpc>
                <a:spcPct val="100000"/>
              </a:lnSpc>
            </a:pPr>
            <a:r>
              <a:rPr lang="sk-SK" sz="1600" dirty="0"/>
              <a:t>bol udelený výslovný súhlas dotknutej osoby a existuje možnosť ľudského zásahu, vyjadrenia stanoviska – spochybnenie výsledku rozhodovacieho procesu a možnosť rozhodnutie napadnúť </a:t>
            </a:r>
            <a:r>
              <a:rPr lang="sk-SK" sz="1600" i="1" dirty="0"/>
              <a:t>(podmienka dobrovoľnosti nie je </a:t>
            </a:r>
            <a:r>
              <a:rPr lang="sk-SK" sz="1600" i="1" dirty="0" smtClean="0"/>
              <a:t>splnená, </a:t>
            </a:r>
            <a:r>
              <a:rPr lang="sk-SK" sz="1600" i="1" dirty="0"/>
              <a:t>ak ide o súhlas zamestnanca)</a:t>
            </a:r>
          </a:p>
          <a:p>
            <a:pPr lvl="1">
              <a:lnSpc>
                <a:spcPct val="100000"/>
              </a:lnSpc>
            </a:pPr>
            <a:r>
              <a:rPr lang="sk-SK" sz="1800" dirty="0" smtClean="0"/>
              <a:t>platí </a:t>
            </a:r>
            <a:r>
              <a:rPr lang="sk-SK" sz="1800" dirty="0"/>
              <a:t>aj pre profilovanie, ale len ak je súčasťou automatizovaného individuálneho rozhodovania</a:t>
            </a:r>
          </a:p>
          <a:p>
            <a:pPr lvl="1">
              <a:lnSpc>
                <a:spcPct val="100000"/>
              </a:lnSpc>
            </a:pPr>
            <a:r>
              <a:rPr lang="sk-SK" sz="1800" dirty="0"/>
              <a:t>napríklad: </a:t>
            </a:r>
            <a:r>
              <a:rPr lang="sk-SK" sz="1800" i="1" dirty="0"/>
              <a:t>ukladanie pokút za prekročenie rýchlosti len na základe dôkazu rýchlostných kamier – automatizovaný rozhodovací proces bez profilovania; ak by sa sledovalo aj  opakovanie alebo aj iné priestupky, trestné </a:t>
            </a:r>
            <a:r>
              <a:rPr lang="sk-SK" sz="1800" i="1" dirty="0" smtClean="0"/>
              <a:t>činy, </a:t>
            </a:r>
            <a:r>
              <a:rPr lang="sk-SK" sz="1800" i="1" dirty="0"/>
              <a:t>tak ide o rozhodovací proces s profilovaním</a:t>
            </a:r>
          </a:p>
          <a:p>
            <a:pPr lvl="1">
              <a:lnSpc>
                <a:spcPct val="100000"/>
              </a:lnSpc>
            </a:pPr>
            <a:r>
              <a:rPr lang="sk-SK" sz="1800" dirty="0"/>
              <a:t>rozhodnutie môže spracúvať citlivé údaje (ako odvodené údaje) len na právnom základe výslovného súhlasu alebo vo verejnom záujme podľa osobitného predpisu</a:t>
            </a:r>
          </a:p>
          <a:p>
            <a:endParaRPr lang="sk-SK" dirty="0"/>
          </a:p>
        </p:txBody>
      </p:sp>
    </p:spTree>
    <p:extLst>
      <p:ext uri="{BB962C8B-B14F-4D97-AF65-F5344CB8AC3E}">
        <p14:creationId xmlns:p14="http://schemas.microsoft.com/office/powerpoint/2010/main" val="18132058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smtClean="0"/>
              <a:t>GDPR</a:t>
            </a:r>
            <a:r>
              <a:rPr lang="sk-SK" sz="4000" dirty="0" smtClean="0"/>
              <a:t> </a:t>
            </a:r>
            <a:r>
              <a:rPr lang="sk-SK" sz="2800" dirty="0"/>
              <a:t>Kapitola III </a:t>
            </a:r>
            <a:r>
              <a:rPr lang="sk-SK" sz="2800" cap="small" dirty="0" smtClean="0"/>
              <a:t>Profilovanie </a:t>
            </a:r>
            <a:endParaRPr lang="sk-SK" sz="2800" dirty="0"/>
          </a:p>
        </p:txBody>
      </p:sp>
      <p:sp>
        <p:nvSpPr>
          <p:cNvPr id="3" name="Zástupný objekt pre obsah 2"/>
          <p:cNvSpPr>
            <a:spLocks noGrp="1"/>
          </p:cNvSpPr>
          <p:nvPr>
            <p:ph idx="1"/>
          </p:nvPr>
        </p:nvSpPr>
        <p:spPr/>
        <p:txBody>
          <a:bodyPr>
            <a:noAutofit/>
          </a:bodyPr>
          <a:lstStyle/>
          <a:p>
            <a:pPr marL="0" lvl="1" indent="0">
              <a:lnSpc>
                <a:spcPct val="100000"/>
              </a:lnSpc>
              <a:spcBef>
                <a:spcPts val="1000"/>
              </a:spcBef>
              <a:buNone/>
            </a:pPr>
            <a:r>
              <a:rPr lang="sk-SK" sz="2000" b="1" dirty="0" smtClean="0"/>
              <a:t>Profilovanie</a:t>
            </a:r>
          </a:p>
          <a:p>
            <a:pPr marL="685800" lvl="2">
              <a:lnSpc>
                <a:spcPct val="100000"/>
              </a:lnSpc>
              <a:spcBef>
                <a:spcPts val="1000"/>
              </a:spcBef>
            </a:pPr>
            <a:r>
              <a:rPr lang="sk-SK" sz="1600" dirty="0" smtClean="0"/>
              <a:t>z dôvodu, že profilovanie je nepriehľadné a ťažko pochopiteľné; v rámci súhlasu dotknutej osoby s profilovaním bude potrebné preukázať, že dotknutá osoba pochopila „presne to s čím súhlasila“  - na čom sa zakladá profilovanie, aký je proces profilovania a aké bude mať na dotknutú osobu účinky (môže byť docielené napríklad postupným udeľovaním súhlasov na čiastkové fázy profilovania)</a:t>
            </a:r>
          </a:p>
          <a:p>
            <a:pPr marL="685800" lvl="2">
              <a:lnSpc>
                <a:spcPct val="100000"/>
              </a:lnSpc>
              <a:spcBef>
                <a:spcPts val="1000"/>
              </a:spcBef>
            </a:pPr>
            <a:r>
              <a:rPr lang="sk-SK" sz="1600" dirty="0" smtClean="0"/>
              <a:t>súhlas dotknutej osoby s profilovaním je nevhodný, ak ide o vzťah zamestnávateľa a zamestnanca alebo dotknutá osoba nemá možnosť výberu, ak súhlas je predpokladom prístupu k službám  </a:t>
            </a:r>
          </a:p>
          <a:p>
            <a:pPr marL="685800" lvl="2">
              <a:lnSpc>
                <a:spcPct val="100000"/>
              </a:lnSpc>
              <a:spcBef>
                <a:spcPts val="1000"/>
              </a:spcBef>
            </a:pPr>
            <a:r>
              <a:rPr lang="sk-SK" sz="1600" dirty="0" smtClean="0"/>
              <a:t>predvídanie </a:t>
            </a:r>
            <a:r>
              <a:rPr lang="sk-SK" sz="1600" dirty="0"/>
              <a:t>aspektov osobnosti bez jej vedomia – výsledkom je napr. vzor správania</a:t>
            </a:r>
          </a:p>
          <a:p>
            <a:pPr marL="685800" lvl="2">
              <a:lnSpc>
                <a:spcPct val="100000"/>
              </a:lnSpc>
              <a:spcBef>
                <a:spcPts val="1000"/>
              </a:spcBef>
            </a:pPr>
            <a:r>
              <a:rPr lang="sk-SK" sz="1600" dirty="0"/>
              <a:t>automatizovaná forma spracúvania, spracúvanie osobných údajov a hodnotenie osobných aspektov dotknutej osoby</a:t>
            </a:r>
          </a:p>
          <a:p>
            <a:pPr marL="685800" lvl="2">
              <a:lnSpc>
                <a:spcPct val="100000"/>
              </a:lnSpc>
              <a:spcBef>
                <a:spcPts val="1000"/>
              </a:spcBef>
            </a:pPr>
            <a:r>
              <a:rPr lang="sk-SK" sz="1600" dirty="0"/>
              <a:t>fáza zberu, automatická analýza a uplatnenie výsledku analýzy na jednotlivca – jednotlivé fázy profilovania </a:t>
            </a:r>
          </a:p>
        </p:txBody>
      </p:sp>
    </p:spTree>
    <p:extLst>
      <p:ext uri="{BB962C8B-B14F-4D97-AF65-F5344CB8AC3E}">
        <p14:creationId xmlns:p14="http://schemas.microsoft.com/office/powerpoint/2010/main" val="2572763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400" cap="small" dirty="0"/>
              <a:t>Právna úprava </a:t>
            </a:r>
            <a:r>
              <a:rPr lang="sk-SK" sz="4400" cap="small" dirty="0" err="1"/>
              <a:t>GDPR</a:t>
            </a:r>
            <a:r>
              <a:rPr lang="sk-SK" sz="4400" dirty="0"/>
              <a:t> </a:t>
            </a:r>
            <a:r>
              <a:rPr lang="sk-SK" sz="3100" dirty="0"/>
              <a:t>Kapitola III </a:t>
            </a:r>
            <a:r>
              <a:rPr lang="sk-SK" sz="3100" cap="small" dirty="0"/>
              <a:t>Profilovanie </a:t>
            </a:r>
            <a:endParaRPr lang="sk-SK" sz="3100" dirty="0"/>
          </a:p>
        </p:txBody>
      </p:sp>
      <p:sp>
        <p:nvSpPr>
          <p:cNvPr id="3" name="Zástupný objekt pre obsah 2"/>
          <p:cNvSpPr>
            <a:spLocks noGrp="1"/>
          </p:cNvSpPr>
          <p:nvPr>
            <p:ph idx="1"/>
          </p:nvPr>
        </p:nvSpPr>
        <p:spPr/>
        <p:txBody>
          <a:bodyPr/>
          <a:lstStyle/>
          <a:p>
            <a:pPr marL="685800" lvl="2">
              <a:lnSpc>
                <a:spcPct val="100000"/>
              </a:lnSpc>
              <a:spcBef>
                <a:spcPts val="1000"/>
              </a:spcBef>
            </a:pPr>
            <a:r>
              <a:rPr lang="sk-SK" sz="1600" dirty="0"/>
              <a:t>informačná povinnosť dotknutej osobe predtým, ako dôjde k samotnému profilovaniu alebo automatickému rozhodovaniu</a:t>
            </a:r>
          </a:p>
          <a:p>
            <a:pPr marL="685800" lvl="2">
              <a:lnSpc>
                <a:spcPct val="100000"/>
              </a:lnSpc>
              <a:spcBef>
                <a:spcPts val="1000"/>
              </a:spcBef>
            </a:pPr>
            <a:r>
              <a:rPr lang="sk-SK" sz="1600" dirty="0"/>
              <a:t>informácia musí byť poskytnutá jasne a oddelene od ostatných </a:t>
            </a:r>
            <a:r>
              <a:rPr lang="sk-SK" sz="1600" dirty="0" smtClean="0"/>
              <a:t>informácií</a:t>
            </a:r>
            <a:endParaRPr lang="sk-SK" sz="1600" dirty="0"/>
          </a:p>
          <a:p>
            <a:pPr marL="685800" lvl="2">
              <a:lnSpc>
                <a:spcPct val="100000"/>
              </a:lnSpc>
              <a:spcBef>
                <a:spcPts val="1000"/>
              </a:spcBef>
            </a:pPr>
            <a:r>
              <a:rPr lang="sk-SK" sz="1600" dirty="0"/>
              <a:t>profilovanie zhŕňa napr. osobné preferencie, záujmy, správanie, geografickú pozíciu (lokalizácia) alebo geografický pohyb</a:t>
            </a:r>
          </a:p>
          <a:p>
            <a:pPr marL="685800" lvl="2">
              <a:lnSpc>
                <a:spcPct val="100000"/>
              </a:lnSpc>
              <a:spcBef>
                <a:spcPts val="1000"/>
              </a:spcBef>
            </a:pPr>
            <a:r>
              <a:rPr lang="sk-SK" sz="1600" dirty="0"/>
              <a:t>dotknutá osoba môže namietať </a:t>
            </a:r>
            <a:r>
              <a:rPr lang="sk-SK" sz="1600" dirty="0" smtClean="0"/>
              <a:t>profilovanie realizované na základe osobitného predpisu na účely verejného záujmu alebo na základe oprávnených záujmov prevádzkovateľa alebo tretej strany a ak neprevažujú žiadne oprávnené dôvody na takéto spracúvanie má právo na výmaz</a:t>
            </a:r>
            <a:endParaRPr lang="sk-SK" dirty="0"/>
          </a:p>
        </p:txBody>
      </p:sp>
    </p:spTree>
    <p:extLst>
      <p:ext uri="{BB962C8B-B14F-4D97-AF65-F5344CB8AC3E}">
        <p14:creationId xmlns:p14="http://schemas.microsoft.com/office/powerpoint/2010/main" val="42846910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smtClean="0"/>
              <a:t>GDPR</a:t>
            </a:r>
            <a:r>
              <a:rPr lang="sk-SK" sz="4000" cap="small" dirty="0" smtClean="0"/>
              <a:t> </a:t>
            </a:r>
            <a:r>
              <a:rPr lang="sk-SK" sz="2800" cap="small" dirty="0" smtClean="0"/>
              <a:t>Kapitola IV bezpečnosť</a:t>
            </a:r>
            <a:endParaRPr lang="sk-SK" sz="2800" cap="small" dirty="0"/>
          </a:p>
        </p:txBody>
      </p:sp>
      <p:sp>
        <p:nvSpPr>
          <p:cNvPr id="3" name="Zástupný objekt pre obsah 2"/>
          <p:cNvSpPr>
            <a:spLocks noGrp="1"/>
          </p:cNvSpPr>
          <p:nvPr>
            <p:ph idx="1"/>
          </p:nvPr>
        </p:nvSpPr>
        <p:spPr/>
        <p:txBody>
          <a:bodyPr>
            <a:normAutofit/>
          </a:bodyPr>
          <a:lstStyle/>
          <a:p>
            <a:pPr marL="0" lvl="1" indent="0">
              <a:lnSpc>
                <a:spcPct val="100000"/>
              </a:lnSpc>
              <a:spcBef>
                <a:spcPts val="1000"/>
              </a:spcBef>
              <a:buNone/>
            </a:pPr>
            <a:r>
              <a:rPr lang="sk-SK" sz="1800" b="1" dirty="0"/>
              <a:t>V</a:t>
            </a:r>
            <a:r>
              <a:rPr lang="sk-SK" sz="1800" b="1" dirty="0" smtClean="0"/>
              <a:t>edenie záznamov</a:t>
            </a:r>
          </a:p>
          <a:p>
            <a:pPr marL="685800" lvl="2">
              <a:lnSpc>
                <a:spcPct val="100000"/>
              </a:lnSpc>
              <a:spcBef>
                <a:spcPts val="1000"/>
              </a:spcBef>
            </a:pPr>
            <a:r>
              <a:rPr lang="sk-SK" sz="1600" dirty="0" smtClean="0"/>
              <a:t>uložené </a:t>
            </a:r>
            <a:r>
              <a:rPr lang="sk-SK" sz="1600" dirty="0"/>
              <a:t>u prevádzkovateľa a </a:t>
            </a:r>
            <a:r>
              <a:rPr lang="sk-SK" sz="1600" dirty="0" smtClean="0"/>
              <a:t>sprostredkovateľa a prípadne u ich zástupcu</a:t>
            </a:r>
            <a:endParaRPr lang="sk-SK" sz="1600" dirty="0"/>
          </a:p>
          <a:p>
            <a:pPr marL="685800" lvl="2">
              <a:lnSpc>
                <a:spcPct val="100000"/>
              </a:lnSpc>
              <a:spcBef>
                <a:spcPts val="1000"/>
              </a:spcBef>
            </a:pPr>
            <a:r>
              <a:rPr lang="sk-SK" sz="1600" dirty="0"/>
              <a:t>na vyžiadanie povinnosť predložiť úradu</a:t>
            </a:r>
          </a:p>
          <a:p>
            <a:pPr marL="685800" lvl="2">
              <a:lnSpc>
                <a:spcPct val="100000"/>
              </a:lnSpc>
              <a:spcBef>
                <a:spcPts val="1000"/>
              </a:spcBef>
            </a:pPr>
            <a:r>
              <a:rPr lang="sk-SK" sz="1600" dirty="0"/>
              <a:t>nie je povinnosť viesť záznamy u povinného subjektu, ak má menej zamestnancov ako 250, a súčasne spracovateľské operácie nie sú rizikové, a súčasne spracovateľské operácie sú len príležitostné , a súčasne nedochádza k spracúvaniu citlivých údajov alebo údajov o uznaní viny za trestné činy alebo priestupky </a:t>
            </a:r>
            <a:r>
              <a:rPr lang="sk-SK" sz="1600" i="1" dirty="0"/>
              <a:t>(kumulatívne podmienky)</a:t>
            </a:r>
          </a:p>
          <a:p>
            <a:pPr lvl="3"/>
            <a:endParaRPr lang="sk-SK" sz="1600" dirty="0"/>
          </a:p>
          <a:p>
            <a:endParaRPr lang="sk-SK" dirty="0"/>
          </a:p>
        </p:txBody>
      </p:sp>
    </p:spTree>
    <p:extLst>
      <p:ext uri="{BB962C8B-B14F-4D97-AF65-F5344CB8AC3E}">
        <p14:creationId xmlns:p14="http://schemas.microsoft.com/office/powerpoint/2010/main" val="29170559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smtClean="0"/>
              <a:t>GDPR </a:t>
            </a:r>
            <a:r>
              <a:rPr lang="sk-SK" sz="2800" cap="small" dirty="0" smtClean="0"/>
              <a:t>Kapitola IV bezpečnosť</a:t>
            </a:r>
            <a:endParaRPr lang="sk-SK" sz="2800" cap="small" dirty="0"/>
          </a:p>
        </p:txBody>
      </p:sp>
      <p:sp>
        <p:nvSpPr>
          <p:cNvPr id="3" name="Zástupný symbol obsahu 2"/>
          <p:cNvSpPr>
            <a:spLocks noGrp="1"/>
          </p:cNvSpPr>
          <p:nvPr>
            <p:ph idx="1"/>
          </p:nvPr>
        </p:nvSpPr>
        <p:spPr/>
        <p:txBody>
          <a:bodyPr>
            <a:normAutofit fontScale="40000" lnSpcReduction="20000"/>
          </a:bodyPr>
          <a:lstStyle/>
          <a:p>
            <a:pPr marL="0" lvl="1" indent="0">
              <a:lnSpc>
                <a:spcPct val="120000"/>
              </a:lnSpc>
              <a:spcBef>
                <a:spcPts val="0"/>
              </a:spcBef>
              <a:buNone/>
            </a:pPr>
            <a:r>
              <a:rPr lang="sk-SK" sz="5000" b="1" dirty="0" smtClean="0"/>
              <a:t>Zodpovedná </a:t>
            </a:r>
            <a:r>
              <a:rPr lang="sk-SK" sz="5000" b="1" dirty="0"/>
              <a:t>osoba</a:t>
            </a:r>
          </a:p>
          <a:p>
            <a:pPr marL="228600" lvl="1">
              <a:lnSpc>
                <a:spcPct val="120000"/>
              </a:lnSpc>
              <a:spcBef>
                <a:spcPts val="0"/>
              </a:spcBef>
            </a:pPr>
            <a:r>
              <a:rPr lang="sk-SK" sz="4000" dirty="0"/>
              <a:t>povinnosť poveriť len v určitých prípadoch zo strany prevádzkovateľa alebo sprostredkovateľa, podľa </a:t>
            </a:r>
            <a:r>
              <a:rPr lang="sk-SK" sz="4000" dirty="0" smtClean="0"/>
              <a:t>toho, </a:t>
            </a:r>
            <a:r>
              <a:rPr lang="sk-SK" sz="4000" dirty="0"/>
              <a:t>u koho vznikne </a:t>
            </a:r>
            <a:r>
              <a:rPr lang="sk-SK" sz="4000" dirty="0" smtClean="0"/>
              <a:t>potreba/povinnosť</a:t>
            </a:r>
          </a:p>
          <a:p>
            <a:pPr marL="685800" lvl="2">
              <a:lnSpc>
                <a:spcPct val="120000"/>
              </a:lnSpc>
              <a:spcBef>
                <a:spcPts val="0"/>
              </a:spcBef>
            </a:pPr>
            <a:r>
              <a:rPr lang="sk-SK" sz="2600" dirty="0" smtClean="0"/>
              <a:t>spracúvanie vykonáva orgán verejnej moci alebo verejnoprávny subjekt (verejná doprava, energetika</a:t>
            </a:r>
          </a:p>
          <a:p>
            <a:pPr marL="685800" lvl="2">
              <a:lnSpc>
                <a:spcPct val="120000"/>
              </a:lnSpc>
              <a:spcBef>
                <a:spcPts val="0"/>
              </a:spcBef>
            </a:pPr>
            <a:r>
              <a:rPr lang="sk-SK" sz="2600" dirty="0" smtClean="0"/>
              <a:t>hl</a:t>
            </a:r>
            <a:r>
              <a:rPr lang="sk-SK" sz="2600" dirty="0"/>
              <a:t>. činnosťou </a:t>
            </a:r>
            <a:r>
              <a:rPr lang="sk-SK" sz="2600" i="1" dirty="0"/>
              <a:t>(primárne  činnosti – kľúčové operácie na dosiahnutie cieľov; nie doplnkové </a:t>
            </a:r>
            <a:r>
              <a:rPr lang="sk-SK" sz="2600" i="1" dirty="0" smtClean="0"/>
              <a:t>činnosti)</a:t>
            </a:r>
            <a:r>
              <a:rPr lang="sk-SK" sz="2600" dirty="0" smtClean="0"/>
              <a:t>: pravidelné systematické monitorovanie dotknutých osôb vo veľkom rozsahu (</a:t>
            </a:r>
            <a:r>
              <a:rPr lang="sk-SK" sz="2600" dirty="0" err="1" smtClean="0"/>
              <a:t>SBS</a:t>
            </a:r>
            <a:r>
              <a:rPr lang="sk-SK" sz="2600" dirty="0" smtClean="0"/>
              <a:t> pre veľké obchodné centrá)</a:t>
            </a:r>
          </a:p>
          <a:p>
            <a:pPr marL="685800" lvl="2">
              <a:lnSpc>
                <a:spcPct val="120000"/>
              </a:lnSpc>
              <a:spcBef>
                <a:spcPts val="0"/>
              </a:spcBef>
            </a:pPr>
            <a:r>
              <a:rPr lang="sk-SK" sz="2600" dirty="0" smtClean="0"/>
              <a:t>hl</a:t>
            </a:r>
            <a:r>
              <a:rPr lang="sk-SK" sz="2600" dirty="0"/>
              <a:t>. činnosťou: spracúvanie </a:t>
            </a:r>
            <a:r>
              <a:rPr lang="sk-SK" sz="2600" dirty="0" smtClean="0"/>
              <a:t>citlivých údajov vo veľkom rozsahu (nemocnice; nie súkromný lekár, advokát, účtovník) alebo údajov o uznaní viny za trestné činy alebo priestupky </a:t>
            </a:r>
          </a:p>
          <a:p>
            <a:pPr marL="228600" lvl="1">
              <a:lnSpc>
                <a:spcPct val="120000"/>
              </a:lnSpc>
              <a:spcBef>
                <a:spcPts val="0"/>
              </a:spcBef>
            </a:pPr>
            <a:r>
              <a:rPr lang="sk-SK" sz="4000" dirty="0"/>
              <a:t>môže byť aj spoločná zodpovedná osoba – účelnosť a dostupnosť (úrad, v rámci organizácie a dotknutým osobám); tak </a:t>
            </a:r>
            <a:r>
              <a:rPr lang="sk-SK" sz="4000" dirty="0" err="1"/>
              <a:t>FO</a:t>
            </a:r>
            <a:r>
              <a:rPr lang="sk-SK" sz="4000" dirty="0"/>
              <a:t> ako aj PO; nie je štatutárny zástupca </a:t>
            </a:r>
          </a:p>
          <a:p>
            <a:pPr marL="228600" lvl="1">
              <a:lnSpc>
                <a:spcPct val="120000"/>
              </a:lnSpc>
              <a:spcBef>
                <a:spcPts val="0"/>
              </a:spcBef>
            </a:pPr>
            <a:r>
              <a:rPr lang="sk-SK" sz="4000" dirty="0"/>
              <a:t>úrad odporúča, aby bola určená len 1 zodpovedná osoba (oddelenie); priama </a:t>
            </a:r>
            <a:r>
              <a:rPr lang="sk-SK" sz="4000" dirty="0" err="1"/>
              <a:t>reportovacia</a:t>
            </a:r>
            <a:r>
              <a:rPr lang="sk-SK" sz="4000" dirty="0"/>
              <a:t> linka na najvyššie vedenie – zásada zodpovednosti a zodpovednosť zodpovednej osoby </a:t>
            </a:r>
          </a:p>
          <a:p>
            <a:pPr marL="228600" lvl="1">
              <a:lnSpc>
                <a:spcPct val="120000"/>
              </a:lnSpc>
              <a:spcBef>
                <a:spcPts val="0"/>
              </a:spcBef>
            </a:pPr>
            <a:r>
              <a:rPr lang="sk-SK" sz="4000" dirty="0"/>
              <a:t>odborné kvality, znalosti práva a postupov ochrany osobných údajov, viazaný mlčanlivosťou (nie voči úradu); konflikt záujmu - </a:t>
            </a:r>
            <a:r>
              <a:rPr lang="sk-SK" sz="4000" dirty="0" smtClean="0"/>
              <a:t>nesmie </a:t>
            </a:r>
            <a:r>
              <a:rPr lang="sk-SK" sz="4000" dirty="0"/>
              <a:t>určovať účel a prostriedky spracúvania, nejedná sa o samotnú pozíciu vrcholového manažmentu</a:t>
            </a:r>
          </a:p>
          <a:p>
            <a:pPr marL="228600" lvl="1">
              <a:lnSpc>
                <a:spcPct val="120000"/>
              </a:lnSpc>
              <a:spcBef>
                <a:spcPts val="0"/>
              </a:spcBef>
            </a:pPr>
            <a:r>
              <a:rPr lang="sk-SK" sz="4000" dirty="0"/>
              <a:t>môže určiť aj dodatočnú ochranu osobných údajov nad rámec nariadenia</a:t>
            </a:r>
          </a:p>
          <a:p>
            <a:pPr marL="228600" lvl="1">
              <a:lnSpc>
                <a:spcPct val="120000"/>
              </a:lnSpc>
              <a:spcBef>
                <a:spcPts val="0"/>
              </a:spcBef>
            </a:pPr>
            <a:r>
              <a:rPr lang="sk-SK" sz="4000" dirty="0"/>
              <a:t>nepodlieha správnej pokute</a:t>
            </a:r>
          </a:p>
          <a:p>
            <a:pPr marL="228600" lvl="1">
              <a:lnSpc>
                <a:spcPct val="120000"/>
              </a:lnSpc>
              <a:spcBef>
                <a:spcPts val="0"/>
              </a:spcBef>
            </a:pPr>
            <a:r>
              <a:rPr lang="sk-SK" sz="4000" dirty="0"/>
              <a:t>zverejnenie kontaktu </a:t>
            </a:r>
            <a:r>
              <a:rPr lang="sk-SK" sz="4000" i="1" dirty="0"/>
              <a:t>(neznamená osobné údaje</a:t>
            </a:r>
            <a:r>
              <a:rPr lang="sk-SK" sz="4000" dirty="0"/>
              <a:t>) na zodpovednú osobu a jej oznámenie úradu  </a:t>
            </a:r>
          </a:p>
          <a:p>
            <a:pPr marL="228600" lvl="1">
              <a:lnSpc>
                <a:spcPct val="120000"/>
              </a:lnSpc>
              <a:spcBef>
                <a:spcPts val="0"/>
              </a:spcBef>
            </a:pPr>
            <a:r>
              <a:rPr lang="sk-SK" sz="4000" dirty="0"/>
              <a:t>môže byť určená aj na dobrovoľnej báze alebo ak má označenie zodpovedná osoba – </a:t>
            </a:r>
            <a:r>
              <a:rPr lang="sk-SK" sz="4000" dirty="0" smtClean="0"/>
              <a:t>povinnosť súladu </a:t>
            </a:r>
            <a:r>
              <a:rPr lang="sk-SK" sz="4000" dirty="0"/>
              <a:t>s nariadením</a:t>
            </a:r>
          </a:p>
          <a:p>
            <a:endParaRPr lang="sk-SK" dirty="0"/>
          </a:p>
        </p:txBody>
      </p:sp>
    </p:spTree>
    <p:extLst>
      <p:ext uri="{BB962C8B-B14F-4D97-AF65-F5344CB8AC3E}">
        <p14:creationId xmlns:p14="http://schemas.microsoft.com/office/powerpoint/2010/main" val="28616426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smtClean="0"/>
              <a:t>GDPR</a:t>
            </a:r>
            <a:r>
              <a:rPr lang="sk-SK" sz="4000" cap="small" dirty="0" smtClean="0"/>
              <a:t> </a:t>
            </a:r>
            <a:r>
              <a:rPr lang="sk-SK" sz="2800" dirty="0"/>
              <a:t>Kapitola </a:t>
            </a:r>
            <a:r>
              <a:rPr lang="sk-SK" sz="2800" dirty="0" smtClean="0"/>
              <a:t>V </a:t>
            </a:r>
            <a:r>
              <a:rPr lang="sk-SK" sz="2800" cap="small" dirty="0" smtClean="0"/>
              <a:t>dozorný orgán</a:t>
            </a:r>
            <a:endParaRPr lang="sk-SK" sz="2800" dirty="0"/>
          </a:p>
        </p:txBody>
      </p:sp>
      <p:sp>
        <p:nvSpPr>
          <p:cNvPr id="3" name="Zástupný objekt pre obsah 2"/>
          <p:cNvSpPr>
            <a:spLocks noGrp="1"/>
          </p:cNvSpPr>
          <p:nvPr>
            <p:ph idx="1"/>
          </p:nvPr>
        </p:nvSpPr>
        <p:spPr/>
        <p:txBody>
          <a:bodyPr>
            <a:normAutofit/>
          </a:bodyPr>
          <a:lstStyle/>
          <a:p>
            <a:pPr marL="228600" lvl="1">
              <a:lnSpc>
                <a:spcPct val="110000"/>
              </a:lnSpc>
              <a:spcBef>
                <a:spcPts val="0"/>
              </a:spcBef>
            </a:pPr>
            <a:r>
              <a:rPr lang="sk-SK" dirty="0" smtClean="0"/>
              <a:t> </a:t>
            </a:r>
            <a:r>
              <a:rPr lang="sk-SK" sz="2000" dirty="0"/>
              <a:t>vedúci dozorný orgán</a:t>
            </a:r>
          </a:p>
          <a:p>
            <a:pPr lvl="1"/>
            <a:r>
              <a:rPr lang="sk-SK" sz="1800" dirty="0" smtClean="0"/>
              <a:t>hlavná (jediná) prevádzkareň; ústredie/ riadiace centrum; manažment rozhodujúci o ochrane osobných údajov   </a:t>
            </a:r>
          </a:p>
          <a:p>
            <a:pPr lvl="1"/>
            <a:r>
              <a:rPr lang="sk-SK" sz="1800" dirty="0" smtClean="0"/>
              <a:t>pri určení spolupráca s úradom</a:t>
            </a:r>
          </a:p>
          <a:p>
            <a:pPr lvl="1"/>
            <a:r>
              <a:rPr lang="sk-SK" sz="1800" dirty="0" smtClean="0"/>
              <a:t>odporúčanie: určiť hlavný </a:t>
            </a:r>
            <a:r>
              <a:rPr lang="sk-SK" sz="1800" dirty="0"/>
              <a:t>dozorný </a:t>
            </a:r>
            <a:r>
              <a:rPr lang="sk-SK" sz="1800" dirty="0" smtClean="0"/>
              <a:t>orgán samotným prevádzkovateľom a poskytnúť túto informáciu vedúcemu dozornému orgánu</a:t>
            </a:r>
            <a:endParaRPr lang="sk-SK" sz="1800" dirty="0"/>
          </a:p>
          <a:p>
            <a:pPr marL="228600" lvl="1">
              <a:lnSpc>
                <a:spcPct val="120000"/>
              </a:lnSpc>
              <a:spcBef>
                <a:spcPts val="0"/>
              </a:spcBef>
            </a:pPr>
            <a:r>
              <a:rPr lang="sk-SK" sz="2000" dirty="0"/>
              <a:t>dotknutý dozorný orgán </a:t>
            </a:r>
          </a:p>
          <a:p>
            <a:pPr marL="685800" lvl="2">
              <a:spcBef>
                <a:spcPts val="1000"/>
              </a:spcBef>
            </a:pPr>
            <a:r>
              <a:rPr lang="sk-SK" sz="1800" dirty="0" smtClean="0"/>
              <a:t>porušenie ochrany sa týka prevádzkarne, organizačnej zložky umiestnenej v členskom štáte dotknutého dozorného orgánu </a:t>
            </a:r>
          </a:p>
          <a:p>
            <a:pPr marL="685800" lvl="2">
              <a:spcBef>
                <a:spcPts val="1000"/>
              </a:spcBef>
            </a:pPr>
            <a:r>
              <a:rPr lang="sk-SK" sz="1800" dirty="0" smtClean="0"/>
              <a:t>porušenie ochrany sa podstatne dotýka dotknutých osôb len v členskom štáte dotknutého dozorného orgánu    </a:t>
            </a:r>
            <a:endParaRPr lang="sk-SK" sz="1800" dirty="0"/>
          </a:p>
        </p:txBody>
      </p:sp>
    </p:spTree>
    <p:extLst>
      <p:ext uri="{BB962C8B-B14F-4D97-AF65-F5344CB8AC3E}">
        <p14:creationId xmlns:p14="http://schemas.microsoft.com/office/powerpoint/2010/main" val="2929187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sk-SK" dirty="0"/>
          </a:p>
        </p:txBody>
      </p:sp>
      <p:sp>
        <p:nvSpPr>
          <p:cNvPr id="3" name="Zástupný objekt pre obsah 2"/>
          <p:cNvSpPr>
            <a:spLocks noGrp="1"/>
          </p:cNvSpPr>
          <p:nvPr>
            <p:ph idx="1"/>
          </p:nvPr>
        </p:nvSpPr>
        <p:spPr/>
        <p:txBody>
          <a:bodyPr>
            <a:normAutofit/>
          </a:bodyPr>
          <a:lstStyle/>
          <a:p>
            <a:pPr marL="0" indent="0" algn="r">
              <a:buNone/>
            </a:pPr>
            <a:endParaRPr lang="sk-SK" dirty="0" smtClean="0"/>
          </a:p>
          <a:p>
            <a:pPr marL="0" indent="0" algn="r">
              <a:buNone/>
            </a:pPr>
            <a:endParaRPr lang="sk-SK" dirty="0"/>
          </a:p>
          <a:p>
            <a:pPr marL="0" indent="0" algn="r">
              <a:buNone/>
            </a:pPr>
            <a:endParaRPr lang="sk-SK" dirty="0" smtClean="0"/>
          </a:p>
          <a:p>
            <a:pPr marL="0" indent="0" algn="r">
              <a:buNone/>
            </a:pPr>
            <a:endParaRPr lang="sk-SK" dirty="0"/>
          </a:p>
          <a:p>
            <a:pPr marL="0" indent="0" algn="r">
              <a:buNone/>
            </a:pPr>
            <a:r>
              <a:rPr lang="sk-SK" sz="2400" i="1" dirty="0" smtClean="0"/>
              <a:t>JUDr. Daniela Palkovičová</a:t>
            </a:r>
          </a:p>
          <a:p>
            <a:pPr marL="0" indent="0" algn="r">
              <a:buNone/>
            </a:pPr>
            <a:r>
              <a:rPr lang="sk-SK" sz="2400" i="1" dirty="0" smtClean="0"/>
              <a:t>Odbor právnych služieb</a:t>
            </a:r>
          </a:p>
          <a:p>
            <a:pPr marL="0" indent="0" algn="r">
              <a:buNone/>
            </a:pPr>
            <a:r>
              <a:rPr lang="sk-SK" sz="2400" i="1" dirty="0" smtClean="0"/>
              <a:t>Úrad na ochranu osobných údajov SR</a:t>
            </a:r>
          </a:p>
          <a:p>
            <a:pPr marL="0" indent="0" algn="r">
              <a:buNone/>
            </a:pPr>
            <a:r>
              <a:rPr lang="sk-SK" sz="1800" i="1" dirty="0" smtClean="0"/>
              <a:t>daniela.palkovicova@pdp.gov.sk</a:t>
            </a:r>
          </a:p>
          <a:p>
            <a:pPr marL="0" indent="0" algn="r">
              <a:buNone/>
            </a:pPr>
            <a:r>
              <a:rPr lang="sk-SK" sz="1800" i="1" dirty="0" smtClean="0"/>
              <a:t>jún 2017</a:t>
            </a:r>
            <a:r>
              <a:rPr lang="sk-SK" sz="2400" i="1" dirty="0" smtClean="0"/>
              <a:t> </a:t>
            </a:r>
          </a:p>
          <a:p>
            <a:pPr marL="0" indent="0">
              <a:buNone/>
            </a:pPr>
            <a:endParaRPr lang="sk-SK" dirty="0"/>
          </a:p>
          <a:p>
            <a:pPr marL="0" indent="0">
              <a:buNone/>
            </a:pPr>
            <a:endParaRPr lang="sk-SK" dirty="0"/>
          </a:p>
        </p:txBody>
      </p:sp>
    </p:spTree>
    <p:extLst>
      <p:ext uri="{BB962C8B-B14F-4D97-AF65-F5344CB8AC3E}">
        <p14:creationId xmlns:p14="http://schemas.microsoft.com/office/powerpoint/2010/main" val="23565514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sk-SK"/>
          </a:p>
        </p:txBody>
      </p:sp>
      <p:sp>
        <p:nvSpPr>
          <p:cNvPr id="3" name="Zástupný objekt pre obsah 2"/>
          <p:cNvSpPr>
            <a:spLocks noGrp="1"/>
          </p:cNvSpPr>
          <p:nvPr>
            <p:ph idx="1"/>
          </p:nvPr>
        </p:nvSpPr>
        <p:spPr>
          <a:xfrm>
            <a:off x="1120000" y="1825625"/>
            <a:ext cx="10233800" cy="4801678"/>
          </a:xfrm>
        </p:spPr>
        <p:txBody>
          <a:bodyPr>
            <a:normAutofit fontScale="85000" lnSpcReduction="20000"/>
          </a:bodyPr>
          <a:lstStyle/>
          <a:p>
            <a:pPr marL="0" indent="0" algn="ctr">
              <a:buNone/>
            </a:pPr>
            <a:r>
              <a:rPr lang="sk-SK" b="1" dirty="0" smtClean="0"/>
              <a:t>Otázky ?</a:t>
            </a:r>
          </a:p>
          <a:p>
            <a:pPr marL="0" indent="0" algn="ctr">
              <a:buNone/>
            </a:pPr>
            <a:r>
              <a:rPr lang="sk-SK" dirty="0" smtClean="0">
                <a:hlinkClick r:id="rId2"/>
              </a:rPr>
              <a:t>nariadenie@pdp.gov.sk</a:t>
            </a:r>
            <a:r>
              <a:rPr lang="sk-SK" dirty="0" smtClean="0"/>
              <a:t> </a:t>
            </a:r>
          </a:p>
          <a:p>
            <a:pPr marL="0" indent="0" algn="ctr">
              <a:buNone/>
            </a:pPr>
            <a:r>
              <a:rPr lang="sk-SK" dirty="0" smtClean="0"/>
              <a:t>www.dataprotection.gov.sk</a:t>
            </a:r>
          </a:p>
          <a:p>
            <a:pPr marL="0" indent="0" algn="ctr">
              <a:buNone/>
            </a:pPr>
            <a:endParaRPr lang="sk-SK" dirty="0"/>
          </a:p>
          <a:p>
            <a:pPr marL="0" indent="0" algn="ctr">
              <a:buNone/>
            </a:pPr>
            <a:endParaRPr lang="sk-SK" b="1" dirty="0" smtClean="0"/>
          </a:p>
          <a:p>
            <a:pPr marL="0" indent="0" algn="ctr">
              <a:buNone/>
            </a:pPr>
            <a:endParaRPr lang="sk-SK" b="1" dirty="0"/>
          </a:p>
          <a:p>
            <a:pPr marL="0" indent="0" algn="ctr">
              <a:buNone/>
            </a:pPr>
            <a:endParaRPr lang="sk-SK" b="1" dirty="0" smtClean="0"/>
          </a:p>
          <a:p>
            <a:pPr marL="0" indent="0" algn="ctr">
              <a:buNone/>
            </a:pPr>
            <a:endParaRPr lang="sk-SK" b="1" dirty="0"/>
          </a:p>
          <a:p>
            <a:pPr marL="0" indent="0" algn="ctr">
              <a:buNone/>
            </a:pPr>
            <a:endParaRPr lang="sk-SK" b="1" dirty="0" smtClean="0"/>
          </a:p>
          <a:p>
            <a:pPr marL="0" indent="0" algn="ctr">
              <a:buNone/>
            </a:pPr>
            <a:endParaRPr lang="sk-SK" b="1" dirty="0"/>
          </a:p>
          <a:p>
            <a:pPr marL="0" indent="0" algn="ctr">
              <a:buNone/>
            </a:pPr>
            <a:endParaRPr lang="sk-SK" b="1" dirty="0" smtClean="0"/>
          </a:p>
          <a:p>
            <a:pPr marL="0" indent="0" algn="ctr">
              <a:buNone/>
            </a:pPr>
            <a:r>
              <a:rPr lang="sk-SK" b="1" dirty="0" smtClean="0"/>
              <a:t>Ďakujem za pozornosť. </a:t>
            </a:r>
            <a:endParaRPr lang="sk-SK" b="1" dirty="0"/>
          </a:p>
        </p:txBody>
      </p:sp>
      <p:pic>
        <p:nvPicPr>
          <p:cNvPr id="6" name="Obrázok 5"/>
          <p:cNvPicPr>
            <a:picLocks noChangeAspect="1"/>
          </p:cNvPicPr>
          <p:nvPr/>
        </p:nvPicPr>
        <p:blipFill>
          <a:blip r:embed="rId3"/>
          <a:stretch>
            <a:fillRect/>
          </a:stretch>
        </p:blipFill>
        <p:spPr>
          <a:xfrm>
            <a:off x="5114925" y="3078505"/>
            <a:ext cx="1962150" cy="2324100"/>
          </a:xfrm>
          <a:prstGeom prst="rect">
            <a:avLst/>
          </a:prstGeom>
        </p:spPr>
      </p:pic>
    </p:spTree>
    <p:extLst>
      <p:ext uri="{BB962C8B-B14F-4D97-AF65-F5344CB8AC3E}">
        <p14:creationId xmlns:p14="http://schemas.microsoft.com/office/powerpoint/2010/main" val="974868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smtClean="0"/>
              <a:t>Legislatívny proces novej ochrany osobných údajov</a:t>
            </a:r>
            <a:endParaRPr lang="sk-SK" sz="4000" cap="small" dirty="0"/>
          </a:p>
        </p:txBody>
      </p:sp>
      <p:sp>
        <p:nvSpPr>
          <p:cNvPr id="3" name="Zástupný objekt pre obsah 2"/>
          <p:cNvSpPr>
            <a:spLocks noGrp="1"/>
          </p:cNvSpPr>
          <p:nvPr>
            <p:ph idx="1"/>
          </p:nvPr>
        </p:nvSpPr>
        <p:spPr/>
        <p:txBody>
          <a:bodyPr/>
          <a:lstStyle/>
          <a:p>
            <a:pPr marL="228600" lvl="2">
              <a:spcBef>
                <a:spcPts val="1000"/>
              </a:spcBef>
            </a:pPr>
            <a:r>
              <a:rPr lang="sk-SK" dirty="0">
                <a:solidFill>
                  <a:schemeClr val="tx1"/>
                </a:solidFill>
              </a:rPr>
              <a:t>Nariadenie Európskeho parlamentu a Rady (EÚ) 2016/679 z 27. apríla 2016 o ochrane fyzických osôb pri spracúvaní osobných údajov a o voľnom pohybe takýchto údajov, ktorým sa zrušuje smernica 95/46/ES  </a:t>
            </a:r>
            <a:endParaRPr lang="sk-SK" dirty="0" smtClean="0">
              <a:solidFill>
                <a:schemeClr val="tx1"/>
              </a:solidFill>
            </a:endParaRPr>
          </a:p>
          <a:p>
            <a:pPr marL="685800" lvl="3">
              <a:spcBef>
                <a:spcPts val="1000"/>
              </a:spcBef>
            </a:pPr>
            <a:r>
              <a:rPr lang="sk-SK" dirty="0" smtClean="0"/>
              <a:t>je priamo aplikovateľné</a:t>
            </a:r>
          </a:p>
          <a:p>
            <a:pPr marL="685800" lvl="3">
              <a:spcBef>
                <a:spcPts val="1000"/>
              </a:spcBef>
            </a:pPr>
            <a:r>
              <a:rPr lang="sk-SK" dirty="0" smtClean="0"/>
              <a:t>bolo schválené dňa 8. apríla 2016 Komisiou a dňa 14. apríla EU parlamentom  </a:t>
            </a:r>
          </a:p>
          <a:p>
            <a:pPr marL="685800" lvl="3">
              <a:spcBef>
                <a:spcPts val="1000"/>
              </a:spcBef>
            </a:pPr>
            <a:r>
              <a:rPr lang="sk-SK" dirty="0" smtClean="0"/>
              <a:t>článok 99  nariadenia: zverejnenie nariadenia v Úradnom vestníku EU dňa 4. mája 2016 (platnosť nariadenia) a nadobudnutie účinnosti nariadenia dňa 24</a:t>
            </a:r>
            <a:r>
              <a:rPr lang="sk-SK" dirty="0"/>
              <a:t>. </a:t>
            </a:r>
            <a:r>
              <a:rPr lang="sk-SK" dirty="0" smtClean="0"/>
              <a:t>mája 2016.  Nariadenie sa začne uplatňovať </a:t>
            </a:r>
            <a:r>
              <a:rPr lang="sk-SK" dirty="0"/>
              <a:t>po uplynutí dvojročného prechodného obdobia, </a:t>
            </a:r>
            <a:r>
              <a:rPr lang="sk-SK" dirty="0" smtClean="0"/>
              <a:t>dňa 25</a:t>
            </a:r>
            <a:r>
              <a:rPr lang="sk-SK" dirty="0"/>
              <a:t>. mája </a:t>
            </a:r>
            <a:r>
              <a:rPr lang="sk-SK" dirty="0" smtClean="0"/>
              <a:t>2018</a:t>
            </a:r>
          </a:p>
          <a:p>
            <a:pPr marL="228600" lvl="2">
              <a:spcBef>
                <a:spcPts val="1000"/>
              </a:spcBef>
            </a:pPr>
            <a:r>
              <a:rPr lang="sk-SK" dirty="0" smtClean="0"/>
              <a:t>v súčasnosti prebieha na úrade legislatívny proces návrhu nového zákona o ochrane osobných údajov v úzkej spolupráci s MV SR a MS SR</a:t>
            </a:r>
          </a:p>
          <a:p>
            <a:pPr marL="685800" lvl="3">
              <a:spcBef>
                <a:spcPts val="1000"/>
              </a:spcBef>
            </a:pPr>
            <a:r>
              <a:rPr lang="sk-SK" dirty="0" smtClean="0"/>
              <a:t>predkladateľom nového zákona je úrad a jeho gestorom MS SR</a:t>
            </a:r>
          </a:p>
          <a:p>
            <a:pPr marL="685800" lvl="3">
              <a:spcBef>
                <a:spcPts val="1000"/>
              </a:spcBef>
            </a:pPr>
            <a:r>
              <a:rPr lang="sk-SK" dirty="0" smtClean="0"/>
              <a:t>gestorom transpozície Smernice </a:t>
            </a:r>
            <a:r>
              <a:rPr lang="sk-SK" dirty="0" err="1" smtClean="0"/>
              <a:t>EP</a:t>
            </a:r>
            <a:r>
              <a:rPr lang="sk-SK" dirty="0" smtClean="0"/>
              <a:t> a </a:t>
            </a:r>
            <a:r>
              <a:rPr lang="sk-SK" dirty="0"/>
              <a:t>Rady (EÚ) </a:t>
            </a:r>
            <a:r>
              <a:rPr lang="sk-SK" dirty="0" smtClean="0"/>
              <a:t>2016/680 je MV SR</a:t>
            </a:r>
            <a:endParaRPr lang="sk-SK" dirty="0"/>
          </a:p>
        </p:txBody>
      </p:sp>
    </p:spTree>
    <p:extLst>
      <p:ext uri="{BB962C8B-B14F-4D97-AF65-F5344CB8AC3E}">
        <p14:creationId xmlns:p14="http://schemas.microsoft.com/office/powerpoint/2010/main" val="683181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Legislatívny proces novej ochrany osobných údajov</a:t>
            </a:r>
            <a:endParaRPr lang="sk-SK" sz="4000" dirty="0"/>
          </a:p>
        </p:txBody>
      </p:sp>
      <p:sp>
        <p:nvSpPr>
          <p:cNvPr id="3" name="Zástupný objekt pre obsah 2"/>
          <p:cNvSpPr>
            <a:spLocks noGrp="1"/>
          </p:cNvSpPr>
          <p:nvPr>
            <p:ph idx="1"/>
          </p:nvPr>
        </p:nvSpPr>
        <p:spPr/>
        <p:txBody>
          <a:bodyPr>
            <a:normAutofit fontScale="77500" lnSpcReduction="20000"/>
          </a:bodyPr>
          <a:lstStyle/>
          <a:p>
            <a:r>
              <a:rPr lang="sk-SK" sz="2600" dirty="0" smtClean="0"/>
              <a:t>návrh zákona o ochrane osobných údajov obsahuje</a:t>
            </a:r>
          </a:p>
          <a:p>
            <a:pPr lvl="1"/>
            <a:r>
              <a:rPr lang="sk-SK" sz="2300" dirty="0" smtClean="0">
                <a:solidFill>
                  <a:schemeClr val="tx1"/>
                </a:solidFill>
              </a:rPr>
              <a:t>časti návrhu zákona záväzné pre všetky subjekty, ktoré upravujú</a:t>
            </a:r>
          </a:p>
          <a:p>
            <a:pPr lvl="2"/>
            <a:r>
              <a:rPr lang="sk-SK" sz="2100" dirty="0" smtClean="0"/>
              <a:t>vecnú a územnú pôsobnosť zákona a vymedzenie základných pojmov</a:t>
            </a:r>
          </a:p>
          <a:p>
            <a:pPr lvl="2"/>
            <a:r>
              <a:rPr lang="sk-SK" sz="2100" dirty="0" smtClean="0"/>
              <a:t>osobitné situácie spracúvania osobných údajov, ktoré vychádzajú zo splnomocňujúcich ustanovení nariadenia (</a:t>
            </a:r>
            <a:r>
              <a:rPr lang="sk-SK" sz="2100" i="1" dirty="0" smtClean="0"/>
              <a:t>najmä čl. 9 a kapitola IX, čl. 85 až 91 nariadenia</a:t>
            </a:r>
            <a:r>
              <a:rPr lang="sk-SK" sz="2100" dirty="0" smtClean="0"/>
              <a:t>)</a:t>
            </a:r>
          </a:p>
          <a:p>
            <a:pPr lvl="2"/>
            <a:r>
              <a:rPr lang="sk-SK" sz="2100" dirty="0" smtClean="0"/>
              <a:t>postavenie, pôsobnosť a právomoc úradu</a:t>
            </a:r>
          </a:p>
          <a:p>
            <a:pPr lvl="2"/>
            <a:r>
              <a:rPr lang="sk-SK" sz="2100" dirty="0" smtClean="0"/>
              <a:t>schvaľovanie kódexov správania, prevádzkovateľov a sprostredkovateľov, certifikáciu prevádzkovateľov a sprostredkovateľov, akreditáciu monitorujúcich subjektov a certifikačných subjektov zo strany úradu</a:t>
            </a:r>
          </a:p>
          <a:p>
            <a:pPr lvl="2"/>
            <a:r>
              <a:rPr lang="sk-SK" sz="2100" dirty="0" smtClean="0"/>
              <a:t>vybavovanie sťažností úradom </a:t>
            </a:r>
          </a:p>
          <a:p>
            <a:pPr lvl="2"/>
            <a:r>
              <a:rPr lang="sk-SK" sz="2100" dirty="0" smtClean="0"/>
              <a:t>kontrolu a konanie o ochrane osobných údajov </a:t>
            </a:r>
          </a:p>
          <a:p>
            <a:pPr lvl="2"/>
            <a:r>
              <a:rPr lang="sk-SK" sz="2100" dirty="0" smtClean="0"/>
              <a:t>sankcie (</a:t>
            </a:r>
            <a:r>
              <a:rPr lang="sk-SK" sz="2100" i="1" dirty="0" smtClean="0"/>
              <a:t>správne pokuty a poriadkové pokuty</a:t>
            </a:r>
            <a:r>
              <a:rPr lang="sk-SK" sz="2100" dirty="0" smtClean="0"/>
              <a:t>)</a:t>
            </a:r>
          </a:p>
          <a:p>
            <a:pPr lvl="1">
              <a:lnSpc>
                <a:spcPct val="100000"/>
              </a:lnSpc>
            </a:pPr>
            <a:r>
              <a:rPr lang="sk-SK" sz="2300" dirty="0" smtClean="0">
                <a:solidFill>
                  <a:schemeClr val="tx1"/>
                </a:solidFill>
              </a:rPr>
              <a:t>osobitné časti</a:t>
            </a:r>
          </a:p>
          <a:p>
            <a:pPr lvl="2">
              <a:lnSpc>
                <a:spcPct val="100000"/>
              </a:lnSpc>
            </a:pPr>
            <a:r>
              <a:rPr lang="sk-SK" sz="2100" dirty="0" smtClean="0"/>
              <a:t>upravujúce ochranu osobných údajov v rámci činností, ktoré nepodliehajú právu EU </a:t>
            </a:r>
          </a:p>
          <a:p>
            <a:pPr lvl="2">
              <a:lnSpc>
                <a:spcPct val="100000"/>
              </a:lnSpc>
            </a:pPr>
            <a:r>
              <a:rPr lang="sk-SK" sz="2100" dirty="0" smtClean="0"/>
              <a:t>upravujúce ochranu osobných údajov príslušnými orgánmi </a:t>
            </a:r>
            <a:r>
              <a:rPr lang="sk-SK" sz="2100" i="1" dirty="0" smtClean="0"/>
              <a:t>(</a:t>
            </a:r>
            <a:r>
              <a:rPr lang="sk-SK" sz="2100" i="1" dirty="0"/>
              <a:t>prevádzkovateľ informačných systémov Policajného zboru, Vojenskej polície, Zboru väzenskej a justičnej stráže, finančnej správy, prokuratúry, súdov, v ktorých sa spracúvajú osobné údaje na účely predchádzania a odhaľovania trestnej činnosti, zisťovania páchateľov trestných činov, vyšetrovania trestných činov, stíhania trestných činov alebo na účely výkonu rozhodnutí v trestnom konaní vrátane ochrany pred ohrozením verejného poriadku a predchádzania takémuto </a:t>
            </a:r>
            <a:r>
              <a:rPr lang="sk-SK" sz="2100" i="1" dirty="0" smtClean="0"/>
              <a:t>ohrozeniu)  </a:t>
            </a:r>
            <a:r>
              <a:rPr lang="sk-SK" sz="2100" dirty="0" smtClean="0"/>
              <a:t>  </a:t>
            </a:r>
            <a:endParaRPr lang="sk-SK" sz="2100" dirty="0"/>
          </a:p>
        </p:txBody>
      </p:sp>
    </p:spTree>
    <p:extLst>
      <p:ext uri="{BB962C8B-B14F-4D97-AF65-F5344CB8AC3E}">
        <p14:creationId xmlns:p14="http://schemas.microsoft.com/office/powerpoint/2010/main" val="42881387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smtClean="0"/>
              <a:t>Právna úprava </a:t>
            </a:r>
            <a:r>
              <a:rPr lang="sk-SK" sz="4000" cap="small" dirty="0" err="1" smtClean="0"/>
              <a:t>GDPR</a:t>
            </a:r>
            <a:r>
              <a:rPr lang="sk-SK" sz="4000" cap="small" dirty="0" smtClean="0"/>
              <a:t> </a:t>
            </a:r>
            <a:r>
              <a:rPr lang="sk-SK" sz="2800" dirty="0"/>
              <a:t>Kapitola I </a:t>
            </a:r>
            <a:r>
              <a:rPr lang="sk-SK" sz="2800" cap="small" dirty="0" smtClean="0"/>
              <a:t>všeobecné ustanovenia</a:t>
            </a:r>
            <a:endParaRPr lang="sk-SK" sz="2800" cap="small" dirty="0"/>
          </a:p>
        </p:txBody>
      </p:sp>
      <p:sp>
        <p:nvSpPr>
          <p:cNvPr id="3" name="Zástupný objekt pre obsah 2"/>
          <p:cNvSpPr>
            <a:spLocks noGrp="1"/>
          </p:cNvSpPr>
          <p:nvPr>
            <p:ph idx="1"/>
          </p:nvPr>
        </p:nvSpPr>
        <p:spPr/>
        <p:txBody>
          <a:bodyPr>
            <a:normAutofit fontScale="70000" lnSpcReduction="20000"/>
          </a:bodyPr>
          <a:lstStyle/>
          <a:p>
            <a:pPr marL="0" lvl="1" indent="0">
              <a:spcBef>
                <a:spcPts val="1000"/>
              </a:spcBef>
              <a:buNone/>
            </a:pPr>
            <a:r>
              <a:rPr lang="sk-SK" sz="2900" b="1" dirty="0">
                <a:solidFill>
                  <a:schemeClr val="tx1"/>
                </a:solidFill>
              </a:rPr>
              <a:t>Osobná pôsobnosť</a:t>
            </a:r>
          </a:p>
          <a:p>
            <a:pPr lvl="1"/>
            <a:r>
              <a:rPr lang="sk-SK" sz="2600" dirty="0" smtClean="0"/>
              <a:t>ochrana sa vzťahuje len na žijúce fyzické osoby a len na spracúvanie osobných údajov</a:t>
            </a:r>
          </a:p>
          <a:p>
            <a:pPr lvl="1"/>
            <a:r>
              <a:rPr lang="sk-SK" sz="2600" dirty="0" smtClean="0"/>
              <a:t>ochrana sa nevzťahuje na nežijúce fyzické osoby, </a:t>
            </a:r>
            <a:r>
              <a:rPr lang="sk-SK" sz="2600" dirty="0"/>
              <a:t>na právnické osoby, alebo na fyzické osoby živnostníkov pri výkone </a:t>
            </a:r>
            <a:r>
              <a:rPr lang="sk-SK" sz="2600" dirty="0" smtClean="0"/>
              <a:t>živnosti</a:t>
            </a:r>
          </a:p>
          <a:p>
            <a:pPr lvl="1"/>
            <a:r>
              <a:rPr lang="sk-SK" sz="2600" dirty="0" smtClean="0"/>
              <a:t>ochrana sa nevzťahuje na spracúvanie osobných údajov výlučne pre osobnú alebo domácu potrebu</a:t>
            </a:r>
          </a:p>
          <a:p>
            <a:pPr lvl="1"/>
            <a:r>
              <a:rPr lang="sk-SK" sz="2600" dirty="0" smtClean="0"/>
              <a:t>vzťahuje sa na prevádzkovateľov a sprostredkovateľov  v EU bez ohľadu na to, kde dochádza k spracúvaniu osobných údajov</a:t>
            </a:r>
          </a:p>
          <a:p>
            <a:pPr lvl="1"/>
            <a:r>
              <a:rPr lang="sk-SK" sz="2600" dirty="0" smtClean="0"/>
              <a:t>vzťahuje sa na prevádzkovateľov a sprostredkovateľov aj mimo EU, ak sa ich spracúvanie osobných údajov vzťahuje na dotknuté osoby v EU, a ktoré súčasne súvisí s ponukou tovarov a služieb alebo so sledovaním správania v EU  </a:t>
            </a:r>
            <a:r>
              <a:rPr lang="sk-SK" sz="2600" i="1" dirty="0" smtClean="0"/>
              <a:t>(povinnosť ustanoviť zástupcu v jednom z členských štátov EU; preferuje sa ten členský štát, v ktorom sa dotknuté osoby nachádzajú)</a:t>
            </a:r>
          </a:p>
          <a:p>
            <a:r>
              <a:rPr lang="sk-SK" sz="2600" dirty="0"/>
              <a:t>definícia osobného údaju nie je uzavretá množina údajov, poskytuje len pravidlo na určenie (identifikáciu dotknutej osoby) či už priamo alebo nepriamo</a:t>
            </a:r>
          </a:p>
          <a:p>
            <a:pPr lvl="1"/>
            <a:r>
              <a:rPr lang="sk-SK" sz="2600" dirty="0"/>
              <a:t>osobný údaj online identifikátora napr. </a:t>
            </a:r>
            <a:r>
              <a:rPr lang="sk-SK" sz="2600" dirty="0" err="1"/>
              <a:t>cookies</a:t>
            </a:r>
            <a:endParaRPr lang="sk-SK" sz="2600" dirty="0"/>
          </a:p>
          <a:p>
            <a:pPr lvl="2"/>
            <a:r>
              <a:rPr lang="sk-SK" sz="2300" dirty="0"/>
              <a:t>požiadavky: upozornenie, forma </a:t>
            </a:r>
            <a:r>
              <a:rPr lang="sk-SK" sz="2300" dirty="0" err="1"/>
              <a:t>OPT</a:t>
            </a:r>
            <a:r>
              <a:rPr lang="sk-SK" sz="2300" dirty="0"/>
              <a:t>-IN, ovládací panel na nastavenie</a:t>
            </a:r>
          </a:p>
          <a:p>
            <a:pPr lvl="2"/>
            <a:r>
              <a:rPr lang="sk-SK" sz="2300" dirty="0"/>
              <a:t>právny základ: súhlas, osobitný predpis alebo oprávnený záujem (</a:t>
            </a:r>
            <a:r>
              <a:rPr lang="sk-SK" sz="2300" dirty="0" err="1"/>
              <a:t>Aml</a:t>
            </a:r>
            <a:r>
              <a:rPr lang="sk-SK" sz="2300" dirty="0"/>
              <a:t>, </a:t>
            </a:r>
            <a:r>
              <a:rPr lang="sk-SK" sz="2300" dirty="0" err="1"/>
              <a:t>Antifraud</a:t>
            </a:r>
            <a:r>
              <a:rPr lang="sk-SK" sz="2300" dirty="0"/>
              <a:t>)</a:t>
            </a:r>
          </a:p>
          <a:p>
            <a:pPr lvl="1"/>
            <a:endParaRPr lang="sk-SK" i="1" dirty="0" smtClean="0"/>
          </a:p>
          <a:p>
            <a:pPr lvl="1"/>
            <a:endParaRPr lang="sk-SK" dirty="0" smtClean="0"/>
          </a:p>
        </p:txBody>
      </p:sp>
    </p:spTree>
    <p:extLst>
      <p:ext uri="{BB962C8B-B14F-4D97-AF65-F5344CB8AC3E}">
        <p14:creationId xmlns:p14="http://schemas.microsoft.com/office/powerpoint/2010/main" val="2226698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smtClean="0"/>
              <a:t>GDPR</a:t>
            </a:r>
            <a:r>
              <a:rPr lang="sk-SK" sz="4000" cap="small" dirty="0"/>
              <a:t>	</a:t>
            </a:r>
            <a:r>
              <a:rPr lang="sk-SK" sz="2800" dirty="0"/>
              <a:t> Kapitola </a:t>
            </a:r>
            <a:r>
              <a:rPr lang="sk-SK" sz="2800" dirty="0" smtClean="0"/>
              <a:t>II </a:t>
            </a:r>
            <a:r>
              <a:rPr lang="sk-SK" sz="2800" cap="small" dirty="0" smtClean="0"/>
              <a:t>právny základ</a:t>
            </a:r>
            <a:endParaRPr lang="sk-SK" sz="2800" dirty="0"/>
          </a:p>
        </p:txBody>
      </p:sp>
      <p:sp>
        <p:nvSpPr>
          <p:cNvPr id="3" name="Zástupný objekt pre obsah 2"/>
          <p:cNvSpPr>
            <a:spLocks noGrp="1"/>
          </p:cNvSpPr>
          <p:nvPr>
            <p:ph idx="1"/>
          </p:nvPr>
        </p:nvSpPr>
        <p:spPr/>
        <p:txBody>
          <a:bodyPr>
            <a:normAutofit fontScale="62500" lnSpcReduction="20000"/>
          </a:bodyPr>
          <a:lstStyle/>
          <a:p>
            <a:pPr marL="0" lvl="1" indent="0">
              <a:spcBef>
                <a:spcPts val="1000"/>
              </a:spcBef>
              <a:buNone/>
            </a:pPr>
            <a:r>
              <a:rPr lang="sk-SK" sz="3200" b="1" dirty="0" smtClean="0">
                <a:solidFill>
                  <a:schemeClr val="tx1"/>
                </a:solidFill>
              </a:rPr>
              <a:t>Právne </a:t>
            </a:r>
            <a:r>
              <a:rPr lang="sk-SK" sz="3200" b="1" dirty="0">
                <a:solidFill>
                  <a:schemeClr val="tx1"/>
                </a:solidFill>
              </a:rPr>
              <a:t>základy spracúvania osobných údajov </a:t>
            </a:r>
            <a:r>
              <a:rPr lang="sk-SK" sz="3200" dirty="0">
                <a:solidFill>
                  <a:schemeClr val="tx1"/>
                </a:solidFill>
              </a:rPr>
              <a:t>(budú sa rozširovať novým zákonom v súlade s nariadením) </a:t>
            </a:r>
          </a:p>
          <a:p>
            <a:pPr lvl="1"/>
            <a:r>
              <a:rPr lang="sk-SK" sz="2900" dirty="0"/>
              <a:t>spracúvanie na základe súhlasu:</a:t>
            </a:r>
          </a:p>
          <a:p>
            <a:pPr lvl="2"/>
            <a:r>
              <a:rPr lang="sk-SK" sz="2600" dirty="0"/>
              <a:t>p</a:t>
            </a:r>
            <a:r>
              <a:rPr lang="sk-SK" sz="2600" dirty="0" smtClean="0"/>
              <a:t>reukázateľné, </a:t>
            </a:r>
            <a:r>
              <a:rPr lang="sk-SK" sz="2600" dirty="0"/>
              <a:t>slobodné a nepodmienené poskytnutie súhlasu (</a:t>
            </a:r>
            <a:r>
              <a:rPr lang="sk-SK" sz="2600" i="1" dirty="0"/>
              <a:t>nevyjadrenie sa alebo nečinnosť nie je možné považovať za udelenie súhlasu)</a:t>
            </a:r>
            <a:r>
              <a:rPr lang="sk-SK" sz="2600" dirty="0"/>
              <a:t>; OPT-IN CONSENT</a:t>
            </a:r>
          </a:p>
          <a:p>
            <a:pPr lvl="2"/>
            <a:r>
              <a:rPr lang="sk-SK" sz="2600" dirty="0"/>
              <a:t>oddelenosť od iných ustanovení / </a:t>
            </a:r>
            <a:r>
              <a:rPr lang="sk-SK" sz="2600" dirty="0" smtClean="0"/>
              <a:t>informácií </a:t>
            </a:r>
            <a:r>
              <a:rPr lang="sk-SK" sz="2600" dirty="0"/>
              <a:t>so súhlasom nesúvisiacich</a:t>
            </a:r>
          </a:p>
          <a:p>
            <a:pPr lvl="2"/>
            <a:r>
              <a:rPr lang="sk-SK" sz="2600" dirty="0"/>
              <a:t>súhlas musí obsiahnuť všetky spracovateľské operácie, na ktoré sa má udeliť</a:t>
            </a:r>
          </a:p>
          <a:p>
            <a:pPr lvl="2"/>
            <a:r>
              <a:rPr lang="sk-SK" sz="2600" dirty="0"/>
              <a:t>súhlas sa poskytuje len na jeden účel spracúvania, ktorý môže obsiahnuť viacero spracovateľských operácii</a:t>
            </a:r>
          </a:p>
          <a:p>
            <a:pPr lvl="2"/>
            <a:r>
              <a:rPr lang="sk-SK" sz="2600" dirty="0"/>
              <a:t>jasnosť, jednoduchosť súhlasu</a:t>
            </a:r>
          </a:p>
          <a:p>
            <a:pPr lvl="2"/>
            <a:r>
              <a:rPr lang="sk-SK" sz="2600" dirty="0"/>
              <a:t>možnosť kedykoľvek súhlas odvolať rovnakým </a:t>
            </a:r>
            <a:r>
              <a:rPr lang="sk-SK" sz="2600" dirty="0" smtClean="0"/>
              <a:t>spôsob, </a:t>
            </a:r>
            <a:r>
              <a:rPr lang="sk-SK" sz="2600" dirty="0"/>
              <a:t>akým bol udelený</a:t>
            </a:r>
          </a:p>
          <a:p>
            <a:pPr lvl="2"/>
            <a:r>
              <a:rPr lang="sk-SK" sz="2600" dirty="0"/>
              <a:t>právo na poučenie o možnosti odvolať súhlas najneskôr pred poskytnutím súhlasu; po odvolaní súhlasu sa nemení zákonnosť dovtedy vykonaného spracúvania osobných údajov </a:t>
            </a:r>
          </a:p>
          <a:p>
            <a:pPr lvl="2"/>
            <a:r>
              <a:rPr lang="sk-SK" sz="2600" b="1" dirty="0"/>
              <a:t>osobitné podmienky pre deti mladšie ako 16 rokov pri službách informačnej </a:t>
            </a:r>
            <a:r>
              <a:rPr lang="sk-SK" sz="2600" b="1" dirty="0" smtClean="0"/>
              <a:t>spoločnosti </a:t>
            </a:r>
            <a:r>
              <a:rPr lang="sk-SK" sz="2600" b="1" i="1" dirty="0" smtClean="0"/>
              <a:t>(</a:t>
            </a:r>
            <a:r>
              <a:rPr lang="sk-SK" sz="2600" i="1" dirty="0"/>
              <a:t>z</a:t>
            </a:r>
            <a:r>
              <a:rPr lang="sk-SK" i="1" dirty="0" smtClean="0"/>
              <a:t>ákon </a:t>
            </a:r>
            <a:r>
              <a:rPr lang="sk-SK" i="1" dirty="0"/>
              <a:t>č. 22/2004 Z. z. o elektronickom obchode </a:t>
            </a:r>
            <a:r>
              <a:rPr lang="sk-SK" i="1" dirty="0" smtClean="0"/>
              <a:t>)</a:t>
            </a:r>
            <a:endParaRPr lang="sk-SK" sz="2600" b="1" i="1" dirty="0"/>
          </a:p>
          <a:p>
            <a:pPr lvl="4"/>
            <a:r>
              <a:rPr lang="sk-SK" sz="2200" dirty="0"/>
              <a:t>službou informačnej spoločnosti služba poskytovaná na diaľku počas spojenia elektronických zariadení elektronickou komunikačnou sieťou spravidla za úhradu na žiadosť príjemcu služby informačnej spoločnosti,</a:t>
            </a:r>
          </a:p>
          <a:p>
            <a:pPr lvl="4"/>
            <a:r>
              <a:rPr lang="sk-SK" sz="2200" dirty="0"/>
              <a:t>poskytovateľom služieb informačnej spoločnosti právnická osoba, ktorá na účely poskytuje služby informačnej spoločnosti</a:t>
            </a:r>
          </a:p>
          <a:p>
            <a:pPr lvl="2"/>
            <a:r>
              <a:rPr lang="sk-SK" sz="2600" dirty="0"/>
              <a:t>pri citlivých údajoch musí byť poskytnutý výslovný súhlas</a:t>
            </a:r>
          </a:p>
          <a:p>
            <a:pPr lvl="2"/>
            <a:r>
              <a:rPr lang="sk-SK" sz="2600" dirty="0"/>
              <a:t>ochrana pred náhodnou stratou, poškodením alebo zničením </a:t>
            </a:r>
          </a:p>
          <a:p>
            <a:pPr lvl="3"/>
            <a:endParaRPr lang="sk-SK" sz="2200" dirty="0" smtClean="0"/>
          </a:p>
          <a:p>
            <a:endParaRPr lang="sk-SK" dirty="0"/>
          </a:p>
        </p:txBody>
      </p:sp>
    </p:spTree>
    <p:extLst>
      <p:ext uri="{BB962C8B-B14F-4D97-AF65-F5344CB8AC3E}">
        <p14:creationId xmlns:p14="http://schemas.microsoft.com/office/powerpoint/2010/main" val="725663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smtClean="0"/>
              <a:t>GDPR</a:t>
            </a:r>
            <a:r>
              <a:rPr lang="sk-SK" sz="4000" cap="small" dirty="0" smtClean="0"/>
              <a:t>	</a:t>
            </a:r>
            <a:r>
              <a:rPr lang="sk-SK" sz="2800" dirty="0"/>
              <a:t> Kapitola </a:t>
            </a:r>
            <a:r>
              <a:rPr lang="sk-SK" sz="2800" dirty="0" smtClean="0"/>
              <a:t>II </a:t>
            </a:r>
            <a:r>
              <a:rPr lang="sk-SK" sz="2800" cap="small" dirty="0" smtClean="0"/>
              <a:t>právny základ</a:t>
            </a:r>
            <a:endParaRPr lang="sk-SK" sz="4000" dirty="0"/>
          </a:p>
        </p:txBody>
      </p:sp>
      <p:sp>
        <p:nvSpPr>
          <p:cNvPr id="3" name="Zástupný objekt pre obsah 2"/>
          <p:cNvSpPr>
            <a:spLocks noGrp="1"/>
          </p:cNvSpPr>
          <p:nvPr>
            <p:ph idx="1"/>
          </p:nvPr>
        </p:nvSpPr>
        <p:spPr/>
        <p:txBody>
          <a:bodyPr>
            <a:normAutofit/>
          </a:bodyPr>
          <a:lstStyle/>
          <a:p>
            <a:pPr marL="228600" lvl="2">
              <a:spcBef>
                <a:spcPts val="1000"/>
              </a:spcBef>
            </a:pPr>
            <a:r>
              <a:rPr lang="sk-SK" dirty="0"/>
              <a:t>spracúvanie na </a:t>
            </a:r>
            <a:r>
              <a:rPr lang="sk-SK" dirty="0" smtClean="0"/>
              <a:t>inom právnom základe ako na súhlase dotknutej osoby</a:t>
            </a:r>
          </a:p>
          <a:p>
            <a:pPr marL="685800" lvl="3">
              <a:spcBef>
                <a:spcPts val="1000"/>
              </a:spcBef>
            </a:pPr>
            <a:r>
              <a:rPr lang="sk-SK" dirty="0" smtClean="0"/>
              <a:t>spracúvanie na základe zmluvy alebo predzmluvných vzťahov</a:t>
            </a:r>
          </a:p>
          <a:p>
            <a:pPr marL="685800" lvl="3">
              <a:spcBef>
                <a:spcPts val="1000"/>
              </a:spcBef>
            </a:pPr>
            <a:r>
              <a:rPr lang="sk-SK" dirty="0" smtClean="0"/>
              <a:t>na základe osobitného predpisu</a:t>
            </a:r>
          </a:p>
          <a:p>
            <a:pPr marL="685800" lvl="3">
              <a:spcBef>
                <a:spcPts val="1000"/>
              </a:spcBef>
            </a:pPr>
            <a:r>
              <a:rPr lang="sk-SK" dirty="0" smtClean="0"/>
              <a:t>na ochranu životne dôležitých záujmov dotknutej osoby alebo inej fyzickej osoby </a:t>
            </a:r>
          </a:p>
          <a:p>
            <a:pPr marL="685800" lvl="3">
              <a:spcBef>
                <a:spcPts val="1000"/>
              </a:spcBef>
            </a:pPr>
            <a:r>
              <a:rPr lang="sk-SK" dirty="0" smtClean="0"/>
              <a:t>na splnenie úlohy realizovanej vo verejnom záujme</a:t>
            </a:r>
          </a:p>
          <a:p>
            <a:pPr marL="685800" lvl="3">
              <a:spcBef>
                <a:spcPts val="1000"/>
              </a:spcBef>
            </a:pPr>
            <a:r>
              <a:rPr lang="sk-SK" dirty="0" smtClean="0"/>
              <a:t>citlivé osobné údaje sa spracúvať zakazuje okrem zákonných výnimiek / splnenia podmienok stanovených v nariadení </a:t>
            </a:r>
            <a:r>
              <a:rPr lang="sk-SK" i="1" dirty="0" smtClean="0"/>
              <a:t>(pokiaľ fotografia nie je spracúvaná ako biometria nie je citlivým údajom</a:t>
            </a:r>
            <a:r>
              <a:rPr lang="sk-SK" dirty="0" smtClean="0"/>
              <a:t>)</a:t>
            </a:r>
          </a:p>
          <a:p>
            <a:pPr marL="685800" lvl="3">
              <a:spcBef>
                <a:spcPts val="1000"/>
              </a:spcBef>
            </a:pPr>
            <a:r>
              <a:rPr lang="sk-SK" dirty="0" smtClean="0"/>
              <a:t>rodné číslo už nebude citlivý údaj, ale bude mať obdobnú zákonnú ochranu ako v súčasnosti </a:t>
            </a:r>
            <a:r>
              <a:rPr lang="sk-SK" i="1" dirty="0" smtClean="0"/>
              <a:t>(účelnosť a nevyhnutnosť spracúvania; na právnom základe súhlasu alebo osobitného predpisu; zverejňovanie zakázané)    </a:t>
            </a:r>
            <a:endParaRPr lang="sk-SK" i="1" dirty="0"/>
          </a:p>
          <a:p>
            <a:endParaRPr lang="sk-SK" dirty="0"/>
          </a:p>
        </p:txBody>
      </p:sp>
    </p:spTree>
    <p:extLst>
      <p:ext uri="{BB962C8B-B14F-4D97-AF65-F5344CB8AC3E}">
        <p14:creationId xmlns:p14="http://schemas.microsoft.com/office/powerpoint/2010/main" val="8045474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400" cap="small" dirty="0"/>
              <a:t>Právna úprava </a:t>
            </a:r>
            <a:r>
              <a:rPr lang="sk-SK" sz="4400" cap="small" dirty="0" err="1"/>
              <a:t>GDPR</a:t>
            </a:r>
            <a:r>
              <a:rPr lang="sk-SK" sz="4400" cap="small" dirty="0"/>
              <a:t>	</a:t>
            </a:r>
            <a:r>
              <a:rPr lang="sk-SK" dirty="0"/>
              <a:t> </a:t>
            </a:r>
            <a:r>
              <a:rPr lang="sk-SK" sz="3100" dirty="0"/>
              <a:t>Kapitola II </a:t>
            </a:r>
            <a:r>
              <a:rPr lang="sk-SK" sz="3100" cap="small" dirty="0"/>
              <a:t>právny základ</a:t>
            </a:r>
            <a:endParaRPr lang="sk-SK" sz="3100" dirty="0"/>
          </a:p>
        </p:txBody>
      </p:sp>
      <p:sp>
        <p:nvSpPr>
          <p:cNvPr id="3" name="Zástupný objekt pre obsah 2"/>
          <p:cNvSpPr>
            <a:spLocks noGrp="1"/>
          </p:cNvSpPr>
          <p:nvPr>
            <p:ph idx="1"/>
          </p:nvPr>
        </p:nvSpPr>
        <p:spPr/>
        <p:txBody>
          <a:bodyPr>
            <a:normAutofit fontScale="85000" lnSpcReduction="20000"/>
          </a:bodyPr>
          <a:lstStyle/>
          <a:p>
            <a:pPr marL="228600" lvl="3">
              <a:spcBef>
                <a:spcPts val="1000"/>
              </a:spcBef>
            </a:pPr>
            <a:r>
              <a:rPr lang="sk-SK" sz="2400" b="1" dirty="0"/>
              <a:t>na účely oprávnených záujmov </a:t>
            </a:r>
            <a:r>
              <a:rPr lang="sk-SK" sz="2400" b="1" dirty="0" smtClean="0"/>
              <a:t>prevádzkovateľov, kedy</a:t>
            </a:r>
          </a:p>
          <a:p>
            <a:pPr marL="685800" lvl="4">
              <a:spcBef>
                <a:spcPts val="1000"/>
              </a:spcBef>
            </a:pPr>
            <a:r>
              <a:rPr lang="sk-SK" sz="2100" dirty="0" smtClean="0"/>
              <a:t>oprávneným záujmom môže byť</a:t>
            </a:r>
            <a:r>
              <a:rPr lang="sk-SK" sz="2100" b="1" dirty="0" smtClean="0"/>
              <a:t> </a:t>
            </a:r>
          </a:p>
          <a:p>
            <a:pPr marL="1143000" lvl="5">
              <a:spcBef>
                <a:spcPts val="1000"/>
              </a:spcBef>
            </a:pPr>
            <a:r>
              <a:rPr lang="sk-SK" sz="1900" dirty="0" smtClean="0"/>
              <a:t>priamy marketing </a:t>
            </a:r>
            <a:r>
              <a:rPr lang="sk-SK" sz="1900" dirty="0"/>
              <a:t>a iné formy marketingu alebo </a:t>
            </a:r>
            <a:r>
              <a:rPr lang="sk-SK" sz="1900" dirty="0" smtClean="0"/>
              <a:t>reklamy</a:t>
            </a:r>
          </a:p>
          <a:p>
            <a:pPr marL="1143000" lvl="5">
              <a:spcBef>
                <a:spcPts val="1000"/>
              </a:spcBef>
            </a:pPr>
            <a:r>
              <a:rPr lang="sk-SK" sz="1900" dirty="0" smtClean="0"/>
              <a:t>nevyžiadané </a:t>
            </a:r>
            <a:r>
              <a:rPr lang="sk-SK" sz="1900" dirty="0"/>
              <a:t>nekomerčné správy, vrátane politických kampaní alebo charitatívnych </a:t>
            </a:r>
            <a:r>
              <a:rPr lang="sk-SK" sz="1900" dirty="0" err="1" smtClean="0"/>
              <a:t>fundraisingov</a:t>
            </a:r>
            <a:endParaRPr lang="sk-SK" sz="1900" dirty="0" smtClean="0"/>
          </a:p>
          <a:p>
            <a:pPr marL="1143000" lvl="5">
              <a:spcBef>
                <a:spcPts val="1000"/>
              </a:spcBef>
            </a:pPr>
            <a:r>
              <a:rPr lang="sk-SK" sz="1900" dirty="0" err="1" smtClean="0"/>
              <a:t>AML</a:t>
            </a:r>
            <a:r>
              <a:rPr lang="sk-SK" sz="1900" dirty="0"/>
              <a:t>, </a:t>
            </a:r>
            <a:r>
              <a:rPr lang="sk-SK" sz="1900" dirty="0" err="1"/>
              <a:t>Antifraud</a:t>
            </a:r>
            <a:r>
              <a:rPr lang="sk-SK" sz="1900" dirty="0"/>
              <a:t>, fyzická bezpečnosť, </a:t>
            </a:r>
            <a:r>
              <a:rPr lang="sk-SK" sz="1900" dirty="0" err="1"/>
              <a:t>IT</a:t>
            </a:r>
            <a:r>
              <a:rPr lang="sk-SK" sz="1900" dirty="0"/>
              <a:t> </a:t>
            </a:r>
            <a:r>
              <a:rPr lang="sk-SK" sz="1900" dirty="0" smtClean="0"/>
              <a:t>bezpečnosť</a:t>
            </a:r>
          </a:p>
          <a:p>
            <a:pPr marL="1143000" lvl="5">
              <a:spcBef>
                <a:spcPts val="1000"/>
              </a:spcBef>
            </a:pPr>
            <a:r>
              <a:rPr lang="sk-SK" sz="1900" dirty="0" smtClean="0"/>
              <a:t>spracúvanie </a:t>
            </a:r>
            <a:r>
              <a:rPr lang="sk-SK" sz="1900" dirty="0"/>
              <a:t>na výskumné účely, vrátane marketingového </a:t>
            </a:r>
            <a:r>
              <a:rPr lang="sk-SK" sz="1900" dirty="0" smtClean="0"/>
              <a:t>výskumu</a:t>
            </a:r>
          </a:p>
          <a:p>
            <a:pPr marL="685800" lvl="4">
              <a:spcBef>
                <a:spcPts val="1000"/>
              </a:spcBef>
            </a:pPr>
            <a:r>
              <a:rPr lang="sk-SK" dirty="0" smtClean="0"/>
              <a:t> </a:t>
            </a:r>
            <a:r>
              <a:rPr lang="sk-SK" sz="2100" dirty="0" smtClean="0"/>
              <a:t>prevádzkovateľ bude musieť</a:t>
            </a:r>
          </a:p>
          <a:p>
            <a:pPr marL="1143000" lvl="5">
              <a:spcBef>
                <a:spcPts val="1000"/>
              </a:spcBef>
            </a:pPr>
            <a:r>
              <a:rPr lang="sk-SK" sz="1900" dirty="0" smtClean="0"/>
              <a:t>uviesť o aké záujmy ide</a:t>
            </a:r>
          </a:p>
          <a:p>
            <a:pPr marL="1143000" lvl="5">
              <a:spcBef>
                <a:spcPts val="1000"/>
              </a:spcBef>
            </a:pPr>
            <a:r>
              <a:rPr lang="sk-SK" sz="1900" dirty="0" smtClean="0"/>
              <a:t>preukázať, že dotknutá osoba môže v danom čase a kontexte získavania osobných údajov primerane rozumne očakávať </a:t>
            </a:r>
            <a:r>
              <a:rPr lang="sk-SK" sz="1900" i="1" dirty="0" smtClean="0"/>
              <a:t>(</a:t>
            </a:r>
            <a:r>
              <a:rPr lang="sk-SK" sz="1900" i="1" dirty="0"/>
              <a:t>primerané očakávania dotknutej osoby vyplývajúce zo vzťahu s prevádzkovateľom </a:t>
            </a:r>
            <a:r>
              <a:rPr lang="sk-SK" sz="1900" dirty="0" smtClean="0"/>
              <a:t>), že sa spracúvanie na tento účel môže uskutočniť  </a:t>
            </a:r>
          </a:p>
          <a:p>
            <a:pPr marL="1143000" lvl="5">
              <a:spcBef>
                <a:spcPts val="1000"/>
              </a:spcBef>
            </a:pPr>
            <a:r>
              <a:rPr lang="sk-SK" sz="1900" dirty="0" smtClean="0"/>
              <a:t>uviesť, prečo sa nedajú dosiahnuť menej rušivým spôsobom (zásada proporcionality); </a:t>
            </a:r>
            <a:r>
              <a:rPr lang="sk-SK" sz="1900" i="1" dirty="0" smtClean="0"/>
              <a:t>charakter záujmu, prípadné škody, ak by sa spracúvanie nevykonalo, postavenie dotknutej osoby a prevádzkovateľa (dieťa, zamestnanec, dominantné postavenie na trhu), spôsob spracúvania osobných údajov, základné práva alebo slobody, ktoré by mohli byť ovplyvnené, porovnanie vplyvu na dotknutú osobu  s očakávaným prínosom spracúvania prevádzkovateľovi </a:t>
            </a:r>
          </a:p>
          <a:p>
            <a:pPr marL="1143000" lvl="5">
              <a:spcBef>
                <a:spcPts val="1000"/>
              </a:spcBef>
            </a:pPr>
            <a:r>
              <a:rPr lang="sk-SK" sz="1900" dirty="0" smtClean="0"/>
              <a:t>zhodnotiť  rozsah vplyvu na dotknutú osobu </a:t>
            </a:r>
            <a:endParaRPr lang="sk-SK" sz="1900" b="1" dirty="0" smtClean="0"/>
          </a:p>
          <a:p>
            <a:endParaRPr lang="sk-SK" dirty="0"/>
          </a:p>
        </p:txBody>
      </p:sp>
    </p:spTree>
    <p:extLst>
      <p:ext uri="{BB962C8B-B14F-4D97-AF65-F5344CB8AC3E}">
        <p14:creationId xmlns:p14="http://schemas.microsoft.com/office/powerpoint/2010/main" val="29460441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sk-SK" sz="4000" cap="small" dirty="0"/>
              <a:t>Právna úprava </a:t>
            </a:r>
            <a:r>
              <a:rPr lang="sk-SK" sz="4000" cap="small" dirty="0" err="1"/>
              <a:t>GDPR</a:t>
            </a:r>
            <a:r>
              <a:rPr lang="sk-SK" sz="4000" cap="small" dirty="0"/>
              <a:t>	 </a:t>
            </a:r>
            <a:r>
              <a:rPr lang="sk-SK" sz="2800" dirty="0"/>
              <a:t>Kapitola II právny základ</a:t>
            </a:r>
          </a:p>
        </p:txBody>
      </p:sp>
      <p:sp>
        <p:nvSpPr>
          <p:cNvPr id="3" name="Zástupný objekt pre obsah 2"/>
          <p:cNvSpPr>
            <a:spLocks noGrp="1"/>
          </p:cNvSpPr>
          <p:nvPr>
            <p:ph idx="1"/>
          </p:nvPr>
        </p:nvSpPr>
        <p:spPr/>
        <p:txBody>
          <a:bodyPr/>
          <a:lstStyle/>
          <a:p>
            <a:r>
              <a:rPr lang="sk-SK" sz="2000" dirty="0"/>
              <a:t>zanikajúce právne základy v zmysle </a:t>
            </a:r>
            <a:r>
              <a:rPr lang="sk-SK" sz="2000" dirty="0" smtClean="0"/>
              <a:t>navrhovaného zákona o ochrane </a:t>
            </a:r>
            <a:r>
              <a:rPr lang="sk-SK" sz="2000" dirty="0"/>
              <a:t>osobných údajov</a:t>
            </a:r>
          </a:p>
          <a:p>
            <a:pPr lvl="1"/>
            <a:r>
              <a:rPr lang="sk-SK" sz="1800" dirty="0" smtClean="0"/>
              <a:t>spracúvanie osobných údajov v </a:t>
            </a:r>
            <a:r>
              <a:rPr lang="sk-SK" sz="1800" dirty="0"/>
              <a:t>poštovom </a:t>
            </a:r>
            <a:r>
              <a:rPr lang="sk-SK" sz="1800" dirty="0" smtClean="0"/>
              <a:t>styku</a:t>
            </a:r>
            <a:endParaRPr lang="sk-SK" sz="1800" dirty="0"/>
          </a:p>
          <a:p>
            <a:pPr lvl="1"/>
            <a:r>
              <a:rPr lang="sk-SK" sz="1800" dirty="0"/>
              <a:t>spracúvanie </a:t>
            </a:r>
            <a:r>
              <a:rPr lang="sk-SK" sz="1800" dirty="0" smtClean="0"/>
              <a:t>osobných údajov už zverejnených</a:t>
            </a:r>
            <a:endParaRPr lang="sk-SK" sz="1800" dirty="0"/>
          </a:p>
          <a:p>
            <a:pPr lvl="1"/>
            <a:r>
              <a:rPr lang="sk-SK" sz="1800" dirty="0"/>
              <a:t>spracúvanie osobných údajov pri jednorazovom </a:t>
            </a:r>
            <a:r>
              <a:rPr lang="sk-SK" sz="1800" dirty="0" smtClean="0"/>
              <a:t>vstupe</a:t>
            </a:r>
            <a:endParaRPr lang="sk-SK" sz="1800" dirty="0"/>
          </a:p>
          <a:p>
            <a:pPr lvl="1"/>
            <a:r>
              <a:rPr lang="sk-SK" sz="1800" dirty="0"/>
              <a:t>monitorovanie priestorov prístupných </a:t>
            </a:r>
            <a:r>
              <a:rPr lang="sk-SK" sz="1800" dirty="0" smtClean="0"/>
              <a:t>verejnosti</a:t>
            </a:r>
            <a:endParaRPr lang="sk-SK" sz="1800" dirty="0"/>
          </a:p>
          <a:p>
            <a:endParaRPr lang="sk-SK" dirty="0"/>
          </a:p>
        </p:txBody>
      </p:sp>
    </p:spTree>
    <p:extLst>
      <p:ext uri="{BB962C8B-B14F-4D97-AF65-F5344CB8AC3E}">
        <p14:creationId xmlns:p14="http://schemas.microsoft.com/office/powerpoint/2010/main" val="37820408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Hĺbka">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Override1.xml><?xml version="1.0" encoding="utf-8"?>
<a:themeOverride xmlns:a="http://schemas.openxmlformats.org/drawingml/2006/main">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themeOverride>
</file>

<file path=docProps/app.xml><?xml version="1.0" encoding="utf-8"?>
<Properties xmlns="http://schemas.openxmlformats.org/officeDocument/2006/extended-properties" xmlns:vt="http://schemas.openxmlformats.org/officeDocument/2006/docPropsVTypes">
  <Template/>
  <TotalTime>1712</TotalTime>
  <Words>2274</Words>
  <Application>Microsoft Office PowerPoint</Application>
  <PresentationFormat>Širokouhlá</PresentationFormat>
  <Paragraphs>183</Paragraphs>
  <Slides>20</Slides>
  <Notes>0</Notes>
  <HiddenSlides>0</HiddenSlides>
  <MMClips>0</MMClips>
  <ScaleCrop>false</ScaleCrop>
  <HeadingPairs>
    <vt:vector size="6" baseType="variant">
      <vt:variant>
        <vt:lpstr>Použité písma</vt:lpstr>
      </vt:variant>
      <vt:variant>
        <vt:i4>2</vt:i4>
      </vt:variant>
      <vt:variant>
        <vt:lpstr>Motív</vt:lpstr>
      </vt:variant>
      <vt:variant>
        <vt:i4>1</vt:i4>
      </vt:variant>
      <vt:variant>
        <vt:lpstr>Nadpisy snímok</vt:lpstr>
      </vt:variant>
      <vt:variant>
        <vt:i4>20</vt:i4>
      </vt:variant>
    </vt:vector>
  </HeadingPairs>
  <TitlesOfParts>
    <vt:vector size="23" baseType="lpstr">
      <vt:lpstr>Arial</vt:lpstr>
      <vt:lpstr>Corbel</vt:lpstr>
      <vt:lpstr>Hĺbka</vt:lpstr>
      <vt:lpstr>Vybrané inštitúty podľa  GDPR </vt:lpstr>
      <vt:lpstr>Prezentácia programu PowerPoint</vt:lpstr>
      <vt:lpstr>Legislatívny proces novej ochrany osobných údajov</vt:lpstr>
      <vt:lpstr>Legislatívny proces novej ochrany osobných údajov</vt:lpstr>
      <vt:lpstr>Právna úprava GDPR Kapitola I všeobecné ustanovenia</vt:lpstr>
      <vt:lpstr>Právna úprava GDPR  Kapitola II právny základ</vt:lpstr>
      <vt:lpstr>Právna úprava GDPR  Kapitola II právny základ</vt:lpstr>
      <vt:lpstr>Právna úprava GDPR  Kapitola II právny základ</vt:lpstr>
      <vt:lpstr>Právna úprava GDPR  Kapitola II právny základ</vt:lpstr>
      <vt:lpstr>Právna úprava GDPR  Kapitola II kompatibilita</vt:lpstr>
      <vt:lpstr>Finančné sprostredkovanie z. č. 186/2009 Z. z.</vt:lpstr>
      <vt:lpstr>Právna úprava GDPR  Kapitola III práva dotknutej osoby</vt:lpstr>
      <vt:lpstr>Právna úprava GDPR Kapitola III Automatizované individuálne rozhodovanie </vt:lpstr>
      <vt:lpstr>Právna úprava GDPR Kapitola III Automatizované individuálne rozhodovanie </vt:lpstr>
      <vt:lpstr>Právna úprava GDPR Kapitola III Profilovanie </vt:lpstr>
      <vt:lpstr>Právna úprava GDPR Kapitola III Profilovanie </vt:lpstr>
      <vt:lpstr>Právna úprava GDPR Kapitola IV bezpečnosť</vt:lpstr>
      <vt:lpstr>Právna úprava GDPR Kapitola IV bezpečnosť</vt:lpstr>
      <vt:lpstr>Právna úprava GDPR Kapitola V dozorný orgán</vt:lpstr>
      <vt:lpstr>Prezentácia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Daniela Palkovicova</dc:creator>
  <cp:lastModifiedBy>Daniela Palkovičová</cp:lastModifiedBy>
  <cp:revision>180</cp:revision>
  <dcterms:created xsi:type="dcterms:W3CDTF">2017-04-07T08:09:25Z</dcterms:created>
  <dcterms:modified xsi:type="dcterms:W3CDTF">2017-06-13T08:53:10Z</dcterms:modified>
</cp:coreProperties>
</file>