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0" r:id="rId3"/>
    <p:sldId id="321" r:id="rId4"/>
    <p:sldId id="318" r:id="rId5"/>
    <p:sldId id="322" r:id="rId6"/>
    <p:sldId id="323" r:id="rId7"/>
    <p:sldId id="325" r:id="rId8"/>
    <p:sldId id="328" r:id="rId9"/>
    <p:sldId id="327" r:id="rId10"/>
    <p:sldId id="329" r:id="rId11"/>
    <p:sldId id="332" r:id="rId12"/>
    <p:sldId id="330" r:id="rId13"/>
    <p:sldId id="333" r:id="rId14"/>
    <p:sldId id="273" r:id="rId15"/>
  </p:sldIdLst>
  <p:sldSz cx="9144000" cy="6858000" type="screen4x3"/>
  <p:notesSz cx="6797675" cy="9926638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B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05" autoAdjust="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1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k-SK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k-SK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k-SK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4" rIns="91428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8E84E3-3294-4B11-8031-E5B76A968BC1}" type="slidenum">
              <a:rPr lang="sk-SK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313343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k-SK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k-SK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6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k-SK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DC0C48-59BE-434E-BF27-71EFFCCB70FA}" type="slidenum">
              <a:rPr lang="sk-SK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14180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244B4D-E879-434E-9448-1BE39CE2C55C}" type="slidenum">
              <a:rPr lang="sk-SK"/>
              <a:pPr/>
              <a:t>1</a:t>
            </a:fld>
            <a:endParaRPr lang="sk-SK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83018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dirty="0" smtClean="0"/>
              <a:t>Druhá úroveň</a:t>
            </a:r>
          </a:p>
          <a:p>
            <a:pPr lvl="2"/>
            <a:r>
              <a:rPr lang="sk-SK" dirty="0" smtClean="0"/>
              <a:t>Tretia úroveň</a:t>
            </a:r>
          </a:p>
          <a:p>
            <a:pPr lvl="3"/>
            <a:r>
              <a:rPr lang="sk-SK" dirty="0" smtClean="0"/>
              <a:t>Štvrtá úroveň</a:t>
            </a:r>
          </a:p>
          <a:p>
            <a:pPr lvl="4"/>
            <a:r>
              <a:rPr lang="sk-SK" dirty="0" smtClean="0"/>
              <a:t>Piata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4546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sk-SK" smtClean="0"/>
              <a:t>Modra, 11. – 12. 5. 2010</a:t>
            </a:r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660376"/>
            <a:ext cx="8077200" cy="3352800"/>
          </a:xfrm>
        </p:spPr>
        <p:txBody>
          <a:bodyPr/>
          <a:lstStyle/>
          <a:p>
            <a:r>
              <a:rPr lang="sk-SK" sz="5400" b="1" dirty="0" smtClean="0">
                <a:solidFill>
                  <a:srgbClr val="0070C0"/>
                </a:solidFill>
              </a:rPr>
              <a:t>Regulácia distribúcie poistenia</a:t>
            </a:r>
            <a:endParaRPr lang="sk-SK" sz="6600" b="1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 smtClean="0"/>
              <a:t>Porada právnikov </a:t>
            </a:r>
            <a:r>
              <a:rPr lang="sk-SK" dirty="0" smtClean="0"/>
              <a:t>SLASPO</a:t>
            </a:r>
            <a:r>
              <a:rPr lang="sk-SK" dirty="0" smtClean="0"/>
              <a:t>, Častá – </a:t>
            </a:r>
            <a:r>
              <a:rPr lang="sk-SK" dirty="0" err="1" smtClean="0"/>
              <a:t>Papiernička</a:t>
            </a:r>
            <a:r>
              <a:rPr lang="sk-SK" dirty="0" smtClean="0"/>
              <a:t>                                                                    13. jún 2017</a:t>
            </a:r>
            <a:endParaRPr lang="sk-SK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62100"/>
            <a:ext cx="8229600" cy="4603204"/>
          </a:xfrm>
        </p:spPr>
        <p:txBody>
          <a:bodyPr/>
          <a:lstStyle/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Poskytovateľ </a:t>
            </a:r>
            <a:br>
              <a:rPr lang="sk-SK" sz="1600" b="1" dirty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finančná </a:t>
            </a:r>
            <a:r>
              <a:rPr lang="sk-SK" sz="1400" dirty="0">
                <a:solidFill>
                  <a:srgbClr val="0070C0"/>
                </a:solidFill>
              </a:rPr>
              <a:t>inštitúcia, a to výhradne pre svojich zamestnancov a pre viazaných finančných </a:t>
            </a:r>
            <a:r>
              <a:rPr lang="sk-SK" sz="1400" dirty="0" smtClean="0">
                <a:solidFill>
                  <a:srgbClr val="0070C0"/>
                </a:solidFill>
              </a:rPr>
              <a:t>agentov, príp. produktové vzdelávanie pre SFA, PFA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poskytovateľ OFV – FO alebo PO zapísaná v registri poskytovateľov OFV vedeného NBS</a:t>
            </a:r>
            <a:endParaRPr lang="sk-SK" sz="1600" b="1" dirty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Podmienky zápisu 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oprávnenie </a:t>
            </a:r>
            <a:r>
              <a:rPr lang="sk-SK" sz="1400" dirty="0">
                <a:solidFill>
                  <a:srgbClr val="0070C0"/>
                </a:solidFill>
              </a:rPr>
              <a:t>na vykonávanie vzdelávacej </a:t>
            </a:r>
            <a:r>
              <a:rPr lang="sk-SK" sz="1400" dirty="0" smtClean="0">
                <a:solidFill>
                  <a:srgbClr val="0070C0"/>
                </a:solidFill>
              </a:rPr>
              <a:t>činnosti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bezúhonnosť poskytovateľa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technická </a:t>
            </a:r>
            <a:r>
              <a:rPr lang="sk-SK" sz="1400" dirty="0">
                <a:solidFill>
                  <a:srgbClr val="0070C0"/>
                </a:solidFill>
              </a:rPr>
              <a:t>a organizačná pripravenosť na poskytovanie </a:t>
            </a:r>
            <a:r>
              <a:rPr lang="sk-SK" sz="1400" dirty="0" smtClean="0">
                <a:solidFill>
                  <a:srgbClr val="0070C0"/>
                </a:solidFill>
              </a:rPr>
              <a:t>OFV</a:t>
            </a:r>
            <a:endParaRPr lang="sk-SK" sz="1400" dirty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Poskytovateľ </a:t>
            </a:r>
            <a:r>
              <a:rPr lang="sk-SK" sz="1600" b="1" dirty="0">
                <a:solidFill>
                  <a:srgbClr val="0070C0"/>
                </a:solidFill>
              </a:rPr>
              <a:t>je povinný </a:t>
            </a:r>
            <a:r>
              <a:rPr lang="sk-SK" sz="1600" b="1" dirty="0" smtClean="0">
                <a:solidFill>
                  <a:srgbClr val="0070C0"/>
                </a:solidFill>
              </a:rPr>
              <a:t/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vo </a:t>
            </a:r>
            <a:r>
              <a:rPr lang="sk-SK" sz="1400" dirty="0">
                <a:solidFill>
                  <a:srgbClr val="0070C0"/>
                </a:solidFill>
              </a:rPr>
              <a:t>všetkých sektoroch, v ktorých je oprávnený vykonávať </a:t>
            </a:r>
            <a:r>
              <a:rPr lang="sk-SK" sz="1400" dirty="0" smtClean="0">
                <a:solidFill>
                  <a:srgbClr val="0070C0"/>
                </a:solidFill>
              </a:rPr>
              <a:t>OFV, uskutočniť </a:t>
            </a:r>
            <a:r>
              <a:rPr lang="sk-SK" sz="1400" dirty="0">
                <a:solidFill>
                  <a:srgbClr val="0070C0"/>
                </a:solidFill>
              </a:rPr>
              <a:t>pre všetky stupne odbornej spôsobilosti v ktorých sa </a:t>
            </a:r>
            <a:r>
              <a:rPr lang="sk-SK" sz="1400" dirty="0" smtClean="0">
                <a:solidFill>
                  <a:srgbClr val="0070C0"/>
                </a:solidFill>
              </a:rPr>
              <a:t>OFV vykonáva OFV aspoň </a:t>
            </a:r>
            <a:r>
              <a:rPr lang="sk-SK" sz="1400" dirty="0">
                <a:solidFill>
                  <a:srgbClr val="0070C0"/>
                </a:solidFill>
              </a:rPr>
              <a:t>1 krát za kalendárny </a:t>
            </a:r>
            <a:r>
              <a:rPr lang="sk-SK" sz="1400" dirty="0" smtClean="0">
                <a:solidFill>
                  <a:srgbClr val="0070C0"/>
                </a:solidFill>
              </a:rPr>
              <a:t>polrok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zverejňovať </a:t>
            </a:r>
            <a:r>
              <a:rPr lang="sk-SK" sz="1400" dirty="0">
                <a:solidFill>
                  <a:srgbClr val="0070C0"/>
                </a:solidFill>
              </a:rPr>
              <a:t>na svojom webovom sídle </a:t>
            </a:r>
            <a:r>
              <a:rPr lang="sk-SK" sz="1400" dirty="0" smtClean="0">
                <a:solidFill>
                  <a:srgbClr val="0070C0"/>
                </a:solidFill>
              </a:rPr>
              <a:t>termíny </a:t>
            </a:r>
            <a:r>
              <a:rPr lang="sk-SK" sz="1400" dirty="0">
                <a:solidFill>
                  <a:srgbClr val="0070C0"/>
                </a:solidFill>
              </a:rPr>
              <a:t>konania </a:t>
            </a:r>
            <a:r>
              <a:rPr lang="sk-SK" sz="1400" dirty="0" smtClean="0">
                <a:solidFill>
                  <a:srgbClr val="0070C0"/>
                </a:solidFill>
              </a:rPr>
              <a:t>OFV najneskôr </a:t>
            </a:r>
            <a:r>
              <a:rPr lang="sk-SK" sz="1400" dirty="0">
                <a:solidFill>
                  <a:srgbClr val="0070C0"/>
                </a:solidFill>
              </a:rPr>
              <a:t>15 kalendárnych dní pred uskutočnením </a:t>
            </a:r>
            <a:r>
              <a:rPr lang="sk-SK" sz="1400" dirty="0" smtClean="0">
                <a:solidFill>
                  <a:srgbClr val="0070C0"/>
                </a:solidFill>
              </a:rPr>
              <a:t>OFV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do </a:t>
            </a:r>
            <a:r>
              <a:rPr lang="sk-SK" sz="1400" dirty="0">
                <a:solidFill>
                  <a:srgbClr val="0070C0"/>
                </a:solidFill>
              </a:rPr>
              <a:t>3 pracovných dní od uskutočnenia </a:t>
            </a:r>
            <a:r>
              <a:rPr lang="sk-SK" sz="1400" dirty="0" smtClean="0">
                <a:solidFill>
                  <a:srgbClr val="0070C0"/>
                </a:solidFill>
              </a:rPr>
              <a:t>OFV nahlásiť </a:t>
            </a:r>
            <a:r>
              <a:rPr lang="sk-SK" sz="1400" dirty="0">
                <a:solidFill>
                  <a:srgbClr val="0070C0"/>
                </a:solidFill>
              </a:rPr>
              <a:t>účastníkov, ktorí </a:t>
            </a:r>
            <a:r>
              <a:rPr lang="sk-SK" sz="1400" dirty="0" smtClean="0">
                <a:solidFill>
                  <a:srgbClr val="0070C0"/>
                </a:solidFill>
              </a:rPr>
              <a:t>OFV absolvovali</a:t>
            </a:r>
            <a:r>
              <a:rPr lang="sk-SK" sz="1400" dirty="0">
                <a:solidFill>
                  <a:srgbClr val="0070C0"/>
                </a:solidFill>
              </a:rPr>
              <a:t>, do zoznamu </a:t>
            </a:r>
            <a:r>
              <a:rPr lang="sk-SK" sz="1400" dirty="0" smtClean="0">
                <a:solidFill>
                  <a:srgbClr val="0070C0"/>
                </a:solidFill>
              </a:rPr>
              <a:t>osôb, </a:t>
            </a:r>
            <a:r>
              <a:rPr lang="sk-SK" sz="1400" dirty="0">
                <a:solidFill>
                  <a:srgbClr val="0070C0"/>
                </a:solidFill>
              </a:rPr>
              <a:t>ktoré absolvovali osobitné finančné </a:t>
            </a:r>
            <a:r>
              <a:rPr lang="sk-SK" sz="1400" dirty="0" smtClean="0">
                <a:solidFill>
                  <a:srgbClr val="0070C0"/>
                </a:solidFill>
              </a:rPr>
              <a:t>vzdelávanie vedeného NBS</a:t>
            </a: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Z</a:t>
            </a:r>
            <a:r>
              <a:rPr lang="sk-SK" sz="1600" b="1" dirty="0" smtClean="0">
                <a:solidFill>
                  <a:srgbClr val="0070C0"/>
                </a:solidFill>
              </a:rPr>
              <a:t>jednodušenie procesu pre nadriadené subjekty</a:t>
            </a:r>
            <a:endParaRPr lang="sk-SK" sz="1600" b="1" dirty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Osobitné finančné vzdelávanie (OFV)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831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73030"/>
          </a:xfrm>
        </p:spPr>
        <p:txBody>
          <a:bodyPr/>
          <a:lstStyle/>
          <a:p>
            <a:pPr marL="0" indent="0" algn="ctr">
              <a:buNone/>
            </a:pPr>
            <a:r>
              <a:rPr lang="pl-PL" sz="2400" b="1" dirty="0" smtClean="0">
                <a:solidFill>
                  <a:srgbClr val="0070C0"/>
                </a:solidFill>
              </a:rPr>
              <a:t>2. Balíček (Regulácia odmeňovania, </a:t>
            </a:r>
            <a:r>
              <a:rPr lang="pl-PL" sz="2400" b="1" dirty="0">
                <a:solidFill>
                  <a:srgbClr val="0070C0"/>
                </a:solidFill>
              </a:rPr>
              <a:t>stanovenia odkupnej </a:t>
            </a:r>
            <a:r>
              <a:rPr lang="pl-PL" sz="2400" b="1" dirty="0" smtClean="0">
                <a:solidFill>
                  <a:srgbClr val="0070C0"/>
                </a:solidFill>
              </a:rPr>
              <a:t>hodnoty, info o odmene)</a:t>
            </a:r>
          </a:p>
          <a:p>
            <a:pPr marL="0" indent="0">
              <a:buNone/>
            </a:pPr>
            <a:r>
              <a:rPr lang="pl-PL" sz="1600" b="1" dirty="0" smtClean="0">
                <a:solidFill>
                  <a:srgbClr val="0070C0"/>
                </a:solidFill>
              </a:rPr>
              <a:t>Cieľe a dôvody </a:t>
            </a:r>
          </a:p>
          <a:p>
            <a:pPr>
              <a:lnSpc>
                <a:spcPct val="200000"/>
              </a:lnSpc>
            </a:pPr>
            <a:r>
              <a:rPr lang="pl-PL" sz="1600" dirty="0" smtClean="0">
                <a:solidFill>
                  <a:srgbClr val="0070C0"/>
                </a:solidFill>
              </a:rPr>
              <a:t>Výššia transparentnosť ku klientovi – vie klient čo platí, komu, koľko ?</a:t>
            </a:r>
          </a:p>
          <a:p>
            <a:pPr>
              <a:lnSpc>
                <a:spcPct val="200000"/>
              </a:lnSpc>
            </a:pPr>
            <a:r>
              <a:rPr lang="pl-PL" sz="1600" dirty="0" smtClean="0">
                <a:solidFill>
                  <a:srgbClr val="0070C0"/>
                </a:solidFill>
              </a:rPr>
              <a:t>Klient znáša všetky náklady a to v prvých rokoch – je to fér ? </a:t>
            </a:r>
          </a:p>
          <a:p>
            <a:pPr>
              <a:lnSpc>
                <a:spcPct val="200000"/>
              </a:lnSpc>
            </a:pPr>
            <a:r>
              <a:rPr lang="sk-SK" sz="1600" dirty="0" smtClean="0">
                <a:solidFill>
                  <a:srgbClr val="0070C0"/>
                </a:solidFill>
              </a:rPr>
              <a:t>Problém s prepoisťovaním – ako riešiť ? má FA záujem na dlhodobom kontrakte ?</a:t>
            </a:r>
          </a:p>
          <a:p>
            <a:pPr>
              <a:lnSpc>
                <a:spcPct val="200000"/>
              </a:lnSpc>
            </a:pPr>
            <a:r>
              <a:rPr lang="sk-SK" sz="1600" dirty="0" smtClean="0">
                <a:solidFill>
                  <a:srgbClr val="0070C0"/>
                </a:solidFill>
              </a:rPr>
              <a:t>Je odmena za sprostredkovanie primeraná – bol by ochotný skutočne toľko zaplatiť ?</a:t>
            </a:r>
          </a:p>
          <a:p>
            <a:pPr>
              <a:lnSpc>
                <a:spcPct val="200000"/>
              </a:lnSpc>
            </a:pPr>
            <a:r>
              <a:rPr lang="sk-SK" sz="1600" dirty="0" smtClean="0">
                <a:solidFill>
                  <a:srgbClr val="0070C0"/>
                </a:solidFill>
              </a:rPr>
              <a:t>Majú poisťovne a FA motiváciu na zmenu stavu – čo by ich mohlo viesť k zmene prístupu ?</a:t>
            </a:r>
          </a:p>
          <a:p>
            <a:pPr>
              <a:lnSpc>
                <a:spcPct val="200000"/>
              </a:lnSpc>
            </a:pPr>
            <a:r>
              <a:rPr lang="sk-SK" sz="1600" dirty="0" smtClean="0">
                <a:solidFill>
                  <a:srgbClr val="0070C0"/>
                </a:solidFill>
              </a:rPr>
              <a:t>Prebehla intenzívna diskusia so všetkými asociáciami – 2. kolo opäť diskusia</a:t>
            </a:r>
          </a:p>
          <a:p>
            <a:pPr>
              <a:lnSpc>
                <a:spcPct val="200000"/>
              </a:lnSpc>
            </a:pPr>
            <a:r>
              <a:rPr lang="sk-SK" sz="1600" dirty="0" smtClean="0">
                <a:solidFill>
                  <a:srgbClr val="0070C0"/>
                </a:solidFill>
              </a:rPr>
              <a:t>Viacero možností riešenia – momentálne 2 možnosti riešenia</a:t>
            </a:r>
            <a:endParaRPr lang="pl-PL" sz="1600" dirty="0" smtClean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2133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6805" y="1742331"/>
            <a:ext cx="8229600" cy="4206949"/>
          </a:xfrm>
        </p:spPr>
        <p:txBody>
          <a:bodyPr/>
          <a:lstStyle/>
          <a:p>
            <a:pPr marL="0" indent="0">
              <a:buNone/>
            </a:pPr>
            <a:r>
              <a:rPr lang="sk-SK" sz="1600" b="1" dirty="0" smtClean="0">
                <a:solidFill>
                  <a:srgbClr val="0070C0"/>
                </a:solidFill>
              </a:rPr>
              <a:t>Rozloženie výplaty provízii v čase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endParaRPr lang="sk-SK" sz="1600" b="1" dirty="0" smtClean="0">
              <a:solidFill>
                <a:srgbClr val="0070C0"/>
              </a:solidFill>
            </a:endParaRPr>
          </a:p>
          <a:p>
            <a:r>
              <a:rPr lang="sk-SK" sz="1600" dirty="0" smtClean="0">
                <a:solidFill>
                  <a:srgbClr val="0070C0"/>
                </a:solidFill>
              </a:rPr>
              <a:t>Povinnosť vyplácať odmenu počas 5 rokov (aj v prípade, ak poistná zmluva (PZ) uzavretá na kratšiu dobu; výnimka PZ uzavreté na dobu 12 mesiacov a kratšie a PZ kryjúce veľké riziká)</a:t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600" dirty="0" smtClean="0">
              <a:solidFill>
                <a:srgbClr val="0070C0"/>
              </a:solidFill>
            </a:endParaRPr>
          </a:p>
          <a:p>
            <a:r>
              <a:rPr lang="sk-SK" sz="1600" dirty="0" smtClean="0">
                <a:solidFill>
                  <a:srgbClr val="0070C0"/>
                </a:solidFill>
              </a:rPr>
              <a:t>Pomerná čas odmeny 1. rok vo výške 40% z celkovej dohodnutej odmeny, </a:t>
            </a:r>
            <a:r>
              <a:rPr lang="sk-SK" sz="1600" dirty="0">
                <a:solidFill>
                  <a:srgbClr val="0070C0"/>
                </a:solidFill>
              </a:rPr>
              <a:t>ď</a:t>
            </a:r>
            <a:r>
              <a:rPr lang="sk-SK" sz="1600" dirty="0" smtClean="0">
                <a:solidFill>
                  <a:srgbClr val="0070C0"/>
                </a:solidFill>
              </a:rPr>
              <a:t>alšie roky 15% z celkovej dohodnutej odmeny - </a:t>
            </a:r>
            <a:r>
              <a:rPr lang="sk-SK" sz="1600" dirty="0" err="1" smtClean="0">
                <a:solidFill>
                  <a:srgbClr val="0070C0"/>
                </a:solidFill>
              </a:rPr>
              <a:t>up</a:t>
            </a:r>
            <a:r>
              <a:rPr lang="sk-SK" sz="1600" dirty="0" smtClean="0">
                <a:solidFill>
                  <a:srgbClr val="0070C0"/>
                </a:solidFill>
              </a:rPr>
              <a:t> front</a:t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600" dirty="0" smtClean="0">
              <a:solidFill>
                <a:srgbClr val="0070C0"/>
              </a:solidFill>
            </a:endParaRPr>
          </a:p>
          <a:p>
            <a:r>
              <a:rPr lang="sk-SK" sz="1600" dirty="0" smtClean="0">
                <a:solidFill>
                  <a:srgbClr val="0070C0"/>
                </a:solidFill>
              </a:rPr>
              <a:t>Ak zanikne poistenie pred uplynutím piatich rokov </a:t>
            </a:r>
            <a:r>
              <a:rPr lang="pl-PL" sz="1600" dirty="0">
                <a:solidFill>
                  <a:srgbClr val="0070C0"/>
                </a:solidFill>
              </a:rPr>
              <a:t>z iného dôvodu, ako z dôvodu poistnej </a:t>
            </a:r>
            <a:r>
              <a:rPr lang="pl-PL" sz="1600" dirty="0" smtClean="0">
                <a:solidFill>
                  <a:srgbClr val="0070C0"/>
                </a:solidFill>
              </a:rPr>
              <a:t>udalosti, nárok na pomernu časť odmeny za ostávajúce roky zaniká  - nie je problém s regresmi </a:t>
            </a:r>
          </a:p>
          <a:p>
            <a:endParaRPr lang="pl-PL" sz="1600" dirty="0" smtClean="0">
              <a:solidFill>
                <a:srgbClr val="0070C0"/>
              </a:solidFill>
            </a:endParaRPr>
          </a:p>
          <a:p>
            <a:r>
              <a:rPr lang="pl-PL" sz="1600" dirty="0" smtClean="0">
                <a:solidFill>
                  <a:srgbClr val="0070C0"/>
                </a:solidFill>
              </a:rPr>
              <a:t>Regulácia na všetky PZ aj NŽP – výrazne výšší objem vyplatených odmien ako v ŽP, aj extrémne odmeny 80% z poistného, koľko by klient reálne zaplatil ?</a:t>
            </a:r>
          </a:p>
          <a:p>
            <a:pPr marL="0" indent="0">
              <a:buNone/>
            </a:pPr>
            <a:r>
              <a:rPr lang="sk-SK" sz="14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pl-PL" sz="2400" b="1" dirty="0" smtClean="0">
                <a:solidFill>
                  <a:srgbClr val="0070C0"/>
                </a:solidFill>
              </a:rPr>
              <a:t>Odmeňovanie </a:t>
            </a:r>
            <a:r>
              <a:rPr lang="pl-PL" sz="2400" b="1" dirty="0">
                <a:solidFill>
                  <a:srgbClr val="0070C0"/>
                </a:solidFill>
              </a:rPr>
              <a:t>a stanovenie odkupnej hodnoty </a:t>
            </a:r>
            <a:r>
              <a:rPr lang="pl-PL" sz="2400" b="1" dirty="0" smtClean="0">
                <a:solidFill>
                  <a:srgbClr val="0070C0"/>
                </a:solidFill>
              </a:rPr>
              <a:t>(1)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4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spcBef>
                <a:spcPts val="680"/>
              </a:spcBef>
              <a:spcAft>
                <a:spcPts val="680"/>
              </a:spcAft>
              <a:buNone/>
            </a:pPr>
            <a:r>
              <a:rPr lang="sk-SK" sz="1600" b="1" dirty="0">
                <a:solidFill>
                  <a:srgbClr val="0070C0"/>
                </a:solidFill>
              </a:rPr>
              <a:t>Regulácia výšky </a:t>
            </a:r>
            <a:r>
              <a:rPr lang="sk-SK" sz="1600" b="1" dirty="0" err="1">
                <a:solidFill>
                  <a:srgbClr val="0070C0"/>
                </a:solidFill>
              </a:rPr>
              <a:t>odkupnej</a:t>
            </a:r>
            <a:r>
              <a:rPr lang="sk-SK" sz="1600" b="1" dirty="0">
                <a:solidFill>
                  <a:srgbClr val="0070C0"/>
                </a:solidFill>
              </a:rPr>
              <a:t> </a:t>
            </a:r>
            <a:r>
              <a:rPr lang="sk-SK" sz="1600" b="1" dirty="0" smtClean="0">
                <a:solidFill>
                  <a:srgbClr val="0070C0"/>
                </a:solidFill>
              </a:rPr>
              <a:t>hodnoty/odmeny</a:t>
            </a:r>
            <a:r>
              <a:rPr lang="sk-SK" sz="1600" b="1" dirty="0">
                <a:solidFill>
                  <a:srgbClr val="0070C0"/>
                </a:solidFill>
              </a:rPr>
              <a:t/>
            </a:r>
            <a:br>
              <a:rPr lang="sk-SK" sz="1600" b="1" dirty="0">
                <a:solidFill>
                  <a:srgbClr val="0070C0"/>
                </a:solidFill>
              </a:rPr>
            </a:b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ts val="680"/>
              </a:spcBef>
              <a:spcAft>
                <a:spcPts val="68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Regulácia </a:t>
            </a:r>
            <a:r>
              <a:rPr lang="sk-SK" sz="1600" dirty="0">
                <a:solidFill>
                  <a:srgbClr val="0070C0"/>
                </a:solidFill>
              </a:rPr>
              <a:t>výšky provízií </a:t>
            </a:r>
            <a:r>
              <a:rPr lang="sk-SK" sz="1600" dirty="0" smtClean="0">
                <a:solidFill>
                  <a:srgbClr val="0070C0"/>
                </a:solidFill>
              </a:rPr>
              <a:t>– momentálne pri NŽP a bez odkupnej hodnoty, priamy zásah do vzťahu FA – FI, ako sa bude dodržiavať/kontrolovať  </a:t>
            </a:r>
          </a:p>
          <a:p>
            <a:pPr>
              <a:lnSpc>
                <a:spcPct val="150000"/>
              </a:lnSpc>
              <a:spcBef>
                <a:spcPts val="680"/>
              </a:spcBef>
              <a:spcAft>
                <a:spcPts val="68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Regulácia </a:t>
            </a:r>
            <a:r>
              <a:rPr lang="sk-SK" sz="1600" dirty="0">
                <a:solidFill>
                  <a:srgbClr val="0070C0"/>
                </a:solidFill>
              </a:rPr>
              <a:t>obstarávacích </a:t>
            </a:r>
            <a:r>
              <a:rPr lang="sk-SK" sz="1600" dirty="0" smtClean="0">
                <a:solidFill>
                  <a:srgbClr val="0070C0"/>
                </a:solidFill>
              </a:rPr>
              <a:t>nákladov – rezervotvorné produkty, každoročne môže P odrátať z rezervy </a:t>
            </a:r>
            <a:r>
              <a:rPr lang="sk-SK" sz="1600" dirty="0">
                <a:solidFill>
                  <a:srgbClr val="0070C0"/>
                </a:solidFill>
              </a:rPr>
              <a:t>celkové obstarávacie náklady </a:t>
            </a:r>
            <a:r>
              <a:rPr lang="sk-SK" sz="1600" dirty="0" smtClean="0">
                <a:solidFill>
                  <a:srgbClr val="0070C0"/>
                </a:solidFill>
              </a:rPr>
              <a:t>(max. 15% z poistného)  </a:t>
            </a:r>
          </a:p>
          <a:p>
            <a:pPr>
              <a:lnSpc>
                <a:spcPct val="150000"/>
              </a:lnSpc>
              <a:spcBef>
                <a:spcPts val="680"/>
              </a:spcBef>
              <a:spcAft>
                <a:spcPts val="68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Regulácia </a:t>
            </a:r>
            <a:r>
              <a:rPr lang="sk-SK" sz="1600" dirty="0">
                <a:solidFill>
                  <a:srgbClr val="0070C0"/>
                </a:solidFill>
              </a:rPr>
              <a:t>investovania </a:t>
            </a:r>
            <a:r>
              <a:rPr lang="sk-SK" sz="1600" dirty="0" smtClean="0">
                <a:solidFill>
                  <a:srgbClr val="0070C0"/>
                </a:solidFill>
              </a:rPr>
              <a:t>– P musí investovať/vyplatiť minimálne stanovenú sumu, neregulujeme odmeny ani obstarávacie náklady,  </a:t>
            </a:r>
            <a:endParaRPr lang="sk-SK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Daňová uznateľnosť </a:t>
            </a:r>
            <a:r>
              <a:rPr lang="sk-SK" sz="1600" b="1" dirty="0" smtClean="0">
                <a:solidFill>
                  <a:srgbClr val="0070C0"/>
                </a:solidFill>
              </a:rPr>
              <a:t>– </a:t>
            </a:r>
            <a:r>
              <a:rPr lang="sk-SK" sz="1600" dirty="0" smtClean="0">
                <a:solidFill>
                  <a:srgbClr val="0070C0"/>
                </a:solidFill>
              </a:rPr>
              <a:t>aj iných oblastiach sú limitované daňové výdavky, motivácia na znižovanie odmien, </a:t>
            </a:r>
          </a:p>
          <a:p>
            <a:pPr marL="0" indent="0"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600" b="1" dirty="0" smtClean="0">
                <a:solidFill>
                  <a:srgbClr val="0070C0"/>
                </a:solidFill>
              </a:rPr>
              <a:t>Máme iné riešenia – net </a:t>
            </a:r>
            <a:r>
              <a:rPr lang="sk-SK" sz="1600" b="1" dirty="0" err="1" smtClean="0">
                <a:solidFill>
                  <a:srgbClr val="0070C0"/>
                </a:solidFill>
              </a:rPr>
              <a:t>quoting</a:t>
            </a:r>
            <a:r>
              <a:rPr lang="sk-SK" sz="1600" b="1" dirty="0" smtClean="0">
                <a:solidFill>
                  <a:srgbClr val="0070C0"/>
                </a:solidFill>
              </a:rPr>
              <a:t>, platba odmeny priamo klientom, iné ... </a:t>
            </a:r>
            <a:endParaRPr lang="sk-SK" sz="1600" b="1" dirty="0">
              <a:solidFill>
                <a:srgbClr val="0070C0"/>
              </a:solidFill>
            </a:endParaRPr>
          </a:p>
          <a:p>
            <a:endParaRPr lang="sk-SK" sz="2400" dirty="0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651304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64854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80728"/>
            <a:ext cx="8229600" cy="4752528"/>
          </a:xfrm>
        </p:spPr>
        <p:txBody>
          <a:bodyPr/>
          <a:lstStyle/>
          <a:p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>ĎAKUJEM </a:t>
            </a: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>ZA </a:t>
            </a: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>POZORNOSŤ</a:t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 smtClean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  <a:t/>
            </a:r>
            <a:br>
              <a:rPr lang="sk-SK" sz="3600" b="1" dirty="0">
                <a:solidFill>
                  <a:srgbClr val="0070C0"/>
                </a:solidFill>
                <a:latin typeface="Arial Narrow" pitchFamily="34" charset="0"/>
              </a:rPr>
            </a:br>
            <a:endParaRPr lang="sk-SK" sz="36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3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</a:t>
            </a:r>
            <a:r>
              <a:rPr lang="sk-SK"/>
              <a:t>právnikov </a:t>
            </a:r>
            <a:r>
              <a:rPr lang="sk-SK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Smernica IDD </a:t>
            </a:r>
            <a:r>
              <a:rPr lang="sk-SK" sz="2400" b="1" dirty="0" err="1" smtClean="0">
                <a:solidFill>
                  <a:srgbClr val="0070C0"/>
                </a:solidFill>
              </a:rPr>
              <a:t>vs</a:t>
            </a:r>
            <a:r>
              <a:rPr lang="sk-SK" sz="2400" b="1" dirty="0" smtClean="0">
                <a:solidFill>
                  <a:srgbClr val="0070C0"/>
                </a:solidFill>
              </a:rPr>
              <a:t> Národná regulácia</a:t>
            </a:r>
            <a:endParaRPr lang="sk-SK" sz="2400" b="1" dirty="0">
              <a:solidFill>
                <a:srgbClr val="0070C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62100"/>
            <a:ext cx="8229600" cy="46032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600" b="1" dirty="0" smtClean="0">
                <a:solidFill>
                  <a:srgbClr val="0070C0"/>
                </a:solidFill>
              </a:rPr>
              <a:t>SMERNICA IDD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oproti pôvodnej smernice 2002/92/ES reguluje celú distribúciu poistenia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minimálna harmonizácia – možnosť ČŠ stanoviť prísnejšie kritéria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>
                <a:solidFill>
                  <a:srgbClr val="0070C0"/>
                </a:solidFill>
              </a:rPr>
              <a:t>r</a:t>
            </a:r>
            <a:r>
              <a:rPr lang="sk-SK" sz="1600" dirty="0" smtClean="0">
                <a:solidFill>
                  <a:srgbClr val="0070C0"/>
                </a:solidFill>
              </a:rPr>
              <a:t>ámcová smernica – podrobnejšie rozpracované na Levely 2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>
                <a:solidFill>
                  <a:srgbClr val="0070C0"/>
                </a:solidFill>
              </a:rPr>
              <a:t>t</a:t>
            </a:r>
            <a:r>
              <a:rPr lang="sk-SK" sz="1600" dirty="0" smtClean="0">
                <a:solidFill>
                  <a:srgbClr val="0070C0"/>
                </a:solidFill>
              </a:rPr>
              <a:t>ranspozičný termín 23. február 2018 </a:t>
            </a:r>
            <a:r>
              <a:rPr lang="sk-SK" sz="1400" dirty="0" smtClean="0">
                <a:solidFill>
                  <a:srgbClr val="0070C0"/>
                </a:solidFill>
              </a:rPr>
              <a:t>(MPK – jún, Vláda SR – júl, NR SR – august)</a:t>
            </a:r>
            <a:r>
              <a:rPr lang="sk-SK" sz="1600" dirty="0" smtClean="0">
                <a:solidFill>
                  <a:srgbClr val="0070C0"/>
                </a:solidFill>
              </a:rPr>
              <a:t> </a:t>
            </a:r>
            <a:endParaRPr lang="sk-SK" sz="14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600" b="1" dirty="0">
                <a:solidFill>
                  <a:srgbClr val="0070C0"/>
                </a:solidFill>
              </a:rPr>
              <a:t>NÁRODNÁ REGULÁCIA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organizácia osobitného finančného vzdelávania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regulácia odmeňovania a stanovenia </a:t>
            </a:r>
            <a:r>
              <a:rPr lang="sk-SK" sz="1600" dirty="0" err="1" smtClean="0">
                <a:solidFill>
                  <a:srgbClr val="0070C0"/>
                </a:solidFill>
              </a:rPr>
              <a:t>odkupnej</a:t>
            </a:r>
            <a:r>
              <a:rPr lang="sk-SK" sz="1600" dirty="0" smtClean="0">
                <a:solidFill>
                  <a:srgbClr val="0070C0"/>
                </a:solidFill>
              </a:rPr>
              <a:t> hodnoty 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600" dirty="0" smtClean="0">
                <a:solidFill>
                  <a:srgbClr val="0070C0"/>
                </a:solidFill>
              </a:rPr>
              <a:t>podnety vyplývajúce z výkonu dohľadu</a:t>
            </a:r>
          </a:p>
          <a:p>
            <a:pPr>
              <a:spcBef>
                <a:spcPct val="30000"/>
              </a:spcBef>
              <a:spcAft>
                <a:spcPct val="30000"/>
              </a:spcAft>
              <a:buNone/>
            </a:pPr>
            <a:endParaRPr lang="sk-SK" sz="1800" dirty="0" smtClean="0">
              <a:solidFill>
                <a:srgbClr val="FF000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Tx/>
              <a:buChar char="-"/>
            </a:pPr>
            <a:endParaRPr lang="sk-SK" sz="1600" dirty="0" smtClean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Hlavné oblasti zmien IDD</a:t>
            </a:r>
            <a:endParaRPr lang="sk-SK" sz="2400" b="1" dirty="0">
              <a:solidFill>
                <a:srgbClr val="0070C0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44824"/>
            <a:ext cx="8229600" cy="402714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Rozsah pôsobnosti / vymedzenie pojmov</a:t>
            </a:r>
            <a:endParaRPr lang="sk-SK" sz="18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Úprava cezhraničného poskytovania služieb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Odborné a organizačné požiadavky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Informačné povinnosti a pravidlá výkonu činnosti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Požiadavky na investičné produkty založené na poistení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sk-SK" sz="1800" b="1" dirty="0" smtClean="0">
                <a:solidFill>
                  <a:srgbClr val="0070C0"/>
                </a:solidFill>
              </a:rPr>
              <a:t>Sankcie</a:t>
            </a: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</a:pPr>
            <a:endParaRPr lang="sk-SK" sz="16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800" b="1" dirty="0" smtClean="0">
                <a:solidFill>
                  <a:srgbClr val="0070C0"/>
                </a:solidFill>
              </a:rPr>
              <a:t> </a:t>
            </a:r>
            <a:endParaRPr lang="sk-SK" sz="1800" dirty="0" smtClean="0">
              <a:solidFill>
                <a:srgbClr val="FF000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Tx/>
              <a:buChar char="-"/>
            </a:pPr>
            <a:endParaRPr lang="sk-SK" sz="1600" dirty="0" smtClean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</p:spTree>
    <p:extLst>
      <p:ext uri="{BB962C8B-B14F-4D97-AF65-F5344CB8AC3E}">
        <p14:creationId xmlns:p14="http://schemas.microsoft.com/office/powerpoint/2010/main" val="3995225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(1) </a:t>
            </a:r>
            <a:r>
              <a:rPr lang="sk-SK" sz="2400" b="1" dirty="0">
                <a:solidFill>
                  <a:srgbClr val="0070C0"/>
                </a:solidFill>
              </a:rPr>
              <a:t>Rozsah </a:t>
            </a:r>
            <a:r>
              <a:rPr lang="sk-SK" sz="2400" b="1" dirty="0" smtClean="0">
                <a:solidFill>
                  <a:srgbClr val="0070C0"/>
                </a:solidFill>
              </a:rPr>
              <a:t>pôsobnosti / vymedzenie pojmov </a:t>
            </a:r>
            <a:endParaRPr lang="sk-SK" sz="2400" b="1" dirty="0">
              <a:solidFill>
                <a:srgbClr val="0070C0"/>
              </a:solidFill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00808"/>
            <a:ext cx="8229600" cy="4392488"/>
          </a:xfrm>
        </p:spPr>
        <p:txBody>
          <a:bodyPr/>
          <a:lstStyle/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Celoplošné uplatňovanie na distribúciu poistenia / zaistenia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zvolený prístup - </a:t>
            </a:r>
            <a:r>
              <a:rPr lang="sk-SK" sz="1400" dirty="0" err="1" smtClean="0">
                <a:solidFill>
                  <a:srgbClr val="0070C0"/>
                </a:solidFill>
              </a:rPr>
              <a:t>ZoS</a:t>
            </a:r>
            <a:r>
              <a:rPr lang="sk-SK" sz="1400" dirty="0" smtClean="0">
                <a:solidFill>
                  <a:srgbClr val="0070C0"/>
                </a:solidFill>
              </a:rPr>
              <a:t> úprava sprostredkovateľov, </a:t>
            </a:r>
            <a:r>
              <a:rPr lang="sk-SK" sz="1400" dirty="0" err="1" smtClean="0">
                <a:solidFill>
                  <a:srgbClr val="0070C0"/>
                </a:solidFill>
              </a:rPr>
              <a:t>ZoP</a:t>
            </a:r>
            <a:r>
              <a:rPr lang="sk-SK" sz="1400" dirty="0" smtClean="0">
                <a:solidFill>
                  <a:srgbClr val="0070C0"/>
                </a:solidFill>
              </a:rPr>
              <a:t> povinnosti pre poisťovne </a:t>
            </a:r>
            <a:endParaRPr lang="sk-SK" sz="1600" b="1" dirty="0" smtClean="0">
              <a:solidFill>
                <a:srgbClr val="0070C0"/>
              </a:solidFill>
            </a:endParaRP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Definícia distribúcie poistenia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vrátane webových sídiel a iných médií, keď zákazník môže na konci procesu priamo alebo nepriamo uzatvoriť poistnú zmluvu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Úprava sprostredkovateľov doplnkového </a:t>
            </a:r>
            <a:r>
              <a:rPr lang="sk-SK" sz="1600" b="1" dirty="0" smtClean="0">
                <a:solidFill>
                  <a:srgbClr val="0070C0"/>
                </a:solidFill>
              </a:rPr>
              <a:t>poistenia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600" dirty="0" smtClean="0">
                <a:solidFill>
                  <a:srgbClr val="0070C0"/>
                </a:solidFill>
              </a:rPr>
              <a:t>- </a:t>
            </a:r>
            <a:r>
              <a:rPr lang="sk-SK" sz="1400" dirty="0" smtClean="0">
                <a:solidFill>
                  <a:srgbClr val="0070C0"/>
                </a:solidFill>
              </a:rPr>
              <a:t>ak je poistenie doplnkom tovaru alebo služby, pričom kryje (a) riziko poruchy, straty alebo poškodenia tovaru alebo nevyužitej služby alebo (b) poškodenie alebo stratu batožiny a ročné poistné nepresahuje 600 eur alebo ak je poistenie doplnok k službe, ktorej trvanie nepresahuje tri mesiace, poistenie nepresahuje 200 eur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poisťovňa alebo sprostredkovateľ, ktorý ich využíva musí zabezpečiť, že poskytnú informácie o svojej totožnosti, riešení sťažností, dodržia pravidlá týkajúce sa krížového predaja, posúdia požiadavky a potreby klienta a poskytnú IPD 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Definícia odmeny 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400" dirty="0">
                <a:solidFill>
                  <a:srgbClr val="0070C0"/>
                </a:solidFill>
              </a:rPr>
              <a:t>akákoľvek provízia, poplatok alebo iný druh platby vrátane ekonomickej výhody akéhokoľvek druhu alebo akákoľvek iná finančná alebo nefinančná výhoda či stimul, ktoré sa ponúkajú alebo dávajú v súvislosti s činnosťami distribúcie </a:t>
            </a:r>
            <a:r>
              <a:rPr lang="sk-SK" sz="1400" dirty="0" smtClean="0">
                <a:solidFill>
                  <a:srgbClr val="0070C0"/>
                </a:solidFill>
              </a:rPr>
              <a:t>poistenia</a:t>
            </a:r>
            <a:endParaRPr lang="sk-SK" sz="1400" b="1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600" dirty="0" smtClean="0">
                <a:solidFill>
                  <a:srgbClr val="0070C0"/>
                </a:solidFill>
              </a:rPr>
              <a:t> </a:t>
            </a: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</p:spTree>
    <p:extLst>
      <p:ext uri="{BB962C8B-B14F-4D97-AF65-F5344CB8AC3E}">
        <p14:creationId xmlns:p14="http://schemas.microsoft.com/office/powerpoint/2010/main" val="17424780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8840"/>
            <a:ext cx="8229600" cy="4032448"/>
          </a:xfrm>
        </p:spPr>
        <p:txBody>
          <a:bodyPr/>
          <a:lstStyle/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Dohoda medzi NBS a domovským orgánom dohľadu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ak sa hlavné miesto výkonu činnosti sprostredkovateľa so sídlom v inom ČŠ nachádza v SR, jeho domovský orgán dohľadu sa môže dohodnúť s NBS, že NBS bude zodpovedná za dohľad nad dodržiavaním organizačných požiadaviek, </a:t>
            </a:r>
            <a:r>
              <a:rPr lang="sk-SK" sz="1400" dirty="0">
                <a:solidFill>
                  <a:srgbClr val="0070C0"/>
                </a:solidFill>
              </a:rPr>
              <a:t>informačných povinnosti a pravidiel výkonu </a:t>
            </a:r>
            <a:r>
              <a:rPr lang="sk-SK" sz="1400" dirty="0" smtClean="0">
                <a:solidFill>
                  <a:srgbClr val="0070C0"/>
                </a:solidFill>
              </a:rPr>
              <a:t>činnosti, požiadaviek na IŽP produkty a bude mať priamu právomoc udeľovať sankcie   </a:t>
            </a:r>
            <a:endParaRPr lang="sk-SK" sz="1600" b="1" dirty="0" smtClean="0">
              <a:solidFill>
                <a:srgbClr val="0070C0"/>
              </a:solidFill>
            </a:endParaRP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Pobočka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NBS orgánom dohľadu nad dodržiavaním informačných povinnosti a pravidiel výkonu činnosti a požiadaviek na IŽP produkty  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Sloboda poskytovať služby 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NBS informuje </a:t>
            </a:r>
            <a:r>
              <a:rPr lang="sk-SK" sz="1400" dirty="0">
                <a:solidFill>
                  <a:srgbClr val="0070C0"/>
                </a:solidFill>
              </a:rPr>
              <a:t>o porušeniach domovský orgán </a:t>
            </a:r>
            <a:r>
              <a:rPr lang="sk-SK" sz="1400" dirty="0" smtClean="0">
                <a:solidFill>
                  <a:srgbClr val="0070C0"/>
                </a:solidFill>
              </a:rPr>
              <a:t>dohľadu, priamo môže zasiahnuť iba ak domovský nekoná alebo koná neadekvátne  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Úloha EIOPA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právomoc orgánov dohľadu požiadať o pomoc EIOPA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8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(2) Úprava cezhraničného poskytovania služieb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4106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8840"/>
            <a:ext cx="8229600" cy="4032448"/>
          </a:xfrm>
        </p:spPr>
        <p:txBody>
          <a:bodyPr/>
          <a:lstStyle/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Vzdelávanie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požiadavka na priebežné vzdelávanie 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minimálne 15 hodín ročne   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Poistenie zodpovednosti za škodu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1 250 000 eur/nárok a 1 850 000 eur/ročne</a:t>
            </a:r>
          </a:p>
          <a:p>
            <a:pPr>
              <a:spcBef>
                <a:spcPts val="580"/>
              </a:spcBef>
              <a:spcAft>
                <a:spcPts val="5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General </a:t>
            </a:r>
            <a:r>
              <a:rPr lang="sk-SK" sz="1600" b="1" dirty="0" err="1" smtClean="0">
                <a:solidFill>
                  <a:srgbClr val="0070C0"/>
                </a:solidFill>
              </a:rPr>
              <a:t>Goods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uverejnenie príslušných vnútroštátnych ustanovení orgánmi dohľadu ako aj informácie o tom, či sa ČŠ rozhodol uplatňovať prísnejšie požiadavky na distribútorov IŽP produktov  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8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(3) Odborné a organizačné požiadavky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02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8840"/>
            <a:ext cx="8229600" cy="4032448"/>
          </a:xfrm>
        </p:spPr>
        <p:txBody>
          <a:bodyPr/>
          <a:lstStyle/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Požiadavky na systémy odmeňovania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systémy odmeňovania nesmú motivovať k ponúkaniu poistných produktov na úkor poistných produktov, ktoré lepšie spĺňajú potreby zákazníka </a:t>
            </a: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Informačný dokument o poistnom produkte 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pri produktoch neživotného poistenia štandardizovaný informačný dokument o poistnom produkte, ktorý bude upravený vo vykonávacom technickom predpise Európskej komisie</a:t>
            </a:r>
            <a:endParaRPr lang="sk-SK" sz="1600" b="1" dirty="0" smtClean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Krížový predaj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ak sa poistný produkt ponúka spolu s doplnkovým tovarom/službou ako súčasť balíčka/jednej zmluvy – info o tom, či sa jednotlivé zložky dajú kúpiť osobitne, ak áno, opis jednotlivých zložiek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ak je poistný produkt doplnkom k tovaru / službe ako súčasť balíčka/jednej zmluvy, možnosť kúpiť tovar/službu oddelene</a:t>
            </a:r>
            <a:endParaRPr lang="sk-SK" sz="1400" b="1" dirty="0" smtClean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Schvaľovací proces poistného produkte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vymedzenie cieľového trhu, posúdenie všetkých relevantných rizík, zabezpečiť distribúciu poistného produktu v rámci cieľového trhu</a:t>
            </a: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8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(4) Informačné povinnosti a pravidlá výkonu činnosti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289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8840"/>
            <a:ext cx="8229600" cy="4032448"/>
          </a:xfrm>
        </p:spPr>
        <p:txBody>
          <a:bodyPr/>
          <a:lstStyle/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Konflikt záujmov </a:t>
            </a:r>
            <a:br>
              <a:rPr lang="sk-SK" sz="1600" b="1" dirty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identifikovanie konfliktu záujmov  </a:t>
            </a:r>
            <a:endParaRPr lang="sk-SK" sz="1600" b="1" dirty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 smtClean="0">
                <a:solidFill>
                  <a:srgbClr val="0070C0"/>
                </a:solidFill>
              </a:rPr>
              <a:t>Poskytovanie informácií pre uzavretím PZ</a:t>
            </a:r>
            <a:r>
              <a:rPr lang="sk-SK" sz="1600" b="1" dirty="0">
                <a:solidFill>
                  <a:srgbClr val="0070C0"/>
                </a:solidFill>
              </a:rPr>
              <a:t/>
            </a:r>
            <a:br>
              <a:rPr lang="sk-SK" sz="1600" b="1" dirty="0">
                <a:solidFill>
                  <a:srgbClr val="0070C0"/>
                </a:solidFill>
              </a:rPr>
            </a:br>
            <a:r>
              <a:rPr lang="sk-SK" sz="1600" dirty="0" smtClean="0">
                <a:solidFill>
                  <a:srgbClr val="0070C0"/>
                </a:solidFill>
              </a:rPr>
              <a:t>- </a:t>
            </a:r>
            <a:r>
              <a:rPr lang="sk-SK" sz="1400" dirty="0" smtClean="0">
                <a:solidFill>
                  <a:srgbClr val="0070C0"/>
                </a:solidFill>
              </a:rPr>
              <a:t>ak sa poskytuje poradenstvo (v zmysle smernice) či poisťovňa/sprostredkovateľ bude poskytovať pravidelné posúdenie vhodnosti odporučených investičných produktov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usmernenia a upozornenia na riziká spojené s investičnými produktmi a s konkrétnymi navrhovanými investičnými stratégiami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informácie o všetkých nákladoch a súvisiacich poplatkoch</a:t>
            </a:r>
            <a:r>
              <a:rPr lang="sk-SK" sz="1400" dirty="0">
                <a:solidFill>
                  <a:srgbClr val="0070C0"/>
                </a:solidFill>
              </a:rPr>
              <a:t> </a:t>
            </a:r>
            <a:r>
              <a:rPr lang="sk-SK" sz="1200" dirty="0" smtClean="0">
                <a:solidFill>
                  <a:srgbClr val="0070C0"/>
                </a:solidFill>
              </a:rPr>
              <a:t>– v súhrnnej podobe, na žiadosť rozpis nákladov a poplatkov </a:t>
            </a:r>
            <a:endParaRPr lang="sk-SK" sz="1200" dirty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  <a:buFont typeface="Arial" panose="020B0604020202020204" pitchFamily="34" charset="0"/>
              <a:buChar char="•"/>
            </a:pPr>
            <a:r>
              <a:rPr lang="sk-SK" sz="1600" b="1" dirty="0">
                <a:solidFill>
                  <a:srgbClr val="0070C0"/>
                </a:solidFill>
              </a:rPr>
              <a:t>Posúdenie vhodnosti a primeranosti </a:t>
            </a:r>
            <a:r>
              <a:rPr lang="sk-SK" sz="1600" dirty="0">
                <a:solidFill>
                  <a:srgbClr val="0070C0"/>
                </a:solidFill>
              </a:rPr>
              <a:t/>
            </a:r>
            <a:br>
              <a:rPr lang="sk-SK" sz="1600" dirty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ak sa poskytuje poradenstvo (v zmysle smernice) získať informácie o znalostiach a skúsenostiach zákazníka v oblasti investícií, o finančnej situácii a o investičných cieľoch </a:t>
            </a:r>
            <a:br>
              <a:rPr lang="sk-SK" sz="1400" dirty="0" smtClean="0">
                <a:solidFill>
                  <a:srgbClr val="0070C0"/>
                </a:solidFill>
              </a:rPr>
            </a:br>
            <a:r>
              <a:rPr lang="sk-SK" sz="1400" dirty="0" smtClean="0">
                <a:solidFill>
                  <a:srgbClr val="0070C0"/>
                </a:solidFill>
              </a:rPr>
              <a:t>- vyhlásenie o vhodnosti</a:t>
            </a:r>
            <a:r>
              <a:rPr lang="sk-SK" sz="1600" dirty="0">
                <a:solidFill>
                  <a:srgbClr val="0070C0"/>
                </a:solidFill>
              </a:rPr>
              <a:t/>
            </a:r>
            <a:br>
              <a:rPr lang="sk-SK" sz="1600" dirty="0">
                <a:solidFill>
                  <a:srgbClr val="0070C0"/>
                </a:solidFill>
              </a:rPr>
            </a:br>
            <a:endParaRPr lang="sk-SK" sz="1800" dirty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(5) Investičné produkty založené na poistení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76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988840"/>
            <a:ext cx="8229600" cy="4032448"/>
          </a:xfrm>
        </p:spPr>
        <p:txBody>
          <a:bodyPr/>
          <a:lstStyle/>
          <a:p>
            <a:pPr>
              <a:spcBef>
                <a:spcPts val="680"/>
              </a:spcBef>
              <a:spcAft>
                <a:spcPts val="680"/>
              </a:spcAft>
            </a:pPr>
            <a:r>
              <a:rPr lang="sk-SK" sz="1600" b="1" dirty="0" smtClean="0">
                <a:solidFill>
                  <a:srgbClr val="0070C0"/>
                </a:solidFill>
              </a:rPr>
              <a:t>Osobitné finančné vzdelávanie</a:t>
            </a:r>
            <a:br>
              <a:rPr lang="sk-SK" sz="1600" b="1" dirty="0" smtClean="0">
                <a:solidFill>
                  <a:srgbClr val="0070C0"/>
                </a:solidFill>
              </a:rPr>
            </a:br>
            <a:endParaRPr lang="sk-SK" sz="1600" b="1" dirty="0" smtClean="0">
              <a:solidFill>
                <a:srgbClr val="0070C0"/>
              </a:solidFill>
            </a:endParaRPr>
          </a:p>
          <a:p>
            <a:pPr>
              <a:spcBef>
                <a:spcPts val="680"/>
              </a:spcBef>
              <a:spcAft>
                <a:spcPts val="680"/>
              </a:spcAft>
            </a:pPr>
            <a:r>
              <a:rPr lang="sk-SK" sz="1600" b="1" dirty="0" smtClean="0">
                <a:solidFill>
                  <a:srgbClr val="0070C0"/>
                </a:solidFill>
              </a:rPr>
              <a:t>Procesné </a:t>
            </a:r>
            <a:r>
              <a:rPr lang="sk-SK" sz="1600" b="1" dirty="0">
                <a:solidFill>
                  <a:srgbClr val="0070C0"/>
                </a:solidFill>
              </a:rPr>
              <a:t>postupy NBS pri vydávaní licencií – zjednodušenie postupu</a:t>
            </a:r>
          </a:p>
          <a:p>
            <a:pPr>
              <a:lnSpc>
                <a:spcPct val="150000"/>
              </a:lnSpc>
            </a:pPr>
            <a:r>
              <a:rPr lang="sk-SK" sz="1600" b="1" dirty="0">
                <a:solidFill>
                  <a:srgbClr val="0070C0"/>
                </a:solidFill>
              </a:rPr>
              <a:t>Zverejňovanie </a:t>
            </a:r>
            <a:r>
              <a:rPr lang="sk-SK" sz="1600" b="1" dirty="0" smtClean="0">
                <a:solidFill>
                  <a:srgbClr val="0070C0"/>
                </a:solidFill>
              </a:rPr>
              <a:t>odmeny </a:t>
            </a:r>
            <a:r>
              <a:rPr lang="sk-SK" sz="1600" b="1" dirty="0">
                <a:solidFill>
                  <a:srgbClr val="0070C0"/>
                </a:solidFill>
              </a:rPr>
              <a:t>automaticky </a:t>
            </a: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sk-SK" sz="1600" b="1" dirty="0" smtClean="0">
                <a:solidFill>
                  <a:srgbClr val="0070C0"/>
                </a:solidFill>
              </a:rPr>
              <a:t>Údaje </a:t>
            </a:r>
            <a:r>
              <a:rPr lang="sk-SK" sz="1600" b="1" dirty="0">
                <a:solidFill>
                  <a:srgbClr val="0070C0"/>
                </a:solidFill>
              </a:rPr>
              <a:t>v registri - transparentnosť</a:t>
            </a:r>
          </a:p>
          <a:p>
            <a:pPr>
              <a:lnSpc>
                <a:spcPct val="150000"/>
              </a:lnSpc>
            </a:pPr>
            <a:r>
              <a:rPr lang="sk-SK" sz="1600" b="1" dirty="0">
                <a:solidFill>
                  <a:srgbClr val="0070C0"/>
                </a:solidFill>
              </a:rPr>
              <a:t>Odborná spôsobilosť – zjednodušenie, dôraz na OFV a skúšku</a:t>
            </a:r>
          </a:p>
          <a:p>
            <a:pPr>
              <a:lnSpc>
                <a:spcPct val="150000"/>
              </a:lnSpc>
            </a:pPr>
            <a:r>
              <a:rPr lang="sk-SK" sz="1600" b="1" dirty="0">
                <a:solidFill>
                  <a:srgbClr val="0070C0"/>
                </a:solidFill>
              </a:rPr>
              <a:t>Zrušenie rôznych výnimiek </a:t>
            </a:r>
            <a:r>
              <a:rPr lang="sk-SK" sz="1600" dirty="0" smtClean="0">
                <a:solidFill>
                  <a:srgbClr val="0070C0"/>
                </a:solidFill>
              </a:rPr>
              <a:t>( 3 mesiace bez splnenia podmienok, 1. rok základný stupeň)</a:t>
            </a:r>
            <a:endParaRPr lang="sk-SK" sz="1600" dirty="0">
              <a:solidFill>
                <a:srgbClr val="0070C0"/>
              </a:solidFill>
            </a:endParaRPr>
          </a:p>
          <a:p>
            <a:pPr marL="0" indent="0">
              <a:spcBef>
                <a:spcPts val="680"/>
              </a:spcBef>
              <a:spcAft>
                <a:spcPts val="680"/>
              </a:spcAft>
              <a:buNone/>
            </a:pP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r>
              <a:rPr lang="sk-SK" sz="1600" dirty="0" smtClean="0">
                <a:solidFill>
                  <a:srgbClr val="0070C0"/>
                </a:solidFill>
              </a:rPr>
              <a:t/>
            </a:r>
            <a:br>
              <a:rPr lang="sk-SK" sz="1600" dirty="0" smtClean="0">
                <a:solidFill>
                  <a:srgbClr val="0070C0"/>
                </a:solidFill>
              </a:rPr>
            </a:br>
            <a:endParaRPr lang="sk-SK" sz="1800" dirty="0" smtClean="0">
              <a:solidFill>
                <a:srgbClr val="0070C0"/>
              </a:solidFill>
            </a:endParaRPr>
          </a:p>
          <a:p>
            <a:pPr>
              <a:spcBef>
                <a:spcPct val="30000"/>
              </a:spcBef>
              <a:spcAft>
                <a:spcPct val="30000"/>
              </a:spcAft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rgbClr val="0070C0"/>
              </a:solidFill>
            </a:endParaRPr>
          </a:p>
          <a:p>
            <a:pPr marL="0" indent="0">
              <a:spcBef>
                <a:spcPct val="30000"/>
              </a:spcBef>
              <a:spcAft>
                <a:spcPct val="30000"/>
              </a:spcAft>
              <a:buNone/>
            </a:pPr>
            <a:endParaRPr lang="sk-SK" sz="16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spcAft>
                <a:spcPct val="30000"/>
              </a:spcAft>
              <a:buNone/>
            </a:pPr>
            <a:r>
              <a:rPr lang="sk-SK" sz="1400" b="1" dirty="0" smtClean="0">
                <a:solidFill>
                  <a:srgbClr val="0070C0"/>
                </a:solidFill>
              </a:rPr>
              <a:t>	</a:t>
            </a:r>
            <a:r>
              <a:rPr lang="sk-SK" sz="1600" dirty="0" smtClean="0">
                <a:solidFill>
                  <a:srgbClr val="0070C0"/>
                </a:solidFill>
              </a:rPr>
              <a:t>    </a:t>
            </a:r>
            <a:endParaRPr lang="en-GB" sz="1600" dirty="0">
              <a:solidFill>
                <a:srgbClr val="0070C0"/>
              </a:solidFill>
            </a:endParaRP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57200" y="6381750"/>
            <a:ext cx="8579296" cy="339725"/>
          </a:xfrm>
        </p:spPr>
        <p:txBody>
          <a:bodyPr/>
          <a:lstStyle/>
          <a:p>
            <a:r>
              <a:rPr lang="sk-SK" dirty="0"/>
              <a:t>Porada právnikov </a:t>
            </a:r>
            <a:r>
              <a:rPr lang="sk-SK" dirty="0" smtClean="0"/>
              <a:t>SLASPO</a:t>
            </a:r>
            <a:r>
              <a:rPr lang="sk-SK" dirty="0"/>
              <a:t>, Častá – </a:t>
            </a:r>
            <a:r>
              <a:rPr lang="sk-SK" dirty="0" err="1"/>
              <a:t>Papiernička</a:t>
            </a:r>
            <a:r>
              <a:rPr lang="sk-SK" dirty="0"/>
              <a:t>                                                                    13. jún 2017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5095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0070C0"/>
                </a:solidFill>
              </a:rPr>
              <a:t>Národná regulácia – pôvodná novela</a:t>
            </a:r>
            <a:endParaRPr lang="sk-SK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56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í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í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9035</TotalTime>
  <Words>462</Words>
  <Application>Microsoft Office PowerPoint</Application>
  <PresentationFormat>Prezentácia na obrazovke (4:3)</PresentationFormat>
  <Paragraphs>121</Paragraphs>
  <Slides>14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7" baseType="lpstr">
      <vt:lpstr>Arial</vt:lpstr>
      <vt:lpstr>Arial Narrow</vt:lpstr>
      <vt:lpstr>Výchozí návrh</vt:lpstr>
      <vt:lpstr>Regulácia distribúcie poistenia</vt:lpstr>
      <vt:lpstr>Smernica IDD vs Národná regulácia</vt:lpstr>
      <vt:lpstr>Hlavné oblasti zmien IDD</vt:lpstr>
      <vt:lpstr>(1) Rozsah pôsobnosti / vymedzenie pojmov </vt:lpstr>
      <vt:lpstr>(2) Úprava cezhraničného poskytovania služieb</vt:lpstr>
      <vt:lpstr>(3) Odborné a organizačné požiadavky</vt:lpstr>
      <vt:lpstr>(4) Informačné povinnosti a pravidlá výkonu činnosti</vt:lpstr>
      <vt:lpstr>(5) Investičné produkty založené na poistení</vt:lpstr>
      <vt:lpstr>Národná regulácia – pôvodná novela</vt:lpstr>
      <vt:lpstr>Osobitné finančné vzdelávanie (OFV)</vt:lpstr>
      <vt:lpstr>Prezentácia programu PowerPoint</vt:lpstr>
      <vt:lpstr>Odmeňovanie a stanovenie odkupnej hodnoty (1)</vt:lpstr>
      <vt:lpstr>Prezentácia programu PowerPoint</vt:lpstr>
      <vt:lpstr>       ĎAKUJEM ZA POZORNOSŤ      </vt:lpstr>
    </vt:vector>
  </TitlesOfParts>
  <Company>retro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werto</dc:creator>
  <cp:lastModifiedBy>Matko Emil</cp:lastModifiedBy>
  <cp:revision>777</cp:revision>
  <cp:lastPrinted>2017-06-12T09:01:26Z</cp:lastPrinted>
  <dcterms:created xsi:type="dcterms:W3CDTF">2006-09-13T19:22:57Z</dcterms:created>
  <dcterms:modified xsi:type="dcterms:W3CDTF">2017-06-12T10:38:30Z</dcterms:modified>
</cp:coreProperties>
</file>