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handoutMasterIdLst>
    <p:handoutMasterId r:id="rId19"/>
  </p:handoutMasterIdLst>
  <p:sldIdLst>
    <p:sldId id="278" r:id="rId5"/>
    <p:sldId id="1230" r:id="rId6"/>
    <p:sldId id="1238" r:id="rId7"/>
    <p:sldId id="1274" r:id="rId8"/>
    <p:sldId id="1281" r:id="rId9"/>
    <p:sldId id="1272" r:id="rId10"/>
    <p:sldId id="1280" r:id="rId11"/>
    <p:sldId id="1275" r:id="rId12"/>
    <p:sldId id="1063" r:id="rId13"/>
    <p:sldId id="1278" r:id="rId14"/>
    <p:sldId id="1210" r:id="rId15"/>
    <p:sldId id="1276" r:id="rId16"/>
    <p:sldId id="1282" r:id="rId17"/>
  </p:sldIdLst>
  <p:sldSz cx="12192000" cy="6858000"/>
  <p:notesSz cx="6797675" cy="99266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B" initials="ECC" lastIdx="6" clrIdx="0">
    <p:extLst>
      <p:ext uri="{19B8F6BF-5375-455C-9EA6-DF929625EA0E}">
        <p15:presenceInfo xmlns:p15="http://schemas.microsoft.com/office/powerpoint/2012/main" userId="COB" providerId="None"/>
      </p:ext>
    </p:extLst>
  </p:cmAuthor>
  <p:cmAuthor id="2" name="Insurance Europe" initials="IE" lastIdx="20" clrIdx="1">
    <p:extLst>
      <p:ext uri="{19B8F6BF-5375-455C-9EA6-DF929625EA0E}">
        <p15:presenceInfo xmlns:p15="http://schemas.microsoft.com/office/powerpoint/2012/main" userId="Insurance Europe" providerId="None"/>
      </p:ext>
    </p:extLst>
  </p:cmAuthor>
  <p:cmAuthor id="3" name="Angus" initials="IE" lastIdx="1" clrIdx="2">
    <p:extLst>
      <p:ext uri="{19B8F6BF-5375-455C-9EA6-DF929625EA0E}">
        <p15:presenceInfo xmlns:p15="http://schemas.microsoft.com/office/powerpoint/2012/main" userId="Angus" providerId="None"/>
      </p:ext>
    </p:extLst>
  </p:cmAuthor>
  <p:cmAuthor id="4" name="Olav Jones" initials="OJ" lastIdx="2" clrIdx="3">
    <p:extLst>
      <p:ext uri="{19B8F6BF-5375-455C-9EA6-DF929625EA0E}">
        <p15:presenceInfo xmlns:p15="http://schemas.microsoft.com/office/powerpoint/2012/main" userId="S::jones@insuranceeurope.eu::861caa9b-2ee8-481a-b5d2-89f578886cae" providerId="AD"/>
      </p:ext>
    </p:extLst>
  </p:cmAuthor>
  <p:cmAuthor id="5" name="Janina Clark" initials="JC" lastIdx="18" clrIdx="4">
    <p:extLst>
      <p:ext uri="{19B8F6BF-5375-455C-9EA6-DF929625EA0E}">
        <p15:presenceInfo xmlns:p15="http://schemas.microsoft.com/office/powerpoint/2012/main" userId="S::clark@insuranceeurope.eu::4a00eb4c-9120-4025-bc51-44785d9af5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0000"/>
    <a:srgbClr val="008AF2"/>
    <a:srgbClr val="EEF7ED"/>
    <a:srgbClr val="E5FFF1"/>
    <a:srgbClr val="E5F1FF"/>
    <a:srgbClr val="002957"/>
    <a:srgbClr val="F3F6CE"/>
    <a:srgbClr val="D7E155"/>
    <a:srgbClr val="FEB4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56" autoAdjust="0"/>
    <p:restoredTop sz="97553" autoAdjust="0"/>
  </p:normalViewPr>
  <p:slideViewPr>
    <p:cSldViewPr>
      <p:cViewPr varScale="1">
        <p:scale>
          <a:sx n="41" d="100"/>
          <a:sy n="41" d="100"/>
        </p:scale>
        <p:origin x="792" y="32"/>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91" d="100"/>
          <a:sy n="91" d="100"/>
        </p:scale>
        <p:origin x="3768" y="102"/>
      </p:cViewPr>
      <p:guideLst>
        <p:guide orient="horz" pos="3127"/>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b="1" dirty="0">
                <a:solidFill>
                  <a:schemeClr val="tx2"/>
                </a:solidFill>
              </a:rPr>
              <a:t>% of total assets exposed</a:t>
            </a:r>
          </a:p>
          <a:p>
            <a:pPr>
              <a:defRPr/>
            </a:pPr>
            <a:r>
              <a:rPr lang="en-US" sz="1400" b="1" dirty="0">
                <a:solidFill>
                  <a:schemeClr val="tx2"/>
                </a:solidFill>
              </a:rPr>
              <a:t> to transition</a:t>
            </a:r>
            <a:r>
              <a:rPr lang="en-US" sz="1400" b="1" baseline="0" dirty="0">
                <a:solidFill>
                  <a:schemeClr val="tx2"/>
                </a:solidFill>
              </a:rPr>
              <a:t> risk</a:t>
            </a:r>
            <a:endParaRPr lang="en-US" sz="1400" b="1" dirty="0">
              <a:solidFill>
                <a:schemeClr val="tx2"/>
              </a:solidFill>
            </a:endParaRPr>
          </a:p>
        </c:rich>
      </c:tx>
      <c:layout>
        <c:manualLayout>
          <c:xMode val="edge"/>
          <c:yMode val="edge"/>
          <c:x val="0.19517889065717084"/>
          <c:y val="2.8295427594997598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sk-SK"/>
        </a:p>
      </c:txPr>
    </c:title>
    <c:autoTitleDeleted val="0"/>
    <c:plotArea>
      <c:layout/>
      <c:pieChart>
        <c:varyColors val="1"/>
        <c:ser>
          <c:idx val="0"/>
          <c:order val="0"/>
          <c:tx>
            <c:strRef>
              <c:f>Sheet1!$B$1</c:f>
              <c:strCache>
                <c:ptCount val="1"/>
                <c:pt idx="0">
                  <c:v>Exposure to transition risk</c:v>
                </c:pt>
              </c:strCache>
            </c:strRef>
          </c:tx>
          <c:explosion val="1"/>
          <c:dPt>
            <c:idx val="0"/>
            <c:bubble3D val="0"/>
            <c:spPr>
              <a:solidFill>
                <a:srgbClr val="FF0000"/>
              </a:solidFill>
              <a:ln w="19050">
                <a:solidFill>
                  <a:schemeClr val="lt1"/>
                </a:solidFill>
              </a:ln>
              <a:effectLst/>
            </c:spPr>
            <c:extLst>
              <c:ext xmlns:c16="http://schemas.microsoft.com/office/drawing/2014/chart" uri="{C3380CC4-5D6E-409C-BE32-E72D297353CC}">
                <c16:uniqueId val="{00000002-5D76-4EB4-AD6D-2C713C21BA43}"/>
              </c:ext>
            </c:extLst>
          </c:dPt>
          <c:dPt>
            <c:idx val="1"/>
            <c:bubble3D val="0"/>
            <c:spPr>
              <a:solidFill>
                <a:srgbClr val="008AF2"/>
              </a:solidFill>
              <a:ln w="19050">
                <a:solidFill>
                  <a:schemeClr val="lt1"/>
                </a:solidFill>
              </a:ln>
              <a:effectLst/>
            </c:spPr>
            <c:extLst>
              <c:ext xmlns:c16="http://schemas.microsoft.com/office/drawing/2014/chart" uri="{C3380CC4-5D6E-409C-BE32-E72D297353CC}">
                <c16:uniqueId val="{00000003-5D76-4EB4-AD6D-2C713C21BA4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81A-46FC-81D7-4B2B5F8EBDD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81A-46FC-81D7-4B2B5F8EBDD0}"/>
              </c:ext>
            </c:extLst>
          </c:dPt>
          <c:dLbls>
            <c:dLbl>
              <c:idx val="0"/>
              <c:layout>
                <c:manualLayout>
                  <c:x val="-1.0153092657814356E-2"/>
                  <c:y val="1.0934686034223691E-2"/>
                </c:manualLayout>
              </c:layout>
              <c:tx>
                <c:rich>
                  <a:bodyPr/>
                  <a:lstStyle/>
                  <a:p>
                    <a:fld id="{5A1380D3-64D5-4356-94F8-AEF8A0DC84E9}" type="VALUE">
                      <a:rPr lang="en-US" b="1">
                        <a:solidFill>
                          <a:schemeClr val="tx2"/>
                        </a:solidFill>
                      </a:rPr>
                      <a:pPr/>
                      <a:t>[HODNOTA]</a:t>
                    </a:fld>
                    <a:endParaRPr lang="sk-SK"/>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D76-4EB4-AD6D-2C713C21BA43}"/>
                </c:ext>
              </c:extLst>
            </c:dLbl>
            <c:dLbl>
              <c:idx val="1"/>
              <c:layout>
                <c:manualLayout>
                  <c:x val="6.9093874129425734E-2"/>
                  <c:y val="-0.23958301034051893"/>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3CC25416-6B86-4EE1-A312-D87118329F11}" type="VALUE">
                      <a:rPr lang="en-US" sz="2400" b="1">
                        <a:solidFill>
                          <a:schemeClr val="bg1"/>
                        </a:solidFill>
                      </a:rPr>
                      <a:pPr>
                        <a:defRPr/>
                      </a:pPr>
                      <a:t>[HODNOTA]</a:t>
                    </a:fld>
                    <a:endParaRPr lang="sk-SK"/>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sk-SK"/>
                </a:p>
              </c:txPr>
              <c:showLegendKey val="0"/>
              <c:showVal val="1"/>
              <c:showCatName val="0"/>
              <c:showSerName val="0"/>
              <c:showPercent val="0"/>
              <c:showBubbleSize val="0"/>
              <c:extLst>
                <c:ext xmlns:c15="http://schemas.microsoft.com/office/drawing/2012/chart" uri="{CE6537A1-D6FC-4f65-9D91-7224C49458BB}">
                  <c15:layout>
                    <c:manualLayout>
                      <c:w val="0.19307594971410103"/>
                      <c:h val="6.832775062077473E-2"/>
                    </c:manualLayout>
                  </c15:layout>
                  <c15:dlblFieldTable/>
                  <c15:showDataLabelsRange val="0"/>
                </c:ext>
                <c:ext xmlns:c16="http://schemas.microsoft.com/office/drawing/2014/chart" uri="{C3380CC4-5D6E-409C-BE32-E72D297353CC}">
                  <c16:uniqueId val="{00000003-5D76-4EB4-AD6D-2C713C21BA4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k-SK"/>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Transition risks sectors  (fossil fuel extraction, carbon intensive, vehicle production, power sector) </c:v>
                </c:pt>
                <c:pt idx="1">
                  <c:v>Other</c:v>
                </c:pt>
              </c:strCache>
            </c:strRef>
          </c:cat>
          <c:val>
            <c:numRef>
              <c:f>Sheet1!$B$2:$B$5</c:f>
              <c:numCache>
                <c:formatCode>0%</c:formatCode>
                <c:ptCount val="4"/>
                <c:pt idx="0">
                  <c:v>3.1E-2</c:v>
                </c:pt>
                <c:pt idx="1">
                  <c:v>0.97</c:v>
                </c:pt>
              </c:numCache>
            </c:numRef>
          </c:val>
          <c:extLst>
            <c:ext xmlns:c16="http://schemas.microsoft.com/office/drawing/2014/chart" uri="{C3380CC4-5D6E-409C-BE32-E72D297353CC}">
              <c16:uniqueId val="{00000000-5D76-4EB4-AD6D-2C713C21BA43}"/>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sk-SK"/>
          </a:p>
        </c:txPr>
      </c:legendEntry>
      <c:legendEntry>
        <c:idx val="2"/>
        <c:delete val="1"/>
      </c:legendEntry>
      <c:legendEntry>
        <c:idx val="3"/>
        <c:delete val="1"/>
      </c:legendEntry>
      <c:layout>
        <c:manualLayout>
          <c:xMode val="edge"/>
          <c:yMode val="edge"/>
          <c:x val="0.26875386861777262"/>
          <c:y val="0.82229186762057438"/>
          <c:w val="0.43958697951309883"/>
          <c:h val="0.1617436593429730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k-S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k-S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1"/>
            <a:ext cx="2946400" cy="496413"/>
          </a:xfrm>
          <a:prstGeom prst="rect">
            <a:avLst/>
          </a:prstGeom>
          <a:noFill/>
          <a:ln w="9525">
            <a:noFill/>
            <a:miter lim="800000"/>
            <a:headEnd/>
            <a:tailEnd/>
          </a:ln>
          <a:effectLst/>
        </p:spPr>
        <p:txBody>
          <a:bodyPr vert="horz" wrap="square" lIns="91769" tIns="45885" rIns="91769" bIns="45885" numCol="1" anchor="t" anchorCtr="0" compatLnSpc="1">
            <a:prstTxWarp prst="textNoShape">
              <a:avLst/>
            </a:prstTxWarp>
          </a:bodyPr>
          <a:lstStyle>
            <a:lvl1pPr>
              <a:defRPr sz="1200">
                <a:latin typeface="Arial" charset="0"/>
                <a:cs typeface="+mn-cs"/>
              </a:defRPr>
            </a:lvl1pPr>
          </a:lstStyle>
          <a:p>
            <a:pPr>
              <a:defRPr/>
            </a:pPr>
            <a:endParaRPr lang="nl-NL"/>
          </a:p>
        </p:txBody>
      </p:sp>
      <p:sp>
        <p:nvSpPr>
          <p:cNvPr id="37891" name="Rectangle 3"/>
          <p:cNvSpPr>
            <a:spLocks noGrp="1" noChangeArrowheads="1"/>
          </p:cNvSpPr>
          <p:nvPr>
            <p:ph type="dt" sz="quarter" idx="1"/>
          </p:nvPr>
        </p:nvSpPr>
        <p:spPr bwMode="auto">
          <a:xfrm>
            <a:off x="3851277" y="1"/>
            <a:ext cx="2944813" cy="496413"/>
          </a:xfrm>
          <a:prstGeom prst="rect">
            <a:avLst/>
          </a:prstGeom>
          <a:noFill/>
          <a:ln w="9525">
            <a:noFill/>
            <a:miter lim="800000"/>
            <a:headEnd/>
            <a:tailEnd/>
          </a:ln>
          <a:effectLst/>
        </p:spPr>
        <p:txBody>
          <a:bodyPr vert="horz" wrap="square" lIns="91769" tIns="45885" rIns="91769" bIns="45885" numCol="1" anchor="t" anchorCtr="0" compatLnSpc="1">
            <a:prstTxWarp prst="textNoShape">
              <a:avLst/>
            </a:prstTxWarp>
          </a:bodyPr>
          <a:lstStyle>
            <a:lvl1pPr algn="r">
              <a:defRPr sz="1200">
                <a:latin typeface="Arial" charset="0"/>
                <a:cs typeface="+mn-cs"/>
              </a:defRPr>
            </a:lvl1pPr>
          </a:lstStyle>
          <a:p>
            <a:pPr>
              <a:defRPr/>
            </a:pPr>
            <a:endParaRPr lang="nl-NL"/>
          </a:p>
        </p:txBody>
      </p:sp>
      <p:sp>
        <p:nvSpPr>
          <p:cNvPr id="37892" name="Rectangle 4"/>
          <p:cNvSpPr>
            <a:spLocks noGrp="1" noChangeArrowheads="1"/>
          </p:cNvSpPr>
          <p:nvPr>
            <p:ph type="ftr" sz="quarter" idx="2"/>
          </p:nvPr>
        </p:nvSpPr>
        <p:spPr bwMode="auto">
          <a:xfrm>
            <a:off x="0" y="9428631"/>
            <a:ext cx="2946400" cy="496411"/>
          </a:xfrm>
          <a:prstGeom prst="rect">
            <a:avLst/>
          </a:prstGeom>
          <a:noFill/>
          <a:ln w="9525">
            <a:noFill/>
            <a:miter lim="800000"/>
            <a:headEnd/>
            <a:tailEnd/>
          </a:ln>
          <a:effectLst/>
        </p:spPr>
        <p:txBody>
          <a:bodyPr vert="horz" wrap="square" lIns="91769" tIns="45885" rIns="91769" bIns="45885" numCol="1" anchor="b" anchorCtr="0" compatLnSpc="1">
            <a:prstTxWarp prst="textNoShape">
              <a:avLst/>
            </a:prstTxWarp>
          </a:bodyPr>
          <a:lstStyle>
            <a:lvl1pPr>
              <a:defRPr sz="1200">
                <a:latin typeface="Arial" charset="0"/>
                <a:cs typeface="+mn-cs"/>
              </a:defRPr>
            </a:lvl1pPr>
          </a:lstStyle>
          <a:p>
            <a:pPr>
              <a:defRPr/>
            </a:pPr>
            <a:endParaRPr lang="nl-NL"/>
          </a:p>
        </p:txBody>
      </p:sp>
      <p:sp>
        <p:nvSpPr>
          <p:cNvPr id="37893" name="Rectangle 5"/>
          <p:cNvSpPr>
            <a:spLocks noGrp="1" noChangeArrowheads="1"/>
          </p:cNvSpPr>
          <p:nvPr>
            <p:ph type="sldNum" sz="quarter" idx="3"/>
          </p:nvPr>
        </p:nvSpPr>
        <p:spPr bwMode="auto">
          <a:xfrm>
            <a:off x="3851277" y="9428631"/>
            <a:ext cx="2944813" cy="496411"/>
          </a:xfrm>
          <a:prstGeom prst="rect">
            <a:avLst/>
          </a:prstGeom>
          <a:noFill/>
          <a:ln w="9525">
            <a:noFill/>
            <a:miter lim="800000"/>
            <a:headEnd/>
            <a:tailEnd/>
          </a:ln>
          <a:effectLst/>
        </p:spPr>
        <p:txBody>
          <a:bodyPr vert="horz" wrap="square" lIns="91769" tIns="45885" rIns="91769" bIns="45885" numCol="1" anchor="b" anchorCtr="0" compatLnSpc="1">
            <a:prstTxWarp prst="textNoShape">
              <a:avLst/>
            </a:prstTxWarp>
          </a:bodyPr>
          <a:lstStyle>
            <a:lvl1pPr algn="r">
              <a:defRPr sz="1200">
                <a:latin typeface="Arial" charset="0"/>
                <a:cs typeface="+mn-cs"/>
              </a:defRPr>
            </a:lvl1pPr>
          </a:lstStyle>
          <a:p>
            <a:pPr>
              <a:defRPr/>
            </a:pPr>
            <a:fld id="{AF356180-2A1E-4BE9-A9F3-6824C20E891C}" type="slidenum">
              <a:rPr lang="nl-NL"/>
              <a:pPr>
                <a:defRPr/>
              </a:pPr>
              <a:t>‹#›</a:t>
            </a:fld>
            <a:endParaRPr lang="nl-NL"/>
          </a:p>
        </p:txBody>
      </p:sp>
    </p:spTree>
    <p:extLst>
      <p:ext uri="{BB962C8B-B14F-4D97-AF65-F5344CB8AC3E}">
        <p14:creationId xmlns:p14="http://schemas.microsoft.com/office/powerpoint/2010/main" val="29737770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1"/>
            <a:ext cx="2946400" cy="496413"/>
          </a:xfrm>
          <a:prstGeom prst="rect">
            <a:avLst/>
          </a:prstGeom>
          <a:noFill/>
          <a:ln w="9525">
            <a:noFill/>
            <a:miter lim="800000"/>
            <a:headEnd/>
            <a:tailEnd/>
          </a:ln>
          <a:effectLst/>
        </p:spPr>
        <p:txBody>
          <a:bodyPr vert="horz" wrap="square" lIns="91769" tIns="45885" rIns="91769" bIns="45885"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58371" name="Rectangle 3"/>
          <p:cNvSpPr>
            <a:spLocks noGrp="1" noChangeArrowheads="1"/>
          </p:cNvSpPr>
          <p:nvPr>
            <p:ph type="dt" idx="1"/>
          </p:nvPr>
        </p:nvSpPr>
        <p:spPr bwMode="auto">
          <a:xfrm>
            <a:off x="3851277" y="1"/>
            <a:ext cx="2944813" cy="496413"/>
          </a:xfrm>
          <a:prstGeom prst="rect">
            <a:avLst/>
          </a:prstGeom>
          <a:noFill/>
          <a:ln w="9525">
            <a:noFill/>
            <a:miter lim="800000"/>
            <a:headEnd/>
            <a:tailEnd/>
          </a:ln>
          <a:effectLst/>
        </p:spPr>
        <p:txBody>
          <a:bodyPr vert="horz" wrap="square" lIns="91769" tIns="45885" rIns="91769" bIns="45885"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6148" name="Rectangle 4"/>
          <p:cNvSpPr>
            <a:spLocks noGrp="1" noRot="1" noChangeAspect="1" noChangeArrowheads="1" noTextEdit="1"/>
          </p:cNvSpPr>
          <p:nvPr>
            <p:ph type="sldImg" idx="2"/>
          </p:nvPr>
        </p:nvSpPr>
        <p:spPr bwMode="auto">
          <a:xfrm>
            <a:off x="93663" y="744538"/>
            <a:ext cx="6613525" cy="3721100"/>
          </a:xfrm>
          <a:prstGeom prst="rect">
            <a:avLst/>
          </a:prstGeom>
          <a:noFill/>
          <a:ln w="9525">
            <a:solidFill>
              <a:srgbClr val="000000"/>
            </a:solidFill>
            <a:miter lim="800000"/>
            <a:headEnd/>
            <a:tailEnd/>
          </a:ln>
        </p:spPr>
      </p:sp>
      <p:sp>
        <p:nvSpPr>
          <p:cNvPr id="58373" name="Rectangle 5"/>
          <p:cNvSpPr>
            <a:spLocks noGrp="1" noChangeArrowheads="1"/>
          </p:cNvSpPr>
          <p:nvPr>
            <p:ph type="body" sz="quarter" idx="3"/>
          </p:nvPr>
        </p:nvSpPr>
        <p:spPr bwMode="auto">
          <a:xfrm>
            <a:off x="681040" y="4715113"/>
            <a:ext cx="5437187" cy="4467706"/>
          </a:xfrm>
          <a:prstGeom prst="rect">
            <a:avLst/>
          </a:prstGeom>
          <a:noFill/>
          <a:ln w="9525">
            <a:noFill/>
            <a:miter lim="800000"/>
            <a:headEnd/>
            <a:tailEnd/>
          </a:ln>
          <a:effectLst/>
        </p:spPr>
        <p:txBody>
          <a:bodyPr vert="horz" wrap="square" lIns="91769" tIns="45885" rIns="91769" bIns="4588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8374" name="Rectangle 6"/>
          <p:cNvSpPr>
            <a:spLocks noGrp="1" noChangeArrowheads="1"/>
          </p:cNvSpPr>
          <p:nvPr>
            <p:ph type="ftr" sz="quarter" idx="4"/>
          </p:nvPr>
        </p:nvSpPr>
        <p:spPr bwMode="auto">
          <a:xfrm>
            <a:off x="0" y="9428631"/>
            <a:ext cx="2946400" cy="496411"/>
          </a:xfrm>
          <a:prstGeom prst="rect">
            <a:avLst/>
          </a:prstGeom>
          <a:noFill/>
          <a:ln w="9525">
            <a:noFill/>
            <a:miter lim="800000"/>
            <a:headEnd/>
            <a:tailEnd/>
          </a:ln>
          <a:effectLst/>
        </p:spPr>
        <p:txBody>
          <a:bodyPr vert="horz" wrap="square" lIns="91769" tIns="45885" rIns="91769" bIns="45885"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58375" name="Rectangle 7"/>
          <p:cNvSpPr>
            <a:spLocks noGrp="1" noChangeArrowheads="1"/>
          </p:cNvSpPr>
          <p:nvPr>
            <p:ph type="sldNum" sz="quarter" idx="5"/>
          </p:nvPr>
        </p:nvSpPr>
        <p:spPr bwMode="auto">
          <a:xfrm>
            <a:off x="3851277" y="9428631"/>
            <a:ext cx="2944813" cy="496411"/>
          </a:xfrm>
          <a:prstGeom prst="rect">
            <a:avLst/>
          </a:prstGeom>
          <a:noFill/>
          <a:ln w="9525">
            <a:noFill/>
            <a:miter lim="800000"/>
            <a:headEnd/>
            <a:tailEnd/>
          </a:ln>
          <a:effectLst/>
        </p:spPr>
        <p:txBody>
          <a:bodyPr vert="horz" wrap="square" lIns="91769" tIns="45885" rIns="91769" bIns="45885" numCol="1" anchor="b" anchorCtr="0" compatLnSpc="1">
            <a:prstTxWarp prst="textNoShape">
              <a:avLst/>
            </a:prstTxWarp>
          </a:bodyPr>
          <a:lstStyle>
            <a:lvl1pPr algn="r">
              <a:defRPr sz="1200">
                <a:latin typeface="Arial" charset="0"/>
                <a:cs typeface="+mn-cs"/>
              </a:defRPr>
            </a:lvl1pPr>
          </a:lstStyle>
          <a:p>
            <a:pPr>
              <a:defRPr/>
            </a:pPr>
            <a:fld id="{9AFC1F9E-6F2E-4012-879F-959EB8132215}" type="slidenum">
              <a:rPr lang="en-US"/>
              <a:pPr>
                <a:defRPr/>
              </a:pPr>
              <a:t>‹#›</a:t>
            </a:fld>
            <a:endParaRPr lang="en-US"/>
          </a:p>
        </p:txBody>
      </p:sp>
    </p:spTree>
    <p:extLst>
      <p:ext uri="{BB962C8B-B14F-4D97-AF65-F5344CB8AC3E}">
        <p14:creationId xmlns:p14="http://schemas.microsoft.com/office/powerpoint/2010/main" val="38816543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AFC1F9E-6F2E-4012-879F-959EB8132215}" type="slidenum">
              <a:rPr lang="en-US" smtClean="0"/>
              <a:pPr>
                <a:defRPr/>
              </a:pPr>
              <a:t>1</a:t>
            </a:fld>
            <a:endParaRPr lang="en-US"/>
          </a:p>
        </p:txBody>
      </p:sp>
    </p:spTree>
    <p:extLst>
      <p:ext uri="{BB962C8B-B14F-4D97-AF65-F5344CB8AC3E}">
        <p14:creationId xmlns:p14="http://schemas.microsoft.com/office/powerpoint/2010/main" val="2124066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AFC1F9E-6F2E-4012-879F-959EB8132215}" type="slidenum">
              <a:rPr lang="en-US" smtClean="0"/>
              <a:pPr>
                <a:defRPr/>
              </a:pPr>
              <a:t>10</a:t>
            </a:fld>
            <a:endParaRPr lang="en-US"/>
          </a:p>
        </p:txBody>
      </p:sp>
    </p:spTree>
    <p:extLst>
      <p:ext uri="{BB962C8B-B14F-4D97-AF65-F5344CB8AC3E}">
        <p14:creationId xmlns:p14="http://schemas.microsoft.com/office/powerpoint/2010/main" val="1317142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GB" dirty="0"/>
              <a:t>An insurer’s investment capacity and ability to allocate capital to investments is dependent on:</a:t>
            </a:r>
          </a:p>
          <a:p>
            <a:pPr marL="171450" indent="-171450" fontAlgn="ctr">
              <a:buFont typeface="Arial" panose="020B0604020202020204" pitchFamily="34" charset="0"/>
              <a:buChar char="•"/>
            </a:pPr>
            <a:r>
              <a:rPr lang="en-GB" dirty="0"/>
              <a:t>the nature of the liabilities – </a:t>
            </a:r>
            <a:r>
              <a:rPr lang="en-GB" b="1" dirty="0">
                <a:solidFill>
                  <a:srgbClr val="FF0000"/>
                </a:solidFill>
              </a:rPr>
              <a:t>insurers generally have very stable balance sheets and aim to match their assets and liabilities</a:t>
            </a:r>
          </a:p>
          <a:p>
            <a:pPr marL="171450" indent="-171450" fontAlgn="ctr">
              <a:buFont typeface="Arial" panose="020B0604020202020204" pitchFamily="34" charset="0"/>
              <a:buChar char="•"/>
            </a:pPr>
            <a:r>
              <a:rPr lang="en-GB" dirty="0"/>
              <a:t>the availability of appropriate investments and their risk/return characteristics</a:t>
            </a:r>
          </a:p>
          <a:p>
            <a:pPr marL="171450" indent="-171450" fontAlgn="ctr">
              <a:buFont typeface="Arial" panose="020B0604020202020204" pitchFamily="34" charset="0"/>
              <a:buChar char="•"/>
            </a:pPr>
            <a:r>
              <a:rPr lang="en-GB" dirty="0"/>
              <a:t>the regulatory capital treatment – </a:t>
            </a:r>
            <a:r>
              <a:rPr lang="en-GB" b="1" dirty="0">
                <a:solidFill>
                  <a:srgbClr val="FF0000"/>
                </a:solidFill>
              </a:rPr>
              <a:t>too little capital can jeopardise policyholder protection but too much capital increases costs, restricts product design and availability</a:t>
            </a:r>
          </a:p>
          <a:p>
            <a:endParaRPr lang="en-GB" dirty="0"/>
          </a:p>
        </p:txBody>
      </p:sp>
      <p:sp>
        <p:nvSpPr>
          <p:cNvPr id="4" name="Slide Number Placeholder 3"/>
          <p:cNvSpPr>
            <a:spLocks noGrp="1"/>
          </p:cNvSpPr>
          <p:nvPr>
            <p:ph type="sldNum" sz="quarter" idx="5"/>
          </p:nvPr>
        </p:nvSpPr>
        <p:spPr/>
        <p:txBody>
          <a:bodyPr/>
          <a:lstStyle/>
          <a:p>
            <a:pPr>
              <a:defRPr/>
            </a:pPr>
            <a:fld id="{9AFC1F9E-6F2E-4012-879F-959EB8132215}" type="slidenum">
              <a:rPr lang="en-US" smtClean="0"/>
              <a:pPr>
                <a:defRPr/>
              </a:pPr>
              <a:t>11</a:t>
            </a:fld>
            <a:endParaRPr lang="en-US"/>
          </a:p>
        </p:txBody>
      </p:sp>
    </p:spTree>
    <p:extLst>
      <p:ext uri="{BB962C8B-B14F-4D97-AF65-F5344CB8AC3E}">
        <p14:creationId xmlns:p14="http://schemas.microsoft.com/office/powerpoint/2010/main" val="3468375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AFC1F9E-6F2E-4012-879F-959EB8132215}" type="slidenum">
              <a:rPr lang="en-US" smtClean="0"/>
              <a:pPr>
                <a:defRPr/>
              </a:pPr>
              <a:t>12</a:t>
            </a:fld>
            <a:endParaRPr lang="en-US"/>
          </a:p>
        </p:txBody>
      </p:sp>
    </p:spTree>
    <p:extLst>
      <p:ext uri="{BB962C8B-B14F-4D97-AF65-F5344CB8AC3E}">
        <p14:creationId xmlns:p14="http://schemas.microsoft.com/office/powerpoint/2010/main" val="222769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09" name="Rectangle 2"/>
          <p:cNvSpPr>
            <a:spLocks noGrp="1" noRot="1" noChangeAspect="1" noChangeArrowheads="1" noTextEdit="1"/>
          </p:cNvSpPr>
          <p:nvPr>
            <p:ph type="sldImg"/>
          </p:nvPr>
        </p:nvSpPr>
        <p:spPr>
          <a:xfrm>
            <a:off x="92075" y="744538"/>
            <a:ext cx="6615113" cy="3721100"/>
          </a:xfrm>
          <a:ln/>
        </p:spPr>
      </p:sp>
      <p:sp>
        <p:nvSpPr>
          <p:cNvPr id="42701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444581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AFC1F9E-6F2E-4012-879F-959EB8132215}" type="slidenum">
              <a:rPr lang="en-US" smtClean="0"/>
              <a:pPr>
                <a:defRPr/>
              </a:pPr>
              <a:t>2</a:t>
            </a:fld>
            <a:endParaRPr lang="en-US"/>
          </a:p>
        </p:txBody>
      </p:sp>
    </p:spTree>
    <p:extLst>
      <p:ext uri="{BB962C8B-B14F-4D97-AF65-F5344CB8AC3E}">
        <p14:creationId xmlns:p14="http://schemas.microsoft.com/office/powerpoint/2010/main" val="1791620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kern="1200" dirty="0">
                <a:solidFill>
                  <a:schemeClr val="tx1"/>
                </a:solidFill>
                <a:effectLst/>
                <a:latin typeface="Arial" charset="0"/>
                <a:ea typeface="+mn-ea"/>
                <a:cs typeface="+mn-cs"/>
              </a:rPr>
              <a:t>Growing pressure on the industry:</a:t>
            </a:r>
            <a:r>
              <a:rPr lang="en-GB" sz="1200" kern="1200" dirty="0">
                <a:solidFill>
                  <a:schemeClr val="tx1"/>
                </a:solidFill>
                <a:effectLst/>
                <a:latin typeface="Arial" charset="0"/>
                <a:ea typeface="+mn-ea"/>
                <a:cs typeface="+mn-cs"/>
              </a:rPr>
              <a:t> Beyond regulatory pressure, there are other sources of</a:t>
            </a:r>
            <a:r>
              <a:rPr lang="en-GB" sz="1200" b="1" kern="1200" dirty="0">
                <a:solidFill>
                  <a:schemeClr val="tx1"/>
                </a:solidFill>
                <a:effectLst/>
                <a:latin typeface="Arial" charset="0"/>
                <a:ea typeface="+mn-ea"/>
                <a:cs typeface="+mn-cs"/>
              </a:rPr>
              <a:t> </a:t>
            </a:r>
            <a:r>
              <a:rPr lang="en-GB" sz="1200" kern="1200" dirty="0">
                <a:solidFill>
                  <a:schemeClr val="tx1"/>
                </a:solidFill>
                <a:effectLst/>
                <a:latin typeface="Arial" charset="0"/>
                <a:ea typeface="+mn-ea"/>
                <a:cs typeface="+mn-cs"/>
              </a:rPr>
              <a:t>pressure from NGOs, consumers, employees, shareholders, etc.</a:t>
            </a:r>
          </a:p>
          <a:p>
            <a:r>
              <a:rPr lang="en-GB" sz="1200" kern="1200" dirty="0">
                <a:solidFill>
                  <a:schemeClr val="tx1"/>
                </a:solidFill>
                <a:effectLst/>
                <a:latin typeface="Arial" charset="0"/>
                <a:ea typeface="+mn-ea"/>
                <a:cs typeface="+mn-cs"/>
              </a:rPr>
              <a:t> </a:t>
            </a:r>
          </a:p>
          <a:p>
            <a:r>
              <a:rPr lang="en-GB" sz="1200" i="1" kern="1200" dirty="0">
                <a:solidFill>
                  <a:schemeClr val="tx1"/>
                </a:solidFill>
                <a:effectLst/>
                <a:latin typeface="Arial" charset="0"/>
                <a:ea typeface="+mn-ea"/>
                <a:cs typeface="+mn-cs"/>
              </a:rPr>
              <a:t>Sustainability and climate change related EU policy objectives are not new – what is new is the increasing ambition, scope and sense of urgency, as well as increased direct impact on the financial sector, which translated into a number of new initiatives of relevance for the industry especially at EU level (from few targeted initiatives to a large set of initiatives putting the industry under pressure)</a:t>
            </a:r>
            <a:endParaRPr lang="en-GB" dirty="0"/>
          </a:p>
        </p:txBody>
      </p:sp>
      <p:sp>
        <p:nvSpPr>
          <p:cNvPr id="4" name="Slide Number Placeholder 3"/>
          <p:cNvSpPr>
            <a:spLocks noGrp="1"/>
          </p:cNvSpPr>
          <p:nvPr>
            <p:ph type="sldNum" sz="quarter" idx="5"/>
          </p:nvPr>
        </p:nvSpPr>
        <p:spPr/>
        <p:txBody>
          <a:bodyPr/>
          <a:lstStyle/>
          <a:p>
            <a:pPr>
              <a:defRPr/>
            </a:pPr>
            <a:fld id="{9AFC1F9E-6F2E-4012-879F-959EB8132215}" type="slidenum">
              <a:rPr lang="en-US" smtClean="0"/>
              <a:pPr>
                <a:defRPr/>
              </a:pPr>
              <a:t>3</a:t>
            </a:fld>
            <a:endParaRPr lang="en-US"/>
          </a:p>
        </p:txBody>
      </p:sp>
    </p:spTree>
    <p:extLst>
      <p:ext uri="{BB962C8B-B14F-4D97-AF65-F5344CB8AC3E}">
        <p14:creationId xmlns:p14="http://schemas.microsoft.com/office/powerpoint/2010/main" val="1806309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AFC1F9E-6F2E-4012-879F-959EB8132215}" type="slidenum">
              <a:rPr lang="en-US" smtClean="0"/>
              <a:pPr>
                <a:defRPr/>
              </a:pPr>
              <a:t>4</a:t>
            </a:fld>
            <a:endParaRPr lang="en-US"/>
          </a:p>
        </p:txBody>
      </p:sp>
    </p:spTree>
    <p:extLst>
      <p:ext uri="{BB962C8B-B14F-4D97-AF65-F5344CB8AC3E}">
        <p14:creationId xmlns:p14="http://schemas.microsoft.com/office/powerpoint/2010/main" val="1748971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AFC1F9E-6F2E-4012-879F-959EB8132215}" type="slidenum">
              <a:rPr lang="en-US" smtClean="0"/>
              <a:pPr>
                <a:defRPr/>
              </a:pPr>
              <a:t>5</a:t>
            </a:fld>
            <a:endParaRPr lang="en-US"/>
          </a:p>
        </p:txBody>
      </p:sp>
    </p:spTree>
    <p:extLst>
      <p:ext uri="{BB962C8B-B14F-4D97-AF65-F5344CB8AC3E}">
        <p14:creationId xmlns:p14="http://schemas.microsoft.com/office/powerpoint/2010/main" val="2051344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AFC1F9E-6F2E-4012-879F-959EB8132215}" type="slidenum">
              <a:rPr lang="en-US" smtClean="0"/>
              <a:pPr>
                <a:defRPr/>
              </a:pPr>
              <a:t>6</a:t>
            </a:fld>
            <a:endParaRPr lang="en-US"/>
          </a:p>
        </p:txBody>
      </p:sp>
    </p:spTree>
    <p:extLst>
      <p:ext uri="{BB962C8B-B14F-4D97-AF65-F5344CB8AC3E}">
        <p14:creationId xmlns:p14="http://schemas.microsoft.com/office/powerpoint/2010/main" val="1317171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a:r>
            <a:r>
              <a:rPr lang="en-GB" dirty="0" err="1"/>
              <a:t>wp</a:t>
            </a:r>
            <a:r>
              <a:rPr lang="en-GB" dirty="0"/>
              <a:t>-content/uploads/2020/12/UNINSURABLE-FINAL_M.png here </a:t>
            </a:r>
          </a:p>
        </p:txBody>
      </p:sp>
      <p:sp>
        <p:nvSpPr>
          <p:cNvPr id="4" name="Slide Number Placeholder 3"/>
          <p:cNvSpPr>
            <a:spLocks noGrp="1"/>
          </p:cNvSpPr>
          <p:nvPr>
            <p:ph type="sldNum" sz="quarter" idx="5"/>
          </p:nvPr>
        </p:nvSpPr>
        <p:spPr/>
        <p:txBody>
          <a:bodyPr/>
          <a:lstStyle/>
          <a:p>
            <a:pPr>
              <a:defRPr/>
            </a:pPr>
            <a:fld id="{9AFC1F9E-6F2E-4012-879F-959EB8132215}" type="slidenum">
              <a:rPr lang="en-US" smtClean="0"/>
              <a:pPr>
                <a:defRPr/>
              </a:pPr>
              <a:t>7</a:t>
            </a:fld>
            <a:endParaRPr lang="en-US"/>
          </a:p>
        </p:txBody>
      </p:sp>
    </p:spTree>
    <p:extLst>
      <p:ext uri="{BB962C8B-B14F-4D97-AF65-F5344CB8AC3E}">
        <p14:creationId xmlns:p14="http://schemas.microsoft.com/office/powerpoint/2010/main" val="2137960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AFC1F9E-6F2E-4012-879F-959EB8132215}" type="slidenum">
              <a:rPr lang="en-US" smtClean="0"/>
              <a:pPr>
                <a:defRPr/>
              </a:pPr>
              <a:t>8</a:t>
            </a:fld>
            <a:endParaRPr lang="en-US"/>
          </a:p>
        </p:txBody>
      </p:sp>
    </p:spTree>
    <p:extLst>
      <p:ext uri="{BB962C8B-B14F-4D97-AF65-F5344CB8AC3E}">
        <p14:creationId xmlns:p14="http://schemas.microsoft.com/office/powerpoint/2010/main" val="964091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AFC1F9E-6F2E-4012-879F-959EB8132215}" type="slidenum">
              <a:rPr lang="en-US" smtClean="0"/>
              <a:pPr>
                <a:defRPr/>
              </a:pPr>
              <a:t>9</a:t>
            </a:fld>
            <a:endParaRPr lang="en-US"/>
          </a:p>
        </p:txBody>
      </p:sp>
    </p:spTree>
    <p:extLst>
      <p:ext uri="{BB962C8B-B14F-4D97-AF65-F5344CB8AC3E}">
        <p14:creationId xmlns:p14="http://schemas.microsoft.com/office/powerpoint/2010/main" val="33816813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12" descr="CEA-LOGO_rounded_squares_grey_bold-regular_V05_3D_choice_vec_OMBRAGE-01_forMS.png"/>
          <p:cNvPicPr>
            <a:picLocks noChangeAspect="1"/>
          </p:cNvPicPr>
          <p:nvPr userDrawn="1"/>
        </p:nvPicPr>
        <p:blipFill>
          <a:blip r:embed="rId2" cstate="print"/>
          <a:srcRect l="-2457" t="-1282" r="50475" b="52278"/>
          <a:stretch>
            <a:fillRect/>
          </a:stretch>
        </p:blipFill>
        <p:spPr bwMode="auto">
          <a:xfrm>
            <a:off x="5422901" y="3916364"/>
            <a:ext cx="6769100" cy="2941637"/>
          </a:xfrm>
          <a:prstGeom prst="rect">
            <a:avLst/>
          </a:prstGeom>
          <a:noFill/>
          <a:ln w="9525">
            <a:noFill/>
            <a:miter lim="800000"/>
            <a:headEnd/>
            <a:tailEnd/>
          </a:ln>
        </p:spPr>
      </p:pic>
      <p:pic>
        <p:nvPicPr>
          <p:cNvPr id="5" name="Picture 9" descr="CEA_CMYK+baseline"/>
          <p:cNvPicPr>
            <a:picLocks noChangeAspect="1" noChangeArrowheads="1"/>
          </p:cNvPicPr>
          <p:nvPr userDrawn="1"/>
        </p:nvPicPr>
        <p:blipFill>
          <a:blip r:embed="rId3" cstate="print"/>
          <a:srcRect/>
          <a:stretch>
            <a:fillRect/>
          </a:stretch>
        </p:blipFill>
        <p:spPr bwMode="auto">
          <a:xfrm>
            <a:off x="480485" y="360363"/>
            <a:ext cx="1871099" cy="1122362"/>
          </a:xfrm>
          <a:prstGeom prst="rect">
            <a:avLst/>
          </a:prstGeom>
          <a:noFill/>
          <a:ln w="9525">
            <a:noFill/>
            <a:miter lim="800000"/>
            <a:headEnd/>
            <a:tailEnd/>
          </a:ln>
        </p:spPr>
      </p:pic>
      <p:sp>
        <p:nvSpPr>
          <p:cNvPr id="6" name="Rectangle 11"/>
          <p:cNvSpPr/>
          <p:nvPr userDrawn="1"/>
        </p:nvSpPr>
        <p:spPr bwMode="gray">
          <a:xfrm>
            <a:off x="1" y="6337360"/>
            <a:ext cx="2832100" cy="204671"/>
          </a:xfrm>
          <a:prstGeom prst="rect">
            <a:avLst/>
          </a:prstGeom>
        </p:spPr>
        <p:txBody>
          <a:bodyPr tIns="0" bIns="0" anchor="ctr">
            <a:spAutoFit/>
          </a:bodyPr>
          <a:lstStyle/>
          <a:p>
            <a:pPr algn="ctr">
              <a:lnSpc>
                <a:spcPct val="95000"/>
              </a:lnSpc>
              <a:spcAft>
                <a:spcPts val="400"/>
              </a:spcAft>
              <a:buClr>
                <a:srgbClr val="808080"/>
              </a:buClr>
            </a:pPr>
            <a:endParaRPr lang="en-US" sz="1400" b="1" noProof="1"/>
          </a:p>
        </p:txBody>
      </p:sp>
      <p:sp>
        <p:nvSpPr>
          <p:cNvPr id="2" name="Title 1"/>
          <p:cNvSpPr>
            <a:spLocks noGrp="1"/>
          </p:cNvSpPr>
          <p:nvPr>
            <p:ph type="title"/>
          </p:nvPr>
        </p:nvSpPr>
        <p:spPr>
          <a:xfrm>
            <a:off x="484800" y="2708920"/>
            <a:ext cx="10363200" cy="1440160"/>
          </a:xfrm>
        </p:spPr>
        <p:txBody>
          <a:bodyPr/>
          <a:lstStyle>
            <a:lvl1pPr algn="l">
              <a:defRPr sz="2800" b="1" cap="none" baseline="0"/>
            </a:lvl1pPr>
          </a:lstStyle>
          <a:p>
            <a:r>
              <a:rPr lang="en-US" dirty="0"/>
              <a:t>Click to edit Master title style</a:t>
            </a:r>
            <a:endParaRPr lang="fr-BE" dirty="0"/>
          </a:p>
        </p:txBody>
      </p:sp>
      <p:sp>
        <p:nvSpPr>
          <p:cNvPr id="3" name="Text Placeholder 2"/>
          <p:cNvSpPr>
            <a:spLocks noGrp="1"/>
          </p:cNvSpPr>
          <p:nvPr>
            <p:ph type="body" idx="1"/>
          </p:nvPr>
        </p:nvSpPr>
        <p:spPr>
          <a:xfrm>
            <a:off x="484800" y="4149081"/>
            <a:ext cx="6283275" cy="307777"/>
          </a:xfrm>
        </p:spPr>
        <p:txBody>
          <a:bodyPr>
            <a:spAutoFit/>
          </a:bodyPr>
          <a:lstStyle>
            <a:lvl1pPr marL="0" indent="0">
              <a:buNone/>
              <a:defRPr sz="2000" b="1" baseline="0">
                <a:solidFill>
                  <a:srgbClr val="82C55B"/>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4" name="Straight Connector 7"/>
          <p:cNvCxnSpPr/>
          <p:nvPr userDrawn="1"/>
        </p:nvCxnSpPr>
        <p:spPr>
          <a:xfrm>
            <a:off x="527051" y="908050"/>
            <a:ext cx="11330516" cy="0"/>
          </a:xfrm>
          <a:prstGeom prst="line">
            <a:avLst/>
          </a:prstGeom>
          <a:ln w="12700">
            <a:solidFill>
              <a:srgbClr val="82C55B"/>
            </a:solidFill>
          </a:ln>
        </p:spPr>
        <p:style>
          <a:lnRef idx="1">
            <a:schemeClr val="accent1"/>
          </a:lnRef>
          <a:fillRef idx="0">
            <a:schemeClr val="accent1"/>
          </a:fillRef>
          <a:effectRef idx="0">
            <a:schemeClr val="accent1"/>
          </a:effectRef>
          <a:fontRef idx="minor">
            <a:schemeClr val="tx1"/>
          </a:fontRef>
        </p:style>
      </p:cxnSp>
      <p:pic>
        <p:nvPicPr>
          <p:cNvPr id="5" name="Picture 9" descr="CEA_CMYK+baseline"/>
          <p:cNvPicPr>
            <a:picLocks noChangeAspect="1" noChangeArrowheads="1"/>
          </p:cNvPicPr>
          <p:nvPr userDrawn="1"/>
        </p:nvPicPr>
        <p:blipFill>
          <a:blip r:embed="rId2" cstate="print"/>
          <a:srcRect/>
          <a:stretch>
            <a:fillRect/>
          </a:stretch>
        </p:blipFill>
        <p:spPr bwMode="auto">
          <a:xfrm>
            <a:off x="527053" y="6021389"/>
            <a:ext cx="960436" cy="574675"/>
          </a:xfrm>
          <a:prstGeom prst="rect">
            <a:avLst/>
          </a:prstGeom>
          <a:noFill/>
          <a:ln w="9525">
            <a:noFill/>
            <a:miter lim="800000"/>
            <a:headEnd/>
            <a:tailEnd/>
          </a:ln>
        </p:spPr>
      </p:pic>
      <p:sp>
        <p:nvSpPr>
          <p:cNvPr id="11" name="Title 10"/>
          <p:cNvSpPr>
            <a:spLocks noGrp="1"/>
          </p:cNvSpPr>
          <p:nvPr>
            <p:ph type="title"/>
          </p:nvPr>
        </p:nvSpPr>
        <p:spPr/>
        <p:txBody>
          <a:bodyPr>
            <a:spAutoFit/>
          </a:bodyPr>
          <a:lstStyle>
            <a:lvl1pPr>
              <a:defRPr baseline="0">
                <a:latin typeface="Verdana" pitchFamily="34" charset="0"/>
              </a:defRPr>
            </a:lvl1pPr>
          </a:lstStyle>
          <a:p>
            <a:r>
              <a:rPr lang="en-US" dirty="0"/>
              <a:t>Click to edit Master title style</a:t>
            </a:r>
            <a:endParaRPr lang="fr-BE" dirty="0"/>
          </a:p>
        </p:txBody>
      </p:sp>
      <p:sp>
        <p:nvSpPr>
          <p:cNvPr id="7" name="Rectangle 3"/>
          <p:cNvSpPr>
            <a:spLocks noGrp="1" noChangeArrowheads="1"/>
          </p:cNvSpPr>
          <p:nvPr>
            <p:ph idx="1"/>
          </p:nvPr>
        </p:nvSpPr>
        <p:spPr bwMode="auto">
          <a:xfrm>
            <a:off x="527051" y="1196753"/>
            <a:ext cx="11233149" cy="4824636"/>
          </a:xfrm>
          <a:prstGeom prst="rect">
            <a:avLst/>
          </a:prstGeom>
          <a:noFill/>
          <a:ln w="9525">
            <a:noFill/>
            <a:miter lim="800000"/>
            <a:headEnd/>
            <a:tailEnd/>
          </a:ln>
        </p:spPr>
        <p:txBody>
          <a:bodyPr/>
          <a:lstStyle>
            <a:lvl3pPr>
              <a:buFontTx/>
              <a:buBlip>
                <a:blip r:embed="rId3"/>
              </a:buBlip>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11"/>
          <p:cNvSpPr>
            <a:spLocks noGrp="1"/>
          </p:cNvSpPr>
          <p:nvPr>
            <p:ph type="sldNum" sz="quarter" idx="10"/>
          </p:nvPr>
        </p:nvSpPr>
        <p:spPr>
          <a:xfrm>
            <a:off x="8976784" y="6264276"/>
            <a:ext cx="2844800" cy="339725"/>
          </a:xfrm>
        </p:spPr>
        <p:txBody>
          <a:bodyPr/>
          <a:lstStyle>
            <a:lvl1pPr>
              <a:defRPr/>
            </a:lvl1pPr>
          </a:lstStyle>
          <a:p>
            <a:fld id="{1A67FEBB-CD14-4265-853F-FA2A04A55FD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Subtitle+text">
    <p:spTree>
      <p:nvGrpSpPr>
        <p:cNvPr id="1" name=""/>
        <p:cNvGrpSpPr/>
        <p:nvPr/>
      </p:nvGrpSpPr>
      <p:grpSpPr>
        <a:xfrm>
          <a:off x="0" y="0"/>
          <a:ext cx="0" cy="0"/>
          <a:chOff x="0" y="0"/>
          <a:chExt cx="0" cy="0"/>
        </a:xfrm>
      </p:grpSpPr>
      <p:cxnSp>
        <p:nvCxnSpPr>
          <p:cNvPr id="5" name="Straight Connector 11"/>
          <p:cNvCxnSpPr/>
          <p:nvPr userDrawn="1"/>
        </p:nvCxnSpPr>
        <p:spPr>
          <a:xfrm>
            <a:off x="527051" y="908050"/>
            <a:ext cx="11330516" cy="0"/>
          </a:xfrm>
          <a:prstGeom prst="line">
            <a:avLst/>
          </a:prstGeom>
          <a:ln w="12700">
            <a:solidFill>
              <a:srgbClr val="82C55B"/>
            </a:solidFill>
          </a:ln>
        </p:spPr>
        <p:style>
          <a:lnRef idx="1">
            <a:schemeClr val="accent1"/>
          </a:lnRef>
          <a:fillRef idx="0">
            <a:schemeClr val="accent1"/>
          </a:fillRef>
          <a:effectRef idx="0">
            <a:schemeClr val="accent1"/>
          </a:effectRef>
          <a:fontRef idx="minor">
            <a:schemeClr val="tx1"/>
          </a:fontRef>
        </p:style>
      </p:cxnSp>
      <p:pic>
        <p:nvPicPr>
          <p:cNvPr id="7" name="Picture 9" descr="CEA_CMYK+baseline"/>
          <p:cNvPicPr>
            <a:picLocks noChangeAspect="1" noChangeArrowheads="1"/>
          </p:cNvPicPr>
          <p:nvPr userDrawn="1"/>
        </p:nvPicPr>
        <p:blipFill>
          <a:blip r:embed="rId2" cstate="print"/>
          <a:srcRect/>
          <a:stretch>
            <a:fillRect/>
          </a:stretch>
        </p:blipFill>
        <p:spPr bwMode="auto">
          <a:xfrm>
            <a:off x="527053" y="6021389"/>
            <a:ext cx="960436" cy="574675"/>
          </a:xfrm>
          <a:prstGeom prst="rect">
            <a:avLst/>
          </a:prstGeom>
          <a:noFill/>
          <a:ln w="9525">
            <a:noFill/>
            <a:miter lim="800000"/>
            <a:headEnd/>
            <a:tailEnd/>
          </a:ln>
        </p:spPr>
      </p:pic>
      <p:sp>
        <p:nvSpPr>
          <p:cNvPr id="6" name="Text Placeholder 5"/>
          <p:cNvSpPr>
            <a:spLocks noGrp="1"/>
          </p:cNvSpPr>
          <p:nvPr>
            <p:ph type="body" sz="quarter" idx="12"/>
          </p:nvPr>
        </p:nvSpPr>
        <p:spPr>
          <a:xfrm>
            <a:off x="528000" y="1124744"/>
            <a:ext cx="11328640" cy="359246"/>
          </a:xfrm>
        </p:spPr>
        <p:txBody>
          <a:bodyPr/>
          <a:lstStyle>
            <a:lvl1pPr>
              <a:buFont typeface="Arial" pitchFamily="34" charset="0"/>
              <a:buNone/>
              <a:defRPr sz="1800" b="1">
                <a:solidFill>
                  <a:srgbClr val="82C55B"/>
                </a:solidFill>
              </a:defRPr>
            </a:lvl1pPr>
          </a:lstStyle>
          <a:p>
            <a:pPr lvl="0"/>
            <a:r>
              <a:rPr lang="en-US" dirty="0"/>
              <a:t>Click to edit Master text</a:t>
            </a:r>
            <a:endParaRPr lang="fr-BE" dirty="0"/>
          </a:p>
        </p:txBody>
      </p:sp>
      <p:sp>
        <p:nvSpPr>
          <p:cNvPr id="9" name="Title 8"/>
          <p:cNvSpPr>
            <a:spLocks noGrp="1"/>
          </p:cNvSpPr>
          <p:nvPr>
            <p:ph type="title"/>
          </p:nvPr>
        </p:nvSpPr>
        <p:spPr/>
        <p:txBody>
          <a:bodyPr/>
          <a:lstStyle/>
          <a:p>
            <a:r>
              <a:rPr lang="en-US" dirty="0"/>
              <a:t>Click to edit Master title style</a:t>
            </a:r>
            <a:endParaRPr lang="fr-BE" dirty="0"/>
          </a:p>
        </p:txBody>
      </p:sp>
      <p:sp>
        <p:nvSpPr>
          <p:cNvPr id="11" name="Rectangle 3"/>
          <p:cNvSpPr>
            <a:spLocks noGrp="1" noChangeArrowheads="1"/>
          </p:cNvSpPr>
          <p:nvPr>
            <p:ph idx="1"/>
          </p:nvPr>
        </p:nvSpPr>
        <p:spPr bwMode="auto">
          <a:xfrm>
            <a:off x="527051" y="1628800"/>
            <a:ext cx="11233149" cy="4320481"/>
          </a:xfrm>
          <a:prstGeom prst="rect">
            <a:avLst/>
          </a:prstGeom>
          <a:noFill/>
          <a:ln w="9525">
            <a:noFill/>
            <a:miter lim="800000"/>
            <a:headEnd/>
            <a:tailEnd/>
          </a:ln>
        </p:spPr>
        <p:txBody>
          <a:bodyPr/>
          <a:lstStyle>
            <a:lvl3pPr marL="1076325" indent="-266700">
              <a:tabLst>
                <a:tab pos="808038" algn="l"/>
              </a:tabLst>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12"/>
          <p:cNvSpPr>
            <a:spLocks noGrp="1"/>
          </p:cNvSpPr>
          <p:nvPr>
            <p:ph type="sldNum" sz="quarter" idx="13"/>
          </p:nvPr>
        </p:nvSpPr>
        <p:spPr>
          <a:xfrm>
            <a:off x="8976784" y="6264276"/>
            <a:ext cx="2844800" cy="339725"/>
          </a:xfrm>
        </p:spPr>
        <p:txBody>
          <a:bodyPr/>
          <a:lstStyle>
            <a:lvl1pPr>
              <a:defRPr/>
            </a:lvl1pPr>
          </a:lstStyle>
          <a:p>
            <a:fld id="{BD0E48A5-5353-434C-97D1-5CA4F598D33E}"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for big picture">
    <p:spTree>
      <p:nvGrpSpPr>
        <p:cNvPr id="1" name=""/>
        <p:cNvGrpSpPr/>
        <p:nvPr/>
      </p:nvGrpSpPr>
      <p:grpSpPr>
        <a:xfrm>
          <a:off x="0" y="0"/>
          <a:ext cx="0" cy="0"/>
          <a:chOff x="0" y="0"/>
          <a:chExt cx="0" cy="0"/>
        </a:xfrm>
      </p:grpSpPr>
      <p:cxnSp>
        <p:nvCxnSpPr>
          <p:cNvPr id="4" name="Straight Connector 9"/>
          <p:cNvCxnSpPr/>
          <p:nvPr userDrawn="1"/>
        </p:nvCxnSpPr>
        <p:spPr>
          <a:xfrm>
            <a:off x="527051" y="908050"/>
            <a:ext cx="11330516" cy="0"/>
          </a:xfrm>
          <a:prstGeom prst="line">
            <a:avLst/>
          </a:prstGeom>
          <a:ln w="12700">
            <a:solidFill>
              <a:srgbClr val="82C55B"/>
            </a:solidFill>
          </a:ln>
        </p:spPr>
        <p:style>
          <a:lnRef idx="1">
            <a:schemeClr val="accent1"/>
          </a:lnRef>
          <a:fillRef idx="0">
            <a:schemeClr val="accent1"/>
          </a:fillRef>
          <a:effectRef idx="0">
            <a:schemeClr val="accent1"/>
          </a:effectRef>
          <a:fontRef idx="minor">
            <a:schemeClr val="tx1"/>
          </a:fontRef>
        </p:style>
      </p:cxnSp>
      <p:pic>
        <p:nvPicPr>
          <p:cNvPr id="5" name="Picture 9" descr="CEA_CMYK+baseline"/>
          <p:cNvPicPr>
            <a:picLocks noChangeAspect="1" noChangeArrowheads="1"/>
          </p:cNvPicPr>
          <p:nvPr userDrawn="1"/>
        </p:nvPicPr>
        <p:blipFill>
          <a:blip r:embed="rId2" cstate="print"/>
          <a:srcRect/>
          <a:stretch>
            <a:fillRect/>
          </a:stretch>
        </p:blipFill>
        <p:spPr bwMode="auto">
          <a:xfrm>
            <a:off x="527053" y="6021389"/>
            <a:ext cx="1032444" cy="574675"/>
          </a:xfrm>
          <a:prstGeom prst="rect">
            <a:avLst/>
          </a:prstGeom>
          <a:noFill/>
          <a:ln w="9525">
            <a:noFill/>
            <a:miter lim="800000"/>
            <a:headEnd/>
            <a:tailEnd/>
          </a:ln>
        </p:spPr>
      </p:pic>
      <p:sp>
        <p:nvSpPr>
          <p:cNvPr id="2" name="Title 1"/>
          <p:cNvSpPr>
            <a:spLocks noGrp="1"/>
          </p:cNvSpPr>
          <p:nvPr>
            <p:ph type="title"/>
          </p:nvPr>
        </p:nvSpPr>
        <p:spPr/>
        <p:txBody>
          <a:bodyPr>
            <a:normAutofit/>
          </a:bodyPr>
          <a:lstStyle>
            <a:lvl1pPr>
              <a:defRPr sz="2800">
                <a:latin typeface="+mj-lt"/>
                <a:cs typeface="Arial" pitchFamily="34" charset="0"/>
              </a:defRPr>
            </a:lvl1pPr>
          </a:lstStyle>
          <a:p>
            <a:r>
              <a:rPr lang="en-US" dirty="0"/>
              <a:t>Click to edit Master title style</a:t>
            </a:r>
            <a:endParaRPr lang="fr-BE" dirty="0"/>
          </a:p>
        </p:txBody>
      </p:sp>
      <p:sp>
        <p:nvSpPr>
          <p:cNvPr id="9" name="Text Placeholder 8"/>
          <p:cNvSpPr>
            <a:spLocks noGrp="1"/>
          </p:cNvSpPr>
          <p:nvPr>
            <p:ph type="body" sz="quarter" idx="11"/>
          </p:nvPr>
        </p:nvSpPr>
        <p:spPr>
          <a:xfrm>
            <a:off x="8016215" y="1196752"/>
            <a:ext cx="3744416" cy="489654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6" name="Slide Number Placeholder 10"/>
          <p:cNvSpPr>
            <a:spLocks noGrp="1"/>
          </p:cNvSpPr>
          <p:nvPr>
            <p:ph type="sldNum" sz="quarter" idx="12"/>
          </p:nvPr>
        </p:nvSpPr>
        <p:spPr>
          <a:xfrm>
            <a:off x="8976784" y="6264276"/>
            <a:ext cx="2844800" cy="339725"/>
          </a:xfrm>
        </p:spPr>
        <p:txBody>
          <a:bodyPr/>
          <a:lstStyle>
            <a:lvl1pPr>
              <a:defRPr/>
            </a:lvl1pPr>
          </a:lstStyle>
          <a:p>
            <a:fld id="{0C7D7316-3669-466E-88B8-A3080D0D597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27051" y="395288"/>
            <a:ext cx="11330516" cy="431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27051" y="1196976"/>
            <a:ext cx="11233149" cy="48244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8976784" y="6237289"/>
            <a:ext cx="2844800" cy="33972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a:defRPr sz="1400">
                <a:solidFill>
                  <a:srgbClr val="002957"/>
                </a:solidFill>
              </a:defRPr>
            </a:lvl1pPr>
          </a:lstStyle>
          <a:p>
            <a:fld id="{BCC4DCA1-5C9A-4123-AF4F-430518B05AF5}" type="slidenum">
              <a:rPr lang="en-US"/>
              <a:pPr/>
              <a:t>‹#›</a:t>
            </a:fld>
            <a:endParaRPr lang="en-US"/>
          </a:p>
        </p:txBody>
      </p:sp>
      <p:sp>
        <p:nvSpPr>
          <p:cNvPr id="5" name="TextBox 4">
            <a:extLst>
              <a:ext uri="{FF2B5EF4-FFF2-40B4-BE49-F238E27FC236}">
                <a16:creationId xmlns:a16="http://schemas.microsoft.com/office/drawing/2014/main" id="{D7120991-A644-47E4-9CF8-5EE710838963}"/>
              </a:ext>
            </a:extLst>
          </p:cNvPr>
          <p:cNvSpPr txBox="1"/>
          <p:nvPr userDrawn="1"/>
        </p:nvSpPr>
        <p:spPr>
          <a:xfrm>
            <a:off x="10200456" y="116632"/>
            <a:ext cx="1656184" cy="369332"/>
          </a:xfrm>
          <a:prstGeom prst="rect">
            <a:avLst/>
          </a:prstGeom>
          <a:noFill/>
        </p:spPr>
        <p:txBody>
          <a:bodyPr wrap="square" rtlCol="0">
            <a:spAutoFit/>
          </a:bodyPr>
          <a:lstStyle/>
          <a:p>
            <a:r>
              <a:rPr lang="en-GB" b="1" dirty="0">
                <a:solidFill>
                  <a:srgbClr val="FF0000"/>
                </a:solidFill>
              </a:rPr>
              <a:t>V 3.0</a:t>
            </a:r>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Lst>
  <p:hf hdr="0" ftr="0" dt="0"/>
  <p:txStyles>
    <p:titleStyle>
      <a:lvl1pPr algn="l" rtl="0" eaLnBrk="0" fontAlgn="base" hangingPunct="0">
        <a:spcBef>
          <a:spcPct val="0"/>
        </a:spcBef>
        <a:spcAft>
          <a:spcPct val="0"/>
        </a:spcAft>
        <a:defRPr sz="2800" b="1">
          <a:solidFill>
            <a:srgbClr val="002957"/>
          </a:solidFill>
          <a:latin typeface="Verdana" pitchFamily="34" charset="0"/>
          <a:ea typeface="+mj-ea"/>
          <a:cs typeface="Arial" pitchFamily="34" charset="0"/>
        </a:defRPr>
      </a:lvl1pPr>
      <a:lvl2pPr algn="l" rtl="0" eaLnBrk="0" fontAlgn="base" hangingPunct="0">
        <a:spcBef>
          <a:spcPct val="0"/>
        </a:spcBef>
        <a:spcAft>
          <a:spcPct val="0"/>
        </a:spcAft>
        <a:defRPr sz="2800" b="1">
          <a:solidFill>
            <a:srgbClr val="002957"/>
          </a:solidFill>
          <a:latin typeface="Verdana" pitchFamily="34" charset="0"/>
          <a:cs typeface="Arial" charset="0"/>
        </a:defRPr>
      </a:lvl2pPr>
      <a:lvl3pPr algn="l" rtl="0" eaLnBrk="0" fontAlgn="base" hangingPunct="0">
        <a:spcBef>
          <a:spcPct val="0"/>
        </a:spcBef>
        <a:spcAft>
          <a:spcPct val="0"/>
        </a:spcAft>
        <a:defRPr sz="2800" b="1">
          <a:solidFill>
            <a:srgbClr val="002957"/>
          </a:solidFill>
          <a:latin typeface="Verdana" pitchFamily="34" charset="0"/>
          <a:cs typeface="Arial" charset="0"/>
        </a:defRPr>
      </a:lvl3pPr>
      <a:lvl4pPr algn="l" rtl="0" eaLnBrk="0" fontAlgn="base" hangingPunct="0">
        <a:spcBef>
          <a:spcPct val="0"/>
        </a:spcBef>
        <a:spcAft>
          <a:spcPct val="0"/>
        </a:spcAft>
        <a:defRPr sz="2800" b="1">
          <a:solidFill>
            <a:srgbClr val="002957"/>
          </a:solidFill>
          <a:latin typeface="Verdana" pitchFamily="34" charset="0"/>
          <a:cs typeface="Arial" charset="0"/>
        </a:defRPr>
      </a:lvl4pPr>
      <a:lvl5pPr algn="l" rtl="0" eaLnBrk="0" fontAlgn="base" hangingPunct="0">
        <a:spcBef>
          <a:spcPct val="0"/>
        </a:spcBef>
        <a:spcAft>
          <a:spcPct val="0"/>
        </a:spcAft>
        <a:defRPr sz="2800" b="1">
          <a:solidFill>
            <a:srgbClr val="002957"/>
          </a:solidFill>
          <a:latin typeface="Verdana" pitchFamily="34" charset="0"/>
          <a:cs typeface="Arial" charset="0"/>
        </a:defRPr>
      </a:lvl5pPr>
      <a:lvl6pPr marL="457200" algn="r" rtl="0" eaLnBrk="1" fontAlgn="base" hangingPunct="1">
        <a:spcBef>
          <a:spcPct val="0"/>
        </a:spcBef>
        <a:spcAft>
          <a:spcPct val="0"/>
        </a:spcAft>
        <a:defRPr sz="4400" b="1">
          <a:solidFill>
            <a:srgbClr val="004480"/>
          </a:solidFill>
          <a:latin typeface="Frutiger LT Std 45 Light" pitchFamily="34" charset="0"/>
        </a:defRPr>
      </a:lvl6pPr>
      <a:lvl7pPr marL="914400" algn="r" rtl="0" eaLnBrk="1" fontAlgn="base" hangingPunct="1">
        <a:spcBef>
          <a:spcPct val="0"/>
        </a:spcBef>
        <a:spcAft>
          <a:spcPct val="0"/>
        </a:spcAft>
        <a:defRPr sz="4400" b="1">
          <a:solidFill>
            <a:srgbClr val="004480"/>
          </a:solidFill>
          <a:latin typeface="Frutiger LT Std 45 Light" pitchFamily="34" charset="0"/>
        </a:defRPr>
      </a:lvl7pPr>
      <a:lvl8pPr marL="1371600" algn="r" rtl="0" eaLnBrk="1" fontAlgn="base" hangingPunct="1">
        <a:spcBef>
          <a:spcPct val="0"/>
        </a:spcBef>
        <a:spcAft>
          <a:spcPct val="0"/>
        </a:spcAft>
        <a:defRPr sz="4400" b="1">
          <a:solidFill>
            <a:srgbClr val="004480"/>
          </a:solidFill>
          <a:latin typeface="Frutiger LT Std 45 Light" pitchFamily="34" charset="0"/>
        </a:defRPr>
      </a:lvl8pPr>
      <a:lvl9pPr marL="1828800" algn="r" rtl="0" eaLnBrk="1" fontAlgn="base" hangingPunct="1">
        <a:spcBef>
          <a:spcPct val="0"/>
        </a:spcBef>
        <a:spcAft>
          <a:spcPct val="0"/>
        </a:spcAft>
        <a:defRPr sz="4400" b="1">
          <a:solidFill>
            <a:srgbClr val="004480"/>
          </a:solidFill>
          <a:latin typeface="Frutiger LT Std 45 Light" pitchFamily="34" charset="0"/>
        </a:defRPr>
      </a:lvl9pPr>
    </p:titleStyle>
    <p:bodyStyle>
      <a:lvl1pPr marL="266700" indent="-266700" algn="l" rtl="0" eaLnBrk="0" fontAlgn="base" hangingPunct="0">
        <a:spcBef>
          <a:spcPct val="20000"/>
        </a:spcBef>
        <a:spcAft>
          <a:spcPct val="0"/>
        </a:spcAft>
        <a:buClr>
          <a:srgbClr val="002957"/>
        </a:buClr>
        <a:buSzPct val="100000"/>
        <a:buBlip>
          <a:blip r:embed="rId6"/>
        </a:buBlip>
        <a:tabLst>
          <a:tab pos="266700" algn="l"/>
        </a:tabLst>
        <a:defRPr sz="2000">
          <a:solidFill>
            <a:schemeClr val="tx1"/>
          </a:solidFill>
          <a:latin typeface="Verdana" pitchFamily="34" charset="0"/>
          <a:ea typeface="+mn-ea"/>
          <a:cs typeface="Arial" pitchFamily="34" charset="0"/>
        </a:defRPr>
      </a:lvl1pPr>
      <a:lvl2pPr marL="742950" indent="-285750" algn="l" rtl="0" eaLnBrk="0" fontAlgn="base" hangingPunct="0">
        <a:spcBef>
          <a:spcPct val="20000"/>
        </a:spcBef>
        <a:spcAft>
          <a:spcPct val="0"/>
        </a:spcAft>
        <a:buClr>
          <a:srgbClr val="82C55B"/>
        </a:buClr>
        <a:buSzPct val="100000"/>
        <a:buBlip>
          <a:blip r:embed="rId7"/>
        </a:buBlip>
        <a:tabLst>
          <a:tab pos="717550" algn="l"/>
        </a:tabLst>
        <a:defRPr>
          <a:solidFill>
            <a:schemeClr val="tx1"/>
          </a:solidFill>
          <a:latin typeface="Verdana" pitchFamily="34" charset="0"/>
          <a:cs typeface="Arial" pitchFamily="34" charset="0"/>
        </a:defRPr>
      </a:lvl2pPr>
      <a:lvl3pPr marL="1076325" indent="-266700" algn="l" rtl="0" eaLnBrk="0" fontAlgn="base" hangingPunct="0">
        <a:spcBef>
          <a:spcPct val="20000"/>
        </a:spcBef>
        <a:spcAft>
          <a:spcPct val="0"/>
        </a:spcAft>
        <a:buClr>
          <a:srgbClr val="002957"/>
        </a:buClr>
        <a:buSzPct val="100000"/>
        <a:buBlip>
          <a:blip r:embed="rId8"/>
        </a:buBlip>
        <a:defRPr sz="1600">
          <a:solidFill>
            <a:schemeClr val="tx1"/>
          </a:solidFill>
          <a:latin typeface="Verdana" pitchFamily="34" charset="0"/>
          <a:cs typeface="Arial" pitchFamily="34" charset="0"/>
        </a:defRPr>
      </a:lvl3pPr>
      <a:lvl4pPr marL="1600200" indent="-228600" algn="l" rtl="0" eaLnBrk="0" fontAlgn="base" hangingPunct="0">
        <a:spcBef>
          <a:spcPct val="20000"/>
        </a:spcBef>
        <a:spcAft>
          <a:spcPct val="0"/>
        </a:spcAft>
        <a:buClr>
          <a:srgbClr val="82C55B"/>
        </a:buClr>
        <a:buSzPct val="80000"/>
        <a:buFont typeface="Arial" charset="0"/>
        <a:buChar char="•"/>
        <a:defRPr sz="1400">
          <a:solidFill>
            <a:schemeClr val="tx1"/>
          </a:solidFill>
          <a:latin typeface="Verdana" pitchFamily="34" charset="0"/>
          <a:cs typeface="Arial" pitchFamily="34" charset="0"/>
        </a:defRPr>
      </a:lvl4pPr>
      <a:lvl5pPr marL="2057400" indent="-228600" algn="l" rtl="0" eaLnBrk="0" fontAlgn="base" hangingPunct="0">
        <a:spcBef>
          <a:spcPct val="20000"/>
        </a:spcBef>
        <a:spcAft>
          <a:spcPct val="0"/>
        </a:spcAft>
        <a:buClr>
          <a:srgbClr val="002957"/>
        </a:buClr>
        <a:buSzPct val="80000"/>
        <a:buFont typeface="Verdana" pitchFamily="34" charset="0"/>
        <a:buChar char="•"/>
        <a:defRPr sz="1200">
          <a:solidFill>
            <a:schemeClr val="tx1"/>
          </a:solidFill>
          <a:latin typeface="Verdana" pitchFamily="34" charset="0"/>
          <a:cs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21.png"/><Relationship Id="rId7" Type="http://schemas.openxmlformats.org/officeDocument/2006/relationships/image" Target="../media/image25.sv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 Id="rId9"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8.sv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3.png"/><Relationship Id="rId10"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7.sv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5BF28-67E9-4926-8F91-B4CCADEDC9EF}"/>
              </a:ext>
            </a:extLst>
          </p:cNvPr>
          <p:cNvSpPr>
            <a:spLocks noGrp="1"/>
          </p:cNvSpPr>
          <p:nvPr>
            <p:ph type="title"/>
          </p:nvPr>
        </p:nvSpPr>
        <p:spPr>
          <a:xfrm>
            <a:off x="1055440" y="2204864"/>
            <a:ext cx="10363200" cy="1440160"/>
          </a:xfrm>
        </p:spPr>
        <p:txBody>
          <a:bodyPr/>
          <a:lstStyle/>
          <a:p>
            <a:r>
              <a:rPr lang="en-GB" i="1" dirty="0"/>
              <a:t>Integrating climate change related risk into EU prudential regulation </a:t>
            </a:r>
            <a:br>
              <a:rPr lang="en-GB" dirty="0"/>
            </a:br>
            <a:br>
              <a:rPr lang="en-GB" dirty="0"/>
            </a:br>
            <a:br>
              <a:rPr lang="en-GB" dirty="0"/>
            </a:br>
            <a:br>
              <a:rPr lang="en-GB" dirty="0"/>
            </a:br>
            <a:endParaRPr lang="en-GB" dirty="0"/>
          </a:p>
        </p:txBody>
      </p:sp>
      <p:sp>
        <p:nvSpPr>
          <p:cNvPr id="6" name="Text Placeholder 5">
            <a:extLst>
              <a:ext uri="{FF2B5EF4-FFF2-40B4-BE49-F238E27FC236}">
                <a16:creationId xmlns:a16="http://schemas.microsoft.com/office/drawing/2014/main" id="{3CC463DA-CF21-4A7B-AF79-195E23F562F4}"/>
              </a:ext>
            </a:extLst>
          </p:cNvPr>
          <p:cNvSpPr>
            <a:spLocks noGrp="1"/>
          </p:cNvSpPr>
          <p:nvPr>
            <p:ph type="body" idx="1"/>
          </p:nvPr>
        </p:nvSpPr>
        <p:spPr>
          <a:xfrm>
            <a:off x="1028223" y="5229200"/>
            <a:ext cx="9931680" cy="677108"/>
          </a:xfrm>
        </p:spPr>
        <p:txBody>
          <a:bodyPr/>
          <a:lstStyle/>
          <a:p>
            <a:r>
              <a:rPr lang="en-GB" dirty="0">
                <a:solidFill>
                  <a:schemeClr val="accent2"/>
                </a:solidFill>
              </a:rPr>
              <a:t>June 2021</a:t>
            </a:r>
          </a:p>
          <a:p>
            <a:endParaRPr lang="en-GB" dirty="0">
              <a:solidFill>
                <a:schemeClr val="accent2"/>
              </a:solidFill>
            </a:endParaRPr>
          </a:p>
        </p:txBody>
      </p:sp>
    </p:spTree>
    <p:extLst>
      <p:ext uri="{BB962C8B-B14F-4D97-AF65-F5344CB8AC3E}">
        <p14:creationId xmlns:p14="http://schemas.microsoft.com/office/powerpoint/2010/main" val="1816577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9814CB-C654-46BE-84EF-D658BF094953}"/>
              </a:ext>
            </a:extLst>
          </p:cNvPr>
          <p:cNvSpPr>
            <a:spLocks noGrp="1"/>
          </p:cNvSpPr>
          <p:nvPr>
            <p:ph type="title"/>
          </p:nvPr>
        </p:nvSpPr>
        <p:spPr>
          <a:xfrm>
            <a:off x="479376" y="404912"/>
            <a:ext cx="11330516" cy="431800"/>
          </a:xfrm>
        </p:spPr>
        <p:txBody>
          <a:bodyPr/>
          <a:lstStyle/>
          <a:p>
            <a:r>
              <a:rPr lang="en-GB" sz="2200" dirty="0"/>
              <a:t>The insurance industry does not support green/brown factors</a:t>
            </a:r>
          </a:p>
        </p:txBody>
      </p:sp>
      <p:sp>
        <p:nvSpPr>
          <p:cNvPr id="5" name="Slide Number Placeholder 4">
            <a:extLst>
              <a:ext uri="{FF2B5EF4-FFF2-40B4-BE49-F238E27FC236}">
                <a16:creationId xmlns:a16="http://schemas.microsoft.com/office/drawing/2014/main" id="{C14F64B0-1C57-415F-92CE-FFFE11D55C7E}"/>
              </a:ext>
            </a:extLst>
          </p:cNvPr>
          <p:cNvSpPr>
            <a:spLocks noGrp="1"/>
          </p:cNvSpPr>
          <p:nvPr>
            <p:ph type="sldNum" sz="quarter" idx="13"/>
          </p:nvPr>
        </p:nvSpPr>
        <p:spPr/>
        <p:txBody>
          <a:bodyPr/>
          <a:lstStyle/>
          <a:p>
            <a:fld id="{BD0E48A5-5353-434C-97D1-5CA4F598D33E}" type="slidenum">
              <a:rPr lang="en-US" smtClean="0"/>
              <a:pPr/>
              <a:t>10</a:t>
            </a:fld>
            <a:endParaRPr lang="en-US"/>
          </a:p>
        </p:txBody>
      </p:sp>
      <p:sp>
        <p:nvSpPr>
          <p:cNvPr id="6" name="Content Placeholder 4">
            <a:extLst>
              <a:ext uri="{FF2B5EF4-FFF2-40B4-BE49-F238E27FC236}">
                <a16:creationId xmlns:a16="http://schemas.microsoft.com/office/drawing/2014/main" id="{C392E9E8-5125-4739-84B4-E14F3BE4B5CB}"/>
              </a:ext>
            </a:extLst>
          </p:cNvPr>
          <p:cNvSpPr txBox="1">
            <a:spLocks/>
          </p:cNvSpPr>
          <p:nvPr/>
        </p:nvSpPr>
        <p:spPr bwMode="auto">
          <a:xfrm>
            <a:off x="551384" y="1052736"/>
            <a:ext cx="11330516" cy="45365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66700" indent="-266700" algn="l" rtl="0" eaLnBrk="0" fontAlgn="base" hangingPunct="0">
              <a:spcBef>
                <a:spcPct val="20000"/>
              </a:spcBef>
              <a:spcAft>
                <a:spcPct val="0"/>
              </a:spcAft>
              <a:buClr>
                <a:srgbClr val="002957"/>
              </a:buClr>
              <a:buSzPct val="100000"/>
              <a:buBlip>
                <a:blip r:embed="rId3"/>
              </a:buBlip>
              <a:tabLst>
                <a:tab pos="266700" algn="l"/>
              </a:tabLst>
              <a:defRPr sz="2000">
                <a:solidFill>
                  <a:schemeClr val="tx1"/>
                </a:solidFill>
                <a:latin typeface="Verdana" pitchFamily="34" charset="0"/>
                <a:ea typeface="+mn-ea"/>
                <a:cs typeface="Arial" pitchFamily="34" charset="0"/>
              </a:defRPr>
            </a:lvl1pPr>
            <a:lvl2pPr marL="742950" indent="-285750" algn="l" rtl="0" eaLnBrk="0" fontAlgn="base" hangingPunct="0">
              <a:spcBef>
                <a:spcPct val="20000"/>
              </a:spcBef>
              <a:spcAft>
                <a:spcPct val="0"/>
              </a:spcAft>
              <a:buClr>
                <a:srgbClr val="82C55B"/>
              </a:buClr>
              <a:buSzPct val="100000"/>
              <a:buBlip>
                <a:blip r:embed="rId4"/>
              </a:buBlip>
              <a:tabLst>
                <a:tab pos="717550" algn="l"/>
              </a:tabLst>
              <a:defRPr>
                <a:solidFill>
                  <a:schemeClr val="tx1"/>
                </a:solidFill>
                <a:latin typeface="Verdana" pitchFamily="34" charset="0"/>
                <a:cs typeface="Arial" pitchFamily="34" charset="0"/>
              </a:defRPr>
            </a:lvl2pPr>
            <a:lvl3pPr marL="1076325" indent="-266700" algn="l" rtl="0" eaLnBrk="0" fontAlgn="base" hangingPunct="0">
              <a:spcBef>
                <a:spcPct val="20000"/>
              </a:spcBef>
              <a:spcAft>
                <a:spcPct val="0"/>
              </a:spcAft>
              <a:buClr>
                <a:srgbClr val="002957"/>
              </a:buClr>
              <a:buSzPct val="100000"/>
              <a:buBlip>
                <a:blip r:embed="rId5"/>
              </a:buBlip>
              <a:defRPr sz="1600">
                <a:solidFill>
                  <a:schemeClr val="tx1"/>
                </a:solidFill>
                <a:latin typeface="Verdana" pitchFamily="34" charset="0"/>
                <a:cs typeface="Arial" pitchFamily="34" charset="0"/>
              </a:defRPr>
            </a:lvl3pPr>
            <a:lvl4pPr marL="1600200" indent="-228600" algn="l" rtl="0" eaLnBrk="0" fontAlgn="base" hangingPunct="0">
              <a:spcBef>
                <a:spcPct val="20000"/>
              </a:spcBef>
              <a:spcAft>
                <a:spcPct val="0"/>
              </a:spcAft>
              <a:buClr>
                <a:srgbClr val="82C55B"/>
              </a:buClr>
              <a:buSzPct val="80000"/>
              <a:buFont typeface="Arial" charset="0"/>
              <a:buChar char="•"/>
              <a:defRPr sz="1400">
                <a:solidFill>
                  <a:schemeClr val="tx1"/>
                </a:solidFill>
                <a:latin typeface="Verdana" pitchFamily="34" charset="0"/>
                <a:cs typeface="Arial" pitchFamily="34" charset="0"/>
              </a:defRPr>
            </a:lvl4pPr>
            <a:lvl5pPr marL="2057400" indent="-228600" algn="l" rtl="0" eaLnBrk="0" fontAlgn="base" hangingPunct="0">
              <a:spcBef>
                <a:spcPct val="20000"/>
              </a:spcBef>
              <a:spcAft>
                <a:spcPct val="0"/>
              </a:spcAft>
              <a:buClr>
                <a:srgbClr val="002957"/>
              </a:buClr>
              <a:buSzPct val="80000"/>
              <a:buFont typeface="Verdana" pitchFamily="34" charset="0"/>
              <a:buChar char="•"/>
              <a:defRPr sz="1200">
                <a:solidFill>
                  <a:schemeClr val="tx1"/>
                </a:solidFill>
                <a:latin typeface="Verdana" pitchFamily="34" charset="0"/>
                <a:cs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eaLnBrk="1" hangingPunct="1"/>
            <a:r>
              <a:rPr lang="en-GB" sz="1800" dirty="0"/>
              <a:t>“Green” doesn’t automatically mean low risk or “brown” high risk</a:t>
            </a:r>
          </a:p>
          <a:p>
            <a:pPr marL="0" indent="0" eaLnBrk="1" hangingPunct="1">
              <a:buNone/>
            </a:pPr>
            <a:endParaRPr lang="en-GB" sz="1800" dirty="0"/>
          </a:p>
          <a:p>
            <a:pPr eaLnBrk="1" hangingPunct="1"/>
            <a:r>
              <a:rPr lang="en-GB" sz="1800" dirty="0"/>
              <a:t>Solvency II should stay a risk and evidence based framework</a:t>
            </a:r>
          </a:p>
          <a:p>
            <a:pPr marL="0" indent="0" eaLnBrk="1" hangingPunct="1">
              <a:buNone/>
            </a:pPr>
            <a:endParaRPr lang="en-GB" sz="1800" dirty="0"/>
          </a:p>
          <a:p>
            <a:pPr eaLnBrk="1" hangingPunct="1"/>
            <a:r>
              <a:rPr lang="en-GB" sz="1800" dirty="0"/>
              <a:t>Market prices should already reflect all relevant risks — should be careful about seconding guessing the markets — however the market needs information…</a:t>
            </a:r>
          </a:p>
          <a:p>
            <a:pPr marL="0" indent="0" eaLnBrk="1" hangingPunct="1">
              <a:buNone/>
            </a:pPr>
            <a:endParaRPr lang="en-GB" sz="1800" dirty="0"/>
          </a:p>
          <a:p>
            <a:pPr eaLnBrk="1" hangingPunct="1"/>
            <a:r>
              <a:rPr lang="en-GB" sz="1800" dirty="0"/>
              <a:t>…so, EC disclosure initiatives that will provide transparent, consistent information are key to ensure market prices adjust appropriately (and exposures can be monitored and good sustainable investment decisions made)</a:t>
            </a:r>
          </a:p>
          <a:p>
            <a:pPr marL="0" indent="0" eaLnBrk="1" hangingPunct="1">
              <a:buNone/>
            </a:pPr>
            <a:endParaRPr lang="en-GB" sz="1800" dirty="0"/>
          </a:p>
          <a:p>
            <a:pPr eaLnBrk="1" hangingPunct="1"/>
            <a:r>
              <a:rPr lang="en-GB" sz="1800" dirty="0"/>
              <a:t>Any differential treatment between green assets or brown assets should be based on the difference in underlying risks </a:t>
            </a:r>
          </a:p>
          <a:p>
            <a:pPr marL="0" indent="0" eaLnBrk="1" hangingPunct="1">
              <a:buNone/>
            </a:pPr>
            <a:endParaRPr lang="en-GB" sz="1800" dirty="0"/>
          </a:p>
          <a:p>
            <a:pPr eaLnBrk="1" hangingPunct="1"/>
            <a:r>
              <a:rPr lang="en-GB" sz="1800" dirty="0"/>
              <a:t>Unintended consequences must be considered (bubbles, cliff-edge effects) </a:t>
            </a:r>
          </a:p>
        </p:txBody>
      </p:sp>
    </p:spTree>
    <p:extLst>
      <p:ext uri="{BB962C8B-B14F-4D97-AF65-F5344CB8AC3E}">
        <p14:creationId xmlns:p14="http://schemas.microsoft.com/office/powerpoint/2010/main" val="3754067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38CF33-0CC9-4075-BFD2-D099786E11AE}"/>
              </a:ext>
            </a:extLst>
          </p:cNvPr>
          <p:cNvSpPr/>
          <p:nvPr/>
        </p:nvSpPr>
        <p:spPr bwMode="gray">
          <a:xfrm>
            <a:off x="407368" y="5831784"/>
            <a:ext cx="1397721" cy="923330"/>
          </a:xfrm>
          <a:prstGeom prst="rect">
            <a:avLst/>
          </a:prstGeom>
          <a:solidFill>
            <a:schemeClr val="bg1"/>
          </a:solidFill>
          <a:ln w="28575" cmpd="sng">
            <a:noFill/>
            <a:miter lim="800000"/>
            <a:headEnd/>
            <a:tailEnd/>
          </a:ln>
          <a:effectLst/>
        </p:spPr>
        <p:txBody>
          <a:bodyPr wrap="none" lIns="0" tIns="0" rIns="0" bIns="0" rtlCol="0" anchor="ctr"/>
          <a:lstStyle/>
          <a:p>
            <a:pPr algn="ctr"/>
            <a:endParaRPr lang="en-GB">
              <a:latin typeface="+mj-lt"/>
              <a:cs typeface="+mn-cs"/>
            </a:endParaRPr>
          </a:p>
        </p:txBody>
      </p:sp>
      <p:sp>
        <p:nvSpPr>
          <p:cNvPr id="51" name="Rectangle 50">
            <a:extLst>
              <a:ext uri="{FF2B5EF4-FFF2-40B4-BE49-F238E27FC236}">
                <a16:creationId xmlns:a16="http://schemas.microsoft.com/office/drawing/2014/main" id="{5696416A-E1B2-4A65-8CD4-6B223F379A65}"/>
              </a:ext>
            </a:extLst>
          </p:cNvPr>
          <p:cNvSpPr/>
          <p:nvPr/>
        </p:nvSpPr>
        <p:spPr bwMode="gray">
          <a:xfrm>
            <a:off x="4295801" y="1117075"/>
            <a:ext cx="3528000" cy="2209498"/>
          </a:xfrm>
          <a:prstGeom prst="rect">
            <a:avLst/>
          </a:prstGeom>
          <a:solidFill>
            <a:schemeClr val="tx2">
              <a:lumMod val="10000"/>
              <a:lumOff val="90000"/>
            </a:schemeClr>
          </a:solidFill>
          <a:ln w="38100" cmpd="sng">
            <a:solidFill>
              <a:schemeClr val="accent4"/>
            </a:solidFill>
            <a:miter lim="800000"/>
            <a:headEnd/>
            <a:tailEnd/>
          </a:ln>
          <a:effectLst/>
        </p:spPr>
        <p:txBody>
          <a:bodyPr wrap="none" lIns="0" tIns="0" rIns="0" bIns="0" rtlCol="0" anchor="ctr"/>
          <a:lstStyle/>
          <a:p>
            <a:pPr algn="ctr"/>
            <a:endParaRPr lang="en-GB">
              <a:latin typeface="+mj-lt"/>
              <a:cs typeface="+mn-cs"/>
            </a:endParaRPr>
          </a:p>
        </p:txBody>
      </p:sp>
      <p:sp>
        <p:nvSpPr>
          <p:cNvPr id="48" name="Rectangle 47">
            <a:extLst>
              <a:ext uri="{FF2B5EF4-FFF2-40B4-BE49-F238E27FC236}">
                <a16:creationId xmlns:a16="http://schemas.microsoft.com/office/drawing/2014/main" id="{D0A8C4A4-7AF8-4117-AC61-6255541BE0CA}"/>
              </a:ext>
            </a:extLst>
          </p:cNvPr>
          <p:cNvSpPr/>
          <p:nvPr/>
        </p:nvSpPr>
        <p:spPr bwMode="gray">
          <a:xfrm>
            <a:off x="530099" y="1126638"/>
            <a:ext cx="3528000" cy="2209498"/>
          </a:xfrm>
          <a:prstGeom prst="rect">
            <a:avLst/>
          </a:prstGeom>
          <a:solidFill>
            <a:schemeClr val="tx2">
              <a:lumMod val="10000"/>
              <a:lumOff val="90000"/>
            </a:schemeClr>
          </a:solidFill>
          <a:ln w="38100" cmpd="sng">
            <a:solidFill>
              <a:schemeClr val="accent4"/>
            </a:solidFill>
            <a:miter lim="800000"/>
            <a:headEnd/>
            <a:tailEnd/>
          </a:ln>
          <a:effectLst/>
        </p:spPr>
        <p:txBody>
          <a:bodyPr wrap="none" lIns="0" tIns="0" rIns="0" bIns="0" rtlCol="0" anchor="ctr"/>
          <a:lstStyle/>
          <a:p>
            <a:pPr algn="ctr"/>
            <a:endParaRPr lang="en-GB">
              <a:latin typeface="+mj-lt"/>
              <a:cs typeface="+mn-cs"/>
            </a:endParaRPr>
          </a:p>
        </p:txBody>
      </p:sp>
      <p:sp>
        <p:nvSpPr>
          <p:cNvPr id="3" name="Title 2">
            <a:extLst>
              <a:ext uri="{FF2B5EF4-FFF2-40B4-BE49-F238E27FC236}">
                <a16:creationId xmlns:a16="http://schemas.microsoft.com/office/drawing/2014/main" id="{0743DB73-CE76-414B-8ED4-A35A9FAC67EA}"/>
              </a:ext>
            </a:extLst>
          </p:cNvPr>
          <p:cNvSpPr>
            <a:spLocks noGrp="1"/>
          </p:cNvSpPr>
          <p:nvPr>
            <p:ph type="title"/>
          </p:nvPr>
        </p:nvSpPr>
        <p:spPr>
          <a:xfrm>
            <a:off x="551384" y="438759"/>
            <a:ext cx="11270200" cy="397953"/>
          </a:xfrm>
        </p:spPr>
        <p:txBody>
          <a:bodyPr/>
          <a:lstStyle/>
          <a:p>
            <a:r>
              <a:rPr lang="en-GB" sz="2100" dirty="0"/>
              <a:t>Insurer’s role in sustainable transformation depends on EU initiatives </a:t>
            </a:r>
          </a:p>
        </p:txBody>
      </p:sp>
      <p:sp>
        <p:nvSpPr>
          <p:cNvPr id="47" name="TextBox 46">
            <a:extLst>
              <a:ext uri="{FF2B5EF4-FFF2-40B4-BE49-F238E27FC236}">
                <a16:creationId xmlns:a16="http://schemas.microsoft.com/office/drawing/2014/main" id="{BED93FE0-A4E2-4687-9586-80A3532E5BAD}"/>
              </a:ext>
            </a:extLst>
          </p:cNvPr>
          <p:cNvSpPr txBox="1"/>
          <p:nvPr/>
        </p:nvSpPr>
        <p:spPr>
          <a:xfrm>
            <a:off x="508815" y="1146618"/>
            <a:ext cx="3642970" cy="923330"/>
          </a:xfrm>
          <a:prstGeom prst="rect">
            <a:avLst/>
          </a:prstGeom>
          <a:noFill/>
        </p:spPr>
        <p:txBody>
          <a:bodyPr wrap="square" rtlCol="0">
            <a:spAutoFit/>
          </a:bodyPr>
          <a:lstStyle/>
          <a:p>
            <a:pPr algn="ctr"/>
            <a:r>
              <a:rPr lang="en-GB" b="1" dirty="0">
                <a:solidFill>
                  <a:schemeClr val="accent4"/>
                </a:solidFill>
              </a:rPr>
              <a:t>Disclosure initiatives</a:t>
            </a:r>
          </a:p>
          <a:p>
            <a:pPr algn="ctr"/>
            <a:r>
              <a:rPr lang="en-GB" b="1" dirty="0">
                <a:solidFill>
                  <a:schemeClr val="accent4"/>
                </a:solidFill>
              </a:rPr>
              <a:t>(SFDR, taxonomy, </a:t>
            </a:r>
          </a:p>
          <a:p>
            <a:pPr algn="ctr"/>
            <a:r>
              <a:rPr lang="en-GB" b="1" dirty="0">
                <a:solidFill>
                  <a:schemeClr val="accent4"/>
                </a:solidFill>
              </a:rPr>
              <a:t>CSRD, ESAP)</a:t>
            </a:r>
          </a:p>
        </p:txBody>
      </p:sp>
      <p:sp>
        <p:nvSpPr>
          <p:cNvPr id="50" name="TextBox 49">
            <a:extLst>
              <a:ext uri="{FF2B5EF4-FFF2-40B4-BE49-F238E27FC236}">
                <a16:creationId xmlns:a16="http://schemas.microsoft.com/office/drawing/2014/main" id="{5A6C90DE-D129-47A8-A74E-89AB5D873C5E}"/>
              </a:ext>
            </a:extLst>
          </p:cNvPr>
          <p:cNvSpPr txBox="1"/>
          <p:nvPr/>
        </p:nvSpPr>
        <p:spPr>
          <a:xfrm>
            <a:off x="4452279" y="1165180"/>
            <a:ext cx="2927404" cy="646331"/>
          </a:xfrm>
          <a:prstGeom prst="rect">
            <a:avLst/>
          </a:prstGeom>
          <a:noFill/>
        </p:spPr>
        <p:txBody>
          <a:bodyPr wrap="none" rtlCol="0">
            <a:spAutoFit/>
          </a:bodyPr>
          <a:lstStyle/>
          <a:p>
            <a:pPr algn="ctr"/>
            <a:r>
              <a:rPr lang="en-GB" b="1" dirty="0">
                <a:solidFill>
                  <a:schemeClr val="accent4"/>
                </a:solidFill>
              </a:rPr>
              <a:t>European Green Deal</a:t>
            </a:r>
          </a:p>
          <a:p>
            <a:pPr algn="ctr"/>
            <a:r>
              <a:rPr lang="en-GB" b="1" dirty="0">
                <a:solidFill>
                  <a:schemeClr val="accent4"/>
                </a:solidFill>
              </a:rPr>
              <a:t>CMU</a:t>
            </a:r>
          </a:p>
        </p:txBody>
      </p:sp>
      <p:pic>
        <p:nvPicPr>
          <p:cNvPr id="16" name="Picture 15" descr="Text&#10;&#10;Description automatically generated">
            <a:extLst>
              <a:ext uri="{FF2B5EF4-FFF2-40B4-BE49-F238E27FC236}">
                <a16:creationId xmlns:a16="http://schemas.microsoft.com/office/drawing/2014/main" id="{D8B6B5FE-7961-4E14-82AB-57091EB180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5089" y="2001780"/>
            <a:ext cx="1038198" cy="1244658"/>
          </a:xfrm>
          <a:prstGeom prst="rect">
            <a:avLst/>
          </a:prstGeom>
        </p:spPr>
      </p:pic>
      <p:pic>
        <p:nvPicPr>
          <p:cNvPr id="53" name="Graphic 52">
            <a:extLst>
              <a:ext uri="{FF2B5EF4-FFF2-40B4-BE49-F238E27FC236}">
                <a16:creationId xmlns:a16="http://schemas.microsoft.com/office/drawing/2014/main" id="{9E6655F4-55A6-4FBB-B6DC-9707F89287F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10552" y="1940418"/>
            <a:ext cx="1145489" cy="1293522"/>
          </a:xfrm>
          <a:prstGeom prst="rect">
            <a:avLst/>
          </a:prstGeom>
        </p:spPr>
      </p:pic>
      <p:pic>
        <p:nvPicPr>
          <p:cNvPr id="55" name="Graphic 54">
            <a:extLst>
              <a:ext uri="{FF2B5EF4-FFF2-40B4-BE49-F238E27FC236}">
                <a16:creationId xmlns:a16="http://schemas.microsoft.com/office/drawing/2014/main" id="{BB9A731A-2717-489C-AE3B-F3B6A55EDFB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52460" y="4797152"/>
            <a:ext cx="281519" cy="277912"/>
          </a:xfrm>
          <a:prstGeom prst="rect">
            <a:avLst/>
          </a:prstGeom>
        </p:spPr>
      </p:pic>
      <p:sp>
        <p:nvSpPr>
          <p:cNvPr id="56" name="Rectangle 55">
            <a:extLst>
              <a:ext uri="{FF2B5EF4-FFF2-40B4-BE49-F238E27FC236}">
                <a16:creationId xmlns:a16="http://schemas.microsoft.com/office/drawing/2014/main" id="{6D881F5B-741F-4BC2-A634-9E4545ADC5A6}"/>
              </a:ext>
            </a:extLst>
          </p:cNvPr>
          <p:cNvSpPr/>
          <p:nvPr/>
        </p:nvSpPr>
        <p:spPr>
          <a:xfrm>
            <a:off x="962149" y="4725144"/>
            <a:ext cx="3333652" cy="1754326"/>
          </a:xfrm>
          <a:prstGeom prst="rect">
            <a:avLst/>
          </a:prstGeom>
        </p:spPr>
        <p:txBody>
          <a:bodyPr wrap="square">
            <a:spAutoFit/>
          </a:bodyPr>
          <a:lstStyle/>
          <a:p>
            <a:r>
              <a:rPr lang="en-GB" dirty="0"/>
              <a:t>Transparency on ESG risks and behaviour using the right KPIs (for insurers) to monitor exposure and activities and drive sustainable change</a:t>
            </a:r>
          </a:p>
        </p:txBody>
      </p:sp>
      <p:pic>
        <p:nvPicPr>
          <p:cNvPr id="57" name="Graphic 56">
            <a:extLst>
              <a:ext uri="{FF2B5EF4-FFF2-40B4-BE49-F238E27FC236}">
                <a16:creationId xmlns:a16="http://schemas.microsoft.com/office/drawing/2014/main" id="{1074D669-58B9-49AC-9997-69F5E1A5678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560141" y="3930402"/>
            <a:ext cx="281519" cy="277912"/>
          </a:xfrm>
          <a:prstGeom prst="rect">
            <a:avLst/>
          </a:prstGeom>
        </p:spPr>
      </p:pic>
      <p:sp>
        <p:nvSpPr>
          <p:cNvPr id="58" name="Rectangle 57">
            <a:extLst>
              <a:ext uri="{FF2B5EF4-FFF2-40B4-BE49-F238E27FC236}">
                <a16:creationId xmlns:a16="http://schemas.microsoft.com/office/drawing/2014/main" id="{5041F67C-3395-480A-804C-B31CFA96EB5E}"/>
              </a:ext>
            </a:extLst>
          </p:cNvPr>
          <p:cNvSpPr/>
          <p:nvPr/>
        </p:nvSpPr>
        <p:spPr>
          <a:xfrm>
            <a:off x="4841661" y="3861048"/>
            <a:ext cx="2982532" cy="923330"/>
          </a:xfrm>
          <a:prstGeom prst="rect">
            <a:avLst/>
          </a:prstGeom>
        </p:spPr>
        <p:txBody>
          <a:bodyPr wrap="square">
            <a:spAutoFit/>
          </a:bodyPr>
          <a:lstStyle/>
          <a:p>
            <a:r>
              <a:rPr lang="en-GB" dirty="0"/>
              <a:t>Accelerate change across all businesses and citizens </a:t>
            </a:r>
          </a:p>
        </p:txBody>
      </p:sp>
      <p:sp>
        <p:nvSpPr>
          <p:cNvPr id="61" name="TextBox 60">
            <a:extLst>
              <a:ext uri="{FF2B5EF4-FFF2-40B4-BE49-F238E27FC236}">
                <a16:creationId xmlns:a16="http://schemas.microsoft.com/office/drawing/2014/main" id="{D2332DEA-A0D7-460F-B9DF-2F6970C9FA7D}"/>
              </a:ext>
            </a:extLst>
          </p:cNvPr>
          <p:cNvSpPr txBox="1"/>
          <p:nvPr/>
        </p:nvSpPr>
        <p:spPr>
          <a:xfrm>
            <a:off x="680630" y="3501127"/>
            <a:ext cx="2606804" cy="369332"/>
          </a:xfrm>
          <a:prstGeom prst="rect">
            <a:avLst/>
          </a:prstGeom>
          <a:noFill/>
        </p:spPr>
        <p:txBody>
          <a:bodyPr wrap="none" rtlCol="0">
            <a:spAutoFit/>
          </a:bodyPr>
          <a:lstStyle/>
          <a:p>
            <a:r>
              <a:rPr lang="en-GB" b="1" dirty="0">
                <a:solidFill>
                  <a:schemeClr val="accent2"/>
                </a:solidFill>
              </a:rPr>
              <a:t>Desired outcomes:</a:t>
            </a:r>
          </a:p>
        </p:txBody>
      </p:sp>
      <p:sp>
        <p:nvSpPr>
          <p:cNvPr id="62" name="TextBox 61">
            <a:extLst>
              <a:ext uri="{FF2B5EF4-FFF2-40B4-BE49-F238E27FC236}">
                <a16:creationId xmlns:a16="http://schemas.microsoft.com/office/drawing/2014/main" id="{0A47C8F4-256E-401A-8184-4955C9165CB9}"/>
              </a:ext>
            </a:extLst>
          </p:cNvPr>
          <p:cNvSpPr txBox="1"/>
          <p:nvPr/>
        </p:nvSpPr>
        <p:spPr>
          <a:xfrm>
            <a:off x="4479621" y="3501008"/>
            <a:ext cx="2549096" cy="369332"/>
          </a:xfrm>
          <a:prstGeom prst="rect">
            <a:avLst/>
          </a:prstGeom>
          <a:noFill/>
        </p:spPr>
        <p:txBody>
          <a:bodyPr wrap="none" rtlCol="0">
            <a:spAutoFit/>
          </a:bodyPr>
          <a:lstStyle/>
          <a:p>
            <a:r>
              <a:rPr lang="en-GB" b="1" dirty="0">
                <a:solidFill>
                  <a:schemeClr val="accent2"/>
                </a:solidFill>
              </a:rPr>
              <a:t>Desired outcome:</a:t>
            </a:r>
          </a:p>
        </p:txBody>
      </p:sp>
      <p:sp>
        <p:nvSpPr>
          <p:cNvPr id="26" name="Rectangle 25">
            <a:extLst>
              <a:ext uri="{FF2B5EF4-FFF2-40B4-BE49-F238E27FC236}">
                <a16:creationId xmlns:a16="http://schemas.microsoft.com/office/drawing/2014/main" id="{F86D452D-A212-412E-9AE8-F3E20F25C80B}"/>
              </a:ext>
            </a:extLst>
          </p:cNvPr>
          <p:cNvSpPr/>
          <p:nvPr/>
        </p:nvSpPr>
        <p:spPr>
          <a:xfrm>
            <a:off x="976249" y="3986583"/>
            <a:ext cx="3189636" cy="646331"/>
          </a:xfrm>
          <a:prstGeom prst="rect">
            <a:avLst/>
          </a:prstGeom>
        </p:spPr>
        <p:txBody>
          <a:bodyPr wrap="square">
            <a:spAutoFit/>
          </a:bodyPr>
          <a:lstStyle/>
          <a:p>
            <a:r>
              <a:rPr lang="en-GB" dirty="0"/>
              <a:t>Availability of ESG data to drive investment changes</a:t>
            </a:r>
          </a:p>
        </p:txBody>
      </p:sp>
      <p:pic>
        <p:nvPicPr>
          <p:cNvPr id="27" name="Graphic 26">
            <a:extLst>
              <a:ext uri="{FF2B5EF4-FFF2-40B4-BE49-F238E27FC236}">
                <a16:creationId xmlns:a16="http://schemas.microsoft.com/office/drawing/2014/main" id="{F01DB6FC-6680-478D-A9B7-FC3DCC57A708}"/>
              </a:ext>
            </a:extLst>
          </p:cNvPr>
          <p:cNvPicPr>
            <a:picLocks noChangeAspect="1"/>
          </p:cNvPicPr>
          <p:nvPr/>
        </p:nvPicPr>
        <p:blipFill>
          <a:blip r:embed="rId6">
            <a:extLst>
              <a:ext uri="{96DAC541-7B7A-43D3-8B79-37D633B846F1}">
                <asvg:svgBlip xmlns:asvg="http://schemas.microsoft.com/office/drawing/2016/SVG/main" r:embed="rId8"/>
              </a:ext>
            </a:extLst>
          </a:blip>
          <a:stretch>
            <a:fillRect/>
          </a:stretch>
        </p:blipFill>
        <p:spPr>
          <a:xfrm>
            <a:off x="666560" y="4049136"/>
            <a:ext cx="281519" cy="277912"/>
          </a:xfrm>
          <a:prstGeom prst="rect">
            <a:avLst/>
          </a:prstGeom>
        </p:spPr>
      </p:pic>
      <p:pic>
        <p:nvPicPr>
          <p:cNvPr id="31" name="Graphic 30">
            <a:extLst>
              <a:ext uri="{FF2B5EF4-FFF2-40B4-BE49-F238E27FC236}">
                <a16:creationId xmlns:a16="http://schemas.microsoft.com/office/drawing/2014/main" id="{59B5A0BA-9477-429A-996F-74975AF6DAB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525085" y="4977808"/>
            <a:ext cx="281519" cy="277912"/>
          </a:xfrm>
          <a:prstGeom prst="rect">
            <a:avLst/>
          </a:prstGeom>
        </p:spPr>
      </p:pic>
      <p:sp>
        <p:nvSpPr>
          <p:cNvPr id="32" name="Rectangle 31">
            <a:extLst>
              <a:ext uri="{FF2B5EF4-FFF2-40B4-BE49-F238E27FC236}">
                <a16:creationId xmlns:a16="http://schemas.microsoft.com/office/drawing/2014/main" id="{BCCC6131-0542-4ED5-9DFA-E355625ABDF2}"/>
              </a:ext>
            </a:extLst>
          </p:cNvPr>
          <p:cNvSpPr/>
          <p:nvPr/>
        </p:nvSpPr>
        <p:spPr>
          <a:xfrm>
            <a:off x="4806605" y="4908454"/>
            <a:ext cx="2982532" cy="923330"/>
          </a:xfrm>
          <a:prstGeom prst="rect">
            <a:avLst/>
          </a:prstGeom>
        </p:spPr>
        <p:txBody>
          <a:bodyPr wrap="square">
            <a:spAutoFit/>
          </a:bodyPr>
          <a:lstStyle/>
          <a:p>
            <a:r>
              <a:rPr lang="en-GB" dirty="0"/>
              <a:t>Availability of enough attractive sustainable investments</a:t>
            </a:r>
          </a:p>
        </p:txBody>
      </p:sp>
      <p:sp>
        <p:nvSpPr>
          <p:cNvPr id="35" name="Rectangle 34">
            <a:extLst>
              <a:ext uri="{FF2B5EF4-FFF2-40B4-BE49-F238E27FC236}">
                <a16:creationId xmlns:a16="http://schemas.microsoft.com/office/drawing/2014/main" id="{E211B462-45D4-4F37-9617-0600DFAE9C7D}"/>
              </a:ext>
            </a:extLst>
          </p:cNvPr>
          <p:cNvSpPr/>
          <p:nvPr/>
        </p:nvSpPr>
        <p:spPr bwMode="gray">
          <a:xfrm>
            <a:off x="8112616" y="1124745"/>
            <a:ext cx="3528000" cy="2209498"/>
          </a:xfrm>
          <a:prstGeom prst="rect">
            <a:avLst/>
          </a:prstGeom>
          <a:solidFill>
            <a:schemeClr val="tx1">
              <a:lumMod val="10000"/>
              <a:lumOff val="90000"/>
            </a:schemeClr>
          </a:solidFill>
          <a:ln w="38100" cmpd="sng">
            <a:solidFill>
              <a:schemeClr val="accent4"/>
            </a:solidFill>
            <a:miter lim="800000"/>
            <a:headEnd/>
            <a:tailEnd/>
          </a:ln>
          <a:effectLst/>
        </p:spPr>
        <p:txBody>
          <a:bodyPr wrap="none" lIns="0" tIns="0" rIns="0" bIns="0" rtlCol="0" anchor="ctr"/>
          <a:lstStyle/>
          <a:p>
            <a:pPr algn="ctr"/>
            <a:endParaRPr lang="en-GB">
              <a:latin typeface="+mj-lt"/>
              <a:cs typeface="+mn-cs"/>
            </a:endParaRPr>
          </a:p>
        </p:txBody>
      </p:sp>
      <p:pic>
        <p:nvPicPr>
          <p:cNvPr id="36" name="Picture 35" descr="Icon&#10;&#10;Description automatically generated">
            <a:extLst>
              <a:ext uri="{FF2B5EF4-FFF2-40B4-BE49-F238E27FC236}">
                <a16:creationId xmlns:a16="http://schemas.microsoft.com/office/drawing/2014/main" id="{6F81118C-A773-4797-A9FE-55ED5040C12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55533" y="1810611"/>
            <a:ext cx="1677470" cy="1202073"/>
          </a:xfrm>
          <a:prstGeom prst="rect">
            <a:avLst/>
          </a:prstGeom>
        </p:spPr>
      </p:pic>
      <p:sp>
        <p:nvSpPr>
          <p:cNvPr id="37" name="TextBox 36">
            <a:extLst>
              <a:ext uri="{FF2B5EF4-FFF2-40B4-BE49-F238E27FC236}">
                <a16:creationId xmlns:a16="http://schemas.microsoft.com/office/drawing/2014/main" id="{839E473F-B20C-4719-8CEC-829E44CD67F4}"/>
              </a:ext>
            </a:extLst>
          </p:cNvPr>
          <p:cNvSpPr txBox="1"/>
          <p:nvPr/>
        </p:nvSpPr>
        <p:spPr>
          <a:xfrm>
            <a:off x="8532289" y="1178851"/>
            <a:ext cx="2630848" cy="369332"/>
          </a:xfrm>
          <a:prstGeom prst="rect">
            <a:avLst/>
          </a:prstGeom>
          <a:noFill/>
        </p:spPr>
        <p:txBody>
          <a:bodyPr wrap="none" rtlCol="0">
            <a:spAutoFit/>
          </a:bodyPr>
          <a:lstStyle/>
          <a:p>
            <a:r>
              <a:rPr lang="en-GB" b="1" dirty="0">
                <a:solidFill>
                  <a:schemeClr val="accent4"/>
                </a:solidFill>
              </a:rPr>
              <a:t>Solvency II review</a:t>
            </a:r>
          </a:p>
        </p:txBody>
      </p:sp>
      <p:sp>
        <p:nvSpPr>
          <p:cNvPr id="38" name="TextBox 37">
            <a:extLst>
              <a:ext uri="{FF2B5EF4-FFF2-40B4-BE49-F238E27FC236}">
                <a16:creationId xmlns:a16="http://schemas.microsoft.com/office/drawing/2014/main" id="{88FD1BD2-753C-40B0-967B-D3028F5BFAFB}"/>
              </a:ext>
            </a:extLst>
          </p:cNvPr>
          <p:cNvSpPr txBox="1"/>
          <p:nvPr/>
        </p:nvSpPr>
        <p:spPr>
          <a:xfrm>
            <a:off x="8104693" y="3501008"/>
            <a:ext cx="2606804" cy="369332"/>
          </a:xfrm>
          <a:prstGeom prst="rect">
            <a:avLst/>
          </a:prstGeom>
          <a:noFill/>
        </p:spPr>
        <p:txBody>
          <a:bodyPr wrap="none" rtlCol="0">
            <a:spAutoFit/>
          </a:bodyPr>
          <a:lstStyle/>
          <a:p>
            <a:r>
              <a:rPr lang="en-GB" b="1" dirty="0">
                <a:solidFill>
                  <a:schemeClr val="accent2"/>
                </a:solidFill>
              </a:rPr>
              <a:t>Desired outcomes:</a:t>
            </a:r>
          </a:p>
        </p:txBody>
      </p:sp>
      <p:pic>
        <p:nvPicPr>
          <p:cNvPr id="39" name="Graphic 38">
            <a:extLst>
              <a:ext uri="{FF2B5EF4-FFF2-40B4-BE49-F238E27FC236}">
                <a16:creationId xmlns:a16="http://schemas.microsoft.com/office/drawing/2014/main" id="{029EE4EB-77FE-490C-B357-359F9518116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138932" y="5114271"/>
            <a:ext cx="281519" cy="277912"/>
          </a:xfrm>
          <a:prstGeom prst="rect">
            <a:avLst/>
          </a:prstGeom>
        </p:spPr>
      </p:pic>
      <p:sp>
        <p:nvSpPr>
          <p:cNvPr id="40" name="Rectangle 39">
            <a:extLst>
              <a:ext uri="{FF2B5EF4-FFF2-40B4-BE49-F238E27FC236}">
                <a16:creationId xmlns:a16="http://schemas.microsoft.com/office/drawing/2014/main" id="{A603CC3A-2EA6-4B4D-B5E2-B3B1680D273F}"/>
              </a:ext>
            </a:extLst>
          </p:cNvPr>
          <p:cNvSpPr/>
          <p:nvPr/>
        </p:nvSpPr>
        <p:spPr>
          <a:xfrm>
            <a:off x="8420451" y="5044917"/>
            <a:ext cx="3004141" cy="923330"/>
          </a:xfrm>
          <a:prstGeom prst="rect">
            <a:avLst/>
          </a:prstGeom>
        </p:spPr>
        <p:txBody>
          <a:bodyPr wrap="square">
            <a:spAutoFit/>
          </a:bodyPr>
          <a:lstStyle/>
          <a:p>
            <a:r>
              <a:rPr lang="en-GB" dirty="0"/>
              <a:t>Insurers provide long-term/guaranteed products</a:t>
            </a:r>
          </a:p>
        </p:txBody>
      </p:sp>
      <p:pic>
        <p:nvPicPr>
          <p:cNvPr id="41" name="Graphic 40">
            <a:extLst>
              <a:ext uri="{FF2B5EF4-FFF2-40B4-BE49-F238E27FC236}">
                <a16:creationId xmlns:a16="http://schemas.microsoft.com/office/drawing/2014/main" id="{C3FF0704-AC12-400F-B245-A88F38BE06D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138933" y="3925085"/>
            <a:ext cx="281519" cy="277912"/>
          </a:xfrm>
          <a:prstGeom prst="rect">
            <a:avLst/>
          </a:prstGeom>
        </p:spPr>
      </p:pic>
      <p:sp>
        <p:nvSpPr>
          <p:cNvPr id="42" name="Rectangle 41">
            <a:extLst>
              <a:ext uri="{FF2B5EF4-FFF2-40B4-BE49-F238E27FC236}">
                <a16:creationId xmlns:a16="http://schemas.microsoft.com/office/drawing/2014/main" id="{969C6252-254E-4BEB-8895-31E1A6AB26E5}"/>
              </a:ext>
            </a:extLst>
          </p:cNvPr>
          <p:cNvSpPr/>
          <p:nvPr/>
        </p:nvSpPr>
        <p:spPr>
          <a:xfrm>
            <a:off x="8441660" y="3877969"/>
            <a:ext cx="3147764" cy="1200329"/>
          </a:xfrm>
          <a:prstGeom prst="rect">
            <a:avLst/>
          </a:prstGeom>
        </p:spPr>
        <p:txBody>
          <a:bodyPr wrap="square">
            <a:spAutoFit/>
          </a:bodyPr>
          <a:lstStyle/>
          <a:p>
            <a:r>
              <a:rPr lang="en-GB" dirty="0"/>
              <a:t>Capital requirements reflect long-term nature of insurers’ liabilities and investments</a:t>
            </a:r>
          </a:p>
        </p:txBody>
      </p:sp>
      <p:pic>
        <p:nvPicPr>
          <p:cNvPr id="43" name="Graphic 42">
            <a:extLst>
              <a:ext uri="{FF2B5EF4-FFF2-40B4-BE49-F238E27FC236}">
                <a16:creationId xmlns:a16="http://schemas.microsoft.com/office/drawing/2014/main" id="{799F9D84-4172-4201-8E9B-4267F4DABAC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118692" y="6031408"/>
            <a:ext cx="281519" cy="277912"/>
          </a:xfrm>
          <a:prstGeom prst="rect">
            <a:avLst/>
          </a:prstGeom>
        </p:spPr>
      </p:pic>
      <p:sp>
        <p:nvSpPr>
          <p:cNvPr id="49" name="Rectangle 48">
            <a:extLst>
              <a:ext uri="{FF2B5EF4-FFF2-40B4-BE49-F238E27FC236}">
                <a16:creationId xmlns:a16="http://schemas.microsoft.com/office/drawing/2014/main" id="{A0ED123E-890E-4FA4-A1A9-5E9857783C25}"/>
              </a:ext>
            </a:extLst>
          </p:cNvPr>
          <p:cNvSpPr/>
          <p:nvPr/>
        </p:nvSpPr>
        <p:spPr>
          <a:xfrm>
            <a:off x="8400211" y="5962054"/>
            <a:ext cx="3096389" cy="646331"/>
          </a:xfrm>
          <a:prstGeom prst="rect">
            <a:avLst/>
          </a:prstGeom>
        </p:spPr>
        <p:txBody>
          <a:bodyPr wrap="square">
            <a:spAutoFit/>
          </a:bodyPr>
          <a:lstStyle/>
          <a:p>
            <a:r>
              <a:rPr lang="en-GB" dirty="0"/>
              <a:t>Insurers invest in long-term sustainable assets</a:t>
            </a:r>
          </a:p>
        </p:txBody>
      </p:sp>
    </p:spTree>
    <p:extLst>
      <p:ext uri="{BB962C8B-B14F-4D97-AF65-F5344CB8AC3E}">
        <p14:creationId xmlns:p14="http://schemas.microsoft.com/office/powerpoint/2010/main" val="2409340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9814CB-C654-46BE-84EF-D658BF094953}"/>
              </a:ext>
            </a:extLst>
          </p:cNvPr>
          <p:cNvSpPr>
            <a:spLocks noGrp="1"/>
          </p:cNvSpPr>
          <p:nvPr>
            <p:ph type="title"/>
          </p:nvPr>
        </p:nvSpPr>
        <p:spPr>
          <a:xfrm>
            <a:off x="479376" y="404912"/>
            <a:ext cx="11330516" cy="431800"/>
          </a:xfrm>
        </p:spPr>
        <p:txBody>
          <a:bodyPr/>
          <a:lstStyle/>
          <a:p>
            <a:r>
              <a:rPr lang="en-GB" sz="2200" dirty="0"/>
              <a:t>Insurers recognise and share concern about climate change risk</a:t>
            </a:r>
          </a:p>
        </p:txBody>
      </p:sp>
      <p:sp>
        <p:nvSpPr>
          <p:cNvPr id="5" name="Slide Number Placeholder 4">
            <a:extLst>
              <a:ext uri="{FF2B5EF4-FFF2-40B4-BE49-F238E27FC236}">
                <a16:creationId xmlns:a16="http://schemas.microsoft.com/office/drawing/2014/main" id="{C14F64B0-1C57-415F-92CE-FFFE11D55C7E}"/>
              </a:ext>
            </a:extLst>
          </p:cNvPr>
          <p:cNvSpPr>
            <a:spLocks noGrp="1"/>
          </p:cNvSpPr>
          <p:nvPr>
            <p:ph type="sldNum" sz="quarter" idx="13"/>
          </p:nvPr>
        </p:nvSpPr>
        <p:spPr/>
        <p:txBody>
          <a:bodyPr/>
          <a:lstStyle/>
          <a:p>
            <a:fld id="{BD0E48A5-5353-434C-97D1-5CA4F598D33E}" type="slidenum">
              <a:rPr lang="en-US" smtClean="0"/>
              <a:pPr/>
              <a:t>12</a:t>
            </a:fld>
            <a:endParaRPr lang="en-US"/>
          </a:p>
        </p:txBody>
      </p:sp>
      <p:sp>
        <p:nvSpPr>
          <p:cNvPr id="4" name="TextBox 3">
            <a:extLst>
              <a:ext uri="{FF2B5EF4-FFF2-40B4-BE49-F238E27FC236}">
                <a16:creationId xmlns:a16="http://schemas.microsoft.com/office/drawing/2014/main" id="{89EFD528-1E44-4685-A65C-3123D4913048}"/>
              </a:ext>
            </a:extLst>
          </p:cNvPr>
          <p:cNvSpPr txBox="1"/>
          <p:nvPr/>
        </p:nvSpPr>
        <p:spPr>
          <a:xfrm>
            <a:off x="767408" y="1490426"/>
            <a:ext cx="11017224" cy="4770537"/>
          </a:xfrm>
          <a:prstGeom prst="rect">
            <a:avLst/>
          </a:prstGeom>
          <a:noFill/>
        </p:spPr>
        <p:txBody>
          <a:bodyPr wrap="square" rtlCol="0">
            <a:spAutoFit/>
          </a:bodyPr>
          <a:lstStyle/>
          <a:p>
            <a:pPr marL="285750" indent="-285750">
              <a:spcBef>
                <a:spcPts val="600"/>
              </a:spcBef>
              <a:spcAft>
                <a:spcPts val="1200"/>
              </a:spcAft>
              <a:buFontTx/>
              <a:buChar char="-"/>
            </a:pPr>
            <a:r>
              <a:rPr lang="en-GB" dirty="0"/>
              <a:t>Current assessments indicate that climate change risks are manageable for insurers (but not for society). Insurers are taking action to reduce the risks further – but monitoring is key</a:t>
            </a:r>
          </a:p>
          <a:p>
            <a:pPr marL="285750" indent="-285750">
              <a:spcBef>
                <a:spcPts val="600"/>
              </a:spcBef>
              <a:spcAft>
                <a:spcPts val="1200"/>
              </a:spcAft>
              <a:buFontTx/>
              <a:buChar char="-"/>
            </a:pPr>
            <a:r>
              <a:rPr lang="en-GB" dirty="0"/>
              <a:t>Insurers have a clear role to play in the wider objective for sustainable transformation of the economy. Their activities in this respect are significant and increasing, but they recognise that even more needs to be done. </a:t>
            </a:r>
          </a:p>
          <a:p>
            <a:pPr marL="285750" indent="-285750">
              <a:spcBef>
                <a:spcPts val="600"/>
              </a:spcBef>
              <a:spcAft>
                <a:spcPts val="1200"/>
              </a:spcAft>
              <a:buFontTx/>
              <a:buChar char="-"/>
            </a:pPr>
            <a:r>
              <a:rPr lang="en-GB" dirty="0"/>
              <a:t>The EC’s current and planned regulatory and policy initiatives are supported by the industry. These will accelerate and broaden the changes made by insurers but also (crucially) the changes needed from citizens and businesses across the entire economy</a:t>
            </a:r>
          </a:p>
          <a:p>
            <a:pPr marL="285750" indent="-285750">
              <a:spcBef>
                <a:spcPts val="600"/>
              </a:spcBef>
              <a:spcAft>
                <a:spcPts val="1200"/>
              </a:spcAft>
              <a:buFontTx/>
              <a:buChar char="-"/>
            </a:pPr>
            <a:r>
              <a:rPr lang="en-GB" dirty="0"/>
              <a:t>Green and brown factors that are not risk-based are not supported by the industry</a:t>
            </a:r>
          </a:p>
          <a:p>
            <a:pPr marL="285750" indent="-285750">
              <a:spcBef>
                <a:spcPts val="600"/>
              </a:spcBef>
              <a:spcAft>
                <a:spcPts val="1200"/>
              </a:spcAft>
              <a:buFontTx/>
              <a:buChar char="-"/>
            </a:pPr>
            <a:r>
              <a:rPr lang="en-GB" dirty="0"/>
              <a:t>Insurers ability to play their full role in Europe’s climate and sustainability challenge depends on key regulatory initiatives being finalised and implemented in the right way</a:t>
            </a:r>
          </a:p>
          <a:p>
            <a:pPr marL="285750" indent="-285750">
              <a:buFontTx/>
              <a:buChar char="-"/>
            </a:pPr>
            <a:endParaRPr lang="en-GB" dirty="0"/>
          </a:p>
        </p:txBody>
      </p:sp>
      <p:sp>
        <p:nvSpPr>
          <p:cNvPr id="19" name="Rectangle 18">
            <a:extLst>
              <a:ext uri="{FF2B5EF4-FFF2-40B4-BE49-F238E27FC236}">
                <a16:creationId xmlns:a16="http://schemas.microsoft.com/office/drawing/2014/main" id="{995FA053-B636-4C29-BABC-4C18B0D2F459}"/>
              </a:ext>
            </a:extLst>
          </p:cNvPr>
          <p:cNvSpPr/>
          <p:nvPr/>
        </p:nvSpPr>
        <p:spPr>
          <a:xfrm>
            <a:off x="430742" y="994292"/>
            <a:ext cx="11713930" cy="369332"/>
          </a:xfrm>
          <a:prstGeom prst="rect">
            <a:avLst/>
          </a:prstGeom>
        </p:spPr>
        <p:txBody>
          <a:bodyPr wrap="square">
            <a:spAutoFit/>
          </a:bodyPr>
          <a:lstStyle/>
          <a:p>
            <a:r>
              <a:rPr lang="en-GB" b="1" dirty="0">
                <a:solidFill>
                  <a:schemeClr val="accent2"/>
                </a:solidFill>
              </a:rPr>
              <a:t>The way forward </a:t>
            </a:r>
          </a:p>
        </p:txBody>
      </p:sp>
      <p:sp>
        <p:nvSpPr>
          <p:cNvPr id="2" name="Arrow: Right 1">
            <a:extLst>
              <a:ext uri="{FF2B5EF4-FFF2-40B4-BE49-F238E27FC236}">
                <a16:creationId xmlns:a16="http://schemas.microsoft.com/office/drawing/2014/main" id="{8DF8B58D-D6BE-42B0-8029-CC4AE9472FC1}"/>
              </a:ext>
            </a:extLst>
          </p:cNvPr>
          <p:cNvSpPr/>
          <p:nvPr/>
        </p:nvSpPr>
        <p:spPr bwMode="gray">
          <a:xfrm>
            <a:off x="567644" y="1468860"/>
            <a:ext cx="432048" cy="426406"/>
          </a:xfrm>
          <a:prstGeom prst="rightArrow">
            <a:avLst/>
          </a:prstGeom>
          <a:solidFill>
            <a:schemeClr val="accent2"/>
          </a:solidFill>
          <a:ln w="28575" cmpd="sng">
            <a:noFill/>
            <a:miter lim="800000"/>
            <a:headEnd/>
            <a:tailEnd/>
          </a:ln>
          <a:effectLst>
            <a:outerShdw dist="53882" dir="2700000" algn="ctr" rotWithShape="0">
              <a:srgbClr val="292929">
                <a:alpha val="50000"/>
              </a:srgbClr>
            </a:outerShdw>
          </a:effectLst>
        </p:spPr>
        <p:txBody>
          <a:bodyPr wrap="none" lIns="0" tIns="0" rIns="0" bIns="0" rtlCol="0" anchor="ctr"/>
          <a:lstStyle/>
          <a:p>
            <a:pPr algn="ctr"/>
            <a:endParaRPr lang="en-GB">
              <a:latin typeface="+mj-lt"/>
              <a:cs typeface="+mn-cs"/>
            </a:endParaRPr>
          </a:p>
        </p:txBody>
      </p:sp>
      <p:sp>
        <p:nvSpPr>
          <p:cNvPr id="7" name="Arrow: Right 6">
            <a:extLst>
              <a:ext uri="{FF2B5EF4-FFF2-40B4-BE49-F238E27FC236}">
                <a16:creationId xmlns:a16="http://schemas.microsoft.com/office/drawing/2014/main" id="{89DD4D4C-28E9-4B65-AC5F-694A12764EB1}"/>
              </a:ext>
            </a:extLst>
          </p:cNvPr>
          <p:cNvSpPr/>
          <p:nvPr/>
        </p:nvSpPr>
        <p:spPr bwMode="gray">
          <a:xfrm>
            <a:off x="567644" y="2579617"/>
            <a:ext cx="432048" cy="426406"/>
          </a:xfrm>
          <a:prstGeom prst="rightArrow">
            <a:avLst/>
          </a:prstGeom>
          <a:solidFill>
            <a:schemeClr val="accent2"/>
          </a:solidFill>
          <a:ln w="28575" cmpd="sng">
            <a:noFill/>
            <a:miter lim="800000"/>
            <a:headEnd/>
            <a:tailEnd/>
          </a:ln>
          <a:effectLst>
            <a:outerShdw dist="53882" dir="2700000" algn="ctr" rotWithShape="0">
              <a:srgbClr val="292929">
                <a:alpha val="50000"/>
              </a:srgbClr>
            </a:outerShdw>
          </a:effectLst>
        </p:spPr>
        <p:txBody>
          <a:bodyPr wrap="none" lIns="0" tIns="0" rIns="0" bIns="0" rtlCol="0" anchor="ctr"/>
          <a:lstStyle/>
          <a:p>
            <a:pPr algn="ctr"/>
            <a:endParaRPr lang="en-GB">
              <a:latin typeface="+mj-lt"/>
              <a:cs typeface="+mn-cs"/>
            </a:endParaRPr>
          </a:p>
        </p:txBody>
      </p:sp>
      <p:sp>
        <p:nvSpPr>
          <p:cNvPr id="8" name="Arrow: Right 7">
            <a:extLst>
              <a:ext uri="{FF2B5EF4-FFF2-40B4-BE49-F238E27FC236}">
                <a16:creationId xmlns:a16="http://schemas.microsoft.com/office/drawing/2014/main" id="{46DEB670-4B62-4AA3-A439-55E513CA04E6}"/>
              </a:ext>
            </a:extLst>
          </p:cNvPr>
          <p:cNvSpPr/>
          <p:nvPr/>
        </p:nvSpPr>
        <p:spPr bwMode="gray">
          <a:xfrm>
            <a:off x="567644" y="3573016"/>
            <a:ext cx="432048" cy="426406"/>
          </a:xfrm>
          <a:prstGeom prst="rightArrow">
            <a:avLst/>
          </a:prstGeom>
          <a:solidFill>
            <a:schemeClr val="accent2"/>
          </a:solidFill>
          <a:ln w="28575" cmpd="sng">
            <a:noFill/>
            <a:miter lim="800000"/>
            <a:headEnd/>
            <a:tailEnd/>
          </a:ln>
          <a:effectLst>
            <a:outerShdw dist="53882" dir="2700000" algn="ctr" rotWithShape="0">
              <a:srgbClr val="292929">
                <a:alpha val="50000"/>
              </a:srgbClr>
            </a:outerShdw>
          </a:effectLst>
        </p:spPr>
        <p:txBody>
          <a:bodyPr wrap="none" lIns="0" tIns="0" rIns="0" bIns="0" rtlCol="0" anchor="ctr"/>
          <a:lstStyle/>
          <a:p>
            <a:pPr algn="ctr"/>
            <a:endParaRPr lang="en-GB">
              <a:latin typeface="+mj-lt"/>
              <a:cs typeface="+mn-cs"/>
            </a:endParaRPr>
          </a:p>
        </p:txBody>
      </p:sp>
      <p:sp>
        <p:nvSpPr>
          <p:cNvPr id="9" name="Arrow: Right 8">
            <a:extLst>
              <a:ext uri="{FF2B5EF4-FFF2-40B4-BE49-F238E27FC236}">
                <a16:creationId xmlns:a16="http://schemas.microsoft.com/office/drawing/2014/main" id="{0DE228A2-F9C5-43F0-B99F-95B5841C7B47}"/>
              </a:ext>
            </a:extLst>
          </p:cNvPr>
          <p:cNvSpPr/>
          <p:nvPr/>
        </p:nvSpPr>
        <p:spPr bwMode="gray">
          <a:xfrm>
            <a:off x="567644" y="4652698"/>
            <a:ext cx="432048" cy="426406"/>
          </a:xfrm>
          <a:prstGeom prst="rightArrow">
            <a:avLst/>
          </a:prstGeom>
          <a:solidFill>
            <a:schemeClr val="accent2"/>
          </a:solidFill>
          <a:ln w="28575" cmpd="sng">
            <a:noFill/>
            <a:miter lim="800000"/>
            <a:headEnd/>
            <a:tailEnd/>
          </a:ln>
          <a:effectLst>
            <a:outerShdw dist="53882" dir="2700000" algn="ctr" rotWithShape="0">
              <a:srgbClr val="292929">
                <a:alpha val="50000"/>
              </a:srgbClr>
            </a:outerShdw>
          </a:effectLst>
        </p:spPr>
        <p:txBody>
          <a:bodyPr wrap="none" lIns="0" tIns="0" rIns="0" bIns="0" rtlCol="0" anchor="ctr"/>
          <a:lstStyle/>
          <a:p>
            <a:pPr algn="ctr"/>
            <a:endParaRPr lang="en-GB">
              <a:latin typeface="+mj-lt"/>
              <a:cs typeface="+mn-cs"/>
            </a:endParaRPr>
          </a:p>
        </p:txBody>
      </p:sp>
      <p:sp>
        <p:nvSpPr>
          <p:cNvPr id="10" name="Arrow: Right 9">
            <a:extLst>
              <a:ext uri="{FF2B5EF4-FFF2-40B4-BE49-F238E27FC236}">
                <a16:creationId xmlns:a16="http://schemas.microsoft.com/office/drawing/2014/main" id="{77951485-CB1B-49C3-A74B-A832632C36C3}"/>
              </a:ext>
            </a:extLst>
          </p:cNvPr>
          <p:cNvSpPr/>
          <p:nvPr/>
        </p:nvSpPr>
        <p:spPr bwMode="gray">
          <a:xfrm>
            <a:off x="551384" y="5180929"/>
            <a:ext cx="432048" cy="426406"/>
          </a:xfrm>
          <a:prstGeom prst="rightArrow">
            <a:avLst/>
          </a:prstGeom>
          <a:solidFill>
            <a:schemeClr val="accent2"/>
          </a:solidFill>
          <a:ln w="28575" cmpd="sng">
            <a:noFill/>
            <a:miter lim="800000"/>
            <a:headEnd/>
            <a:tailEnd/>
          </a:ln>
          <a:effectLst>
            <a:outerShdw dist="53882" dir="2700000" algn="ctr" rotWithShape="0">
              <a:srgbClr val="292929">
                <a:alpha val="50000"/>
              </a:srgbClr>
            </a:outerShdw>
          </a:effectLst>
        </p:spPr>
        <p:txBody>
          <a:bodyPr wrap="none" lIns="0" tIns="0" rIns="0" bIns="0" rtlCol="0" anchor="ctr"/>
          <a:lstStyle/>
          <a:p>
            <a:pPr algn="ctr"/>
            <a:endParaRPr lang="en-GB">
              <a:latin typeface="+mj-lt"/>
              <a:cs typeface="+mn-cs"/>
            </a:endParaRPr>
          </a:p>
        </p:txBody>
      </p:sp>
    </p:spTree>
    <p:extLst>
      <p:ext uri="{BB962C8B-B14F-4D97-AF65-F5344CB8AC3E}">
        <p14:creationId xmlns:p14="http://schemas.microsoft.com/office/powerpoint/2010/main" val="3061010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5" name="Rectangle 2"/>
          <p:cNvSpPr>
            <a:spLocks noGrp="1" noChangeArrowheads="1"/>
          </p:cNvSpPr>
          <p:nvPr>
            <p:ph type="title"/>
          </p:nvPr>
        </p:nvSpPr>
        <p:spPr>
          <a:xfrm>
            <a:off x="983432" y="2563613"/>
            <a:ext cx="8096250" cy="1441450"/>
          </a:xfrm>
        </p:spPr>
        <p:txBody>
          <a:bodyPr/>
          <a:lstStyle/>
          <a:p>
            <a:pPr eaLnBrk="1" hangingPunct="1"/>
            <a:br>
              <a:rPr lang="en-GB">
                <a:cs typeface="Arial" charset="0"/>
              </a:rPr>
            </a:br>
            <a:r>
              <a:rPr lang="en-GB">
                <a:cs typeface="Arial" charset="0"/>
              </a:rPr>
              <a:t>For more information</a:t>
            </a:r>
            <a:endParaRPr lang="en-US">
              <a:cs typeface="Arial" charset="0"/>
            </a:endParaRPr>
          </a:p>
        </p:txBody>
      </p:sp>
      <p:sp>
        <p:nvSpPr>
          <p:cNvPr id="425986" name="Text Placeholder 8"/>
          <p:cNvSpPr>
            <a:spLocks noGrp="1"/>
          </p:cNvSpPr>
          <p:nvPr>
            <p:ph type="body" idx="1"/>
          </p:nvPr>
        </p:nvSpPr>
        <p:spPr>
          <a:xfrm>
            <a:off x="975689" y="3666509"/>
            <a:ext cx="9145016" cy="677108"/>
          </a:xfrm>
        </p:spPr>
        <p:txBody>
          <a:bodyPr/>
          <a:lstStyle/>
          <a:p>
            <a:pPr eaLnBrk="1" hangingPunct="1"/>
            <a:r>
              <a:rPr lang="fr-BE" dirty="0">
                <a:cs typeface="Arial" charset="0"/>
              </a:rPr>
              <a:t>www.insuranceeurope.eu/priorities/5/solvency-ii</a:t>
            </a:r>
          </a:p>
          <a:p>
            <a:pPr eaLnBrk="1" hangingPunct="1"/>
            <a:r>
              <a:rPr lang="fr-BE" dirty="0">
                <a:cs typeface="Arial" charset="0"/>
              </a:rPr>
              <a:t>ecofin@insuranceeurope.eu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4">
            <a:extLst>
              <a:ext uri="{FF2B5EF4-FFF2-40B4-BE49-F238E27FC236}">
                <a16:creationId xmlns:a16="http://schemas.microsoft.com/office/drawing/2014/main" id="{49FA6745-5693-4710-8A7E-45B748CF3E58}"/>
              </a:ext>
            </a:extLst>
          </p:cNvPr>
          <p:cNvSpPr txBox="1">
            <a:spLocks/>
          </p:cNvSpPr>
          <p:nvPr/>
        </p:nvSpPr>
        <p:spPr bwMode="auto">
          <a:xfrm>
            <a:off x="484566" y="3978077"/>
            <a:ext cx="8424862" cy="151216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66700" indent="-266700" algn="l" rtl="0" eaLnBrk="0" fontAlgn="base" hangingPunct="0">
              <a:spcBef>
                <a:spcPct val="20000"/>
              </a:spcBef>
              <a:spcAft>
                <a:spcPct val="0"/>
              </a:spcAft>
              <a:buClr>
                <a:srgbClr val="002957"/>
              </a:buClr>
              <a:buSzPct val="100000"/>
              <a:buBlip>
                <a:blip r:embed="rId3"/>
              </a:buBlip>
              <a:tabLst>
                <a:tab pos="266700" algn="l"/>
              </a:tabLst>
              <a:defRPr sz="2000">
                <a:solidFill>
                  <a:schemeClr val="tx1"/>
                </a:solidFill>
                <a:latin typeface="Verdana" pitchFamily="34" charset="0"/>
                <a:ea typeface="+mn-ea"/>
                <a:cs typeface="Arial" pitchFamily="34" charset="0"/>
              </a:defRPr>
            </a:lvl1pPr>
            <a:lvl2pPr marL="742950" indent="-285750" algn="l" rtl="0" eaLnBrk="0" fontAlgn="base" hangingPunct="0">
              <a:spcBef>
                <a:spcPct val="20000"/>
              </a:spcBef>
              <a:spcAft>
                <a:spcPct val="0"/>
              </a:spcAft>
              <a:buClr>
                <a:srgbClr val="82C55B"/>
              </a:buClr>
              <a:buSzPct val="100000"/>
              <a:buBlip>
                <a:blip r:embed="rId4"/>
              </a:buBlip>
              <a:tabLst>
                <a:tab pos="717550" algn="l"/>
              </a:tabLst>
              <a:defRPr>
                <a:solidFill>
                  <a:schemeClr val="tx1"/>
                </a:solidFill>
                <a:latin typeface="Verdana" pitchFamily="34" charset="0"/>
                <a:cs typeface="Arial" pitchFamily="34" charset="0"/>
              </a:defRPr>
            </a:lvl2pPr>
            <a:lvl3pPr marL="1076325" indent="-266700" algn="l" rtl="0" eaLnBrk="0" fontAlgn="base" hangingPunct="0">
              <a:spcBef>
                <a:spcPct val="20000"/>
              </a:spcBef>
              <a:spcAft>
                <a:spcPct val="0"/>
              </a:spcAft>
              <a:buClr>
                <a:srgbClr val="002957"/>
              </a:buClr>
              <a:buSzPct val="100000"/>
              <a:buBlip>
                <a:blip r:embed="rId5"/>
              </a:buBlip>
              <a:defRPr sz="1600">
                <a:solidFill>
                  <a:schemeClr val="tx1"/>
                </a:solidFill>
                <a:latin typeface="Verdana" pitchFamily="34" charset="0"/>
                <a:cs typeface="Arial" pitchFamily="34" charset="0"/>
              </a:defRPr>
            </a:lvl3pPr>
            <a:lvl4pPr marL="1600200" indent="-228600" algn="l" rtl="0" eaLnBrk="0" fontAlgn="base" hangingPunct="0">
              <a:spcBef>
                <a:spcPct val="20000"/>
              </a:spcBef>
              <a:spcAft>
                <a:spcPct val="0"/>
              </a:spcAft>
              <a:buClr>
                <a:srgbClr val="82C55B"/>
              </a:buClr>
              <a:buSzPct val="80000"/>
              <a:buFont typeface="Arial" charset="0"/>
              <a:buChar char="•"/>
              <a:defRPr sz="1400">
                <a:solidFill>
                  <a:schemeClr val="tx1"/>
                </a:solidFill>
                <a:latin typeface="Verdana" pitchFamily="34" charset="0"/>
                <a:cs typeface="Arial" pitchFamily="34" charset="0"/>
              </a:defRPr>
            </a:lvl4pPr>
            <a:lvl5pPr marL="2057400" indent="-228600" algn="l" rtl="0" eaLnBrk="0" fontAlgn="base" hangingPunct="0">
              <a:spcBef>
                <a:spcPct val="20000"/>
              </a:spcBef>
              <a:spcAft>
                <a:spcPct val="0"/>
              </a:spcAft>
              <a:buClr>
                <a:srgbClr val="002957"/>
              </a:buClr>
              <a:buSzPct val="80000"/>
              <a:buFont typeface="Verdana" pitchFamily="34" charset="0"/>
              <a:buChar char="•"/>
              <a:defRPr sz="1200">
                <a:solidFill>
                  <a:schemeClr val="tx1"/>
                </a:solidFill>
                <a:latin typeface="Verdana" pitchFamily="34" charset="0"/>
                <a:cs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eaLnBrk="1" hangingPunct="1"/>
            <a:r>
              <a:rPr lang="en-GB" sz="1800" dirty="0"/>
              <a:t>Recognise the important role insurers</a:t>
            </a:r>
            <a:br>
              <a:rPr lang="en-GB" sz="1800" dirty="0"/>
            </a:br>
            <a:r>
              <a:rPr lang="en-GB" sz="1800" dirty="0"/>
              <a:t>can and should play:</a:t>
            </a:r>
          </a:p>
          <a:p>
            <a:pPr lvl="1" eaLnBrk="1" hangingPunct="1"/>
            <a:r>
              <a:rPr lang="fr-BE" kern="0" dirty="0">
                <a:cs typeface="Arial" charset="0"/>
              </a:rPr>
              <a:t>Investment </a:t>
            </a:r>
          </a:p>
          <a:p>
            <a:pPr lvl="1" eaLnBrk="1" hangingPunct="1"/>
            <a:r>
              <a:rPr lang="fr-BE" kern="0" dirty="0">
                <a:cs typeface="Arial" charset="0"/>
              </a:rPr>
              <a:t>Adaptation </a:t>
            </a:r>
          </a:p>
          <a:p>
            <a:pPr lvl="1" eaLnBrk="1" hangingPunct="1"/>
            <a:r>
              <a:rPr lang="fr-BE" kern="0" dirty="0">
                <a:cs typeface="Arial" charset="0"/>
              </a:rPr>
              <a:t>Protection </a:t>
            </a:r>
          </a:p>
        </p:txBody>
      </p:sp>
      <p:sp>
        <p:nvSpPr>
          <p:cNvPr id="3" name="Title 2">
            <a:extLst>
              <a:ext uri="{FF2B5EF4-FFF2-40B4-BE49-F238E27FC236}">
                <a16:creationId xmlns:a16="http://schemas.microsoft.com/office/drawing/2014/main" id="{619814CB-C654-46BE-84EF-D658BF094953}"/>
              </a:ext>
            </a:extLst>
          </p:cNvPr>
          <p:cNvSpPr>
            <a:spLocks noGrp="1"/>
          </p:cNvSpPr>
          <p:nvPr>
            <p:ph type="title"/>
          </p:nvPr>
        </p:nvSpPr>
        <p:spPr>
          <a:xfrm>
            <a:off x="479376" y="404912"/>
            <a:ext cx="11330516" cy="431800"/>
          </a:xfrm>
        </p:spPr>
        <p:txBody>
          <a:bodyPr/>
          <a:lstStyle/>
          <a:p>
            <a:r>
              <a:rPr lang="en-GB" sz="2200" dirty="0"/>
              <a:t>Insurers recognise and share concern about climate change risk</a:t>
            </a:r>
          </a:p>
        </p:txBody>
      </p:sp>
      <p:sp>
        <p:nvSpPr>
          <p:cNvPr id="5" name="Slide Number Placeholder 4">
            <a:extLst>
              <a:ext uri="{FF2B5EF4-FFF2-40B4-BE49-F238E27FC236}">
                <a16:creationId xmlns:a16="http://schemas.microsoft.com/office/drawing/2014/main" id="{C14F64B0-1C57-415F-92CE-FFFE11D55C7E}"/>
              </a:ext>
            </a:extLst>
          </p:cNvPr>
          <p:cNvSpPr>
            <a:spLocks noGrp="1"/>
          </p:cNvSpPr>
          <p:nvPr>
            <p:ph type="sldNum" sz="quarter" idx="13"/>
          </p:nvPr>
        </p:nvSpPr>
        <p:spPr/>
        <p:txBody>
          <a:bodyPr/>
          <a:lstStyle/>
          <a:p>
            <a:fld id="{BD0E48A5-5353-434C-97D1-5CA4F598D33E}" type="slidenum">
              <a:rPr lang="en-US" smtClean="0"/>
              <a:pPr/>
              <a:t>2</a:t>
            </a:fld>
            <a:endParaRPr lang="en-US"/>
          </a:p>
        </p:txBody>
      </p:sp>
      <p:pic>
        <p:nvPicPr>
          <p:cNvPr id="16" name="Graphic 15">
            <a:extLst>
              <a:ext uri="{FF2B5EF4-FFF2-40B4-BE49-F238E27FC236}">
                <a16:creationId xmlns:a16="http://schemas.microsoft.com/office/drawing/2014/main" id="{F1CA5363-AA4D-4812-963D-18887D6B284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39416" y="4579177"/>
            <a:ext cx="281519" cy="277912"/>
          </a:xfrm>
          <a:prstGeom prst="rect">
            <a:avLst/>
          </a:prstGeom>
        </p:spPr>
      </p:pic>
      <p:sp>
        <p:nvSpPr>
          <p:cNvPr id="17" name="Content Placeholder 4">
            <a:extLst>
              <a:ext uri="{FF2B5EF4-FFF2-40B4-BE49-F238E27FC236}">
                <a16:creationId xmlns:a16="http://schemas.microsoft.com/office/drawing/2014/main" id="{06E55026-8656-4D58-ACDF-D05DBD8F7B5F}"/>
              </a:ext>
            </a:extLst>
          </p:cNvPr>
          <p:cNvSpPr txBox="1">
            <a:spLocks/>
          </p:cNvSpPr>
          <p:nvPr/>
        </p:nvSpPr>
        <p:spPr bwMode="auto">
          <a:xfrm>
            <a:off x="479375" y="1400841"/>
            <a:ext cx="8424862" cy="151216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66700" indent="-266700" algn="l" rtl="0" eaLnBrk="0" fontAlgn="base" hangingPunct="0">
              <a:spcBef>
                <a:spcPct val="20000"/>
              </a:spcBef>
              <a:spcAft>
                <a:spcPct val="0"/>
              </a:spcAft>
              <a:buClr>
                <a:srgbClr val="002957"/>
              </a:buClr>
              <a:buSzPct val="100000"/>
              <a:buBlip>
                <a:blip r:embed="rId3"/>
              </a:buBlip>
              <a:tabLst>
                <a:tab pos="266700" algn="l"/>
              </a:tabLst>
              <a:defRPr sz="2000">
                <a:solidFill>
                  <a:schemeClr val="tx1"/>
                </a:solidFill>
                <a:latin typeface="Verdana" pitchFamily="34" charset="0"/>
                <a:ea typeface="+mn-ea"/>
                <a:cs typeface="Arial" pitchFamily="34" charset="0"/>
              </a:defRPr>
            </a:lvl1pPr>
            <a:lvl2pPr marL="742950" indent="-285750" algn="l" rtl="0" eaLnBrk="0" fontAlgn="base" hangingPunct="0">
              <a:spcBef>
                <a:spcPct val="20000"/>
              </a:spcBef>
              <a:spcAft>
                <a:spcPct val="0"/>
              </a:spcAft>
              <a:buClr>
                <a:srgbClr val="82C55B"/>
              </a:buClr>
              <a:buSzPct val="100000"/>
              <a:buBlip>
                <a:blip r:embed="rId4"/>
              </a:buBlip>
              <a:tabLst>
                <a:tab pos="717550" algn="l"/>
              </a:tabLst>
              <a:defRPr>
                <a:solidFill>
                  <a:schemeClr val="tx1"/>
                </a:solidFill>
                <a:latin typeface="Verdana" pitchFamily="34" charset="0"/>
                <a:cs typeface="Arial" pitchFamily="34" charset="0"/>
              </a:defRPr>
            </a:lvl2pPr>
            <a:lvl3pPr marL="1076325" indent="-266700" algn="l" rtl="0" eaLnBrk="0" fontAlgn="base" hangingPunct="0">
              <a:spcBef>
                <a:spcPct val="20000"/>
              </a:spcBef>
              <a:spcAft>
                <a:spcPct val="0"/>
              </a:spcAft>
              <a:buClr>
                <a:srgbClr val="002957"/>
              </a:buClr>
              <a:buSzPct val="100000"/>
              <a:buBlip>
                <a:blip r:embed="rId5"/>
              </a:buBlip>
              <a:defRPr sz="1600">
                <a:solidFill>
                  <a:schemeClr val="tx1"/>
                </a:solidFill>
                <a:latin typeface="Verdana" pitchFamily="34" charset="0"/>
                <a:cs typeface="Arial" pitchFamily="34" charset="0"/>
              </a:defRPr>
            </a:lvl3pPr>
            <a:lvl4pPr marL="1600200" indent="-228600" algn="l" rtl="0" eaLnBrk="0" fontAlgn="base" hangingPunct="0">
              <a:spcBef>
                <a:spcPct val="20000"/>
              </a:spcBef>
              <a:spcAft>
                <a:spcPct val="0"/>
              </a:spcAft>
              <a:buClr>
                <a:srgbClr val="82C55B"/>
              </a:buClr>
              <a:buSzPct val="80000"/>
              <a:buFont typeface="Arial" charset="0"/>
              <a:buChar char="•"/>
              <a:defRPr sz="1400">
                <a:solidFill>
                  <a:schemeClr val="tx1"/>
                </a:solidFill>
                <a:latin typeface="Verdana" pitchFamily="34" charset="0"/>
                <a:cs typeface="Arial" pitchFamily="34" charset="0"/>
              </a:defRPr>
            </a:lvl4pPr>
            <a:lvl5pPr marL="2057400" indent="-228600" algn="l" rtl="0" eaLnBrk="0" fontAlgn="base" hangingPunct="0">
              <a:spcBef>
                <a:spcPct val="20000"/>
              </a:spcBef>
              <a:spcAft>
                <a:spcPct val="0"/>
              </a:spcAft>
              <a:buClr>
                <a:srgbClr val="002957"/>
              </a:buClr>
              <a:buSzPct val="80000"/>
              <a:buFont typeface="Verdana" pitchFamily="34" charset="0"/>
              <a:buChar char="•"/>
              <a:defRPr sz="1200">
                <a:solidFill>
                  <a:schemeClr val="tx1"/>
                </a:solidFill>
                <a:latin typeface="Verdana" pitchFamily="34" charset="0"/>
                <a:cs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eaLnBrk="1" hangingPunct="1"/>
            <a:r>
              <a:rPr lang="en-GB" sz="1800" dirty="0"/>
              <a:t>Insurers support the European Green Deal:</a:t>
            </a:r>
            <a:endParaRPr lang="fr-BE" sz="1800" kern="0" dirty="0">
              <a:cs typeface="Arial" charset="0"/>
            </a:endParaRPr>
          </a:p>
          <a:p>
            <a:pPr lvl="1" eaLnBrk="1" hangingPunct="1"/>
            <a:r>
              <a:rPr lang="fr-BE" kern="0" dirty="0">
                <a:cs typeface="Arial" charset="0"/>
              </a:rPr>
              <a:t>Objectives</a:t>
            </a:r>
          </a:p>
          <a:p>
            <a:pPr lvl="1" eaLnBrk="1" hangingPunct="1"/>
            <a:r>
              <a:rPr lang="fr-BE" kern="0" dirty="0" err="1">
                <a:cs typeface="Arial" charset="0"/>
              </a:rPr>
              <a:t>Targets</a:t>
            </a:r>
            <a:endParaRPr lang="fr-BE" kern="0" dirty="0">
              <a:cs typeface="Arial" charset="0"/>
            </a:endParaRPr>
          </a:p>
          <a:p>
            <a:pPr lvl="1" eaLnBrk="1" hangingPunct="1"/>
            <a:r>
              <a:rPr lang="fr-BE" kern="0" dirty="0">
                <a:cs typeface="Arial" charset="0"/>
              </a:rPr>
              <a:t>Policy initiatives</a:t>
            </a:r>
          </a:p>
        </p:txBody>
      </p:sp>
      <p:pic>
        <p:nvPicPr>
          <p:cNvPr id="18" name="Picture 17" descr="Icon&#10;&#10;Description automatically generated">
            <a:extLst>
              <a:ext uri="{FF2B5EF4-FFF2-40B4-BE49-F238E27FC236}">
                <a16:creationId xmlns:a16="http://schemas.microsoft.com/office/drawing/2014/main" id="{B9D88511-1044-4799-A223-220EEE3EE6C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79976" y="1628800"/>
            <a:ext cx="1770212" cy="1729158"/>
          </a:xfrm>
          <a:prstGeom prst="rect">
            <a:avLst/>
          </a:prstGeom>
        </p:spPr>
      </p:pic>
      <p:pic>
        <p:nvPicPr>
          <p:cNvPr id="19" name="Picture 10">
            <a:extLst>
              <a:ext uri="{FF2B5EF4-FFF2-40B4-BE49-F238E27FC236}">
                <a16:creationId xmlns:a16="http://schemas.microsoft.com/office/drawing/2014/main" id="{DFEAE085-0633-4C41-975B-1F42202FE13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p:blipFill>
        <p:spPr bwMode="auto">
          <a:xfrm>
            <a:off x="6600057" y="1087863"/>
            <a:ext cx="1440160" cy="1405516"/>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21" name="Graphic 20">
            <a:extLst>
              <a:ext uri="{FF2B5EF4-FFF2-40B4-BE49-F238E27FC236}">
                <a16:creationId xmlns:a16="http://schemas.microsoft.com/office/drawing/2014/main" id="{DCD7EF87-23AD-4B21-8C27-4F683F4DB21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39416" y="4922497"/>
            <a:ext cx="281519" cy="277912"/>
          </a:xfrm>
          <a:prstGeom prst="rect">
            <a:avLst/>
          </a:prstGeom>
        </p:spPr>
      </p:pic>
      <p:pic>
        <p:nvPicPr>
          <p:cNvPr id="22" name="Graphic 21">
            <a:extLst>
              <a:ext uri="{FF2B5EF4-FFF2-40B4-BE49-F238E27FC236}">
                <a16:creationId xmlns:a16="http://schemas.microsoft.com/office/drawing/2014/main" id="{27E362AB-9383-4883-93BF-0F2DDF5271C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39416" y="5252649"/>
            <a:ext cx="281519" cy="277912"/>
          </a:xfrm>
          <a:prstGeom prst="rect">
            <a:avLst/>
          </a:prstGeom>
        </p:spPr>
      </p:pic>
      <p:pic>
        <p:nvPicPr>
          <p:cNvPr id="23" name="Graphic 22">
            <a:extLst>
              <a:ext uri="{FF2B5EF4-FFF2-40B4-BE49-F238E27FC236}">
                <a16:creationId xmlns:a16="http://schemas.microsoft.com/office/drawing/2014/main" id="{815E1C88-C860-4F3E-83BB-D126CD9A935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576983" y="3356992"/>
            <a:ext cx="2844477" cy="2497589"/>
          </a:xfrm>
          <a:prstGeom prst="rect">
            <a:avLst/>
          </a:prstGeom>
        </p:spPr>
      </p:pic>
    </p:spTree>
    <p:extLst>
      <p:ext uri="{BB962C8B-B14F-4D97-AF65-F5344CB8AC3E}">
        <p14:creationId xmlns:p14="http://schemas.microsoft.com/office/powerpoint/2010/main" val="1385472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FB501-95F1-40AE-811B-2F5A495BFC3D}"/>
              </a:ext>
            </a:extLst>
          </p:cNvPr>
          <p:cNvSpPr>
            <a:spLocks noGrp="1"/>
          </p:cNvSpPr>
          <p:nvPr>
            <p:ph type="title"/>
          </p:nvPr>
        </p:nvSpPr>
        <p:spPr>
          <a:xfrm>
            <a:off x="531787" y="373557"/>
            <a:ext cx="11612885" cy="369332"/>
          </a:xfrm>
        </p:spPr>
        <p:txBody>
          <a:bodyPr/>
          <a:lstStyle/>
          <a:p>
            <a:r>
              <a:rPr lang="en-GB" sz="2400" noProof="0" dirty="0"/>
              <a:t>EC policy initiatives are increasing the already strong pressure</a:t>
            </a:r>
          </a:p>
        </p:txBody>
      </p:sp>
      <p:sp>
        <p:nvSpPr>
          <p:cNvPr id="89" name="Slide Number Placeholder 3">
            <a:extLst>
              <a:ext uri="{FF2B5EF4-FFF2-40B4-BE49-F238E27FC236}">
                <a16:creationId xmlns:a16="http://schemas.microsoft.com/office/drawing/2014/main" id="{B1EC8E10-BDDF-4EFB-B838-A1E9972EDC84}"/>
              </a:ext>
            </a:extLst>
          </p:cNvPr>
          <p:cNvSpPr>
            <a:spLocks noGrp="1"/>
          </p:cNvSpPr>
          <p:nvPr>
            <p:ph type="sldNum" sz="quarter" idx="10"/>
          </p:nvPr>
        </p:nvSpPr>
        <p:spPr>
          <a:xfrm>
            <a:off x="8976784" y="6264278"/>
            <a:ext cx="2844800" cy="339725"/>
          </a:xfrm>
        </p:spPr>
        <p:txBody>
          <a:bodyPr/>
          <a:lstStyle/>
          <a:p>
            <a:pPr defTabSz="685800"/>
            <a:fld id="{1A67FEBB-CD14-4265-853F-FA2A04A55FD9}" type="slidenum">
              <a:rPr lang="en-US"/>
              <a:pPr defTabSz="685800"/>
              <a:t>3</a:t>
            </a:fld>
            <a:endParaRPr lang="en-US" dirty="0"/>
          </a:p>
        </p:txBody>
      </p:sp>
      <p:grpSp>
        <p:nvGrpSpPr>
          <p:cNvPr id="11" name="Group 10">
            <a:extLst>
              <a:ext uri="{FF2B5EF4-FFF2-40B4-BE49-F238E27FC236}">
                <a16:creationId xmlns:a16="http://schemas.microsoft.com/office/drawing/2014/main" id="{22B07A4C-6929-4A26-85F3-B7255248F51B}"/>
              </a:ext>
            </a:extLst>
          </p:cNvPr>
          <p:cNvGrpSpPr/>
          <p:nvPr/>
        </p:nvGrpSpPr>
        <p:grpSpPr>
          <a:xfrm>
            <a:off x="4323029" y="6249136"/>
            <a:ext cx="3436384" cy="618078"/>
            <a:chOff x="1303715" y="6229915"/>
            <a:chExt cx="2821864" cy="622122"/>
          </a:xfrm>
        </p:grpSpPr>
        <p:sp>
          <p:nvSpPr>
            <p:cNvPr id="71" name="Flowchart: Manual Operation 70">
              <a:extLst>
                <a:ext uri="{FF2B5EF4-FFF2-40B4-BE49-F238E27FC236}">
                  <a16:creationId xmlns:a16="http://schemas.microsoft.com/office/drawing/2014/main" id="{7F0EE782-E6EE-4C41-BE81-6195A7F8A464}"/>
                </a:ext>
              </a:extLst>
            </p:cNvPr>
            <p:cNvSpPr/>
            <p:nvPr/>
          </p:nvSpPr>
          <p:spPr bwMode="gray">
            <a:xfrm rot="10800000">
              <a:off x="1303715" y="6229915"/>
              <a:ext cx="2821864" cy="622122"/>
            </a:xfrm>
            <a:prstGeom prst="flowChartManualOperation">
              <a:avLst/>
            </a:prstGeom>
            <a:solidFill>
              <a:schemeClr val="tx1"/>
            </a:solidFill>
            <a:ln w="28575" cmpd="sng">
              <a:solidFill>
                <a:schemeClr val="accent1"/>
              </a:solidFill>
              <a:miter lim="800000"/>
              <a:headEnd/>
              <a:tailEnd/>
            </a:ln>
            <a:effectLst/>
          </p:spPr>
          <p:txBody>
            <a:bodyPr wrap="none" lIns="0" tIns="0" rIns="0" bIns="0" rtlCol="0" anchor="ctr"/>
            <a:lstStyle/>
            <a:p>
              <a:pPr algn="ctr"/>
              <a:endParaRPr lang="en-GB" dirty="0">
                <a:latin typeface="+mj-lt"/>
                <a:cs typeface="+mn-cs"/>
              </a:endParaRPr>
            </a:p>
          </p:txBody>
        </p:sp>
        <p:sp>
          <p:nvSpPr>
            <p:cNvPr id="72" name="TextBox 71">
              <a:extLst>
                <a:ext uri="{FF2B5EF4-FFF2-40B4-BE49-F238E27FC236}">
                  <a16:creationId xmlns:a16="http://schemas.microsoft.com/office/drawing/2014/main" id="{A505D033-486F-479C-9E51-5C6A535FD280}"/>
                </a:ext>
              </a:extLst>
            </p:cNvPr>
            <p:cNvSpPr txBox="1"/>
            <p:nvPr/>
          </p:nvSpPr>
          <p:spPr>
            <a:xfrm>
              <a:off x="1829370" y="6371699"/>
              <a:ext cx="1800200" cy="338554"/>
            </a:xfrm>
            <a:prstGeom prst="rect">
              <a:avLst/>
            </a:prstGeom>
            <a:noFill/>
          </p:spPr>
          <p:txBody>
            <a:bodyPr wrap="square" rtlCol="0">
              <a:spAutoFit/>
            </a:bodyPr>
            <a:lstStyle/>
            <a:p>
              <a:pPr algn="ctr"/>
              <a:r>
                <a:rPr lang="en-GB" sz="1600" b="1" dirty="0">
                  <a:solidFill>
                    <a:schemeClr val="bg1"/>
                  </a:solidFill>
                </a:rPr>
                <a:t>Insurer</a:t>
              </a:r>
            </a:p>
          </p:txBody>
        </p:sp>
      </p:grpSp>
      <p:sp>
        <p:nvSpPr>
          <p:cNvPr id="132" name="Rectangle 131">
            <a:extLst>
              <a:ext uri="{FF2B5EF4-FFF2-40B4-BE49-F238E27FC236}">
                <a16:creationId xmlns:a16="http://schemas.microsoft.com/office/drawing/2014/main" id="{C4DB05B1-AF8A-48B0-82D8-55F52902F501}"/>
              </a:ext>
            </a:extLst>
          </p:cNvPr>
          <p:cNvSpPr/>
          <p:nvPr/>
        </p:nvSpPr>
        <p:spPr>
          <a:xfrm>
            <a:off x="4007769" y="1014181"/>
            <a:ext cx="4203830" cy="584775"/>
          </a:xfrm>
          <a:prstGeom prst="rect">
            <a:avLst/>
          </a:prstGeom>
        </p:spPr>
        <p:txBody>
          <a:bodyPr wrap="square">
            <a:spAutoFit/>
          </a:bodyPr>
          <a:lstStyle/>
          <a:p>
            <a:pPr algn="ctr"/>
            <a:r>
              <a:rPr lang="en-GB" sz="1600" b="1" i="1" dirty="0">
                <a:solidFill>
                  <a:schemeClr val="accent4"/>
                </a:solidFill>
              </a:rPr>
              <a:t>Management: </a:t>
            </a:r>
            <a:endParaRPr lang="en-GB" sz="1600" i="1" dirty="0">
              <a:solidFill>
                <a:schemeClr val="accent4"/>
              </a:solidFill>
            </a:endParaRPr>
          </a:p>
          <a:p>
            <a:pPr algn="ctr"/>
            <a:r>
              <a:rPr lang="en-GB" sz="1600" i="1" dirty="0">
                <a:solidFill>
                  <a:schemeClr val="accent4"/>
                </a:solidFill>
              </a:rPr>
              <a:t>“How can the company contribute?”</a:t>
            </a:r>
          </a:p>
        </p:txBody>
      </p:sp>
      <p:sp>
        <p:nvSpPr>
          <p:cNvPr id="133" name="Rectangle 132">
            <a:extLst>
              <a:ext uri="{FF2B5EF4-FFF2-40B4-BE49-F238E27FC236}">
                <a16:creationId xmlns:a16="http://schemas.microsoft.com/office/drawing/2014/main" id="{341CAAE3-64FC-4D4D-9A42-F58AA5F9A51C}"/>
              </a:ext>
            </a:extLst>
          </p:cNvPr>
          <p:cNvSpPr/>
          <p:nvPr/>
        </p:nvSpPr>
        <p:spPr>
          <a:xfrm>
            <a:off x="8211598" y="4928750"/>
            <a:ext cx="3212994" cy="1569660"/>
          </a:xfrm>
          <a:prstGeom prst="rect">
            <a:avLst/>
          </a:prstGeom>
        </p:spPr>
        <p:txBody>
          <a:bodyPr wrap="square">
            <a:spAutoFit/>
          </a:bodyPr>
          <a:lstStyle/>
          <a:p>
            <a:pPr algn="ctr"/>
            <a:r>
              <a:rPr lang="en-GB" sz="1600" b="1" i="1" dirty="0">
                <a:solidFill>
                  <a:schemeClr val="accent6"/>
                </a:solidFill>
              </a:rPr>
              <a:t>Future generations: </a:t>
            </a:r>
          </a:p>
          <a:p>
            <a:pPr algn="ctr"/>
            <a:r>
              <a:rPr lang="en-GB" sz="1600" i="1" dirty="0">
                <a:solidFill>
                  <a:schemeClr val="accent6"/>
                </a:solidFill>
              </a:rPr>
              <a:t>“77% of millennials have cited socially responsible and impactful investing as their top priority in a global survey”</a:t>
            </a:r>
          </a:p>
        </p:txBody>
      </p:sp>
      <p:sp>
        <p:nvSpPr>
          <p:cNvPr id="134" name="Rectangle 133">
            <a:extLst>
              <a:ext uri="{FF2B5EF4-FFF2-40B4-BE49-F238E27FC236}">
                <a16:creationId xmlns:a16="http://schemas.microsoft.com/office/drawing/2014/main" id="{34C605D8-7040-4646-8CC9-EB4E1D20BF1C}"/>
              </a:ext>
            </a:extLst>
          </p:cNvPr>
          <p:cNvSpPr/>
          <p:nvPr/>
        </p:nvSpPr>
        <p:spPr>
          <a:xfrm>
            <a:off x="9591417" y="2775493"/>
            <a:ext cx="1916516" cy="1569660"/>
          </a:xfrm>
          <a:prstGeom prst="rect">
            <a:avLst/>
          </a:prstGeom>
          <a:ln>
            <a:noFill/>
          </a:ln>
        </p:spPr>
        <p:txBody>
          <a:bodyPr wrap="square">
            <a:spAutoFit/>
          </a:bodyPr>
          <a:lstStyle/>
          <a:p>
            <a:pPr algn="ctr"/>
            <a:r>
              <a:rPr lang="en-GB" sz="1600" b="1" i="1" dirty="0">
                <a:solidFill>
                  <a:srgbClr val="00B0F0"/>
                </a:solidFill>
              </a:rPr>
              <a:t>Shareholder: </a:t>
            </a:r>
            <a:r>
              <a:rPr lang="en-GB" sz="1600" i="1" dirty="0">
                <a:solidFill>
                  <a:srgbClr val="00B0F0"/>
                </a:solidFill>
              </a:rPr>
              <a:t>“ESG issues have become much more important for us”</a:t>
            </a:r>
          </a:p>
        </p:txBody>
      </p:sp>
      <p:sp>
        <p:nvSpPr>
          <p:cNvPr id="14" name="TextBox 13">
            <a:extLst>
              <a:ext uri="{FF2B5EF4-FFF2-40B4-BE49-F238E27FC236}">
                <a16:creationId xmlns:a16="http://schemas.microsoft.com/office/drawing/2014/main" id="{F36D6FAD-AA94-4871-9AD5-003902FDAB65}"/>
              </a:ext>
            </a:extLst>
          </p:cNvPr>
          <p:cNvSpPr txBox="1"/>
          <p:nvPr/>
        </p:nvSpPr>
        <p:spPr>
          <a:xfrm>
            <a:off x="355921" y="3303531"/>
            <a:ext cx="2355703" cy="1815882"/>
          </a:xfrm>
          <a:prstGeom prst="rect">
            <a:avLst/>
          </a:prstGeom>
          <a:noFill/>
        </p:spPr>
        <p:txBody>
          <a:bodyPr wrap="square" rtlCol="0">
            <a:spAutoFit/>
          </a:bodyPr>
          <a:lstStyle/>
          <a:p>
            <a:pPr algn="ctr"/>
            <a:r>
              <a:rPr lang="en-GB" sz="1600" b="1" i="1" dirty="0">
                <a:solidFill>
                  <a:schemeClr val="accent5"/>
                </a:solidFill>
              </a:rPr>
              <a:t>NGO: </a:t>
            </a:r>
          </a:p>
          <a:p>
            <a:pPr algn="ctr"/>
            <a:r>
              <a:rPr lang="en-GB" sz="1600" i="1" dirty="0">
                <a:solidFill>
                  <a:schemeClr val="accent5"/>
                </a:solidFill>
              </a:rPr>
              <a:t>“Insurance companies must divest from fossil fuel companies and invest in renewable energies”</a:t>
            </a:r>
          </a:p>
        </p:txBody>
      </p:sp>
      <p:sp>
        <p:nvSpPr>
          <p:cNvPr id="135" name="Rectangle 134">
            <a:extLst>
              <a:ext uri="{FF2B5EF4-FFF2-40B4-BE49-F238E27FC236}">
                <a16:creationId xmlns:a16="http://schemas.microsoft.com/office/drawing/2014/main" id="{D7836A4E-CE5D-450B-940F-B696F52A9758}"/>
              </a:ext>
            </a:extLst>
          </p:cNvPr>
          <p:cNvSpPr/>
          <p:nvPr/>
        </p:nvSpPr>
        <p:spPr>
          <a:xfrm>
            <a:off x="4144777" y="1774120"/>
            <a:ext cx="3816505" cy="1323439"/>
          </a:xfrm>
          <a:prstGeom prst="rect">
            <a:avLst/>
          </a:prstGeom>
          <a:ln>
            <a:noFill/>
          </a:ln>
        </p:spPr>
        <p:txBody>
          <a:bodyPr wrap="square">
            <a:spAutoFit/>
          </a:bodyPr>
          <a:lstStyle/>
          <a:p>
            <a:pPr algn="ctr"/>
            <a:r>
              <a:rPr lang="en-GB" sz="1600" b="1" i="1" dirty="0">
                <a:solidFill>
                  <a:srgbClr val="7CC355"/>
                </a:solidFill>
              </a:rPr>
              <a:t>Regulator: </a:t>
            </a:r>
          </a:p>
          <a:p>
            <a:pPr algn="ctr"/>
            <a:r>
              <a:rPr lang="en-GB" sz="1600" i="1" dirty="0">
                <a:solidFill>
                  <a:srgbClr val="7CC355"/>
                </a:solidFill>
              </a:rPr>
              <a:t>“Insurers should manage and mitigate sustainability risks and adopt a sustainable approach to their investments”</a:t>
            </a:r>
          </a:p>
        </p:txBody>
      </p:sp>
      <p:pic>
        <p:nvPicPr>
          <p:cNvPr id="15" name="Picture 14">
            <a:extLst>
              <a:ext uri="{FF2B5EF4-FFF2-40B4-BE49-F238E27FC236}">
                <a16:creationId xmlns:a16="http://schemas.microsoft.com/office/drawing/2014/main" id="{ED37D1E3-EB94-42FF-8730-64352657F6F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857831" y="2275940"/>
            <a:ext cx="6507493" cy="4005080"/>
          </a:xfrm>
          <a:prstGeom prst="rect">
            <a:avLst/>
          </a:prstGeom>
        </p:spPr>
      </p:pic>
      <p:sp>
        <p:nvSpPr>
          <p:cNvPr id="31" name="TextBox 30">
            <a:extLst>
              <a:ext uri="{FF2B5EF4-FFF2-40B4-BE49-F238E27FC236}">
                <a16:creationId xmlns:a16="http://schemas.microsoft.com/office/drawing/2014/main" id="{2BC1AD2C-3D52-48E2-A4A5-932CFBC3BDF0}"/>
              </a:ext>
            </a:extLst>
          </p:cNvPr>
          <p:cNvSpPr txBox="1"/>
          <p:nvPr/>
        </p:nvSpPr>
        <p:spPr>
          <a:xfrm rot="3400063">
            <a:off x="2963774" y="3217443"/>
            <a:ext cx="2411366" cy="323165"/>
          </a:xfrm>
          <a:prstGeom prst="rect">
            <a:avLst/>
          </a:prstGeom>
          <a:noFill/>
        </p:spPr>
        <p:txBody>
          <a:bodyPr wrap="none" rtlCol="0">
            <a:spAutoFit/>
          </a:bodyPr>
          <a:lstStyle/>
          <a:p>
            <a:r>
              <a:rPr lang="en-GB" sz="1500" dirty="0">
                <a:solidFill>
                  <a:schemeClr val="bg1"/>
                </a:solidFill>
              </a:rPr>
              <a:t>Employee expectations</a:t>
            </a:r>
          </a:p>
        </p:txBody>
      </p:sp>
      <p:sp>
        <p:nvSpPr>
          <p:cNvPr id="32" name="TextBox 31">
            <a:extLst>
              <a:ext uri="{FF2B5EF4-FFF2-40B4-BE49-F238E27FC236}">
                <a16:creationId xmlns:a16="http://schemas.microsoft.com/office/drawing/2014/main" id="{9AE176A0-4C23-483E-A909-F639BB57BED8}"/>
              </a:ext>
            </a:extLst>
          </p:cNvPr>
          <p:cNvSpPr txBox="1"/>
          <p:nvPr/>
        </p:nvSpPr>
        <p:spPr>
          <a:xfrm rot="3487465">
            <a:off x="2697939" y="3406888"/>
            <a:ext cx="2406428" cy="323165"/>
          </a:xfrm>
          <a:prstGeom prst="rect">
            <a:avLst/>
          </a:prstGeom>
          <a:noFill/>
        </p:spPr>
        <p:txBody>
          <a:bodyPr wrap="none" rtlCol="0">
            <a:spAutoFit/>
          </a:bodyPr>
          <a:lstStyle/>
          <a:p>
            <a:r>
              <a:rPr lang="en-GB" sz="1500" dirty="0">
                <a:solidFill>
                  <a:schemeClr val="bg1"/>
                </a:solidFill>
              </a:rPr>
              <a:t>Customer expectations</a:t>
            </a:r>
          </a:p>
        </p:txBody>
      </p:sp>
      <p:sp>
        <p:nvSpPr>
          <p:cNvPr id="33" name="TextBox 32">
            <a:extLst>
              <a:ext uri="{FF2B5EF4-FFF2-40B4-BE49-F238E27FC236}">
                <a16:creationId xmlns:a16="http://schemas.microsoft.com/office/drawing/2014/main" id="{5BE5C26C-1D09-4F7A-B094-CB5EA07CF47B}"/>
              </a:ext>
            </a:extLst>
          </p:cNvPr>
          <p:cNvSpPr txBox="1"/>
          <p:nvPr/>
        </p:nvSpPr>
        <p:spPr>
          <a:xfrm rot="3447193">
            <a:off x="2866161" y="3581290"/>
            <a:ext cx="1531188" cy="323165"/>
          </a:xfrm>
          <a:prstGeom prst="rect">
            <a:avLst/>
          </a:prstGeom>
          <a:noFill/>
        </p:spPr>
        <p:txBody>
          <a:bodyPr wrap="none" rtlCol="0">
            <a:spAutoFit/>
          </a:bodyPr>
          <a:lstStyle/>
          <a:p>
            <a:r>
              <a:rPr lang="en-GB" sz="1500" dirty="0">
                <a:solidFill>
                  <a:schemeClr val="bg1"/>
                </a:solidFill>
              </a:rPr>
              <a:t>NGO pressure</a:t>
            </a:r>
          </a:p>
        </p:txBody>
      </p:sp>
      <p:sp>
        <p:nvSpPr>
          <p:cNvPr id="34" name="TextBox 33">
            <a:extLst>
              <a:ext uri="{FF2B5EF4-FFF2-40B4-BE49-F238E27FC236}">
                <a16:creationId xmlns:a16="http://schemas.microsoft.com/office/drawing/2014/main" id="{6ECBA18C-4620-474F-AAB7-B6E693D2F3AF}"/>
              </a:ext>
            </a:extLst>
          </p:cNvPr>
          <p:cNvSpPr txBox="1"/>
          <p:nvPr/>
        </p:nvSpPr>
        <p:spPr>
          <a:xfrm rot="18252056">
            <a:off x="6868900" y="3141949"/>
            <a:ext cx="2218941" cy="323165"/>
          </a:xfrm>
          <a:prstGeom prst="rect">
            <a:avLst/>
          </a:prstGeom>
          <a:noFill/>
        </p:spPr>
        <p:txBody>
          <a:bodyPr wrap="none" rtlCol="0">
            <a:spAutoFit/>
          </a:bodyPr>
          <a:lstStyle/>
          <a:p>
            <a:r>
              <a:rPr lang="en-GB" sz="1500" dirty="0">
                <a:solidFill>
                  <a:schemeClr val="bg1"/>
                </a:solidFill>
              </a:rPr>
              <a:t>Regulatory initiatives</a:t>
            </a:r>
          </a:p>
        </p:txBody>
      </p:sp>
      <p:sp>
        <p:nvSpPr>
          <p:cNvPr id="35" name="TextBox 34">
            <a:extLst>
              <a:ext uri="{FF2B5EF4-FFF2-40B4-BE49-F238E27FC236}">
                <a16:creationId xmlns:a16="http://schemas.microsoft.com/office/drawing/2014/main" id="{FA55C2D4-9879-4897-903B-18980BD14D84}"/>
              </a:ext>
            </a:extLst>
          </p:cNvPr>
          <p:cNvSpPr txBox="1"/>
          <p:nvPr/>
        </p:nvSpPr>
        <p:spPr>
          <a:xfrm rot="18235546">
            <a:off x="7459591" y="3428881"/>
            <a:ext cx="1457450" cy="323165"/>
          </a:xfrm>
          <a:prstGeom prst="rect">
            <a:avLst/>
          </a:prstGeom>
          <a:noFill/>
        </p:spPr>
        <p:txBody>
          <a:bodyPr wrap="none" rtlCol="0">
            <a:spAutoFit/>
          </a:bodyPr>
          <a:lstStyle/>
          <a:p>
            <a:r>
              <a:rPr lang="en-GB" sz="1500" dirty="0">
                <a:solidFill>
                  <a:schemeClr val="bg1"/>
                </a:solidFill>
              </a:rPr>
              <a:t>Shareholders</a:t>
            </a:r>
          </a:p>
        </p:txBody>
      </p:sp>
      <p:sp>
        <p:nvSpPr>
          <p:cNvPr id="36" name="TextBox 35">
            <a:extLst>
              <a:ext uri="{FF2B5EF4-FFF2-40B4-BE49-F238E27FC236}">
                <a16:creationId xmlns:a16="http://schemas.microsoft.com/office/drawing/2014/main" id="{C4214445-2B0C-4750-AB4A-307FDC14F1B0}"/>
              </a:ext>
            </a:extLst>
          </p:cNvPr>
          <p:cNvSpPr txBox="1"/>
          <p:nvPr/>
        </p:nvSpPr>
        <p:spPr>
          <a:xfrm rot="18294125">
            <a:off x="7546318" y="3547342"/>
            <a:ext cx="2008691" cy="323165"/>
          </a:xfrm>
          <a:prstGeom prst="rect">
            <a:avLst/>
          </a:prstGeom>
          <a:noFill/>
        </p:spPr>
        <p:txBody>
          <a:bodyPr wrap="none" rtlCol="0">
            <a:spAutoFit/>
          </a:bodyPr>
          <a:lstStyle/>
          <a:p>
            <a:r>
              <a:rPr lang="en-GB" sz="1500" dirty="0">
                <a:solidFill>
                  <a:schemeClr val="bg1"/>
                </a:solidFill>
              </a:rPr>
              <a:t>Future generations</a:t>
            </a:r>
          </a:p>
        </p:txBody>
      </p:sp>
      <p:sp>
        <p:nvSpPr>
          <p:cNvPr id="19" name="TextBox 18">
            <a:extLst>
              <a:ext uri="{FF2B5EF4-FFF2-40B4-BE49-F238E27FC236}">
                <a16:creationId xmlns:a16="http://schemas.microsoft.com/office/drawing/2014/main" id="{B878F76A-61B0-451C-BD39-B4977350FE34}"/>
              </a:ext>
            </a:extLst>
          </p:cNvPr>
          <p:cNvSpPr txBox="1"/>
          <p:nvPr/>
        </p:nvSpPr>
        <p:spPr>
          <a:xfrm>
            <a:off x="9170707" y="1035916"/>
            <a:ext cx="2777909" cy="1077218"/>
          </a:xfrm>
          <a:prstGeom prst="rect">
            <a:avLst/>
          </a:prstGeom>
          <a:noFill/>
        </p:spPr>
        <p:txBody>
          <a:bodyPr wrap="square" rtlCol="0">
            <a:spAutoFit/>
          </a:bodyPr>
          <a:lstStyle/>
          <a:p>
            <a:pPr algn="ctr"/>
            <a:r>
              <a:rPr lang="en-GB" sz="1600" b="1" i="1" dirty="0">
                <a:solidFill>
                  <a:schemeClr val="accent3">
                    <a:lumMod val="50000"/>
                  </a:schemeClr>
                </a:solidFill>
              </a:rPr>
              <a:t>Consumer: </a:t>
            </a:r>
          </a:p>
          <a:p>
            <a:pPr algn="ctr"/>
            <a:r>
              <a:rPr lang="en-GB" sz="1600" i="1" dirty="0">
                <a:solidFill>
                  <a:schemeClr val="accent3">
                    <a:lumMod val="50000"/>
                  </a:schemeClr>
                </a:solidFill>
              </a:rPr>
              <a:t>“Where can I find a green insurance product?”</a:t>
            </a:r>
          </a:p>
        </p:txBody>
      </p:sp>
      <p:sp>
        <p:nvSpPr>
          <p:cNvPr id="21" name="Rectangle 20">
            <a:extLst>
              <a:ext uri="{FF2B5EF4-FFF2-40B4-BE49-F238E27FC236}">
                <a16:creationId xmlns:a16="http://schemas.microsoft.com/office/drawing/2014/main" id="{4CFA3740-B6EA-4955-B22C-06241B08FDC8}"/>
              </a:ext>
            </a:extLst>
          </p:cNvPr>
          <p:cNvSpPr/>
          <p:nvPr/>
        </p:nvSpPr>
        <p:spPr>
          <a:xfrm>
            <a:off x="1063824" y="1235511"/>
            <a:ext cx="2685703" cy="1077218"/>
          </a:xfrm>
          <a:prstGeom prst="rect">
            <a:avLst/>
          </a:prstGeom>
        </p:spPr>
        <p:txBody>
          <a:bodyPr wrap="square">
            <a:spAutoFit/>
          </a:bodyPr>
          <a:lstStyle/>
          <a:p>
            <a:pPr algn="ctr"/>
            <a:r>
              <a:rPr lang="en-GB" sz="1600" b="1" i="1" dirty="0">
                <a:solidFill>
                  <a:srgbClr val="A50021"/>
                </a:solidFill>
              </a:rPr>
              <a:t>Employee: </a:t>
            </a:r>
            <a:endParaRPr lang="en-GB" sz="1600" i="1" dirty="0">
              <a:solidFill>
                <a:srgbClr val="A50021"/>
              </a:solidFill>
            </a:endParaRPr>
          </a:p>
          <a:p>
            <a:pPr algn="ctr"/>
            <a:r>
              <a:rPr lang="en-GB" sz="1600" i="1" dirty="0">
                <a:solidFill>
                  <a:srgbClr val="A50021"/>
                </a:solidFill>
              </a:rPr>
              <a:t>“Is my company having a negative impact on society?”</a:t>
            </a:r>
          </a:p>
        </p:txBody>
      </p:sp>
    </p:spTree>
    <p:extLst>
      <p:ext uri="{BB962C8B-B14F-4D97-AF65-F5344CB8AC3E}">
        <p14:creationId xmlns:p14="http://schemas.microsoft.com/office/powerpoint/2010/main" val="1735652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F13AAEF-621E-43EA-9601-5269388EDC45}"/>
              </a:ext>
            </a:extLst>
          </p:cNvPr>
          <p:cNvSpPr/>
          <p:nvPr/>
        </p:nvSpPr>
        <p:spPr bwMode="gray">
          <a:xfrm>
            <a:off x="262425" y="5805264"/>
            <a:ext cx="1369079" cy="1002017"/>
          </a:xfrm>
          <a:prstGeom prst="rect">
            <a:avLst/>
          </a:prstGeom>
          <a:solidFill>
            <a:schemeClr val="bg1"/>
          </a:solidFill>
          <a:ln w="28575" cmpd="sng">
            <a:noFill/>
            <a:miter lim="800000"/>
            <a:headEnd/>
            <a:tailEnd/>
          </a:ln>
          <a:effectLst/>
        </p:spPr>
        <p:txBody>
          <a:bodyPr wrap="none" lIns="0" tIns="0" rIns="0" bIns="0" rtlCol="0" anchor="ctr"/>
          <a:lstStyle/>
          <a:p>
            <a:pPr algn="ctr"/>
            <a:endParaRPr lang="en-GB">
              <a:latin typeface="+mj-lt"/>
              <a:cs typeface="+mn-cs"/>
            </a:endParaRPr>
          </a:p>
        </p:txBody>
      </p:sp>
      <p:sp>
        <p:nvSpPr>
          <p:cNvPr id="3" name="Title 2">
            <a:extLst>
              <a:ext uri="{FF2B5EF4-FFF2-40B4-BE49-F238E27FC236}">
                <a16:creationId xmlns:a16="http://schemas.microsoft.com/office/drawing/2014/main" id="{619814CB-C654-46BE-84EF-D658BF094953}"/>
              </a:ext>
            </a:extLst>
          </p:cNvPr>
          <p:cNvSpPr>
            <a:spLocks noGrp="1"/>
          </p:cNvSpPr>
          <p:nvPr>
            <p:ph type="title"/>
          </p:nvPr>
        </p:nvSpPr>
        <p:spPr>
          <a:xfrm>
            <a:off x="479376" y="404912"/>
            <a:ext cx="11330516" cy="431800"/>
          </a:xfrm>
        </p:spPr>
        <p:txBody>
          <a:bodyPr/>
          <a:lstStyle/>
          <a:p>
            <a:r>
              <a:rPr lang="en-GB" sz="2200" dirty="0"/>
              <a:t>Climate risks for insurers : Physical risks</a:t>
            </a:r>
          </a:p>
        </p:txBody>
      </p:sp>
      <p:sp>
        <p:nvSpPr>
          <p:cNvPr id="5" name="Slide Number Placeholder 4">
            <a:extLst>
              <a:ext uri="{FF2B5EF4-FFF2-40B4-BE49-F238E27FC236}">
                <a16:creationId xmlns:a16="http://schemas.microsoft.com/office/drawing/2014/main" id="{C14F64B0-1C57-415F-92CE-FFFE11D55C7E}"/>
              </a:ext>
            </a:extLst>
          </p:cNvPr>
          <p:cNvSpPr>
            <a:spLocks noGrp="1"/>
          </p:cNvSpPr>
          <p:nvPr>
            <p:ph type="sldNum" sz="quarter" idx="13"/>
          </p:nvPr>
        </p:nvSpPr>
        <p:spPr/>
        <p:txBody>
          <a:bodyPr/>
          <a:lstStyle/>
          <a:p>
            <a:fld id="{BD0E48A5-5353-434C-97D1-5CA4F598D33E}" type="slidenum">
              <a:rPr lang="en-US" smtClean="0"/>
              <a:pPr/>
              <a:t>4</a:t>
            </a:fld>
            <a:endParaRPr lang="en-US"/>
          </a:p>
        </p:txBody>
      </p:sp>
      <p:sp>
        <p:nvSpPr>
          <p:cNvPr id="7" name="Rectangle 6">
            <a:extLst>
              <a:ext uri="{FF2B5EF4-FFF2-40B4-BE49-F238E27FC236}">
                <a16:creationId xmlns:a16="http://schemas.microsoft.com/office/drawing/2014/main" id="{1A8CFD7E-7304-4CE7-8E9D-B77B829D89EB}"/>
              </a:ext>
            </a:extLst>
          </p:cNvPr>
          <p:cNvSpPr/>
          <p:nvPr/>
        </p:nvSpPr>
        <p:spPr>
          <a:xfrm>
            <a:off x="430742" y="994292"/>
            <a:ext cx="11713930" cy="646331"/>
          </a:xfrm>
          <a:prstGeom prst="rect">
            <a:avLst/>
          </a:prstGeom>
        </p:spPr>
        <p:txBody>
          <a:bodyPr wrap="square">
            <a:spAutoFit/>
          </a:bodyPr>
          <a:lstStyle/>
          <a:p>
            <a:r>
              <a:rPr lang="en-GB" b="1" dirty="0">
                <a:solidFill>
                  <a:schemeClr val="accent2"/>
                </a:solidFill>
              </a:rPr>
              <a:t>Extreme weather events are increasing, but annual pricing allows insurers to adjust to the risk</a:t>
            </a:r>
          </a:p>
        </p:txBody>
      </p:sp>
      <p:pic>
        <p:nvPicPr>
          <p:cNvPr id="2" name="Picture 1">
            <a:extLst>
              <a:ext uri="{FF2B5EF4-FFF2-40B4-BE49-F238E27FC236}">
                <a16:creationId xmlns:a16="http://schemas.microsoft.com/office/drawing/2014/main" id="{9ACF1995-8BEC-437D-ABD7-03B9F82B079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87609" y="1521677"/>
            <a:ext cx="5568598" cy="3419491"/>
          </a:xfrm>
          <a:prstGeom prst="rect">
            <a:avLst/>
          </a:prstGeom>
        </p:spPr>
      </p:pic>
      <p:sp>
        <p:nvSpPr>
          <p:cNvPr id="8" name="Content Placeholder 4">
            <a:extLst>
              <a:ext uri="{FF2B5EF4-FFF2-40B4-BE49-F238E27FC236}">
                <a16:creationId xmlns:a16="http://schemas.microsoft.com/office/drawing/2014/main" id="{518529EE-33A2-4E86-A7F2-89FB0190864B}"/>
              </a:ext>
            </a:extLst>
          </p:cNvPr>
          <p:cNvSpPr txBox="1">
            <a:spLocks/>
          </p:cNvSpPr>
          <p:nvPr/>
        </p:nvSpPr>
        <p:spPr bwMode="auto">
          <a:xfrm>
            <a:off x="464278" y="5091832"/>
            <a:ext cx="11546253" cy="151216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66700" indent="-266700" algn="l" rtl="0" eaLnBrk="0" fontAlgn="base" hangingPunct="0">
              <a:spcBef>
                <a:spcPct val="20000"/>
              </a:spcBef>
              <a:spcAft>
                <a:spcPct val="0"/>
              </a:spcAft>
              <a:buClr>
                <a:srgbClr val="002957"/>
              </a:buClr>
              <a:buSzPct val="100000"/>
              <a:buBlip>
                <a:blip r:embed="rId4"/>
              </a:buBlip>
              <a:tabLst>
                <a:tab pos="266700" algn="l"/>
              </a:tabLst>
              <a:defRPr sz="2000">
                <a:solidFill>
                  <a:schemeClr val="tx1"/>
                </a:solidFill>
                <a:latin typeface="Verdana" pitchFamily="34" charset="0"/>
                <a:ea typeface="+mn-ea"/>
                <a:cs typeface="Arial" pitchFamily="34" charset="0"/>
              </a:defRPr>
            </a:lvl1pPr>
            <a:lvl2pPr marL="742950" indent="-285750" algn="l" rtl="0" eaLnBrk="0" fontAlgn="base" hangingPunct="0">
              <a:spcBef>
                <a:spcPct val="20000"/>
              </a:spcBef>
              <a:spcAft>
                <a:spcPct val="0"/>
              </a:spcAft>
              <a:buClr>
                <a:srgbClr val="82C55B"/>
              </a:buClr>
              <a:buSzPct val="100000"/>
              <a:buBlip>
                <a:blip r:embed="rId5"/>
              </a:buBlip>
              <a:tabLst>
                <a:tab pos="717550" algn="l"/>
              </a:tabLst>
              <a:defRPr>
                <a:solidFill>
                  <a:schemeClr val="tx1"/>
                </a:solidFill>
                <a:latin typeface="Verdana" pitchFamily="34" charset="0"/>
                <a:cs typeface="Arial" pitchFamily="34" charset="0"/>
              </a:defRPr>
            </a:lvl2pPr>
            <a:lvl3pPr marL="1076325" indent="-266700" algn="l" rtl="0" eaLnBrk="0" fontAlgn="base" hangingPunct="0">
              <a:spcBef>
                <a:spcPct val="20000"/>
              </a:spcBef>
              <a:spcAft>
                <a:spcPct val="0"/>
              </a:spcAft>
              <a:buClr>
                <a:srgbClr val="002957"/>
              </a:buClr>
              <a:buSzPct val="100000"/>
              <a:buBlip>
                <a:blip r:embed="rId6"/>
              </a:buBlip>
              <a:defRPr sz="1600">
                <a:solidFill>
                  <a:schemeClr val="tx1"/>
                </a:solidFill>
                <a:latin typeface="Verdana" pitchFamily="34" charset="0"/>
                <a:cs typeface="Arial" pitchFamily="34" charset="0"/>
              </a:defRPr>
            </a:lvl3pPr>
            <a:lvl4pPr marL="1600200" indent="-228600" algn="l" rtl="0" eaLnBrk="0" fontAlgn="base" hangingPunct="0">
              <a:spcBef>
                <a:spcPct val="20000"/>
              </a:spcBef>
              <a:spcAft>
                <a:spcPct val="0"/>
              </a:spcAft>
              <a:buClr>
                <a:srgbClr val="82C55B"/>
              </a:buClr>
              <a:buSzPct val="80000"/>
              <a:buFont typeface="Arial" charset="0"/>
              <a:buChar char="•"/>
              <a:defRPr sz="1400">
                <a:solidFill>
                  <a:schemeClr val="tx1"/>
                </a:solidFill>
                <a:latin typeface="Verdana" pitchFamily="34" charset="0"/>
                <a:cs typeface="Arial" pitchFamily="34" charset="0"/>
              </a:defRPr>
            </a:lvl4pPr>
            <a:lvl5pPr marL="2057400" indent="-228600" algn="l" rtl="0" eaLnBrk="0" fontAlgn="base" hangingPunct="0">
              <a:spcBef>
                <a:spcPct val="20000"/>
              </a:spcBef>
              <a:spcAft>
                <a:spcPct val="0"/>
              </a:spcAft>
              <a:buClr>
                <a:srgbClr val="002957"/>
              </a:buClr>
              <a:buSzPct val="80000"/>
              <a:buFont typeface="Verdana" pitchFamily="34" charset="0"/>
              <a:buChar char="•"/>
              <a:defRPr sz="1200">
                <a:solidFill>
                  <a:schemeClr val="tx1"/>
                </a:solidFill>
                <a:latin typeface="Verdana" pitchFamily="34" charset="0"/>
                <a:cs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eaLnBrk="1" hangingPunct="1"/>
            <a:r>
              <a:rPr lang="en-GB" sz="1800" b="1" dirty="0"/>
              <a:t>Majority of affected insurance is annual, so insurers can monitor changes to the climate risk landscape and make adjustments to pricing and/or product offerings</a:t>
            </a:r>
          </a:p>
          <a:p>
            <a:pPr marL="0" indent="0" eaLnBrk="1" hangingPunct="1">
              <a:buNone/>
            </a:pPr>
            <a:endParaRPr lang="en-GB" sz="1800" dirty="0"/>
          </a:p>
          <a:p>
            <a:pPr eaLnBrk="1" hangingPunct="1"/>
            <a:r>
              <a:rPr lang="en-GB" sz="1800" dirty="0"/>
              <a:t>While the physical risks are manageable for insurers, significant climate change could limit insurability of certain risks over the longer-term (2030–2050)</a:t>
            </a:r>
          </a:p>
        </p:txBody>
      </p:sp>
    </p:spTree>
    <p:extLst>
      <p:ext uri="{BB962C8B-B14F-4D97-AF65-F5344CB8AC3E}">
        <p14:creationId xmlns:p14="http://schemas.microsoft.com/office/powerpoint/2010/main" val="1646393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9814CB-C654-46BE-84EF-D658BF094953}"/>
              </a:ext>
            </a:extLst>
          </p:cNvPr>
          <p:cNvSpPr>
            <a:spLocks noGrp="1"/>
          </p:cNvSpPr>
          <p:nvPr>
            <p:ph type="title"/>
          </p:nvPr>
        </p:nvSpPr>
        <p:spPr>
          <a:xfrm>
            <a:off x="479376" y="404912"/>
            <a:ext cx="11330516" cy="431800"/>
          </a:xfrm>
        </p:spPr>
        <p:txBody>
          <a:bodyPr/>
          <a:lstStyle/>
          <a:p>
            <a:r>
              <a:rPr lang="en-GB" sz="2200" dirty="0"/>
              <a:t>Climate risks for insurers : Transition (stranded asset) risk</a:t>
            </a:r>
          </a:p>
        </p:txBody>
      </p:sp>
      <p:sp>
        <p:nvSpPr>
          <p:cNvPr id="5" name="Slide Number Placeholder 4">
            <a:extLst>
              <a:ext uri="{FF2B5EF4-FFF2-40B4-BE49-F238E27FC236}">
                <a16:creationId xmlns:a16="http://schemas.microsoft.com/office/drawing/2014/main" id="{C14F64B0-1C57-415F-92CE-FFFE11D55C7E}"/>
              </a:ext>
            </a:extLst>
          </p:cNvPr>
          <p:cNvSpPr>
            <a:spLocks noGrp="1"/>
          </p:cNvSpPr>
          <p:nvPr>
            <p:ph type="sldNum" sz="quarter" idx="13"/>
          </p:nvPr>
        </p:nvSpPr>
        <p:spPr/>
        <p:txBody>
          <a:bodyPr/>
          <a:lstStyle/>
          <a:p>
            <a:fld id="{BD0E48A5-5353-434C-97D1-5CA4F598D33E}" type="slidenum">
              <a:rPr lang="en-US" smtClean="0"/>
              <a:pPr/>
              <a:t>5</a:t>
            </a:fld>
            <a:endParaRPr lang="en-US"/>
          </a:p>
        </p:txBody>
      </p:sp>
      <p:sp>
        <p:nvSpPr>
          <p:cNvPr id="6" name="TextBox 5">
            <a:extLst>
              <a:ext uri="{FF2B5EF4-FFF2-40B4-BE49-F238E27FC236}">
                <a16:creationId xmlns:a16="http://schemas.microsoft.com/office/drawing/2014/main" id="{F659415C-E976-4EDB-A5A6-AF644BDF08BC}"/>
              </a:ext>
            </a:extLst>
          </p:cNvPr>
          <p:cNvSpPr txBox="1"/>
          <p:nvPr/>
        </p:nvSpPr>
        <p:spPr>
          <a:xfrm>
            <a:off x="551383" y="2132856"/>
            <a:ext cx="7535733" cy="2400657"/>
          </a:xfrm>
          <a:prstGeom prst="rect">
            <a:avLst/>
          </a:prstGeom>
          <a:solidFill>
            <a:schemeClr val="accent2">
              <a:lumMod val="20000"/>
              <a:lumOff val="80000"/>
            </a:schemeClr>
          </a:solidFill>
          <a:ln w="19050">
            <a:solidFill>
              <a:schemeClr val="accent2"/>
            </a:solidFill>
          </a:ln>
        </p:spPr>
        <p:txBody>
          <a:bodyPr wrap="square" rtlCol="0">
            <a:spAutoFit/>
          </a:bodyPr>
          <a:lstStyle/>
          <a:p>
            <a:pPr algn="just"/>
            <a:endParaRPr lang="en-GB" dirty="0"/>
          </a:p>
          <a:p>
            <a:pPr algn="just"/>
            <a:endParaRPr lang="en-GB" dirty="0"/>
          </a:p>
          <a:p>
            <a:pPr algn="just"/>
            <a:endParaRPr lang="en-GB" dirty="0"/>
          </a:p>
          <a:p>
            <a:pPr algn="just"/>
            <a:endParaRPr lang="en-GB" sz="1600" dirty="0"/>
          </a:p>
          <a:p>
            <a:pPr algn="just"/>
            <a:r>
              <a:rPr lang="en-GB" sz="1600" b="1" dirty="0"/>
              <a:t>“The overall impact on the balance sheets of the insurance sector is counter-balanced both by investments in renewable energy and the fact that the high-carbon investments considered here account for a small part of the total investments of European insurers.”</a:t>
            </a:r>
          </a:p>
        </p:txBody>
      </p:sp>
      <p:sp>
        <p:nvSpPr>
          <p:cNvPr id="7" name="Rectangle 6">
            <a:extLst>
              <a:ext uri="{FF2B5EF4-FFF2-40B4-BE49-F238E27FC236}">
                <a16:creationId xmlns:a16="http://schemas.microsoft.com/office/drawing/2014/main" id="{1A8CFD7E-7304-4CE7-8E9D-B77B829D89EB}"/>
              </a:ext>
            </a:extLst>
          </p:cNvPr>
          <p:cNvSpPr/>
          <p:nvPr/>
        </p:nvSpPr>
        <p:spPr>
          <a:xfrm>
            <a:off x="430742" y="994292"/>
            <a:ext cx="11713930" cy="338554"/>
          </a:xfrm>
          <a:prstGeom prst="rect">
            <a:avLst/>
          </a:prstGeom>
        </p:spPr>
        <p:txBody>
          <a:bodyPr wrap="square">
            <a:spAutoFit/>
          </a:bodyPr>
          <a:lstStyle/>
          <a:p>
            <a:r>
              <a:rPr lang="en-GB" sz="1600" b="1" dirty="0">
                <a:solidFill>
                  <a:schemeClr val="accent2"/>
                </a:solidFill>
              </a:rPr>
              <a:t>EIOPA’s December 2020 report* found insurers’ exposure relatively limited and risks “manageable”</a:t>
            </a:r>
          </a:p>
        </p:txBody>
      </p:sp>
      <p:graphicFrame>
        <p:nvGraphicFramePr>
          <p:cNvPr id="8" name="Chart 7">
            <a:extLst>
              <a:ext uri="{FF2B5EF4-FFF2-40B4-BE49-F238E27FC236}">
                <a16:creationId xmlns:a16="http://schemas.microsoft.com/office/drawing/2014/main" id="{65EEA30F-DD8C-4FAF-A527-3327D9F74D5A}"/>
              </a:ext>
            </a:extLst>
          </p:cNvPr>
          <p:cNvGraphicFramePr/>
          <p:nvPr>
            <p:extLst>
              <p:ext uri="{D42A27DB-BD31-4B8C-83A1-F6EECF244321}">
                <p14:modId xmlns:p14="http://schemas.microsoft.com/office/powerpoint/2010/main" val="1945250680"/>
              </p:ext>
            </p:extLst>
          </p:nvPr>
        </p:nvGraphicFramePr>
        <p:xfrm>
          <a:off x="7320136" y="1404253"/>
          <a:ext cx="5544616" cy="4773068"/>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5AC0C031-A155-4A3A-8AB5-42CE4524A35F}"/>
              </a:ext>
            </a:extLst>
          </p:cNvPr>
          <p:cNvSpPr txBox="1"/>
          <p:nvPr/>
        </p:nvSpPr>
        <p:spPr>
          <a:xfrm>
            <a:off x="1653892" y="6275458"/>
            <a:ext cx="9248045" cy="415498"/>
          </a:xfrm>
          <a:prstGeom prst="rect">
            <a:avLst/>
          </a:prstGeom>
          <a:noFill/>
        </p:spPr>
        <p:txBody>
          <a:bodyPr wrap="none" rtlCol="0">
            <a:spAutoFit/>
          </a:bodyPr>
          <a:lstStyle/>
          <a:p>
            <a:r>
              <a:rPr lang="en-GB" sz="1050" dirty="0"/>
              <a:t>* EIOPA report “Sensitivity analysis of climate-change related transition risks” (December 2020) assessed climate-change related </a:t>
            </a:r>
            <a:br>
              <a:rPr lang="en-GB" sz="1050" dirty="0"/>
            </a:br>
            <a:r>
              <a:rPr lang="en-GB" sz="1050" dirty="0"/>
              <a:t>transition risks for EEA insurers.  Using SII reporting which provides supervisors and EIOPA with asset-by-asset data for each insurer</a:t>
            </a:r>
          </a:p>
        </p:txBody>
      </p:sp>
      <p:pic>
        <p:nvPicPr>
          <p:cNvPr id="9" name="Picture 4">
            <a:extLst>
              <a:ext uri="{FF2B5EF4-FFF2-40B4-BE49-F238E27FC236}">
                <a16:creationId xmlns:a16="http://schemas.microsoft.com/office/drawing/2014/main" id="{0AB0EBAE-ABD6-4D01-8800-211E36B6C05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672026" y="2300498"/>
            <a:ext cx="1967590" cy="64438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7C157C5C-72D0-46DB-A13E-02AC37D7ABEA}"/>
              </a:ext>
            </a:extLst>
          </p:cNvPr>
          <p:cNvSpPr txBox="1"/>
          <p:nvPr/>
        </p:nvSpPr>
        <p:spPr>
          <a:xfrm>
            <a:off x="2756401" y="2705459"/>
            <a:ext cx="2641236" cy="369332"/>
          </a:xfrm>
          <a:prstGeom prst="rect">
            <a:avLst/>
          </a:prstGeom>
          <a:noFill/>
        </p:spPr>
        <p:txBody>
          <a:bodyPr wrap="none" rtlCol="0">
            <a:spAutoFit/>
          </a:bodyPr>
          <a:lstStyle/>
          <a:p>
            <a:r>
              <a:rPr lang="en-GB" dirty="0"/>
              <a:t>EIOPA conclusions</a:t>
            </a:r>
            <a:r>
              <a:rPr lang="en-GB" sz="1600" baseline="30000" dirty="0"/>
              <a:t>*</a:t>
            </a:r>
            <a:r>
              <a:rPr lang="en-GB" dirty="0"/>
              <a:t> :</a:t>
            </a:r>
          </a:p>
        </p:txBody>
      </p:sp>
    </p:spTree>
    <p:extLst>
      <p:ext uri="{BB962C8B-B14F-4D97-AF65-F5344CB8AC3E}">
        <p14:creationId xmlns:p14="http://schemas.microsoft.com/office/powerpoint/2010/main" val="2458718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9814CB-C654-46BE-84EF-D658BF094953}"/>
              </a:ext>
            </a:extLst>
          </p:cNvPr>
          <p:cNvSpPr>
            <a:spLocks noGrp="1"/>
          </p:cNvSpPr>
          <p:nvPr>
            <p:ph type="title"/>
          </p:nvPr>
        </p:nvSpPr>
        <p:spPr>
          <a:xfrm>
            <a:off x="479376" y="404912"/>
            <a:ext cx="11330516" cy="431800"/>
          </a:xfrm>
        </p:spPr>
        <p:txBody>
          <a:bodyPr/>
          <a:lstStyle/>
          <a:p>
            <a:r>
              <a:rPr lang="en-GB" sz="2200" dirty="0"/>
              <a:t>Insurers’ actions to limit and reduce exposures are accelerating</a:t>
            </a:r>
          </a:p>
        </p:txBody>
      </p:sp>
      <p:sp>
        <p:nvSpPr>
          <p:cNvPr id="5" name="Slide Number Placeholder 4">
            <a:extLst>
              <a:ext uri="{FF2B5EF4-FFF2-40B4-BE49-F238E27FC236}">
                <a16:creationId xmlns:a16="http://schemas.microsoft.com/office/drawing/2014/main" id="{C14F64B0-1C57-415F-92CE-FFFE11D55C7E}"/>
              </a:ext>
            </a:extLst>
          </p:cNvPr>
          <p:cNvSpPr>
            <a:spLocks noGrp="1"/>
          </p:cNvSpPr>
          <p:nvPr>
            <p:ph type="sldNum" sz="quarter" idx="13"/>
          </p:nvPr>
        </p:nvSpPr>
        <p:spPr/>
        <p:txBody>
          <a:bodyPr/>
          <a:lstStyle/>
          <a:p>
            <a:fld id="{BD0E48A5-5353-434C-97D1-5CA4F598D33E}" type="slidenum">
              <a:rPr lang="en-US" smtClean="0"/>
              <a:pPr/>
              <a:t>6</a:t>
            </a:fld>
            <a:endParaRPr lang="en-US"/>
          </a:p>
        </p:txBody>
      </p:sp>
      <p:sp>
        <p:nvSpPr>
          <p:cNvPr id="7" name="Rectangle 6">
            <a:extLst>
              <a:ext uri="{FF2B5EF4-FFF2-40B4-BE49-F238E27FC236}">
                <a16:creationId xmlns:a16="http://schemas.microsoft.com/office/drawing/2014/main" id="{F50D855D-A10A-460D-806C-5519391050B9}"/>
              </a:ext>
            </a:extLst>
          </p:cNvPr>
          <p:cNvSpPr/>
          <p:nvPr/>
        </p:nvSpPr>
        <p:spPr>
          <a:xfrm>
            <a:off x="407368" y="943459"/>
            <a:ext cx="11713930" cy="338554"/>
          </a:xfrm>
          <a:prstGeom prst="rect">
            <a:avLst/>
          </a:prstGeom>
        </p:spPr>
        <p:txBody>
          <a:bodyPr wrap="square">
            <a:spAutoFit/>
          </a:bodyPr>
          <a:lstStyle/>
          <a:p>
            <a:r>
              <a:rPr lang="en-GB" sz="1600" b="1" dirty="0">
                <a:solidFill>
                  <a:schemeClr val="accent2"/>
                </a:solidFill>
              </a:rPr>
              <a:t>European insurers are leading the way on …</a:t>
            </a:r>
          </a:p>
        </p:txBody>
      </p:sp>
      <p:sp>
        <p:nvSpPr>
          <p:cNvPr id="12" name="Content Placeholder 4">
            <a:extLst>
              <a:ext uri="{FF2B5EF4-FFF2-40B4-BE49-F238E27FC236}">
                <a16:creationId xmlns:a16="http://schemas.microsoft.com/office/drawing/2014/main" id="{7FF468A8-16BF-4A8F-AFB9-5A52B0BF6BA1}"/>
              </a:ext>
            </a:extLst>
          </p:cNvPr>
          <p:cNvSpPr txBox="1">
            <a:spLocks/>
          </p:cNvSpPr>
          <p:nvPr/>
        </p:nvSpPr>
        <p:spPr bwMode="auto">
          <a:xfrm>
            <a:off x="479376" y="1498495"/>
            <a:ext cx="11054176" cy="43204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66700" indent="-266700" algn="l" rtl="0" eaLnBrk="0" fontAlgn="base" hangingPunct="0">
              <a:spcBef>
                <a:spcPct val="20000"/>
              </a:spcBef>
              <a:spcAft>
                <a:spcPct val="0"/>
              </a:spcAft>
              <a:buClr>
                <a:srgbClr val="002957"/>
              </a:buClr>
              <a:buSzPct val="100000"/>
              <a:buBlip>
                <a:blip r:embed="rId3"/>
              </a:buBlip>
              <a:tabLst>
                <a:tab pos="266700" algn="l"/>
              </a:tabLst>
              <a:defRPr sz="2000">
                <a:solidFill>
                  <a:schemeClr val="tx1"/>
                </a:solidFill>
                <a:latin typeface="Verdana" pitchFamily="34" charset="0"/>
                <a:ea typeface="+mn-ea"/>
                <a:cs typeface="Arial" pitchFamily="34" charset="0"/>
              </a:defRPr>
            </a:lvl1pPr>
            <a:lvl2pPr marL="742950" indent="-285750" algn="l" rtl="0" eaLnBrk="0" fontAlgn="base" hangingPunct="0">
              <a:spcBef>
                <a:spcPct val="20000"/>
              </a:spcBef>
              <a:spcAft>
                <a:spcPct val="0"/>
              </a:spcAft>
              <a:buClr>
                <a:srgbClr val="82C55B"/>
              </a:buClr>
              <a:buSzPct val="100000"/>
              <a:buBlip>
                <a:blip r:embed="rId4"/>
              </a:buBlip>
              <a:tabLst>
                <a:tab pos="717550" algn="l"/>
              </a:tabLst>
              <a:defRPr>
                <a:solidFill>
                  <a:schemeClr val="tx1"/>
                </a:solidFill>
                <a:latin typeface="Verdana" pitchFamily="34" charset="0"/>
                <a:cs typeface="Arial" pitchFamily="34" charset="0"/>
              </a:defRPr>
            </a:lvl2pPr>
            <a:lvl3pPr marL="1076325" indent="-266700" algn="l" rtl="0" eaLnBrk="0" fontAlgn="base" hangingPunct="0">
              <a:spcBef>
                <a:spcPct val="20000"/>
              </a:spcBef>
              <a:spcAft>
                <a:spcPct val="0"/>
              </a:spcAft>
              <a:buClr>
                <a:srgbClr val="002957"/>
              </a:buClr>
              <a:buSzPct val="100000"/>
              <a:buBlip>
                <a:blip r:embed="rId5"/>
              </a:buBlip>
              <a:defRPr sz="1600">
                <a:solidFill>
                  <a:schemeClr val="tx1"/>
                </a:solidFill>
                <a:latin typeface="Verdana" pitchFamily="34" charset="0"/>
                <a:cs typeface="Arial" pitchFamily="34" charset="0"/>
              </a:defRPr>
            </a:lvl3pPr>
            <a:lvl4pPr marL="1600200" indent="-228600" algn="l" rtl="0" eaLnBrk="0" fontAlgn="base" hangingPunct="0">
              <a:spcBef>
                <a:spcPct val="20000"/>
              </a:spcBef>
              <a:spcAft>
                <a:spcPct val="0"/>
              </a:spcAft>
              <a:buClr>
                <a:srgbClr val="82C55B"/>
              </a:buClr>
              <a:buSzPct val="80000"/>
              <a:buFont typeface="Arial" charset="0"/>
              <a:buChar char="•"/>
              <a:defRPr sz="1400">
                <a:solidFill>
                  <a:schemeClr val="tx1"/>
                </a:solidFill>
                <a:latin typeface="Verdana" pitchFamily="34" charset="0"/>
                <a:cs typeface="Arial" pitchFamily="34" charset="0"/>
              </a:defRPr>
            </a:lvl4pPr>
            <a:lvl5pPr marL="2057400" indent="-228600" algn="l" rtl="0" eaLnBrk="0" fontAlgn="base" hangingPunct="0">
              <a:spcBef>
                <a:spcPct val="20000"/>
              </a:spcBef>
              <a:spcAft>
                <a:spcPct val="0"/>
              </a:spcAft>
              <a:buClr>
                <a:srgbClr val="002957"/>
              </a:buClr>
              <a:buSzPct val="80000"/>
              <a:buFont typeface="Verdana" pitchFamily="34" charset="0"/>
              <a:buChar char="•"/>
              <a:defRPr sz="1200">
                <a:solidFill>
                  <a:schemeClr val="tx1"/>
                </a:solidFill>
                <a:latin typeface="Verdana" pitchFamily="34" charset="0"/>
                <a:cs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eaLnBrk="1" hangingPunct="1">
              <a:buNone/>
            </a:pPr>
            <a:r>
              <a:rPr lang="en-GB" sz="1600" b="1" u="sng" dirty="0">
                <a:solidFill>
                  <a:schemeClr val="accent2"/>
                </a:solidFill>
              </a:rPr>
              <a:t>Sustainable investments</a:t>
            </a:r>
          </a:p>
          <a:p>
            <a:pPr eaLnBrk="1" hangingPunct="1"/>
            <a:r>
              <a:rPr lang="en-GB" sz="1400" dirty="0">
                <a:solidFill>
                  <a:schemeClr val="accent1"/>
                </a:solidFill>
              </a:rPr>
              <a:t>Integrating sustainable investment strategies/approaches: exclusions, ESG screening, impact investing, stewardship and  engagement</a:t>
            </a:r>
          </a:p>
          <a:p>
            <a:pPr eaLnBrk="1" hangingPunct="1"/>
            <a:r>
              <a:rPr lang="en-GB" sz="1400" dirty="0">
                <a:solidFill>
                  <a:schemeClr val="accent1"/>
                </a:solidFill>
              </a:rPr>
              <a:t>Specific policies and timescales for divestment from fossil fuel (especially new and coal)</a:t>
            </a:r>
          </a:p>
          <a:p>
            <a:pPr marL="0" indent="0" eaLnBrk="1" hangingPunct="1">
              <a:buNone/>
            </a:pPr>
            <a:endParaRPr lang="en-GB" sz="1600" dirty="0">
              <a:solidFill>
                <a:schemeClr val="accent1"/>
              </a:solidFill>
            </a:endParaRPr>
          </a:p>
          <a:p>
            <a:pPr marL="0" indent="0">
              <a:buNone/>
            </a:pPr>
            <a:r>
              <a:rPr lang="en-GB" sz="1600" b="1" u="sng" dirty="0">
                <a:solidFill>
                  <a:schemeClr val="accent2"/>
                </a:solidFill>
              </a:rPr>
              <a:t>Sustainable underwriting</a:t>
            </a:r>
          </a:p>
          <a:p>
            <a:pPr eaLnBrk="1" hangingPunct="1"/>
            <a:r>
              <a:rPr lang="en-GB" sz="1400" dirty="0">
                <a:solidFill>
                  <a:schemeClr val="accent1"/>
                </a:solidFill>
              </a:rPr>
              <a:t>Policies on sustainability impact of underwriting policies, with specific timescales to stop underwriting fossil fuel projects (especially new and coal)</a:t>
            </a:r>
          </a:p>
          <a:p>
            <a:pPr marL="0" indent="0" eaLnBrk="1" hangingPunct="1">
              <a:buNone/>
            </a:pPr>
            <a:endParaRPr lang="en-GB" sz="1600" dirty="0">
              <a:solidFill>
                <a:schemeClr val="accent1"/>
              </a:solidFill>
            </a:endParaRPr>
          </a:p>
          <a:p>
            <a:pPr marL="0" indent="0">
              <a:buNone/>
            </a:pPr>
            <a:r>
              <a:rPr lang="en-GB" sz="1600" b="1" u="sng" dirty="0">
                <a:solidFill>
                  <a:schemeClr val="accent2"/>
                </a:solidFill>
              </a:rPr>
              <a:t>Sustainable products</a:t>
            </a:r>
          </a:p>
          <a:p>
            <a:pPr eaLnBrk="1" hangingPunct="1"/>
            <a:r>
              <a:rPr lang="en-GB" sz="1400" dirty="0">
                <a:solidFill>
                  <a:schemeClr val="accent1"/>
                </a:solidFill>
              </a:rPr>
              <a:t>Increasing offer of products with a sustainability component, </a:t>
            </a:r>
            <a:r>
              <a:rPr lang="en-GB" sz="1400" dirty="0" err="1">
                <a:solidFill>
                  <a:schemeClr val="accent1"/>
                </a:solidFill>
              </a:rPr>
              <a:t>eg</a:t>
            </a:r>
            <a:r>
              <a:rPr lang="en-GB" sz="1400" dirty="0">
                <a:solidFill>
                  <a:schemeClr val="accent1"/>
                </a:solidFill>
              </a:rPr>
              <a:t> both insurance products with a risk protection (protection-based products) or investment-based products</a:t>
            </a:r>
          </a:p>
          <a:p>
            <a:pPr marL="0" indent="0" eaLnBrk="1" hangingPunct="1">
              <a:buNone/>
            </a:pPr>
            <a:endParaRPr lang="en-GB" sz="1600" dirty="0">
              <a:solidFill>
                <a:schemeClr val="accent1"/>
              </a:solidFill>
            </a:endParaRPr>
          </a:p>
          <a:p>
            <a:pPr marL="0" indent="0">
              <a:buNone/>
            </a:pPr>
            <a:r>
              <a:rPr lang="en-GB" sz="1600" b="1" u="sng" dirty="0">
                <a:solidFill>
                  <a:schemeClr val="accent2"/>
                </a:solidFill>
              </a:rPr>
              <a:t>Voluntary disclosures and initiatives</a:t>
            </a:r>
          </a:p>
          <a:p>
            <a:pPr eaLnBrk="1" hangingPunct="1"/>
            <a:r>
              <a:rPr lang="en-GB" sz="1400" dirty="0">
                <a:solidFill>
                  <a:schemeClr val="accent1"/>
                </a:solidFill>
              </a:rPr>
              <a:t>Task Force on Climate-Related Disclosures (TCFD), the 2018 Carbon Disclosure Report (CDP), </a:t>
            </a:r>
            <a:r>
              <a:rPr lang="en-GB" sz="1400" dirty="0" err="1">
                <a:solidFill>
                  <a:schemeClr val="accent1"/>
                </a:solidFill>
              </a:rPr>
              <a:t>ClimateWise</a:t>
            </a:r>
            <a:r>
              <a:rPr lang="en-GB" sz="1400" dirty="0">
                <a:solidFill>
                  <a:schemeClr val="accent1"/>
                </a:solidFill>
              </a:rPr>
              <a:t>, UN Environment Programme - Finance Initiative (UNEP FI), Net-Zero Underwriting Alliance, Net-Zero Asset Owner Alliance</a:t>
            </a:r>
          </a:p>
          <a:p>
            <a:pPr eaLnBrk="1" hangingPunct="1"/>
            <a:endParaRPr lang="en-GB" sz="1600" dirty="0">
              <a:solidFill>
                <a:schemeClr val="accent1"/>
              </a:solidFill>
            </a:endParaRPr>
          </a:p>
        </p:txBody>
      </p:sp>
      <p:pic>
        <p:nvPicPr>
          <p:cNvPr id="13" name="Graphic 12">
            <a:extLst>
              <a:ext uri="{FF2B5EF4-FFF2-40B4-BE49-F238E27FC236}">
                <a16:creationId xmlns:a16="http://schemas.microsoft.com/office/drawing/2014/main" id="{239DF71F-D3C9-46B5-90FE-7A190FF7E5C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59167" y="1772816"/>
            <a:ext cx="214313" cy="171450"/>
          </a:xfrm>
          <a:prstGeom prst="rect">
            <a:avLst/>
          </a:prstGeom>
        </p:spPr>
      </p:pic>
      <p:pic>
        <p:nvPicPr>
          <p:cNvPr id="14" name="Graphic 13">
            <a:extLst>
              <a:ext uri="{FF2B5EF4-FFF2-40B4-BE49-F238E27FC236}">
                <a16:creationId xmlns:a16="http://schemas.microsoft.com/office/drawing/2014/main" id="{1313C9A5-BD3E-49E8-B358-F9E59D522E5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44135" y="2263619"/>
            <a:ext cx="214313" cy="171450"/>
          </a:xfrm>
          <a:prstGeom prst="rect">
            <a:avLst/>
          </a:prstGeom>
        </p:spPr>
      </p:pic>
      <p:pic>
        <p:nvPicPr>
          <p:cNvPr id="15" name="Graphic 14">
            <a:extLst>
              <a:ext uri="{FF2B5EF4-FFF2-40B4-BE49-F238E27FC236}">
                <a16:creationId xmlns:a16="http://schemas.microsoft.com/office/drawing/2014/main" id="{0B0286F1-3A35-4D71-9166-16A7B9E63C2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48006" y="3142084"/>
            <a:ext cx="214313" cy="171450"/>
          </a:xfrm>
          <a:prstGeom prst="rect">
            <a:avLst/>
          </a:prstGeom>
        </p:spPr>
      </p:pic>
      <p:pic>
        <p:nvPicPr>
          <p:cNvPr id="16" name="Graphic 15">
            <a:extLst>
              <a:ext uri="{FF2B5EF4-FFF2-40B4-BE49-F238E27FC236}">
                <a16:creationId xmlns:a16="http://schemas.microsoft.com/office/drawing/2014/main" id="{E49786B1-89CD-463A-BCC6-0F8A1C65878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44134" y="4149080"/>
            <a:ext cx="214313" cy="171450"/>
          </a:xfrm>
          <a:prstGeom prst="rect">
            <a:avLst/>
          </a:prstGeom>
        </p:spPr>
      </p:pic>
      <p:pic>
        <p:nvPicPr>
          <p:cNvPr id="17" name="Graphic 16">
            <a:extLst>
              <a:ext uri="{FF2B5EF4-FFF2-40B4-BE49-F238E27FC236}">
                <a16:creationId xmlns:a16="http://schemas.microsoft.com/office/drawing/2014/main" id="{30853DC5-2651-4F7F-AEEF-99BFA93A12A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44133" y="5216411"/>
            <a:ext cx="214313" cy="171450"/>
          </a:xfrm>
          <a:prstGeom prst="rect">
            <a:avLst/>
          </a:prstGeom>
        </p:spPr>
      </p:pic>
    </p:spTree>
    <p:extLst>
      <p:ext uri="{BB962C8B-B14F-4D97-AF65-F5344CB8AC3E}">
        <p14:creationId xmlns:p14="http://schemas.microsoft.com/office/powerpoint/2010/main" val="3950076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A9C99A-1D41-44D2-9680-0BE730949CC2}"/>
              </a:ext>
            </a:extLst>
          </p:cNvPr>
          <p:cNvSpPr>
            <a:spLocks noGrp="1"/>
          </p:cNvSpPr>
          <p:nvPr>
            <p:ph type="body" sz="quarter" idx="12"/>
          </p:nvPr>
        </p:nvSpPr>
        <p:spPr>
          <a:xfrm>
            <a:off x="335360" y="1036653"/>
            <a:ext cx="11328640" cy="359246"/>
          </a:xfrm>
        </p:spPr>
        <p:txBody>
          <a:bodyPr/>
          <a:lstStyle/>
          <a:p>
            <a:r>
              <a:rPr lang="en-GB" dirty="0"/>
              <a:t>Source: Insure our Future 2020 report</a:t>
            </a:r>
          </a:p>
        </p:txBody>
      </p:sp>
      <p:sp>
        <p:nvSpPr>
          <p:cNvPr id="3" name="Title 2">
            <a:extLst>
              <a:ext uri="{FF2B5EF4-FFF2-40B4-BE49-F238E27FC236}">
                <a16:creationId xmlns:a16="http://schemas.microsoft.com/office/drawing/2014/main" id="{96A16B38-262E-4D83-B44B-C93DA65BCBF1}"/>
              </a:ext>
            </a:extLst>
          </p:cNvPr>
          <p:cNvSpPr>
            <a:spLocks noGrp="1"/>
          </p:cNvSpPr>
          <p:nvPr>
            <p:ph type="title"/>
          </p:nvPr>
        </p:nvSpPr>
        <p:spPr>
          <a:xfrm>
            <a:off x="335360" y="404912"/>
            <a:ext cx="11330516" cy="431800"/>
          </a:xfrm>
        </p:spPr>
        <p:txBody>
          <a:bodyPr/>
          <a:lstStyle/>
          <a:p>
            <a:r>
              <a:rPr lang="en-GB" sz="2400" dirty="0"/>
              <a:t>Insurers’ actions to limit and reduce exposures are accelerating</a:t>
            </a:r>
          </a:p>
        </p:txBody>
      </p:sp>
      <p:sp>
        <p:nvSpPr>
          <p:cNvPr id="5" name="Slide Number Placeholder 4">
            <a:extLst>
              <a:ext uri="{FF2B5EF4-FFF2-40B4-BE49-F238E27FC236}">
                <a16:creationId xmlns:a16="http://schemas.microsoft.com/office/drawing/2014/main" id="{7FA046A0-4074-4449-80C9-8142188F04FD}"/>
              </a:ext>
            </a:extLst>
          </p:cNvPr>
          <p:cNvSpPr>
            <a:spLocks noGrp="1"/>
          </p:cNvSpPr>
          <p:nvPr>
            <p:ph type="sldNum" sz="quarter" idx="13"/>
          </p:nvPr>
        </p:nvSpPr>
        <p:spPr/>
        <p:txBody>
          <a:bodyPr/>
          <a:lstStyle/>
          <a:p>
            <a:fld id="{BD0E48A5-5353-434C-97D1-5CA4F598D33E}" type="slidenum">
              <a:rPr lang="en-US" smtClean="0"/>
              <a:pPr/>
              <a:t>7</a:t>
            </a:fld>
            <a:endParaRPr lang="en-US"/>
          </a:p>
        </p:txBody>
      </p:sp>
      <p:pic>
        <p:nvPicPr>
          <p:cNvPr id="9" name="Picture 8">
            <a:extLst>
              <a:ext uri="{FF2B5EF4-FFF2-40B4-BE49-F238E27FC236}">
                <a16:creationId xmlns:a16="http://schemas.microsoft.com/office/drawing/2014/main" id="{43300C13-7C22-4A0C-95AE-F83A03E0A97C}"/>
              </a:ext>
            </a:extLst>
          </p:cNvPr>
          <p:cNvPicPr>
            <a:picLocks noChangeAspect="1"/>
          </p:cNvPicPr>
          <p:nvPr/>
        </p:nvPicPr>
        <p:blipFill>
          <a:blip r:embed="rId3"/>
          <a:stretch>
            <a:fillRect/>
          </a:stretch>
        </p:blipFill>
        <p:spPr>
          <a:xfrm>
            <a:off x="10005" y="1641011"/>
            <a:ext cx="6158004" cy="2876905"/>
          </a:xfrm>
          <a:prstGeom prst="rect">
            <a:avLst/>
          </a:prstGeom>
        </p:spPr>
      </p:pic>
      <p:pic>
        <p:nvPicPr>
          <p:cNvPr id="10" name="Picture 9">
            <a:extLst>
              <a:ext uri="{FF2B5EF4-FFF2-40B4-BE49-F238E27FC236}">
                <a16:creationId xmlns:a16="http://schemas.microsoft.com/office/drawing/2014/main" id="{2EFECCB8-5425-4CB7-951C-2D1E86432CB9}"/>
              </a:ext>
            </a:extLst>
          </p:cNvPr>
          <p:cNvPicPr>
            <a:picLocks noChangeAspect="1"/>
          </p:cNvPicPr>
          <p:nvPr/>
        </p:nvPicPr>
        <p:blipFill>
          <a:blip r:embed="rId4"/>
          <a:stretch>
            <a:fillRect/>
          </a:stretch>
        </p:blipFill>
        <p:spPr>
          <a:xfrm>
            <a:off x="6360724" y="1700808"/>
            <a:ext cx="5444959" cy="2911576"/>
          </a:xfrm>
          <a:prstGeom prst="rect">
            <a:avLst/>
          </a:prstGeom>
        </p:spPr>
      </p:pic>
    </p:spTree>
    <p:extLst>
      <p:ext uri="{BB962C8B-B14F-4D97-AF65-F5344CB8AC3E}">
        <p14:creationId xmlns:p14="http://schemas.microsoft.com/office/powerpoint/2010/main" val="3866255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9814CB-C654-46BE-84EF-D658BF094953}"/>
              </a:ext>
            </a:extLst>
          </p:cNvPr>
          <p:cNvSpPr>
            <a:spLocks noGrp="1"/>
          </p:cNvSpPr>
          <p:nvPr>
            <p:ph type="title"/>
          </p:nvPr>
        </p:nvSpPr>
        <p:spPr>
          <a:xfrm>
            <a:off x="491068" y="432837"/>
            <a:ext cx="11330516" cy="431800"/>
          </a:xfrm>
        </p:spPr>
        <p:txBody>
          <a:bodyPr/>
          <a:lstStyle/>
          <a:p>
            <a:r>
              <a:rPr lang="en-GB" sz="2200" dirty="0"/>
              <a:t>And the market appears to be reacting to transition risk </a:t>
            </a:r>
          </a:p>
        </p:txBody>
      </p:sp>
      <p:sp>
        <p:nvSpPr>
          <p:cNvPr id="5" name="Slide Number Placeholder 4">
            <a:extLst>
              <a:ext uri="{FF2B5EF4-FFF2-40B4-BE49-F238E27FC236}">
                <a16:creationId xmlns:a16="http://schemas.microsoft.com/office/drawing/2014/main" id="{C14F64B0-1C57-415F-92CE-FFFE11D55C7E}"/>
              </a:ext>
            </a:extLst>
          </p:cNvPr>
          <p:cNvSpPr>
            <a:spLocks noGrp="1"/>
          </p:cNvSpPr>
          <p:nvPr>
            <p:ph type="sldNum" sz="quarter" idx="13"/>
          </p:nvPr>
        </p:nvSpPr>
        <p:spPr/>
        <p:txBody>
          <a:bodyPr/>
          <a:lstStyle/>
          <a:p>
            <a:fld id="{BD0E48A5-5353-434C-97D1-5CA4F598D33E}" type="slidenum">
              <a:rPr lang="en-US" smtClean="0"/>
              <a:pPr/>
              <a:t>8</a:t>
            </a:fld>
            <a:endParaRPr lang="en-US"/>
          </a:p>
        </p:txBody>
      </p:sp>
      <p:sp>
        <p:nvSpPr>
          <p:cNvPr id="8" name="Rectangle 7">
            <a:extLst>
              <a:ext uri="{FF2B5EF4-FFF2-40B4-BE49-F238E27FC236}">
                <a16:creationId xmlns:a16="http://schemas.microsoft.com/office/drawing/2014/main" id="{DA071BF5-B597-4B2A-B227-416A87B4C0DA}"/>
              </a:ext>
            </a:extLst>
          </p:cNvPr>
          <p:cNvSpPr/>
          <p:nvPr/>
        </p:nvSpPr>
        <p:spPr>
          <a:xfrm>
            <a:off x="299361" y="974621"/>
            <a:ext cx="11713930" cy="584775"/>
          </a:xfrm>
          <a:prstGeom prst="rect">
            <a:avLst/>
          </a:prstGeom>
        </p:spPr>
        <p:txBody>
          <a:bodyPr wrap="square">
            <a:spAutoFit/>
          </a:bodyPr>
          <a:lstStyle/>
          <a:p>
            <a:r>
              <a:rPr lang="en-GB" sz="1600" b="1" dirty="0">
                <a:solidFill>
                  <a:schemeClr val="accent2"/>
                </a:solidFill>
              </a:rPr>
              <a:t>Over the last 10 years Oil &amp; Gas has underperformed market by 300%, Coal by over 400%</a:t>
            </a:r>
          </a:p>
          <a:p>
            <a:endParaRPr lang="en-GB" sz="1600" b="1" dirty="0">
              <a:solidFill>
                <a:schemeClr val="accent2"/>
              </a:solidFill>
            </a:endParaRPr>
          </a:p>
        </p:txBody>
      </p:sp>
      <p:sp>
        <p:nvSpPr>
          <p:cNvPr id="4" name="TextBox 3">
            <a:extLst>
              <a:ext uri="{FF2B5EF4-FFF2-40B4-BE49-F238E27FC236}">
                <a16:creationId xmlns:a16="http://schemas.microsoft.com/office/drawing/2014/main" id="{4E6E55A9-DB32-4939-B110-BAF0D9B306B3}"/>
              </a:ext>
            </a:extLst>
          </p:cNvPr>
          <p:cNvSpPr txBox="1"/>
          <p:nvPr/>
        </p:nvSpPr>
        <p:spPr>
          <a:xfrm>
            <a:off x="9768408" y="6596390"/>
            <a:ext cx="1560802" cy="261610"/>
          </a:xfrm>
          <a:prstGeom prst="rect">
            <a:avLst/>
          </a:prstGeom>
          <a:noFill/>
        </p:spPr>
        <p:txBody>
          <a:bodyPr wrap="square" rtlCol="0">
            <a:spAutoFit/>
          </a:bodyPr>
          <a:lstStyle/>
          <a:p>
            <a:r>
              <a:rPr lang="en-GB" sz="1100" dirty="0"/>
              <a:t>Source: Refinitiv</a:t>
            </a:r>
          </a:p>
        </p:txBody>
      </p:sp>
      <p:pic>
        <p:nvPicPr>
          <p:cNvPr id="2" name="Picture 1">
            <a:extLst>
              <a:ext uri="{FF2B5EF4-FFF2-40B4-BE49-F238E27FC236}">
                <a16:creationId xmlns:a16="http://schemas.microsoft.com/office/drawing/2014/main" id="{889AEEB4-F0B8-4A86-B599-044C630B59C2}"/>
              </a:ext>
            </a:extLst>
          </p:cNvPr>
          <p:cNvPicPr>
            <a:picLocks noChangeAspect="1"/>
          </p:cNvPicPr>
          <p:nvPr/>
        </p:nvPicPr>
        <p:blipFill>
          <a:blip r:embed="rId3"/>
          <a:stretch>
            <a:fillRect/>
          </a:stretch>
        </p:blipFill>
        <p:spPr>
          <a:xfrm>
            <a:off x="1703512" y="1742416"/>
            <a:ext cx="7983127" cy="4691722"/>
          </a:xfrm>
          <a:prstGeom prst="rect">
            <a:avLst/>
          </a:prstGeom>
        </p:spPr>
      </p:pic>
      <p:sp>
        <p:nvSpPr>
          <p:cNvPr id="6" name="Arrow: Down 5">
            <a:extLst>
              <a:ext uri="{FF2B5EF4-FFF2-40B4-BE49-F238E27FC236}">
                <a16:creationId xmlns:a16="http://schemas.microsoft.com/office/drawing/2014/main" id="{4CAA1925-BEA5-4B26-81D1-9753A2F8A895}"/>
              </a:ext>
            </a:extLst>
          </p:cNvPr>
          <p:cNvSpPr/>
          <p:nvPr/>
        </p:nvSpPr>
        <p:spPr bwMode="gray">
          <a:xfrm>
            <a:off x="9110575" y="2636912"/>
            <a:ext cx="576064" cy="1656184"/>
          </a:xfrm>
          <a:prstGeom prst="downArrow">
            <a:avLst/>
          </a:prstGeom>
          <a:solidFill>
            <a:schemeClr val="accent5">
              <a:lumMod val="60000"/>
              <a:lumOff val="40000"/>
            </a:schemeClr>
          </a:solidFill>
          <a:ln>
            <a:solidFill>
              <a:schemeClr val="bg1"/>
            </a:solidFill>
            <a:headEnd/>
            <a:tailEnd/>
          </a:ln>
        </p:spPr>
        <p:style>
          <a:lnRef idx="2">
            <a:schemeClr val="dk1"/>
          </a:lnRef>
          <a:fillRef idx="1">
            <a:schemeClr val="lt1"/>
          </a:fillRef>
          <a:effectRef idx="0">
            <a:schemeClr val="dk1"/>
          </a:effectRef>
          <a:fontRef idx="minor">
            <a:schemeClr val="dk1"/>
          </a:fontRef>
        </p:style>
        <p:txBody>
          <a:bodyPr wrap="none" lIns="0" tIns="0" rIns="0" bIns="0" rtlCol="0" anchor="ctr"/>
          <a:lstStyle/>
          <a:p>
            <a:pPr algn="ctr"/>
            <a:endParaRPr lang="en-GB">
              <a:latin typeface="+mj-lt"/>
              <a:cs typeface="+mn-cs"/>
            </a:endParaRPr>
          </a:p>
        </p:txBody>
      </p:sp>
      <p:sp>
        <p:nvSpPr>
          <p:cNvPr id="7" name="TextBox 6">
            <a:extLst>
              <a:ext uri="{FF2B5EF4-FFF2-40B4-BE49-F238E27FC236}">
                <a16:creationId xmlns:a16="http://schemas.microsoft.com/office/drawing/2014/main" id="{CF064640-19AC-4F48-96DE-3E7F16243F34}"/>
              </a:ext>
            </a:extLst>
          </p:cNvPr>
          <p:cNvSpPr txBox="1"/>
          <p:nvPr/>
        </p:nvSpPr>
        <p:spPr>
          <a:xfrm>
            <a:off x="8976784" y="3095672"/>
            <a:ext cx="2735840" cy="954107"/>
          </a:xfrm>
          <a:prstGeom prst="rect">
            <a:avLst/>
          </a:prstGeom>
          <a:solidFill>
            <a:schemeClr val="bg1"/>
          </a:solidFill>
        </p:spPr>
        <p:txBody>
          <a:bodyPr wrap="square" rtlCol="0">
            <a:spAutoFit/>
          </a:bodyPr>
          <a:lstStyle/>
          <a:p>
            <a:r>
              <a:rPr lang="en-GB" sz="1400" dirty="0"/>
              <a:t>Oil &amp; Gas and Coal sectors show very significant underperformance relative to the market</a:t>
            </a:r>
          </a:p>
        </p:txBody>
      </p:sp>
    </p:spTree>
    <p:extLst>
      <p:ext uri="{BB962C8B-B14F-4D97-AF65-F5344CB8AC3E}">
        <p14:creationId xmlns:p14="http://schemas.microsoft.com/office/powerpoint/2010/main" val="3115747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8A8317C-B758-4AD2-8B92-D2E00E1AD6C9}"/>
              </a:ext>
            </a:extLst>
          </p:cNvPr>
          <p:cNvSpPr/>
          <p:nvPr/>
        </p:nvSpPr>
        <p:spPr bwMode="gray">
          <a:xfrm>
            <a:off x="6312024" y="2368176"/>
            <a:ext cx="4824536" cy="3970318"/>
          </a:xfrm>
          <a:prstGeom prst="rect">
            <a:avLst/>
          </a:prstGeom>
          <a:solidFill>
            <a:srgbClr val="EEF7ED"/>
          </a:solidFill>
          <a:ln w="28575" cmpd="sng">
            <a:noFill/>
            <a:miter lim="800000"/>
            <a:headEnd/>
            <a:tailEnd/>
          </a:ln>
          <a:effectLst>
            <a:outerShdw dist="53882" dir="2700000" algn="ctr" rotWithShape="0">
              <a:srgbClr val="292929">
                <a:alpha val="50000"/>
              </a:srgbClr>
            </a:outerShdw>
          </a:effectLst>
        </p:spPr>
        <p:txBody>
          <a:bodyPr wrap="none" lIns="0" tIns="0" rIns="0" bIns="0" rtlCol="0" anchor="ctr"/>
          <a:lstStyle/>
          <a:p>
            <a:pPr algn="ctr"/>
            <a:endParaRPr lang="en-GB">
              <a:latin typeface="+mj-lt"/>
              <a:cs typeface="+mn-cs"/>
            </a:endParaRPr>
          </a:p>
        </p:txBody>
      </p:sp>
      <p:sp>
        <p:nvSpPr>
          <p:cNvPr id="4" name="Rectangle 3">
            <a:extLst>
              <a:ext uri="{FF2B5EF4-FFF2-40B4-BE49-F238E27FC236}">
                <a16:creationId xmlns:a16="http://schemas.microsoft.com/office/drawing/2014/main" id="{3F083BF4-2D1A-42DB-BB91-5470451FD01F}"/>
              </a:ext>
            </a:extLst>
          </p:cNvPr>
          <p:cNvSpPr/>
          <p:nvPr/>
        </p:nvSpPr>
        <p:spPr bwMode="gray">
          <a:xfrm>
            <a:off x="262425" y="5805264"/>
            <a:ext cx="1369079" cy="1002017"/>
          </a:xfrm>
          <a:prstGeom prst="rect">
            <a:avLst/>
          </a:prstGeom>
          <a:solidFill>
            <a:schemeClr val="bg1"/>
          </a:solidFill>
          <a:ln w="28575" cmpd="sng">
            <a:noFill/>
            <a:miter lim="800000"/>
            <a:headEnd/>
            <a:tailEnd/>
          </a:ln>
          <a:effectLst/>
        </p:spPr>
        <p:txBody>
          <a:bodyPr wrap="none" lIns="0" tIns="0" rIns="0" bIns="0" rtlCol="0" anchor="ctr"/>
          <a:lstStyle/>
          <a:p>
            <a:pPr algn="ctr"/>
            <a:endParaRPr lang="en-GB">
              <a:latin typeface="+mj-lt"/>
              <a:cs typeface="+mn-cs"/>
            </a:endParaRPr>
          </a:p>
        </p:txBody>
      </p:sp>
      <p:sp>
        <p:nvSpPr>
          <p:cNvPr id="2" name="Rectangle 1">
            <a:extLst>
              <a:ext uri="{FF2B5EF4-FFF2-40B4-BE49-F238E27FC236}">
                <a16:creationId xmlns:a16="http://schemas.microsoft.com/office/drawing/2014/main" id="{B188280B-A4B6-4551-B7CB-13CE50339706}"/>
              </a:ext>
            </a:extLst>
          </p:cNvPr>
          <p:cNvSpPr/>
          <p:nvPr/>
        </p:nvSpPr>
        <p:spPr bwMode="gray">
          <a:xfrm>
            <a:off x="542504" y="2368176"/>
            <a:ext cx="4824536" cy="3970318"/>
          </a:xfrm>
          <a:prstGeom prst="rect">
            <a:avLst/>
          </a:prstGeom>
          <a:solidFill>
            <a:schemeClr val="accent2">
              <a:lumMod val="20000"/>
              <a:lumOff val="80000"/>
            </a:schemeClr>
          </a:solidFill>
          <a:ln w="28575" cmpd="sng">
            <a:noFill/>
            <a:miter lim="800000"/>
            <a:headEnd/>
            <a:tailEnd/>
          </a:ln>
          <a:effectLst>
            <a:outerShdw dist="53882" dir="2700000" algn="ctr" rotWithShape="0">
              <a:srgbClr val="292929">
                <a:alpha val="50000"/>
              </a:srgbClr>
            </a:outerShdw>
          </a:effectLst>
        </p:spPr>
        <p:txBody>
          <a:bodyPr wrap="none" lIns="0" tIns="0" rIns="0" bIns="0" rtlCol="0" anchor="ctr"/>
          <a:lstStyle/>
          <a:p>
            <a:pPr algn="ctr"/>
            <a:endParaRPr lang="en-GB">
              <a:latin typeface="+mj-lt"/>
              <a:cs typeface="+mn-cs"/>
            </a:endParaRPr>
          </a:p>
        </p:txBody>
      </p:sp>
      <p:sp>
        <p:nvSpPr>
          <p:cNvPr id="3" name="Title 2">
            <a:extLst>
              <a:ext uri="{FF2B5EF4-FFF2-40B4-BE49-F238E27FC236}">
                <a16:creationId xmlns:a16="http://schemas.microsoft.com/office/drawing/2014/main" id="{DF49D2B8-F960-43AC-8D22-C574EDF11B5E}"/>
              </a:ext>
            </a:extLst>
          </p:cNvPr>
          <p:cNvSpPr>
            <a:spLocks noGrp="1"/>
          </p:cNvSpPr>
          <p:nvPr>
            <p:ph type="title"/>
          </p:nvPr>
        </p:nvSpPr>
        <p:spPr>
          <a:xfrm>
            <a:off x="263352" y="116632"/>
            <a:ext cx="11377264" cy="431800"/>
          </a:xfrm>
        </p:spPr>
        <p:txBody>
          <a:bodyPr/>
          <a:lstStyle/>
          <a:p>
            <a:r>
              <a:rPr lang="en-GB" sz="2400" dirty="0"/>
              <a:t>SII already covers all risks but focus on sustainability is being significantly increased</a:t>
            </a:r>
          </a:p>
        </p:txBody>
      </p:sp>
      <p:sp>
        <p:nvSpPr>
          <p:cNvPr id="5" name="Slide Number Placeholder 4">
            <a:extLst>
              <a:ext uri="{FF2B5EF4-FFF2-40B4-BE49-F238E27FC236}">
                <a16:creationId xmlns:a16="http://schemas.microsoft.com/office/drawing/2014/main" id="{7B186574-2B0C-49DD-9A7D-A027F4FCCAA0}"/>
              </a:ext>
            </a:extLst>
          </p:cNvPr>
          <p:cNvSpPr>
            <a:spLocks noGrp="1"/>
          </p:cNvSpPr>
          <p:nvPr>
            <p:ph type="sldNum" sz="quarter" idx="13"/>
          </p:nvPr>
        </p:nvSpPr>
        <p:spPr/>
        <p:txBody>
          <a:bodyPr/>
          <a:lstStyle/>
          <a:p>
            <a:fld id="{BD0E48A5-5353-434C-97D1-5CA4F598D33E}" type="slidenum">
              <a:rPr lang="en-US" smtClean="0"/>
              <a:pPr/>
              <a:t>9</a:t>
            </a:fld>
            <a:endParaRPr lang="en-US"/>
          </a:p>
        </p:txBody>
      </p:sp>
      <p:sp>
        <p:nvSpPr>
          <p:cNvPr id="9" name="Isosceles Triangle 8">
            <a:extLst>
              <a:ext uri="{FF2B5EF4-FFF2-40B4-BE49-F238E27FC236}">
                <a16:creationId xmlns:a16="http://schemas.microsoft.com/office/drawing/2014/main" id="{22309D30-1992-46B9-BB3C-949434AEB426}"/>
              </a:ext>
            </a:extLst>
          </p:cNvPr>
          <p:cNvSpPr/>
          <p:nvPr/>
        </p:nvSpPr>
        <p:spPr bwMode="gray">
          <a:xfrm>
            <a:off x="6312024" y="1412776"/>
            <a:ext cx="4824536" cy="810947"/>
          </a:xfrm>
          <a:prstGeom prst="triangle">
            <a:avLst/>
          </a:prstGeom>
          <a:solidFill>
            <a:srgbClr val="00B050"/>
          </a:solidFill>
          <a:ln w="28575" cmpd="sng">
            <a:noFill/>
            <a:miter lim="800000"/>
            <a:headEnd/>
            <a:tailEnd/>
          </a:ln>
          <a:effectLst>
            <a:outerShdw dist="53882" dir="2700000" algn="ctr" rotWithShape="0">
              <a:srgbClr val="292929">
                <a:alpha val="50000"/>
              </a:srgbClr>
            </a:outerShdw>
          </a:effectLst>
        </p:spPr>
        <p:txBody>
          <a:bodyPr wrap="none" lIns="0" tIns="0" rIns="0" bIns="0" rtlCol="0" anchor="ctr"/>
          <a:lstStyle/>
          <a:p>
            <a:pPr algn="ctr"/>
            <a:r>
              <a:rPr lang="en-GB" b="1" dirty="0">
                <a:solidFill>
                  <a:schemeClr val="bg1"/>
                </a:solidFill>
              </a:rPr>
              <a:t>Other key initiatives</a:t>
            </a:r>
          </a:p>
        </p:txBody>
      </p:sp>
      <p:sp>
        <p:nvSpPr>
          <p:cNvPr id="13" name="TextBox 12">
            <a:extLst>
              <a:ext uri="{FF2B5EF4-FFF2-40B4-BE49-F238E27FC236}">
                <a16:creationId xmlns:a16="http://schemas.microsoft.com/office/drawing/2014/main" id="{63FFB851-BE64-4D45-8B94-B2DFD33CD5CA}"/>
              </a:ext>
            </a:extLst>
          </p:cNvPr>
          <p:cNvSpPr txBox="1"/>
          <p:nvPr/>
        </p:nvSpPr>
        <p:spPr>
          <a:xfrm>
            <a:off x="551384" y="2348880"/>
            <a:ext cx="4824536" cy="3970318"/>
          </a:xfrm>
          <a:prstGeom prst="rect">
            <a:avLst/>
          </a:prstGeom>
          <a:noFill/>
        </p:spPr>
        <p:txBody>
          <a:bodyPr wrap="square" rtlCol="0">
            <a:spAutoFit/>
          </a:bodyPr>
          <a:lstStyle/>
          <a:p>
            <a:pPr marL="342900" indent="-342900">
              <a:buFont typeface="+mj-lt"/>
              <a:buAutoNum type="arabicPeriod"/>
            </a:pPr>
            <a:r>
              <a:rPr lang="en-GB" dirty="0"/>
              <a:t>Specific mention of sustainability risks (SR) in risk management, underwriting reserving, ORSA, actuarial function and remuneration</a:t>
            </a:r>
          </a:p>
          <a:p>
            <a:pPr marL="342900" indent="-342900">
              <a:buFont typeface="+mj-lt"/>
              <a:buAutoNum type="arabicPeriod"/>
            </a:pPr>
            <a:r>
              <a:rPr lang="en-GB" dirty="0"/>
              <a:t>Prudent person principle: not only SR, but also long-term impacts on sustainability factors</a:t>
            </a:r>
          </a:p>
          <a:p>
            <a:pPr marL="342900" lvl="1" indent="-342900">
              <a:buFont typeface="+mj-lt"/>
              <a:buAutoNum type="arabicPeriod" startAt="3"/>
            </a:pPr>
            <a:r>
              <a:rPr lang="en-GB" dirty="0"/>
              <a:t>NATCAT risk module of the SCR (re)calibration</a:t>
            </a:r>
          </a:p>
          <a:p>
            <a:pPr marL="342900" lvl="1" indent="-342900">
              <a:buFont typeface="+mj-lt"/>
              <a:buAutoNum type="arabicPeriod" startAt="3"/>
            </a:pPr>
            <a:r>
              <a:rPr lang="en-GB" dirty="0"/>
              <a:t>Underwriting: impact underwriting, pricing of risks, etc.</a:t>
            </a:r>
          </a:p>
          <a:p>
            <a:pPr marL="342900" lvl="1" indent="-342900">
              <a:buFont typeface="+mj-lt"/>
              <a:buAutoNum type="arabicPeriod" startAt="3"/>
            </a:pPr>
            <a:r>
              <a:rPr lang="en-GB" dirty="0"/>
              <a:t>Scenario analysis in ORSA</a:t>
            </a:r>
          </a:p>
          <a:p>
            <a:pPr marL="342900" lvl="1" indent="-342900">
              <a:buFont typeface="+mj-lt"/>
              <a:buAutoNum type="arabicPeriod" startAt="3"/>
            </a:pPr>
            <a:r>
              <a:rPr lang="en-GB" dirty="0"/>
              <a:t>Stress Testing and EIOPA’s ongoing monitoring of transition risk</a:t>
            </a:r>
          </a:p>
        </p:txBody>
      </p:sp>
      <p:sp>
        <p:nvSpPr>
          <p:cNvPr id="14" name="Rectangle 13">
            <a:extLst>
              <a:ext uri="{FF2B5EF4-FFF2-40B4-BE49-F238E27FC236}">
                <a16:creationId xmlns:a16="http://schemas.microsoft.com/office/drawing/2014/main" id="{ED3FA8C4-3DA4-4D2D-8D71-DBC45CB01553}"/>
              </a:ext>
            </a:extLst>
          </p:cNvPr>
          <p:cNvSpPr/>
          <p:nvPr/>
        </p:nvSpPr>
        <p:spPr>
          <a:xfrm>
            <a:off x="430742" y="994292"/>
            <a:ext cx="11713930" cy="584775"/>
          </a:xfrm>
          <a:prstGeom prst="rect">
            <a:avLst/>
          </a:prstGeom>
        </p:spPr>
        <p:txBody>
          <a:bodyPr wrap="square">
            <a:spAutoFit/>
          </a:bodyPr>
          <a:lstStyle/>
          <a:p>
            <a:r>
              <a:rPr lang="en-GB" sz="1600" b="1" dirty="0">
                <a:solidFill>
                  <a:schemeClr val="accent2"/>
                </a:solidFill>
              </a:rPr>
              <a:t>Changes are under way to widen, accelerate and monitor insurers’ shift away from climate risks</a:t>
            </a:r>
          </a:p>
          <a:p>
            <a:endParaRPr lang="en-GB" sz="1600" b="1" dirty="0">
              <a:solidFill>
                <a:schemeClr val="accent2"/>
              </a:solidFill>
            </a:endParaRPr>
          </a:p>
        </p:txBody>
      </p:sp>
      <p:sp>
        <p:nvSpPr>
          <p:cNvPr id="16" name="TextBox 15">
            <a:extLst>
              <a:ext uri="{FF2B5EF4-FFF2-40B4-BE49-F238E27FC236}">
                <a16:creationId xmlns:a16="http://schemas.microsoft.com/office/drawing/2014/main" id="{850137F3-389A-43A7-9F16-89B642DAC6F8}"/>
              </a:ext>
            </a:extLst>
          </p:cNvPr>
          <p:cNvSpPr txBox="1"/>
          <p:nvPr/>
        </p:nvSpPr>
        <p:spPr>
          <a:xfrm>
            <a:off x="6384032" y="2407680"/>
            <a:ext cx="4752528" cy="3139321"/>
          </a:xfrm>
          <a:prstGeom prst="rect">
            <a:avLst/>
          </a:prstGeom>
          <a:noFill/>
        </p:spPr>
        <p:txBody>
          <a:bodyPr wrap="square" rtlCol="0">
            <a:spAutoFit/>
          </a:bodyPr>
          <a:lstStyle/>
          <a:p>
            <a:pPr marL="285750" indent="-285750">
              <a:buFontTx/>
              <a:buChar char="-"/>
            </a:pPr>
            <a:r>
              <a:rPr lang="en-GB" dirty="0"/>
              <a:t>Sustainable Finance Disclosure Regulation (SFDR)</a:t>
            </a:r>
          </a:p>
          <a:p>
            <a:pPr marL="285750" indent="-285750">
              <a:buFontTx/>
              <a:buChar char="-"/>
            </a:pPr>
            <a:r>
              <a:rPr lang="en-GB" dirty="0"/>
              <a:t>Taxonomy Regulation </a:t>
            </a:r>
          </a:p>
          <a:p>
            <a:pPr marL="285750" indent="-285750">
              <a:buFontTx/>
              <a:buChar char="-"/>
            </a:pPr>
            <a:r>
              <a:rPr lang="en-GB" dirty="0"/>
              <a:t>Corporate Sustainability Reporting Directive (CSRD) </a:t>
            </a:r>
          </a:p>
          <a:p>
            <a:pPr marL="285750" indent="-285750">
              <a:buFontTx/>
              <a:buChar char="-"/>
            </a:pPr>
            <a:r>
              <a:rPr lang="en-GB" dirty="0"/>
              <a:t>European Single Access Point (ESAP)</a:t>
            </a:r>
          </a:p>
          <a:p>
            <a:pPr marL="285750" indent="-285750">
              <a:buFontTx/>
              <a:buChar char="-"/>
            </a:pPr>
            <a:r>
              <a:rPr lang="en-GB" dirty="0"/>
              <a:t>EU Green Bond Standard</a:t>
            </a:r>
          </a:p>
          <a:p>
            <a:pPr marL="285750" indent="-285750">
              <a:buFontTx/>
              <a:buChar char="-"/>
            </a:pPr>
            <a:r>
              <a:rPr lang="en-GB" dirty="0"/>
              <a:t>Sustainable Corporate Governance</a:t>
            </a:r>
          </a:p>
          <a:p>
            <a:pPr marL="285750" indent="-285750">
              <a:buFontTx/>
              <a:buChar char="-"/>
            </a:pPr>
            <a:r>
              <a:rPr lang="en-GB" dirty="0"/>
              <a:t>…</a:t>
            </a:r>
          </a:p>
          <a:p>
            <a:pPr marL="285750" indent="-285750">
              <a:buFontTx/>
              <a:buChar char="-"/>
            </a:pPr>
            <a:endParaRPr lang="en-GB" dirty="0"/>
          </a:p>
          <a:p>
            <a:pPr marL="285750" indent="-285750">
              <a:buFontTx/>
              <a:buChar char="-"/>
            </a:pPr>
            <a:endParaRPr lang="en-GB" dirty="0"/>
          </a:p>
        </p:txBody>
      </p:sp>
      <p:sp>
        <p:nvSpPr>
          <p:cNvPr id="10" name="Isosceles Triangle 9">
            <a:extLst>
              <a:ext uri="{FF2B5EF4-FFF2-40B4-BE49-F238E27FC236}">
                <a16:creationId xmlns:a16="http://schemas.microsoft.com/office/drawing/2014/main" id="{0D152B79-AC93-4F35-8C14-BC821B7176ED}"/>
              </a:ext>
            </a:extLst>
          </p:cNvPr>
          <p:cNvSpPr/>
          <p:nvPr/>
        </p:nvSpPr>
        <p:spPr bwMode="gray">
          <a:xfrm>
            <a:off x="551384" y="1412777"/>
            <a:ext cx="4824536" cy="810947"/>
          </a:xfrm>
          <a:prstGeom prst="triangle">
            <a:avLst/>
          </a:prstGeom>
          <a:solidFill>
            <a:schemeClr val="accent2"/>
          </a:solidFill>
          <a:ln w="28575" cmpd="sng">
            <a:noFill/>
            <a:miter lim="800000"/>
            <a:headEnd/>
            <a:tailEnd/>
          </a:ln>
          <a:effectLst>
            <a:outerShdw dist="53882" dir="2700000" algn="ctr" rotWithShape="0">
              <a:srgbClr val="292929">
                <a:alpha val="50000"/>
              </a:srgbClr>
            </a:outerShdw>
          </a:effectLst>
        </p:spPr>
        <p:txBody>
          <a:bodyPr wrap="none" lIns="0" tIns="0" rIns="0" bIns="0" rtlCol="0" anchor="ctr"/>
          <a:lstStyle/>
          <a:p>
            <a:pPr algn="ctr"/>
            <a:r>
              <a:rPr lang="en-GB" b="1" dirty="0">
                <a:solidFill>
                  <a:schemeClr val="bg1"/>
                </a:solidFill>
                <a:latin typeface="+mj-lt"/>
                <a:cs typeface="+mn-cs"/>
              </a:rPr>
              <a:t>SOLVENCY II</a:t>
            </a:r>
          </a:p>
        </p:txBody>
      </p:sp>
      <p:sp>
        <p:nvSpPr>
          <p:cNvPr id="6" name="Oval 5">
            <a:extLst>
              <a:ext uri="{FF2B5EF4-FFF2-40B4-BE49-F238E27FC236}">
                <a16:creationId xmlns:a16="http://schemas.microsoft.com/office/drawing/2014/main" id="{4E6B091E-B824-401A-A3E6-67D487D0E95C}"/>
              </a:ext>
            </a:extLst>
          </p:cNvPr>
          <p:cNvSpPr/>
          <p:nvPr/>
        </p:nvSpPr>
        <p:spPr bwMode="gray">
          <a:xfrm>
            <a:off x="622464" y="2405894"/>
            <a:ext cx="324500" cy="324500"/>
          </a:xfrm>
          <a:prstGeom prst="ellipse">
            <a:avLst/>
          </a:prstGeom>
          <a:solidFill>
            <a:schemeClr val="accent2"/>
          </a:solidFill>
          <a:ln w="28575" cmpd="sng">
            <a:noFill/>
            <a:miter lim="800000"/>
            <a:headEnd/>
            <a:tailEnd/>
          </a:ln>
          <a:effectLst/>
        </p:spPr>
        <p:txBody>
          <a:bodyPr wrap="none" lIns="0" tIns="0" rIns="0" bIns="0" rtlCol="0" anchor="ctr"/>
          <a:lstStyle/>
          <a:p>
            <a:pPr algn="ctr"/>
            <a:r>
              <a:rPr lang="en-GB" b="1" dirty="0">
                <a:solidFill>
                  <a:schemeClr val="bg1"/>
                </a:solidFill>
                <a:latin typeface="+mj-lt"/>
                <a:cs typeface="+mn-cs"/>
              </a:rPr>
              <a:t>1</a:t>
            </a:r>
          </a:p>
        </p:txBody>
      </p:sp>
      <p:sp>
        <p:nvSpPr>
          <p:cNvPr id="23" name="Oval 22">
            <a:extLst>
              <a:ext uri="{FF2B5EF4-FFF2-40B4-BE49-F238E27FC236}">
                <a16:creationId xmlns:a16="http://schemas.microsoft.com/office/drawing/2014/main" id="{AB5235B4-0607-4AF1-930D-1C0770B324B2}"/>
              </a:ext>
            </a:extLst>
          </p:cNvPr>
          <p:cNvSpPr/>
          <p:nvPr/>
        </p:nvSpPr>
        <p:spPr bwMode="gray">
          <a:xfrm>
            <a:off x="622464" y="3444368"/>
            <a:ext cx="324500" cy="324500"/>
          </a:xfrm>
          <a:prstGeom prst="ellipse">
            <a:avLst/>
          </a:prstGeom>
          <a:solidFill>
            <a:schemeClr val="accent2"/>
          </a:solidFill>
          <a:ln w="28575" cmpd="sng">
            <a:noFill/>
            <a:miter lim="800000"/>
            <a:headEnd/>
            <a:tailEnd/>
          </a:ln>
          <a:effectLst/>
        </p:spPr>
        <p:txBody>
          <a:bodyPr wrap="none" lIns="0" tIns="0" rIns="0" bIns="0" rtlCol="0" anchor="ctr"/>
          <a:lstStyle/>
          <a:p>
            <a:pPr algn="ctr"/>
            <a:r>
              <a:rPr lang="en-GB" b="1" dirty="0">
                <a:solidFill>
                  <a:schemeClr val="bg1"/>
                </a:solidFill>
                <a:latin typeface="+mj-lt"/>
                <a:cs typeface="+mn-cs"/>
              </a:rPr>
              <a:t>2</a:t>
            </a:r>
          </a:p>
        </p:txBody>
      </p:sp>
      <p:sp>
        <p:nvSpPr>
          <p:cNvPr id="24" name="Oval 23">
            <a:extLst>
              <a:ext uri="{FF2B5EF4-FFF2-40B4-BE49-F238E27FC236}">
                <a16:creationId xmlns:a16="http://schemas.microsoft.com/office/drawing/2014/main" id="{339E5C6C-7E43-4BB7-9C82-558130C27FA7}"/>
              </a:ext>
            </a:extLst>
          </p:cNvPr>
          <p:cNvSpPr/>
          <p:nvPr/>
        </p:nvSpPr>
        <p:spPr bwMode="gray">
          <a:xfrm>
            <a:off x="620412" y="4284150"/>
            <a:ext cx="324500" cy="324500"/>
          </a:xfrm>
          <a:prstGeom prst="ellipse">
            <a:avLst/>
          </a:prstGeom>
          <a:solidFill>
            <a:schemeClr val="accent2"/>
          </a:solidFill>
          <a:ln w="28575" cmpd="sng">
            <a:noFill/>
            <a:miter lim="800000"/>
            <a:headEnd/>
            <a:tailEnd/>
          </a:ln>
          <a:effectLst/>
        </p:spPr>
        <p:txBody>
          <a:bodyPr wrap="none" lIns="0" tIns="0" rIns="0" bIns="0" rtlCol="0" anchor="ctr"/>
          <a:lstStyle/>
          <a:p>
            <a:pPr algn="ctr"/>
            <a:r>
              <a:rPr lang="en-GB" b="1" dirty="0">
                <a:solidFill>
                  <a:schemeClr val="bg1"/>
                </a:solidFill>
                <a:latin typeface="+mj-lt"/>
                <a:cs typeface="+mn-cs"/>
              </a:rPr>
              <a:t>3</a:t>
            </a:r>
          </a:p>
        </p:txBody>
      </p:sp>
      <p:sp>
        <p:nvSpPr>
          <p:cNvPr id="25" name="Oval 24">
            <a:extLst>
              <a:ext uri="{FF2B5EF4-FFF2-40B4-BE49-F238E27FC236}">
                <a16:creationId xmlns:a16="http://schemas.microsoft.com/office/drawing/2014/main" id="{872B5E2C-A207-43DA-A4AC-04515BCF7003}"/>
              </a:ext>
            </a:extLst>
          </p:cNvPr>
          <p:cNvSpPr/>
          <p:nvPr/>
        </p:nvSpPr>
        <p:spPr bwMode="gray">
          <a:xfrm>
            <a:off x="622464" y="4853905"/>
            <a:ext cx="324500" cy="324500"/>
          </a:xfrm>
          <a:prstGeom prst="ellipse">
            <a:avLst/>
          </a:prstGeom>
          <a:solidFill>
            <a:schemeClr val="accent2"/>
          </a:solidFill>
          <a:ln w="28575" cmpd="sng">
            <a:noFill/>
            <a:miter lim="800000"/>
            <a:headEnd/>
            <a:tailEnd/>
          </a:ln>
          <a:effectLst/>
        </p:spPr>
        <p:txBody>
          <a:bodyPr wrap="none" lIns="0" tIns="0" rIns="0" bIns="0" rtlCol="0" anchor="ctr"/>
          <a:lstStyle/>
          <a:p>
            <a:pPr algn="ctr"/>
            <a:r>
              <a:rPr lang="en-GB" b="1" dirty="0">
                <a:solidFill>
                  <a:schemeClr val="bg1"/>
                </a:solidFill>
                <a:latin typeface="+mj-lt"/>
                <a:cs typeface="+mn-cs"/>
              </a:rPr>
              <a:t>4</a:t>
            </a:r>
          </a:p>
        </p:txBody>
      </p:sp>
      <p:sp>
        <p:nvSpPr>
          <p:cNvPr id="26" name="Oval 25">
            <a:extLst>
              <a:ext uri="{FF2B5EF4-FFF2-40B4-BE49-F238E27FC236}">
                <a16:creationId xmlns:a16="http://schemas.microsoft.com/office/drawing/2014/main" id="{66166380-DF2C-438F-9037-220D08274A65}"/>
              </a:ext>
            </a:extLst>
          </p:cNvPr>
          <p:cNvSpPr/>
          <p:nvPr/>
        </p:nvSpPr>
        <p:spPr bwMode="gray">
          <a:xfrm>
            <a:off x="625513" y="5365455"/>
            <a:ext cx="324500" cy="324500"/>
          </a:xfrm>
          <a:prstGeom prst="ellipse">
            <a:avLst/>
          </a:prstGeom>
          <a:solidFill>
            <a:schemeClr val="accent2"/>
          </a:solidFill>
          <a:ln w="28575" cmpd="sng">
            <a:noFill/>
            <a:miter lim="800000"/>
            <a:headEnd/>
            <a:tailEnd/>
          </a:ln>
          <a:effectLst/>
        </p:spPr>
        <p:txBody>
          <a:bodyPr wrap="none" lIns="0" tIns="0" rIns="0" bIns="0" rtlCol="0" anchor="ctr"/>
          <a:lstStyle/>
          <a:p>
            <a:pPr algn="ctr"/>
            <a:r>
              <a:rPr lang="en-GB" b="1" dirty="0">
                <a:solidFill>
                  <a:schemeClr val="bg1"/>
                </a:solidFill>
                <a:latin typeface="+mj-lt"/>
                <a:cs typeface="+mn-cs"/>
              </a:rPr>
              <a:t>5</a:t>
            </a:r>
          </a:p>
        </p:txBody>
      </p:sp>
      <p:sp>
        <p:nvSpPr>
          <p:cNvPr id="27" name="Oval 26">
            <a:extLst>
              <a:ext uri="{FF2B5EF4-FFF2-40B4-BE49-F238E27FC236}">
                <a16:creationId xmlns:a16="http://schemas.microsoft.com/office/drawing/2014/main" id="{855FF345-5DC2-4445-91FB-C6255780818E}"/>
              </a:ext>
            </a:extLst>
          </p:cNvPr>
          <p:cNvSpPr/>
          <p:nvPr/>
        </p:nvSpPr>
        <p:spPr bwMode="gray">
          <a:xfrm>
            <a:off x="616633" y="5689955"/>
            <a:ext cx="324500" cy="324500"/>
          </a:xfrm>
          <a:prstGeom prst="ellipse">
            <a:avLst/>
          </a:prstGeom>
          <a:solidFill>
            <a:schemeClr val="accent2"/>
          </a:solidFill>
          <a:ln w="28575" cmpd="sng">
            <a:noFill/>
            <a:miter lim="800000"/>
            <a:headEnd/>
            <a:tailEnd/>
          </a:ln>
          <a:effectLst/>
        </p:spPr>
        <p:txBody>
          <a:bodyPr wrap="none" lIns="0" tIns="0" rIns="0" bIns="0" rtlCol="0" anchor="ctr"/>
          <a:lstStyle/>
          <a:p>
            <a:pPr algn="ctr"/>
            <a:r>
              <a:rPr lang="en-GB" b="1" dirty="0">
                <a:solidFill>
                  <a:schemeClr val="bg1"/>
                </a:solidFill>
                <a:latin typeface="+mj-lt"/>
                <a:cs typeface="+mn-cs"/>
              </a:rPr>
              <a:t>6</a:t>
            </a:r>
          </a:p>
        </p:txBody>
      </p:sp>
    </p:spTree>
    <p:extLst>
      <p:ext uri="{BB962C8B-B14F-4D97-AF65-F5344CB8AC3E}">
        <p14:creationId xmlns:p14="http://schemas.microsoft.com/office/powerpoint/2010/main" val="3344630266"/>
      </p:ext>
    </p:extLst>
  </p:cSld>
  <p:clrMapOvr>
    <a:masterClrMapping/>
  </p:clrMapOvr>
</p:sld>
</file>

<file path=ppt/theme/theme1.xml><?xml version="1.0" encoding="utf-8"?>
<a:theme xmlns:a="http://schemas.openxmlformats.org/drawingml/2006/main" name="CEA_slide_coverinterieur_IB_4">
  <a:themeElements>
    <a:clrScheme name="IE-ColourScheme">
      <a:dk1>
        <a:srgbClr val="002957"/>
      </a:dk1>
      <a:lt1>
        <a:srgbClr val="FFFFFF"/>
      </a:lt1>
      <a:dk2>
        <a:srgbClr val="002957"/>
      </a:dk2>
      <a:lt2>
        <a:srgbClr val="FED41D"/>
      </a:lt2>
      <a:accent1>
        <a:srgbClr val="002957"/>
      </a:accent1>
      <a:accent2>
        <a:srgbClr val="82C55B"/>
      </a:accent2>
      <a:accent3>
        <a:srgbClr val="FED41D"/>
      </a:accent3>
      <a:accent4>
        <a:srgbClr val="034DA2"/>
      </a:accent4>
      <a:accent5>
        <a:srgbClr val="F78F1E"/>
      </a:accent5>
      <a:accent6>
        <a:srgbClr val="662D91"/>
      </a:accent6>
      <a:hlink>
        <a:srgbClr val="4694D0"/>
      </a:hlink>
      <a:folHlink>
        <a:srgbClr val="A0C736"/>
      </a:folHlink>
    </a:clrScheme>
    <a:fontScheme name="CEA_font 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034DA2"/>
        </a:solidFill>
        <a:ln w="28575" cmpd="sng">
          <a:solidFill>
            <a:srgbClr val="FFFFFF"/>
          </a:solidFill>
          <a:miter lim="800000"/>
          <a:headEnd/>
          <a:tailEnd/>
        </a:ln>
        <a:effectLst>
          <a:outerShdw dist="53882" dir="2700000" algn="ctr" rotWithShape="0">
            <a:srgbClr val="292929">
              <a:alpha val="50000"/>
            </a:srgbClr>
          </a:outerShdw>
        </a:effectLst>
      </a:spPr>
      <a:bodyPr wrap="none" lIns="0" tIns="0" rIns="0" bIns="0" anchor="ctr"/>
      <a:lstStyle>
        <a:defPPr>
          <a:defRPr>
            <a:latin typeface="+mj-lt"/>
            <a:cs typeface="+mn-cs"/>
          </a:defRPr>
        </a:defPPr>
      </a:lstStyle>
    </a:sp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ype_x0020_of_x0020_document xmlns="34d7415f-f1a4-44df-8e35-2ceaafd480dc" xsi:nil="true"/>
    <Type_x0020_of_x0020_memo xmlns="70f7eb82-310d-4963-bf1e-a4c2a37fd81c" xsi:nil="true"/>
    <Linked_x0020_files xmlns="$ListId:PublishedDocuments;" xsi:nil="true"/>
    <ValidationComment xmlns="e092deee-a6f6-4f89-8a6c-e2a43e9fb5cf" xsi:nil="true"/>
    <isAnnex xmlns="0db322c1-ecdf-4c8f-bade-e13d7e7097d4">False</isAnnex>
    <Can_x0020_be_x0020_edited xmlns="$ListId:PublishedDocuments;">false</Can_x0020_be_x0020_edited>
    <AllowComments xmlns="e092deee-a6f6-4f89-8a6c-e2a43e9fb5cf">false</AllowComments>
    <Validated xmlns="e092deee-a6f6-4f89-8a6c-e2a43e9fb5cf">false</Validated>
    <Deadline xmlns="0db322c1-ecdf-4c8f-bade-e13d7e7097d4" xsi:nil="true"/>
    <Uploads xmlns="0db322c1-ecdf-4c8f-bade-e13d7e7097d4">false</Uploads>
    <Display_x0020_validated_x0020_documents_x0020_library_x0020_button xmlns="70f7eb82-310d-4963-bf1e-a4c2a37fd81c">false</Display_x0020_validated_x0020_documents_x0020_library_x0020_button>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ublished Documents" ma:contentTypeID="0x0101000FCF08F96A5A2F428D34FBFBBCC0A573" ma:contentTypeVersion="0" ma:contentTypeDescription="Published Documents Content types for Insurance Europe" ma:contentTypeScope="" ma:versionID="5e78fb665628ea15f5ff0aab78559a20">
  <xsd:schema xmlns:xsd="http://www.w3.org/2001/XMLSchema" xmlns:xs="http://www.w3.org/2001/XMLSchema" xmlns:p="http://schemas.microsoft.com/office/2006/metadata/properties" xmlns:ns2="e092deee-a6f6-4f89-8a6c-e2a43e9fb5cf" xmlns:ns3="$ListId:PublishedDocuments;" xmlns:ns4="34d7415f-f1a4-44df-8e35-2ceaafd480dc" xmlns:ns5="0db322c1-ecdf-4c8f-bade-e13d7e7097d4" xmlns:ns6="70f7eb82-310d-4963-bf1e-a4c2a37fd81c" targetNamespace="http://schemas.microsoft.com/office/2006/metadata/properties" ma:root="true" ma:fieldsID="b1f8455f3cc5d4230a6a0b3884076d77" ns2:_="" ns3:_="" ns4:_="" ns5:_="" ns6:_="">
    <xsd:import namespace="e092deee-a6f6-4f89-8a6c-e2a43e9fb5cf"/>
    <xsd:import namespace="$ListId:PublishedDocuments;"/>
    <xsd:import namespace="34d7415f-f1a4-44df-8e35-2ceaafd480dc"/>
    <xsd:import namespace="0db322c1-ecdf-4c8f-bade-e13d7e7097d4"/>
    <xsd:import namespace="70f7eb82-310d-4963-bf1e-a4c2a37fd81c"/>
    <xsd:element name="properties">
      <xsd:complexType>
        <xsd:sequence>
          <xsd:element name="documentManagement">
            <xsd:complexType>
              <xsd:all>
                <xsd:element ref="ns2:AllowComments" minOccurs="0"/>
                <xsd:element ref="ns2:Validated" minOccurs="0"/>
                <xsd:element ref="ns2:ValidationComment" minOccurs="0"/>
                <xsd:element ref="ns3:Can_x0020_be_x0020_edited" minOccurs="0"/>
                <xsd:element ref="ns3:Linked_x0020_files" minOccurs="0"/>
                <xsd:element ref="ns4:Type_x0020_of_x0020_document" minOccurs="0"/>
                <xsd:element ref="ns5:Deadline" minOccurs="0"/>
                <xsd:element ref="ns6:Type_x0020_of_x0020_memo" minOccurs="0"/>
                <xsd:element ref="ns6:Display_x0020_validated_x0020_documents_x0020_library_x0020_button" minOccurs="0"/>
                <xsd:element ref="ns5:isAnnex" minOccurs="0"/>
                <xsd:element ref="ns5:Uploa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92deee-a6f6-4f89-8a6c-e2a43e9fb5cf" elementFormDefault="qualified">
    <xsd:import namespace="http://schemas.microsoft.com/office/2006/documentManagement/types"/>
    <xsd:import namespace="http://schemas.microsoft.com/office/infopath/2007/PartnerControls"/>
    <xsd:element name="AllowComments" ma:index="8" nillable="true" ma:displayName="AllowComments" ma:default="1" ma:internalName="AllowComments">
      <xsd:simpleType>
        <xsd:restriction base="dms:Boolean"/>
      </xsd:simpleType>
    </xsd:element>
    <xsd:element name="Validated" ma:index="9" nillable="true" ma:displayName="Validated" ma:default="0" ma:internalName="Validated">
      <xsd:simpleType>
        <xsd:restriction base="dms:Boolean"/>
      </xsd:simpleType>
    </xsd:element>
    <xsd:element name="ValidationComment" ma:index="10" nillable="true" ma:displayName="ValidationComment" ma:internalName="ValidationComment">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ListId:PublishedDocuments;" elementFormDefault="qualified">
    <xsd:import namespace="http://schemas.microsoft.com/office/2006/documentManagement/types"/>
    <xsd:import namespace="http://schemas.microsoft.com/office/infopath/2007/PartnerControls"/>
    <xsd:element name="Can_x0020_be_x0020_edited" ma:index="11" nillable="true" ma:displayName="Can be edited" ma:default="0" ma:internalName="Can_x0020_be_x0020_edited">
      <xsd:simpleType>
        <xsd:restriction base="dms:Boolean"/>
      </xsd:simpleType>
    </xsd:element>
    <xsd:element name="Linked_x0020_files" ma:index="12" nillable="true" ma:displayName="Linked files" ma:internalName="Linked_x0020_files">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4d7415f-f1a4-44df-8e35-2ceaafd480dc" elementFormDefault="qualified">
    <xsd:import namespace="http://schemas.microsoft.com/office/2006/documentManagement/types"/>
    <xsd:import namespace="http://schemas.microsoft.com/office/infopath/2007/PartnerControls"/>
    <xsd:element name="Type_x0020_of_x0020_document" ma:index="13" nillable="true" ma:displayName="Type of document" ma:format="Dropdown" ma:internalName="Type_x0020_of_x0020_document">
      <xsd:simpleType>
        <xsd:restriction base="dms:Choice">
          <xsd:enumeration value="Memo"/>
          <xsd:enumeration value="Blank document"/>
          <xsd:enumeration value="Agenda"/>
          <xsd:enumeration value="News Flash"/>
          <xsd:enumeration value="Participants List"/>
          <xsd:enumeration value="Press Release"/>
          <xsd:enumeration value="Fax Cover"/>
          <xsd:enumeration value="Letter"/>
          <xsd:enumeration value="Background note"/>
          <xsd:enumeration value="Meeting Conclusions"/>
          <xsd:enumeration value="Position Paper"/>
          <xsd:enumeration value="PowerPoint template"/>
        </xsd:restriction>
      </xsd:simpleType>
    </xsd:element>
  </xsd:schema>
  <xsd:schema xmlns:xsd="http://www.w3.org/2001/XMLSchema" xmlns:xs="http://www.w3.org/2001/XMLSchema" xmlns:dms="http://schemas.microsoft.com/office/2006/documentManagement/types" xmlns:pc="http://schemas.microsoft.com/office/infopath/2007/PartnerControls" targetNamespace="0db322c1-ecdf-4c8f-bade-e13d7e7097d4" elementFormDefault="qualified">
    <xsd:import namespace="http://schemas.microsoft.com/office/2006/documentManagement/types"/>
    <xsd:import namespace="http://schemas.microsoft.com/office/infopath/2007/PartnerControls"/>
    <xsd:element name="Deadline" ma:index="14" nillable="true" ma:displayName="Deadline" ma:format="DateTime" ma:internalName="Deadline">
      <xsd:simpleType>
        <xsd:restriction base="dms:DateTime"/>
      </xsd:simpleType>
    </xsd:element>
    <xsd:element name="isAnnex" ma:index="17" nillable="true" ma:displayName="isAnnex" ma:internalName="isAnnex">
      <xsd:simpleType>
        <xsd:restriction base="dms:Text"/>
      </xsd:simpleType>
    </xsd:element>
    <xsd:element name="Uploads" ma:index="18" nillable="true" ma:displayName="Uploads" ma:internalName="Uploads">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0f7eb82-310d-4963-bf1e-a4c2a37fd81c" elementFormDefault="qualified">
    <xsd:import namespace="http://schemas.microsoft.com/office/2006/documentManagement/types"/>
    <xsd:import namespace="http://schemas.microsoft.com/office/infopath/2007/PartnerControls"/>
    <xsd:element name="Type_x0020_of_x0020_memo" ma:index="15" nillable="true" ma:displayName="Type of memo" ma:format="Dropdown" ma:internalName="Type_x0020_of_x0020_memo">
      <xsd:simpleType>
        <xsd:restriction base="dms:Choice">
          <xsd:enumeration value="information"/>
          <xsd:enumeration value="action"/>
        </xsd:restriction>
      </xsd:simpleType>
    </xsd:element>
    <xsd:element name="Display_x0020_validated_x0020_documents_x0020_library_x0020_button" ma:index="16" nillable="true" ma:displayName="Display validated documents library button" ma:default="0" ma:internalName="Display_x0020_validated_x0020_documents_x0020_library_x0020_button">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68E897E-AEBA-4B5F-B899-A429F9DC5040}">
  <ds:schemaRefs>
    <ds:schemaRef ds:uri="http://schemas.openxmlformats.org/package/2006/metadata/core-properties"/>
    <ds:schemaRef ds:uri="e092deee-a6f6-4f89-8a6c-e2a43e9fb5cf"/>
    <ds:schemaRef ds:uri="http://purl.org/dc/terms/"/>
    <ds:schemaRef ds:uri="70f7eb82-310d-4963-bf1e-a4c2a37fd81c"/>
    <ds:schemaRef ds:uri="http://schemas.microsoft.com/office/2006/metadata/properties"/>
    <ds:schemaRef ds:uri="http://purl.org/dc/elements/1.1/"/>
    <ds:schemaRef ds:uri="http://www.w3.org/XML/1998/namespace"/>
    <ds:schemaRef ds:uri="34d7415f-f1a4-44df-8e35-2ceaafd480dc"/>
    <ds:schemaRef ds:uri="http://schemas.microsoft.com/office/2006/documentManagement/types"/>
    <ds:schemaRef ds:uri="http://purl.org/dc/dcmitype/"/>
    <ds:schemaRef ds:uri="http://schemas.microsoft.com/office/infopath/2007/PartnerControls"/>
    <ds:schemaRef ds:uri="0db322c1-ecdf-4c8f-bade-e13d7e7097d4"/>
    <ds:schemaRef ds:uri="$ListId:PublishedDocuments;"/>
  </ds:schemaRefs>
</ds:datastoreItem>
</file>

<file path=customXml/itemProps2.xml><?xml version="1.0" encoding="utf-8"?>
<ds:datastoreItem xmlns:ds="http://schemas.openxmlformats.org/officeDocument/2006/customXml" ds:itemID="{5BA63427-F8CD-4B54-B74B-67873CDED6DA}">
  <ds:schemaRefs>
    <ds:schemaRef ds:uri="http://schemas.microsoft.com/sharepoint/v3/contenttype/forms"/>
  </ds:schemaRefs>
</ds:datastoreItem>
</file>

<file path=customXml/itemProps3.xml><?xml version="1.0" encoding="utf-8"?>
<ds:datastoreItem xmlns:ds="http://schemas.openxmlformats.org/officeDocument/2006/customXml" ds:itemID="{8B8F5D86-843B-48F1-A1C8-6E507AA96F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92deee-a6f6-4f89-8a6c-e2a43e9fb5cf"/>
    <ds:schemaRef ds:uri="$ListId:PublishedDocuments;"/>
    <ds:schemaRef ds:uri="34d7415f-f1a4-44df-8e35-2ceaafd480dc"/>
    <ds:schemaRef ds:uri="0db322c1-ecdf-4c8f-bade-e13d7e7097d4"/>
    <ds:schemaRef ds:uri="70f7eb82-310d-4963-bf1e-a4c2a37fd8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51597</TotalTime>
  <Words>1336</Words>
  <Application>Microsoft Office PowerPoint</Application>
  <PresentationFormat>Širokouhlá</PresentationFormat>
  <Paragraphs>162</Paragraphs>
  <Slides>13</Slides>
  <Notes>13</Notes>
  <HiddenSlides>0</HiddenSlides>
  <MMClips>0</MMClips>
  <ScaleCrop>false</ScaleCrop>
  <HeadingPairs>
    <vt:vector size="6" baseType="variant">
      <vt:variant>
        <vt:lpstr>Použité písma</vt:lpstr>
      </vt:variant>
      <vt:variant>
        <vt:i4>4</vt:i4>
      </vt:variant>
      <vt:variant>
        <vt:lpstr>Motív</vt:lpstr>
      </vt:variant>
      <vt:variant>
        <vt:i4>1</vt:i4>
      </vt:variant>
      <vt:variant>
        <vt:lpstr>Nadpisy snímok</vt:lpstr>
      </vt:variant>
      <vt:variant>
        <vt:i4>13</vt:i4>
      </vt:variant>
    </vt:vector>
  </HeadingPairs>
  <TitlesOfParts>
    <vt:vector size="18" baseType="lpstr">
      <vt:lpstr>Arial</vt:lpstr>
      <vt:lpstr>Frutiger LT Std 45 Light</vt:lpstr>
      <vt:lpstr>Verdana</vt:lpstr>
      <vt:lpstr>Verdana</vt:lpstr>
      <vt:lpstr>CEA_slide_coverinterieur_IB_4</vt:lpstr>
      <vt:lpstr>Integrating climate change related risk into EU prudential regulation     </vt:lpstr>
      <vt:lpstr>Insurers recognise and share concern about climate change risk</vt:lpstr>
      <vt:lpstr>EC policy initiatives are increasing the already strong pressure</vt:lpstr>
      <vt:lpstr>Climate risks for insurers : Physical risks</vt:lpstr>
      <vt:lpstr>Climate risks for insurers : Transition (stranded asset) risk</vt:lpstr>
      <vt:lpstr>Insurers’ actions to limit and reduce exposures are accelerating</vt:lpstr>
      <vt:lpstr>Insurers’ actions to limit and reduce exposures are accelerating</vt:lpstr>
      <vt:lpstr>And the market appears to be reacting to transition risk </vt:lpstr>
      <vt:lpstr>SII already covers all risks but focus on sustainability is being significantly increased</vt:lpstr>
      <vt:lpstr>The insurance industry does not support green/brown factors</vt:lpstr>
      <vt:lpstr>Insurer’s role in sustainable transformation depends on EU initiatives </vt:lpstr>
      <vt:lpstr>Insurers recognise and share concern about climate change risk</vt:lpstr>
      <vt:lpstr> For more information</vt:lpstr>
    </vt:vector>
  </TitlesOfParts>
  <Company>Morris &amp; Chapman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 presentation on incorporating climate risk into Solvency II, June 2021</dc:title>
  <dc:creator>Ingrid Zeippen</dc:creator>
  <cp:lastModifiedBy>Bachníček Jozef</cp:lastModifiedBy>
  <cp:revision>974</cp:revision>
  <cp:lastPrinted>2020-09-22T10:57:33Z</cp:lastPrinted>
  <dcterms:created xsi:type="dcterms:W3CDTF">2011-11-09T19:01:42Z</dcterms:created>
  <dcterms:modified xsi:type="dcterms:W3CDTF">2021-07-02T05:39:06Z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0x0101000FCF08F96A5A2F428D34FBFBBCC0A573</vt:lpwstr>
  </property>
</Properties>
</file>