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1"/>
  </p:handout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</p:sldIdLst>
  <p:sldSz cx="9144000" cy="6858000" type="screen4x3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E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redný štýl 2 - zvýrazneni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hlavičky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62A4F0A-ED91-4CCE-AC7B-81D1322AC809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3C6E3-FA3C-48EB-AA3B-3D28CFD44FF7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064171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k-SK" smtClean="0"/>
              <a:t>Upravte štýl predlohy podnadpisov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81939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7527815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zvislého text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135703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79181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9765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03423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4" name="Zástupný symbol obsah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5" name="Zástupný symbol tex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6" name="Zástupný symbol obsah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7" name="Zástupný symbol dátum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8" name="Zástupný symbol päty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symbol čísla snímky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792716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dátum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4" name="Zástupný symbol päty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6819357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dátum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3" name="Zástupný symbol päty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symbol čísla snímky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912557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sah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11621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obrázka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Zástupný symbol tex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k-SK" smtClean="0"/>
              <a:t>Upravte štýl predlohy textu.</a:t>
            </a:r>
          </a:p>
        </p:txBody>
      </p:sp>
      <p:sp>
        <p:nvSpPr>
          <p:cNvPr id="5" name="Zástupný symbol dátum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6" name="Zástupný symbol päty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symbol čísla snímky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433477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nadpi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 smtClean="0"/>
              <a:t>Upravte štýly predlohy textu</a:t>
            </a:r>
            <a:endParaRPr lang="sk-SK"/>
          </a:p>
        </p:txBody>
      </p:sp>
      <p:sp>
        <p:nvSpPr>
          <p:cNvPr id="3" name="Zástupný symbol tex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 smtClean="0"/>
              <a:t>Upravte štýl predlohy textu.</a:t>
            </a:r>
          </a:p>
          <a:p>
            <a:pPr lvl="1"/>
            <a:r>
              <a:rPr lang="sk-SK" smtClean="0"/>
              <a:t>Druhá úroveň</a:t>
            </a:r>
          </a:p>
          <a:p>
            <a:pPr lvl="2"/>
            <a:r>
              <a:rPr lang="sk-SK" smtClean="0"/>
              <a:t>Tretia úroveň</a:t>
            </a:r>
          </a:p>
          <a:p>
            <a:pPr lvl="3"/>
            <a:r>
              <a:rPr lang="sk-SK" smtClean="0"/>
              <a:t>Štvrtá úroveň</a:t>
            </a:r>
          </a:p>
          <a:p>
            <a:pPr lvl="4"/>
            <a:r>
              <a:rPr lang="sk-SK" smtClean="0"/>
              <a:t>Piata úroveň</a:t>
            </a:r>
            <a:endParaRPr lang="sk-SK"/>
          </a:p>
        </p:txBody>
      </p:sp>
      <p:sp>
        <p:nvSpPr>
          <p:cNvPr id="4" name="Zástupný symbol dátum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C55F42-B735-477D-9BC0-7657D9BC8324}" type="datetimeFigureOut">
              <a:rPr lang="sk-SK" smtClean="0"/>
              <a:t>12.06.2017</a:t>
            </a:fld>
            <a:endParaRPr lang="sk-SK"/>
          </a:p>
        </p:txBody>
      </p:sp>
      <p:sp>
        <p:nvSpPr>
          <p:cNvPr id="5" name="Zástupný symbol päty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symbol čísla snímky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71834-7B7E-4723-B27A-69AAB014FBCC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561207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kopcanova@mhsr.sk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39"/>
          <a:stretch/>
        </p:blipFill>
        <p:spPr>
          <a:xfrm>
            <a:off x="-5" y="9360"/>
            <a:ext cx="9144005" cy="6876000"/>
          </a:xfrm>
          <a:prstGeom prst="rect">
            <a:avLst/>
          </a:prstGeom>
        </p:spPr>
      </p:pic>
      <p:sp>
        <p:nvSpPr>
          <p:cNvPr id="5" name="BlokTextu 4"/>
          <p:cNvSpPr txBox="1"/>
          <p:nvPr/>
        </p:nvSpPr>
        <p:spPr>
          <a:xfrm>
            <a:off x="4571997" y="2564904"/>
            <a:ext cx="374441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3200" dirty="0" smtClean="0">
                <a:solidFill>
                  <a:srgbClr val="1E4E9D"/>
                </a:solidFill>
                <a:latin typeface="Calibri" pitchFamily="34" charset="0"/>
                <a:cs typeface="Calibri" pitchFamily="34" charset="0"/>
              </a:rPr>
              <a:t>Aktuálne otázky ochrany spotrebiteľa</a:t>
            </a:r>
            <a:endParaRPr lang="sk-SK" sz="3200" dirty="0">
              <a:solidFill>
                <a:srgbClr val="1E4E9D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Obdĺžnik 1"/>
          <p:cNvSpPr/>
          <p:nvPr/>
        </p:nvSpPr>
        <p:spPr>
          <a:xfrm>
            <a:off x="4571997" y="4077072"/>
            <a:ext cx="474888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sk-SK" b="1" dirty="0" smtClean="0"/>
              <a:t>Ivana </a:t>
            </a:r>
            <a:r>
              <a:rPr lang="sk-SK" b="1" dirty="0" err="1" smtClean="0"/>
              <a:t>Kopčanová</a:t>
            </a:r>
            <a:endParaRPr lang="en-US" b="1" dirty="0"/>
          </a:p>
          <a:p>
            <a:r>
              <a:rPr lang="sk-SK" sz="1600" dirty="0" smtClean="0"/>
              <a:t>Odbor ochrany spotrebiteľa</a:t>
            </a:r>
            <a:endParaRPr lang="en-US" sz="1600" dirty="0"/>
          </a:p>
          <a:p>
            <a:r>
              <a:rPr lang="sk-SK" sz="1600" dirty="0" smtClean="0"/>
              <a:t>Ministerstvo hospodárstva Slovenskej republiky</a:t>
            </a:r>
            <a:endParaRPr lang="en-US" sz="1600" dirty="0"/>
          </a:p>
        </p:txBody>
      </p:sp>
      <p:sp>
        <p:nvSpPr>
          <p:cNvPr id="6" name="BlokTextu 5"/>
          <p:cNvSpPr txBox="1"/>
          <p:nvPr/>
        </p:nvSpPr>
        <p:spPr>
          <a:xfrm>
            <a:off x="611560" y="5949280"/>
            <a:ext cx="2952328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b="1" dirty="0" smtClean="0"/>
              <a:t>Porada právnikov SLASPO</a:t>
            </a:r>
            <a:endParaRPr lang="en-US" b="1" dirty="0" smtClean="0"/>
          </a:p>
          <a:p>
            <a:r>
              <a:rPr lang="en-US" sz="1600" dirty="0" smtClean="0"/>
              <a:t>1</a:t>
            </a:r>
            <a:r>
              <a:rPr lang="sk-SK" sz="1600" dirty="0" smtClean="0"/>
              <a:t>3. jún</a:t>
            </a:r>
            <a:r>
              <a:rPr lang="en-US" sz="1600" dirty="0" smtClean="0"/>
              <a:t> 2017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11261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55446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 smtClean="0">
                <a:solidFill>
                  <a:schemeClr val="bg1"/>
                </a:solidFill>
              </a:rPr>
              <a:t>OBSAH</a:t>
            </a:r>
            <a:endParaRPr lang="sk-SK" sz="2100" dirty="0">
              <a:solidFill>
                <a:schemeClr val="bg1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5" name="BlokTextu 4"/>
          <p:cNvSpPr txBox="1"/>
          <p:nvPr/>
        </p:nvSpPr>
        <p:spPr>
          <a:xfrm>
            <a:off x="611560" y="1628800"/>
            <a:ext cx="7704856" cy="20415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sz="2200" b="1" dirty="0" smtClean="0"/>
              <a:t>Spotrebiteľský </a:t>
            </a:r>
            <a:r>
              <a:rPr lang="sk-SK" sz="2200" b="1" dirty="0"/>
              <a:t>zákonník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sz="2200" b="1" dirty="0"/>
              <a:t>Alternatívne riešenie spotrebiteľských </a:t>
            </a:r>
            <a:r>
              <a:rPr lang="sk-SK" sz="2200" b="1" dirty="0" smtClean="0"/>
              <a:t>sporov podľa zákona </a:t>
            </a:r>
            <a:r>
              <a:rPr lang="sk-SK" sz="2200" b="1" dirty="0" smtClean="0"/>
              <a:t> č</a:t>
            </a:r>
            <a:r>
              <a:rPr lang="sk-SK" sz="2200" b="1" dirty="0" smtClean="0"/>
              <a:t>. 391/2015 Z. z.</a:t>
            </a:r>
            <a:endParaRPr lang="sk-SK" sz="2200" b="1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sz="2200" b="1" dirty="0"/>
              <a:t>Nový zákon o </a:t>
            </a:r>
            <a:r>
              <a:rPr lang="sk-SK" sz="2200" b="1" dirty="0" smtClean="0"/>
              <a:t>zájazdoch, spojených </a:t>
            </a:r>
            <a:r>
              <a:rPr lang="sk-SK" sz="2200" b="1" dirty="0"/>
              <a:t>cestovných službách </a:t>
            </a:r>
            <a:r>
              <a:rPr lang="sk-SK" sz="2200" b="1" dirty="0" smtClean="0"/>
              <a:t>a niektorých podmienkach podnikania v cestovnom ruchu</a:t>
            </a:r>
            <a:endParaRPr lang="sk-SK" sz="2200" b="1" dirty="0" smtClean="0"/>
          </a:p>
        </p:txBody>
      </p:sp>
    </p:spTree>
    <p:extLst>
      <p:ext uri="{BB962C8B-B14F-4D97-AF65-F5344CB8AC3E}">
        <p14:creationId xmlns:p14="http://schemas.microsoft.com/office/powerpoint/2010/main" val="362225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554461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>
                <a:solidFill>
                  <a:schemeClr val="bg1"/>
                </a:solidFill>
              </a:rPr>
              <a:t>SPOTREBITEĽSKÝ ZÁKONNÍK</a:t>
            </a:r>
            <a:endParaRPr lang="sk-SK" sz="2100" dirty="0">
              <a:solidFill>
                <a:schemeClr val="bg1"/>
              </a:solidFill>
            </a:endParaRP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5" name="BlokTextu 4"/>
          <p:cNvSpPr txBox="1"/>
          <p:nvPr/>
        </p:nvSpPr>
        <p:spPr>
          <a:xfrm>
            <a:off x="611560" y="1628800"/>
            <a:ext cx="770485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Legislatívny zámer Spotrebiteľského zákonníka predložený MH SR do MPK v septembri 2016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Finančné služby len v rozsahu lex </a:t>
            </a:r>
            <a:r>
              <a:rPr lang="sk-SK" dirty="0" err="1"/>
              <a:t>generalis</a:t>
            </a:r>
            <a:endParaRPr lang="sk-SK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Rozpor s MS SR ohľadom zaradenia právnej úpravy spotrebiteľských zmlúv do Spotrebiteľského zákonníka </a:t>
            </a:r>
            <a:r>
              <a:rPr lang="sk-SK" dirty="0" err="1"/>
              <a:t>vs</a:t>
            </a:r>
            <a:r>
              <a:rPr lang="sk-SK" dirty="0"/>
              <a:t> </a:t>
            </a:r>
            <a:r>
              <a:rPr lang="sk-SK" dirty="0" err="1"/>
              <a:t>rekodifikovaného</a:t>
            </a:r>
            <a:r>
              <a:rPr lang="sk-SK" dirty="0"/>
              <a:t> Občianskeho zákonníka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Záver zo zasadnutia Predsedníctva Komisie pre rekodifikáciu súkromného práva z 20. apríla 2017</a:t>
            </a:r>
            <a:r>
              <a:rPr lang="sk-SK" dirty="0" smtClean="0"/>
              <a:t>: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sk-SK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sk-SK" dirty="0" smtClean="0"/>
          </a:p>
          <a:p>
            <a:pPr lvl="1">
              <a:spcBef>
                <a:spcPts val="300"/>
              </a:spcBef>
            </a:pPr>
            <a:endParaRPr lang="sk-SK" sz="1200" dirty="0" smtClean="0"/>
          </a:p>
          <a:p>
            <a:pPr lvl="1">
              <a:spcBef>
                <a:spcPts val="300"/>
              </a:spcBef>
            </a:pPr>
            <a:endParaRPr lang="sk-SK" sz="1200" dirty="0"/>
          </a:p>
          <a:p>
            <a:pPr lvl="1">
              <a:spcBef>
                <a:spcPts val="300"/>
              </a:spcBef>
            </a:pPr>
            <a:endParaRPr lang="sk-SK" sz="1200" dirty="0"/>
          </a:p>
          <a:p>
            <a:pPr lvl="1">
              <a:spcBef>
                <a:spcPts val="300"/>
              </a:spcBef>
            </a:pPr>
            <a:endParaRPr lang="sk-SK" sz="500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Projekt Spotrebiteľského zákonníka nateraz pozastavený</a:t>
            </a:r>
          </a:p>
        </p:txBody>
      </p:sp>
      <p:pic>
        <p:nvPicPr>
          <p:cNvPr id="6" name="Obrázok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6678" y="4149080"/>
            <a:ext cx="7309738" cy="1329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308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72728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>
                <a:solidFill>
                  <a:schemeClr val="bg1"/>
                </a:solidFill>
              </a:rPr>
              <a:t>ALTERNATÍVNE RIEŠENIE SPOTREBITEĽSKÝCH SPOROV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5" name="BlokTextu 4"/>
          <p:cNvSpPr txBox="1"/>
          <p:nvPr/>
        </p:nvSpPr>
        <p:spPr>
          <a:xfrm>
            <a:off x="611560" y="1628800"/>
            <a:ext cx="770485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Zákon č. 391/2015 Z. z. </a:t>
            </a:r>
            <a:r>
              <a:rPr lang="sk-SK" b="1" dirty="0"/>
              <a:t>o alternatívnom riešení spotrebiteľských sporov </a:t>
            </a:r>
            <a:r>
              <a:rPr lang="sk-SK" dirty="0"/>
              <a:t>a o zmene a doplnení niektorých zákonov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Účinnosť od 1. februára 2016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Mechanizmus ARS budovaný na</a:t>
            </a:r>
          </a:p>
          <a:p>
            <a:pPr marL="800100" lvl="1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sk-SK" sz="1700" dirty="0"/>
              <a:t>štátnych subjektoch ARS zriadených zákonom (ÚRSO, </a:t>
            </a:r>
            <a:r>
              <a:rPr lang="sk-SK" sz="1700" dirty="0" err="1"/>
              <a:t>ÚREKaPS</a:t>
            </a:r>
            <a:r>
              <a:rPr lang="sk-SK" sz="1700" dirty="0"/>
              <a:t>, SOI) </a:t>
            </a:r>
          </a:p>
          <a:p>
            <a:pPr marL="800100" lvl="1" indent="-342900">
              <a:spcBef>
                <a:spcPts val="1000"/>
              </a:spcBef>
              <a:buFont typeface="Wingdings" panose="05000000000000000000" pitchFamily="2" charset="2"/>
              <a:buChar char="ü"/>
            </a:pPr>
            <a:r>
              <a:rPr lang="sk-SK" sz="1700" dirty="0"/>
              <a:t>dobrovoľne zapísaných subjektoch ARS (spotrebiteľské združenia S.O.S Poprad a OMBUDSPOT, Bankový ombudsman Slovenskej bankovej asociácie                      + od </a:t>
            </a:r>
            <a:r>
              <a:rPr lang="sk-SK" sz="1700" dirty="0" smtClean="0"/>
              <a:t>4. </a:t>
            </a:r>
            <a:r>
              <a:rPr lang="sk-SK" sz="1700" dirty="0"/>
              <a:t>apríla 2017 aj </a:t>
            </a:r>
            <a:r>
              <a:rPr lang="sk-SK" sz="1700" b="1" dirty="0"/>
              <a:t>Poisťovací ombudsman Slovenskej asociácie poisťovní</a:t>
            </a:r>
            <a:r>
              <a:rPr lang="sk-SK" sz="1700" dirty="0"/>
              <a:t>)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Všeobecný subjekt ARS pre finančné </a:t>
            </a:r>
            <a:r>
              <a:rPr lang="sk-SK" dirty="0" smtClean="0"/>
              <a:t>služby</a:t>
            </a:r>
            <a:endParaRPr lang="sk-SK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V marci 2017 zverejnené prvé výročne správy</a:t>
            </a:r>
          </a:p>
        </p:txBody>
      </p:sp>
    </p:spTree>
    <p:extLst>
      <p:ext uri="{BB962C8B-B14F-4D97-AF65-F5344CB8AC3E}">
        <p14:creationId xmlns:p14="http://schemas.microsoft.com/office/powerpoint/2010/main" val="266252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72728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>
                <a:solidFill>
                  <a:schemeClr val="bg1"/>
                </a:solidFill>
              </a:rPr>
              <a:t>ALTERNATÍVNE RIEŠENIE SPOTREBITEĽSKÝCH SPOROV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6" name="BlokTextu 5"/>
          <p:cNvSpPr txBox="1"/>
          <p:nvPr/>
        </p:nvSpPr>
        <p:spPr>
          <a:xfrm>
            <a:off x="755576" y="1329301"/>
            <a:ext cx="8010574" cy="50449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sz="2400" b="1" cap="small" dirty="0" smtClean="0">
                <a:solidFill>
                  <a:srgbClr val="1E4E9D"/>
                </a:solidFill>
              </a:rPr>
              <a:t>slovenská obchodná inšpekcia</a:t>
            </a:r>
          </a:p>
          <a:p>
            <a:pPr lvl="1">
              <a:spcBef>
                <a:spcPts val="1000"/>
              </a:spcBef>
            </a:pPr>
            <a:r>
              <a:rPr lang="sk-SK" sz="1600" dirty="0" smtClean="0">
                <a:solidFill>
                  <a:srgbClr val="1E4E9D"/>
                </a:solidFill>
              </a:rPr>
              <a:t>Od </a:t>
            </a:r>
            <a:r>
              <a:rPr lang="sk-SK" sz="1600" dirty="0">
                <a:solidFill>
                  <a:srgbClr val="1E4E9D"/>
                </a:solidFill>
              </a:rPr>
              <a:t>1.2.2016 do 31.12.2016 </a:t>
            </a:r>
            <a:r>
              <a:rPr lang="sk-SK" sz="1600" b="1" u="sng" dirty="0" smtClean="0">
                <a:solidFill>
                  <a:srgbClr val="1E4E9D"/>
                </a:solidFill>
              </a:rPr>
              <a:t>doručených </a:t>
            </a:r>
            <a:r>
              <a:rPr lang="sk-SK" sz="1600" b="1" u="sng" dirty="0">
                <a:solidFill>
                  <a:srgbClr val="1E4E9D"/>
                </a:solidFill>
              </a:rPr>
              <a:t>265 návrhov</a:t>
            </a:r>
            <a:r>
              <a:rPr lang="sk-SK" sz="1600" dirty="0">
                <a:solidFill>
                  <a:srgbClr val="1E4E9D"/>
                </a:solidFill>
              </a:rPr>
              <a:t> na začatie </a:t>
            </a:r>
            <a:r>
              <a:rPr lang="sk-SK" sz="1600" dirty="0" smtClean="0">
                <a:solidFill>
                  <a:srgbClr val="1E4E9D"/>
                </a:solidFill>
              </a:rPr>
              <a:t>ARS, z toho:</a:t>
            </a:r>
          </a:p>
          <a:p>
            <a:pPr marL="171450" indent="-171450">
              <a:spcBef>
                <a:spcPts val="300"/>
              </a:spcBef>
              <a:buFont typeface="Wingdings" panose="05000000000000000000" pitchFamily="2" charset="2"/>
              <a:buChar char="§"/>
            </a:pPr>
            <a:endParaRPr lang="sk-SK" sz="100" dirty="0" smtClean="0"/>
          </a:p>
          <a:p>
            <a:pPr marL="742950" lvl="1" indent="-285750">
              <a:spcBef>
                <a:spcPts val="300"/>
              </a:spcBef>
              <a:buFont typeface="Calibri" panose="020F0502020204030204" pitchFamily="34" charset="0"/>
              <a:buChar char="»"/>
            </a:pPr>
            <a:r>
              <a:rPr lang="sk-SK" sz="1600" dirty="0" smtClean="0"/>
              <a:t>v </a:t>
            </a:r>
            <a:r>
              <a:rPr lang="sk-SK" sz="1600" dirty="0"/>
              <a:t>47 </a:t>
            </a:r>
            <a:r>
              <a:rPr lang="sk-SK" sz="1600" dirty="0" smtClean="0"/>
              <a:t>prípadoch </a:t>
            </a:r>
            <a:r>
              <a:rPr lang="sk-SK" sz="1600" b="1" dirty="0" smtClean="0"/>
              <a:t>uzavretá dohoda</a:t>
            </a:r>
            <a:r>
              <a:rPr lang="sk-SK" sz="1600" dirty="0" smtClean="0"/>
              <a:t> medzi predávajúcim a spotrebiteľom</a:t>
            </a:r>
          </a:p>
          <a:p>
            <a:pPr marL="742950" lvl="1" indent="-285750">
              <a:spcBef>
                <a:spcPts val="300"/>
              </a:spcBef>
              <a:buFont typeface="Calibri" panose="020F0502020204030204" pitchFamily="34" charset="0"/>
              <a:buChar char="»"/>
            </a:pPr>
            <a:r>
              <a:rPr lang="sk-SK" sz="1600" dirty="0"/>
              <a:t>v 22 </a:t>
            </a:r>
            <a:r>
              <a:rPr lang="sk-SK" sz="1600" dirty="0" smtClean="0"/>
              <a:t>prípadoch</a:t>
            </a:r>
            <a:r>
              <a:rPr lang="sk-SK" sz="1600" dirty="0"/>
              <a:t> </a:t>
            </a:r>
            <a:r>
              <a:rPr lang="sk-SK" sz="1600" b="1" dirty="0" smtClean="0"/>
              <a:t>vydané odôvodnené </a:t>
            </a:r>
            <a:r>
              <a:rPr lang="sk-SK" sz="1600" b="1" dirty="0"/>
              <a:t>stanovisko </a:t>
            </a:r>
            <a:r>
              <a:rPr lang="sk-SK" sz="1600" dirty="0" smtClean="0"/>
              <a:t>(prípady zrejmého porušenia práv spotrebiteľa, kde nedošlo k dohode)</a:t>
            </a:r>
            <a:endParaRPr lang="sk-SK" sz="1600" b="1" dirty="0" smtClean="0"/>
          </a:p>
          <a:p>
            <a:pPr marL="742950" lvl="1" indent="-285750">
              <a:spcBef>
                <a:spcPts val="300"/>
              </a:spcBef>
              <a:buFont typeface="Calibri" panose="020F0502020204030204" pitchFamily="34" charset="0"/>
              <a:buChar char="»"/>
            </a:pPr>
            <a:r>
              <a:rPr lang="sk-SK" sz="1600" dirty="0" smtClean="0"/>
              <a:t>43 </a:t>
            </a:r>
            <a:r>
              <a:rPr lang="sk-SK" sz="1600" dirty="0"/>
              <a:t>prípadov </a:t>
            </a:r>
            <a:r>
              <a:rPr lang="sk-SK" sz="1600" b="1" dirty="0"/>
              <a:t>odmietnutých</a:t>
            </a:r>
            <a:r>
              <a:rPr lang="sk-SK" sz="1600" dirty="0"/>
              <a:t> (napr. pre nepríslušnosť, nedoplnenie </a:t>
            </a:r>
            <a:r>
              <a:rPr lang="sk-SK" sz="1600" dirty="0" smtClean="0"/>
              <a:t>návrhu a pod.)</a:t>
            </a:r>
            <a:endParaRPr lang="sk-SK" sz="1600" dirty="0"/>
          </a:p>
          <a:p>
            <a:pPr marL="742950" lvl="1" indent="-285750">
              <a:spcBef>
                <a:spcPts val="300"/>
              </a:spcBef>
              <a:buFont typeface="Calibri" panose="020F0502020204030204" pitchFamily="34" charset="0"/>
              <a:buChar char="»"/>
            </a:pPr>
            <a:r>
              <a:rPr lang="sk-SK" sz="1600" dirty="0"/>
              <a:t>68 prípadov </a:t>
            </a:r>
            <a:r>
              <a:rPr lang="sk-SK" sz="1600" b="1" dirty="0"/>
              <a:t>odložených</a:t>
            </a:r>
            <a:r>
              <a:rPr lang="sk-SK" sz="1600" dirty="0"/>
              <a:t> (napr. spotrebiteľ </a:t>
            </a:r>
            <a:r>
              <a:rPr lang="sk-SK" sz="1600" dirty="0" smtClean="0"/>
              <a:t>sa </a:t>
            </a:r>
            <a:r>
              <a:rPr lang="sk-SK" sz="1600" dirty="0"/>
              <a:t>rozhodol ukončiť svoju účasť na ARS z dôvodu vrátenia kúpnej ceny po začatí </a:t>
            </a:r>
            <a:r>
              <a:rPr lang="sk-SK" sz="1600" dirty="0" smtClean="0"/>
              <a:t>ARS)</a:t>
            </a:r>
            <a:endParaRPr lang="sk-SK" sz="1600" dirty="0"/>
          </a:p>
          <a:p>
            <a:pPr lvl="1">
              <a:spcBef>
                <a:spcPts val="1000"/>
              </a:spcBef>
            </a:pPr>
            <a:r>
              <a:rPr lang="sk-SK" sz="1600" dirty="0" smtClean="0">
                <a:solidFill>
                  <a:srgbClr val="1E4E9D"/>
                </a:solidFill>
              </a:rPr>
              <a:t>Z </a:t>
            </a:r>
            <a:r>
              <a:rPr lang="sk-SK" sz="1600" dirty="0">
                <a:solidFill>
                  <a:srgbClr val="1E4E9D"/>
                </a:solidFill>
              </a:rPr>
              <a:t>celkom ukončených prípadov (180</a:t>
            </a:r>
            <a:r>
              <a:rPr lang="sk-SK" sz="1600" dirty="0" smtClean="0">
                <a:solidFill>
                  <a:srgbClr val="1E4E9D"/>
                </a:solidFill>
              </a:rPr>
              <a:t>) bolo </a:t>
            </a:r>
            <a:r>
              <a:rPr lang="sk-SK" sz="1600" b="1" u="sng" dirty="0">
                <a:solidFill>
                  <a:srgbClr val="1E4E9D"/>
                </a:solidFill>
              </a:rPr>
              <a:t>v prospech spotrebiteľa </a:t>
            </a:r>
            <a:r>
              <a:rPr lang="sk-SK" sz="1600" b="1" u="sng" dirty="0" smtClean="0">
                <a:solidFill>
                  <a:srgbClr val="1E4E9D"/>
                </a:solidFill>
              </a:rPr>
              <a:t>ukončených                83 </a:t>
            </a:r>
            <a:r>
              <a:rPr lang="sk-SK" sz="1600" b="1" u="sng" dirty="0">
                <a:solidFill>
                  <a:srgbClr val="1E4E9D"/>
                </a:solidFill>
              </a:rPr>
              <a:t>prípadov</a:t>
            </a:r>
            <a:r>
              <a:rPr lang="sk-SK" sz="1600" b="1" u="sng" dirty="0" smtClean="0">
                <a:solidFill>
                  <a:srgbClr val="1E4E9D"/>
                </a:solidFill>
              </a:rPr>
              <a:t>, </a:t>
            </a:r>
            <a:r>
              <a:rPr lang="sk-SK" sz="1600" b="1" u="sng" dirty="0">
                <a:solidFill>
                  <a:srgbClr val="1E4E9D"/>
                </a:solidFill>
              </a:rPr>
              <a:t>t. j. 46,11 %</a:t>
            </a:r>
            <a:r>
              <a:rPr lang="sk-SK" sz="1600" b="1" dirty="0">
                <a:solidFill>
                  <a:srgbClr val="1E4E9D"/>
                </a:solidFill>
              </a:rPr>
              <a:t>  </a:t>
            </a:r>
            <a:endParaRPr lang="sk-SK" sz="1600" b="1" dirty="0" smtClean="0">
              <a:solidFill>
                <a:srgbClr val="1E4E9D"/>
              </a:solidFill>
            </a:endParaRPr>
          </a:p>
          <a:p>
            <a:pPr lvl="1">
              <a:spcBef>
                <a:spcPts val="300"/>
              </a:spcBef>
            </a:pPr>
            <a:r>
              <a:rPr lang="sk-SK" sz="1300" dirty="0"/>
              <a:t>[</a:t>
            </a:r>
            <a:r>
              <a:rPr lang="sk-SK" sz="1300" dirty="0" smtClean="0"/>
              <a:t>vrátane 31 </a:t>
            </a:r>
            <a:r>
              <a:rPr lang="sk-SK" sz="1300" dirty="0"/>
              <a:t>prípadov odložených z dôvodu ukončenia </a:t>
            </a:r>
            <a:r>
              <a:rPr lang="sk-SK" sz="1300" dirty="0" smtClean="0"/>
              <a:t>účasti </a:t>
            </a:r>
            <a:r>
              <a:rPr lang="sk-SK" sz="1300" dirty="0"/>
              <a:t>na ARS </a:t>
            </a:r>
            <a:r>
              <a:rPr lang="sk-SK" sz="1300" dirty="0" smtClean="0"/>
              <a:t>- </a:t>
            </a:r>
            <a:r>
              <a:rPr lang="sk-SK" sz="1300" dirty="0"/>
              <a:t>po oznámení o začatí ARS došlo k </a:t>
            </a:r>
            <a:r>
              <a:rPr lang="sk-SK" sz="1300" dirty="0" smtClean="0"/>
              <a:t>dohode, </a:t>
            </a:r>
            <a:r>
              <a:rPr lang="sk-SK" sz="1300" dirty="0"/>
              <a:t>3 prípadov kedy nedošlo zo strany predávajúceho k porušeniu zákona, ale napriek tomu boli spotrebiteľovi vrátené </a:t>
            </a:r>
            <a:r>
              <a:rPr lang="sk-SK" sz="1300" dirty="0" smtClean="0"/>
              <a:t>nároky </a:t>
            </a:r>
            <a:r>
              <a:rPr lang="sk-SK" sz="1300" dirty="0"/>
              <a:t>a 2 prípady vrátenia kúpnej </a:t>
            </a:r>
            <a:r>
              <a:rPr lang="sk-SK" sz="1300" dirty="0" smtClean="0"/>
              <a:t>ceny </a:t>
            </a:r>
            <a:r>
              <a:rPr lang="sk-SK" sz="1300" dirty="0"/>
              <a:t>po doručení odôvodneného </a:t>
            </a:r>
            <a:r>
              <a:rPr lang="sk-SK" sz="1300" dirty="0" smtClean="0"/>
              <a:t>stanoviska</a:t>
            </a:r>
            <a:r>
              <a:rPr lang="sk-SK" sz="1300" dirty="0"/>
              <a:t>]</a:t>
            </a:r>
            <a:endParaRPr lang="sk-SK" sz="1300" dirty="0" smtClean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sz="2000" b="1" cap="small" dirty="0" smtClean="0">
                <a:solidFill>
                  <a:srgbClr val="1E4E9D"/>
                </a:solidFill>
              </a:rPr>
              <a:t>ÚRSO</a:t>
            </a:r>
            <a:r>
              <a:rPr lang="sk-SK" sz="2400" b="1" cap="small" dirty="0" smtClean="0">
                <a:solidFill>
                  <a:srgbClr val="1E4E9D"/>
                </a:solidFill>
              </a:rPr>
              <a:t> </a:t>
            </a:r>
            <a:r>
              <a:rPr lang="sk-SK" sz="2200" b="1" cap="small" dirty="0" smtClean="0">
                <a:solidFill>
                  <a:srgbClr val="1E4E9D"/>
                </a:solidFill>
              </a:rPr>
              <a:t>- </a:t>
            </a:r>
            <a:r>
              <a:rPr lang="sk-SK" sz="1600" dirty="0" smtClean="0"/>
              <a:t>24 </a:t>
            </a:r>
            <a:r>
              <a:rPr lang="sk-SK" sz="1600" dirty="0"/>
              <a:t>návrhov, úspešnosť 30 </a:t>
            </a:r>
            <a:r>
              <a:rPr lang="sk-SK" sz="1600" dirty="0" smtClean="0"/>
              <a:t>% </a:t>
            </a:r>
            <a:endParaRPr lang="sk-SK" sz="1600" dirty="0"/>
          </a:p>
          <a:p>
            <a:pPr marL="342900" indent="-342900">
              <a:spcBef>
                <a:spcPts val="300"/>
              </a:spcBef>
              <a:buFont typeface="Wingdings" panose="05000000000000000000" pitchFamily="2" charset="2"/>
              <a:buChar char="§"/>
            </a:pPr>
            <a:r>
              <a:rPr lang="sk-SK" sz="2000" b="1" cap="small" dirty="0" err="1" smtClean="0">
                <a:solidFill>
                  <a:srgbClr val="1E4E9D"/>
                </a:solidFill>
              </a:rPr>
              <a:t>ÚREKaPS</a:t>
            </a:r>
            <a:r>
              <a:rPr lang="sk-SK" sz="2200" b="1" cap="small" dirty="0" smtClean="0">
                <a:solidFill>
                  <a:srgbClr val="1E4E9D"/>
                </a:solidFill>
              </a:rPr>
              <a:t> - </a:t>
            </a:r>
            <a:r>
              <a:rPr lang="sk-SK" sz="1600" dirty="0"/>
              <a:t>18 návrhov, úspešnosť neuvedená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sk-SK" sz="1500" b="1" u="sng" dirty="0"/>
          </a:p>
        </p:txBody>
      </p:sp>
    </p:spTree>
    <p:extLst>
      <p:ext uri="{BB962C8B-B14F-4D97-AF65-F5344CB8AC3E}">
        <p14:creationId xmlns:p14="http://schemas.microsoft.com/office/powerpoint/2010/main" val="1095452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727280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>
                <a:solidFill>
                  <a:schemeClr val="bg1"/>
                </a:solidFill>
              </a:rPr>
              <a:t>ALTERNATÍVNE RIEŠENIE SPOTREBITEĽSKÝCH SPOROV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6" name="BlokTextu 5"/>
          <p:cNvSpPr txBox="1"/>
          <p:nvPr/>
        </p:nvSpPr>
        <p:spPr>
          <a:xfrm>
            <a:off x="755576" y="1384428"/>
            <a:ext cx="8064896" cy="44165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spcBef>
                <a:spcPts val="1000"/>
              </a:spcBef>
            </a:pPr>
            <a:r>
              <a:rPr lang="sk-SK" sz="1900" b="1" dirty="0">
                <a:solidFill>
                  <a:srgbClr val="1E4E9D"/>
                </a:solidFill>
              </a:rPr>
              <a:t>Spoločnosť ochrany spotrebiteľov (S.O.S) Poprad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SZ zapísané v zozname subjektov ARS od 8.2.2016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jediný subjekt príslušný pre všetky druhy sporov (vrátane finančných služieb)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v roku 2016 doručených 24 návrhov </a:t>
            </a:r>
            <a:r>
              <a:rPr lang="sk-SK" sz="1600" dirty="0" smtClean="0">
                <a:solidFill>
                  <a:prstClr val="black"/>
                </a:solidFill>
              </a:rPr>
              <a:t>(uzavretá dohoda: 15 %)</a:t>
            </a:r>
            <a:endParaRPr lang="sk-SK" sz="1600" dirty="0">
              <a:solidFill>
                <a:prstClr val="black"/>
              </a:solidFill>
            </a:endParaRPr>
          </a:p>
          <a:p>
            <a:pPr>
              <a:spcBef>
                <a:spcPts val="1000"/>
              </a:spcBef>
            </a:pPr>
            <a:r>
              <a:rPr lang="sk-SK" sz="1900" b="1" dirty="0">
                <a:solidFill>
                  <a:srgbClr val="1E4E9D"/>
                </a:solidFill>
              </a:rPr>
              <a:t>Bankový Ombudsman Slovenskej bankovej asociácie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zapísaný od 7.4.2016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spory medzi klientom (spotrebiteľom) a bankou (členom Slovenskej bankovej asociácie)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v roku 2016 doručených 68 návrhov </a:t>
            </a:r>
            <a:r>
              <a:rPr lang="sk-SK" sz="1600" dirty="0" smtClean="0">
                <a:solidFill>
                  <a:prstClr val="black"/>
                </a:solidFill>
              </a:rPr>
              <a:t>(</a:t>
            </a:r>
            <a:r>
              <a:rPr lang="sk-SK" sz="1600" dirty="0">
                <a:solidFill>
                  <a:prstClr val="black"/>
                </a:solidFill>
              </a:rPr>
              <a:t>uzavretá </a:t>
            </a:r>
            <a:r>
              <a:rPr lang="sk-SK" sz="1600" dirty="0" smtClean="0">
                <a:solidFill>
                  <a:prstClr val="black"/>
                </a:solidFill>
              </a:rPr>
              <a:t>dohoda: 21 %) </a:t>
            </a:r>
            <a:endParaRPr lang="sk-SK" sz="1600" dirty="0" smtClean="0">
              <a:solidFill>
                <a:prstClr val="black"/>
              </a:solidFill>
            </a:endParaRPr>
          </a:p>
          <a:p>
            <a:pPr lvl="0">
              <a:spcBef>
                <a:spcPts val="1000"/>
              </a:spcBef>
            </a:pPr>
            <a:r>
              <a:rPr lang="sk-SK" sz="1900" b="1" dirty="0" smtClean="0">
                <a:solidFill>
                  <a:srgbClr val="1E4E9D"/>
                </a:solidFill>
              </a:rPr>
              <a:t>OMBUDSPOT, Združenie na ochranu práv spotrebiteľov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 smtClean="0">
                <a:solidFill>
                  <a:prstClr val="black"/>
                </a:solidFill>
              </a:rPr>
              <a:t>SZ </a:t>
            </a:r>
            <a:r>
              <a:rPr lang="sk-SK" sz="1600" dirty="0">
                <a:solidFill>
                  <a:prstClr val="black"/>
                </a:solidFill>
              </a:rPr>
              <a:t>zapísané od 1.1.2017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nerieši spory z oblasti finančných služieb </a:t>
            </a:r>
          </a:p>
          <a:p>
            <a:pPr>
              <a:spcBef>
                <a:spcPts val="1000"/>
              </a:spcBef>
            </a:pPr>
            <a:r>
              <a:rPr lang="sk-SK" sz="1900" b="1" dirty="0">
                <a:solidFill>
                  <a:srgbClr val="1E4E9D"/>
                </a:solidFill>
              </a:rPr>
              <a:t>Slovenská asociácia poisťovní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zapísaná od 4.4.2017</a:t>
            </a:r>
          </a:p>
          <a:p>
            <a:pPr lvl="1" indent="-342900">
              <a:buFont typeface="Calibri" panose="020F0502020204030204" pitchFamily="34" charset="0"/>
              <a:buChar char="»"/>
            </a:pPr>
            <a:r>
              <a:rPr lang="sk-SK" sz="1600" dirty="0">
                <a:solidFill>
                  <a:prstClr val="black"/>
                </a:solidFill>
              </a:rPr>
              <a:t>spory z poistných zmlúv medzi klientmi (spotrebiteľmi) a poisťovňou (členom Slovenskej asociácie poisťovní)</a:t>
            </a:r>
          </a:p>
        </p:txBody>
      </p:sp>
    </p:spTree>
    <p:extLst>
      <p:ext uri="{BB962C8B-B14F-4D97-AF65-F5344CB8AC3E}">
        <p14:creationId xmlns:p14="http://schemas.microsoft.com/office/powerpoint/2010/main" val="180575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77768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>
                <a:solidFill>
                  <a:schemeClr val="bg1"/>
                </a:solidFill>
              </a:rPr>
              <a:t>NOVÝ ZÁKON O ZÁJAZDOCH A SPOJENÝCH CESTOVNÝCH SLUŽBÁCH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6" name="BlokTextu 5"/>
          <p:cNvSpPr txBox="1"/>
          <p:nvPr/>
        </p:nvSpPr>
        <p:spPr>
          <a:xfrm>
            <a:off x="755576" y="1384428"/>
            <a:ext cx="8064896" cy="4242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Transpozícia smernice EP a Rady (EÚ) 2015/2302 z 25. novembra 2015 </a:t>
            </a:r>
            <a:r>
              <a:rPr lang="sk-SK" b="1" dirty="0"/>
              <a:t>o balíkoch cestovných služieb a spojených cestovných službách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Smernica s maximálnou harmonizáciou 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Transpozičná lehota: účinnosť </a:t>
            </a:r>
            <a:r>
              <a:rPr lang="sk-SK" b="1" dirty="0"/>
              <a:t>1. júla 2018 </a:t>
            </a:r>
            <a:r>
              <a:rPr lang="sk-SK" dirty="0"/>
              <a:t>(-&gt; pravdepodobný posun na         </a:t>
            </a:r>
            <a:r>
              <a:rPr lang="sk-SK" dirty="0" smtClean="0"/>
              <a:t>       </a:t>
            </a:r>
            <a:r>
              <a:rPr lang="sk-SK" dirty="0"/>
              <a:t>1. januára 2019)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Nová úprava </a:t>
            </a:r>
            <a:r>
              <a:rPr lang="sk-SK" b="1" dirty="0"/>
              <a:t>nahradí zákon č. </a:t>
            </a:r>
            <a:r>
              <a:rPr lang="sk-SK" b="1" dirty="0" smtClean="0"/>
              <a:t>281/2001 </a:t>
            </a:r>
            <a:r>
              <a:rPr lang="sk-SK" b="1" dirty="0"/>
              <a:t>Z. z. o zájazdoch</a:t>
            </a:r>
            <a:r>
              <a:rPr lang="sk-SK" dirty="0"/>
              <a:t> + úpravu zmluvy o obstaraní zájazdu (§ 741a a </a:t>
            </a:r>
            <a:r>
              <a:rPr lang="sk-SK" dirty="0" err="1"/>
              <a:t>nasl</a:t>
            </a:r>
            <a:r>
              <a:rPr lang="sk-SK" dirty="0"/>
              <a:t>. Občianskeho zákonníka)</a:t>
            </a:r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Rozšíri sa 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sk-SK" sz="1600" dirty="0"/>
              <a:t>okruh regulovaných subjektov (nielen CK a CA v dnešnom ponímaní)</a:t>
            </a:r>
          </a:p>
          <a:p>
            <a:pPr marL="800100" lvl="1" indent="-342900">
              <a:buFont typeface="Wingdings" panose="05000000000000000000" pitchFamily="2" charset="2"/>
              <a:buChar char="§"/>
            </a:pPr>
            <a:r>
              <a:rPr lang="sk-SK" sz="1600" dirty="0"/>
              <a:t>okruh pokrytých služieb (napr. dynamické balíky služieb, spojené cestovné služby, prepojené online platformy...)</a:t>
            </a:r>
            <a:endParaRPr lang="sk-SK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sk-SK" dirty="0"/>
              <a:t>Vytvorená </a:t>
            </a:r>
            <a:r>
              <a:rPr lang="sk-SK" b="1" dirty="0"/>
              <a:t>pracovná skupina na MH SR </a:t>
            </a:r>
            <a:r>
              <a:rPr lang="sk-SK" dirty="0"/>
              <a:t>(MS SR, MDV SR, MV SR, SOI, SACKA, SLASPO, akademická obec)</a:t>
            </a:r>
          </a:p>
        </p:txBody>
      </p:sp>
    </p:spTree>
    <p:extLst>
      <p:ext uri="{BB962C8B-B14F-4D97-AF65-F5344CB8AC3E}">
        <p14:creationId xmlns:p14="http://schemas.microsoft.com/office/powerpoint/2010/main" val="69504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3" name="BlokTextu 2"/>
          <p:cNvSpPr txBox="1"/>
          <p:nvPr/>
        </p:nvSpPr>
        <p:spPr>
          <a:xfrm>
            <a:off x="611560" y="404664"/>
            <a:ext cx="77768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2100" dirty="0">
                <a:solidFill>
                  <a:schemeClr val="bg1"/>
                </a:solidFill>
              </a:rPr>
              <a:t>NOVÝ ZÁKON O ZÁJAZDOCH A SPOJENÝCH CESTOVNÝCH SLUŽBÁCH</a:t>
            </a:r>
          </a:p>
        </p:txBody>
      </p:sp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6" name="BlokTextu 5"/>
          <p:cNvSpPr txBox="1"/>
          <p:nvPr/>
        </p:nvSpPr>
        <p:spPr>
          <a:xfrm>
            <a:off x="755576" y="1384428"/>
            <a:ext cx="8064896" cy="30777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sk-SK" dirty="0"/>
              <a:t>Problematický článok 17 (ochrana v prípade platobnej </a:t>
            </a:r>
            <a:r>
              <a:rPr lang="sk-SK" dirty="0" smtClean="0"/>
              <a:t>neschopnosti)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sk-SK" dirty="0" smtClean="0"/>
              <a:t>Garancia repatriácie a refundácie </a:t>
            </a:r>
            <a:r>
              <a:rPr lang="sk-SK" b="1" dirty="0" smtClean="0"/>
              <a:t>100 % uhradených platieb </a:t>
            </a:r>
            <a:endParaRPr lang="sk-SK" b="1" dirty="0"/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sk-SK" dirty="0"/>
              <a:t>Potreba revízie inštitútu </a:t>
            </a:r>
            <a:r>
              <a:rPr lang="sk-SK" b="1" dirty="0"/>
              <a:t>poistenia pre prípad úpadku cestovnej </a:t>
            </a:r>
            <a:r>
              <a:rPr lang="sk-SK" b="1" dirty="0" smtClean="0"/>
              <a:t>kancelárie </a:t>
            </a:r>
            <a:r>
              <a:rPr lang="sk-SK" dirty="0" smtClean="0"/>
              <a:t>a právnej úpravy bankovej záruky</a:t>
            </a:r>
          </a:p>
          <a:p>
            <a:pPr marL="342900" indent="-342900">
              <a:spcBef>
                <a:spcPts val="800"/>
              </a:spcBef>
              <a:buFont typeface="Wingdings" panose="05000000000000000000" pitchFamily="2" charset="2"/>
              <a:buChar char="§"/>
            </a:pPr>
            <a:r>
              <a:rPr lang="sk-SK" dirty="0" smtClean="0"/>
              <a:t>Precizovanie informačných povinností: poisťovňa </a:t>
            </a:r>
            <a:r>
              <a:rPr lang="sk-SK" sz="1400" dirty="0" smtClean="0"/>
              <a:t>↔ </a:t>
            </a:r>
            <a:r>
              <a:rPr lang="sk-SK" dirty="0" smtClean="0"/>
              <a:t>cestovná kancelária </a:t>
            </a:r>
            <a:r>
              <a:rPr lang="sk-SK" sz="1400" dirty="0" smtClean="0"/>
              <a:t>↔ </a:t>
            </a:r>
            <a:r>
              <a:rPr lang="sk-SK" dirty="0" smtClean="0"/>
              <a:t>štát</a:t>
            </a:r>
            <a:endParaRPr lang="sk-SK" dirty="0"/>
          </a:p>
          <a:p>
            <a:pPr>
              <a:spcBef>
                <a:spcPts val="1000"/>
              </a:spcBef>
            </a:pPr>
            <a:endParaRPr lang="sk-SK" dirty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sk-SK" dirty="0" smtClean="0"/>
          </a:p>
          <a:p>
            <a:pPr marL="342900" indent="-342900">
              <a:spcBef>
                <a:spcPts val="1000"/>
              </a:spcBef>
              <a:buFont typeface="Wingdings" panose="05000000000000000000" pitchFamily="2" charset="2"/>
              <a:buChar char="§"/>
            </a:pPr>
            <a:endParaRPr lang="sk-SK" dirty="0"/>
          </a:p>
        </p:txBody>
      </p:sp>
      <p:pic>
        <p:nvPicPr>
          <p:cNvPr id="5" name="Obrázo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2590" y="3441705"/>
            <a:ext cx="7315834" cy="261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126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ok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" r="2952"/>
          <a:stretch/>
        </p:blipFill>
        <p:spPr>
          <a:xfrm>
            <a:off x="8967" y="0"/>
            <a:ext cx="9144000" cy="6883411"/>
          </a:xfrm>
          <a:prstGeom prst="rect">
            <a:avLst/>
          </a:prstGeom>
        </p:spPr>
      </p:pic>
      <p:sp>
        <p:nvSpPr>
          <p:cNvPr id="4" name="BlokTextu 3"/>
          <p:cNvSpPr txBox="1"/>
          <p:nvPr/>
        </p:nvSpPr>
        <p:spPr>
          <a:xfrm>
            <a:off x="611560" y="6381328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400" dirty="0" smtClean="0"/>
              <a:t>Aktuálne otázky ochrany spotrebiteľa</a:t>
            </a:r>
            <a:endParaRPr lang="sk-SK" sz="1400" dirty="0"/>
          </a:p>
        </p:txBody>
      </p:sp>
      <p:sp>
        <p:nvSpPr>
          <p:cNvPr id="6" name="BlokTextu 5"/>
          <p:cNvSpPr txBox="1"/>
          <p:nvPr/>
        </p:nvSpPr>
        <p:spPr>
          <a:xfrm>
            <a:off x="755576" y="1384428"/>
            <a:ext cx="80648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000"/>
              </a:spcBef>
            </a:pPr>
            <a:endParaRPr lang="sk-SK" dirty="0" smtClean="0"/>
          </a:p>
          <a:p>
            <a:pPr>
              <a:spcBef>
                <a:spcPts val="1000"/>
              </a:spcBef>
            </a:pPr>
            <a:r>
              <a:rPr lang="sk-SK" sz="3200" b="1" dirty="0" smtClean="0"/>
              <a:t>ĎAKUJEM ZA POZORNOSŤ</a:t>
            </a:r>
            <a:endParaRPr lang="sk-SK" sz="3200" b="1" dirty="0"/>
          </a:p>
          <a:p>
            <a:pPr>
              <a:spcBef>
                <a:spcPts val="1000"/>
              </a:spcBef>
            </a:pPr>
            <a:endParaRPr lang="sk-SK" dirty="0" smtClean="0"/>
          </a:p>
          <a:p>
            <a:pPr>
              <a:spcBef>
                <a:spcPts val="1000"/>
              </a:spcBef>
            </a:pPr>
            <a:endParaRPr lang="sk-SK" dirty="0"/>
          </a:p>
          <a:p>
            <a:pPr>
              <a:spcBef>
                <a:spcPts val="1000"/>
              </a:spcBef>
            </a:pPr>
            <a:endParaRPr lang="sk-SK" dirty="0" smtClean="0"/>
          </a:p>
          <a:p>
            <a:pPr>
              <a:spcBef>
                <a:spcPts val="1000"/>
              </a:spcBef>
            </a:pPr>
            <a:endParaRPr lang="sk-SK" dirty="0" smtClean="0"/>
          </a:p>
          <a:p>
            <a:pPr>
              <a:spcBef>
                <a:spcPts val="1000"/>
              </a:spcBef>
            </a:pPr>
            <a:endParaRPr lang="sk-SK" dirty="0" smtClean="0"/>
          </a:p>
          <a:p>
            <a:r>
              <a:rPr lang="sk-SK" b="1" dirty="0" smtClean="0"/>
              <a:t>Mgr. Ivana </a:t>
            </a:r>
            <a:r>
              <a:rPr lang="sk-SK" b="1" dirty="0" err="1" smtClean="0"/>
              <a:t>Kopčanová</a:t>
            </a:r>
            <a:endParaRPr lang="sk-SK" b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k-SK" sz="1600" dirty="0"/>
              <a:t>O</a:t>
            </a:r>
            <a:r>
              <a:rPr lang="sk-SK" sz="1600" dirty="0" smtClean="0"/>
              <a:t>dbor ochrany spotrebiteľa</a:t>
            </a:r>
            <a:endParaRPr lang="sk-SK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k-SK" sz="1600" dirty="0" smtClean="0"/>
              <a:t>Ministerstvo hospodárstva SR</a:t>
            </a:r>
            <a:endParaRPr lang="sk-SK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k-SK" sz="1600" dirty="0"/>
              <a:t>e-mail: </a:t>
            </a:r>
            <a:r>
              <a:rPr lang="sk-SK" sz="1600" dirty="0" smtClean="0">
                <a:hlinkClick r:id="rId3"/>
              </a:rPr>
              <a:t>kopcanova@mhsr.sk</a:t>
            </a:r>
            <a:r>
              <a:rPr lang="sk-SK" sz="1600" dirty="0" smtClean="0"/>
              <a:t> </a:t>
            </a:r>
            <a:endParaRPr lang="sk-SK" sz="16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sk-SK" sz="1600" dirty="0"/>
              <a:t>tel.: </a:t>
            </a:r>
            <a:r>
              <a:rPr lang="sk-SK" sz="1600" dirty="0" smtClean="0"/>
              <a:t>02/ </a:t>
            </a:r>
            <a:r>
              <a:rPr lang="sk-SK" sz="1600" dirty="0"/>
              <a:t>4854 </a:t>
            </a:r>
            <a:r>
              <a:rPr lang="sk-SK" sz="1600" dirty="0" smtClean="0"/>
              <a:t>2515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3861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1557</TotalTime>
  <Words>726</Words>
  <Application>Microsoft Office PowerPoint</Application>
  <PresentationFormat>Prezentácia na obrazovke (4:3)</PresentationFormat>
  <Paragraphs>92</Paragraphs>
  <Slides>9</Slides>
  <Notes>0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Motív Office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Company>MZV SR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Prezentácia programu PowerPoint</dc:title>
  <dc:creator>Livia L</dc:creator>
  <cp:lastModifiedBy>IK</cp:lastModifiedBy>
  <cp:revision>68</cp:revision>
  <cp:lastPrinted>2017-06-12T21:49:14Z</cp:lastPrinted>
  <dcterms:created xsi:type="dcterms:W3CDTF">2016-04-20T11:06:35Z</dcterms:created>
  <dcterms:modified xsi:type="dcterms:W3CDTF">2017-06-12T21:53:17Z</dcterms:modified>
</cp:coreProperties>
</file>