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9" r:id="rId5"/>
    <p:sldId id="290" r:id="rId6"/>
    <p:sldId id="291" r:id="rId7"/>
    <p:sldId id="285" r:id="rId8"/>
    <p:sldId id="283" r:id="rId9"/>
    <p:sldId id="303" r:id="rId10"/>
    <p:sldId id="282" r:id="rId11"/>
    <p:sldId id="287" r:id="rId12"/>
    <p:sldId id="311" r:id="rId13"/>
    <p:sldId id="301" r:id="rId14"/>
    <p:sldId id="273" r:id="rId15"/>
    <p:sldId id="286" r:id="rId16"/>
    <p:sldId id="308" r:id="rId17"/>
    <p:sldId id="293" r:id="rId18"/>
    <p:sldId id="294" r:id="rId19"/>
    <p:sldId id="295" r:id="rId20"/>
    <p:sldId id="296" r:id="rId21"/>
    <p:sldId id="297" r:id="rId22"/>
    <p:sldId id="298" r:id="rId23"/>
    <p:sldId id="299" r:id="rId24"/>
    <p:sldId id="259" r:id="rId25"/>
    <p:sldId id="260" r:id="rId26"/>
    <p:sldId id="261" r:id="rId27"/>
    <p:sldId id="262" r:id="rId28"/>
    <p:sldId id="302" r:id="rId29"/>
    <p:sldId id="274" r:id="rId30"/>
    <p:sldId id="275" r:id="rId31"/>
    <p:sldId id="288" r:id="rId32"/>
    <p:sldId id="305" r:id="rId33"/>
    <p:sldId id="313" r:id="rId34"/>
    <p:sldId id="292" r:id="rId35"/>
    <p:sldId id="304" r:id="rId36"/>
    <p:sldId id="310" r:id="rId37"/>
    <p:sldId id="309" r:id="rId38"/>
    <p:sldId id="312" r:id="rId39"/>
    <p:sldId id="307" r:id="rId40"/>
    <p:sldId id="280" r:id="rId41"/>
    <p:sldId id="306" r:id="rId4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478" autoAdjust="0"/>
  </p:normalViewPr>
  <p:slideViewPr>
    <p:cSldViewPr>
      <p:cViewPr>
        <p:scale>
          <a:sx n="100" d="100"/>
          <a:sy n="100" d="100"/>
        </p:scale>
        <p:origin x="-917" y="6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sk-SK" smtClean="0"/>
              <a:t>Upravte štýly predlohy textu</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431546AF-E054-49B7-BACF-51B863019C73}" type="datetimeFigureOut">
              <a:rPr lang="sk-SK" smtClean="0"/>
              <a:t>12.6.2018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97317A7C-98F1-4F51-BD98-979EEBF21303}" type="slidenum">
              <a:rPr lang="sk-SK" smtClean="0"/>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4" name="Date Placeholder 3"/>
          <p:cNvSpPr>
            <a:spLocks noGrp="1"/>
          </p:cNvSpPr>
          <p:nvPr>
            <p:ph type="dt" sz="half" idx="10"/>
          </p:nvPr>
        </p:nvSpPr>
        <p:spPr/>
        <p:txBody>
          <a:bodyPr/>
          <a:lstStyle/>
          <a:p>
            <a:fld id="{431546AF-E054-49B7-BACF-51B863019C73}" type="datetimeFigureOut">
              <a:rPr lang="sk-SK" smtClean="0"/>
              <a:t>12.6.2018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97317A7C-98F1-4F51-BD98-979EEBF21303}" type="slidenum">
              <a:rPr lang="sk-SK" smtClean="0"/>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Z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31546AF-E054-49B7-BACF-51B863019C73}" type="datetimeFigureOut">
              <a:rPr lang="sk-SK" smtClean="0"/>
              <a:t>12.6.2018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97317A7C-98F1-4F51-BD98-979EEBF21303}" type="slidenum">
              <a:rPr lang="sk-SK" smtClean="0"/>
              <a:t>‹#›</a:t>
            </a:fld>
            <a:endParaRPr lang="sk-SK"/>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sk-SK" smtClean="0"/>
              <a:t>Upravte štýly predlohy textu</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4" name="Date Placeholder 3"/>
          <p:cNvSpPr>
            <a:spLocks noGrp="1"/>
          </p:cNvSpPr>
          <p:nvPr>
            <p:ph type="dt" sz="half" idx="10"/>
          </p:nvPr>
        </p:nvSpPr>
        <p:spPr/>
        <p:txBody>
          <a:bodyPr/>
          <a:lstStyle/>
          <a:p>
            <a:fld id="{431546AF-E054-49B7-BACF-51B863019C73}" type="datetimeFigureOut">
              <a:rPr lang="sk-SK" smtClean="0"/>
              <a:t>12.6.2018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97317A7C-98F1-4F51-BD98-979EEBF21303}" type="slidenum">
              <a:rPr lang="sk-SK" smtClean="0"/>
              <a:t>‹#›</a:t>
            </a:fld>
            <a:endParaRPr lang="sk-SK"/>
          </a:p>
        </p:txBody>
      </p:sp>
      <p:sp>
        <p:nvSpPr>
          <p:cNvPr id="7" name="Title 6"/>
          <p:cNvSpPr>
            <a:spLocks noGrp="1"/>
          </p:cNvSpPr>
          <p:nvPr>
            <p:ph type="title"/>
          </p:nvPr>
        </p:nvSpPr>
        <p:spPr/>
        <p:txBody>
          <a:bodyPr/>
          <a:lstStyle/>
          <a:p>
            <a:r>
              <a:rPr lang="sk-SK" smtClean="0"/>
              <a:t>Upravte štýly predlohy textu</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sk-SK" smtClean="0"/>
              <a:t>Upravte štýly predlohy textu</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431546AF-E054-49B7-BACF-51B863019C73}" type="datetimeFigureOut">
              <a:rPr lang="sk-SK" smtClean="0"/>
              <a:t>12.6.2018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97317A7C-98F1-4F51-BD98-979EEBF21303}" type="slidenum">
              <a:rPr lang="sk-SK" smtClean="0"/>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5" name="Date Placeholder 4"/>
          <p:cNvSpPr>
            <a:spLocks noGrp="1"/>
          </p:cNvSpPr>
          <p:nvPr>
            <p:ph type="dt" sz="half" idx="10"/>
          </p:nvPr>
        </p:nvSpPr>
        <p:spPr/>
        <p:txBody>
          <a:bodyPr/>
          <a:lstStyle/>
          <a:p>
            <a:fld id="{431546AF-E054-49B7-BACF-51B863019C73}" type="datetimeFigureOut">
              <a:rPr lang="sk-SK" smtClean="0"/>
              <a:t>12.6.2018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97317A7C-98F1-4F51-BD98-979EEBF21303}" type="slidenum">
              <a:rPr lang="sk-SK" smtClean="0"/>
              <a:t>‹#›</a:t>
            </a:fld>
            <a:endParaRPr lang="sk-SK"/>
          </a:p>
        </p:txBody>
      </p:sp>
      <p:sp>
        <p:nvSpPr>
          <p:cNvPr id="9" name="Content Placeholder 8"/>
          <p:cNvSpPr>
            <a:spLocks noGrp="1"/>
          </p:cNvSpPr>
          <p:nvPr>
            <p:ph sz="quarter" idx="13"/>
          </p:nvPr>
        </p:nvSpPr>
        <p:spPr>
          <a:xfrm>
            <a:off x="676655" y="2679192"/>
            <a:ext cx="3822192" cy="34472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k-SK" smtClean="0"/>
              <a:t>Upravte štýly predlohy textu</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431546AF-E054-49B7-BACF-51B863019C73}" type="datetimeFigureOut">
              <a:rPr lang="sk-SK" smtClean="0"/>
              <a:t>12.6.2018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97317A7C-98F1-4F51-BD98-979EEBF21303}" type="slidenum">
              <a:rPr lang="sk-SK" smtClean="0"/>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3" name="Date Placeholder 2"/>
          <p:cNvSpPr>
            <a:spLocks noGrp="1"/>
          </p:cNvSpPr>
          <p:nvPr>
            <p:ph type="dt" sz="half" idx="10"/>
          </p:nvPr>
        </p:nvSpPr>
        <p:spPr/>
        <p:txBody>
          <a:bodyPr/>
          <a:lstStyle/>
          <a:p>
            <a:fld id="{431546AF-E054-49B7-BACF-51B863019C73}" type="datetimeFigureOut">
              <a:rPr lang="sk-SK" smtClean="0"/>
              <a:t>12.6.2018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97317A7C-98F1-4F51-BD98-979EEBF21303}" type="slidenum">
              <a:rPr lang="sk-SK" smtClean="0"/>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a">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431546AF-E054-49B7-BACF-51B863019C73}" type="datetimeFigureOut">
              <a:rPr lang="sk-SK" smtClean="0"/>
              <a:t>12.6.2018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97317A7C-98F1-4F51-BD98-979EEBF21303}" type="slidenum">
              <a:rPr lang="sk-SK" smtClean="0"/>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popiso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31546AF-E054-49B7-BACF-51B863019C73}" type="datetimeFigureOut">
              <a:rPr lang="sk-SK" smtClean="0"/>
              <a:t>12.6.2018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97317A7C-98F1-4F51-BD98-979EEBF21303}" type="slidenum">
              <a:rPr lang="sk-SK" smtClean="0"/>
              <a:t>‹#›</a:t>
            </a:fld>
            <a:endParaRPr lang="sk-SK"/>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sk-SK" smtClean="0"/>
              <a:t>Upravte štýly predlohy textu</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sk-SK" smtClean="0"/>
              <a:t>Upravte štýly predlohy textu</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431546AF-E054-49B7-BACF-51B863019C73}" type="datetimeFigureOut">
              <a:rPr lang="sk-SK" smtClean="0"/>
              <a:t>12.6.2018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97317A7C-98F1-4F51-BD98-979EEBF21303}" type="slidenum">
              <a:rPr lang="sk-SK" smtClean="0"/>
              <a:t>‹#›</a:t>
            </a:fld>
            <a:endParaRPr lang="sk-SK"/>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431546AF-E054-49B7-BACF-51B863019C73}" type="datetimeFigureOut">
              <a:rPr lang="sk-SK" smtClean="0"/>
              <a:t>12.6.2018</a:t>
            </a:fld>
            <a:endParaRPr lang="sk-SK"/>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sk-SK"/>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7317A7C-98F1-4F51-BD98-979EEBF21303}" type="slidenum">
              <a:rPr lang="sk-SK" smtClean="0"/>
              <a:t>‹#›</a:t>
            </a:fld>
            <a:endParaRPr lang="sk-SK"/>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smtClean="0"/>
              <a:t>Hlavný predmet plnenia v poistení</a:t>
            </a:r>
            <a:endParaRPr lang="sk-SK" dirty="0"/>
          </a:p>
        </p:txBody>
      </p:sp>
      <p:sp>
        <p:nvSpPr>
          <p:cNvPr id="3" name="Podnadpis 2"/>
          <p:cNvSpPr>
            <a:spLocks noGrp="1"/>
          </p:cNvSpPr>
          <p:nvPr>
            <p:ph type="subTitle" idx="1"/>
          </p:nvPr>
        </p:nvSpPr>
        <p:spPr/>
        <p:txBody>
          <a:bodyPr/>
          <a:lstStyle/>
          <a:p>
            <a:r>
              <a:rPr lang="sk-SK" dirty="0" smtClean="0"/>
              <a:t>Porada právnikov SLASPO</a:t>
            </a:r>
          </a:p>
          <a:p>
            <a:r>
              <a:rPr lang="sk-SK" dirty="0" err="1" smtClean="0"/>
              <a:t>Častá-Papiernička</a:t>
            </a:r>
            <a:endParaRPr lang="sk-SK" dirty="0" smtClean="0"/>
          </a:p>
          <a:p>
            <a:r>
              <a:rPr lang="sk-SK" dirty="0" smtClean="0"/>
              <a:t>12. - 13.06.2018</a:t>
            </a:r>
            <a:endParaRPr lang="sk-SK" dirty="0"/>
          </a:p>
        </p:txBody>
      </p:sp>
    </p:spTree>
    <p:extLst>
      <p:ext uri="{BB962C8B-B14F-4D97-AF65-F5344CB8AC3E}">
        <p14:creationId xmlns:p14="http://schemas.microsoft.com/office/powerpoint/2010/main" val="4027047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395536" y="2675466"/>
            <a:ext cx="8280919" cy="3705861"/>
          </a:xfrm>
        </p:spPr>
        <p:txBody>
          <a:bodyPr>
            <a:normAutofit/>
          </a:bodyPr>
          <a:lstStyle/>
          <a:p>
            <a:pPr marL="0" indent="0">
              <a:buNone/>
            </a:pPr>
            <a:r>
              <a:rPr lang="sk-SK" sz="2000" b="1" dirty="0" smtClean="0"/>
              <a:t>Správa EK o implementácii smernice 93/13/EEC (COM 2000/0248):</a:t>
            </a:r>
          </a:p>
          <a:p>
            <a:r>
              <a:rPr lang="en-US" sz="1800" dirty="0" smtClean="0"/>
              <a:t>As </a:t>
            </a:r>
            <a:r>
              <a:rPr lang="en-US" sz="1800" dirty="0"/>
              <a:t>regards </a:t>
            </a:r>
            <a:r>
              <a:rPr lang="en-US" sz="1800" b="1" dirty="0"/>
              <a:t>the subject matter </a:t>
            </a:r>
            <a:r>
              <a:rPr lang="en-US" sz="1800" dirty="0"/>
              <a:t>of the contract, its exclusion from the Directive in no way contributes to resolving the few cases in which this aspect is of real importance. </a:t>
            </a:r>
            <a:endParaRPr lang="sk-SK" sz="1800" dirty="0" smtClean="0"/>
          </a:p>
          <a:p>
            <a:endParaRPr lang="sk-SK" sz="1800" dirty="0" smtClean="0"/>
          </a:p>
          <a:p>
            <a:r>
              <a:rPr lang="en-US" sz="1800" b="1" dirty="0" smtClean="0"/>
              <a:t>The </a:t>
            </a:r>
            <a:r>
              <a:rPr lang="en-US" sz="1800" b="1" dirty="0"/>
              <a:t>typical example concerns insurance</a:t>
            </a:r>
            <a:r>
              <a:rPr lang="en-US" sz="1800" dirty="0"/>
              <a:t>: how can one determine whether the exclusion of a certain risk from insurance coverage </a:t>
            </a:r>
            <a:r>
              <a:rPr lang="en-US" sz="1800" dirty="0" smtClean="0"/>
              <a:t>[</a:t>
            </a:r>
            <a:r>
              <a:rPr lang="sk-SK" sz="1800" dirty="0" smtClean="0"/>
              <a:t>w</a:t>
            </a:r>
            <a:r>
              <a:rPr lang="en-US" sz="1800" dirty="0" err="1" smtClean="0"/>
              <a:t>hether</a:t>
            </a:r>
            <a:r>
              <a:rPr lang="en-US" sz="1800" dirty="0" smtClean="0"/>
              <a:t> </a:t>
            </a:r>
            <a:r>
              <a:rPr lang="en-US" sz="1800" dirty="0"/>
              <a:t>worded negatively (exclusion) or positively (risk not included) is irrelevant.] is a term pertaining to the subject matter of the contract - hence not subject to control - or whether it is a term waiving liability, which is indeed subject to the </a:t>
            </a:r>
            <a:r>
              <a:rPr lang="en-US" sz="1800" dirty="0" smtClean="0"/>
              <a:t>Directive</a:t>
            </a:r>
            <a:r>
              <a:rPr lang="sk-SK" sz="1800" dirty="0" smtClean="0"/>
              <a:t>.</a:t>
            </a:r>
            <a:endParaRPr lang="sk-SK" sz="1800" dirty="0"/>
          </a:p>
        </p:txBody>
      </p:sp>
      <p:sp>
        <p:nvSpPr>
          <p:cNvPr id="3" name="Nadpis 2"/>
          <p:cNvSpPr>
            <a:spLocks noGrp="1"/>
          </p:cNvSpPr>
          <p:nvPr>
            <p:ph type="title"/>
          </p:nvPr>
        </p:nvSpPr>
        <p:spPr/>
        <p:txBody>
          <a:bodyPr>
            <a:normAutofit/>
          </a:bodyPr>
          <a:lstStyle/>
          <a:p>
            <a:r>
              <a:rPr lang="sk-SK" dirty="0" smtClean="0"/>
              <a:t>Vymedzenie hlavného predmetu</a:t>
            </a:r>
            <a:endParaRPr lang="sk-SK" dirty="0"/>
          </a:p>
        </p:txBody>
      </p:sp>
    </p:spTree>
    <p:extLst>
      <p:ext uri="{BB962C8B-B14F-4D97-AF65-F5344CB8AC3E}">
        <p14:creationId xmlns:p14="http://schemas.microsoft.com/office/powerpoint/2010/main" val="3971945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395536" y="2675466"/>
            <a:ext cx="8352927" cy="3849878"/>
          </a:xfrm>
        </p:spPr>
        <p:txBody>
          <a:bodyPr>
            <a:normAutofit fontScale="70000" lnSpcReduction="20000"/>
          </a:bodyPr>
          <a:lstStyle/>
          <a:p>
            <a:r>
              <a:rPr lang="sk-SK" dirty="0"/>
              <a:t>(C‑26/13, </a:t>
            </a:r>
            <a:r>
              <a:rPr lang="sk-SK" b="1" dirty="0" err="1"/>
              <a:t>Árpád</a:t>
            </a:r>
            <a:r>
              <a:rPr lang="sk-SK" b="1" dirty="0"/>
              <a:t> </a:t>
            </a:r>
            <a:r>
              <a:rPr lang="sk-SK" b="1" dirty="0" err="1"/>
              <a:t>Kásler</a:t>
            </a:r>
            <a:r>
              <a:rPr lang="sk-SK" b="1" dirty="0"/>
              <a:t>, </a:t>
            </a:r>
            <a:r>
              <a:rPr lang="sk-SK" b="1" dirty="0" err="1"/>
              <a:t>Hajnalka</a:t>
            </a:r>
            <a:r>
              <a:rPr lang="sk-SK" b="1" dirty="0"/>
              <a:t> </a:t>
            </a:r>
            <a:r>
              <a:rPr lang="sk-SK" b="1" dirty="0" err="1"/>
              <a:t>Káslerné</a:t>
            </a:r>
            <a:r>
              <a:rPr lang="sk-SK" b="1" dirty="0"/>
              <a:t> </a:t>
            </a:r>
            <a:r>
              <a:rPr lang="sk-SK" b="1" dirty="0" err="1"/>
              <a:t>Rábai</a:t>
            </a:r>
            <a:r>
              <a:rPr lang="sk-SK" b="1" dirty="0"/>
              <a:t> </a:t>
            </a:r>
            <a:r>
              <a:rPr lang="sk-SK" dirty="0"/>
              <a:t>c/a </a:t>
            </a:r>
            <a:r>
              <a:rPr lang="sk-SK" b="1" dirty="0"/>
              <a:t>OTP </a:t>
            </a:r>
            <a:r>
              <a:rPr lang="sk-SK" b="1" dirty="0" err="1"/>
              <a:t>Jelzálogbank</a:t>
            </a:r>
            <a:r>
              <a:rPr lang="sk-SK" b="1" dirty="0"/>
              <a:t> </a:t>
            </a:r>
            <a:r>
              <a:rPr lang="sk-SK" b="1" dirty="0" err="1"/>
              <a:t>Zrt</a:t>
            </a:r>
            <a:r>
              <a:rPr lang="sk-SK" dirty="0"/>
              <a:t>):</a:t>
            </a:r>
          </a:p>
          <a:p>
            <a:r>
              <a:rPr lang="sk-SK" dirty="0"/>
              <a:t>Keďže článok 4 ods. 2 smernice 93/13 stanovuje výnimku z mechanizmu vecného preskúmania nekalých podmienok, ako je upravený v rámci systému ochrany spotrebiteľov zavedeného touto smernicou, </a:t>
            </a:r>
            <a:r>
              <a:rPr lang="sk-SK" b="1" dirty="0"/>
              <a:t>toto ustanovenie sa musí vykladať striktne</a:t>
            </a:r>
            <a:r>
              <a:rPr lang="sk-SK" dirty="0" smtClean="0"/>
              <a:t>.</a:t>
            </a:r>
          </a:p>
          <a:p>
            <a:endParaRPr lang="sk-SK" dirty="0"/>
          </a:p>
          <a:p>
            <a:r>
              <a:rPr lang="sk-SK" dirty="0"/>
              <a:t>(C‑143/13, </a:t>
            </a:r>
            <a:r>
              <a:rPr lang="sk-SK" b="1" dirty="0" err="1"/>
              <a:t>Bogdan</a:t>
            </a:r>
            <a:r>
              <a:rPr lang="sk-SK" b="1" dirty="0"/>
              <a:t> </a:t>
            </a:r>
            <a:r>
              <a:rPr lang="sk-SK" b="1" dirty="0" err="1"/>
              <a:t>Matei</a:t>
            </a:r>
            <a:r>
              <a:rPr lang="sk-SK" b="1" dirty="0"/>
              <a:t>, </a:t>
            </a:r>
            <a:r>
              <a:rPr lang="sk-SK" b="1" dirty="0" err="1"/>
              <a:t>Ioana</a:t>
            </a:r>
            <a:r>
              <a:rPr lang="sk-SK" b="1" dirty="0"/>
              <a:t> </a:t>
            </a:r>
            <a:r>
              <a:rPr lang="sk-SK" b="1" dirty="0" err="1"/>
              <a:t>Ofelia</a:t>
            </a:r>
            <a:r>
              <a:rPr lang="sk-SK" b="1" dirty="0"/>
              <a:t> </a:t>
            </a:r>
            <a:r>
              <a:rPr lang="sk-SK" b="1" dirty="0" err="1"/>
              <a:t>Matei</a:t>
            </a:r>
            <a:r>
              <a:rPr lang="sk-SK" b="1" dirty="0"/>
              <a:t> </a:t>
            </a:r>
            <a:r>
              <a:rPr lang="sk-SK" dirty="0"/>
              <a:t>c/a </a:t>
            </a:r>
            <a:r>
              <a:rPr lang="sk-SK" b="1" dirty="0"/>
              <a:t>SC </a:t>
            </a:r>
            <a:r>
              <a:rPr lang="sk-SK" b="1" dirty="0" err="1"/>
              <a:t>Volksbank</a:t>
            </a:r>
            <a:r>
              <a:rPr lang="sk-SK" b="1" dirty="0"/>
              <a:t> </a:t>
            </a:r>
            <a:r>
              <a:rPr lang="sk-SK" b="1" dirty="0" err="1"/>
              <a:t>România</a:t>
            </a:r>
            <a:r>
              <a:rPr lang="sk-SK" b="1" dirty="0"/>
              <a:t> SA</a:t>
            </a:r>
            <a:r>
              <a:rPr lang="sk-SK" dirty="0"/>
              <a:t>):</a:t>
            </a:r>
          </a:p>
          <a:p>
            <a:r>
              <a:rPr lang="sk-SK" dirty="0"/>
              <a:t>Súdny dvor rozhodol, že zmluvné podmienky vzťahujúce sa na pojem „hlavný predmet zmluvy“ v zmysle článku 4 ods. 2 smernice 93/13 sa musia chápať ako podmienky, ktoré upravujú </a:t>
            </a:r>
            <a:r>
              <a:rPr lang="sk-SK" b="1" dirty="0"/>
              <a:t>základné plnenia tejto zmluvy </a:t>
            </a:r>
            <a:r>
              <a:rPr lang="sk-SK" dirty="0"/>
              <a:t>a </a:t>
            </a:r>
            <a:r>
              <a:rPr lang="sk-SK" b="1" dirty="0"/>
              <a:t>ktoré ju ako také charakterizujú</a:t>
            </a:r>
            <a:r>
              <a:rPr lang="sk-SK" dirty="0"/>
              <a:t>. Naopak, na podmienky, ktoré majú vedľajšiu povahu vo vzťahu k podmienkam vymedzujúcim samotnú podstatu zmluvného vzťahu, by sa nemal vzťahovať pojem „hlavný predmet zmluvy“. Je úlohou vnútroštátneho súdu, aby vzhľadom na povahu, všeobecnú štruktúru a ustanovenia zmluvy o úvere, ako aj jej právne a skutkové súvislosti posúdil, či dotknutá podmienka predstavuje podstatný prvok plnenia dlžníka spočívajúceho vo vrátení sumy poskytnutej </a:t>
            </a:r>
            <a:r>
              <a:rPr lang="sk-SK" dirty="0" smtClean="0"/>
              <a:t>veriteľom.</a:t>
            </a:r>
            <a:endParaRPr lang="sk-SK" dirty="0"/>
          </a:p>
          <a:p>
            <a:endParaRPr lang="sk-SK" dirty="0"/>
          </a:p>
        </p:txBody>
      </p:sp>
      <p:sp>
        <p:nvSpPr>
          <p:cNvPr id="3" name="Nadpis 2"/>
          <p:cNvSpPr>
            <a:spLocks noGrp="1"/>
          </p:cNvSpPr>
          <p:nvPr>
            <p:ph type="title"/>
          </p:nvPr>
        </p:nvSpPr>
        <p:spPr/>
        <p:txBody>
          <a:bodyPr/>
          <a:lstStyle/>
          <a:p>
            <a:r>
              <a:rPr lang="sk-SK" dirty="0" smtClean="0"/>
              <a:t>Vymedzenie hlavného predmetu</a:t>
            </a:r>
            <a:endParaRPr lang="sk-SK" dirty="0"/>
          </a:p>
        </p:txBody>
      </p:sp>
    </p:spTree>
    <p:extLst>
      <p:ext uri="{BB962C8B-B14F-4D97-AF65-F5344CB8AC3E}">
        <p14:creationId xmlns:p14="http://schemas.microsoft.com/office/powerpoint/2010/main" val="2990380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obsah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3688" y="2780928"/>
            <a:ext cx="5694949" cy="3312368"/>
          </a:xfrm>
        </p:spPr>
      </p:pic>
      <p:sp>
        <p:nvSpPr>
          <p:cNvPr id="3" name="Nadpis 2"/>
          <p:cNvSpPr>
            <a:spLocks noGrp="1"/>
          </p:cNvSpPr>
          <p:nvPr>
            <p:ph type="title"/>
          </p:nvPr>
        </p:nvSpPr>
        <p:spPr/>
        <p:txBody>
          <a:bodyPr/>
          <a:lstStyle/>
          <a:p>
            <a:r>
              <a:rPr lang="sk-SK" dirty="0" smtClean="0"/>
              <a:t>Príklad zo života</a:t>
            </a:r>
            <a:endParaRPr lang="sk-SK" dirty="0"/>
          </a:p>
        </p:txBody>
      </p:sp>
    </p:spTree>
    <p:extLst>
      <p:ext uri="{BB962C8B-B14F-4D97-AF65-F5344CB8AC3E}">
        <p14:creationId xmlns:p14="http://schemas.microsoft.com/office/powerpoint/2010/main" val="949012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Zástupný symbol obsahu 3"/>
          <p:cNvGraphicFramePr>
            <a:graphicFrameLocks noGrp="1"/>
          </p:cNvGraphicFramePr>
          <p:nvPr>
            <p:ph idx="1"/>
            <p:extLst>
              <p:ext uri="{D42A27DB-BD31-4B8C-83A1-F6EECF244321}">
                <p14:modId xmlns:p14="http://schemas.microsoft.com/office/powerpoint/2010/main" val="3902260084"/>
              </p:ext>
            </p:extLst>
          </p:nvPr>
        </p:nvGraphicFramePr>
        <p:xfrm>
          <a:off x="323528" y="2204864"/>
          <a:ext cx="8568952" cy="4455600"/>
        </p:xfrm>
        <a:graphic>
          <a:graphicData uri="http://schemas.openxmlformats.org/drawingml/2006/table">
            <a:tbl>
              <a:tblPr firstRow="1" bandRow="1">
                <a:tableStyleId>{5C22544A-7EE6-4342-B048-85BDC9FD1C3A}</a:tableStyleId>
              </a:tblPr>
              <a:tblGrid>
                <a:gridCol w="1224136"/>
                <a:gridCol w="3672408"/>
                <a:gridCol w="3672408"/>
              </a:tblGrid>
              <a:tr h="36000">
                <a:tc>
                  <a:txBody>
                    <a:bodyPr/>
                    <a:lstStyle/>
                    <a:p>
                      <a:pPr algn="l" rtl="0" fontAlgn="ctr"/>
                      <a:r>
                        <a:rPr lang="sk-SK" sz="100" u="none" strike="noStrike" dirty="0">
                          <a:effectLst/>
                        </a:rPr>
                        <a:t>Hmotnosť</a:t>
                      </a:r>
                      <a:endParaRPr lang="sk-SK" sz="100" b="1" i="0" u="none" strike="noStrike" dirty="0">
                        <a:solidFill>
                          <a:srgbClr val="1F497D"/>
                        </a:solidFill>
                        <a:effectLst/>
                        <a:latin typeface="Candara"/>
                      </a:endParaRPr>
                    </a:p>
                  </a:txBody>
                  <a:tcPr marL="0" marR="0" marT="0" marB="0" anchor="ctr"/>
                </a:tc>
                <a:tc>
                  <a:txBody>
                    <a:bodyPr/>
                    <a:lstStyle/>
                    <a:p>
                      <a:pPr algn="l" rtl="0" fontAlgn="ctr"/>
                      <a:r>
                        <a:rPr lang="sk-SK" sz="100" u="none" strike="noStrike">
                          <a:effectLst/>
                        </a:rPr>
                        <a:t>13,5</a:t>
                      </a:r>
                      <a:endParaRPr lang="sk-SK" sz="100" b="0" i="0" u="none" strike="noStrike">
                        <a:solidFill>
                          <a:srgbClr val="1F497D"/>
                        </a:solidFill>
                        <a:effectLst/>
                        <a:latin typeface="Candara"/>
                      </a:endParaRPr>
                    </a:p>
                  </a:txBody>
                  <a:tcPr marL="0" marR="0" marT="0" marB="0" anchor="ctr"/>
                </a:tc>
                <a:tc>
                  <a:txBody>
                    <a:bodyPr/>
                    <a:lstStyle/>
                    <a:p>
                      <a:pPr algn="l" fontAlgn="b"/>
                      <a:r>
                        <a:rPr lang="sk-SK" sz="200" u="none" strike="noStrike" dirty="0">
                          <a:effectLst/>
                        </a:rPr>
                        <a:t> </a:t>
                      </a:r>
                      <a:endParaRPr lang="sk-SK" sz="200" b="0" i="0" u="none" strike="noStrike" dirty="0">
                        <a:solidFill>
                          <a:srgbClr val="1F497D"/>
                        </a:solidFill>
                        <a:effectLst/>
                        <a:latin typeface="Arial"/>
                      </a:endParaRPr>
                    </a:p>
                  </a:txBody>
                  <a:tcPr marL="0" marR="0" marT="0" marB="0" anchor="b"/>
                </a:tc>
              </a:tr>
              <a:tr h="36000">
                <a:tc>
                  <a:txBody>
                    <a:bodyPr/>
                    <a:lstStyle/>
                    <a:p>
                      <a:pPr algn="l" rtl="0" fontAlgn="ctr"/>
                      <a:r>
                        <a:rPr lang="sk-SK" sz="1200" b="1" u="none" strike="noStrike" dirty="0">
                          <a:effectLst/>
                        </a:rPr>
                        <a:t>Veľkosť kolies</a:t>
                      </a:r>
                      <a:endParaRPr lang="sk-SK" sz="1200" b="1" i="0" u="none" strike="noStrike" dirty="0">
                        <a:solidFill>
                          <a:srgbClr val="1F497D"/>
                        </a:solidFill>
                        <a:effectLst/>
                        <a:latin typeface="Candara"/>
                      </a:endParaRPr>
                    </a:p>
                  </a:txBody>
                  <a:tcPr marL="0" marR="0" marT="0" marB="0" anchor="ctr"/>
                </a:tc>
                <a:tc>
                  <a:txBody>
                    <a:bodyPr/>
                    <a:lstStyle/>
                    <a:p>
                      <a:pPr algn="l" fontAlgn="ctr"/>
                      <a:r>
                        <a:rPr lang="sk-SK" sz="1400" u="none" strike="noStrike" dirty="0">
                          <a:effectLst/>
                        </a:rPr>
                        <a:t> </a:t>
                      </a:r>
                      <a:endParaRPr lang="sk-SK" sz="1400" b="0" i="0" u="none" strike="noStrike" dirty="0">
                        <a:solidFill>
                          <a:srgbClr val="1F497D"/>
                        </a:solidFill>
                        <a:effectLst/>
                        <a:latin typeface="Arial"/>
                      </a:endParaRPr>
                    </a:p>
                  </a:txBody>
                  <a:tcPr marL="0" marR="0" marT="0" marB="0" anchor="ctr"/>
                </a:tc>
                <a:tc>
                  <a:txBody>
                    <a:bodyPr/>
                    <a:lstStyle/>
                    <a:p>
                      <a:pPr algn="l" rtl="0" fontAlgn="b"/>
                      <a:r>
                        <a:rPr lang="sk-SK" sz="1200" u="none" strike="noStrike" dirty="0">
                          <a:effectLst/>
                        </a:rPr>
                        <a:t>28" / 700C</a:t>
                      </a:r>
                      <a:endParaRPr lang="sk-SK" sz="1200" b="0" i="0" u="none" strike="noStrike" dirty="0">
                        <a:solidFill>
                          <a:srgbClr val="1F497D"/>
                        </a:solidFill>
                        <a:effectLst/>
                        <a:latin typeface="Calibri"/>
                      </a:endParaRPr>
                    </a:p>
                  </a:txBody>
                  <a:tcPr marL="0" marR="0" marT="0" marB="0" anchor="b"/>
                </a:tc>
              </a:tr>
              <a:tr h="36000">
                <a:tc>
                  <a:txBody>
                    <a:bodyPr/>
                    <a:lstStyle/>
                    <a:p>
                      <a:pPr algn="l" rtl="0" fontAlgn="ctr"/>
                      <a:r>
                        <a:rPr lang="sk-SK" sz="1200" b="1" u="none" strike="noStrike" dirty="0">
                          <a:effectLst/>
                        </a:rPr>
                        <a:t>Rám</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en-US" sz="1200" u="none" strike="noStrike" dirty="0" err="1">
                          <a:effectLst/>
                        </a:rPr>
                        <a:t>Aluminium</a:t>
                      </a:r>
                      <a:r>
                        <a:rPr lang="en-US" sz="1200" u="none" strike="noStrike" dirty="0">
                          <a:effectLst/>
                        </a:rPr>
                        <a:t> </a:t>
                      </a:r>
                      <a:r>
                        <a:rPr lang="en-US" sz="1200" u="none" strike="noStrike" dirty="0" err="1">
                          <a:effectLst/>
                        </a:rPr>
                        <a:t>Superlite</a:t>
                      </a:r>
                      <a:r>
                        <a:rPr lang="en-US" sz="1200" u="none" strike="noStrike" dirty="0">
                          <a:effectLst/>
                        </a:rPr>
                        <a:t> Trekking Cross Double Butted</a:t>
                      </a:r>
                      <a:endParaRPr lang="en-US" sz="1200" b="0" i="0" u="none" strike="noStrike" dirty="0">
                        <a:solidFill>
                          <a:srgbClr val="1F497D"/>
                        </a:solidFill>
                        <a:effectLst/>
                        <a:latin typeface="Candara"/>
                      </a:endParaRPr>
                    </a:p>
                  </a:txBody>
                  <a:tcPr marL="0" marR="0" marT="0" marB="0" anchor="ctr"/>
                </a:tc>
                <a:tc>
                  <a:txBody>
                    <a:bodyPr/>
                    <a:lstStyle/>
                    <a:p>
                      <a:pPr algn="l" rtl="0" fontAlgn="b"/>
                      <a:r>
                        <a:rPr lang="en-US" sz="1200" u="none" strike="noStrike" dirty="0">
                          <a:effectLst/>
                        </a:rPr>
                        <a:t>Specialized A1 premium aluminum, Fitness Geometry, fully-manipulated butted tubing, internal cable routing, flat mount disc, rack and Plug + Play fender mounts</a:t>
                      </a:r>
                      <a:endParaRPr lang="en-US"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Vidlica</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pt-BR" sz="1200" u="none" strike="noStrike" dirty="0">
                          <a:effectLst/>
                        </a:rPr>
                        <a:t>SR Suntour NEX HLO, 63mm</a:t>
                      </a:r>
                      <a:endParaRPr lang="pt-BR" sz="1200" b="0" i="0" u="none" strike="noStrike" dirty="0">
                        <a:solidFill>
                          <a:srgbClr val="1F497D"/>
                        </a:solidFill>
                        <a:effectLst/>
                        <a:latin typeface="Candara"/>
                      </a:endParaRPr>
                    </a:p>
                  </a:txBody>
                  <a:tcPr marL="0" marR="0" marT="0" marB="0" anchor="ctr"/>
                </a:tc>
                <a:tc>
                  <a:txBody>
                    <a:bodyPr/>
                    <a:lstStyle/>
                    <a:p>
                      <a:pPr algn="l" rtl="0" fontAlgn="b"/>
                      <a:r>
                        <a:rPr lang="en-US" sz="1200" u="none" strike="noStrike">
                          <a:effectLst/>
                        </a:rPr>
                        <a:t>SR Suntour NEX w/ Specialized Fitness Brain technology, 55mm of travel, 1-1/8" steerer, QR, fender mounts</a:t>
                      </a:r>
                      <a:endParaRPr lang="en-US" sz="1200" b="0" i="0" u="none" strike="noStrike">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Radenie</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sk-SK" sz="1200" u="none" strike="noStrike" dirty="0" err="1">
                          <a:effectLst/>
                        </a:rPr>
                        <a:t>Shimano</a:t>
                      </a:r>
                      <a:r>
                        <a:rPr lang="sk-SK" sz="1200" u="none" strike="noStrike" dirty="0">
                          <a:effectLst/>
                        </a:rPr>
                        <a:t> </a:t>
                      </a:r>
                      <a:r>
                        <a:rPr lang="sk-SK" sz="1200" u="none" strike="noStrike" dirty="0" err="1">
                          <a:effectLst/>
                        </a:rPr>
                        <a:t>Deore</a:t>
                      </a:r>
                      <a:r>
                        <a:rPr lang="sk-SK" sz="1200" u="none" strike="noStrike" dirty="0">
                          <a:effectLst/>
                        </a:rPr>
                        <a:t> SL-M6000, </a:t>
                      </a:r>
                      <a:r>
                        <a:rPr lang="sk-SK" sz="1200" u="none" strike="noStrike" dirty="0" err="1">
                          <a:effectLst/>
                        </a:rPr>
                        <a:t>Rapidfire-Plus</a:t>
                      </a:r>
                      <a:endParaRPr lang="sk-SK" sz="1200" b="0" i="0" u="none" strike="noStrike" dirty="0">
                        <a:solidFill>
                          <a:srgbClr val="1F497D"/>
                        </a:solidFill>
                        <a:effectLst/>
                        <a:latin typeface="Candara"/>
                      </a:endParaRPr>
                    </a:p>
                  </a:txBody>
                  <a:tcPr marL="0" marR="0" marT="0" marB="0" anchor="ctr"/>
                </a:tc>
                <a:tc>
                  <a:txBody>
                    <a:bodyPr/>
                    <a:lstStyle/>
                    <a:p>
                      <a:pPr algn="l" rtl="0" fontAlgn="b"/>
                      <a:r>
                        <a:rPr lang="en-US" sz="1200" u="none" strike="noStrike" dirty="0">
                          <a:effectLst/>
                        </a:rPr>
                        <a:t>Shimano Altus, </a:t>
                      </a:r>
                      <a:r>
                        <a:rPr lang="en-US" sz="1200" u="none" strike="noStrike" dirty="0" err="1">
                          <a:effectLst/>
                        </a:rPr>
                        <a:t>RapidFire</a:t>
                      </a:r>
                      <a:r>
                        <a:rPr lang="en-US" sz="1200" u="none" strike="noStrike" dirty="0">
                          <a:effectLst/>
                        </a:rPr>
                        <a:t> Plus, w/ gear display</a:t>
                      </a:r>
                      <a:endParaRPr lang="en-US"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err="1" smtClean="0">
                          <a:effectLst/>
                        </a:rPr>
                        <a:t>Prehadzovač</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sk-SK" sz="1200" u="none" strike="noStrike">
                          <a:effectLst/>
                        </a:rPr>
                        <a:t>Shimano Deore RD-T6000, 10-Speed</a:t>
                      </a:r>
                      <a:endParaRPr lang="sk-SK" sz="1200" b="0" i="0" u="none" strike="noStrike">
                        <a:solidFill>
                          <a:srgbClr val="1F497D"/>
                        </a:solidFill>
                        <a:effectLst/>
                        <a:latin typeface="Candara"/>
                      </a:endParaRPr>
                    </a:p>
                  </a:txBody>
                  <a:tcPr marL="0" marR="0" marT="0" marB="0" anchor="ctr"/>
                </a:tc>
                <a:tc>
                  <a:txBody>
                    <a:bodyPr/>
                    <a:lstStyle/>
                    <a:p>
                      <a:pPr algn="l" rtl="0" fontAlgn="b"/>
                      <a:r>
                        <a:rPr lang="sk-SK" sz="1200" u="none" strike="noStrike" dirty="0" err="1">
                          <a:effectLst/>
                        </a:rPr>
                        <a:t>Shimano</a:t>
                      </a:r>
                      <a:r>
                        <a:rPr lang="sk-SK" sz="1200" u="none" strike="noStrike" dirty="0">
                          <a:effectLst/>
                        </a:rPr>
                        <a:t> </a:t>
                      </a:r>
                      <a:r>
                        <a:rPr lang="sk-SK" sz="1200" u="none" strike="noStrike" dirty="0" err="1">
                          <a:effectLst/>
                        </a:rPr>
                        <a:t>Altus</a:t>
                      </a:r>
                      <a:r>
                        <a:rPr lang="sk-SK" sz="1200" u="none" strike="noStrike" dirty="0">
                          <a:effectLst/>
                        </a:rPr>
                        <a:t>, 8-Speed</a:t>
                      </a:r>
                      <a:endParaRPr lang="sk-SK"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err="1">
                          <a:effectLst/>
                        </a:rPr>
                        <a:t>Prešmykač</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en-US" sz="1200" u="none" strike="noStrike" dirty="0">
                          <a:effectLst/>
                        </a:rPr>
                        <a:t>Shimano </a:t>
                      </a:r>
                      <a:r>
                        <a:rPr lang="en-US" sz="1200" u="none" strike="noStrike" dirty="0" err="1">
                          <a:effectLst/>
                        </a:rPr>
                        <a:t>Deore</a:t>
                      </a:r>
                      <a:r>
                        <a:rPr lang="en-US" sz="1200" u="none" strike="noStrike" dirty="0">
                          <a:effectLst/>
                        </a:rPr>
                        <a:t> FD-T6000, Top-Swing, 31.8mm</a:t>
                      </a:r>
                      <a:endParaRPr lang="en-US" sz="1200" b="0" i="0" u="none" strike="noStrike" dirty="0">
                        <a:solidFill>
                          <a:srgbClr val="1F497D"/>
                        </a:solidFill>
                        <a:effectLst/>
                        <a:latin typeface="Candara"/>
                      </a:endParaRPr>
                    </a:p>
                  </a:txBody>
                  <a:tcPr marL="0" marR="0" marT="0" marB="0" anchor="ctr"/>
                </a:tc>
                <a:tc>
                  <a:txBody>
                    <a:bodyPr/>
                    <a:lstStyle/>
                    <a:p>
                      <a:pPr algn="l" rtl="0" fontAlgn="b"/>
                      <a:r>
                        <a:rPr lang="en-US" sz="1200" u="none" strike="noStrike" dirty="0">
                          <a:effectLst/>
                        </a:rPr>
                        <a:t>Shimano Tourney, top swing, 31.8mm clamp</a:t>
                      </a:r>
                      <a:endParaRPr lang="en-US"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Kľuky</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fr-FR" sz="1200" u="none" strike="noStrike" dirty="0">
                          <a:effectLst/>
                        </a:rPr>
                        <a:t>Shimano FC-T521, 48x36x26T, Octalink, BB-ES300, 175mm, Chainguard</a:t>
                      </a:r>
                      <a:endParaRPr lang="fr-FR" sz="1200" b="0" i="0" u="none" strike="noStrike" dirty="0">
                        <a:solidFill>
                          <a:srgbClr val="1F497D"/>
                        </a:solidFill>
                        <a:effectLst/>
                        <a:latin typeface="Candara"/>
                      </a:endParaRPr>
                    </a:p>
                  </a:txBody>
                  <a:tcPr marL="0" marR="0" marT="0" marB="0" anchor="ctr"/>
                </a:tc>
                <a:tc>
                  <a:txBody>
                    <a:bodyPr/>
                    <a:lstStyle/>
                    <a:p>
                      <a:pPr algn="l" rtl="0" fontAlgn="b"/>
                      <a:r>
                        <a:rPr lang="en-US" sz="1200" u="none" strike="noStrike" dirty="0">
                          <a:effectLst/>
                        </a:rPr>
                        <a:t>Shimano Tourney, 3-piece, 48/38/28T, steel</a:t>
                      </a:r>
                      <a:endParaRPr lang="en-US"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Kazeta</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sk-SK" sz="1200" u="none" strike="noStrike">
                          <a:effectLst/>
                        </a:rPr>
                        <a:t>Shimano CS-HG500, 11-34T</a:t>
                      </a:r>
                      <a:endParaRPr lang="sk-SK" sz="1200" b="0" i="0" u="none" strike="noStrike">
                        <a:solidFill>
                          <a:srgbClr val="1F497D"/>
                        </a:solidFill>
                        <a:effectLst/>
                        <a:latin typeface="Candara"/>
                      </a:endParaRPr>
                    </a:p>
                  </a:txBody>
                  <a:tcPr marL="0" marR="0" marT="0" marB="0" anchor="ctr"/>
                </a:tc>
                <a:tc>
                  <a:txBody>
                    <a:bodyPr/>
                    <a:lstStyle/>
                    <a:p>
                      <a:pPr algn="l" rtl="0" fontAlgn="b"/>
                      <a:r>
                        <a:rPr lang="sk-SK" sz="1200" u="none" strike="noStrike" dirty="0" err="1">
                          <a:effectLst/>
                        </a:rPr>
                        <a:t>Sunrace</a:t>
                      </a:r>
                      <a:r>
                        <a:rPr lang="sk-SK" sz="1200" u="none" strike="noStrike" dirty="0">
                          <a:effectLst/>
                        </a:rPr>
                        <a:t>, 8-speed, 11-34t</a:t>
                      </a:r>
                      <a:endParaRPr lang="sk-SK"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Brzdy</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sk-SK" sz="1200" u="none" strike="noStrike">
                          <a:effectLst/>
                        </a:rPr>
                        <a:t>Shimano BR-M315, Hydr. Disc Brake (160/160)</a:t>
                      </a:r>
                      <a:endParaRPr lang="sk-SK" sz="1200" b="0" i="0" u="none" strike="noStrike">
                        <a:solidFill>
                          <a:srgbClr val="1F497D"/>
                        </a:solidFill>
                        <a:effectLst/>
                        <a:latin typeface="Candara"/>
                      </a:endParaRPr>
                    </a:p>
                  </a:txBody>
                  <a:tcPr marL="0" marR="0" marT="0" marB="0" anchor="ctr"/>
                </a:tc>
                <a:tc>
                  <a:txBody>
                    <a:bodyPr/>
                    <a:lstStyle/>
                    <a:p>
                      <a:pPr algn="l" rtl="0" fontAlgn="b"/>
                      <a:r>
                        <a:rPr lang="en-US" sz="1200" u="none" strike="noStrike" dirty="0" err="1">
                          <a:effectLst/>
                        </a:rPr>
                        <a:t>Promax</a:t>
                      </a:r>
                      <a:r>
                        <a:rPr lang="en-US" sz="1200" u="none" strike="noStrike" dirty="0">
                          <a:effectLst/>
                        </a:rPr>
                        <a:t> Solve, hydraulic disc, post mount, 160/160mm rotor</a:t>
                      </a:r>
                      <a:endParaRPr lang="en-US"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Kolesá</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sk-SK" sz="1200" u="none" strike="noStrike">
                          <a:effectLst/>
                        </a:rPr>
                        <a:t>CUBE ZX20, 32H, Disc / Shimano TX505, QR, Centerlock</a:t>
                      </a:r>
                      <a:endParaRPr lang="sk-SK" sz="1200" b="0" i="0" u="none" strike="noStrike">
                        <a:solidFill>
                          <a:srgbClr val="1F497D"/>
                        </a:solidFill>
                        <a:effectLst/>
                        <a:latin typeface="Candara"/>
                      </a:endParaRPr>
                    </a:p>
                  </a:txBody>
                  <a:tcPr marL="0" marR="0" marT="0" marB="0" anchor="ctr"/>
                </a:tc>
                <a:tc>
                  <a:txBody>
                    <a:bodyPr/>
                    <a:lstStyle/>
                    <a:p>
                      <a:pPr algn="l" rtl="0" fontAlgn="b"/>
                      <a:r>
                        <a:rPr lang="sk-SK" sz="1200" u="none" strike="noStrike" dirty="0">
                          <a:effectLst/>
                        </a:rPr>
                        <a:t>700C </a:t>
                      </a:r>
                      <a:r>
                        <a:rPr lang="sk-SK" sz="1200" u="none" strike="noStrike" dirty="0" err="1">
                          <a:effectLst/>
                        </a:rPr>
                        <a:t>disc</a:t>
                      </a:r>
                      <a:r>
                        <a:rPr lang="sk-SK" sz="1200" u="none" strike="noStrike" dirty="0">
                          <a:effectLst/>
                        </a:rPr>
                        <a:t>, </a:t>
                      </a:r>
                      <a:r>
                        <a:rPr lang="sk-SK" sz="1200" u="none" strike="noStrike" dirty="0" err="1">
                          <a:effectLst/>
                        </a:rPr>
                        <a:t>double</a:t>
                      </a:r>
                      <a:r>
                        <a:rPr lang="sk-SK" sz="1200" u="none" strike="noStrike" dirty="0">
                          <a:effectLst/>
                        </a:rPr>
                        <a:t> </a:t>
                      </a:r>
                      <a:r>
                        <a:rPr lang="sk-SK" sz="1200" u="none" strike="noStrike" dirty="0" err="1">
                          <a:effectLst/>
                        </a:rPr>
                        <a:t>wall</a:t>
                      </a:r>
                      <a:r>
                        <a:rPr lang="sk-SK" sz="1200" u="none" strike="noStrike" dirty="0">
                          <a:effectLst/>
                        </a:rPr>
                        <a:t> / </a:t>
                      </a:r>
                      <a:r>
                        <a:rPr lang="sk-SK" sz="1200" u="none" strike="noStrike" dirty="0" err="1">
                          <a:effectLst/>
                        </a:rPr>
                        <a:t>Alloy</a:t>
                      </a:r>
                      <a:r>
                        <a:rPr lang="sk-SK" sz="1200" u="none" strike="noStrike" dirty="0">
                          <a:effectLst/>
                        </a:rPr>
                        <a:t>, 6-bolt </a:t>
                      </a:r>
                      <a:r>
                        <a:rPr lang="sk-SK" sz="1200" u="none" strike="noStrike" dirty="0" err="1">
                          <a:effectLst/>
                        </a:rPr>
                        <a:t>disc</a:t>
                      </a:r>
                      <a:r>
                        <a:rPr lang="sk-SK" sz="1200" u="none" strike="noStrike" dirty="0">
                          <a:effectLst/>
                        </a:rPr>
                        <a:t>, </a:t>
                      </a:r>
                      <a:r>
                        <a:rPr lang="sk-SK" sz="1200" u="none" strike="noStrike" dirty="0" err="1">
                          <a:effectLst/>
                        </a:rPr>
                        <a:t>loose</a:t>
                      </a:r>
                      <a:r>
                        <a:rPr lang="sk-SK" sz="1200" u="none" strike="noStrike" dirty="0">
                          <a:effectLst/>
                        </a:rPr>
                        <a:t> </a:t>
                      </a:r>
                      <a:r>
                        <a:rPr lang="sk-SK" sz="1200" u="none" strike="noStrike" dirty="0" err="1">
                          <a:effectLst/>
                        </a:rPr>
                        <a:t>ball</a:t>
                      </a:r>
                      <a:r>
                        <a:rPr lang="sk-SK" sz="1200" u="none" strike="noStrike" dirty="0">
                          <a:effectLst/>
                        </a:rPr>
                        <a:t> </a:t>
                      </a:r>
                      <a:r>
                        <a:rPr lang="sk-SK" sz="1200" u="none" strike="noStrike" dirty="0" err="1">
                          <a:effectLst/>
                        </a:rPr>
                        <a:t>bearing</a:t>
                      </a:r>
                      <a:r>
                        <a:rPr lang="sk-SK" sz="1200" u="none" strike="noStrike" dirty="0">
                          <a:effectLst/>
                        </a:rPr>
                        <a:t>, QR, 32h/Alloy, 6-bolt </a:t>
                      </a:r>
                      <a:r>
                        <a:rPr lang="sk-SK" sz="1200" u="none" strike="noStrike" dirty="0" err="1">
                          <a:effectLst/>
                        </a:rPr>
                        <a:t>disc</a:t>
                      </a:r>
                      <a:r>
                        <a:rPr lang="sk-SK" sz="1200" u="none" strike="noStrike" dirty="0">
                          <a:effectLst/>
                        </a:rPr>
                        <a:t>, 8/9-speed </a:t>
                      </a:r>
                      <a:r>
                        <a:rPr lang="sk-SK" sz="1200" u="none" strike="noStrike" dirty="0" err="1">
                          <a:effectLst/>
                        </a:rPr>
                        <a:t>freehub</a:t>
                      </a:r>
                      <a:r>
                        <a:rPr lang="sk-SK" sz="1200" u="none" strike="noStrike" dirty="0">
                          <a:effectLst/>
                        </a:rPr>
                        <a:t>, </a:t>
                      </a:r>
                      <a:r>
                        <a:rPr lang="sk-SK" sz="1200" u="none" strike="noStrike" dirty="0" err="1">
                          <a:effectLst/>
                        </a:rPr>
                        <a:t>loose</a:t>
                      </a:r>
                      <a:r>
                        <a:rPr lang="sk-SK" sz="1200" u="none" strike="noStrike" dirty="0">
                          <a:effectLst/>
                        </a:rPr>
                        <a:t> </a:t>
                      </a:r>
                      <a:r>
                        <a:rPr lang="sk-SK" sz="1200" u="none" strike="noStrike" dirty="0" err="1">
                          <a:effectLst/>
                        </a:rPr>
                        <a:t>ball</a:t>
                      </a:r>
                      <a:r>
                        <a:rPr lang="sk-SK" sz="1200" u="none" strike="noStrike" dirty="0">
                          <a:effectLst/>
                        </a:rPr>
                        <a:t> </a:t>
                      </a:r>
                      <a:r>
                        <a:rPr lang="sk-SK" sz="1200" u="none" strike="noStrike" dirty="0" err="1">
                          <a:effectLst/>
                        </a:rPr>
                        <a:t>bearing</a:t>
                      </a:r>
                      <a:r>
                        <a:rPr lang="sk-SK" sz="1200" u="none" strike="noStrike" dirty="0">
                          <a:effectLst/>
                        </a:rPr>
                        <a:t>, QR, 32h</a:t>
                      </a:r>
                      <a:endParaRPr lang="sk-SK"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Hlavové zloženie</a:t>
                      </a:r>
                      <a:endParaRPr lang="sk-SK" sz="1200" b="1" i="0" u="none" strike="noStrike" dirty="0">
                        <a:solidFill>
                          <a:srgbClr val="1F497D"/>
                        </a:solidFill>
                        <a:effectLst/>
                        <a:latin typeface="Candara"/>
                      </a:endParaRPr>
                    </a:p>
                  </a:txBody>
                  <a:tcPr marL="0" marR="0" marT="0" marB="0" anchor="ctr"/>
                </a:tc>
                <a:tc gridSpan="2">
                  <a:txBody>
                    <a:bodyPr/>
                    <a:lstStyle/>
                    <a:p>
                      <a:pPr algn="l" rtl="0" fontAlgn="ctr"/>
                      <a:r>
                        <a:rPr lang="sk-SK" sz="1200" u="none" strike="noStrike" dirty="0">
                          <a:effectLst/>
                        </a:rPr>
                        <a:t>FSA No.10, </a:t>
                      </a:r>
                      <a:r>
                        <a:rPr lang="sk-SK" sz="1200" u="none" strike="noStrike" dirty="0" err="1">
                          <a:effectLst/>
                        </a:rPr>
                        <a:t>Semi-Integrated</a:t>
                      </a:r>
                      <a:endParaRPr lang="sk-SK" sz="1200" b="0" i="0" u="none" strike="noStrike" dirty="0">
                        <a:solidFill>
                          <a:srgbClr val="1F497D"/>
                        </a:solidFill>
                        <a:effectLst/>
                        <a:latin typeface="Candara"/>
                      </a:endParaRPr>
                    </a:p>
                  </a:txBody>
                  <a:tcPr marL="0" marR="0" marT="0" marB="0" anchor="ctr"/>
                </a:tc>
                <a:tc hMerge="1">
                  <a:txBody>
                    <a:bodyPr/>
                    <a:lstStyle/>
                    <a:p>
                      <a:endParaRPr lang="sk-SK"/>
                    </a:p>
                  </a:txBody>
                  <a:tcPr/>
                </a:tc>
              </a:tr>
              <a:tr h="36000">
                <a:tc>
                  <a:txBody>
                    <a:bodyPr/>
                    <a:lstStyle/>
                    <a:p>
                      <a:pPr algn="l" rtl="0" fontAlgn="ctr"/>
                      <a:r>
                        <a:rPr lang="sk-SK" sz="1200" b="1" u="none" strike="noStrike" dirty="0" err="1">
                          <a:effectLst/>
                        </a:rPr>
                        <a:t>Predstavec</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en-US" sz="1200" u="none" strike="noStrike">
                          <a:effectLst/>
                        </a:rPr>
                        <a:t>CUBE Performance Stem Pro, 31.8mm</a:t>
                      </a:r>
                      <a:endParaRPr lang="en-US" sz="1200" b="0" i="0" u="none" strike="noStrike">
                        <a:solidFill>
                          <a:srgbClr val="1F497D"/>
                        </a:solidFill>
                        <a:effectLst/>
                        <a:latin typeface="Candara"/>
                      </a:endParaRPr>
                    </a:p>
                  </a:txBody>
                  <a:tcPr marL="0" marR="0" marT="0" marB="0" anchor="ctr"/>
                </a:tc>
                <a:tc>
                  <a:txBody>
                    <a:bodyPr/>
                    <a:lstStyle/>
                    <a:p>
                      <a:pPr algn="l" rtl="0" fontAlgn="b"/>
                      <a:r>
                        <a:rPr lang="en-US" sz="1200" u="none" strike="noStrike" dirty="0">
                          <a:effectLst/>
                        </a:rPr>
                        <a:t>3D forged alloy, 7-degree rise, 31.8mm clamp</a:t>
                      </a:r>
                      <a:endParaRPr lang="en-US"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Riadidlá</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en-US" sz="1200" u="none" strike="noStrike">
                          <a:effectLst/>
                        </a:rPr>
                        <a:t>CUBE Performance Stem Pro, 31.8mm</a:t>
                      </a:r>
                      <a:endParaRPr lang="en-US" sz="1200" b="0" i="0" u="none" strike="noStrike">
                        <a:solidFill>
                          <a:srgbClr val="1F497D"/>
                        </a:solidFill>
                        <a:effectLst/>
                        <a:latin typeface="Candara"/>
                      </a:endParaRPr>
                    </a:p>
                  </a:txBody>
                  <a:tcPr marL="0" marR="0" marT="0" marB="0" anchor="ctr"/>
                </a:tc>
                <a:tc>
                  <a:txBody>
                    <a:bodyPr/>
                    <a:lstStyle/>
                    <a:p>
                      <a:pPr algn="l" rtl="0" fontAlgn="b"/>
                      <a:r>
                        <a:rPr lang="en-US" sz="1200" u="none" strike="noStrike" dirty="0">
                          <a:effectLst/>
                        </a:rPr>
                        <a:t>Double-butted alloy, 9-degree </a:t>
                      </a:r>
                      <a:r>
                        <a:rPr lang="en-US" sz="1200" u="none" strike="noStrike" dirty="0" err="1">
                          <a:effectLst/>
                        </a:rPr>
                        <a:t>backsweep</a:t>
                      </a:r>
                      <a:r>
                        <a:rPr lang="en-US" sz="1200" u="none" strike="noStrike" dirty="0">
                          <a:effectLst/>
                        </a:rPr>
                        <a:t>, 31.8mm</a:t>
                      </a:r>
                      <a:endParaRPr lang="en-US"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Sedlo</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sk-SK" sz="1200" u="none" strike="noStrike">
                          <a:effectLst/>
                        </a:rPr>
                        <a:t>Selle Royal Ariel</a:t>
                      </a:r>
                      <a:endParaRPr lang="sk-SK" sz="1200" b="0" i="0" u="none" strike="noStrike">
                        <a:solidFill>
                          <a:srgbClr val="1F497D"/>
                        </a:solidFill>
                        <a:effectLst/>
                        <a:latin typeface="Candara"/>
                      </a:endParaRPr>
                    </a:p>
                  </a:txBody>
                  <a:tcPr marL="0" marR="0" marT="0" marB="0" anchor="ctr"/>
                </a:tc>
                <a:tc>
                  <a:txBody>
                    <a:bodyPr/>
                    <a:lstStyle/>
                    <a:p>
                      <a:pPr algn="l" rtl="0" fontAlgn="b"/>
                      <a:r>
                        <a:rPr lang="en-US" sz="1200" u="none" strike="noStrike" dirty="0">
                          <a:effectLst/>
                        </a:rPr>
                        <a:t>Specialized </a:t>
                      </a:r>
                      <a:r>
                        <a:rPr lang="en-US" sz="1200" u="none" strike="noStrike" dirty="0" err="1">
                          <a:effectLst/>
                        </a:rPr>
                        <a:t>Aldia</a:t>
                      </a:r>
                      <a:r>
                        <a:rPr lang="en-US" sz="1200" u="none" strike="noStrike" dirty="0">
                          <a:effectLst/>
                        </a:rPr>
                        <a:t> Sport, steel rails</a:t>
                      </a:r>
                      <a:endParaRPr lang="en-US"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err="1">
                          <a:effectLst/>
                        </a:rPr>
                        <a:t>Sedlovka</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sk-SK" sz="1200" u="none" strike="noStrike">
                          <a:effectLst/>
                        </a:rPr>
                        <a:t>CUBE Performance Post, 27.2mm</a:t>
                      </a:r>
                      <a:endParaRPr lang="sk-SK" sz="1200" b="0" i="0" u="none" strike="noStrike">
                        <a:solidFill>
                          <a:srgbClr val="1F497D"/>
                        </a:solidFill>
                        <a:effectLst/>
                        <a:latin typeface="Candara"/>
                      </a:endParaRPr>
                    </a:p>
                  </a:txBody>
                  <a:tcPr marL="0" marR="0" marT="0" marB="0" anchor="ctr"/>
                </a:tc>
                <a:tc>
                  <a:txBody>
                    <a:bodyPr/>
                    <a:lstStyle/>
                    <a:p>
                      <a:pPr algn="l" rtl="0" fontAlgn="b"/>
                      <a:r>
                        <a:rPr lang="en-US" sz="1200" u="none" strike="noStrike" dirty="0">
                          <a:effectLst/>
                        </a:rPr>
                        <a:t>Alloy, 12mm offset, 2-bolt clamp, 27.2mm</a:t>
                      </a:r>
                      <a:endParaRPr lang="en-US"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Plášte</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de-DE" sz="1200" u="none" strike="noStrike">
                          <a:effectLst/>
                        </a:rPr>
                        <a:t>Schwalbe Smart Sam, Active, 44x622</a:t>
                      </a:r>
                      <a:endParaRPr lang="de-DE" sz="1200" b="0" i="0" u="none" strike="noStrike">
                        <a:solidFill>
                          <a:srgbClr val="1F497D"/>
                        </a:solidFill>
                        <a:effectLst/>
                        <a:latin typeface="Candara"/>
                      </a:endParaRPr>
                    </a:p>
                  </a:txBody>
                  <a:tcPr marL="0" marR="0" marT="0" marB="0" anchor="ctr"/>
                </a:tc>
                <a:tc>
                  <a:txBody>
                    <a:bodyPr/>
                    <a:lstStyle/>
                    <a:p>
                      <a:pPr algn="l" rtl="0" fontAlgn="b"/>
                      <a:r>
                        <a:rPr lang="en-US" sz="1200" u="none" strike="noStrike" dirty="0">
                          <a:effectLst/>
                        </a:rPr>
                        <a:t>Trigger Sport Reflect, 60 TPI, wire bead, 700x38mm</a:t>
                      </a:r>
                      <a:endParaRPr lang="en-US" sz="1200" b="0" i="0" u="none" strike="noStrike" dirty="0">
                        <a:solidFill>
                          <a:srgbClr val="1F497D"/>
                        </a:solidFill>
                        <a:effectLst/>
                        <a:latin typeface="Candara"/>
                      </a:endParaRPr>
                    </a:p>
                  </a:txBody>
                  <a:tcPr marL="0" marR="0" marT="0" marB="0" anchor="b"/>
                </a:tc>
              </a:tr>
              <a:tr h="36000">
                <a:tc>
                  <a:txBody>
                    <a:bodyPr/>
                    <a:lstStyle/>
                    <a:p>
                      <a:pPr algn="l" rtl="0" fontAlgn="ctr"/>
                      <a:r>
                        <a:rPr lang="sk-SK" sz="1200" b="1" u="none" strike="noStrike" dirty="0">
                          <a:effectLst/>
                        </a:rPr>
                        <a:t>Materiál rámu</a:t>
                      </a:r>
                      <a:endParaRPr lang="sk-SK" sz="1200" b="1" i="0" u="none" strike="noStrike" dirty="0">
                        <a:solidFill>
                          <a:srgbClr val="1F497D"/>
                        </a:solidFill>
                        <a:effectLst/>
                        <a:latin typeface="Candara"/>
                      </a:endParaRPr>
                    </a:p>
                  </a:txBody>
                  <a:tcPr marL="0" marR="0" marT="0" marB="0" anchor="ctr"/>
                </a:tc>
                <a:tc>
                  <a:txBody>
                    <a:bodyPr/>
                    <a:lstStyle/>
                    <a:p>
                      <a:pPr algn="l" rtl="0" fontAlgn="ctr"/>
                      <a:r>
                        <a:rPr lang="sk-SK" sz="1200" u="none" strike="noStrike" dirty="0">
                          <a:effectLst/>
                        </a:rPr>
                        <a:t>hliník</a:t>
                      </a:r>
                      <a:endParaRPr lang="sk-SK" sz="1200" b="0" i="0" u="none" strike="noStrike" dirty="0">
                        <a:solidFill>
                          <a:srgbClr val="1F497D"/>
                        </a:solidFill>
                        <a:effectLst/>
                        <a:latin typeface="Candara"/>
                      </a:endParaRPr>
                    </a:p>
                  </a:txBody>
                  <a:tcPr marL="0" marR="0" marT="0" marB="0" anchor="ctr"/>
                </a:tc>
                <a:tc>
                  <a:txBody>
                    <a:bodyPr/>
                    <a:lstStyle/>
                    <a:p>
                      <a:pPr algn="l" rtl="0" fontAlgn="b"/>
                      <a:r>
                        <a:rPr lang="sk-SK" sz="1200" u="none" strike="noStrike" dirty="0">
                          <a:effectLst/>
                        </a:rPr>
                        <a:t>hliník</a:t>
                      </a:r>
                      <a:endParaRPr lang="sk-SK" sz="1200" b="0" i="0" u="none" strike="noStrike" dirty="0">
                        <a:solidFill>
                          <a:srgbClr val="1F497D"/>
                        </a:solidFill>
                        <a:effectLst/>
                        <a:latin typeface="Candara"/>
                      </a:endParaRPr>
                    </a:p>
                  </a:txBody>
                  <a:tcPr marL="0" marR="0" marT="0" marB="0" anchor="b"/>
                </a:tc>
              </a:tr>
            </a:tbl>
          </a:graphicData>
        </a:graphic>
      </p:graphicFrame>
      <p:sp>
        <p:nvSpPr>
          <p:cNvPr id="3" name="Nadpis 2"/>
          <p:cNvSpPr>
            <a:spLocks noGrp="1"/>
          </p:cNvSpPr>
          <p:nvPr>
            <p:ph type="title"/>
          </p:nvPr>
        </p:nvSpPr>
        <p:spPr/>
        <p:txBody>
          <a:bodyPr/>
          <a:lstStyle/>
          <a:p>
            <a:r>
              <a:rPr lang="sk-SK" dirty="0" smtClean="0"/>
              <a:t>Príklad zo života</a:t>
            </a:r>
            <a:endParaRPr lang="sk-SK" dirty="0"/>
          </a:p>
        </p:txBody>
      </p:sp>
    </p:spTree>
    <p:extLst>
      <p:ext uri="{BB962C8B-B14F-4D97-AF65-F5344CB8AC3E}">
        <p14:creationId xmlns:p14="http://schemas.microsoft.com/office/powerpoint/2010/main" val="3460661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80919" cy="3777869"/>
          </a:xfrm>
        </p:spPr>
        <p:txBody>
          <a:bodyPr>
            <a:normAutofit fontScale="92500" lnSpcReduction="20000"/>
          </a:bodyPr>
          <a:lstStyle/>
          <a:p>
            <a:r>
              <a:rPr lang="sk-SK" sz="1800" dirty="0" smtClean="0"/>
              <a:t>§ 788 ods. 1 OZ: Poistnou </a:t>
            </a:r>
            <a:r>
              <a:rPr lang="sk-SK" sz="1800" dirty="0"/>
              <a:t>zmluvou sa poistiteľ zaväzuje poskytnúť v dojednanom rozsahu </a:t>
            </a:r>
            <a:r>
              <a:rPr lang="sk-SK" sz="1800" b="1" dirty="0"/>
              <a:t>plnenie</a:t>
            </a:r>
            <a:r>
              <a:rPr lang="sk-SK" sz="1800" dirty="0"/>
              <a:t>, ak nastane </a:t>
            </a:r>
            <a:r>
              <a:rPr lang="sk-SK" sz="1800" b="1" dirty="0"/>
              <a:t>náhodná udalosť</a:t>
            </a:r>
            <a:r>
              <a:rPr lang="sk-SK" sz="1800" dirty="0"/>
              <a:t> v zmluve bližšie označená a fyzická alebo právnická osoba, ktorá s poistiteľom poistnú zmluvu uzavrela, je povinná platiť </a:t>
            </a:r>
            <a:r>
              <a:rPr lang="sk-SK" sz="1800" b="1" dirty="0"/>
              <a:t>poistné</a:t>
            </a:r>
            <a:r>
              <a:rPr lang="sk-SK" sz="1800" dirty="0"/>
              <a:t>. </a:t>
            </a:r>
            <a:endParaRPr lang="sk-SK" sz="1800" dirty="0" smtClean="0"/>
          </a:p>
          <a:p>
            <a:endParaRPr lang="sk-SK" sz="1800" dirty="0" smtClean="0"/>
          </a:p>
          <a:p>
            <a:pPr marL="274320" lvl="1"/>
            <a:r>
              <a:rPr lang="sk-SK" sz="1800" dirty="0" smtClean="0"/>
              <a:t>Môžeme teda povedať, že hlavným predmetom plnenia </a:t>
            </a:r>
            <a:r>
              <a:rPr lang="sk-SK" sz="1800" dirty="0"/>
              <a:t>je (?)</a:t>
            </a:r>
          </a:p>
          <a:p>
            <a:pPr lvl="1"/>
            <a:r>
              <a:rPr lang="sk-SK" sz="1800" dirty="0" smtClean="0"/>
              <a:t>vymedzenie poistnej udalosti </a:t>
            </a:r>
          </a:p>
          <a:p>
            <a:pPr lvl="1"/>
            <a:r>
              <a:rPr lang="sk-SK" sz="1800" dirty="0" smtClean="0"/>
              <a:t>určenie poistného plnenia</a:t>
            </a:r>
          </a:p>
          <a:p>
            <a:pPr lvl="1"/>
            <a:r>
              <a:rPr lang="sk-SK" sz="1800" dirty="0" smtClean="0"/>
              <a:t>určenie poistného</a:t>
            </a:r>
          </a:p>
          <a:p>
            <a:pPr lvl="1"/>
            <a:endParaRPr lang="sk-SK" sz="1800" dirty="0" smtClean="0"/>
          </a:p>
          <a:p>
            <a:r>
              <a:rPr lang="sk-SK" sz="1900" dirty="0" smtClean="0"/>
              <a:t>Čo môžeme považovať za vymedzenie poistnej udalosti?</a:t>
            </a:r>
          </a:p>
          <a:p>
            <a:pPr lvl="1"/>
            <a:r>
              <a:rPr lang="sk-SK" sz="1700" dirty="0" smtClean="0"/>
              <a:t>definíciu poistnej udalosti </a:t>
            </a:r>
          </a:p>
          <a:p>
            <a:pPr lvl="1"/>
            <a:r>
              <a:rPr lang="sk-SK" sz="1700" dirty="0" smtClean="0"/>
              <a:t>vymedzenie poistných rizík</a:t>
            </a:r>
          </a:p>
          <a:p>
            <a:pPr lvl="1"/>
            <a:r>
              <a:rPr lang="sk-SK" sz="1700" dirty="0"/>
              <a:t>v</a:t>
            </a:r>
            <a:r>
              <a:rPr lang="sk-SK" sz="1700" dirty="0" smtClean="0"/>
              <a:t>ýluky</a:t>
            </a:r>
            <a:endParaRPr lang="sk-SK" sz="1700" dirty="0"/>
          </a:p>
        </p:txBody>
      </p:sp>
      <p:sp>
        <p:nvSpPr>
          <p:cNvPr id="3" name="Nadpis 2"/>
          <p:cNvSpPr>
            <a:spLocks noGrp="1"/>
          </p:cNvSpPr>
          <p:nvPr>
            <p:ph type="title"/>
          </p:nvPr>
        </p:nvSpPr>
        <p:spPr/>
        <p:txBody>
          <a:bodyPr>
            <a:normAutofit fontScale="90000"/>
          </a:bodyPr>
          <a:lstStyle/>
          <a:p>
            <a:r>
              <a:rPr lang="sk-SK" dirty="0"/>
              <a:t>Vymedzenie hlavného predmetu v poistných zmluvách</a:t>
            </a:r>
          </a:p>
        </p:txBody>
      </p:sp>
    </p:spTree>
    <p:extLst>
      <p:ext uri="{BB962C8B-B14F-4D97-AF65-F5344CB8AC3E}">
        <p14:creationId xmlns:p14="http://schemas.microsoft.com/office/powerpoint/2010/main" val="2668709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539553" y="2675466"/>
            <a:ext cx="8136904" cy="3561845"/>
          </a:xfrm>
        </p:spPr>
        <p:txBody>
          <a:bodyPr>
            <a:normAutofit/>
          </a:bodyPr>
          <a:lstStyle/>
          <a:p>
            <a:r>
              <a:rPr lang="sk-SK" sz="1800" dirty="0"/>
              <a:t>Poistná udalosť je </a:t>
            </a:r>
            <a:r>
              <a:rPr lang="sk-SK" sz="1800" b="1" dirty="0"/>
              <a:t>náhodná</a:t>
            </a:r>
            <a:r>
              <a:rPr lang="sk-SK" sz="1800" dirty="0"/>
              <a:t> a </a:t>
            </a:r>
            <a:r>
              <a:rPr lang="sk-SK" sz="1800" b="1" dirty="0"/>
              <a:t>náhla</a:t>
            </a:r>
            <a:r>
              <a:rPr lang="sk-SK" sz="1800" dirty="0"/>
              <a:t> udalosť.</a:t>
            </a:r>
          </a:p>
          <a:p>
            <a:r>
              <a:rPr lang="sk-SK" sz="1800" dirty="0"/>
              <a:t>Atribúty poistnej udalosti:</a:t>
            </a:r>
          </a:p>
          <a:p>
            <a:pPr lvl="1"/>
            <a:r>
              <a:rPr lang="sk-SK" sz="1800" dirty="0"/>
              <a:t>Predmet poistenia (napr. vec, osoba)</a:t>
            </a:r>
          </a:p>
          <a:p>
            <a:pPr lvl="1"/>
            <a:r>
              <a:rPr lang="sk-SK" sz="1800" dirty="0"/>
              <a:t>Poistné riziko (napr. smrť, krádež, úraz, požiar)</a:t>
            </a:r>
          </a:p>
          <a:p>
            <a:pPr lvl="1"/>
            <a:r>
              <a:rPr lang="sk-SK" sz="1800" dirty="0"/>
              <a:t>Vymedzenie následku (napr. hospitalizácia, poškodenie, zničenie)</a:t>
            </a:r>
          </a:p>
          <a:p>
            <a:pPr lvl="1"/>
            <a:r>
              <a:rPr lang="sk-SK" sz="1800" dirty="0"/>
              <a:t>Trvanie poistenia (</a:t>
            </a:r>
            <a:r>
              <a:rPr lang="sk-SK" sz="1800" dirty="0" err="1"/>
              <a:t>loss</a:t>
            </a:r>
            <a:r>
              <a:rPr lang="sk-SK" sz="1800" dirty="0"/>
              <a:t> </a:t>
            </a:r>
            <a:r>
              <a:rPr lang="sk-SK" sz="1800" dirty="0" err="1"/>
              <a:t>occurence</a:t>
            </a:r>
            <a:r>
              <a:rPr lang="sk-SK" sz="1800" dirty="0"/>
              <a:t>, </a:t>
            </a:r>
            <a:r>
              <a:rPr lang="sk-SK" sz="1800" dirty="0" err="1"/>
              <a:t>claims-made</a:t>
            </a:r>
            <a:r>
              <a:rPr lang="sk-SK" sz="1800" dirty="0"/>
              <a:t>)</a:t>
            </a:r>
          </a:p>
          <a:p>
            <a:pPr lvl="1"/>
            <a:r>
              <a:rPr lang="sk-SK" sz="1800" dirty="0"/>
              <a:t>Územná platnosť poistenia</a:t>
            </a:r>
          </a:p>
          <a:p>
            <a:r>
              <a:rPr lang="sk-SK" sz="1800" b="1" dirty="0"/>
              <a:t>Pozitívne</a:t>
            </a:r>
            <a:r>
              <a:rPr lang="sk-SK" sz="1800" dirty="0"/>
              <a:t> a </a:t>
            </a:r>
            <a:r>
              <a:rPr lang="sk-SK" sz="1800" b="1" dirty="0"/>
              <a:t>negatívne</a:t>
            </a:r>
            <a:r>
              <a:rPr lang="sk-SK" sz="1800" dirty="0"/>
              <a:t> vymedzenie poistnej udalosti</a:t>
            </a:r>
          </a:p>
          <a:p>
            <a:endParaRPr lang="sk-SK" dirty="0"/>
          </a:p>
        </p:txBody>
      </p:sp>
      <p:sp>
        <p:nvSpPr>
          <p:cNvPr id="3" name="Nadpis 2"/>
          <p:cNvSpPr>
            <a:spLocks noGrp="1"/>
          </p:cNvSpPr>
          <p:nvPr>
            <p:ph type="title"/>
          </p:nvPr>
        </p:nvSpPr>
        <p:spPr/>
        <p:txBody>
          <a:bodyPr/>
          <a:lstStyle/>
          <a:p>
            <a:r>
              <a:rPr lang="sk-SK" dirty="0" smtClean="0"/>
              <a:t>Vymedzenie poistnej udalosti</a:t>
            </a:r>
            <a:endParaRPr lang="sk-SK" dirty="0"/>
          </a:p>
        </p:txBody>
      </p:sp>
    </p:spTree>
    <p:extLst>
      <p:ext uri="{BB962C8B-B14F-4D97-AF65-F5344CB8AC3E}">
        <p14:creationId xmlns:p14="http://schemas.microsoft.com/office/powerpoint/2010/main" val="3783412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p:txBody>
          <a:bodyPr/>
          <a:lstStyle/>
          <a:p>
            <a:r>
              <a:rPr lang="sk-SK" sz="1800" dirty="0" smtClean="0"/>
              <a:t>Výška poistnej sumy</a:t>
            </a:r>
          </a:p>
          <a:p>
            <a:r>
              <a:rPr lang="sk-SK" sz="1800" dirty="0" smtClean="0"/>
              <a:t>Princíp poistného plnenia (nová cena/časová cena)</a:t>
            </a:r>
          </a:p>
          <a:p>
            <a:r>
              <a:rPr lang="sk-SK" sz="1800" dirty="0" smtClean="0"/>
              <a:t>Definícia poistného plnenia (napr. vymedzenie novej ceny, vymedzenie všeobecnej hodnoty, vymedzenie primeraných nákladov na opravu)</a:t>
            </a:r>
          </a:p>
          <a:p>
            <a:r>
              <a:rPr lang="sk-SK" sz="1800" dirty="0" err="1" smtClean="0"/>
              <a:t>Sublimity</a:t>
            </a:r>
            <a:r>
              <a:rPr lang="sk-SK" sz="1800" dirty="0" smtClean="0"/>
              <a:t> na poistné plnenie (vec/súbor vecí/zákrok/úkon)</a:t>
            </a:r>
          </a:p>
          <a:p>
            <a:endParaRPr lang="sk-SK" dirty="0"/>
          </a:p>
        </p:txBody>
      </p:sp>
      <p:sp>
        <p:nvSpPr>
          <p:cNvPr id="3" name="Nadpis 2"/>
          <p:cNvSpPr>
            <a:spLocks noGrp="1"/>
          </p:cNvSpPr>
          <p:nvPr>
            <p:ph type="title"/>
          </p:nvPr>
        </p:nvSpPr>
        <p:spPr/>
        <p:txBody>
          <a:bodyPr/>
          <a:lstStyle/>
          <a:p>
            <a:r>
              <a:rPr lang="sk-SK" dirty="0" smtClean="0"/>
              <a:t>Vymedzenie plnenia</a:t>
            </a:r>
            <a:endParaRPr lang="sk-SK" dirty="0"/>
          </a:p>
        </p:txBody>
      </p:sp>
    </p:spTree>
    <p:extLst>
      <p:ext uri="{BB962C8B-B14F-4D97-AF65-F5344CB8AC3E}">
        <p14:creationId xmlns:p14="http://schemas.microsoft.com/office/powerpoint/2010/main" val="705006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Postup slovenských súdov</a:t>
            </a:r>
            <a:endParaRPr lang="sk-SK" dirty="0"/>
          </a:p>
        </p:txBody>
      </p:sp>
      <p:sp>
        <p:nvSpPr>
          <p:cNvPr id="3" name="Zástupný symbol textu 2"/>
          <p:cNvSpPr>
            <a:spLocks noGrp="1"/>
          </p:cNvSpPr>
          <p:nvPr>
            <p:ph type="body" idx="1"/>
          </p:nvPr>
        </p:nvSpPr>
        <p:spPr/>
        <p:txBody>
          <a:bodyPr/>
          <a:lstStyle/>
          <a:p>
            <a:r>
              <a:rPr lang="sk-SK" dirty="0" smtClean="0"/>
              <a:t>Aplikačná prax</a:t>
            </a:r>
            <a:endParaRPr lang="sk-SK" dirty="0"/>
          </a:p>
        </p:txBody>
      </p:sp>
    </p:spTree>
    <p:extLst>
      <p:ext uri="{BB962C8B-B14F-4D97-AF65-F5344CB8AC3E}">
        <p14:creationId xmlns:p14="http://schemas.microsoft.com/office/powerpoint/2010/main" val="3589656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Poškodenie pneumatík</a:t>
            </a:r>
            <a:endParaRPr lang="sk-SK" dirty="0"/>
          </a:p>
        </p:txBody>
      </p:sp>
      <p:sp>
        <p:nvSpPr>
          <p:cNvPr id="3" name="Zástupný objekt pre obsah 2"/>
          <p:cNvSpPr>
            <a:spLocks noGrp="1"/>
          </p:cNvSpPr>
          <p:nvPr>
            <p:ph idx="1"/>
          </p:nvPr>
        </p:nvSpPr>
        <p:spPr>
          <a:xfrm>
            <a:off x="395537" y="2675467"/>
            <a:ext cx="8280920" cy="3450696"/>
          </a:xfrm>
        </p:spPr>
        <p:txBody>
          <a:bodyPr>
            <a:normAutofit fontScale="70000" lnSpcReduction="20000"/>
          </a:bodyPr>
          <a:lstStyle/>
          <a:p>
            <a:pPr marL="0" indent="0">
              <a:buNone/>
            </a:pPr>
            <a:r>
              <a:rPr lang="sk-SK" b="1" dirty="0"/>
              <a:t>Skutkový </a:t>
            </a:r>
            <a:r>
              <a:rPr lang="sk-SK" b="1" dirty="0" smtClean="0"/>
              <a:t>stav:</a:t>
            </a:r>
            <a:endParaRPr lang="sk-SK" b="1" dirty="0"/>
          </a:p>
          <a:p>
            <a:r>
              <a:rPr lang="sk-SK" dirty="0"/>
              <a:t>spotrebiteľ uzavrel s poisťovňou </a:t>
            </a:r>
            <a:r>
              <a:rPr lang="sk-SK" b="1" dirty="0"/>
              <a:t>havarijné poistenie</a:t>
            </a:r>
            <a:r>
              <a:rPr lang="sk-SK" dirty="0"/>
              <a:t>, okrem iného aj pre prípad poškodenia alebo zničenia vozidla v dôsledku zásahu tretej osoby.</a:t>
            </a:r>
          </a:p>
          <a:p>
            <a:r>
              <a:rPr lang="sk-SK" dirty="0"/>
              <a:t>počas jazdy klient zistil, že palubný počítač indikuje zmenu tlaku v pneumatikách, na najbližšej čerpacej stanici zastavil a pneumatiky </a:t>
            </a:r>
            <a:r>
              <a:rPr lang="sk-SK" dirty="0" err="1"/>
              <a:t>dohustil</a:t>
            </a:r>
            <a:r>
              <a:rPr lang="sk-SK" dirty="0"/>
              <a:t>. Na druhý deň zistil opätovný pokles, preto dal pneumatiky skontrolovať. Odbornou kontrolou bolo zistené že všetky pneumatiky sú z bočnej strany </a:t>
            </a:r>
            <a:r>
              <a:rPr lang="sk-SK" b="1" dirty="0"/>
              <a:t>úmyselne prepichnuté</a:t>
            </a:r>
            <a:r>
              <a:rPr lang="sk-SK" dirty="0"/>
              <a:t>. Klient musel pneumatiky vymeniť a náklady na výmenu nahlásil poisťovni ako poistnú udalosť.</a:t>
            </a:r>
          </a:p>
          <a:p>
            <a:r>
              <a:rPr lang="sk-SK" dirty="0"/>
              <a:t>poisťovňa nahlásenú udalosť vybavila ako bezpredmetnú, keďže poistenie sa podľa </a:t>
            </a:r>
            <a:r>
              <a:rPr lang="sk-SK" b="1" dirty="0"/>
              <a:t>výluk</a:t>
            </a:r>
            <a:r>
              <a:rPr lang="sk-SK" dirty="0"/>
              <a:t> nevzťahovalo na poškodenie alebo zničenie pneumatík, ak zároveň nedôjde aj k inému poškodeniu vozidla. </a:t>
            </a:r>
          </a:p>
          <a:p>
            <a:r>
              <a:rPr lang="sk-SK" dirty="0"/>
              <a:t>Prvostupňový súd dňa 29.05.2012 vyhlásil výluku </a:t>
            </a:r>
            <a:r>
              <a:rPr lang="sk-SK" b="1" dirty="0"/>
              <a:t>za neprijateľnú zmluvnú podmienku</a:t>
            </a:r>
            <a:r>
              <a:rPr lang="sk-SK" dirty="0"/>
              <a:t> a priznal spotrebiteľovi právo na plnenie (rozsudok OS Bratislava I, 15C 139/2010).</a:t>
            </a:r>
          </a:p>
          <a:p>
            <a:endParaRPr lang="sk-SK" dirty="0"/>
          </a:p>
        </p:txBody>
      </p:sp>
    </p:spTree>
    <p:extLst>
      <p:ext uri="{BB962C8B-B14F-4D97-AF65-F5344CB8AC3E}">
        <p14:creationId xmlns:p14="http://schemas.microsoft.com/office/powerpoint/2010/main" val="82429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Poškodenie </a:t>
            </a:r>
            <a:r>
              <a:rPr lang="sk-SK" dirty="0"/>
              <a:t>pneumatík</a:t>
            </a:r>
          </a:p>
        </p:txBody>
      </p:sp>
      <p:sp>
        <p:nvSpPr>
          <p:cNvPr id="3" name="Zástupný objekt pre obsah 2"/>
          <p:cNvSpPr>
            <a:spLocks noGrp="1"/>
          </p:cNvSpPr>
          <p:nvPr>
            <p:ph idx="1"/>
          </p:nvPr>
        </p:nvSpPr>
        <p:spPr>
          <a:xfrm>
            <a:off x="395536" y="2675467"/>
            <a:ext cx="8352928" cy="3450696"/>
          </a:xfrm>
        </p:spPr>
        <p:txBody>
          <a:bodyPr>
            <a:normAutofit fontScale="70000" lnSpcReduction="20000"/>
          </a:bodyPr>
          <a:lstStyle/>
          <a:p>
            <a:pPr marL="0" indent="0">
              <a:buNone/>
            </a:pPr>
            <a:r>
              <a:rPr lang="sk-SK" b="1" dirty="0"/>
              <a:t>Z odôvodnenia prvostupňového súdu</a:t>
            </a:r>
          </a:p>
          <a:p>
            <a:r>
              <a:rPr lang="sk-SK" dirty="0" smtClean="0"/>
              <a:t>Súd </a:t>
            </a:r>
            <a:r>
              <a:rPr lang="sk-SK" dirty="0"/>
              <a:t>zistil, že poistná zmluva obsahuje výraznú nerovnováhu v právach a povinnostiach medzi zmluvnými stranami vo vzťahu odporcom určenej výluky z poistenia, keď škoda spôsobená poškodením alebo zničením pneumatík je podmienená vznikom súčasne aj iným poškodením motorového vozidla, čo sa nepochybne javí ako </a:t>
            </a:r>
            <a:r>
              <a:rPr lang="sk-SK" b="1" dirty="0"/>
              <a:t>iracionálne a odporujúce zdravému rozumu</a:t>
            </a:r>
            <a:r>
              <a:rPr lang="sk-SK" dirty="0"/>
              <a:t>.</a:t>
            </a:r>
          </a:p>
          <a:p>
            <a:r>
              <a:rPr lang="sk-SK" dirty="0"/>
              <a:t>Súd je toho názoru, že navrhovateľ </a:t>
            </a:r>
            <a:r>
              <a:rPr lang="sk-SK" b="1" dirty="0"/>
              <a:t>objektívne nemohol pri uzatváraní poistnej zmluvy predpokladať</a:t>
            </a:r>
            <a:r>
              <a:rPr lang="sk-SK" dirty="0"/>
              <a:t>, že poškodenie, resp. zničenie pneumatík bez poškodenia inej časti motorového vozidla nemá poistnou zmluvou kryté, pričom odporca ho pri uzatvorení poistnej zmluvy na túto špecifickú výluku z poistenia neupozornil.</a:t>
            </a:r>
          </a:p>
          <a:p>
            <a:r>
              <a:rPr lang="sk-SK" dirty="0"/>
              <a:t>Navrhovateľ z pohľadu spotrebiteľa </a:t>
            </a:r>
            <a:r>
              <a:rPr lang="sk-SK" b="1" dirty="0"/>
              <a:t>nemôže mať jasnú predstavu o špecifikách a výlukách z poistenia </a:t>
            </a:r>
            <a:r>
              <a:rPr lang="sk-SK" dirty="0"/>
              <a:t>s poukazom i na samotné množstvo písomných informácií uvedených v poistných podmienkach pri uzatváraní poistnej zmluvy a preto sa predpokladá, že s ohľadom na nemalé skúsenosti odporcu ako poisťovateľa, že na takéto úskalia poisteného pri uzatváraní poistnej zmluvy upozorní.</a:t>
            </a:r>
          </a:p>
          <a:p>
            <a:endParaRPr lang="sk-SK" dirty="0"/>
          </a:p>
        </p:txBody>
      </p:sp>
    </p:spTree>
    <p:extLst>
      <p:ext uri="{BB962C8B-B14F-4D97-AF65-F5344CB8AC3E}">
        <p14:creationId xmlns:p14="http://schemas.microsoft.com/office/powerpoint/2010/main" val="2117148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508001" y="2348880"/>
            <a:ext cx="8168455" cy="4128121"/>
          </a:xfrm>
        </p:spPr>
        <p:txBody>
          <a:bodyPr>
            <a:noAutofit/>
          </a:bodyPr>
          <a:lstStyle/>
          <a:p>
            <a:pPr marL="0" indent="0">
              <a:buNone/>
            </a:pPr>
            <a:r>
              <a:rPr lang="sk-SK" sz="1800" b="1" dirty="0" smtClean="0"/>
              <a:t>§ 53 ods. 1 OZ: </a:t>
            </a:r>
          </a:p>
          <a:p>
            <a:pPr marL="0" indent="0">
              <a:buNone/>
            </a:pPr>
            <a:r>
              <a:rPr lang="sk-SK" sz="1800" dirty="0" smtClean="0"/>
              <a:t>Spotrebiteľské </a:t>
            </a:r>
            <a:r>
              <a:rPr lang="sk-SK" sz="1800" dirty="0"/>
              <a:t>zmluvy nesmú obsahovať ustanovenia, ktoré spôsobujú značnú nerovnováhu v právach a povinnostiach zmluvných strán v neprospech spotrebiteľa (ďalej len "neprijateľná podmienka"). To neplatí, ak ide o zmluvné podmienky, ktoré sa týkajú </a:t>
            </a:r>
            <a:r>
              <a:rPr lang="sk-SK" sz="1800" b="1" dirty="0"/>
              <a:t>hlavného predmetu plnenia </a:t>
            </a:r>
            <a:r>
              <a:rPr lang="sk-SK" sz="1800" dirty="0"/>
              <a:t>a </a:t>
            </a:r>
            <a:r>
              <a:rPr lang="sk-SK" sz="1800" b="1" dirty="0"/>
              <a:t>primeranosti ceny</a:t>
            </a:r>
            <a:r>
              <a:rPr lang="sk-SK" sz="1800" dirty="0"/>
              <a:t>, ak tieto zmluvné podmienky sú vyjadrené </a:t>
            </a:r>
            <a:r>
              <a:rPr lang="sk-SK" sz="1800" b="1" dirty="0"/>
              <a:t>určito, jasne a zrozumiteľne</a:t>
            </a:r>
            <a:r>
              <a:rPr lang="sk-SK" sz="1800" dirty="0"/>
              <a:t> alebo ak boli </a:t>
            </a:r>
            <a:r>
              <a:rPr lang="sk-SK" sz="1800" dirty="0" smtClean="0"/>
              <a:t>neprijateľné </a:t>
            </a:r>
            <a:r>
              <a:rPr lang="sk-SK" sz="1800" dirty="0"/>
              <a:t>podmienky </a:t>
            </a:r>
            <a:r>
              <a:rPr lang="sk-SK" sz="1800" b="1" dirty="0"/>
              <a:t>individuálne dojednané</a:t>
            </a:r>
            <a:r>
              <a:rPr lang="sk-SK" sz="1800" dirty="0" smtClean="0"/>
              <a:t>.</a:t>
            </a:r>
          </a:p>
          <a:p>
            <a:pPr marL="0" indent="0">
              <a:buNone/>
            </a:pPr>
            <a:endParaRPr lang="sk-SK" sz="1800" dirty="0"/>
          </a:p>
          <a:p>
            <a:pPr marL="0" indent="0">
              <a:buNone/>
            </a:pPr>
            <a:r>
              <a:rPr lang="sk-SK" sz="1800" dirty="0" smtClean="0"/>
              <a:t>Čo </a:t>
            </a:r>
            <a:r>
              <a:rPr lang="sk-SK" sz="1800" b="1" dirty="0" smtClean="0"/>
              <a:t>nepodlieha</a:t>
            </a:r>
            <a:r>
              <a:rPr lang="sk-SK" sz="1800" dirty="0" smtClean="0"/>
              <a:t> prieskumu prijateľnosti:</a:t>
            </a:r>
          </a:p>
          <a:p>
            <a:r>
              <a:rPr lang="sk-SK" sz="1800" dirty="0"/>
              <a:t>Vymedzenie hlavného predmetu a prijateľnosť </a:t>
            </a:r>
            <a:r>
              <a:rPr lang="sk-SK" sz="1800" dirty="0" smtClean="0"/>
              <a:t>ceny (</a:t>
            </a:r>
            <a:r>
              <a:rPr lang="sk-SK" sz="1800" dirty="0" err="1" smtClean="0"/>
              <a:t>price</a:t>
            </a:r>
            <a:r>
              <a:rPr lang="sk-SK" sz="1800" dirty="0" smtClean="0"/>
              <a:t>/</a:t>
            </a:r>
            <a:r>
              <a:rPr lang="sk-SK" sz="1800" dirty="0" err="1" smtClean="0"/>
              <a:t>value</a:t>
            </a:r>
            <a:r>
              <a:rPr lang="sk-SK" sz="1800" dirty="0" smtClean="0"/>
              <a:t> </a:t>
            </a:r>
            <a:r>
              <a:rPr lang="sk-SK" sz="1800" dirty="0" err="1" smtClean="0"/>
              <a:t>ratio</a:t>
            </a:r>
            <a:r>
              <a:rPr lang="sk-SK" sz="1800" dirty="0" smtClean="0"/>
              <a:t>)</a:t>
            </a:r>
            <a:endParaRPr lang="sk-SK" sz="1800" dirty="0"/>
          </a:p>
          <a:p>
            <a:r>
              <a:rPr lang="sk-SK" sz="1800" dirty="0"/>
              <a:t>Zmluvné ustanovenia, ktoré kopírujú zákonné znenie</a:t>
            </a:r>
          </a:p>
          <a:p>
            <a:r>
              <a:rPr lang="sk-SK" sz="1800" dirty="0"/>
              <a:t>Individuálne dohodnuté zmluvné podmienky</a:t>
            </a:r>
          </a:p>
          <a:p>
            <a:pPr marL="0" indent="0">
              <a:buNone/>
            </a:pPr>
            <a:endParaRPr lang="sk-SK" sz="1600" dirty="0" smtClean="0"/>
          </a:p>
        </p:txBody>
      </p:sp>
      <p:sp>
        <p:nvSpPr>
          <p:cNvPr id="2" name="Nadpis 1"/>
          <p:cNvSpPr>
            <a:spLocks noGrp="1"/>
          </p:cNvSpPr>
          <p:nvPr>
            <p:ph type="title"/>
          </p:nvPr>
        </p:nvSpPr>
        <p:spPr/>
        <p:txBody>
          <a:bodyPr>
            <a:normAutofit fontScale="90000"/>
          </a:bodyPr>
          <a:lstStyle/>
          <a:p>
            <a:r>
              <a:rPr lang="sk-SK" dirty="0" smtClean="0"/>
              <a:t>Vymedzenie neprijateľnej podmienky</a:t>
            </a:r>
            <a:endParaRPr lang="sk-SK" dirty="0"/>
          </a:p>
        </p:txBody>
      </p:sp>
    </p:spTree>
    <p:extLst>
      <p:ext uri="{BB962C8B-B14F-4D97-AF65-F5344CB8AC3E}">
        <p14:creationId xmlns:p14="http://schemas.microsoft.com/office/powerpoint/2010/main" val="20306674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Poškodenie pneumatík</a:t>
            </a:r>
            <a:endParaRPr lang="sk-SK" dirty="0"/>
          </a:p>
        </p:txBody>
      </p:sp>
      <p:sp>
        <p:nvSpPr>
          <p:cNvPr id="3" name="Zástupný objekt pre obsah 2"/>
          <p:cNvSpPr>
            <a:spLocks noGrp="1"/>
          </p:cNvSpPr>
          <p:nvPr>
            <p:ph idx="1"/>
          </p:nvPr>
        </p:nvSpPr>
        <p:spPr>
          <a:xfrm>
            <a:off x="508001" y="2564904"/>
            <a:ext cx="8168455" cy="3792765"/>
          </a:xfrm>
        </p:spPr>
        <p:txBody>
          <a:bodyPr>
            <a:normAutofit/>
          </a:bodyPr>
          <a:lstStyle/>
          <a:p>
            <a:pPr marL="0" indent="0">
              <a:buNone/>
            </a:pPr>
            <a:r>
              <a:rPr lang="sk-SK" sz="1700" b="1" dirty="0" smtClean="0"/>
              <a:t>A čo na to odvolací súd?</a:t>
            </a:r>
            <a:endParaRPr lang="sk-SK" sz="1700" b="1" dirty="0"/>
          </a:p>
          <a:p>
            <a:r>
              <a:rPr lang="sk-SK" sz="1700" dirty="0"/>
              <a:t>Odvolací súd rozhodnutie súdu prvého stupňa zmenil a </a:t>
            </a:r>
            <a:r>
              <a:rPr lang="sk-SK" sz="1700" b="1" dirty="0"/>
              <a:t>žalobu zamietol</a:t>
            </a:r>
          </a:p>
          <a:p>
            <a:r>
              <a:rPr lang="sk-SK" sz="1700" dirty="0"/>
              <a:t>Odvolací súd sa odvolal na predmet zmluvy:  Podľa názoru odvolacieho súdu sa táto </a:t>
            </a:r>
            <a:r>
              <a:rPr lang="sk-SK" sz="1700" b="1" dirty="0"/>
              <a:t>zmluvná podmienka týka hlavného predmetu plnenia a primeranosti ceny</a:t>
            </a:r>
            <a:r>
              <a:rPr lang="sk-SK" sz="1700" dirty="0"/>
              <a:t>.  Hlavným predmetom plnenia je totiž poistné plnenie v prípade poistnej udalosti. Pokiaľ ide o cenu, je nepochybné, že vylúčenia pneumatík z poistenia a teda z krytia rizika, sa odrazilo v stanovení výšky poistného. Vzhľadom na to predmetnú zmluvnú podmienku nemožno hodnotiť ako neprijateľnú podmienku (§ 53 ods. 1 druhá veta Obč. zák.).</a:t>
            </a:r>
          </a:p>
          <a:p>
            <a:endParaRPr lang="sk-SK" dirty="0"/>
          </a:p>
        </p:txBody>
      </p:sp>
    </p:spTree>
    <p:extLst>
      <p:ext uri="{BB962C8B-B14F-4D97-AF65-F5344CB8AC3E}">
        <p14:creationId xmlns:p14="http://schemas.microsoft.com/office/powerpoint/2010/main" val="519730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Trhová cena</a:t>
            </a:r>
            <a:endParaRPr lang="sk-SK" dirty="0"/>
          </a:p>
        </p:txBody>
      </p:sp>
      <p:sp>
        <p:nvSpPr>
          <p:cNvPr id="3" name="Zástupný objekt pre obsah 2"/>
          <p:cNvSpPr>
            <a:spLocks noGrp="1"/>
          </p:cNvSpPr>
          <p:nvPr>
            <p:ph idx="1"/>
          </p:nvPr>
        </p:nvSpPr>
        <p:spPr>
          <a:xfrm>
            <a:off x="395537" y="2675467"/>
            <a:ext cx="8352928" cy="3450696"/>
          </a:xfrm>
        </p:spPr>
        <p:txBody>
          <a:bodyPr>
            <a:normAutofit fontScale="70000" lnSpcReduction="20000"/>
          </a:bodyPr>
          <a:lstStyle/>
          <a:p>
            <a:pPr marL="0" indent="0">
              <a:buNone/>
            </a:pPr>
            <a:r>
              <a:rPr lang="sk-SK" b="1" dirty="0" smtClean="0"/>
              <a:t>Skutkový stav</a:t>
            </a:r>
          </a:p>
          <a:p>
            <a:r>
              <a:rPr lang="sk-SK" dirty="0" smtClean="0"/>
              <a:t>Spotrebiteľ si poistil svoje motorové vozidlo pre prípad </a:t>
            </a:r>
            <a:r>
              <a:rPr lang="sk-SK" b="1" dirty="0" smtClean="0"/>
              <a:t>havárie a krádeže</a:t>
            </a:r>
            <a:r>
              <a:rPr lang="sk-SK" dirty="0" smtClean="0"/>
              <a:t>.</a:t>
            </a:r>
          </a:p>
          <a:p>
            <a:r>
              <a:rPr lang="sk-SK" dirty="0" smtClean="0"/>
              <a:t>Motorové vozidlo bolo odcudzené, poisťovňa vyplatila poistné plnenie, sporná však zostala výška poistného plnenia, nakoľko spotrebiteľ nesúhlasil s výpočtom </a:t>
            </a:r>
            <a:r>
              <a:rPr lang="sk-SK" b="1" dirty="0" smtClean="0"/>
              <a:t>trhovej ceny</a:t>
            </a:r>
            <a:r>
              <a:rPr lang="sk-SK" dirty="0" smtClean="0"/>
              <a:t>.</a:t>
            </a:r>
          </a:p>
          <a:p>
            <a:r>
              <a:rPr lang="sk-SK" dirty="0" smtClean="0"/>
              <a:t>Poisťovňa určila výšku poistného plnenia na základe poistných podmienok, </a:t>
            </a:r>
            <a:r>
              <a:rPr lang="sk-SK" dirty="0"/>
              <a:t>ktoré určovali, že </a:t>
            </a:r>
            <a:r>
              <a:rPr lang="sk-SK" dirty="0" smtClean="0"/>
              <a:t>za trhovú </a:t>
            </a:r>
            <a:r>
              <a:rPr lang="sk-SK" dirty="0"/>
              <a:t>cenu </a:t>
            </a:r>
            <a:r>
              <a:rPr lang="sk-SK" dirty="0" smtClean="0"/>
              <a:t>sa považuje </a:t>
            </a:r>
            <a:r>
              <a:rPr lang="sk-SK" b="1" dirty="0"/>
              <a:t>najnižšia cena</a:t>
            </a:r>
            <a:r>
              <a:rPr lang="sk-SK" dirty="0"/>
              <a:t>, </a:t>
            </a:r>
            <a:r>
              <a:rPr lang="sk-SK" dirty="0" smtClean="0"/>
              <a:t>za ktorú </a:t>
            </a:r>
            <a:r>
              <a:rPr lang="sk-SK" dirty="0"/>
              <a:t>možno predmet rovnakých parametrov (veku, stupňa opotrebenia, iného znehodnotenia a pod</a:t>
            </a:r>
            <a:r>
              <a:rPr lang="sk-SK" dirty="0" smtClean="0"/>
              <a:t>) kúpiť </a:t>
            </a:r>
            <a:r>
              <a:rPr lang="sk-SK" dirty="0"/>
              <a:t>v danom mieste v čase vzniku </a:t>
            </a:r>
            <a:r>
              <a:rPr lang="sk-SK" dirty="0" smtClean="0"/>
              <a:t>škody.</a:t>
            </a:r>
          </a:p>
          <a:p>
            <a:r>
              <a:rPr lang="sk-SK" dirty="0" smtClean="0"/>
              <a:t>V súdnom konaní znalec určil vyššiu všeobecnú hodnotu odcudzeného vozidla.</a:t>
            </a:r>
          </a:p>
          <a:p>
            <a:r>
              <a:rPr lang="sk-SK" dirty="0" smtClean="0"/>
              <a:t>Prvostupňový súd zaviazal poisťovňu na plnenie a určil ustanovenie VPP za neprijateľnú zmluvnú podmienku (rozsudok Okresného súdu Bratislava II zo dňa 24. júna 2014, </a:t>
            </a:r>
            <a:r>
              <a:rPr lang="sk-SK" dirty="0" err="1" smtClean="0"/>
              <a:t>sp</a:t>
            </a:r>
            <a:r>
              <a:rPr lang="sk-SK" dirty="0" smtClean="0"/>
              <a:t>. zn. 10C 217/2012); odvolanie podané nebolo.</a:t>
            </a:r>
            <a:endParaRPr lang="sk-SK" dirty="0"/>
          </a:p>
        </p:txBody>
      </p:sp>
    </p:spTree>
    <p:extLst>
      <p:ext uri="{BB962C8B-B14F-4D97-AF65-F5344CB8AC3E}">
        <p14:creationId xmlns:p14="http://schemas.microsoft.com/office/powerpoint/2010/main" val="523014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Trhová cena</a:t>
            </a:r>
            <a:endParaRPr lang="sk-SK" dirty="0"/>
          </a:p>
        </p:txBody>
      </p:sp>
      <p:sp>
        <p:nvSpPr>
          <p:cNvPr id="3" name="Zástupný objekt pre obsah 2"/>
          <p:cNvSpPr>
            <a:spLocks noGrp="1"/>
          </p:cNvSpPr>
          <p:nvPr>
            <p:ph idx="1"/>
          </p:nvPr>
        </p:nvSpPr>
        <p:spPr>
          <a:xfrm>
            <a:off x="395537" y="2675466"/>
            <a:ext cx="8424936" cy="3705861"/>
          </a:xfrm>
        </p:spPr>
        <p:txBody>
          <a:bodyPr>
            <a:noAutofit/>
          </a:bodyPr>
          <a:lstStyle/>
          <a:p>
            <a:pPr marL="0" indent="0">
              <a:buNone/>
            </a:pPr>
            <a:r>
              <a:rPr lang="sk-SK" sz="1700" b="1" dirty="0" smtClean="0"/>
              <a:t>Z odôvodnenia súdu prvého stupňa:</a:t>
            </a:r>
          </a:p>
          <a:p>
            <a:r>
              <a:rPr lang="sk-SK" sz="1700" dirty="0" smtClean="0"/>
              <a:t>Odporca </a:t>
            </a:r>
            <a:r>
              <a:rPr lang="sk-SK" sz="1700" dirty="0"/>
              <a:t>určil cenu </a:t>
            </a:r>
            <a:r>
              <a:rPr lang="sk-SK" sz="1700" dirty="0" smtClean="0"/>
              <a:t>vozidla vychádzajúc </a:t>
            </a:r>
            <a:r>
              <a:rPr lang="sk-SK" sz="1700" dirty="0"/>
              <a:t>z čl. 5 ods. 4 Všeobecných poistných </a:t>
            </a:r>
            <a:r>
              <a:rPr lang="sk-SK" sz="1700" dirty="0" smtClean="0"/>
              <a:t>podmienok... ...Súd po </a:t>
            </a:r>
            <a:r>
              <a:rPr lang="sk-SK" sz="1700" dirty="0"/>
              <a:t>preskúmaní tohto článku dospel k záveru, že ide o </a:t>
            </a:r>
            <a:r>
              <a:rPr lang="sk-SK" sz="1700" b="1" dirty="0"/>
              <a:t>neprijateľnú podmienku</a:t>
            </a:r>
            <a:r>
              <a:rPr lang="sk-SK" sz="1700" dirty="0"/>
              <a:t>, keď za trhovú </a:t>
            </a:r>
            <a:r>
              <a:rPr lang="sk-SK" sz="1700" dirty="0" smtClean="0"/>
              <a:t>cenu si </a:t>
            </a:r>
            <a:r>
              <a:rPr lang="sk-SK" sz="1700" dirty="0"/>
              <a:t>dodávateľ stanovil </a:t>
            </a:r>
            <a:r>
              <a:rPr lang="sk-SK" sz="1700" b="1" dirty="0"/>
              <a:t>najnižšiu cenu</a:t>
            </a:r>
            <a:r>
              <a:rPr lang="sk-SK" sz="1700" dirty="0"/>
              <a:t>, za ktorú možno predmet rovnakých parametrov kúpiť v </a:t>
            </a:r>
            <a:r>
              <a:rPr lang="sk-SK" sz="1700" dirty="0" smtClean="0"/>
              <a:t>danom mieste </a:t>
            </a:r>
            <a:r>
              <a:rPr lang="sk-SK" sz="1700" dirty="0"/>
              <a:t>v čase vzniku škody. </a:t>
            </a:r>
            <a:endParaRPr lang="sk-SK" sz="1700" dirty="0" smtClean="0"/>
          </a:p>
          <a:p>
            <a:r>
              <a:rPr lang="sk-SK" sz="1700" dirty="0" smtClean="0"/>
              <a:t>Ide </a:t>
            </a:r>
            <a:r>
              <a:rPr lang="sk-SK" sz="1700" dirty="0"/>
              <a:t>o ustanovenie, ktoré spôsobuje značnú nerovnováhu v </a:t>
            </a:r>
            <a:r>
              <a:rPr lang="sk-SK" sz="1700" dirty="0" smtClean="0"/>
              <a:t>právach a </a:t>
            </a:r>
            <a:r>
              <a:rPr lang="sk-SK" sz="1700" dirty="0"/>
              <a:t>povinnostiach zmluvných strán, nakoľko takáto podmienka je pre spotrebiteľa značne nevýhodná</a:t>
            </a:r>
            <a:r>
              <a:rPr lang="sk-SK" sz="1700" dirty="0" smtClean="0"/>
              <a:t>. Toto </a:t>
            </a:r>
            <a:r>
              <a:rPr lang="sk-SK" sz="1700" dirty="0"/>
              <a:t>ustanovenie </a:t>
            </a:r>
            <a:r>
              <a:rPr lang="sk-SK" sz="1700" b="1" dirty="0"/>
              <a:t>je zároveň v rozpore </a:t>
            </a:r>
            <a:r>
              <a:rPr lang="sk-SK" sz="1700" dirty="0"/>
              <a:t>s vyhláškou MS SR č. 492/2004 Z</a:t>
            </a:r>
            <a:r>
              <a:rPr lang="sk-SK" sz="1700" dirty="0" smtClean="0"/>
              <a:t>. z</a:t>
            </a:r>
            <a:r>
              <a:rPr lang="sk-SK" sz="1700" dirty="0"/>
              <a:t>. o stanovení </a:t>
            </a:r>
            <a:r>
              <a:rPr lang="sk-SK" sz="1700" dirty="0" smtClean="0"/>
              <a:t>všeobecnej hodnoty </a:t>
            </a:r>
            <a:r>
              <a:rPr lang="sk-SK" sz="1700" dirty="0"/>
              <a:t>majetku, podľa ktorej postupoval súdom ustanovený znalec pri výpočte všeobecnej </a:t>
            </a:r>
            <a:r>
              <a:rPr lang="sk-SK" sz="1700" dirty="0" smtClean="0"/>
              <a:t>(trhovej) ceny odcudzeného </a:t>
            </a:r>
            <a:r>
              <a:rPr lang="sk-SK" sz="1700" dirty="0"/>
              <a:t>motorového vozidla. </a:t>
            </a:r>
          </a:p>
        </p:txBody>
      </p:sp>
    </p:spTree>
    <p:extLst>
      <p:ext uri="{BB962C8B-B14F-4D97-AF65-F5344CB8AC3E}">
        <p14:creationId xmlns:p14="http://schemas.microsoft.com/office/powerpoint/2010/main" val="36739461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Európsky pohľad</a:t>
            </a:r>
            <a:endParaRPr lang="sk-SK" dirty="0"/>
          </a:p>
        </p:txBody>
      </p:sp>
      <p:sp>
        <p:nvSpPr>
          <p:cNvPr id="3" name="Zástupný symbol textu 2"/>
          <p:cNvSpPr>
            <a:spLocks noGrp="1"/>
          </p:cNvSpPr>
          <p:nvPr>
            <p:ph type="body" idx="1"/>
          </p:nvPr>
        </p:nvSpPr>
        <p:spPr/>
        <p:txBody>
          <a:bodyPr/>
          <a:lstStyle/>
          <a:p>
            <a:r>
              <a:rPr lang="sk-SK" dirty="0" smtClean="0"/>
              <a:t>Môžeme nájsť riešenie v iných krajinách?</a:t>
            </a:r>
            <a:endParaRPr lang="sk-SK" dirty="0"/>
          </a:p>
        </p:txBody>
      </p:sp>
    </p:spTree>
    <p:extLst>
      <p:ext uri="{BB962C8B-B14F-4D97-AF65-F5344CB8AC3E}">
        <p14:creationId xmlns:p14="http://schemas.microsoft.com/office/powerpoint/2010/main" val="8447255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395537" y="2636912"/>
            <a:ext cx="8352928" cy="3816423"/>
          </a:xfrm>
        </p:spPr>
        <p:txBody>
          <a:bodyPr>
            <a:normAutofit fontScale="62500" lnSpcReduction="20000"/>
          </a:bodyPr>
          <a:lstStyle/>
          <a:p>
            <a:pPr marL="0" indent="0">
              <a:buNone/>
            </a:pPr>
            <a:r>
              <a:rPr lang="sk-SK" b="1" dirty="0" smtClean="0"/>
              <a:t>Skutkový stav</a:t>
            </a:r>
          </a:p>
          <a:p>
            <a:r>
              <a:rPr lang="sk-SK" dirty="0" smtClean="0"/>
              <a:t>Spotrebiteľ uzavrel spolu so zmluvou o úvere poistenie splátok úveru (poistenie schopnosti splácať úver), ktoré sa okrem iného vzťahovalo aj na prípad trvalej a úplnej invalidity a úplnej práceneschopnosti dlžníka.</a:t>
            </a:r>
          </a:p>
          <a:p>
            <a:r>
              <a:rPr lang="sk-SK" dirty="0" smtClean="0"/>
              <a:t>Poistná zmluva obsahovala definíciu, podľa ktorej je „poistený </a:t>
            </a:r>
            <a:r>
              <a:rPr lang="sk-SK" dirty="0"/>
              <a:t>v stave </a:t>
            </a:r>
            <a:r>
              <a:rPr lang="sk-SK" b="1" dirty="0"/>
              <a:t>úplnej práceneschopnosti</a:t>
            </a:r>
            <a:r>
              <a:rPr lang="sk-SK" dirty="0"/>
              <a:t>, ak po uplynutí doby nepretržitého prerušenia činnosti v dĺžke 90 dní (nazývanej </a:t>
            </a:r>
            <a:r>
              <a:rPr lang="sk-SK" dirty="0" err="1"/>
              <a:t>karenčná</a:t>
            </a:r>
            <a:r>
              <a:rPr lang="sk-SK" dirty="0"/>
              <a:t> doba) </a:t>
            </a:r>
            <a:r>
              <a:rPr lang="sk-SK" b="1" dirty="0"/>
              <a:t>nemôže opäť začať vykonávať akúkoľvek zárobkovú alebo inú činnosť v dôsledku úrazu alebo </a:t>
            </a:r>
            <a:r>
              <a:rPr lang="sk-SK" b="1" dirty="0" smtClean="0"/>
              <a:t>choroby</a:t>
            </a:r>
            <a:r>
              <a:rPr lang="sk-SK" dirty="0" smtClean="0"/>
              <a:t>“</a:t>
            </a:r>
          </a:p>
          <a:p>
            <a:r>
              <a:rPr lang="sk-SK" dirty="0" smtClean="0"/>
              <a:t>Spotrebiteľ po pracovnom úraze absolvoval viacero dlhších období práceneschopnosti, pričom postupne sa zvyšovala miera čiastočnej trvalej práceneschopnosti.</a:t>
            </a:r>
          </a:p>
          <a:p>
            <a:r>
              <a:rPr lang="sk-SK" dirty="0"/>
              <a:t>Od 1. januára 2011 sociálna poisťovňa určila mieru jeho čiastočnej trvalej práceneschopnosti na 72 %. Z tohto dôvodu mu bol priznaný nárok na mesačný dôchodok vo výške 1 057,65 eura</a:t>
            </a:r>
            <a:r>
              <a:rPr lang="sk-SK" dirty="0" smtClean="0"/>
              <a:t>.</a:t>
            </a:r>
          </a:p>
          <a:p>
            <a:r>
              <a:rPr lang="sk-SK" dirty="0"/>
              <a:t>Lekár poverený spoločnosťou CNP </a:t>
            </a:r>
            <a:r>
              <a:rPr lang="sk-SK" dirty="0" err="1"/>
              <a:t>Assurances</a:t>
            </a:r>
            <a:r>
              <a:rPr lang="sk-SK" dirty="0"/>
              <a:t> dospel k záveru, že zdravotný stav pána </a:t>
            </a:r>
            <a:r>
              <a:rPr lang="sk-SK" dirty="0" err="1"/>
              <a:t>Van</a:t>
            </a:r>
            <a:r>
              <a:rPr lang="sk-SK" dirty="0"/>
              <a:t> </a:t>
            </a:r>
            <a:r>
              <a:rPr lang="sk-SK" dirty="0" err="1"/>
              <a:t>Hoveho</a:t>
            </a:r>
            <a:r>
              <a:rPr lang="sk-SK" dirty="0"/>
              <a:t> mu umožňuje vykonávať primeranú profesijnú činnosť na čiastočný úväzok a oznámila mu, že hoci jeho zdravotný stav nie je zlučiteľný s opätovným začatím vykonávania jeho predchádzajúceho povolania, umožňuje mu </a:t>
            </a:r>
            <a:r>
              <a:rPr lang="sk-SK" b="1" dirty="0"/>
              <a:t>aspoň výkon primeranej profesijnej činnosti na čiastočný úväzok</a:t>
            </a:r>
            <a:r>
              <a:rPr lang="sk-SK" dirty="0" smtClean="0"/>
              <a:t>.</a:t>
            </a:r>
          </a:p>
        </p:txBody>
      </p:sp>
      <p:sp>
        <p:nvSpPr>
          <p:cNvPr id="2" name="Nadpis 1"/>
          <p:cNvSpPr>
            <a:spLocks noGrp="1"/>
          </p:cNvSpPr>
          <p:nvPr>
            <p:ph type="title"/>
          </p:nvPr>
        </p:nvSpPr>
        <p:spPr/>
        <p:txBody>
          <a:bodyPr/>
          <a:lstStyle/>
          <a:p>
            <a:r>
              <a:rPr lang="sk-SK" dirty="0"/>
              <a:t>Van </a:t>
            </a:r>
            <a:r>
              <a:rPr lang="sk-SK" dirty="0" err="1"/>
              <a:t>Hove</a:t>
            </a:r>
            <a:r>
              <a:rPr lang="sk-SK" dirty="0"/>
              <a:t> c/a CNP </a:t>
            </a:r>
            <a:r>
              <a:rPr lang="sk-SK" dirty="0" err="1"/>
              <a:t>Assurances</a:t>
            </a:r>
            <a:r>
              <a:rPr lang="sk-SK" dirty="0"/>
              <a:t> </a:t>
            </a:r>
            <a:r>
              <a:rPr lang="sk-SK" dirty="0" smtClean="0"/>
              <a:t>SA</a:t>
            </a:r>
            <a:endParaRPr lang="sk-SK" dirty="0"/>
          </a:p>
        </p:txBody>
      </p:sp>
    </p:spTree>
    <p:extLst>
      <p:ext uri="{BB962C8B-B14F-4D97-AF65-F5344CB8AC3E}">
        <p14:creationId xmlns:p14="http://schemas.microsoft.com/office/powerpoint/2010/main" val="8044821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508001" y="2564904"/>
            <a:ext cx="8240463" cy="3879029"/>
          </a:xfrm>
        </p:spPr>
        <p:txBody>
          <a:bodyPr>
            <a:normAutofit fontScale="70000" lnSpcReduction="20000"/>
          </a:bodyPr>
          <a:lstStyle/>
          <a:p>
            <a:pPr marL="0" indent="0">
              <a:buNone/>
            </a:pPr>
            <a:r>
              <a:rPr lang="sk-SK" b="1" dirty="0" smtClean="0"/>
              <a:t>Rozsudok Súdneho dvora EÚ:</a:t>
            </a:r>
          </a:p>
          <a:p>
            <a:r>
              <a:rPr lang="sk-SK" dirty="0" smtClean="0"/>
              <a:t>Článok</a:t>
            </a:r>
            <a:r>
              <a:rPr lang="sk-SK" dirty="0"/>
              <a:t> 4 ods. 2 smernice Rady 93/13/EHS z 5. apríla 1993 o nekalých podmienkach v spotrebiteľských zmluvách sa má vykladať v tom zmysle, že podmienka obsiahnutá v poistnej zmluve, ktorej cieľom je zaručiť uhrádzanie dlžných splátok veriteľovi v prípade úplnej práceneschopnosti dlžníka, patrí pod výnimku uvedenú v tomto ustanovení len v prípade, že vnútroštátny súd konštatuje:</a:t>
            </a:r>
          </a:p>
          <a:p>
            <a:pPr lvl="1"/>
            <a:r>
              <a:rPr lang="sk-SK" dirty="0" smtClean="0"/>
              <a:t>po </a:t>
            </a:r>
            <a:r>
              <a:rPr lang="sk-SK" dirty="0"/>
              <a:t>prvé, že vzhľadom na povahu, všeobecnú štruktúru a ostatné ustanovenia zmluvného rámca, do ktorého patrí, ako aj jej právny a vecný kontext táto podmienka vymedzuje </a:t>
            </a:r>
            <a:r>
              <a:rPr lang="sk-SK" b="1" dirty="0"/>
              <a:t>základný prvok </a:t>
            </a:r>
            <a:r>
              <a:rPr lang="sk-SK" dirty="0"/>
              <a:t>tohto rámca, ktorý ako taký charakterizuje, a</a:t>
            </a:r>
          </a:p>
          <a:p>
            <a:pPr lvl="1"/>
            <a:r>
              <a:rPr lang="sk-SK" dirty="0" smtClean="0"/>
              <a:t>po </a:t>
            </a:r>
            <a:r>
              <a:rPr lang="sk-SK" dirty="0"/>
              <a:t>druhé, že táto </a:t>
            </a:r>
            <a:r>
              <a:rPr lang="sk-SK" b="1" dirty="0"/>
              <a:t>podmienka je formulovaná jasne a zrozumiteľne</a:t>
            </a:r>
            <a:r>
              <a:rPr lang="sk-SK" dirty="0"/>
              <a:t>, to znamená, že je pre spotrebiteľa zrozumiteľná </a:t>
            </a:r>
            <a:r>
              <a:rPr lang="sk-SK" b="1" dirty="0"/>
              <a:t>nielen z gramatického hľadiska</a:t>
            </a:r>
            <a:r>
              <a:rPr lang="sk-SK" dirty="0"/>
              <a:t>, ale že zo zmluvy jasne vyplýva aj konkrétne fungovanie mechanizmu, ktorého sa dotknutá podmienka týka, ako aj vzťah medzi týmto mechanizmom a mechanizmom stanoveným ostatnými podmienkami, </a:t>
            </a:r>
            <a:r>
              <a:rPr lang="sk-SK" b="1" dirty="0"/>
              <a:t>aby bol tento spotrebiteľ schopný na základe jasných a zrozumiteľných kritérií posúdiť hospodárske dôsledky</a:t>
            </a:r>
            <a:r>
              <a:rPr lang="sk-SK" dirty="0"/>
              <a:t>, ktoré z toho pre neho vyplývajú.</a:t>
            </a:r>
          </a:p>
          <a:p>
            <a:endParaRPr lang="sk-SK" dirty="0"/>
          </a:p>
        </p:txBody>
      </p:sp>
      <p:sp>
        <p:nvSpPr>
          <p:cNvPr id="2" name="Nadpis 1"/>
          <p:cNvSpPr>
            <a:spLocks noGrp="1"/>
          </p:cNvSpPr>
          <p:nvPr>
            <p:ph type="title"/>
          </p:nvPr>
        </p:nvSpPr>
        <p:spPr/>
        <p:txBody>
          <a:bodyPr/>
          <a:lstStyle/>
          <a:p>
            <a:r>
              <a:rPr lang="sk-SK" dirty="0" smtClean="0"/>
              <a:t>Van </a:t>
            </a:r>
            <a:r>
              <a:rPr lang="sk-SK" dirty="0" err="1" smtClean="0"/>
              <a:t>Hove</a:t>
            </a:r>
            <a:r>
              <a:rPr lang="sk-SK" dirty="0" smtClean="0"/>
              <a:t> c/a CNP </a:t>
            </a:r>
            <a:r>
              <a:rPr lang="sk-SK" dirty="0" err="1" smtClean="0"/>
              <a:t>Assurances</a:t>
            </a:r>
            <a:r>
              <a:rPr lang="sk-SK" dirty="0" smtClean="0"/>
              <a:t> SA</a:t>
            </a:r>
            <a:endParaRPr lang="sk-SK" dirty="0"/>
          </a:p>
        </p:txBody>
      </p:sp>
    </p:spTree>
    <p:extLst>
      <p:ext uri="{BB962C8B-B14F-4D97-AF65-F5344CB8AC3E}">
        <p14:creationId xmlns:p14="http://schemas.microsoft.com/office/powerpoint/2010/main" val="33433866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467544" y="2675466"/>
            <a:ext cx="8280919" cy="3705861"/>
          </a:xfrm>
        </p:spPr>
        <p:txBody>
          <a:bodyPr>
            <a:normAutofit/>
          </a:bodyPr>
          <a:lstStyle/>
          <a:p>
            <a:pPr marL="0" indent="0">
              <a:buNone/>
            </a:pPr>
            <a:r>
              <a:rPr lang="sk-SK" sz="2000" b="1" dirty="0" smtClean="0"/>
              <a:t>Z odôvodnenia Súdneho dvora EÚ:</a:t>
            </a:r>
          </a:p>
          <a:p>
            <a:r>
              <a:rPr lang="sk-SK" sz="1800" dirty="0"/>
              <a:t>Pokiaľ ide o osobitnosti zmluvnej podmienky, ako je tá vo veci samej, vnútroštátnemu súdu preto prislúcha, aby vzhľadom na všetky relevantné skutkové okolnosti, vrátane reklamy a informácií poskytnutých veriteľom v rámci dojednávania poistnej zmluvy, a ešte všeobecnejšie zmluvný rámec, určil</a:t>
            </a:r>
            <a:r>
              <a:rPr lang="sk-SK" sz="1800" dirty="0" smtClean="0"/>
              <a:t>, </a:t>
            </a:r>
            <a:r>
              <a:rPr lang="sk-SK" sz="1800" dirty="0"/>
              <a:t>či </a:t>
            </a:r>
            <a:r>
              <a:rPr lang="sk-SK" sz="1800" b="1" dirty="0"/>
              <a:t>priemerný spotrebiteľ</a:t>
            </a:r>
            <a:r>
              <a:rPr lang="sk-SK" sz="1800" dirty="0"/>
              <a:t>, </a:t>
            </a:r>
            <a:r>
              <a:rPr lang="sk-SK" sz="1800" b="1" dirty="0"/>
              <a:t>riadne informovaný </a:t>
            </a:r>
            <a:r>
              <a:rPr lang="sk-SK" sz="1800" dirty="0"/>
              <a:t>a </a:t>
            </a:r>
            <a:r>
              <a:rPr lang="sk-SK" sz="1800" b="1" dirty="0"/>
              <a:t>primerane pozorný </a:t>
            </a:r>
            <a:r>
              <a:rPr lang="sk-SK" sz="1800" dirty="0"/>
              <a:t>a </a:t>
            </a:r>
            <a:r>
              <a:rPr lang="sk-SK" sz="1800" b="1" dirty="0"/>
              <a:t>obozretný</a:t>
            </a:r>
            <a:r>
              <a:rPr lang="sk-SK" sz="1800" dirty="0"/>
              <a:t>, mohol nielen vedieť o existencii rozdielu medzi pojmom „úplná práceneschopnosť“ v zmysle zmluvy spornej vo veci samej a pojmom „čiastočná trvalá práceneschopnosť“ v zmysle vnútroštátneho práva o sociálnom zabezpečení, ale aj posúdiť potenciálne významné hospodárske dôsledky pre svoju osobu vyplývajúce z obmedzenia záruky zahrnutého do poistnej zmluvy v súlade s požiadavkami judikatúry uvedenej v bode 41 tohto rozsudku.</a:t>
            </a:r>
          </a:p>
        </p:txBody>
      </p:sp>
      <p:sp>
        <p:nvSpPr>
          <p:cNvPr id="2" name="Nadpis 1"/>
          <p:cNvSpPr>
            <a:spLocks noGrp="1"/>
          </p:cNvSpPr>
          <p:nvPr>
            <p:ph type="title"/>
          </p:nvPr>
        </p:nvSpPr>
        <p:spPr/>
        <p:txBody>
          <a:bodyPr/>
          <a:lstStyle/>
          <a:p>
            <a:r>
              <a:rPr lang="sk-SK" dirty="0"/>
              <a:t>Van </a:t>
            </a:r>
            <a:r>
              <a:rPr lang="sk-SK" dirty="0" err="1"/>
              <a:t>Hove</a:t>
            </a:r>
            <a:r>
              <a:rPr lang="sk-SK" dirty="0"/>
              <a:t> c/a CNP </a:t>
            </a:r>
            <a:r>
              <a:rPr lang="sk-SK" dirty="0" err="1"/>
              <a:t>Assurances</a:t>
            </a:r>
            <a:r>
              <a:rPr lang="sk-SK" dirty="0"/>
              <a:t> SA</a:t>
            </a:r>
          </a:p>
        </p:txBody>
      </p:sp>
    </p:spTree>
    <p:extLst>
      <p:ext uri="{BB962C8B-B14F-4D97-AF65-F5344CB8AC3E}">
        <p14:creationId xmlns:p14="http://schemas.microsoft.com/office/powerpoint/2010/main" val="13121518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395536" y="2675467"/>
            <a:ext cx="8352927" cy="3450696"/>
          </a:xfrm>
        </p:spPr>
        <p:txBody>
          <a:bodyPr>
            <a:normAutofit/>
          </a:bodyPr>
          <a:lstStyle/>
          <a:p>
            <a:r>
              <a:rPr lang="sk-SK" sz="1700" dirty="0" smtClean="0"/>
              <a:t>V</a:t>
            </a:r>
            <a:r>
              <a:rPr lang="sk-SK" sz="1700" dirty="0"/>
              <a:t> tejto súvislosti by mohlo byť relevantné aj to, že zmluva sporná vo veci samej patrí do širšieho zmluvného rámca a nadväzuje na úverové zmluvy. Pri uzatváraní nadväzujúcich zmlúv totiž od spotrebiteľa </a:t>
            </a:r>
            <a:r>
              <a:rPr lang="sk-SK" sz="1700" b="1" dirty="0"/>
              <a:t>nemožno očakávať rovnakú ostražitosť</a:t>
            </a:r>
            <a:r>
              <a:rPr lang="sk-SK" sz="1700" dirty="0"/>
              <a:t>, pokiaľ ide o rozsah rizík zahrnutých v tejto poistnej zmluve, ako keby uzatváral túto zmluvu a zmluvu o úvere osobitne</a:t>
            </a:r>
            <a:r>
              <a:rPr lang="sk-SK" sz="1700" dirty="0" smtClean="0"/>
              <a:t>.</a:t>
            </a:r>
          </a:p>
          <a:p>
            <a:r>
              <a:rPr lang="sk-SK" sz="1700" dirty="0"/>
              <a:t>Za predpokladu, že vnútroštátny súd dospeje k záveru, že podmienka, ako je podmienka sporná vo veci samej, nepatrí pod výnimku stanovenú v článku 4 ods. 2 smernice 93/13, treba pripomenúť, že článok 5 tejto smernice stanovuje, že ak znenie zmluvnej podmienky nie je jasné, </a:t>
            </a:r>
            <a:r>
              <a:rPr lang="sk-SK" sz="1700" b="1" dirty="0"/>
              <a:t>prednosť má výklad priaznivejší pre spotrebiteľa</a:t>
            </a:r>
            <a:r>
              <a:rPr lang="sk-SK" sz="1700" dirty="0"/>
              <a:t>.</a:t>
            </a:r>
          </a:p>
        </p:txBody>
      </p:sp>
      <p:sp>
        <p:nvSpPr>
          <p:cNvPr id="2" name="Nadpis 1"/>
          <p:cNvSpPr>
            <a:spLocks noGrp="1"/>
          </p:cNvSpPr>
          <p:nvPr>
            <p:ph type="title"/>
          </p:nvPr>
        </p:nvSpPr>
        <p:spPr/>
        <p:txBody>
          <a:bodyPr/>
          <a:lstStyle/>
          <a:p>
            <a:r>
              <a:rPr lang="sk-SK" dirty="0"/>
              <a:t>Van </a:t>
            </a:r>
            <a:r>
              <a:rPr lang="sk-SK" dirty="0" err="1"/>
              <a:t>Hove</a:t>
            </a:r>
            <a:r>
              <a:rPr lang="sk-SK" dirty="0"/>
              <a:t> c/a CNP </a:t>
            </a:r>
            <a:r>
              <a:rPr lang="sk-SK" dirty="0" err="1"/>
              <a:t>Assurances</a:t>
            </a:r>
            <a:r>
              <a:rPr lang="sk-SK" dirty="0"/>
              <a:t> SA</a:t>
            </a:r>
          </a:p>
        </p:txBody>
      </p:sp>
    </p:spTree>
    <p:extLst>
      <p:ext uri="{BB962C8B-B14F-4D97-AF65-F5344CB8AC3E}">
        <p14:creationId xmlns:p14="http://schemas.microsoft.com/office/powerpoint/2010/main" val="12335638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80919" cy="3777870"/>
          </a:xfrm>
        </p:spPr>
        <p:txBody>
          <a:bodyPr>
            <a:normAutofit/>
          </a:bodyPr>
          <a:lstStyle/>
          <a:p>
            <a:r>
              <a:rPr lang="sk-SK" sz="1800" dirty="0" smtClean="0"/>
              <a:t>Vo Francúzsku existovala kontrola zmluvných podmienok ešte pred prijatím smernice 93/13/EEC, išlo však primárne o kontrolu administratívnu prostredníctvom Komisie pre neprijateľné podmienky (</a:t>
            </a:r>
            <a:r>
              <a:rPr lang="sk-SK" sz="1800" dirty="0" err="1" smtClean="0"/>
              <a:t>Commission</a:t>
            </a:r>
            <a:r>
              <a:rPr lang="sk-SK" sz="1800" dirty="0" smtClean="0"/>
              <a:t> des </a:t>
            </a:r>
            <a:r>
              <a:rPr lang="sk-SK" sz="1800" dirty="0" err="1" smtClean="0"/>
              <a:t>clauses</a:t>
            </a:r>
            <a:r>
              <a:rPr lang="sk-SK" sz="1800" dirty="0" smtClean="0"/>
              <a:t> </a:t>
            </a:r>
            <a:r>
              <a:rPr lang="sk-SK" sz="1800" dirty="0" err="1" smtClean="0"/>
              <a:t>abusives</a:t>
            </a:r>
            <a:r>
              <a:rPr lang="sk-SK" sz="1800" dirty="0" smtClean="0"/>
              <a:t>), súdna kontrola sa vykonávala iba vo veľmi obmedzenom rozsahu.</a:t>
            </a:r>
          </a:p>
          <a:p>
            <a:r>
              <a:rPr lang="sk-SK" sz="1800" dirty="0" smtClean="0"/>
              <a:t>Kontrola sa týkala iba vybraných typov zmluvných ustanovení a podmienky vymedzujúce hlavný predmet zmluvy do tohto zoznamu nepatrili.</a:t>
            </a:r>
          </a:p>
          <a:p>
            <a:r>
              <a:rPr lang="sk-SK" sz="1800" dirty="0" smtClean="0"/>
              <a:t>V rámci transpozície smernice 93/13/EEC sa novelizoval spotrebiteľský zákonník, ktorý po transpozícii obsahuje v článku </a:t>
            </a:r>
            <a:r>
              <a:rPr lang="sk-SK" sz="1800" dirty="0"/>
              <a:t>L 212-1 </a:t>
            </a:r>
            <a:r>
              <a:rPr lang="sk-SK" sz="1800" dirty="0" smtClean="0"/>
              <a:t>výslovnú výnimku na hlavný predmet plnenia (</a:t>
            </a:r>
            <a:r>
              <a:rPr lang="sk-SK" sz="1800" dirty="0" err="1" smtClean="0"/>
              <a:t>l´objet</a:t>
            </a:r>
            <a:r>
              <a:rPr lang="sk-SK" sz="1800" dirty="0" smtClean="0"/>
              <a:t> </a:t>
            </a:r>
            <a:r>
              <a:rPr lang="sk-SK" sz="1800" dirty="0" err="1" smtClean="0"/>
              <a:t>principal</a:t>
            </a:r>
            <a:r>
              <a:rPr lang="sk-SK" sz="1800" dirty="0" smtClean="0"/>
              <a:t> </a:t>
            </a:r>
            <a:r>
              <a:rPr lang="sk-SK" sz="1800" dirty="0" err="1" smtClean="0"/>
              <a:t>du</a:t>
            </a:r>
            <a:r>
              <a:rPr lang="sk-SK" sz="1800" dirty="0" smtClean="0"/>
              <a:t> </a:t>
            </a:r>
            <a:r>
              <a:rPr lang="sk-SK" sz="1800" dirty="0" err="1" smtClean="0"/>
              <a:t>contrat</a:t>
            </a:r>
            <a:r>
              <a:rPr lang="sk-SK" sz="1800" dirty="0" smtClean="0"/>
              <a:t>).</a:t>
            </a:r>
          </a:p>
          <a:p>
            <a:r>
              <a:rPr lang="sk-SK" sz="1800" dirty="0" smtClean="0"/>
              <a:t>Súdna prax rešpektuje obmedzenie na hlavný predmet plnenia, zároveň však hojne využíva aj podmienku transparentnosti.</a:t>
            </a:r>
          </a:p>
          <a:p>
            <a:endParaRPr lang="sk-SK" dirty="0" smtClean="0"/>
          </a:p>
          <a:p>
            <a:endParaRPr lang="sk-SK" dirty="0" smtClean="0"/>
          </a:p>
          <a:p>
            <a:endParaRPr lang="sk-SK" dirty="0" smtClean="0"/>
          </a:p>
        </p:txBody>
      </p:sp>
      <p:sp>
        <p:nvSpPr>
          <p:cNvPr id="3" name="Nadpis 2"/>
          <p:cNvSpPr>
            <a:spLocks noGrp="1"/>
          </p:cNvSpPr>
          <p:nvPr>
            <p:ph type="title"/>
          </p:nvPr>
        </p:nvSpPr>
        <p:spPr/>
        <p:txBody>
          <a:bodyPr/>
          <a:lstStyle/>
          <a:p>
            <a:r>
              <a:rPr lang="sk-SK" dirty="0" smtClean="0"/>
              <a:t>Francúzsko</a:t>
            </a:r>
            <a:endParaRPr lang="sk-SK" dirty="0"/>
          </a:p>
        </p:txBody>
      </p:sp>
    </p:spTree>
    <p:extLst>
      <p:ext uri="{BB962C8B-B14F-4D97-AF65-F5344CB8AC3E}">
        <p14:creationId xmlns:p14="http://schemas.microsoft.com/office/powerpoint/2010/main" val="10697172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80919" cy="3633853"/>
          </a:xfrm>
        </p:spPr>
        <p:txBody>
          <a:bodyPr>
            <a:normAutofit fontScale="70000" lnSpcReduction="20000"/>
          </a:bodyPr>
          <a:lstStyle/>
          <a:p>
            <a:pPr marL="0" indent="0">
              <a:buNone/>
            </a:pPr>
            <a:r>
              <a:rPr lang="sk-SK" b="1" dirty="0" smtClean="0"/>
              <a:t>Rozhodnutie </a:t>
            </a:r>
            <a:r>
              <a:rPr lang="sk-SK" b="1" dirty="0" err="1" smtClean="0"/>
              <a:t>kasačného</a:t>
            </a:r>
            <a:r>
              <a:rPr lang="sk-SK" b="1" dirty="0" smtClean="0"/>
              <a:t> súdu z 25.1.2017, </a:t>
            </a:r>
            <a:r>
              <a:rPr lang="sk-SK" b="1" dirty="0" err="1" smtClean="0"/>
              <a:t>sp</a:t>
            </a:r>
            <a:r>
              <a:rPr lang="sk-SK" b="1" dirty="0" smtClean="0"/>
              <a:t>. zn. 15-24216:</a:t>
            </a:r>
          </a:p>
          <a:p>
            <a:r>
              <a:rPr lang="fr-FR" dirty="0" smtClean="0"/>
              <a:t>La </a:t>
            </a:r>
            <a:r>
              <a:rPr lang="fr-FR" dirty="0"/>
              <a:t>clause d'invalidité permanente et absolue, insérée dans un contrat d'assurance emprunteur, rédigée comme suit : « l'état d'invalidité permanente et absolue (IPA) est réalisée lorsque les trois conditions suivantes sont remplies simultanément : – survenir en cours d'assurance et avant le 65 ème anniversaire ; -mettre l'assuré dans l'impossibilité totale et définitive de se livrer au moindre travail pouvant lui procurer gain ou profit ; – l'obliger, en outre, à recourir, pendant toute son existence à l'assistance permanente d'une tierce personne pour accomplir les actes ordinaires de la vie (se déplacer, se laver, s'habiller, s'alimenter) » </a:t>
            </a:r>
            <a:r>
              <a:rPr lang="fr-FR" b="1" dirty="0"/>
              <a:t>est claire et intelligible quant à l'octroi de la garantie</a:t>
            </a:r>
            <a:r>
              <a:rPr lang="fr-FR" dirty="0"/>
              <a:t>. En effet, exiger la preuve du caractère définitif de l'invalidité subie par l'assuré ne prive pas d'effet la garantie susvisée et, dès lors, est exclue toute interprétation de cette clause.</a:t>
            </a:r>
          </a:p>
          <a:p>
            <a:r>
              <a:rPr lang="fr-FR" dirty="0"/>
              <a:t>Par ailleurs, </a:t>
            </a:r>
            <a:r>
              <a:rPr lang="fr-FR" b="1" dirty="0"/>
              <a:t>cette clause définit l'objet principal du contrat </a:t>
            </a:r>
            <a:r>
              <a:rPr lang="fr-FR" dirty="0"/>
              <a:t>et ne peut donc, </a:t>
            </a:r>
            <a:r>
              <a:rPr lang="fr-FR" b="1" dirty="0"/>
              <a:t>étant claire et compréhensible</a:t>
            </a:r>
            <a:r>
              <a:rPr lang="fr-FR" dirty="0"/>
              <a:t>, donner lieur à une appréciation de son caractère abusif, conformément à l'article L. 212-1, alinéa 3, du code de la consommation.</a:t>
            </a:r>
          </a:p>
          <a:p>
            <a:endParaRPr lang="sk-SK" dirty="0"/>
          </a:p>
        </p:txBody>
      </p:sp>
      <p:sp>
        <p:nvSpPr>
          <p:cNvPr id="3" name="Nadpis 2"/>
          <p:cNvSpPr>
            <a:spLocks noGrp="1"/>
          </p:cNvSpPr>
          <p:nvPr>
            <p:ph type="title"/>
          </p:nvPr>
        </p:nvSpPr>
        <p:spPr/>
        <p:txBody>
          <a:bodyPr/>
          <a:lstStyle/>
          <a:p>
            <a:r>
              <a:rPr lang="sk-SK" dirty="0" smtClean="0"/>
              <a:t>Francúzsko</a:t>
            </a:r>
            <a:endParaRPr lang="sk-SK" dirty="0"/>
          </a:p>
        </p:txBody>
      </p:sp>
    </p:spTree>
    <p:extLst>
      <p:ext uri="{BB962C8B-B14F-4D97-AF65-F5344CB8AC3E}">
        <p14:creationId xmlns:p14="http://schemas.microsoft.com/office/powerpoint/2010/main" val="740703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508001" y="2492896"/>
            <a:ext cx="8312471" cy="4032448"/>
          </a:xfrm>
        </p:spPr>
        <p:txBody>
          <a:bodyPr>
            <a:normAutofit fontScale="62500" lnSpcReduction="20000"/>
          </a:bodyPr>
          <a:lstStyle/>
          <a:p>
            <a:pPr marL="0" indent="0">
              <a:buNone/>
            </a:pPr>
            <a:endParaRPr lang="sk-SK" b="1" dirty="0" smtClean="0"/>
          </a:p>
          <a:p>
            <a:pPr marL="0" indent="0">
              <a:buNone/>
            </a:pPr>
            <a:r>
              <a:rPr lang="sk-SK" sz="2600" dirty="0" err="1" smtClean="0"/>
              <a:t>Whereas</a:t>
            </a:r>
            <a:r>
              <a:rPr lang="sk-SK" sz="2600" dirty="0"/>
              <a:t>, </a:t>
            </a:r>
            <a:r>
              <a:rPr lang="sk-SK" sz="2600" dirty="0" err="1"/>
              <a:t>for</a:t>
            </a:r>
            <a:r>
              <a:rPr lang="sk-SK" sz="2600" dirty="0"/>
              <a:t> </a:t>
            </a:r>
            <a:r>
              <a:rPr lang="sk-SK" sz="2600" dirty="0" err="1"/>
              <a:t>the</a:t>
            </a:r>
            <a:r>
              <a:rPr lang="sk-SK" sz="2600" dirty="0"/>
              <a:t> </a:t>
            </a:r>
            <a:r>
              <a:rPr lang="sk-SK" sz="2600" dirty="0" err="1"/>
              <a:t>purposes</a:t>
            </a:r>
            <a:r>
              <a:rPr lang="sk-SK" sz="2600" dirty="0"/>
              <a:t> </a:t>
            </a:r>
            <a:r>
              <a:rPr lang="sk-SK" sz="2600" dirty="0" err="1"/>
              <a:t>of</a:t>
            </a:r>
            <a:r>
              <a:rPr lang="sk-SK" sz="2600" dirty="0"/>
              <a:t> </a:t>
            </a:r>
            <a:r>
              <a:rPr lang="sk-SK" sz="2600" dirty="0" err="1"/>
              <a:t>this</a:t>
            </a:r>
            <a:r>
              <a:rPr lang="sk-SK" sz="2600" dirty="0"/>
              <a:t> </a:t>
            </a:r>
            <a:r>
              <a:rPr lang="sk-SK" sz="2600" dirty="0" err="1"/>
              <a:t>Directive</a:t>
            </a:r>
            <a:r>
              <a:rPr lang="sk-SK" sz="2600" dirty="0"/>
              <a:t>, </a:t>
            </a:r>
            <a:r>
              <a:rPr lang="sk-SK" sz="2600" dirty="0" err="1"/>
              <a:t>assessment</a:t>
            </a:r>
            <a:r>
              <a:rPr lang="sk-SK" sz="2600" dirty="0"/>
              <a:t> </a:t>
            </a:r>
            <a:r>
              <a:rPr lang="sk-SK" sz="2600" dirty="0" err="1"/>
              <a:t>of</a:t>
            </a:r>
            <a:r>
              <a:rPr lang="sk-SK" sz="2600" dirty="0"/>
              <a:t> unfair </a:t>
            </a:r>
            <a:r>
              <a:rPr lang="sk-SK" sz="2600" dirty="0" err="1"/>
              <a:t>character</a:t>
            </a:r>
            <a:r>
              <a:rPr lang="sk-SK" sz="2600" dirty="0"/>
              <a:t> </a:t>
            </a:r>
            <a:r>
              <a:rPr lang="sk-SK" sz="2600" dirty="0" err="1"/>
              <a:t>shall</a:t>
            </a:r>
            <a:r>
              <a:rPr lang="sk-SK" sz="2600" dirty="0"/>
              <a:t> </a:t>
            </a:r>
            <a:r>
              <a:rPr lang="sk-SK" sz="2600" dirty="0" err="1"/>
              <a:t>not</a:t>
            </a:r>
            <a:r>
              <a:rPr lang="sk-SK" sz="2600" dirty="0"/>
              <a:t> </a:t>
            </a:r>
            <a:r>
              <a:rPr lang="sk-SK" sz="2600" dirty="0" err="1"/>
              <a:t>be</a:t>
            </a:r>
            <a:r>
              <a:rPr lang="sk-SK" sz="2600" dirty="0"/>
              <a:t> </a:t>
            </a:r>
            <a:r>
              <a:rPr lang="sk-SK" sz="2600" dirty="0" err="1"/>
              <a:t>made</a:t>
            </a:r>
            <a:r>
              <a:rPr lang="sk-SK" sz="2600" dirty="0"/>
              <a:t> </a:t>
            </a:r>
            <a:r>
              <a:rPr lang="sk-SK" sz="2600" dirty="0" err="1"/>
              <a:t>of</a:t>
            </a:r>
            <a:r>
              <a:rPr lang="sk-SK" sz="2600" dirty="0"/>
              <a:t> </a:t>
            </a:r>
            <a:r>
              <a:rPr lang="sk-SK" sz="2600" dirty="0" err="1"/>
              <a:t>terms</a:t>
            </a:r>
            <a:r>
              <a:rPr lang="sk-SK" sz="2600" dirty="0"/>
              <a:t> </a:t>
            </a:r>
            <a:r>
              <a:rPr lang="sk-SK" sz="2600" dirty="0" err="1"/>
              <a:t>which</a:t>
            </a:r>
            <a:r>
              <a:rPr lang="sk-SK" sz="2600" dirty="0"/>
              <a:t> </a:t>
            </a:r>
            <a:r>
              <a:rPr lang="sk-SK" sz="2600" dirty="0" err="1"/>
              <a:t>describe</a:t>
            </a:r>
            <a:r>
              <a:rPr lang="sk-SK" sz="2600" dirty="0"/>
              <a:t> </a:t>
            </a:r>
            <a:r>
              <a:rPr lang="sk-SK" sz="2600" dirty="0" err="1"/>
              <a:t>the</a:t>
            </a:r>
            <a:r>
              <a:rPr lang="sk-SK" sz="2600" dirty="0"/>
              <a:t> </a:t>
            </a:r>
            <a:r>
              <a:rPr lang="sk-SK" sz="2600" b="1" dirty="0" err="1"/>
              <a:t>main</a:t>
            </a:r>
            <a:r>
              <a:rPr lang="sk-SK" sz="2600" b="1" dirty="0"/>
              <a:t> </a:t>
            </a:r>
            <a:r>
              <a:rPr lang="sk-SK" sz="2600" b="1" dirty="0" err="1"/>
              <a:t>subject</a:t>
            </a:r>
            <a:r>
              <a:rPr lang="sk-SK" sz="2600" b="1" dirty="0"/>
              <a:t> </a:t>
            </a:r>
            <a:r>
              <a:rPr lang="sk-SK" sz="2600" b="1" dirty="0" err="1"/>
              <a:t>matter</a:t>
            </a:r>
            <a:r>
              <a:rPr lang="sk-SK" sz="2600" b="1" dirty="0"/>
              <a:t> </a:t>
            </a:r>
            <a:r>
              <a:rPr lang="sk-SK" sz="2600" dirty="0" err="1"/>
              <a:t>of</a:t>
            </a:r>
            <a:r>
              <a:rPr lang="sk-SK" sz="2600" dirty="0"/>
              <a:t> </a:t>
            </a:r>
            <a:r>
              <a:rPr lang="sk-SK" sz="2600" dirty="0" err="1"/>
              <a:t>the</a:t>
            </a:r>
            <a:r>
              <a:rPr lang="sk-SK" sz="2600" dirty="0"/>
              <a:t> </a:t>
            </a:r>
            <a:r>
              <a:rPr lang="sk-SK" sz="2600" dirty="0" err="1"/>
              <a:t>contract</a:t>
            </a:r>
            <a:r>
              <a:rPr lang="sk-SK" sz="2600" dirty="0"/>
              <a:t> nor </a:t>
            </a:r>
            <a:r>
              <a:rPr lang="sk-SK" sz="2600" dirty="0" err="1"/>
              <a:t>the</a:t>
            </a:r>
            <a:r>
              <a:rPr lang="sk-SK" sz="2600" dirty="0"/>
              <a:t> </a:t>
            </a:r>
            <a:r>
              <a:rPr lang="sk-SK" sz="2600" dirty="0" err="1"/>
              <a:t>quality</a:t>
            </a:r>
            <a:r>
              <a:rPr lang="sk-SK" sz="2600" dirty="0"/>
              <a:t>/</a:t>
            </a:r>
            <a:r>
              <a:rPr lang="sk-SK" sz="2600" dirty="0" err="1"/>
              <a:t>price</a:t>
            </a:r>
            <a:r>
              <a:rPr lang="sk-SK" sz="2600" dirty="0"/>
              <a:t> </a:t>
            </a:r>
            <a:r>
              <a:rPr lang="sk-SK" sz="2600" dirty="0" err="1"/>
              <a:t>ratio</a:t>
            </a:r>
            <a:r>
              <a:rPr lang="sk-SK" sz="2600" dirty="0"/>
              <a:t> </a:t>
            </a:r>
            <a:r>
              <a:rPr lang="sk-SK" sz="2600" dirty="0" err="1"/>
              <a:t>of</a:t>
            </a:r>
            <a:r>
              <a:rPr lang="sk-SK" sz="2600" dirty="0"/>
              <a:t> </a:t>
            </a:r>
            <a:r>
              <a:rPr lang="sk-SK" sz="2600" dirty="0" err="1"/>
              <a:t>the</a:t>
            </a:r>
            <a:r>
              <a:rPr lang="sk-SK" sz="2600" dirty="0"/>
              <a:t> </a:t>
            </a:r>
            <a:r>
              <a:rPr lang="sk-SK" sz="2600" dirty="0" err="1"/>
              <a:t>goods</a:t>
            </a:r>
            <a:r>
              <a:rPr lang="sk-SK" sz="2600" dirty="0"/>
              <a:t> or </a:t>
            </a:r>
            <a:r>
              <a:rPr lang="sk-SK" sz="2600" dirty="0" err="1"/>
              <a:t>services</a:t>
            </a:r>
            <a:r>
              <a:rPr lang="sk-SK" sz="2600" dirty="0"/>
              <a:t> </a:t>
            </a:r>
            <a:r>
              <a:rPr lang="sk-SK" sz="2600" dirty="0" err="1"/>
              <a:t>supplied</a:t>
            </a:r>
            <a:r>
              <a:rPr lang="sk-SK" sz="2600" dirty="0"/>
              <a:t>; </a:t>
            </a:r>
            <a:r>
              <a:rPr lang="sk-SK" sz="2600" dirty="0" err="1"/>
              <a:t>whereas</a:t>
            </a:r>
            <a:r>
              <a:rPr lang="sk-SK" sz="2600" dirty="0"/>
              <a:t> </a:t>
            </a:r>
            <a:r>
              <a:rPr lang="sk-SK" sz="2600" dirty="0" err="1"/>
              <a:t>the</a:t>
            </a:r>
            <a:r>
              <a:rPr lang="sk-SK" sz="2600" dirty="0"/>
              <a:t> </a:t>
            </a:r>
            <a:r>
              <a:rPr lang="sk-SK" sz="2600" dirty="0" err="1"/>
              <a:t>main</a:t>
            </a:r>
            <a:r>
              <a:rPr lang="sk-SK" sz="2600" dirty="0"/>
              <a:t> </a:t>
            </a:r>
            <a:r>
              <a:rPr lang="sk-SK" sz="2600" dirty="0" err="1"/>
              <a:t>subject</a:t>
            </a:r>
            <a:r>
              <a:rPr lang="sk-SK" sz="2600" dirty="0"/>
              <a:t> </a:t>
            </a:r>
            <a:r>
              <a:rPr lang="sk-SK" sz="2600" dirty="0" err="1"/>
              <a:t>matter</a:t>
            </a:r>
            <a:r>
              <a:rPr lang="sk-SK" sz="2600" dirty="0"/>
              <a:t> </a:t>
            </a:r>
            <a:r>
              <a:rPr lang="sk-SK" sz="2600" dirty="0" err="1"/>
              <a:t>of</a:t>
            </a:r>
            <a:r>
              <a:rPr lang="sk-SK" sz="2600" dirty="0"/>
              <a:t> </a:t>
            </a:r>
            <a:r>
              <a:rPr lang="sk-SK" sz="2600" dirty="0" err="1"/>
              <a:t>the</a:t>
            </a:r>
            <a:r>
              <a:rPr lang="sk-SK" sz="2600" dirty="0"/>
              <a:t> </a:t>
            </a:r>
            <a:r>
              <a:rPr lang="sk-SK" sz="2600" dirty="0" err="1"/>
              <a:t>contract</a:t>
            </a:r>
            <a:r>
              <a:rPr lang="sk-SK" sz="2600" dirty="0"/>
              <a:t> and </a:t>
            </a:r>
            <a:r>
              <a:rPr lang="sk-SK" sz="2600" dirty="0" err="1"/>
              <a:t>the</a:t>
            </a:r>
            <a:r>
              <a:rPr lang="sk-SK" sz="2600" dirty="0"/>
              <a:t> </a:t>
            </a:r>
            <a:r>
              <a:rPr lang="sk-SK" sz="2600" dirty="0" err="1"/>
              <a:t>price</a:t>
            </a:r>
            <a:r>
              <a:rPr lang="sk-SK" sz="2600" dirty="0"/>
              <a:t>/ </a:t>
            </a:r>
            <a:r>
              <a:rPr lang="sk-SK" sz="2600" dirty="0" err="1"/>
              <a:t>quality</a:t>
            </a:r>
            <a:r>
              <a:rPr lang="sk-SK" sz="2600" dirty="0"/>
              <a:t> </a:t>
            </a:r>
            <a:r>
              <a:rPr lang="sk-SK" sz="2600" dirty="0" err="1"/>
              <a:t>ratio</a:t>
            </a:r>
            <a:r>
              <a:rPr lang="sk-SK" sz="2600" dirty="0"/>
              <a:t> </a:t>
            </a:r>
            <a:r>
              <a:rPr lang="sk-SK" sz="2600" dirty="0" err="1"/>
              <a:t>may</a:t>
            </a:r>
            <a:r>
              <a:rPr lang="sk-SK" sz="2600" dirty="0"/>
              <a:t> </a:t>
            </a:r>
            <a:r>
              <a:rPr lang="sk-SK" sz="2600" dirty="0" err="1"/>
              <a:t>nevertheless</a:t>
            </a:r>
            <a:r>
              <a:rPr lang="sk-SK" sz="2600" dirty="0"/>
              <a:t> </a:t>
            </a:r>
            <a:r>
              <a:rPr lang="sk-SK" sz="2600" dirty="0" err="1"/>
              <a:t>be</a:t>
            </a:r>
            <a:r>
              <a:rPr lang="sk-SK" sz="2600" dirty="0"/>
              <a:t> </a:t>
            </a:r>
            <a:r>
              <a:rPr lang="sk-SK" sz="2600" dirty="0" err="1"/>
              <a:t>taken</a:t>
            </a:r>
            <a:r>
              <a:rPr lang="sk-SK" sz="2600" dirty="0"/>
              <a:t> </a:t>
            </a:r>
            <a:r>
              <a:rPr lang="sk-SK" sz="2600" dirty="0" err="1"/>
              <a:t>into</a:t>
            </a:r>
            <a:r>
              <a:rPr lang="sk-SK" sz="2600" dirty="0"/>
              <a:t> </a:t>
            </a:r>
            <a:r>
              <a:rPr lang="sk-SK" sz="2600" dirty="0" err="1"/>
              <a:t>account</a:t>
            </a:r>
            <a:r>
              <a:rPr lang="sk-SK" sz="2600" dirty="0"/>
              <a:t> in </a:t>
            </a:r>
            <a:r>
              <a:rPr lang="sk-SK" sz="2600" dirty="0" err="1"/>
              <a:t>assessing</a:t>
            </a:r>
            <a:r>
              <a:rPr lang="sk-SK" sz="2600" dirty="0"/>
              <a:t> </a:t>
            </a:r>
            <a:r>
              <a:rPr lang="sk-SK" sz="2600" dirty="0" err="1"/>
              <a:t>the</a:t>
            </a:r>
            <a:r>
              <a:rPr lang="sk-SK" sz="2600" dirty="0"/>
              <a:t> </a:t>
            </a:r>
            <a:r>
              <a:rPr lang="sk-SK" sz="2600" dirty="0" err="1"/>
              <a:t>fairness</a:t>
            </a:r>
            <a:r>
              <a:rPr lang="sk-SK" sz="2600" dirty="0"/>
              <a:t> </a:t>
            </a:r>
            <a:r>
              <a:rPr lang="sk-SK" sz="2600" dirty="0" err="1"/>
              <a:t>of</a:t>
            </a:r>
            <a:r>
              <a:rPr lang="sk-SK" sz="2600" dirty="0"/>
              <a:t> </a:t>
            </a:r>
            <a:r>
              <a:rPr lang="sk-SK" sz="2600" dirty="0" err="1"/>
              <a:t>other</a:t>
            </a:r>
            <a:r>
              <a:rPr lang="sk-SK" sz="2600" dirty="0"/>
              <a:t> </a:t>
            </a:r>
            <a:r>
              <a:rPr lang="sk-SK" sz="2600" dirty="0" err="1"/>
              <a:t>terms</a:t>
            </a:r>
            <a:r>
              <a:rPr lang="sk-SK" sz="2600" dirty="0"/>
              <a:t>; </a:t>
            </a:r>
            <a:r>
              <a:rPr lang="sk-SK" sz="2600" dirty="0" err="1"/>
              <a:t>whereas</a:t>
            </a:r>
            <a:r>
              <a:rPr lang="sk-SK" sz="2600" dirty="0"/>
              <a:t> </a:t>
            </a:r>
            <a:r>
              <a:rPr lang="sk-SK" sz="2600" dirty="0" err="1"/>
              <a:t>it</a:t>
            </a:r>
            <a:r>
              <a:rPr lang="sk-SK" sz="2600" dirty="0"/>
              <a:t> </a:t>
            </a:r>
            <a:r>
              <a:rPr lang="sk-SK" sz="2600" dirty="0" err="1"/>
              <a:t>follows</a:t>
            </a:r>
            <a:r>
              <a:rPr lang="sk-SK" sz="2600" dirty="0"/>
              <a:t>, </a:t>
            </a:r>
            <a:r>
              <a:rPr lang="sk-SK" sz="2600" dirty="0" err="1"/>
              <a:t>inter</a:t>
            </a:r>
            <a:r>
              <a:rPr lang="sk-SK" sz="2600" dirty="0"/>
              <a:t> </a:t>
            </a:r>
            <a:r>
              <a:rPr lang="sk-SK" sz="2600" dirty="0" err="1"/>
              <a:t>alia</a:t>
            </a:r>
            <a:r>
              <a:rPr lang="sk-SK" sz="2600" dirty="0"/>
              <a:t>, </a:t>
            </a:r>
            <a:r>
              <a:rPr lang="sk-SK" sz="2600" dirty="0" err="1"/>
              <a:t>that</a:t>
            </a:r>
            <a:r>
              <a:rPr lang="sk-SK" sz="2600" dirty="0"/>
              <a:t> in </a:t>
            </a:r>
            <a:r>
              <a:rPr lang="sk-SK" sz="2600" dirty="0" err="1"/>
              <a:t>insurance</a:t>
            </a:r>
            <a:r>
              <a:rPr lang="sk-SK" sz="2600" dirty="0"/>
              <a:t> </a:t>
            </a:r>
            <a:r>
              <a:rPr lang="sk-SK" sz="2600" dirty="0" err="1"/>
              <a:t>contracts</a:t>
            </a:r>
            <a:r>
              <a:rPr lang="sk-SK" sz="2600" dirty="0"/>
              <a:t>, </a:t>
            </a:r>
            <a:r>
              <a:rPr lang="sk-SK" sz="2600" dirty="0" err="1"/>
              <a:t>the</a:t>
            </a:r>
            <a:r>
              <a:rPr lang="sk-SK" sz="2600" dirty="0"/>
              <a:t> </a:t>
            </a:r>
            <a:r>
              <a:rPr lang="sk-SK" sz="2600" b="1" dirty="0" err="1"/>
              <a:t>terms</a:t>
            </a:r>
            <a:r>
              <a:rPr lang="sk-SK" sz="2600" b="1" dirty="0"/>
              <a:t> </a:t>
            </a:r>
            <a:r>
              <a:rPr lang="sk-SK" sz="2600" b="1" dirty="0" err="1"/>
              <a:t>which</a:t>
            </a:r>
            <a:r>
              <a:rPr lang="sk-SK" sz="2600" b="1" dirty="0"/>
              <a:t> </a:t>
            </a:r>
            <a:r>
              <a:rPr lang="sk-SK" sz="2600" b="1" dirty="0" err="1"/>
              <a:t>clearly</a:t>
            </a:r>
            <a:r>
              <a:rPr lang="sk-SK" sz="2600" b="1" dirty="0"/>
              <a:t> </a:t>
            </a:r>
            <a:r>
              <a:rPr lang="sk-SK" sz="2600" b="1" dirty="0" err="1"/>
              <a:t>define</a:t>
            </a:r>
            <a:r>
              <a:rPr lang="sk-SK" sz="2600" b="1" dirty="0"/>
              <a:t> or </a:t>
            </a:r>
            <a:r>
              <a:rPr lang="sk-SK" sz="2600" b="1" dirty="0" err="1"/>
              <a:t>circumscribe</a:t>
            </a:r>
            <a:r>
              <a:rPr lang="sk-SK" sz="2600" b="1" dirty="0"/>
              <a:t> </a:t>
            </a:r>
            <a:r>
              <a:rPr lang="sk-SK" sz="2600" b="1" dirty="0" err="1"/>
              <a:t>the</a:t>
            </a:r>
            <a:r>
              <a:rPr lang="sk-SK" sz="2600" b="1" dirty="0"/>
              <a:t> </a:t>
            </a:r>
            <a:r>
              <a:rPr lang="sk-SK" sz="2600" b="1" dirty="0" err="1"/>
              <a:t>insured</a:t>
            </a:r>
            <a:r>
              <a:rPr lang="sk-SK" sz="2600" b="1" dirty="0"/>
              <a:t> risk and </a:t>
            </a:r>
            <a:r>
              <a:rPr lang="sk-SK" sz="2600" b="1" dirty="0" err="1"/>
              <a:t>the</a:t>
            </a:r>
            <a:r>
              <a:rPr lang="sk-SK" sz="2600" b="1" dirty="0"/>
              <a:t> </a:t>
            </a:r>
            <a:r>
              <a:rPr lang="sk-SK" sz="2600" b="1" dirty="0" err="1"/>
              <a:t>insurer’s</a:t>
            </a:r>
            <a:r>
              <a:rPr lang="sk-SK" sz="2600" b="1" dirty="0"/>
              <a:t> </a:t>
            </a:r>
            <a:r>
              <a:rPr lang="sk-SK" sz="2600" b="1" dirty="0" err="1"/>
              <a:t>liability</a:t>
            </a:r>
            <a:r>
              <a:rPr lang="sk-SK" sz="2600" b="1" dirty="0"/>
              <a:t> </a:t>
            </a:r>
            <a:r>
              <a:rPr lang="sk-SK" sz="2600" b="1" dirty="0" err="1"/>
              <a:t>shall</a:t>
            </a:r>
            <a:r>
              <a:rPr lang="sk-SK" sz="2600" b="1" dirty="0"/>
              <a:t> </a:t>
            </a:r>
            <a:r>
              <a:rPr lang="sk-SK" sz="2600" b="1" dirty="0" err="1"/>
              <a:t>not</a:t>
            </a:r>
            <a:r>
              <a:rPr lang="sk-SK" sz="2600" b="1" dirty="0"/>
              <a:t> </a:t>
            </a:r>
            <a:r>
              <a:rPr lang="sk-SK" sz="2600" b="1" dirty="0" err="1"/>
              <a:t>be</a:t>
            </a:r>
            <a:r>
              <a:rPr lang="sk-SK" sz="2600" b="1" dirty="0"/>
              <a:t> </a:t>
            </a:r>
            <a:r>
              <a:rPr lang="sk-SK" sz="2600" b="1" dirty="0" err="1"/>
              <a:t>subject</a:t>
            </a:r>
            <a:r>
              <a:rPr lang="sk-SK" sz="2600" b="1" dirty="0"/>
              <a:t> to </a:t>
            </a:r>
            <a:r>
              <a:rPr lang="sk-SK" sz="2600" b="1" dirty="0" err="1"/>
              <a:t>such</a:t>
            </a:r>
            <a:r>
              <a:rPr lang="sk-SK" sz="2600" b="1" dirty="0"/>
              <a:t> </a:t>
            </a:r>
            <a:r>
              <a:rPr lang="sk-SK" sz="2600" b="1" dirty="0" err="1"/>
              <a:t>assessment</a:t>
            </a:r>
            <a:r>
              <a:rPr lang="sk-SK" sz="2600" b="1" dirty="0"/>
              <a:t> </a:t>
            </a:r>
            <a:r>
              <a:rPr lang="sk-SK" sz="2600" b="1" dirty="0" err="1">
                <a:solidFill>
                  <a:srgbClr val="FF0000"/>
                </a:solidFill>
              </a:rPr>
              <a:t>since</a:t>
            </a:r>
            <a:r>
              <a:rPr lang="sk-SK" sz="2600" b="1" dirty="0"/>
              <a:t> </a:t>
            </a:r>
            <a:r>
              <a:rPr lang="sk-SK" sz="2600" b="1" dirty="0" err="1"/>
              <a:t>these</a:t>
            </a:r>
            <a:r>
              <a:rPr lang="sk-SK" sz="2600" b="1" dirty="0"/>
              <a:t> </a:t>
            </a:r>
            <a:r>
              <a:rPr lang="sk-SK" sz="2600" b="1" dirty="0" err="1"/>
              <a:t>restrictions</a:t>
            </a:r>
            <a:r>
              <a:rPr lang="sk-SK" sz="2600" b="1" dirty="0"/>
              <a:t> are </a:t>
            </a:r>
            <a:r>
              <a:rPr lang="sk-SK" sz="2600" b="1" dirty="0" err="1"/>
              <a:t>taken</a:t>
            </a:r>
            <a:r>
              <a:rPr lang="sk-SK" sz="2600" b="1" dirty="0"/>
              <a:t> </a:t>
            </a:r>
            <a:r>
              <a:rPr lang="sk-SK" sz="2600" b="1" dirty="0" err="1"/>
              <a:t>into</a:t>
            </a:r>
            <a:r>
              <a:rPr lang="sk-SK" sz="2600" b="1" dirty="0"/>
              <a:t> </a:t>
            </a:r>
            <a:r>
              <a:rPr lang="sk-SK" sz="2600" b="1" dirty="0" err="1"/>
              <a:t>account</a:t>
            </a:r>
            <a:r>
              <a:rPr lang="sk-SK" sz="2600" b="1" dirty="0"/>
              <a:t> in </a:t>
            </a:r>
            <a:r>
              <a:rPr lang="sk-SK" sz="2600" b="1" dirty="0" err="1"/>
              <a:t>calculating</a:t>
            </a:r>
            <a:r>
              <a:rPr lang="sk-SK" sz="2600" b="1" dirty="0"/>
              <a:t> </a:t>
            </a:r>
            <a:r>
              <a:rPr lang="sk-SK" sz="2600" b="1" dirty="0" err="1"/>
              <a:t>the</a:t>
            </a:r>
            <a:r>
              <a:rPr lang="sk-SK" sz="2600" b="1" dirty="0"/>
              <a:t> </a:t>
            </a:r>
            <a:r>
              <a:rPr lang="sk-SK" sz="2600" b="1" dirty="0" err="1"/>
              <a:t>premium</a:t>
            </a:r>
            <a:r>
              <a:rPr lang="sk-SK" sz="2600" b="1" dirty="0"/>
              <a:t> </a:t>
            </a:r>
            <a:r>
              <a:rPr lang="sk-SK" sz="2600" b="1" dirty="0" err="1"/>
              <a:t>paid</a:t>
            </a:r>
            <a:r>
              <a:rPr lang="sk-SK" sz="2600" b="1" dirty="0"/>
              <a:t> by </a:t>
            </a:r>
            <a:r>
              <a:rPr lang="sk-SK" sz="2600" b="1" dirty="0" err="1"/>
              <a:t>the</a:t>
            </a:r>
            <a:r>
              <a:rPr lang="sk-SK" sz="2600" b="1" dirty="0"/>
              <a:t> </a:t>
            </a:r>
            <a:r>
              <a:rPr lang="sk-SK" sz="2600" b="1" dirty="0" err="1"/>
              <a:t>consumer</a:t>
            </a:r>
            <a:r>
              <a:rPr lang="sk-SK" sz="2600" dirty="0" smtClean="0"/>
              <a:t>;</a:t>
            </a:r>
          </a:p>
          <a:p>
            <a:pPr marL="0" indent="0">
              <a:buNone/>
            </a:pPr>
            <a:endParaRPr lang="sk-SK" dirty="0" smtClean="0"/>
          </a:p>
          <a:p>
            <a:pPr marL="0" indent="0">
              <a:buNone/>
            </a:pPr>
            <a:r>
              <a:rPr lang="de-DE" sz="2600" dirty="0"/>
              <a:t>Für die Zwecke dieser Richtlinie dürfen Klauseln, die den </a:t>
            </a:r>
            <a:r>
              <a:rPr lang="de-DE" sz="2600" b="1" dirty="0"/>
              <a:t>Hauptgegenstand</a:t>
            </a:r>
            <a:r>
              <a:rPr lang="de-DE" sz="2600" dirty="0"/>
              <a:t> eines Vertrages oder das Preis-/Leistungsverhältnis der Lieferung bzw. der Dienstleistung beschreiben, nicht als </a:t>
            </a:r>
            <a:r>
              <a:rPr lang="de-DE" sz="2600" dirty="0" err="1"/>
              <a:t>mißbräuchlich</a:t>
            </a:r>
            <a:r>
              <a:rPr lang="de-DE" sz="2600" dirty="0"/>
              <a:t> beurteilt werden. Jedoch können der Hauptgegenstand des Vertrages und das Preis-/Leistungsverhältnis bei der Beurteilung der </a:t>
            </a:r>
            <a:r>
              <a:rPr lang="de-DE" sz="2600" dirty="0" err="1"/>
              <a:t>Mißbräuchlichkeit</a:t>
            </a:r>
            <a:r>
              <a:rPr lang="de-DE" sz="2600" dirty="0"/>
              <a:t> anderer Klauseln berücksichtigt werden. Daraus folgt unter anderem, </a:t>
            </a:r>
            <a:r>
              <a:rPr lang="de-DE" sz="2600" dirty="0" err="1"/>
              <a:t>daß</a:t>
            </a:r>
            <a:r>
              <a:rPr lang="de-DE" sz="2600" dirty="0"/>
              <a:t> bei Versicherungsverträgen </a:t>
            </a:r>
            <a:r>
              <a:rPr lang="de-DE" sz="2600" b="1" dirty="0"/>
              <a:t>die Klauseln, in denen das versicherte Risiko und die Verpflichtung des Versicherers deutlich festgelegt oder abgegrenzt werden</a:t>
            </a:r>
            <a:r>
              <a:rPr lang="de-DE" sz="2600" dirty="0"/>
              <a:t>, </a:t>
            </a:r>
            <a:r>
              <a:rPr lang="de-DE" sz="2600" b="1" dirty="0"/>
              <a:t>nicht als </a:t>
            </a:r>
            <a:r>
              <a:rPr lang="de-DE" sz="2600" b="1" dirty="0" err="1"/>
              <a:t>mißbräuchlich</a:t>
            </a:r>
            <a:r>
              <a:rPr lang="de-DE" sz="2600" b="1" dirty="0"/>
              <a:t> beurteilt werden, </a:t>
            </a:r>
            <a:r>
              <a:rPr lang="de-DE" sz="2600" b="1" dirty="0">
                <a:solidFill>
                  <a:srgbClr val="FF0000"/>
                </a:solidFill>
              </a:rPr>
              <a:t>sofern</a:t>
            </a:r>
            <a:r>
              <a:rPr lang="de-DE" sz="2600" b="1" dirty="0"/>
              <a:t> diese Einschränkungen bei der Berechnung der vom Verbraucher gezahlten Prämie Berücksichtigung finden</a:t>
            </a:r>
            <a:r>
              <a:rPr lang="de-DE" sz="2600" dirty="0"/>
              <a:t>.</a:t>
            </a:r>
            <a:endParaRPr lang="sk-SK" sz="2600" dirty="0"/>
          </a:p>
          <a:p>
            <a:endParaRPr lang="sk-SK" dirty="0"/>
          </a:p>
        </p:txBody>
      </p:sp>
      <p:sp>
        <p:nvSpPr>
          <p:cNvPr id="2" name="Nadpis 1"/>
          <p:cNvSpPr>
            <a:spLocks noGrp="1"/>
          </p:cNvSpPr>
          <p:nvPr>
            <p:ph type="title"/>
          </p:nvPr>
        </p:nvSpPr>
        <p:spPr/>
        <p:txBody>
          <a:bodyPr>
            <a:normAutofit/>
          </a:bodyPr>
          <a:lstStyle/>
          <a:p>
            <a:r>
              <a:rPr lang="sk-SK" dirty="0" smtClean="0"/>
              <a:t>Recitál č. 19</a:t>
            </a:r>
            <a:endParaRPr lang="sk-SK" dirty="0"/>
          </a:p>
        </p:txBody>
      </p:sp>
    </p:spTree>
    <p:extLst>
      <p:ext uri="{BB962C8B-B14F-4D97-AF65-F5344CB8AC3E}">
        <p14:creationId xmlns:p14="http://schemas.microsoft.com/office/powerpoint/2010/main" val="5951897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5" y="2675466"/>
            <a:ext cx="8208912" cy="3849878"/>
          </a:xfrm>
        </p:spPr>
        <p:txBody>
          <a:bodyPr>
            <a:normAutofit fontScale="70000" lnSpcReduction="20000"/>
          </a:bodyPr>
          <a:lstStyle/>
          <a:p>
            <a:pPr marL="0" indent="0">
              <a:buNone/>
            </a:pPr>
            <a:r>
              <a:rPr lang="sk-SK" b="1" dirty="0" smtClean="0"/>
              <a:t>Voľný neoficiálny preklad:</a:t>
            </a:r>
          </a:p>
          <a:p>
            <a:pPr marL="0" indent="0">
              <a:buNone/>
            </a:pPr>
            <a:r>
              <a:rPr lang="sk-SK" dirty="0" smtClean="0"/>
              <a:t>Ustanovenie týkajúce sa trvalej a úplnej invalidity, vložené v poistnej zmluve znejúce ako: „stav invalidity trvalej a úplnej (IPA) nastane, ak sú zároveň naplnené tieto tri podmienky: </a:t>
            </a:r>
          </a:p>
          <a:p>
            <a:r>
              <a:rPr lang="sk-SK" dirty="0" smtClean="0"/>
              <a:t>vznikne počas trvania poistenia a pred dovŕšením 65. narodenín</a:t>
            </a:r>
          </a:p>
          <a:p>
            <a:r>
              <a:rPr lang="sk-SK" dirty="0" smtClean="0"/>
              <a:t>uvedie poisteného do stavu úplnej a trvalej neschopnosti obstarať si akúkoľvek prácu, ktorá by mu zabezpečila príjem alebo zisk</a:t>
            </a:r>
          </a:p>
          <a:p>
            <a:r>
              <a:rPr lang="sk-SK" dirty="0" smtClean="0"/>
              <a:t>vyžaduje od neho, aby sa počas svojho života spoliehal na trvalú pomoc tretej osoby na výkon základných životných potrieb (pohybovanie, umývanie, obliekanie, stravovanie)“</a:t>
            </a:r>
          </a:p>
          <a:p>
            <a:pPr marL="0" indent="0">
              <a:buNone/>
            </a:pPr>
            <a:r>
              <a:rPr lang="sk-SK" b="1" dirty="0" smtClean="0"/>
              <a:t>je jasné a zrozumiteľné čo do stanovenia záruky </a:t>
            </a:r>
            <a:r>
              <a:rPr lang="sk-SK" dirty="0" smtClean="0"/>
              <a:t>(krytia). </a:t>
            </a:r>
            <a:r>
              <a:rPr lang="sk-SK" dirty="0"/>
              <a:t>Požiadavka preukázania konečného stavu invalidity poisteného nevedie k zrušeniu uvedenej </a:t>
            </a:r>
            <a:r>
              <a:rPr lang="sk-SK" dirty="0" smtClean="0"/>
              <a:t>záruky (krytia), </a:t>
            </a:r>
            <a:r>
              <a:rPr lang="sk-SK" dirty="0"/>
              <a:t>a preto je vylúčený akýkoľvek výklad tohto ustanovenia.</a:t>
            </a:r>
            <a:endParaRPr lang="sk-SK" dirty="0" smtClean="0"/>
          </a:p>
          <a:p>
            <a:pPr marL="0" indent="0">
              <a:buNone/>
            </a:pPr>
            <a:r>
              <a:rPr lang="sk-SK" dirty="0" smtClean="0"/>
              <a:t>Navyše, uvedené ustanovenie </a:t>
            </a:r>
            <a:r>
              <a:rPr lang="sk-SK" b="1" dirty="0" smtClean="0"/>
              <a:t>vymedzuje hlavný predmet zmluvy jasným a zrozumiteľným spôsobom</a:t>
            </a:r>
            <a:r>
              <a:rPr lang="sk-SK" dirty="0" smtClean="0"/>
              <a:t>, a nemôže byť teda posúdené ako nekalé v súlade s článkom L. 212-1 ods. 3 spotrebiteľského zákonníka.</a:t>
            </a:r>
            <a:endParaRPr lang="sk-SK" dirty="0"/>
          </a:p>
        </p:txBody>
      </p:sp>
      <p:sp>
        <p:nvSpPr>
          <p:cNvPr id="3" name="Nadpis 2"/>
          <p:cNvSpPr>
            <a:spLocks noGrp="1"/>
          </p:cNvSpPr>
          <p:nvPr>
            <p:ph type="title"/>
          </p:nvPr>
        </p:nvSpPr>
        <p:spPr/>
        <p:txBody>
          <a:bodyPr/>
          <a:lstStyle/>
          <a:p>
            <a:r>
              <a:rPr lang="sk-SK" dirty="0" smtClean="0"/>
              <a:t>Francúzsko</a:t>
            </a:r>
            <a:endParaRPr lang="sk-SK" dirty="0"/>
          </a:p>
        </p:txBody>
      </p:sp>
    </p:spTree>
    <p:extLst>
      <p:ext uri="{BB962C8B-B14F-4D97-AF65-F5344CB8AC3E}">
        <p14:creationId xmlns:p14="http://schemas.microsoft.com/office/powerpoint/2010/main" val="18462576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08911" cy="3777869"/>
          </a:xfrm>
        </p:spPr>
        <p:txBody>
          <a:bodyPr>
            <a:normAutofit fontScale="70000" lnSpcReduction="20000"/>
          </a:bodyPr>
          <a:lstStyle/>
          <a:p>
            <a:r>
              <a:rPr lang="sk-SK" b="1" dirty="0"/>
              <a:t>Rozhodnutie </a:t>
            </a:r>
            <a:r>
              <a:rPr lang="sk-SK" b="1" dirty="0" err="1"/>
              <a:t>Kasačného</a:t>
            </a:r>
            <a:r>
              <a:rPr lang="sk-SK" b="1" dirty="0"/>
              <a:t> súdu z 14.4.2016, </a:t>
            </a:r>
            <a:r>
              <a:rPr lang="sk-SK" b="1" dirty="0" err="1"/>
              <a:t>sp</a:t>
            </a:r>
            <a:r>
              <a:rPr lang="sk-SK" b="1" dirty="0"/>
              <a:t>. zn. 15-19107 </a:t>
            </a:r>
          </a:p>
          <a:p>
            <a:r>
              <a:rPr lang="sk-SK" dirty="0"/>
              <a:t>L</a:t>
            </a:r>
            <a:r>
              <a:rPr lang="fr-FR" dirty="0"/>
              <a:t>a clause d’un contrat d’assurance emprunteur, qui ne définit pas précisément l’interruption totale et définitive de travail, </a:t>
            </a:r>
            <a:r>
              <a:rPr lang="fr-FR" b="1" dirty="0"/>
              <a:t>n’est pas claire et compréhensible </a:t>
            </a:r>
            <a:r>
              <a:rPr lang="fr-FR" dirty="0"/>
              <a:t>au sens de l’article L. 137-2, alinéa 7 du code de la consommation. Elle doit dès lors, parce qu’elle </a:t>
            </a:r>
            <a:r>
              <a:rPr lang="fr-FR" b="1" dirty="0"/>
              <a:t>entraine une restriction substantielle de garantie</a:t>
            </a:r>
            <a:r>
              <a:rPr lang="fr-FR" dirty="0"/>
              <a:t>, </a:t>
            </a:r>
            <a:r>
              <a:rPr lang="fr-FR" b="1" dirty="0"/>
              <a:t>être  déclarée abusive </a:t>
            </a:r>
            <a:r>
              <a:rPr lang="fr-FR" dirty="0"/>
              <a:t>dans la mesure où elle a pour objet ou pour effet de créer un déséquilibre significatif entre les droits et obligations des parties au détriment du non-professionnel ou du consommateur</a:t>
            </a:r>
            <a:r>
              <a:rPr lang="fr-FR" dirty="0" smtClean="0"/>
              <a:t>.</a:t>
            </a:r>
            <a:endParaRPr lang="sk-SK" dirty="0" smtClean="0"/>
          </a:p>
          <a:p>
            <a:endParaRPr lang="sk-SK" dirty="0"/>
          </a:p>
          <a:p>
            <a:r>
              <a:rPr lang="sk-SK" b="1" dirty="0"/>
              <a:t>Voľný </a:t>
            </a:r>
            <a:r>
              <a:rPr lang="sk-SK" b="1" dirty="0" smtClean="0"/>
              <a:t>neoficiálny preklad</a:t>
            </a:r>
            <a:r>
              <a:rPr lang="sk-SK" b="1" dirty="0"/>
              <a:t>: </a:t>
            </a:r>
            <a:r>
              <a:rPr lang="sk-SK" dirty="0"/>
              <a:t>Ustanovenie poistnej zmluvy, ktorá presne nedefinuje trvalú a úplnú pracovnú neschopnosť, </a:t>
            </a:r>
            <a:r>
              <a:rPr lang="sk-SK" b="1" dirty="0"/>
              <a:t>nie je úplné a zrozumiteľné </a:t>
            </a:r>
            <a:r>
              <a:rPr lang="sk-SK" dirty="0"/>
              <a:t>v zmysle článku L. 137-2 ods. 7 spotrebiteľského zákonníka. </a:t>
            </a:r>
            <a:r>
              <a:rPr lang="sk-SK" b="1" dirty="0"/>
              <a:t>Pretože vedie k významnému obmedzeniu krytia, musí byť vyhlásené za nekalé </a:t>
            </a:r>
            <a:r>
              <a:rPr lang="sk-SK" dirty="0"/>
              <a:t>v </a:t>
            </a:r>
            <a:r>
              <a:rPr lang="sk-SK" dirty="0" smtClean="0"/>
              <a:t>tej miere, </a:t>
            </a:r>
            <a:r>
              <a:rPr lang="sk-SK" dirty="0"/>
              <a:t>kde má za cieľ alebo kde má za následok vytvorenie značnej nerovnováhy v právach a povinnostiach zmluvných strán v neprospech </a:t>
            </a:r>
            <a:r>
              <a:rPr lang="sk-SK" dirty="0" err="1"/>
              <a:t>neprofesionála</a:t>
            </a:r>
            <a:r>
              <a:rPr lang="sk-SK" dirty="0"/>
              <a:t> alebo spotrebiteľa.</a:t>
            </a:r>
          </a:p>
          <a:p>
            <a:endParaRPr lang="sk-SK" dirty="0"/>
          </a:p>
        </p:txBody>
      </p:sp>
      <p:sp>
        <p:nvSpPr>
          <p:cNvPr id="3" name="Nadpis 2"/>
          <p:cNvSpPr>
            <a:spLocks noGrp="1"/>
          </p:cNvSpPr>
          <p:nvPr>
            <p:ph type="title"/>
          </p:nvPr>
        </p:nvSpPr>
        <p:spPr/>
        <p:txBody>
          <a:bodyPr/>
          <a:lstStyle/>
          <a:p>
            <a:r>
              <a:rPr lang="sk-SK" dirty="0" smtClean="0"/>
              <a:t>Francúzsko</a:t>
            </a:r>
            <a:endParaRPr lang="sk-SK" dirty="0"/>
          </a:p>
        </p:txBody>
      </p:sp>
    </p:spTree>
    <p:extLst>
      <p:ext uri="{BB962C8B-B14F-4D97-AF65-F5344CB8AC3E}">
        <p14:creationId xmlns:p14="http://schemas.microsoft.com/office/powerpoint/2010/main" val="16124052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80919" cy="3849877"/>
          </a:xfrm>
        </p:spPr>
        <p:txBody>
          <a:bodyPr>
            <a:normAutofit/>
          </a:bodyPr>
          <a:lstStyle/>
          <a:p>
            <a:r>
              <a:rPr lang="sk-SK" sz="1800" b="1" dirty="0"/>
              <a:t>Rozhodnutie </a:t>
            </a:r>
            <a:r>
              <a:rPr lang="sk-SK" sz="1800" b="1" dirty="0" err="1"/>
              <a:t>Kasačného</a:t>
            </a:r>
            <a:r>
              <a:rPr lang="sk-SK" sz="1800" b="1" dirty="0"/>
              <a:t> súdu z </a:t>
            </a:r>
            <a:r>
              <a:rPr lang="sk-SK" sz="1800" b="1" dirty="0" smtClean="0"/>
              <a:t>10.9.2014, </a:t>
            </a:r>
            <a:r>
              <a:rPr lang="sk-SK" sz="1800" b="1" dirty="0" err="1"/>
              <a:t>sp</a:t>
            </a:r>
            <a:r>
              <a:rPr lang="sk-SK" sz="1800" b="1" dirty="0"/>
              <a:t>. zn. </a:t>
            </a:r>
            <a:r>
              <a:rPr lang="sk-SK" sz="1800" b="1" dirty="0" smtClean="0"/>
              <a:t>12-20931 </a:t>
            </a:r>
          </a:p>
          <a:p>
            <a:r>
              <a:rPr lang="fr-FR" sz="1800" dirty="0"/>
              <a:t>L’appréciation du déséquilibre significatif entre les droits et obligations des parties au contrat ne peut porter sur l’objet principal de celui-ci. Dès lors, la clause qui, rédigée de façon claire et compréhensible, </a:t>
            </a:r>
            <a:r>
              <a:rPr lang="fr-FR" sz="1800" b="1" dirty="0"/>
              <a:t>définit l’incapacité temporaire de travail porte sur l’objet principal du contrat et ne peut donc être déclarée abusive</a:t>
            </a:r>
            <a:r>
              <a:rPr lang="fr-FR" sz="1800" dirty="0"/>
              <a:t>.</a:t>
            </a:r>
            <a:endParaRPr lang="sk-SK" sz="1800" dirty="0"/>
          </a:p>
          <a:p>
            <a:r>
              <a:rPr lang="sk-SK" sz="1800" b="1" dirty="0" smtClean="0"/>
              <a:t>Voľný neoficiálny preklad: </a:t>
            </a:r>
            <a:r>
              <a:rPr lang="sk-SK" sz="1800" dirty="0" smtClean="0"/>
              <a:t>Posúdenie významnej nerovnováhy v právach a povinnostiach zmluvných strán sa nemôže týkať hlavného predmetu zmluvy. Preto ustanovenie, štylizované jasným a zrozumiteľným spôsobom, ktoré </a:t>
            </a:r>
            <a:r>
              <a:rPr lang="sk-SK" sz="1800" b="1" dirty="0" smtClean="0"/>
              <a:t>upravuje dočasnú pracovnú neschopnosť</a:t>
            </a:r>
            <a:r>
              <a:rPr lang="sk-SK" sz="1800" dirty="0" smtClean="0"/>
              <a:t>, </a:t>
            </a:r>
            <a:r>
              <a:rPr lang="sk-SK" sz="1800" b="1" dirty="0" smtClean="0"/>
              <a:t>sa týka hlavného predmetu plnenia nemôže byť vyhlásené za nekalé</a:t>
            </a:r>
            <a:r>
              <a:rPr lang="sk-SK" sz="1800" dirty="0" smtClean="0"/>
              <a:t>.</a:t>
            </a:r>
            <a:endParaRPr lang="sk-SK" dirty="0"/>
          </a:p>
        </p:txBody>
      </p:sp>
      <p:sp>
        <p:nvSpPr>
          <p:cNvPr id="3" name="Nadpis 2"/>
          <p:cNvSpPr>
            <a:spLocks noGrp="1"/>
          </p:cNvSpPr>
          <p:nvPr>
            <p:ph type="title"/>
          </p:nvPr>
        </p:nvSpPr>
        <p:spPr/>
        <p:txBody>
          <a:bodyPr/>
          <a:lstStyle/>
          <a:p>
            <a:r>
              <a:rPr lang="sk-SK" dirty="0" smtClean="0"/>
              <a:t>Francúzsko</a:t>
            </a:r>
            <a:endParaRPr lang="sk-SK" dirty="0"/>
          </a:p>
        </p:txBody>
      </p:sp>
    </p:spTree>
    <p:extLst>
      <p:ext uri="{BB962C8B-B14F-4D97-AF65-F5344CB8AC3E}">
        <p14:creationId xmlns:p14="http://schemas.microsoft.com/office/powerpoint/2010/main" val="23148880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08911" cy="3777869"/>
          </a:xfrm>
        </p:spPr>
        <p:txBody>
          <a:bodyPr>
            <a:normAutofit fontScale="70000" lnSpcReduction="20000"/>
          </a:bodyPr>
          <a:lstStyle/>
          <a:p>
            <a:pPr marL="0" indent="0">
              <a:buNone/>
            </a:pPr>
            <a:r>
              <a:rPr lang="sk-SK" b="1" dirty="0" smtClean="0"/>
              <a:t>Rozhodnutie </a:t>
            </a:r>
            <a:r>
              <a:rPr lang="sk-SK" b="1" dirty="0" err="1" smtClean="0"/>
              <a:t>Kasačného</a:t>
            </a:r>
            <a:r>
              <a:rPr lang="sk-SK" b="1" dirty="0" smtClean="0"/>
              <a:t> súdu z 25.6.2015, </a:t>
            </a:r>
            <a:r>
              <a:rPr lang="sk-SK" b="1" dirty="0" err="1" smtClean="0"/>
              <a:t>sp</a:t>
            </a:r>
            <a:r>
              <a:rPr lang="sk-SK" b="1" dirty="0" smtClean="0"/>
              <a:t>. </a:t>
            </a:r>
            <a:r>
              <a:rPr lang="sk-SK" b="1" dirty="0"/>
              <a:t>zn. </a:t>
            </a:r>
            <a:r>
              <a:rPr lang="sk-SK" b="1" dirty="0" smtClean="0"/>
              <a:t>14-18486 </a:t>
            </a:r>
            <a:endParaRPr lang="sk-SK" b="1" dirty="0"/>
          </a:p>
          <a:p>
            <a:r>
              <a:rPr lang="fr-FR" dirty="0" smtClean="0"/>
              <a:t>La </a:t>
            </a:r>
            <a:r>
              <a:rPr lang="fr-FR" dirty="0"/>
              <a:t>clause relative à la garantie des accidents de la circulation causés par un enfant mineur ou toute autre personne dont l’assuré est reconnu civilement responsable, qui prévoit que l’enfant ou la personne dont l’assuré est civilement responsable ne doit pas avoir la propriété ou la garde habituelle du </a:t>
            </a:r>
            <a:r>
              <a:rPr lang="fr-FR" b="1" dirty="0"/>
              <a:t>véhicule,est rédigée de façon claire et compréhensible et définit l’objet principal du contrat</a:t>
            </a:r>
            <a:r>
              <a:rPr lang="fr-FR" dirty="0"/>
              <a:t>. Dès lors, conformément à l’article L. 132-1, alinéa 7, du code de la consommation, cette </a:t>
            </a:r>
            <a:r>
              <a:rPr lang="fr-FR" b="1" dirty="0"/>
              <a:t>clause ne peut être considérée comme abusive</a:t>
            </a:r>
            <a:r>
              <a:rPr lang="fr-FR" dirty="0" smtClean="0"/>
              <a:t>.</a:t>
            </a:r>
            <a:endParaRPr lang="sk-SK" dirty="0" smtClean="0"/>
          </a:p>
          <a:p>
            <a:r>
              <a:rPr lang="sk-SK" b="1" dirty="0" smtClean="0"/>
              <a:t>Voľný neoficiálny preklad: </a:t>
            </a:r>
            <a:r>
              <a:rPr lang="sk-SK" dirty="0" smtClean="0"/>
              <a:t>Ustanovenie týkajúce sa krytia dopravných nehôd spôsobených maloletým dieťaťom alebo inou osobou, za ktorú poistený nesie občiansku zodpovednosť, ktoré ustanovuje, že dieťa alebo osoba za ktorú je poistený zodpovedný, nesmie byť vlastníkom alebo obvyklým držiteľom vozidla, je napísané spôsobom </a:t>
            </a:r>
            <a:r>
              <a:rPr lang="sk-SK" b="1" dirty="0" smtClean="0"/>
              <a:t>jasným a zrozumiteľným a vymedzuje hlavný predmet plnenia</a:t>
            </a:r>
            <a:r>
              <a:rPr lang="sk-SK" dirty="0" smtClean="0"/>
              <a:t>. Preto, v súlade s článkom L.132-1 ods. 7 spotrebiteľského zákonníka, toto ustanovenie </a:t>
            </a:r>
            <a:r>
              <a:rPr lang="sk-SK" b="1" dirty="0" smtClean="0"/>
              <a:t>nemôže byť posúdené ako nekalé</a:t>
            </a:r>
            <a:r>
              <a:rPr lang="sk-SK" dirty="0" smtClean="0"/>
              <a:t>. </a:t>
            </a:r>
            <a:endParaRPr lang="sk-SK" b="1" dirty="0"/>
          </a:p>
        </p:txBody>
      </p:sp>
      <p:sp>
        <p:nvSpPr>
          <p:cNvPr id="3" name="Nadpis 2"/>
          <p:cNvSpPr>
            <a:spLocks noGrp="1"/>
          </p:cNvSpPr>
          <p:nvPr>
            <p:ph type="title"/>
          </p:nvPr>
        </p:nvSpPr>
        <p:spPr/>
        <p:txBody>
          <a:bodyPr/>
          <a:lstStyle/>
          <a:p>
            <a:r>
              <a:rPr lang="sk-SK" dirty="0" smtClean="0"/>
              <a:t>Francúzsko</a:t>
            </a:r>
            <a:endParaRPr lang="sk-SK" dirty="0"/>
          </a:p>
        </p:txBody>
      </p:sp>
    </p:spTree>
    <p:extLst>
      <p:ext uri="{BB962C8B-B14F-4D97-AF65-F5344CB8AC3E}">
        <p14:creationId xmlns:p14="http://schemas.microsoft.com/office/powerpoint/2010/main" val="988421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395536" y="2675466"/>
            <a:ext cx="8352927" cy="3777869"/>
          </a:xfrm>
        </p:spPr>
        <p:txBody>
          <a:bodyPr>
            <a:normAutofit fontScale="92500"/>
          </a:bodyPr>
          <a:lstStyle/>
          <a:p>
            <a:r>
              <a:rPr lang="sk-SK" sz="1800" dirty="0"/>
              <a:t>Nemecká právna úprava síce rozoznáva ustanovenia, ktoré nepodliehajú kontrole (</a:t>
            </a:r>
            <a:r>
              <a:rPr lang="sk-SK" sz="1800" dirty="0" err="1"/>
              <a:t>Kontrollfreiheit</a:t>
            </a:r>
            <a:r>
              <a:rPr lang="sk-SK" sz="1800" dirty="0"/>
              <a:t>), ale výklad súdov je veľmi </a:t>
            </a:r>
            <a:r>
              <a:rPr lang="sk-SK" sz="1800" dirty="0" smtClean="0"/>
              <a:t>reštriktívny.</a:t>
            </a:r>
            <a:endParaRPr lang="sk-SK" sz="1800" dirty="0"/>
          </a:p>
          <a:p>
            <a:r>
              <a:rPr lang="sk-SK" sz="1800" dirty="0"/>
              <a:t>Nemecký spolkový súdny dvor tradíciu úzkeho vymedzenia oblasti, ktorá nepodlieha kontrole, začal ešte </a:t>
            </a:r>
            <a:r>
              <a:rPr lang="sk-SK" sz="1800" b="1" dirty="0"/>
              <a:t>pred transpozíciou </a:t>
            </a:r>
            <a:r>
              <a:rPr lang="sk-SK" sz="1800" dirty="0"/>
              <a:t>smernice 93/13/EEC a zachováva v nej </a:t>
            </a:r>
            <a:r>
              <a:rPr lang="sk-SK" sz="1800" dirty="0" smtClean="0"/>
              <a:t>stabilitu.</a:t>
            </a:r>
            <a:endParaRPr lang="sk-SK" sz="1800" dirty="0"/>
          </a:p>
          <a:p>
            <a:r>
              <a:rPr lang="sk-SK" sz="1800" dirty="0"/>
              <a:t>Možno konštatovať, že recitál 19 sa v judikatúre prakticky </a:t>
            </a:r>
            <a:r>
              <a:rPr lang="sk-SK" sz="1800" b="1" dirty="0"/>
              <a:t>neuplatňuje</a:t>
            </a:r>
            <a:r>
              <a:rPr lang="sk-SK" sz="1800" dirty="0" smtClean="0"/>
              <a:t>.</a:t>
            </a:r>
            <a:r>
              <a:rPr lang="sk-SK" sz="1800" dirty="0"/>
              <a:t> </a:t>
            </a:r>
            <a:endParaRPr lang="sk-SK" sz="1800" dirty="0" smtClean="0"/>
          </a:p>
          <a:p>
            <a:r>
              <a:rPr lang="sk-SK" sz="1800" dirty="0" smtClean="0"/>
              <a:t>Podľa </a:t>
            </a:r>
            <a:r>
              <a:rPr lang="sk-SK" sz="1800" dirty="0"/>
              <a:t>judikatúry kontrole nepodlieha iba prostý popis plnenia (</a:t>
            </a:r>
            <a:r>
              <a:rPr lang="sk-SK" sz="1800" dirty="0" err="1"/>
              <a:t>bloße</a:t>
            </a:r>
            <a:r>
              <a:rPr lang="sk-SK" sz="1800" dirty="0"/>
              <a:t> </a:t>
            </a:r>
            <a:r>
              <a:rPr lang="sk-SK" sz="1800" dirty="0" err="1"/>
              <a:t>Leistungsbeschreibung</a:t>
            </a:r>
            <a:r>
              <a:rPr lang="sk-SK" sz="1800" dirty="0"/>
              <a:t>), ktorý určuje druh, rozsah a kvalitu </a:t>
            </a:r>
            <a:r>
              <a:rPr lang="sk-SK" sz="1800" dirty="0" smtClean="0"/>
              <a:t>plnenia </a:t>
            </a:r>
            <a:r>
              <a:rPr lang="sk-SK" sz="1800" dirty="0"/>
              <a:t>a pre plnenie platiace zákonné </a:t>
            </a:r>
            <a:r>
              <a:rPr lang="sk-SK" sz="1800" dirty="0" smtClean="0"/>
              <a:t>predpisy.</a:t>
            </a:r>
            <a:endParaRPr lang="sk-SK" sz="1800" dirty="0"/>
          </a:p>
          <a:p>
            <a:r>
              <a:rPr lang="sk-SK" sz="1800" dirty="0"/>
              <a:t>Ustanovenia, ktoré prísľub hlavného plnenia obmedzujú, menia, rozpracúvajú alebo modifikujú, majú byť naproti tomu kontrolované.</a:t>
            </a:r>
          </a:p>
          <a:p>
            <a:r>
              <a:rPr lang="sk-SK" sz="1800" dirty="0"/>
              <a:t>Tým je kontroly zbavená iba úzka oblasť popisujúca plnenie, </a:t>
            </a:r>
            <a:r>
              <a:rPr lang="sk-SK" sz="1800" b="1" dirty="0"/>
              <a:t>bez ktorej existencie by obsah zmluvy </a:t>
            </a:r>
            <a:r>
              <a:rPr lang="sk-SK" sz="1800" b="1" dirty="0" err="1"/>
              <a:t>postrádal</a:t>
            </a:r>
            <a:r>
              <a:rPr lang="sk-SK" sz="1800" b="1" dirty="0"/>
              <a:t> určitosť alebo určiteľnosť</a:t>
            </a:r>
            <a:r>
              <a:rPr lang="sk-SK" sz="1800" dirty="0"/>
              <a:t> </a:t>
            </a:r>
            <a:r>
              <a:rPr lang="sk-SK" sz="1800" dirty="0" smtClean="0"/>
              <a:t>(</a:t>
            </a:r>
            <a:r>
              <a:rPr lang="sk-SK" sz="1800" dirty="0" err="1" smtClean="0"/>
              <a:t>Bestimmtheit</a:t>
            </a:r>
            <a:r>
              <a:rPr lang="sk-SK" sz="1800" dirty="0" smtClean="0"/>
              <a:t> oder </a:t>
            </a:r>
            <a:r>
              <a:rPr lang="sk-SK" sz="1800" dirty="0" err="1" smtClean="0"/>
              <a:t>Bestimmtbarkeit</a:t>
            </a:r>
            <a:r>
              <a:rPr lang="sk-SK" sz="1800" dirty="0" smtClean="0"/>
              <a:t>) a </a:t>
            </a:r>
            <a:r>
              <a:rPr lang="sk-SK" sz="1800" dirty="0"/>
              <a:t>nemohol by byť považovaný za účinný kontrakt.</a:t>
            </a:r>
          </a:p>
          <a:p>
            <a:endParaRPr lang="sk-SK" sz="1800" dirty="0"/>
          </a:p>
          <a:p>
            <a:endParaRPr lang="sk-SK" dirty="0"/>
          </a:p>
        </p:txBody>
      </p:sp>
      <p:sp>
        <p:nvSpPr>
          <p:cNvPr id="3" name="Nadpis 2"/>
          <p:cNvSpPr>
            <a:spLocks noGrp="1"/>
          </p:cNvSpPr>
          <p:nvPr>
            <p:ph type="title"/>
          </p:nvPr>
        </p:nvSpPr>
        <p:spPr/>
        <p:txBody>
          <a:bodyPr/>
          <a:lstStyle/>
          <a:p>
            <a:r>
              <a:rPr lang="sk-SK" dirty="0" smtClean="0"/>
              <a:t>Nemecko</a:t>
            </a:r>
            <a:endParaRPr lang="sk-SK" dirty="0"/>
          </a:p>
        </p:txBody>
      </p:sp>
    </p:spTree>
    <p:extLst>
      <p:ext uri="{BB962C8B-B14F-4D97-AF65-F5344CB8AC3E}">
        <p14:creationId xmlns:p14="http://schemas.microsoft.com/office/powerpoint/2010/main" val="22054136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80919" cy="3849877"/>
          </a:xfrm>
        </p:spPr>
        <p:txBody>
          <a:bodyPr>
            <a:normAutofit/>
          </a:bodyPr>
          <a:lstStyle/>
          <a:p>
            <a:pPr marL="0" indent="0">
              <a:buNone/>
            </a:pPr>
            <a:r>
              <a:rPr lang="sk-SK" sz="1800" b="1" dirty="0" smtClean="0"/>
              <a:t>Rozhodnutie BGH z 22.11.2000, </a:t>
            </a:r>
            <a:r>
              <a:rPr lang="sk-SK" sz="1800" b="1" dirty="0" err="1" smtClean="0"/>
              <a:t>sp</a:t>
            </a:r>
            <a:r>
              <a:rPr lang="sk-SK" sz="1800" b="1" dirty="0" smtClean="0"/>
              <a:t>. zn. IV. ZR 235/99:</a:t>
            </a:r>
          </a:p>
          <a:p>
            <a:r>
              <a:rPr lang="sk-SK" sz="1800" dirty="0" smtClean="0"/>
              <a:t>Prípad sa týkal poistenia liečebných nákladov pri zahraničných cestách.</a:t>
            </a:r>
          </a:p>
          <a:p>
            <a:r>
              <a:rPr lang="sk-SK" sz="1800" dirty="0" smtClean="0"/>
              <a:t>Predmetom posudzovania boli dve výluky:</a:t>
            </a:r>
          </a:p>
          <a:p>
            <a:pPr lvl="1"/>
            <a:r>
              <a:rPr lang="sk-SK" sz="1800" dirty="0" smtClean="0"/>
              <a:t>jedna obmedzovala krytie pre štáty, ktorých je poistený štátnym príslušníkom,</a:t>
            </a:r>
          </a:p>
          <a:p>
            <a:pPr lvl="1"/>
            <a:r>
              <a:rPr lang="sk-SK" sz="1800" dirty="0" smtClean="0"/>
              <a:t>druhá obmedzovala krytie liečebné náklady týkajúce sa starostlivosti počas tehotenstva, náklady týkajúce sa pôrodu alebo prerušenia tehotenstva.</a:t>
            </a:r>
          </a:p>
          <a:p>
            <a:r>
              <a:rPr lang="sk-SK" sz="1800" dirty="0" smtClean="0"/>
              <a:t>Spolkový súdny dvor podrobil kontrole obidve výluky: </a:t>
            </a:r>
          </a:p>
          <a:p>
            <a:pPr lvl="1"/>
            <a:r>
              <a:rPr lang="sk-SK" sz="1800" dirty="0" smtClean="0"/>
              <a:t>pri prvej konštatoval problém s transparentnosťou,</a:t>
            </a:r>
          </a:p>
          <a:p>
            <a:pPr lvl="1"/>
            <a:r>
              <a:rPr lang="sk-SK" sz="1800" dirty="0" smtClean="0"/>
              <a:t>pri druhej konštatoval značnú nerovnováhu, ktorá je v rozpore s dobrou vierou (</a:t>
            </a:r>
            <a:r>
              <a:rPr lang="sk-SK" sz="1800" dirty="0" err="1" smtClean="0"/>
              <a:t>Treu</a:t>
            </a:r>
            <a:r>
              <a:rPr lang="sk-SK" sz="1800" dirty="0" smtClean="0"/>
              <a:t> </a:t>
            </a:r>
            <a:r>
              <a:rPr lang="sk-SK" sz="1800" dirty="0" err="1" smtClean="0"/>
              <a:t>und</a:t>
            </a:r>
            <a:r>
              <a:rPr lang="sk-SK" sz="1800" dirty="0" smtClean="0"/>
              <a:t> </a:t>
            </a:r>
            <a:r>
              <a:rPr lang="sk-SK" sz="1800" dirty="0" err="1" smtClean="0"/>
              <a:t>Glauben</a:t>
            </a:r>
            <a:r>
              <a:rPr lang="sk-SK" sz="1800" dirty="0" smtClean="0"/>
              <a:t>)</a:t>
            </a:r>
          </a:p>
          <a:p>
            <a:endParaRPr lang="sk-SK" dirty="0"/>
          </a:p>
        </p:txBody>
      </p:sp>
      <p:sp>
        <p:nvSpPr>
          <p:cNvPr id="3" name="Nadpis 2"/>
          <p:cNvSpPr>
            <a:spLocks noGrp="1"/>
          </p:cNvSpPr>
          <p:nvPr>
            <p:ph type="title"/>
          </p:nvPr>
        </p:nvSpPr>
        <p:spPr/>
        <p:txBody>
          <a:bodyPr/>
          <a:lstStyle/>
          <a:p>
            <a:r>
              <a:rPr lang="sk-SK" dirty="0" smtClean="0"/>
              <a:t>Nemecko</a:t>
            </a:r>
            <a:endParaRPr lang="sk-SK" dirty="0"/>
          </a:p>
        </p:txBody>
      </p:sp>
    </p:spTree>
    <p:extLst>
      <p:ext uri="{BB962C8B-B14F-4D97-AF65-F5344CB8AC3E}">
        <p14:creationId xmlns:p14="http://schemas.microsoft.com/office/powerpoint/2010/main" val="42432164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08911" cy="3921886"/>
          </a:xfrm>
        </p:spPr>
        <p:txBody>
          <a:bodyPr>
            <a:normAutofit fontScale="47500" lnSpcReduction="20000"/>
          </a:bodyPr>
          <a:lstStyle/>
          <a:p>
            <a:pPr marL="0" indent="0">
              <a:buNone/>
            </a:pPr>
            <a:r>
              <a:rPr lang="pl-PL" sz="3400" b="1" dirty="0"/>
              <a:t>Rozhodnutie BGH z 24.03.1999, sp. zn. IV ZR 90/98</a:t>
            </a:r>
            <a:r>
              <a:rPr lang="pl-PL" sz="3400" dirty="0"/>
              <a:t>	</a:t>
            </a:r>
            <a:endParaRPr lang="sk-SK" sz="3400" dirty="0"/>
          </a:p>
          <a:p>
            <a:r>
              <a:rPr lang="sk-SK" sz="3400" dirty="0" smtClean="0"/>
              <a:t>Prípad sa týkal </a:t>
            </a:r>
            <a:r>
              <a:rPr lang="sk-SK" sz="3400" b="1" dirty="0" smtClean="0"/>
              <a:t>definície</a:t>
            </a:r>
            <a:r>
              <a:rPr lang="sk-SK" sz="3400" dirty="0" smtClean="0"/>
              <a:t> </a:t>
            </a:r>
            <a:r>
              <a:rPr lang="sk-SK" sz="3400" b="1" dirty="0" smtClean="0"/>
              <a:t>nedobrovoľnej straty zamestnania</a:t>
            </a:r>
            <a:r>
              <a:rPr lang="sk-SK" sz="3400" dirty="0" smtClean="0"/>
              <a:t>, ktorá bola definovaná tak, že zamestnávateľ vypovie pracovnoprávny vzťah z dôvodov, ktoré nie sú na strane poisteného.</a:t>
            </a:r>
          </a:p>
          <a:p>
            <a:r>
              <a:rPr lang="sk-SK" sz="3400" dirty="0" smtClean="0"/>
              <a:t>Spolkový súdny dvor podmienku vyhlásil za neplatnú z dôvodu </a:t>
            </a:r>
            <a:r>
              <a:rPr lang="sk-SK" sz="3400" b="1" dirty="0" err="1" smtClean="0"/>
              <a:t>netransparentnosti</a:t>
            </a:r>
            <a:r>
              <a:rPr lang="sk-SK" sz="3400" dirty="0" smtClean="0"/>
              <a:t>, nakoľko priemerný poistený si nevie predstaviť, za akých presných </a:t>
            </a:r>
            <a:r>
              <a:rPr lang="sk-SK" sz="3400" dirty="0" err="1" smtClean="0"/>
              <a:t>okolnolností</a:t>
            </a:r>
            <a:r>
              <a:rPr lang="sk-SK" sz="3400" dirty="0" smtClean="0"/>
              <a:t> a predpokladov môže získať plnenie od komerčnej poisťovne.</a:t>
            </a:r>
          </a:p>
          <a:p>
            <a:r>
              <a:rPr lang="de-DE" sz="3400" dirty="0" smtClean="0"/>
              <a:t>Der </a:t>
            </a:r>
            <a:r>
              <a:rPr lang="de-DE" sz="3400" dirty="0"/>
              <a:t>Bundesgerichtshof hat folgende Klauseln für unwirksam erklärt: "§ 3. Begriff der unfreiwilligen Arbeitslosigkeit. 1. Unfreiwillige Arbeitslosigkeit im Sinne dieser Bedingungen liegt vor, wenn der Arbeitgeber das bestehende Arbeitsverhältnis aus Gründen, die nicht in der Person des Versicherungsnehmers liegen, wirksam gekündigt hat."</a:t>
            </a:r>
            <a:endParaRPr lang="sk-SK" sz="3400" dirty="0"/>
          </a:p>
          <a:p>
            <a:r>
              <a:rPr lang="de-DE" sz="3400" dirty="0"/>
              <a:t>Die Klausel des § 3 Nr. 1 der Versicherungsbedingungen benachteiligt den Versicherungsnehmer deshalb unangemessen, </a:t>
            </a:r>
            <a:r>
              <a:rPr lang="de-DE" sz="3400" b="1" dirty="0"/>
              <a:t>weil sie unklar und für ihn unverständlich formuliert ist</a:t>
            </a:r>
            <a:r>
              <a:rPr lang="de-DE" sz="3400" dirty="0"/>
              <a:t>. Der durchschnittliche Versicherungsnehmer kann dieser Regelung nicht entnehmen, </a:t>
            </a:r>
            <a:r>
              <a:rPr lang="de-DE" sz="3400" b="1" dirty="0"/>
              <a:t>unter welchen Voraussetzungen genau er eine Leistung von dem privaten Versicherungsunternehmen erhält</a:t>
            </a:r>
            <a:r>
              <a:rPr lang="de-DE" sz="3400" dirty="0"/>
              <a:t>. Darin liegt ein Verstoß gegen das Transparenzgebot.</a:t>
            </a:r>
            <a:endParaRPr lang="sk-SK" sz="3400" dirty="0"/>
          </a:p>
          <a:p>
            <a:endParaRPr lang="sk-SK" dirty="0"/>
          </a:p>
        </p:txBody>
      </p:sp>
      <p:sp>
        <p:nvSpPr>
          <p:cNvPr id="3" name="Nadpis 2"/>
          <p:cNvSpPr>
            <a:spLocks noGrp="1"/>
          </p:cNvSpPr>
          <p:nvPr>
            <p:ph type="title"/>
          </p:nvPr>
        </p:nvSpPr>
        <p:spPr/>
        <p:txBody>
          <a:bodyPr/>
          <a:lstStyle/>
          <a:p>
            <a:r>
              <a:rPr lang="sk-SK" dirty="0" smtClean="0"/>
              <a:t>Nemecko</a:t>
            </a:r>
            <a:endParaRPr lang="sk-SK" dirty="0"/>
          </a:p>
        </p:txBody>
      </p:sp>
    </p:spTree>
    <p:extLst>
      <p:ext uri="{BB962C8B-B14F-4D97-AF65-F5344CB8AC3E}">
        <p14:creationId xmlns:p14="http://schemas.microsoft.com/office/powerpoint/2010/main" val="13460077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80919" cy="3849878"/>
          </a:xfrm>
        </p:spPr>
        <p:txBody>
          <a:bodyPr>
            <a:normAutofit fontScale="85000" lnSpcReduction="20000"/>
          </a:bodyPr>
          <a:lstStyle/>
          <a:p>
            <a:pPr marL="0" indent="0">
              <a:buNone/>
            </a:pPr>
            <a:r>
              <a:rPr lang="sk-SK" sz="1900" b="1" dirty="0"/>
              <a:t>Rozhodnutie </a:t>
            </a:r>
            <a:r>
              <a:rPr lang="de-DE" sz="1900" b="1" dirty="0"/>
              <a:t>BGH </a:t>
            </a:r>
            <a:r>
              <a:rPr lang="sk-SK" sz="1900" b="1" dirty="0"/>
              <a:t>z</a:t>
            </a:r>
            <a:r>
              <a:rPr lang="de-DE" sz="1900" b="1" dirty="0"/>
              <a:t> 8. 5. 2013</a:t>
            </a:r>
            <a:r>
              <a:rPr lang="sk-SK" sz="1900" b="1" dirty="0"/>
              <a:t>, </a:t>
            </a:r>
            <a:r>
              <a:rPr lang="sk-SK" sz="1900" b="1" dirty="0" err="1"/>
              <a:t>sp</a:t>
            </a:r>
            <a:r>
              <a:rPr lang="sk-SK" sz="1900" b="1" dirty="0"/>
              <a:t>. zn.</a:t>
            </a:r>
            <a:r>
              <a:rPr lang="de-DE" sz="1900" b="1" dirty="0"/>
              <a:t> IV ZR </a:t>
            </a:r>
            <a:r>
              <a:rPr lang="de-DE" sz="1900" b="1" dirty="0" smtClean="0"/>
              <a:t>174/12</a:t>
            </a:r>
            <a:endParaRPr lang="sk-SK" sz="1900" b="1" dirty="0" smtClean="0"/>
          </a:p>
          <a:p>
            <a:pPr marL="0" indent="0">
              <a:buNone/>
            </a:pPr>
            <a:endParaRPr lang="de-DE" sz="1900" b="1" dirty="0"/>
          </a:p>
          <a:p>
            <a:r>
              <a:rPr lang="sk-SK" sz="1900" dirty="0" smtClean="0"/>
              <a:t>Prípad sa týkal výluky z poistenia právnej ochrany, ktorá z krytia vylučovala uplatňovanie práv v súvislosti s obstaraním alebo vlastníctvom vybraných typov investícií (</a:t>
            </a:r>
            <a:r>
              <a:rPr lang="sk-SK" sz="1900" dirty="0" err="1" smtClean="0"/>
              <a:t>úložky</a:t>
            </a:r>
            <a:r>
              <a:rPr lang="sk-SK" sz="1900" dirty="0" smtClean="0"/>
              <a:t>, akcie, investičné podiely). </a:t>
            </a:r>
          </a:p>
          <a:p>
            <a:r>
              <a:rPr lang="sk-SK" sz="1900" dirty="0"/>
              <a:t>Spolkový súdny dvor podmienku vyhlásil za neplatnú z dôvodu </a:t>
            </a:r>
            <a:r>
              <a:rPr lang="sk-SK" sz="1900" b="1" dirty="0" err="1"/>
              <a:t>netransparentnosti</a:t>
            </a:r>
            <a:r>
              <a:rPr lang="sk-SK" sz="1900" dirty="0"/>
              <a:t>, nakoľko priemerný poistený </a:t>
            </a:r>
            <a:r>
              <a:rPr lang="sk-SK" sz="1900" dirty="0" smtClean="0"/>
              <a:t>nevie dostatočne posúdiť, na aké obchody sa výluka vzťahuje.</a:t>
            </a:r>
            <a:endParaRPr lang="sk-SK" sz="1900" dirty="0"/>
          </a:p>
          <a:p>
            <a:r>
              <a:rPr lang="de-DE" sz="1900" dirty="0" smtClean="0"/>
              <a:t>Rechtsschutz </a:t>
            </a:r>
            <a:r>
              <a:rPr lang="de-DE" sz="1900" dirty="0"/>
              <a:t>besteht nicht für Wahrnehmung rechtlicher Interessen in ursächlichem Zusammenhang mit der Anschaffung, der Inhaberschaft oder der Veräußerung von Effekten (z. B. Anleihen, Aktien, Investmentanteilen).</a:t>
            </a:r>
            <a:endParaRPr lang="sk-SK" sz="1900" dirty="0"/>
          </a:p>
          <a:p>
            <a:r>
              <a:rPr lang="de-DE" sz="1900" dirty="0"/>
              <a:t>Bei einer den Versicherungsschutz einschränkenden Ausschlussklausel müssen dem Versicherungsnehmer die damit verbundenen Nachteile und Belastungen, soweit nach den Umständen möglich, so verdeutlicht werden, dass er den danach noch bestehenden Umfang der Versicherung erkennen kann. </a:t>
            </a:r>
            <a:endParaRPr lang="sk-SK" sz="1900" dirty="0"/>
          </a:p>
          <a:p>
            <a:r>
              <a:rPr lang="de-DE" sz="1900" dirty="0"/>
              <a:t>Diesen Erfordernissen entspricht die "Effektenklausel" nicht. Der </a:t>
            </a:r>
            <a:r>
              <a:rPr lang="de-DE" sz="1900" b="1" dirty="0"/>
              <a:t>durchschnittliche Versicherungsnehmer kann</a:t>
            </a:r>
            <a:r>
              <a:rPr lang="de-DE" sz="1900" dirty="0"/>
              <a:t> ihr </a:t>
            </a:r>
            <a:r>
              <a:rPr lang="de-DE" sz="1900" b="1" dirty="0"/>
              <a:t>nicht</a:t>
            </a:r>
            <a:r>
              <a:rPr lang="de-DE" sz="1900" dirty="0"/>
              <a:t> hinreichend klar </a:t>
            </a:r>
            <a:r>
              <a:rPr lang="de-DE" sz="1900" b="1" dirty="0"/>
              <a:t>entnehmen</a:t>
            </a:r>
            <a:r>
              <a:rPr lang="de-DE" sz="1900" dirty="0"/>
              <a:t>, </a:t>
            </a:r>
            <a:r>
              <a:rPr lang="de-DE" sz="1900" b="1" dirty="0"/>
              <a:t>welche Geschäfte von dem Ausschluss erfasst sein sollen</a:t>
            </a:r>
            <a:r>
              <a:rPr lang="de-DE" sz="1900" dirty="0"/>
              <a:t>.</a:t>
            </a:r>
            <a:endParaRPr lang="sk-SK" sz="1900" dirty="0"/>
          </a:p>
          <a:p>
            <a:endParaRPr lang="sk-SK" dirty="0"/>
          </a:p>
        </p:txBody>
      </p:sp>
      <p:sp>
        <p:nvSpPr>
          <p:cNvPr id="3" name="Nadpis 2"/>
          <p:cNvSpPr>
            <a:spLocks noGrp="1"/>
          </p:cNvSpPr>
          <p:nvPr>
            <p:ph type="title"/>
          </p:nvPr>
        </p:nvSpPr>
        <p:spPr/>
        <p:txBody>
          <a:bodyPr/>
          <a:lstStyle/>
          <a:p>
            <a:r>
              <a:rPr lang="sk-SK" dirty="0" smtClean="0"/>
              <a:t>Nemecko</a:t>
            </a:r>
            <a:endParaRPr lang="sk-SK" dirty="0"/>
          </a:p>
        </p:txBody>
      </p:sp>
    </p:spTree>
    <p:extLst>
      <p:ext uri="{BB962C8B-B14F-4D97-AF65-F5344CB8AC3E}">
        <p14:creationId xmlns:p14="http://schemas.microsoft.com/office/powerpoint/2010/main" val="21496680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395536" y="2675466"/>
            <a:ext cx="8280921" cy="3849877"/>
          </a:xfrm>
        </p:spPr>
        <p:txBody>
          <a:bodyPr>
            <a:noAutofit/>
          </a:bodyPr>
          <a:lstStyle/>
          <a:p>
            <a:pPr marL="0" indent="0">
              <a:buNone/>
            </a:pPr>
            <a:r>
              <a:rPr lang="sk-SK" sz="1400" b="1" dirty="0" smtClean="0"/>
              <a:t>Rozhodnutie BGH z </a:t>
            </a:r>
            <a:r>
              <a:rPr lang="pl-PL" sz="1400" b="1" dirty="0"/>
              <a:t>17.03.1999, </a:t>
            </a:r>
            <a:r>
              <a:rPr lang="pl-PL" sz="1400" b="1" dirty="0" smtClean="0"/>
              <a:t> sp. </a:t>
            </a:r>
            <a:r>
              <a:rPr lang="pl-PL" sz="1400" b="1" dirty="0"/>
              <a:t>z</a:t>
            </a:r>
            <a:r>
              <a:rPr lang="pl-PL" sz="1400" b="1" dirty="0" smtClean="0"/>
              <a:t>n. IV </a:t>
            </a:r>
            <a:r>
              <a:rPr lang="pl-PL" sz="1400" b="1" dirty="0"/>
              <a:t>ZR 137/98</a:t>
            </a:r>
            <a:endParaRPr lang="sk-SK" sz="1400" b="1" dirty="0" smtClean="0"/>
          </a:p>
          <a:p>
            <a:r>
              <a:rPr lang="sk-SK" sz="1400" dirty="0" smtClean="0"/>
              <a:t>Spor sa týkal ustanovenia poistných podmienok pre súkromné zdravotné poistenie, kde bolo </a:t>
            </a:r>
            <a:r>
              <a:rPr lang="sk-SK" sz="1400" b="1" dirty="0" smtClean="0"/>
              <a:t>limitované poistné plnenie </a:t>
            </a:r>
            <a:r>
              <a:rPr lang="sk-SK" sz="1400" dirty="0" smtClean="0"/>
              <a:t>v prípade psychických problémov poisteného </a:t>
            </a:r>
            <a:r>
              <a:rPr lang="sk-SK" sz="1400" b="1" dirty="0" smtClean="0"/>
              <a:t>na 30 stretnutí </a:t>
            </a:r>
            <a:r>
              <a:rPr lang="sk-SK" sz="1400" dirty="0" smtClean="0"/>
              <a:t>počas celej poistnej doby: „</a:t>
            </a:r>
            <a:r>
              <a:rPr lang="de-DE" sz="1400" dirty="0" smtClean="0"/>
              <a:t>Psychotherapeutische </a:t>
            </a:r>
            <a:r>
              <a:rPr lang="de-DE" sz="1400" dirty="0"/>
              <a:t>Behandlungen nach vorheriger Genehmigung (Genehmigung wird erteilt für höchstens 30 Sitzungen bzw. wenn stationär erforderlich 30 Tage während der Vertragsdauer.) Nach Erreichung der tariflichen Höchstleistung kann eine weitere Kostenbeteiligung vom Vorstand genehmigt werden</a:t>
            </a:r>
            <a:r>
              <a:rPr lang="de-DE" sz="1400" dirty="0" smtClean="0"/>
              <a:t>.</a:t>
            </a:r>
            <a:r>
              <a:rPr lang="sk-SK" sz="1400" dirty="0" smtClean="0"/>
              <a:t>.</a:t>
            </a:r>
            <a:r>
              <a:rPr lang="de-DE" sz="1400" dirty="0" smtClean="0"/>
              <a:t>.</a:t>
            </a:r>
            <a:r>
              <a:rPr lang="sk-SK" sz="1400" dirty="0" smtClean="0"/>
              <a:t>“</a:t>
            </a:r>
          </a:p>
          <a:p>
            <a:r>
              <a:rPr lang="sk-SK" sz="1400" dirty="0" smtClean="0"/>
              <a:t>Spolkový súdny dvor ustanovenie poistných podmienok podrobil súdnej kontrole s odôvodnením, že nejde o vymedzenie hlavného predmetu plnenia v súlade s konštantou judikatúrou Spolkového súdneho dvora.</a:t>
            </a:r>
          </a:p>
          <a:p>
            <a:r>
              <a:rPr lang="de-DE" sz="1400" dirty="0" smtClean="0"/>
              <a:t>Der </a:t>
            </a:r>
            <a:r>
              <a:rPr lang="de-DE" sz="1400" dirty="0"/>
              <a:t>gerichtlichen Inhaltskontrolle entzogene Leistungsbeschreibungen sind solche, die Art, Umfang und Güte der geschuldeten Leistung festlegen. </a:t>
            </a:r>
            <a:r>
              <a:rPr lang="de-DE" sz="1400" dirty="0" smtClean="0"/>
              <a:t>Klauseln</a:t>
            </a:r>
            <a:r>
              <a:rPr lang="de-DE" sz="1400" dirty="0"/>
              <a:t>, die das Hauptleistungsversprechen einschränken, verändern, ausgestalten oder modifizieren, </a:t>
            </a:r>
            <a:r>
              <a:rPr lang="de-DE" sz="1400" b="1" dirty="0"/>
              <a:t>sind hingegen inhaltlich zu kontrollieren</a:t>
            </a:r>
            <a:r>
              <a:rPr lang="de-DE" sz="1400" dirty="0"/>
              <a:t>. </a:t>
            </a:r>
            <a:endParaRPr lang="sk-SK" sz="1400" dirty="0" smtClean="0"/>
          </a:p>
          <a:p>
            <a:r>
              <a:rPr lang="de-DE" sz="1400" dirty="0" smtClean="0"/>
              <a:t>Damit </a:t>
            </a:r>
            <a:r>
              <a:rPr lang="de-DE" sz="1400" dirty="0"/>
              <a:t>verbleibt für die der Überprüfung entzogene Leistungsbeschreibung nur </a:t>
            </a:r>
            <a:r>
              <a:rPr lang="de-DE" sz="1400" b="1" dirty="0"/>
              <a:t>der enge Bereich der Leistungsbezeichnungen, ohne deren Vorliegen mangels Bestimmtheit oder Bestimmbarkeit des wesentlichen Vertragsinhalts ein wirksamer Vertrag nicht mehr angenommen werden </a:t>
            </a:r>
            <a:r>
              <a:rPr lang="de-DE" sz="1400" b="1" dirty="0" smtClean="0"/>
              <a:t>kann</a:t>
            </a:r>
            <a:r>
              <a:rPr lang="de-DE" sz="1400" dirty="0" smtClean="0"/>
              <a:t>. </a:t>
            </a:r>
            <a:r>
              <a:rPr lang="de-DE" sz="1400" dirty="0"/>
              <a:t>Zu diesem engen Bereich gehört die Tarifbedingung NIB Nr. 9 nicht; gleiches gilt für § 4 Abs. 2 Nr. 4 d AVB.</a:t>
            </a:r>
            <a:endParaRPr lang="sk-SK" sz="1400" dirty="0"/>
          </a:p>
        </p:txBody>
      </p:sp>
      <p:sp>
        <p:nvSpPr>
          <p:cNvPr id="3" name="Nadpis 2"/>
          <p:cNvSpPr>
            <a:spLocks noGrp="1"/>
          </p:cNvSpPr>
          <p:nvPr>
            <p:ph type="title"/>
          </p:nvPr>
        </p:nvSpPr>
        <p:spPr/>
        <p:txBody>
          <a:bodyPr/>
          <a:lstStyle/>
          <a:p>
            <a:r>
              <a:rPr lang="sk-SK" dirty="0" smtClean="0"/>
              <a:t>Nemecko</a:t>
            </a:r>
            <a:endParaRPr lang="sk-SK" dirty="0"/>
          </a:p>
        </p:txBody>
      </p:sp>
    </p:spTree>
    <p:extLst>
      <p:ext uri="{BB962C8B-B14F-4D97-AF65-F5344CB8AC3E}">
        <p14:creationId xmlns:p14="http://schemas.microsoft.com/office/powerpoint/2010/main" val="28033360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80919" cy="3849877"/>
          </a:xfrm>
        </p:spPr>
        <p:txBody>
          <a:bodyPr/>
          <a:lstStyle/>
          <a:p>
            <a:r>
              <a:rPr lang="sk-SK" sz="1800" b="1" dirty="0" smtClean="0"/>
              <a:t>Neexistuje zhoda</a:t>
            </a:r>
            <a:r>
              <a:rPr lang="sk-SK" sz="1800" dirty="0" smtClean="0"/>
              <a:t> v tom, ako vykladať recitál č. 19 smernice.</a:t>
            </a:r>
          </a:p>
          <a:p>
            <a:r>
              <a:rPr lang="sk-SK" sz="1800" dirty="0" smtClean="0"/>
              <a:t>V jednotlivých členských štátoch existuje </a:t>
            </a:r>
            <a:r>
              <a:rPr lang="sk-SK" sz="1800" b="1" dirty="0" smtClean="0"/>
              <a:t>rozdielna súdna prax</a:t>
            </a:r>
            <a:r>
              <a:rPr lang="sk-SK" sz="1800" dirty="0" smtClean="0"/>
              <a:t>, čo do posudzovania hlavného predmetu plnenia a stanovenia hraníc pre kontrolu neprijateľných zmluvných podmienok.</a:t>
            </a:r>
          </a:p>
          <a:p>
            <a:r>
              <a:rPr lang="sk-SK" sz="1800" dirty="0" smtClean="0"/>
              <a:t>Kým názory v odbornej literatúre podporujú užší aj širší výklad výnimky vyplývajúcej zo smernice, </a:t>
            </a:r>
            <a:r>
              <a:rPr lang="sk-SK" sz="1800" b="1" dirty="0" smtClean="0"/>
              <a:t>súdna prax má tendenciu k širokej kontrole </a:t>
            </a:r>
            <a:r>
              <a:rPr lang="sk-SK" sz="1800" dirty="0" smtClean="0"/>
              <a:t>ustanovení týkajúcich sa poistného krytia.</a:t>
            </a:r>
          </a:p>
          <a:p>
            <a:endParaRPr lang="sk-SK" dirty="0"/>
          </a:p>
        </p:txBody>
      </p:sp>
      <p:sp>
        <p:nvSpPr>
          <p:cNvPr id="3" name="Nadpis 2"/>
          <p:cNvSpPr>
            <a:spLocks noGrp="1"/>
          </p:cNvSpPr>
          <p:nvPr>
            <p:ph type="title"/>
          </p:nvPr>
        </p:nvSpPr>
        <p:spPr/>
        <p:txBody>
          <a:bodyPr/>
          <a:lstStyle/>
          <a:p>
            <a:r>
              <a:rPr lang="sk-SK" dirty="0" smtClean="0"/>
              <a:t>Závery</a:t>
            </a:r>
            <a:endParaRPr lang="sk-SK" dirty="0"/>
          </a:p>
        </p:txBody>
      </p:sp>
    </p:spTree>
    <p:extLst>
      <p:ext uri="{BB962C8B-B14F-4D97-AF65-F5344CB8AC3E}">
        <p14:creationId xmlns:p14="http://schemas.microsoft.com/office/powerpoint/2010/main" val="3446836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4" y="2675466"/>
            <a:ext cx="8280919" cy="3777869"/>
          </a:xfrm>
        </p:spPr>
        <p:txBody>
          <a:bodyPr>
            <a:normAutofit fontScale="70000" lnSpcReduction="20000"/>
          </a:bodyPr>
          <a:lstStyle/>
          <a:p>
            <a:r>
              <a:rPr lang="cs-CZ" dirty="0" smtClean="0"/>
              <a:t>vzhledem k tomu, že pro účely této směrnice se posouzení nepřiměřeného charakteru nesmí týkat podmínek, které popisují hlavní předmět smlouvy, ani poměru kvalita/cena dodávaného zboží nebo poskytovaných služeb; že hlavní předmět smlouvy a poměr kvalita/cena mohou být nicméně vzaty v úvahu při posuzování přiměřenosti jiných podmínek; že z toho mimo jiné vyplývá, že v pojišťovacích smlouvách nejsou předmětem takového posouzení podmínky, které </a:t>
            </a:r>
            <a:r>
              <a:rPr lang="cs-CZ" b="1" dirty="0" smtClean="0"/>
              <a:t>jasně definují nebo vymezují pojištěné riziko a závazek pojišťovatele</a:t>
            </a:r>
            <a:r>
              <a:rPr lang="cs-CZ" dirty="0" smtClean="0"/>
              <a:t>, </a:t>
            </a:r>
            <a:r>
              <a:rPr lang="cs-CZ" b="1" dirty="0" smtClean="0">
                <a:solidFill>
                  <a:srgbClr val="FF0000"/>
                </a:solidFill>
              </a:rPr>
              <a:t>protože</a:t>
            </a:r>
            <a:r>
              <a:rPr lang="cs-CZ" dirty="0" smtClean="0">
                <a:solidFill>
                  <a:srgbClr val="FF0000"/>
                </a:solidFill>
              </a:rPr>
              <a:t> </a:t>
            </a:r>
            <a:r>
              <a:rPr lang="cs-CZ" b="1" dirty="0" smtClean="0"/>
              <a:t>se tato omezení berou v úvahu při výpočtu pojistné prémie, kterou platí spotřebitel</a:t>
            </a:r>
            <a:r>
              <a:rPr lang="cs-CZ" dirty="0" smtClean="0"/>
              <a:t>;</a:t>
            </a:r>
          </a:p>
          <a:p>
            <a:endParaRPr lang="sk-SK" dirty="0"/>
          </a:p>
          <a:p>
            <a:r>
              <a:rPr lang="sk-SK" dirty="0"/>
              <a:t>keďže na účely tejto smernice sa hodnotenie nekalého charakteru netýka podmienok, ktoré popisujú hlavný predmet zmluvy ani vzťah kvalita/cena tovaru alebo dodávaných služieb; keďže hlavný predmet zmluvy a vzťah cena/kvalita môže byť napriek tomu braný do úvahy pri hodnotení primeranosti ostatných podmienok; keďže zámerom je medzi iným, aby poistné zmluvy, ktorých </a:t>
            </a:r>
            <a:r>
              <a:rPr lang="sk-SK" b="1" dirty="0"/>
              <a:t>podmienky definujú alebo popisujú poistné riziko a zodpovednosť poisťovateľa, neboli podriadené takémuto hodnoteniu, </a:t>
            </a:r>
            <a:r>
              <a:rPr lang="sk-SK" b="1" dirty="0">
                <a:solidFill>
                  <a:srgbClr val="FF0000"/>
                </a:solidFill>
              </a:rPr>
              <a:t>pokiaľ</a:t>
            </a:r>
            <a:r>
              <a:rPr lang="sk-SK" b="1" dirty="0"/>
              <a:t> sa tieto obmedzenia neberú (</a:t>
            </a:r>
            <a:r>
              <a:rPr lang="sk-SK" b="1" dirty="0">
                <a:solidFill>
                  <a:srgbClr val="FF0000"/>
                </a:solidFill>
              </a:rPr>
              <a:t>?</a:t>
            </a:r>
            <a:r>
              <a:rPr lang="sk-SK" b="1" dirty="0"/>
              <a:t>) do úvahy pri výpočte poistného plateného spotrebiteľom</a:t>
            </a:r>
            <a:r>
              <a:rPr lang="sk-SK" dirty="0"/>
              <a:t>;</a:t>
            </a:r>
          </a:p>
          <a:p>
            <a:endParaRPr lang="sk-SK" dirty="0"/>
          </a:p>
        </p:txBody>
      </p:sp>
      <p:sp>
        <p:nvSpPr>
          <p:cNvPr id="3" name="Nadpis 2"/>
          <p:cNvSpPr>
            <a:spLocks noGrp="1"/>
          </p:cNvSpPr>
          <p:nvPr>
            <p:ph type="title"/>
          </p:nvPr>
        </p:nvSpPr>
        <p:spPr/>
        <p:txBody>
          <a:bodyPr/>
          <a:lstStyle/>
          <a:p>
            <a:r>
              <a:rPr lang="sk-SK" dirty="0" smtClean="0"/>
              <a:t>Recitál č. 19</a:t>
            </a:r>
            <a:endParaRPr lang="sk-SK" dirty="0"/>
          </a:p>
        </p:txBody>
      </p:sp>
    </p:spTree>
    <p:extLst>
      <p:ext uri="{BB962C8B-B14F-4D97-AF65-F5344CB8AC3E}">
        <p14:creationId xmlns:p14="http://schemas.microsoft.com/office/powerpoint/2010/main" val="38546795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395536" y="2675466"/>
            <a:ext cx="8352927" cy="3705861"/>
          </a:xfrm>
        </p:spPr>
        <p:txBody>
          <a:bodyPr>
            <a:normAutofit fontScale="62500" lnSpcReduction="20000"/>
          </a:bodyPr>
          <a:lstStyle/>
          <a:p>
            <a:r>
              <a:rPr lang="de-DE" b="1" i="1" dirty="0" smtClean="0"/>
              <a:t>Adelmann, N. </a:t>
            </a:r>
            <a:r>
              <a:rPr lang="de-DE" dirty="0" smtClean="0"/>
              <a:t>Die </a:t>
            </a:r>
            <a:r>
              <a:rPr lang="de-DE" dirty="0"/>
              <a:t>Grenzen der Inhaltskontrolle Allgemeiner </a:t>
            </a:r>
            <a:r>
              <a:rPr lang="de-DE" dirty="0" smtClean="0"/>
              <a:t>Versicherungsbedingungen</a:t>
            </a:r>
            <a:r>
              <a:rPr lang="sk-SK" dirty="0" smtClean="0"/>
              <a:t>.</a:t>
            </a:r>
          </a:p>
          <a:p>
            <a:r>
              <a:rPr lang="sk-SK" b="1" i="1" dirty="0" err="1" smtClean="0"/>
              <a:t>Adelmann</a:t>
            </a:r>
            <a:r>
              <a:rPr lang="sk-SK" b="1" i="1" dirty="0" smtClean="0"/>
              <a:t>, N. </a:t>
            </a:r>
            <a:r>
              <a:rPr lang="en-US" dirty="0"/>
              <a:t>Unfair Terms in Insurance </a:t>
            </a:r>
            <a:r>
              <a:rPr lang="en-US" dirty="0" smtClean="0"/>
              <a:t>Contracts</a:t>
            </a:r>
            <a:r>
              <a:rPr lang="sk-SK" dirty="0" smtClean="0"/>
              <a:t>.</a:t>
            </a:r>
          </a:p>
          <a:p>
            <a:r>
              <a:rPr lang="sk-SK" b="1" i="1" dirty="0" err="1" smtClean="0"/>
              <a:t>Blendel</a:t>
            </a:r>
            <a:r>
              <a:rPr lang="sk-SK" b="1" i="1" dirty="0" smtClean="0"/>
              <a:t>, K. </a:t>
            </a:r>
            <a:r>
              <a:rPr lang="sk-SK" dirty="0" err="1" smtClean="0"/>
              <a:t>Die</a:t>
            </a:r>
            <a:r>
              <a:rPr lang="sk-SK" dirty="0" smtClean="0"/>
              <a:t> </a:t>
            </a:r>
            <a:r>
              <a:rPr lang="sk-SK" dirty="0" err="1" smtClean="0"/>
              <a:t>Ausnahme</a:t>
            </a:r>
            <a:r>
              <a:rPr lang="sk-SK" dirty="0" smtClean="0"/>
              <a:t> des </a:t>
            </a:r>
            <a:r>
              <a:rPr lang="sk-SK" dirty="0" err="1" smtClean="0"/>
              <a:t>Hauptvertragsgegendstands</a:t>
            </a:r>
            <a:r>
              <a:rPr lang="sk-SK" dirty="0" smtClean="0"/>
              <a:t> </a:t>
            </a:r>
            <a:r>
              <a:rPr lang="sk-SK" dirty="0" err="1" smtClean="0"/>
              <a:t>und</a:t>
            </a:r>
            <a:r>
              <a:rPr lang="sk-SK" dirty="0" smtClean="0"/>
              <a:t> der </a:t>
            </a:r>
            <a:r>
              <a:rPr lang="sk-SK" dirty="0" err="1" smtClean="0"/>
              <a:t>Angemessenheit</a:t>
            </a:r>
            <a:r>
              <a:rPr lang="sk-SK" dirty="0" smtClean="0"/>
              <a:t> von </a:t>
            </a:r>
            <a:r>
              <a:rPr lang="sk-SK" dirty="0" err="1" smtClean="0"/>
              <a:t>Preis</a:t>
            </a:r>
            <a:r>
              <a:rPr lang="sk-SK" dirty="0" smtClean="0"/>
              <a:t> </a:t>
            </a:r>
            <a:r>
              <a:rPr lang="sk-SK" dirty="0" err="1" smtClean="0"/>
              <a:t>und</a:t>
            </a:r>
            <a:r>
              <a:rPr lang="sk-SK" dirty="0" smtClean="0"/>
              <a:t> </a:t>
            </a:r>
            <a:r>
              <a:rPr lang="sk-SK" dirty="0" err="1" smtClean="0"/>
              <a:t>Leistung</a:t>
            </a:r>
            <a:r>
              <a:rPr lang="sk-SK" dirty="0" smtClean="0"/>
              <a:t> </a:t>
            </a:r>
            <a:r>
              <a:rPr lang="sk-SK" dirty="0" err="1" smtClean="0"/>
              <a:t>von</a:t>
            </a:r>
            <a:r>
              <a:rPr lang="sk-SK" dirty="0" smtClean="0"/>
              <a:t> der </a:t>
            </a:r>
            <a:r>
              <a:rPr lang="sk-SK" dirty="0" err="1" smtClean="0"/>
              <a:t>Inhaltskontrolle</a:t>
            </a:r>
            <a:endParaRPr lang="sk-SK" dirty="0" smtClean="0"/>
          </a:p>
          <a:p>
            <a:r>
              <a:rPr lang="de-DE" b="1" i="1" dirty="0"/>
              <a:t>Henkel, A. </a:t>
            </a:r>
            <a:r>
              <a:rPr lang="de-DE" dirty="0"/>
              <a:t>Inhaltskontrolle von Finanzprodukten </a:t>
            </a:r>
            <a:r>
              <a:rPr lang="de-DE" dirty="0" err="1"/>
              <a:t>nad</a:t>
            </a:r>
            <a:r>
              <a:rPr lang="de-DE" dirty="0"/>
              <a:t> der Richtlinie 93/13/EWG des Rates über </a:t>
            </a:r>
            <a:r>
              <a:rPr lang="de-DE" dirty="0" err="1"/>
              <a:t>mißbräuchliche</a:t>
            </a:r>
            <a:r>
              <a:rPr lang="de-DE" dirty="0"/>
              <a:t> Klauseln in </a:t>
            </a:r>
            <a:r>
              <a:rPr lang="de-DE" dirty="0" smtClean="0"/>
              <a:t>Verbraucherverträgen</a:t>
            </a:r>
            <a:r>
              <a:rPr lang="sk-SK" dirty="0" smtClean="0"/>
              <a:t>.</a:t>
            </a:r>
          </a:p>
          <a:p>
            <a:r>
              <a:rPr lang="sk-SK" b="1" i="1" dirty="0" err="1"/>
              <a:t>Langheid</a:t>
            </a:r>
            <a:r>
              <a:rPr lang="sk-SK" b="1" i="1" dirty="0"/>
              <a:t>, T., </a:t>
            </a:r>
            <a:r>
              <a:rPr lang="sk-SK" b="1" i="1" dirty="0" err="1"/>
              <a:t>Labusga</a:t>
            </a:r>
            <a:r>
              <a:rPr lang="sk-SK" b="1" i="1" dirty="0"/>
              <a:t>, K. </a:t>
            </a:r>
            <a:r>
              <a:rPr lang="sk-SK" dirty="0"/>
              <a:t>Unfair </a:t>
            </a:r>
            <a:r>
              <a:rPr lang="sk-SK" dirty="0" err="1"/>
              <a:t>Terms</a:t>
            </a:r>
            <a:r>
              <a:rPr lang="sk-SK" dirty="0"/>
              <a:t> – Do </a:t>
            </a:r>
            <a:r>
              <a:rPr lang="sk-SK" dirty="0" err="1"/>
              <a:t>the</a:t>
            </a:r>
            <a:r>
              <a:rPr lang="sk-SK" dirty="0"/>
              <a:t> </a:t>
            </a:r>
            <a:r>
              <a:rPr lang="sk-SK" dirty="0" err="1"/>
              <a:t>German</a:t>
            </a:r>
            <a:r>
              <a:rPr lang="sk-SK" dirty="0"/>
              <a:t> </a:t>
            </a:r>
            <a:r>
              <a:rPr lang="sk-SK" dirty="0" err="1"/>
              <a:t>Rules</a:t>
            </a:r>
            <a:r>
              <a:rPr lang="sk-SK" dirty="0"/>
              <a:t> </a:t>
            </a:r>
            <a:r>
              <a:rPr lang="sk-SK" dirty="0" err="1"/>
              <a:t>Violate</a:t>
            </a:r>
            <a:r>
              <a:rPr lang="sk-SK" dirty="0"/>
              <a:t> </a:t>
            </a:r>
            <a:r>
              <a:rPr lang="sk-SK" dirty="0" err="1"/>
              <a:t>European</a:t>
            </a:r>
            <a:r>
              <a:rPr lang="sk-SK" dirty="0"/>
              <a:t> </a:t>
            </a:r>
            <a:r>
              <a:rPr lang="sk-SK" dirty="0" err="1"/>
              <a:t>Law</a:t>
            </a:r>
            <a:r>
              <a:rPr lang="sk-SK" dirty="0" smtClean="0"/>
              <a:t>?</a:t>
            </a:r>
          </a:p>
          <a:p>
            <a:r>
              <a:rPr lang="sk-SK" b="1" i="1" dirty="0" err="1" smtClean="0"/>
              <a:t>Lawson</a:t>
            </a:r>
            <a:r>
              <a:rPr lang="sk-SK" b="1" i="1" dirty="0" smtClean="0"/>
              <a:t>, R. </a:t>
            </a:r>
            <a:r>
              <a:rPr lang="sk-SK" dirty="0" err="1" smtClean="0"/>
              <a:t>Exclusion</a:t>
            </a:r>
            <a:r>
              <a:rPr lang="sk-SK" dirty="0" smtClean="0"/>
              <a:t> </a:t>
            </a:r>
            <a:r>
              <a:rPr lang="sk-SK" dirty="0" err="1" smtClean="0"/>
              <a:t>Clauses</a:t>
            </a:r>
            <a:r>
              <a:rPr lang="sk-SK" dirty="0" smtClean="0"/>
              <a:t> and Unfair </a:t>
            </a:r>
            <a:r>
              <a:rPr lang="sk-SK" dirty="0" err="1" smtClean="0"/>
              <a:t>Contract</a:t>
            </a:r>
            <a:r>
              <a:rPr lang="sk-SK" dirty="0" smtClean="0"/>
              <a:t> </a:t>
            </a:r>
            <a:r>
              <a:rPr lang="sk-SK" dirty="0" err="1" smtClean="0"/>
              <a:t>Terms</a:t>
            </a:r>
            <a:r>
              <a:rPr lang="sk-SK" dirty="0" smtClean="0"/>
              <a:t>.</a:t>
            </a:r>
            <a:endParaRPr lang="sk-SK" dirty="0"/>
          </a:p>
          <a:p>
            <a:r>
              <a:rPr lang="sk-SK" b="1" i="1" dirty="0" err="1" smtClean="0"/>
              <a:t>Nebbia</a:t>
            </a:r>
            <a:r>
              <a:rPr lang="sk-SK" b="1" i="1" dirty="0" smtClean="0"/>
              <a:t>, P. </a:t>
            </a:r>
            <a:r>
              <a:rPr lang="en-US" dirty="0"/>
              <a:t>Unfair Contract Terms in European Law. A Study in Comparative and EC Law. </a:t>
            </a:r>
            <a:endParaRPr lang="sk-SK" dirty="0" smtClean="0"/>
          </a:p>
          <a:p>
            <a:r>
              <a:rPr lang="sk-SK" b="1" i="1" dirty="0" err="1"/>
              <a:t>Schaffrin</a:t>
            </a:r>
            <a:r>
              <a:rPr lang="sk-SK" b="1" i="1" dirty="0"/>
              <a:t>, D. </a:t>
            </a:r>
            <a:r>
              <a:rPr lang="sk-SK" dirty="0" err="1"/>
              <a:t>Die</a:t>
            </a:r>
            <a:r>
              <a:rPr lang="sk-SK" dirty="0"/>
              <a:t> </a:t>
            </a:r>
            <a:r>
              <a:rPr lang="sk-SK" dirty="0" err="1"/>
              <a:t>Kontrolle</a:t>
            </a:r>
            <a:r>
              <a:rPr lang="sk-SK" dirty="0"/>
              <a:t> von </a:t>
            </a:r>
            <a:r>
              <a:rPr lang="sk-SK" dirty="0" err="1"/>
              <a:t>Allgemeinen</a:t>
            </a:r>
            <a:r>
              <a:rPr lang="sk-SK" dirty="0"/>
              <a:t> </a:t>
            </a:r>
            <a:r>
              <a:rPr lang="sk-SK" dirty="0" err="1" smtClean="0"/>
              <a:t>Geschäftsbedingungen</a:t>
            </a:r>
            <a:r>
              <a:rPr lang="sk-SK" dirty="0" smtClean="0"/>
              <a:t> </a:t>
            </a:r>
            <a:r>
              <a:rPr lang="sk-SK" dirty="0" err="1"/>
              <a:t>und</a:t>
            </a:r>
            <a:r>
              <a:rPr lang="sk-SK" dirty="0"/>
              <a:t> </a:t>
            </a:r>
            <a:r>
              <a:rPr lang="sk-SK" dirty="0" err="1"/>
              <a:t>Allgemeinen</a:t>
            </a:r>
            <a:r>
              <a:rPr lang="sk-SK" dirty="0"/>
              <a:t> </a:t>
            </a:r>
            <a:r>
              <a:rPr lang="sk-SK" dirty="0" err="1"/>
              <a:t>Versicherungsbedingungen</a:t>
            </a:r>
            <a:r>
              <a:rPr lang="sk-SK" dirty="0"/>
              <a:t> : </a:t>
            </a:r>
            <a:r>
              <a:rPr lang="sk-SK" dirty="0" err="1"/>
              <a:t>ein</a:t>
            </a:r>
            <a:r>
              <a:rPr lang="sk-SK" dirty="0"/>
              <a:t> </a:t>
            </a:r>
            <a:r>
              <a:rPr lang="sk-SK" dirty="0" err="1" smtClean="0"/>
              <a:t>Vergleich</a:t>
            </a:r>
            <a:r>
              <a:rPr lang="sk-SK" dirty="0" smtClean="0"/>
              <a:t>.</a:t>
            </a:r>
          </a:p>
          <a:p>
            <a:r>
              <a:rPr lang="sk-SK" b="1" i="1" dirty="0" smtClean="0"/>
              <a:t>Wolf, M., </a:t>
            </a:r>
            <a:r>
              <a:rPr lang="sk-SK" b="1" i="1" dirty="0" err="1" smtClean="0"/>
              <a:t>Lindacher</a:t>
            </a:r>
            <a:r>
              <a:rPr lang="sk-SK" b="1" i="1" dirty="0" smtClean="0"/>
              <a:t>, W.F., </a:t>
            </a:r>
            <a:r>
              <a:rPr lang="sk-SK" b="1" i="1" dirty="0" err="1" smtClean="0"/>
              <a:t>Pfeiffer</a:t>
            </a:r>
            <a:r>
              <a:rPr lang="sk-SK" b="1" i="1" dirty="0" smtClean="0"/>
              <a:t>, T. </a:t>
            </a:r>
            <a:r>
              <a:rPr lang="sk-SK" dirty="0" smtClean="0"/>
              <a:t>AGB </a:t>
            </a:r>
            <a:r>
              <a:rPr lang="sk-SK" dirty="0" err="1" smtClean="0"/>
              <a:t>Recht</a:t>
            </a:r>
            <a:r>
              <a:rPr lang="sk-SK" dirty="0" smtClean="0"/>
              <a:t>. </a:t>
            </a:r>
            <a:r>
              <a:rPr lang="sk-SK" dirty="0" err="1" smtClean="0"/>
              <a:t>Kommentar</a:t>
            </a:r>
            <a:r>
              <a:rPr lang="sk-SK" dirty="0" smtClean="0"/>
              <a:t>.</a:t>
            </a:r>
          </a:p>
          <a:p>
            <a:r>
              <a:rPr lang="sk-SK" b="1" dirty="0" smtClean="0"/>
              <a:t>Report </a:t>
            </a:r>
            <a:r>
              <a:rPr lang="sk-SK" b="1" dirty="0" err="1"/>
              <a:t>from</a:t>
            </a:r>
            <a:r>
              <a:rPr lang="sk-SK" b="1" dirty="0"/>
              <a:t> </a:t>
            </a:r>
            <a:r>
              <a:rPr lang="sk-SK" b="1" dirty="0" err="1"/>
              <a:t>the</a:t>
            </a:r>
            <a:r>
              <a:rPr lang="sk-SK" b="1" dirty="0"/>
              <a:t> </a:t>
            </a:r>
            <a:r>
              <a:rPr lang="sk-SK" b="1" dirty="0" err="1"/>
              <a:t>Commission</a:t>
            </a:r>
            <a:r>
              <a:rPr lang="sk-SK" b="1" dirty="0"/>
              <a:t> </a:t>
            </a:r>
            <a:r>
              <a:rPr lang="sk-SK" dirty="0"/>
              <a:t>on </a:t>
            </a:r>
            <a:r>
              <a:rPr lang="sk-SK" dirty="0" err="1"/>
              <a:t>the</a:t>
            </a:r>
            <a:r>
              <a:rPr lang="sk-SK" dirty="0"/>
              <a:t> </a:t>
            </a:r>
            <a:r>
              <a:rPr lang="sk-SK" dirty="0" err="1"/>
              <a:t>Implementation</a:t>
            </a:r>
            <a:r>
              <a:rPr lang="sk-SK" dirty="0"/>
              <a:t> </a:t>
            </a:r>
            <a:r>
              <a:rPr lang="sk-SK" dirty="0" err="1"/>
              <a:t>of</a:t>
            </a:r>
            <a:r>
              <a:rPr lang="sk-SK" dirty="0"/>
              <a:t> </a:t>
            </a:r>
            <a:r>
              <a:rPr lang="sk-SK" dirty="0" err="1"/>
              <a:t>Council</a:t>
            </a:r>
            <a:r>
              <a:rPr lang="sk-SK" dirty="0"/>
              <a:t> </a:t>
            </a:r>
            <a:r>
              <a:rPr lang="sk-SK" dirty="0" err="1"/>
              <a:t>Directive</a:t>
            </a:r>
            <a:r>
              <a:rPr lang="sk-SK" dirty="0"/>
              <a:t> 93/13/EEC </a:t>
            </a:r>
            <a:r>
              <a:rPr lang="sk-SK" dirty="0" err="1"/>
              <a:t>of</a:t>
            </a:r>
            <a:r>
              <a:rPr lang="sk-SK" dirty="0"/>
              <a:t> 5 </a:t>
            </a:r>
            <a:r>
              <a:rPr lang="sk-SK" dirty="0" err="1"/>
              <a:t>April</a:t>
            </a:r>
            <a:r>
              <a:rPr lang="sk-SK" dirty="0"/>
              <a:t> 1993 on Unfair </a:t>
            </a:r>
            <a:r>
              <a:rPr lang="sk-SK" dirty="0" err="1"/>
              <a:t>Terms</a:t>
            </a:r>
            <a:r>
              <a:rPr lang="sk-SK" dirty="0"/>
              <a:t> In </a:t>
            </a:r>
            <a:r>
              <a:rPr lang="sk-SK" dirty="0" err="1"/>
              <a:t>Consumer</a:t>
            </a:r>
            <a:r>
              <a:rPr lang="sk-SK" dirty="0"/>
              <a:t> </a:t>
            </a:r>
            <a:r>
              <a:rPr lang="sk-SK" dirty="0" err="1"/>
              <a:t>Contracts</a:t>
            </a:r>
            <a:r>
              <a:rPr lang="sk-SK" dirty="0"/>
              <a:t>. COM(2000) 248 </a:t>
            </a:r>
            <a:r>
              <a:rPr lang="sk-SK" dirty="0" err="1"/>
              <a:t>final</a:t>
            </a:r>
            <a:r>
              <a:rPr lang="sk-SK" dirty="0" smtClean="0"/>
              <a:t>.</a:t>
            </a:r>
          </a:p>
          <a:p>
            <a:r>
              <a:rPr lang="sk-SK" b="1" dirty="0" err="1"/>
              <a:t>Final</a:t>
            </a:r>
            <a:r>
              <a:rPr lang="sk-SK" b="1" dirty="0"/>
              <a:t> Report </a:t>
            </a:r>
            <a:r>
              <a:rPr lang="sk-SK" b="1" dirty="0" err="1"/>
              <a:t>of</a:t>
            </a:r>
            <a:r>
              <a:rPr lang="sk-SK" b="1" dirty="0"/>
              <a:t> </a:t>
            </a:r>
            <a:r>
              <a:rPr lang="sk-SK" b="1" dirty="0" err="1"/>
              <a:t>the</a:t>
            </a:r>
            <a:r>
              <a:rPr lang="sk-SK" b="1" dirty="0"/>
              <a:t> </a:t>
            </a:r>
            <a:r>
              <a:rPr lang="sk-SK" b="1" dirty="0" err="1"/>
              <a:t>Commission</a:t>
            </a:r>
            <a:r>
              <a:rPr lang="sk-SK" b="1" dirty="0"/>
              <a:t> Expert </a:t>
            </a:r>
            <a:r>
              <a:rPr lang="sk-SK" b="1" dirty="0" err="1"/>
              <a:t>Group</a:t>
            </a:r>
            <a:r>
              <a:rPr lang="sk-SK" dirty="0"/>
              <a:t> on </a:t>
            </a:r>
            <a:r>
              <a:rPr lang="sk-SK" dirty="0" err="1"/>
              <a:t>European</a:t>
            </a:r>
            <a:r>
              <a:rPr lang="sk-SK" dirty="0"/>
              <a:t> </a:t>
            </a:r>
            <a:r>
              <a:rPr lang="sk-SK" dirty="0" err="1"/>
              <a:t>Contract</a:t>
            </a:r>
            <a:r>
              <a:rPr lang="sk-SK" dirty="0"/>
              <a:t> </a:t>
            </a:r>
            <a:r>
              <a:rPr lang="sk-SK" dirty="0" err="1"/>
              <a:t>Law</a:t>
            </a:r>
            <a:endParaRPr lang="sk-SK" dirty="0"/>
          </a:p>
          <a:p>
            <a:endParaRPr lang="sk-SK" dirty="0"/>
          </a:p>
          <a:p>
            <a:endParaRPr lang="sk-SK" dirty="0"/>
          </a:p>
          <a:p>
            <a:endParaRPr lang="sk-SK" dirty="0"/>
          </a:p>
        </p:txBody>
      </p:sp>
      <p:sp>
        <p:nvSpPr>
          <p:cNvPr id="3" name="Nadpis 2"/>
          <p:cNvSpPr>
            <a:spLocks noGrp="1"/>
          </p:cNvSpPr>
          <p:nvPr>
            <p:ph type="title"/>
          </p:nvPr>
        </p:nvSpPr>
        <p:spPr/>
        <p:txBody>
          <a:bodyPr/>
          <a:lstStyle/>
          <a:p>
            <a:r>
              <a:rPr lang="sk-SK" dirty="0" smtClean="0"/>
              <a:t>Literatúra</a:t>
            </a:r>
            <a:endParaRPr lang="sk-SK" dirty="0"/>
          </a:p>
        </p:txBody>
      </p:sp>
    </p:spTree>
    <p:extLst>
      <p:ext uri="{BB962C8B-B14F-4D97-AF65-F5344CB8AC3E}">
        <p14:creationId xmlns:p14="http://schemas.microsoft.com/office/powerpoint/2010/main" val="559562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Ako to vidíte vy?</a:t>
            </a:r>
            <a:endParaRPr lang="sk-SK" dirty="0"/>
          </a:p>
        </p:txBody>
      </p:sp>
      <p:sp>
        <p:nvSpPr>
          <p:cNvPr id="3" name="Zástupný symbol textu 2"/>
          <p:cNvSpPr>
            <a:spLocks noGrp="1"/>
          </p:cNvSpPr>
          <p:nvPr>
            <p:ph type="body" idx="1"/>
          </p:nvPr>
        </p:nvSpPr>
        <p:spPr/>
        <p:txBody>
          <a:bodyPr/>
          <a:lstStyle/>
          <a:p>
            <a:r>
              <a:rPr lang="sk-SK" dirty="0" smtClean="0"/>
              <a:t>A tu sa prezentácia končí...</a:t>
            </a:r>
            <a:endParaRPr lang="sk-SK" dirty="0"/>
          </a:p>
        </p:txBody>
      </p:sp>
    </p:spTree>
    <p:extLst>
      <p:ext uri="{BB962C8B-B14F-4D97-AF65-F5344CB8AC3E}">
        <p14:creationId xmlns:p14="http://schemas.microsoft.com/office/powerpoint/2010/main" val="1210105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5" y="2675466"/>
            <a:ext cx="8208912" cy="3777869"/>
          </a:xfrm>
        </p:spPr>
        <p:txBody>
          <a:bodyPr>
            <a:normAutofit/>
          </a:bodyPr>
          <a:lstStyle/>
          <a:p>
            <a:r>
              <a:rPr lang="fr-FR" sz="1600" dirty="0"/>
              <a:t>considérant que, pour les besoins de la présente directive, l'appréciation du caractère abusif ne doit pas porter sur des clauses décrivant l'objet principal du contrat ou le rapport qualité/prix de la fourniture ou de la prestation; que l'objet principal du contrat et le rapport qualité/prix peuvent, néanmoins, être pris en compte dans l'appréciation du caractère abusif d'autres clauses; qu'il en découle, entre autres, que, dans le cas de contrats d'assurance, </a:t>
            </a:r>
            <a:r>
              <a:rPr lang="fr-FR" sz="1600" b="1" dirty="0"/>
              <a:t>les clauses qui définissent ou délimitent clairement le risque assuré et l'engagement de l'assureur ne font pas l'objet d'une telle appréciation </a:t>
            </a:r>
            <a:r>
              <a:rPr lang="fr-FR" sz="1600" b="1" dirty="0">
                <a:solidFill>
                  <a:srgbClr val="FF0000"/>
                </a:solidFill>
              </a:rPr>
              <a:t>dès lors que </a:t>
            </a:r>
            <a:r>
              <a:rPr lang="fr-FR" sz="1600" b="1" dirty="0"/>
              <a:t>ces limitations sont prises en compte dans le calcul de la prime payée par le consommateur</a:t>
            </a:r>
            <a:endParaRPr lang="sk-SK" sz="1600" b="1" dirty="0"/>
          </a:p>
          <a:p>
            <a:endParaRPr lang="sk-SK" dirty="0"/>
          </a:p>
        </p:txBody>
      </p:sp>
      <p:sp>
        <p:nvSpPr>
          <p:cNvPr id="3" name="Nadpis 2"/>
          <p:cNvSpPr>
            <a:spLocks noGrp="1"/>
          </p:cNvSpPr>
          <p:nvPr>
            <p:ph type="title"/>
          </p:nvPr>
        </p:nvSpPr>
        <p:spPr/>
        <p:txBody>
          <a:bodyPr/>
          <a:lstStyle/>
          <a:p>
            <a:r>
              <a:rPr lang="sk-SK" dirty="0" smtClean="0"/>
              <a:t>Recitál č. 19</a:t>
            </a:r>
            <a:endParaRPr lang="sk-SK" dirty="0"/>
          </a:p>
        </p:txBody>
      </p:sp>
    </p:spTree>
    <p:extLst>
      <p:ext uri="{BB962C8B-B14F-4D97-AF65-F5344CB8AC3E}">
        <p14:creationId xmlns:p14="http://schemas.microsoft.com/office/powerpoint/2010/main" val="4052659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5" y="2675466"/>
            <a:ext cx="8280920" cy="3777869"/>
          </a:xfrm>
        </p:spPr>
        <p:txBody>
          <a:bodyPr>
            <a:normAutofit/>
          </a:bodyPr>
          <a:lstStyle/>
          <a:p>
            <a:r>
              <a:rPr lang="sk-SK" sz="1800" b="1" dirty="0"/>
              <a:t>Názory na výklad recitálu č. 19 </a:t>
            </a:r>
            <a:r>
              <a:rPr lang="sk-SK" sz="1800" b="1" dirty="0" smtClean="0"/>
              <a:t>(</a:t>
            </a:r>
            <a:r>
              <a:rPr lang="sk-SK" sz="1800" b="1" dirty="0" err="1" smtClean="0"/>
              <a:t>Lawson</a:t>
            </a:r>
            <a:r>
              <a:rPr lang="sk-SK" sz="1800" b="1" dirty="0" smtClean="0"/>
              <a:t>, R.):</a:t>
            </a:r>
            <a:endParaRPr lang="sk-SK" sz="1800" b="1" dirty="0"/>
          </a:p>
          <a:p>
            <a:r>
              <a:rPr lang="en-GB" sz="1800" dirty="0" smtClean="0"/>
              <a:t>Recital 19 to the Directive declares that „assessment shall not be made of terms which describe the  main subject matter of the contract nor the quality/price ratio of the goods or services supplied...“. </a:t>
            </a:r>
          </a:p>
          <a:p>
            <a:r>
              <a:rPr lang="en-GB" sz="1800" dirty="0" smtClean="0"/>
              <a:t>One example of a core provision covers the terms in an insurance contract which define and circumscribe the insured risk and the insurer´s liability. Originally this was to feature as a specific exclusion from the Regulations, but was considered as adequately covered as an example of a core provision. </a:t>
            </a:r>
            <a:r>
              <a:rPr lang="en-GB" sz="1800" b="1" dirty="0" smtClean="0"/>
              <a:t>Certainly, Recital 19 deals with these matters as an example of a core provision</a:t>
            </a:r>
            <a:r>
              <a:rPr lang="en-GB" sz="1800" dirty="0" smtClean="0"/>
              <a:t>.</a:t>
            </a:r>
            <a:endParaRPr lang="en-GB" sz="2000" dirty="0" smtClean="0"/>
          </a:p>
          <a:p>
            <a:r>
              <a:rPr lang="en-GB" sz="1800" dirty="0" smtClean="0"/>
              <a:t>There was the further consideration that, if insurance contracts were subject to a specific exclusion, the rule </a:t>
            </a:r>
            <a:r>
              <a:rPr lang="sk-SK" sz="1800" dirty="0" err="1" smtClean="0"/>
              <a:t>as</a:t>
            </a:r>
            <a:r>
              <a:rPr lang="sk-SK" sz="1800" dirty="0" smtClean="0"/>
              <a:t> </a:t>
            </a:r>
            <a:r>
              <a:rPr lang="en-GB" sz="1800" dirty="0" smtClean="0"/>
              <a:t>to plain and intel</a:t>
            </a:r>
            <a:r>
              <a:rPr lang="sk-SK" sz="1800" dirty="0" err="1" smtClean="0"/>
              <a:t>li</a:t>
            </a:r>
            <a:r>
              <a:rPr lang="en-GB" sz="1800" dirty="0" err="1" smtClean="0"/>
              <a:t>gible</a:t>
            </a:r>
            <a:r>
              <a:rPr lang="en-GB" sz="1800" dirty="0" smtClean="0"/>
              <a:t> language would not apply to such contracts.</a:t>
            </a:r>
          </a:p>
        </p:txBody>
      </p:sp>
      <p:sp>
        <p:nvSpPr>
          <p:cNvPr id="3" name="Nadpis 2"/>
          <p:cNvSpPr>
            <a:spLocks noGrp="1"/>
          </p:cNvSpPr>
          <p:nvPr>
            <p:ph type="title"/>
          </p:nvPr>
        </p:nvSpPr>
        <p:spPr/>
        <p:txBody>
          <a:bodyPr/>
          <a:lstStyle/>
          <a:p>
            <a:r>
              <a:rPr lang="sk-SK" dirty="0" smtClean="0"/>
              <a:t>Recitál č. 19</a:t>
            </a:r>
            <a:endParaRPr lang="sk-SK" dirty="0"/>
          </a:p>
        </p:txBody>
      </p:sp>
    </p:spTree>
    <p:extLst>
      <p:ext uri="{BB962C8B-B14F-4D97-AF65-F5344CB8AC3E}">
        <p14:creationId xmlns:p14="http://schemas.microsoft.com/office/powerpoint/2010/main" val="2456158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539552" y="2675466"/>
            <a:ext cx="8136903" cy="3777870"/>
          </a:xfrm>
        </p:spPr>
        <p:txBody>
          <a:bodyPr>
            <a:normAutofit fontScale="70000" lnSpcReduction="20000"/>
          </a:bodyPr>
          <a:lstStyle/>
          <a:p>
            <a:pPr marL="0" indent="0">
              <a:buNone/>
            </a:pPr>
            <a:r>
              <a:rPr lang="sk-SK" b="1" dirty="0"/>
              <a:t>Názory na výklad recitálu č. 19 </a:t>
            </a:r>
            <a:r>
              <a:rPr lang="sk-SK" b="1" dirty="0" smtClean="0"/>
              <a:t>(</a:t>
            </a:r>
            <a:r>
              <a:rPr lang="sk-SK" b="1" dirty="0" err="1" smtClean="0"/>
              <a:t>Adelmann</a:t>
            </a:r>
            <a:r>
              <a:rPr lang="sk-SK" b="1" dirty="0" smtClean="0"/>
              <a:t>, N.):</a:t>
            </a:r>
            <a:endParaRPr lang="sk-SK" b="1" dirty="0"/>
          </a:p>
          <a:p>
            <a:r>
              <a:rPr lang="en-US" dirty="0" smtClean="0"/>
              <a:t>The </a:t>
            </a:r>
            <a:r>
              <a:rPr lang="en-US" dirty="0"/>
              <a:t>Directive on Unfair Terms in Consumer Contracts is applicable to </a:t>
            </a:r>
            <a:r>
              <a:rPr lang="en-US" dirty="0" smtClean="0"/>
              <a:t>insurance</a:t>
            </a:r>
            <a:r>
              <a:rPr lang="sk-SK" dirty="0" smtClean="0"/>
              <a:t> </a:t>
            </a:r>
            <a:r>
              <a:rPr lang="en-US" dirty="0" smtClean="0"/>
              <a:t>contracts</a:t>
            </a:r>
            <a:r>
              <a:rPr lang="en-US" dirty="0"/>
              <a:t>. The 19th recital explicitly says that in insurance contracts, the terms </a:t>
            </a:r>
            <a:r>
              <a:rPr lang="en-US" dirty="0" smtClean="0"/>
              <a:t>which</a:t>
            </a:r>
            <a:r>
              <a:rPr lang="sk-SK" dirty="0" smtClean="0"/>
              <a:t> </a:t>
            </a:r>
            <a:r>
              <a:rPr lang="en-US" dirty="0" smtClean="0"/>
              <a:t>clearly </a:t>
            </a:r>
            <a:r>
              <a:rPr lang="en-US" dirty="0"/>
              <a:t>define or circumscribe the insured risk and the insurer’s liability </a:t>
            </a:r>
            <a:r>
              <a:rPr lang="en-US" b="1" dirty="0"/>
              <a:t>shall not </a:t>
            </a:r>
            <a:r>
              <a:rPr lang="en-US" b="1" dirty="0" smtClean="0"/>
              <a:t>be</a:t>
            </a:r>
            <a:r>
              <a:rPr lang="sk-SK" b="1" dirty="0" smtClean="0"/>
              <a:t> </a:t>
            </a:r>
            <a:r>
              <a:rPr lang="en-US" b="1" dirty="0" smtClean="0"/>
              <a:t>subject </a:t>
            </a:r>
            <a:r>
              <a:rPr lang="en-US" b="1" dirty="0"/>
              <a:t>to such assessment</a:t>
            </a:r>
            <a:r>
              <a:rPr lang="en-US" dirty="0"/>
              <a:t> since these restrictions are taken into account in </a:t>
            </a:r>
            <a:r>
              <a:rPr lang="en-US" dirty="0" smtClean="0"/>
              <a:t>calculating</a:t>
            </a:r>
            <a:r>
              <a:rPr lang="sk-SK" dirty="0" smtClean="0"/>
              <a:t> </a:t>
            </a:r>
            <a:r>
              <a:rPr lang="en-US" dirty="0" smtClean="0"/>
              <a:t>the </a:t>
            </a:r>
            <a:r>
              <a:rPr lang="en-US" dirty="0"/>
              <a:t>premium paid by the consumer. </a:t>
            </a:r>
            <a:endParaRPr lang="sk-SK" dirty="0" smtClean="0"/>
          </a:p>
          <a:p>
            <a:r>
              <a:rPr lang="en-US" dirty="0" smtClean="0"/>
              <a:t>However</a:t>
            </a:r>
            <a:r>
              <a:rPr lang="en-US" dirty="0"/>
              <a:t>, this </a:t>
            </a:r>
            <a:r>
              <a:rPr lang="en-US" b="1" dirty="0"/>
              <a:t>does not </a:t>
            </a:r>
            <a:r>
              <a:rPr lang="en-US" dirty="0"/>
              <a:t>mean that every </a:t>
            </a:r>
            <a:r>
              <a:rPr lang="en-US" dirty="0" smtClean="0"/>
              <a:t>term</a:t>
            </a:r>
            <a:r>
              <a:rPr lang="sk-SK" dirty="0" smtClean="0"/>
              <a:t> </a:t>
            </a:r>
            <a:r>
              <a:rPr lang="en-US" dirty="0" smtClean="0"/>
              <a:t>that </a:t>
            </a:r>
            <a:r>
              <a:rPr lang="en-US" dirty="0"/>
              <a:t>deals with the insured risk and the insurer’s liability is exempted from the </a:t>
            </a:r>
            <a:r>
              <a:rPr lang="en-US" dirty="0" smtClean="0"/>
              <a:t>fairness</a:t>
            </a:r>
            <a:r>
              <a:rPr lang="sk-SK" dirty="0" smtClean="0"/>
              <a:t> </a:t>
            </a:r>
            <a:r>
              <a:rPr lang="en-US" dirty="0" smtClean="0"/>
              <a:t>test</a:t>
            </a:r>
            <a:r>
              <a:rPr lang="en-US" dirty="0"/>
              <a:t>. While the English text of the Directive gives the impression, that every </a:t>
            </a:r>
            <a:r>
              <a:rPr lang="en-US" dirty="0" smtClean="0"/>
              <a:t>clause</a:t>
            </a:r>
            <a:r>
              <a:rPr lang="sk-SK" dirty="0" smtClean="0"/>
              <a:t> </a:t>
            </a:r>
            <a:r>
              <a:rPr lang="en-US" dirty="0" smtClean="0"/>
              <a:t>that </a:t>
            </a:r>
            <a:r>
              <a:rPr lang="en-US" dirty="0"/>
              <a:t>defines the insured risk or the insurer’s liability is taken into account in </a:t>
            </a:r>
            <a:r>
              <a:rPr lang="en-US" dirty="0" smtClean="0"/>
              <a:t>calculating</a:t>
            </a:r>
            <a:r>
              <a:rPr lang="sk-SK" dirty="0" smtClean="0"/>
              <a:t> </a:t>
            </a:r>
            <a:r>
              <a:rPr lang="en-US" dirty="0" smtClean="0"/>
              <a:t>the </a:t>
            </a:r>
            <a:r>
              <a:rPr lang="en-US" dirty="0"/>
              <a:t>premium and thus has to be exempted from the fairness test, the </a:t>
            </a:r>
            <a:r>
              <a:rPr lang="en-US" dirty="0" smtClean="0"/>
              <a:t>German</a:t>
            </a:r>
            <a:r>
              <a:rPr lang="sk-SK" dirty="0" smtClean="0"/>
              <a:t> </a:t>
            </a:r>
            <a:r>
              <a:rPr lang="en-US" dirty="0" smtClean="0"/>
              <a:t>version </a:t>
            </a:r>
            <a:r>
              <a:rPr lang="en-US" dirty="0"/>
              <a:t>of the Directive (“</a:t>
            </a:r>
            <a:r>
              <a:rPr lang="en-US" dirty="0" err="1"/>
              <a:t>soweit</a:t>
            </a:r>
            <a:r>
              <a:rPr lang="en-US" dirty="0"/>
              <a:t>”) shows that an exemption only has to be made, </a:t>
            </a:r>
            <a:r>
              <a:rPr lang="en-US" b="1" dirty="0" smtClean="0"/>
              <a:t>if</a:t>
            </a:r>
            <a:r>
              <a:rPr lang="sk-SK" b="1" dirty="0" smtClean="0"/>
              <a:t> </a:t>
            </a:r>
            <a:r>
              <a:rPr lang="en-US" b="1" dirty="0" smtClean="0"/>
              <a:t>the </a:t>
            </a:r>
            <a:r>
              <a:rPr lang="en-US" b="1" dirty="0"/>
              <a:t>clause actually has been considered in the calculation of the </a:t>
            </a:r>
            <a:r>
              <a:rPr lang="en-US" b="1" dirty="0" err="1" smtClean="0"/>
              <a:t>pr</a:t>
            </a:r>
            <a:r>
              <a:rPr lang="sk-SK" b="1" dirty="0" err="1" smtClean="0"/>
              <a:t>emium</a:t>
            </a:r>
            <a:r>
              <a:rPr lang="en-US" dirty="0" smtClean="0"/>
              <a:t>. </a:t>
            </a:r>
            <a:endParaRPr lang="sk-SK" dirty="0" smtClean="0"/>
          </a:p>
          <a:p>
            <a:r>
              <a:rPr lang="en-US" dirty="0" smtClean="0"/>
              <a:t>To </a:t>
            </a:r>
            <a:r>
              <a:rPr lang="en-US" dirty="0"/>
              <a:t>provide </a:t>
            </a:r>
            <a:r>
              <a:rPr lang="en-US" dirty="0" smtClean="0"/>
              <a:t>an</a:t>
            </a:r>
            <a:r>
              <a:rPr lang="sk-SK" dirty="0" smtClean="0"/>
              <a:t> </a:t>
            </a:r>
            <a:r>
              <a:rPr lang="en-US" dirty="0" smtClean="0"/>
              <a:t>efficient </a:t>
            </a:r>
            <a:r>
              <a:rPr lang="en-US" dirty="0"/>
              <a:t>protection of the policyholder’s rights, the number of clauses exempted </a:t>
            </a:r>
            <a:r>
              <a:rPr lang="en-US" dirty="0" smtClean="0"/>
              <a:t>from</a:t>
            </a:r>
            <a:r>
              <a:rPr lang="sk-SK" dirty="0" smtClean="0"/>
              <a:t> </a:t>
            </a:r>
            <a:r>
              <a:rPr lang="en-US" dirty="0" smtClean="0"/>
              <a:t>the </a:t>
            </a:r>
            <a:r>
              <a:rPr lang="en-US" dirty="0"/>
              <a:t>fairness test </a:t>
            </a:r>
            <a:r>
              <a:rPr lang="en-US" b="1" dirty="0"/>
              <a:t>must be restricted</a:t>
            </a:r>
            <a:r>
              <a:rPr lang="en-US" dirty="0"/>
              <a:t>.</a:t>
            </a:r>
            <a:endParaRPr lang="sk-SK" dirty="0"/>
          </a:p>
        </p:txBody>
      </p:sp>
      <p:sp>
        <p:nvSpPr>
          <p:cNvPr id="3" name="Nadpis 2"/>
          <p:cNvSpPr>
            <a:spLocks noGrp="1"/>
          </p:cNvSpPr>
          <p:nvPr>
            <p:ph type="title"/>
          </p:nvPr>
        </p:nvSpPr>
        <p:spPr/>
        <p:txBody>
          <a:bodyPr>
            <a:normAutofit/>
          </a:bodyPr>
          <a:lstStyle/>
          <a:p>
            <a:r>
              <a:rPr lang="sk-SK" dirty="0" smtClean="0"/>
              <a:t>Recitál č. 19</a:t>
            </a:r>
            <a:endParaRPr lang="sk-SK" dirty="0"/>
          </a:p>
        </p:txBody>
      </p:sp>
    </p:spTree>
    <p:extLst>
      <p:ext uri="{BB962C8B-B14F-4D97-AF65-F5344CB8AC3E}">
        <p14:creationId xmlns:p14="http://schemas.microsoft.com/office/powerpoint/2010/main" val="3818425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539553" y="2675466"/>
            <a:ext cx="8136904" cy="3705861"/>
          </a:xfrm>
        </p:spPr>
        <p:txBody>
          <a:bodyPr>
            <a:normAutofit/>
          </a:bodyPr>
          <a:lstStyle/>
          <a:p>
            <a:pPr marL="0" indent="0">
              <a:buNone/>
            </a:pPr>
            <a:r>
              <a:rPr lang="sk-SK" sz="1800" b="1" dirty="0" smtClean="0"/>
              <a:t>Názory na výklad recitálu č. 19 (</a:t>
            </a:r>
            <a:r>
              <a:rPr lang="sk-SK" sz="1800" b="1" dirty="0" err="1" smtClean="0"/>
              <a:t>Nebbia</a:t>
            </a:r>
            <a:r>
              <a:rPr lang="sk-SK" sz="1800" b="1" dirty="0" smtClean="0"/>
              <a:t>, P.):</a:t>
            </a:r>
          </a:p>
          <a:p>
            <a:r>
              <a:rPr lang="en-GB" sz="1800" dirty="0" smtClean="0"/>
              <a:t>The same Recital gives an example of the restrictive interpretation that should be given to article 4 (2) by explaining that in insurance contracts no all terms that define the insured risk should be considered as relating to the main subject matter: terms can escape control </a:t>
            </a:r>
            <a:r>
              <a:rPr lang="en-GB" sz="1800" b="1" dirty="0" smtClean="0"/>
              <a:t>only</a:t>
            </a:r>
            <a:r>
              <a:rPr lang="en-GB" sz="1800" dirty="0" smtClean="0"/>
              <a:t> if they define or circumscribe clearly the insured risk, and if the restriction of the insurance liability </a:t>
            </a:r>
            <a:r>
              <a:rPr lang="en-GB" sz="1800" b="1" dirty="0" smtClean="0"/>
              <a:t>is taken into account in calculating the premium paid</a:t>
            </a:r>
            <a:r>
              <a:rPr lang="en-GB" sz="1800" dirty="0" smtClean="0"/>
              <a:t>...</a:t>
            </a:r>
            <a:endParaRPr lang="en-GB" sz="1800" dirty="0"/>
          </a:p>
        </p:txBody>
      </p:sp>
      <p:sp>
        <p:nvSpPr>
          <p:cNvPr id="3" name="Nadpis 2"/>
          <p:cNvSpPr>
            <a:spLocks noGrp="1"/>
          </p:cNvSpPr>
          <p:nvPr>
            <p:ph type="title"/>
          </p:nvPr>
        </p:nvSpPr>
        <p:spPr/>
        <p:txBody>
          <a:bodyPr>
            <a:normAutofit/>
          </a:bodyPr>
          <a:lstStyle/>
          <a:p>
            <a:r>
              <a:rPr lang="sk-SK" dirty="0" smtClean="0"/>
              <a:t>Recitál č. 19</a:t>
            </a:r>
            <a:endParaRPr lang="sk-SK" dirty="0"/>
          </a:p>
        </p:txBody>
      </p:sp>
    </p:spTree>
    <p:extLst>
      <p:ext uri="{BB962C8B-B14F-4D97-AF65-F5344CB8AC3E}">
        <p14:creationId xmlns:p14="http://schemas.microsoft.com/office/powerpoint/2010/main" val="2584633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67545" y="2675466"/>
            <a:ext cx="8208912" cy="3849877"/>
          </a:xfrm>
        </p:spPr>
        <p:txBody>
          <a:bodyPr>
            <a:noAutofit/>
          </a:bodyPr>
          <a:lstStyle/>
          <a:p>
            <a:pPr marL="0" indent="0">
              <a:buNone/>
            </a:pPr>
            <a:r>
              <a:rPr lang="sk-SK" sz="1800" b="1" dirty="0"/>
              <a:t>Názory na výklad recitálu č. 19 </a:t>
            </a:r>
            <a:r>
              <a:rPr lang="sk-SK" sz="1800" b="1" dirty="0" smtClean="0"/>
              <a:t>(</a:t>
            </a:r>
            <a:r>
              <a:rPr lang="sk-SK" sz="1800" b="1" dirty="0" err="1" smtClean="0"/>
              <a:t>Blendel</a:t>
            </a:r>
            <a:r>
              <a:rPr lang="sk-SK" sz="1800" b="1" dirty="0" smtClean="0"/>
              <a:t>, K.):</a:t>
            </a:r>
            <a:endParaRPr lang="sk-SK" sz="1800" b="1" dirty="0"/>
          </a:p>
          <a:p>
            <a:r>
              <a:rPr lang="de-DE" sz="1800" dirty="0" smtClean="0"/>
              <a:t>Aus den vorherigen Ausführungen ergibt es, dass BG 19 S. 2 </a:t>
            </a:r>
            <a:r>
              <a:rPr lang="de-DE" sz="1800" dirty="0" err="1" smtClean="0"/>
              <a:t>RiL</a:t>
            </a:r>
            <a:r>
              <a:rPr lang="de-DE" sz="1800" dirty="0" smtClean="0"/>
              <a:t> 93/13/EWG </a:t>
            </a:r>
            <a:r>
              <a:rPr lang="de-DE" sz="1800" b="1" dirty="0" smtClean="0"/>
              <a:t>weder</a:t>
            </a:r>
            <a:r>
              <a:rPr lang="de-DE" sz="1800" dirty="0" smtClean="0"/>
              <a:t> als Argument für ein extrem enges </a:t>
            </a:r>
            <a:r>
              <a:rPr lang="de-DE" sz="1800" b="1" dirty="0" smtClean="0"/>
              <a:t>noch</a:t>
            </a:r>
            <a:r>
              <a:rPr lang="de-DE" sz="1800" dirty="0" smtClean="0"/>
              <a:t> für ein sehr weites Verständnis von Art. 4 Abs. 2 </a:t>
            </a:r>
            <a:r>
              <a:rPr lang="de-DE" sz="1800" dirty="0" err="1" smtClean="0"/>
              <a:t>RiL</a:t>
            </a:r>
            <a:r>
              <a:rPr lang="de-DE" sz="1800" dirty="0" smtClean="0"/>
              <a:t> 93/13/EWG herangezogen werden kann. </a:t>
            </a:r>
          </a:p>
          <a:p>
            <a:r>
              <a:rPr lang="de-DE" sz="1800" dirty="0" smtClean="0"/>
              <a:t>Im Rückschluss daraus lässt sich erkennen, dass der Umfang des kontrollfreien Bereichs weder ganz weit noch zu eng gezogen werden darf. </a:t>
            </a:r>
          </a:p>
          <a:p>
            <a:r>
              <a:rPr lang="de-DE" sz="1800" dirty="0" smtClean="0"/>
              <a:t>Es genügt also weder jeder kleinste Prämienbezug, noch sind die elementaren Vertragsbestandteile bereits dann kontrollierbar, wenn sie sich nicht auf die Prämie auswirken. Deshalb muss von der Prämienrelevanz einer Klausel unter engen Voraussetzungen ausgegangen werden.</a:t>
            </a:r>
            <a:endParaRPr lang="de-DE" sz="1800" dirty="0"/>
          </a:p>
        </p:txBody>
      </p:sp>
      <p:sp>
        <p:nvSpPr>
          <p:cNvPr id="3" name="Nadpis 2"/>
          <p:cNvSpPr>
            <a:spLocks noGrp="1"/>
          </p:cNvSpPr>
          <p:nvPr>
            <p:ph type="title"/>
          </p:nvPr>
        </p:nvSpPr>
        <p:spPr/>
        <p:txBody>
          <a:bodyPr/>
          <a:lstStyle/>
          <a:p>
            <a:r>
              <a:rPr lang="sk-SK" dirty="0" smtClean="0"/>
              <a:t>Recitál č. 19</a:t>
            </a:r>
            <a:endParaRPr lang="sk-SK" dirty="0"/>
          </a:p>
        </p:txBody>
      </p:sp>
    </p:spTree>
    <p:extLst>
      <p:ext uri="{BB962C8B-B14F-4D97-AF65-F5344CB8AC3E}">
        <p14:creationId xmlns:p14="http://schemas.microsoft.com/office/powerpoint/2010/main" val="2839383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var vlnenia">
  <a:themeElements>
    <a:clrScheme name="LEX">
      <a:dk1>
        <a:srgbClr val="1E3051"/>
      </a:dk1>
      <a:lt1>
        <a:sysClr val="window" lastClr="FFFFFF"/>
      </a:lt1>
      <a:dk2>
        <a:srgbClr val="1E3051"/>
      </a:dk2>
      <a:lt2>
        <a:srgbClr val="DBF5F9"/>
      </a:lt2>
      <a:accent1>
        <a:srgbClr val="1E3051"/>
      </a:accent1>
      <a:accent2>
        <a:srgbClr val="1E3051"/>
      </a:accent2>
      <a:accent3>
        <a:srgbClr val="0BD0D9"/>
      </a:accent3>
      <a:accent4>
        <a:srgbClr val="10CF9B"/>
      </a:accent4>
      <a:accent5>
        <a:srgbClr val="7CCA62"/>
      </a:accent5>
      <a:accent6>
        <a:srgbClr val="A5C249"/>
      </a:accent6>
      <a:hlink>
        <a:srgbClr val="F49100"/>
      </a:hlink>
      <a:folHlink>
        <a:srgbClr val="85DFD0"/>
      </a:folHlink>
    </a:clrScheme>
    <a:fontScheme name="Tvar vlneni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var vlneni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712</TotalTime>
  <Words>4167</Words>
  <Application>Microsoft Office PowerPoint</Application>
  <PresentationFormat>Prezentácia na obrazovke (4:3)</PresentationFormat>
  <Paragraphs>267</Paragraphs>
  <Slides>41</Slides>
  <Notes>0</Notes>
  <HiddenSlides>0</HiddenSlides>
  <MMClips>0</MMClips>
  <ScaleCrop>false</ScaleCrop>
  <HeadingPairs>
    <vt:vector size="4" baseType="variant">
      <vt:variant>
        <vt:lpstr>Motív</vt:lpstr>
      </vt:variant>
      <vt:variant>
        <vt:i4>1</vt:i4>
      </vt:variant>
      <vt:variant>
        <vt:lpstr>Nadpisy snímok</vt:lpstr>
      </vt:variant>
      <vt:variant>
        <vt:i4>41</vt:i4>
      </vt:variant>
    </vt:vector>
  </HeadingPairs>
  <TitlesOfParts>
    <vt:vector size="42" baseType="lpstr">
      <vt:lpstr>Tvar vlnenia</vt:lpstr>
      <vt:lpstr>Hlavný predmet plnenia v poistení</vt:lpstr>
      <vt:lpstr>Vymedzenie neprijateľnej podmienky</vt:lpstr>
      <vt:lpstr>Recitál č. 19</vt:lpstr>
      <vt:lpstr>Recitál č. 19</vt:lpstr>
      <vt:lpstr>Recitál č. 19</vt:lpstr>
      <vt:lpstr>Recitál č. 19</vt:lpstr>
      <vt:lpstr>Recitál č. 19</vt:lpstr>
      <vt:lpstr>Recitál č. 19</vt:lpstr>
      <vt:lpstr>Recitál č. 19</vt:lpstr>
      <vt:lpstr>Vymedzenie hlavného predmetu</vt:lpstr>
      <vt:lpstr>Vymedzenie hlavného predmetu</vt:lpstr>
      <vt:lpstr>Príklad zo života</vt:lpstr>
      <vt:lpstr>Príklad zo života</vt:lpstr>
      <vt:lpstr>Vymedzenie hlavného predmetu v poistných zmluvách</vt:lpstr>
      <vt:lpstr>Vymedzenie poistnej udalosti</vt:lpstr>
      <vt:lpstr>Vymedzenie plnenia</vt:lpstr>
      <vt:lpstr>Postup slovenských súdov</vt:lpstr>
      <vt:lpstr>Poškodenie pneumatík</vt:lpstr>
      <vt:lpstr>Poškodenie pneumatík</vt:lpstr>
      <vt:lpstr>Poškodenie pneumatík</vt:lpstr>
      <vt:lpstr>Trhová cena</vt:lpstr>
      <vt:lpstr>Trhová cena</vt:lpstr>
      <vt:lpstr>Európsky pohľad</vt:lpstr>
      <vt:lpstr>Van Hove c/a CNP Assurances SA</vt:lpstr>
      <vt:lpstr>Van Hove c/a CNP Assurances SA</vt:lpstr>
      <vt:lpstr>Van Hove c/a CNP Assurances SA</vt:lpstr>
      <vt:lpstr>Van Hove c/a CNP Assurances SA</vt:lpstr>
      <vt:lpstr>Francúzsko</vt:lpstr>
      <vt:lpstr>Francúzsko</vt:lpstr>
      <vt:lpstr>Francúzsko</vt:lpstr>
      <vt:lpstr>Francúzsko</vt:lpstr>
      <vt:lpstr>Francúzsko</vt:lpstr>
      <vt:lpstr>Francúzsko</vt:lpstr>
      <vt:lpstr>Nemecko</vt:lpstr>
      <vt:lpstr>Nemecko</vt:lpstr>
      <vt:lpstr>Nemecko</vt:lpstr>
      <vt:lpstr>Nemecko</vt:lpstr>
      <vt:lpstr>Nemecko</vt:lpstr>
      <vt:lpstr>Závery</vt:lpstr>
      <vt:lpstr>Literatúra</vt:lpstr>
      <vt:lpstr>Ako to vidíte vy?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Hlavný predmet plnenia v poistení</dc:title>
  <dc:creator>Martin Petruľák</dc:creator>
  <cp:lastModifiedBy>Martin Petruľák</cp:lastModifiedBy>
  <cp:revision>49</cp:revision>
  <dcterms:created xsi:type="dcterms:W3CDTF">2018-06-07T15:04:50Z</dcterms:created>
  <dcterms:modified xsi:type="dcterms:W3CDTF">2018-06-12T09:51:15Z</dcterms:modified>
</cp:coreProperties>
</file>