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4"/>
  </p:handoutMasterIdLst>
  <p:sldIdLst>
    <p:sldId id="256" r:id="rId2"/>
    <p:sldId id="257" r:id="rId3"/>
    <p:sldId id="276" r:id="rId4"/>
    <p:sldId id="277" r:id="rId5"/>
    <p:sldId id="289" r:id="rId6"/>
    <p:sldId id="290" r:id="rId7"/>
    <p:sldId id="280" r:id="rId8"/>
    <p:sldId id="291" r:id="rId9"/>
    <p:sldId id="292" r:id="rId10"/>
    <p:sldId id="294" r:id="rId11"/>
    <p:sldId id="295" r:id="rId12"/>
    <p:sldId id="301" r:id="rId13"/>
    <p:sldId id="298" r:id="rId14"/>
    <p:sldId id="278" r:id="rId15"/>
    <p:sldId id="300" r:id="rId16"/>
    <p:sldId id="259" r:id="rId17"/>
    <p:sldId id="260" r:id="rId18"/>
    <p:sldId id="258" r:id="rId19"/>
    <p:sldId id="261" r:id="rId20"/>
    <p:sldId id="297" r:id="rId21"/>
    <p:sldId id="262" r:id="rId22"/>
    <p:sldId id="264" r:id="rId23"/>
    <p:sldId id="267" r:id="rId24"/>
    <p:sldId id="269" r:id="rId25"/>
    <p:sldId id="271" r:id="rId26"/>
    <p:sldId id="273" r:id="rId27"/>
    <p:sldId id="274" r:id="rId28"/>
    <p:sldId id="282" r:id="rId29"/>
    <p:sldId id="299" r:id="rId30"/>
    <p:sldId id="284" r:id="rId31"/>
    <p:sldId id="286" r:id="rId32"/>
    <p:sldId id="287" r:id="rId33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3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3" autoAdjust="0"/>
    <p:restoredTop sz="94101" autoAdjust="0"/>
  </p:normalViewPr>
  <p:slideViewPr>
    <p:cSldViewPr>
      <p:cViewPr>
        <p:scale>
          <a:sx n="94" d="100"/>
          <a:sy n="94" d="100"/>
        </p:scale>
        <p:origin x="-126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81645-2346-4062-9CF9-A195456AB5F4}" type="datetimeFigureOut">
              <a:rPr lang="cs-CZ" smtClean="0"/>
              <a:t>17.6.2014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D1D1B-786C-4CA9-8312-5BB8101B67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892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3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0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3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6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4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5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6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6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6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6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18AEB-B3F1-45CB-A920-31CDB534DF94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9A399-C4B4-4AC7-BEB5-11833E09B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3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149080"/>
            <a:ext cx="7772400" cy="1470025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Calibri" panose="020F050202020403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DOHLEDOVÉ BENCHMARKY ČNB VE SVĚTLE PLATNÉ LEGISLATIVY</a:t>
            </a:r>
            <a:endParaRPr lang="en-US" sz="3600" dirty="0">
              <a:latin typeface="Calibri" panose="020F0502020204030204" pitchFamily="34" charset="0"/>
              <a:ea typeface="DejaVu Sans" panose="020B0603030804020204" pitchFamily="34" charset="0"/>
              <a:cs typeface="DejaVu Sans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04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/>
              <a:t>Hledisko průměrně rozumného </a:t>
            </a:r>
            <a:r>
              <a:rPr lang="cs-CZ" sz="3200" dirty="0" smtClean="0"/>
              <a:t>člověka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b="1" dirty="0" smtClean="0"/>
              <a:t>§ 4 OZ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dirty="0" smtClean="0"/>
              <a:t>(1) </a:t>
            </a:r>
            <a:r>
              <a:rPr lang="cs-CZ" sz="2400" dirty="0"/>
              <a:t>Má se za to, že každá svéprávná osoba má rozum průměrného člověka i schopnost užívat jej s běžnou péčí a opatrností a že to každý od ní může v právním styku důvodně očekávat.</a:t>
            </a:r>
          </a:p>
          <a:p>
            <a:pPr marL="0" indent="0">
              <a:buNone/>
            </a:pPr>
            <a:r>
              <a:rPr lang="cs-CZ" sz="2400" dirty="0" smtClean="0"/>
              <a:t>(2) Činí-li </a:t>
            </a:r>
            <a:r>
              <a:rPr lang="cs-CZ" sz="2400" dirty="0"/>
              <a:t>právní řád určitý následek závislým na něčí vědomosti, má se na mysli vědomost, jakou si důvodně osvojí osoba případu znalá při zvážení okolností, které jí musely být v jejím postavení zřejmé. To platí obdobně, pokud právní řád spojuje určitý následek s existencí pochybnosti.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7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/>
              <a:t>Hledisko průměrně rozumného </a:t>
            </a:r>
            <a:r>
              <a:rPr lang="cs-CZ" sz="3200" dirty="0" smtClean="0"/>
              <a:t>člověka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400" b="1" dirty="0"/>
              <a:t>Jaký je průměrně rozumný člověk?</a:t>
            </a:r>
          </a:p>
          <a:p>
            <a:r>
              <a:rPr lang="cs-CZ" sz="2400" dirty="0"/>
              <a:t>vnímá svět kolem sebe se znalostí základních zákonitostí</a:t>
            </a:r>
          </a:p>
          <a:p>
            <a:r>
              <a:rPr lang="cs-CZ" sz="2400" dirty="0"/>
              <a:t>dokáže se seznámit s běžně dostupnými informacemi způsobem, který je v dané kulturní oblasti obvyklý</a:t>
            </a:r>
          </a:p>
          <a:p>
            <a:r>
              <a:rPr lang="cs-CZ" sz="2400" dirty="0"/>
              <a:t>pochopí smysl a účel běžných právních jednání a následků s nimi spojených</a:t>
            </a:r>
          </a:p>
          <a:p>
            <a:r>
              <a:rPr lang="cs-CZ" sz="2400" dirty="0"/>
              <a:t>je dostatečně pozorný ke sdělením, která jsou vůči němu činěna jasným a srozumitelným </a:t>
            </a:r>
            <a:r>
              <a:rPr lang="cs-CZ" sz="2400" dirty="0" smtClean="0"/>
              <a:t>způsobem</a:t>
            </a:r>
          </a:p>
          <a:p>
            <a:r>
              <a:rPr lang="cs-CZ" sz="2400" dirty="0"/>
              <a:t>není přehnaně důvěřivý</a:t>
            </a:r>
          </a:p>
          <a:p>
            <a:r>
              <a:rPr lang="cs-CZ" sz="2400" dirty="0"/>
              <a:t>nemá přehnaná očekávání ve vztahu k vnějšímu světu</a:t>
            </a:r>
          </a:p>
          <a:p>
            <a:r>
              <a:rPr lang="cs-CZ" sz="2400" b="1" dirty="0" smtClean="0"/>
              <a:t>nemusí </a:t>
            </a:r>
            <a:r>
              <a:rPr lang="cs-CZ" sz="2400" b="1" dirty="0"/>
              <a:t>mít speciální znalosti vyžadované pro činnost v určité oblasti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/>
          </a:bodyPr>
          <a:lstStyle/>
          <a:p>
            <a:pPr marL="0" indent="0" algn="l"/>
            <a:r>
              <a:rPr lang="cs-CZ" sz="3200" b="1" dirty="0"/>
              <a:t>Smlouva s odborníkem</a:t>
            </a:r>
            <a:endParaRPr lang="cs-CZ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§ 5 OZ</a:t>
            </a:r>
          </a:p>
          <a:p>
            <a:pPr marL="0" indent="0">
              <a:buNone/>
            </a:pPr>
            <a:r>
              <a:rPr lang="cs-CZ" sz="2400" dirty="0" smtClean="0"/>
              <a:t>Kdo </a:t>
            </a:r>
            <a:r>
              <a:rPr lang="cs-CZ" sz="2400" dirty="0"/>
              <a:t>se veřejně nebo ve styku s jinou osobou přihlásí k odbornému výkonu jako příslušník určitého povolání nebo stavu, dává tím najevo, že je schopen jednat se </a:t>
            </a:r>
            <a:r>
              <a:rPr lang="cs-CZ" sz="2400" b="1" dirty="0"/>
              <a:t>znalostí a pečlivostí, která je s jeho povoláním nebo stavem spojena</a:t>
            </a:r>
            <a:r>
              <a:rPr lang="cs-CZ" sz="2400" dirty="0"/>
              <a:t>. Jedná-li bez této </a:t>
            </a:r>
            <a:r>
              <a:rPr lang="cs-CZ" sz="2400" b="1" dirty="0"/>
              <a:t>odborné péče, </a:t>
            </a:r>
            <a:r>
              <a:rPr lang="cs-CZ" sz="2400" dirty="0"/>
              <a:t>jde to k jeho tíži.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/>
              <a:t>Dobré mravy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§ </a:t>
            </a:r>
            <a:r>
              <a:rPr lang="cs-CZ" sz="2400" b="1" dirty="0" smtClean="0"/>
              <a:t>6 OZ</a:t>
            </a:r>
            <a:endParaRPr lang="cs-CZ" sz="2400" b="1" dirty="0"/>
          </a:p>
          <a:p>
            <a:pPr marL="0" indent="0">
              <a:buNone/>
            </a:pPr>
            <a:r>
              <a:rPr lang="cs-CZ" sz="2400" dirty="0" smtClean="0"/>
              <a:t>Každý </a:t>
            </a:r>
            <a:r>
              <a:rPr lang="cs-CZ" sz="2400" dirty="0"/>
              <a:t>má povinnost jednat v právním styku poctivě.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4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Péče řádného hospodáře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800" b="1" dirty="0" smtClean="0"/>
              <a:t>Obecná (OZ</a:t>
            </a:r>
            <a:r>
              <a:rPr lang="cs-CZ" sz="3800" b="1" dirty="0"/>
              <a:t>):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800" dirty="0"/>
              <a:t>Kdo přijme funkci člena voleného orgánu, zavazuje se, že ji bude vykonávat s nezbytnou </a:t>
            </a:r>
            <a:r>
              <a:rPr lang="cs-CZ" sz="3800" u="sng" dirty="0"/>
              <a:t>loajalitou</a:t>
            </a:r>
            <a:r>
              <a:rPr lang="cs-CZ" sz="3800" dirty="0"/>
              <a:t> i s potřebnými </a:t>
            </a:r>
            <a:r>
              <a:rPr lang="cs-CZ" sz="3800" u="sng" dirty="0"/>
              <a:t>znalostmi</a:t>
            </a:r>
            <a:r>
              <a:rPr lang="cs-CZ" sz="3800" dirty="0"/>
              <a:t> a </a:t>
            </a:r>
            <a:r>
              <a:rPr lang="cs-CZ" sz="3800" u="sng" dirty="0"/>
              <a:t>pečlivostí</a:t>
            </a:r>
            <a:r>
              <a:rPr lang="cs-CZ" sz="3800" dirty="0"/>
              <a:t>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800" dirty="0"/>
              <a:t>Má se za to, že jedná nedbale, kdo není této péče řádného hospodáře schopen, ač to musel zjistit při přijetí funkce nebo při jejím výkonu, a nevyvodí z toho pro sebe důsledky.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38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800" b="1" dirty="0" smtClean="0"/>
              <a:t>Zvláštní </a:t>
            </a:r>
            <a:r>
              <a:rPr lang="cs-CZ" sz="3800" b="1" dirty="0"/>
              <a:t>(ZOK):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800" dirty="0"/>
              <a:t>Pečlivě a s potřebnými znalostmi jedná ten, kdo mohl při podnikatelském rozhodování v dobré víře rozumně předpokládat, že jedná </a:t>
            </a:r>
            <a:r>
              <a:rPr lang="cs-CZ" sz="3800" u="sng" dirty="0"/>
              <a:t>informovaně</a:t>
            </a:r>
            <a:r>
              <a:rPr lang="cs-CZ" sz="3800" dirty="0"/>
              <a:t> a </a:t>
            </a:r>
            <a:r>
              <a:rPr lang="cs-CZ" sz="3800" u="sng" dirty="0"/>
              <a:t>v obhajitelném zájmu obchodní korporace</a:t>
            </a:r>
            <a:r>
              <a:rPr lang="cs-CZ" sz="3800" dirty="0"/>
              <a:t>; to neplatí, pokud takovéto rozhodování nebylo učiněno s nezbytnou loajalitou.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/>
              <a:t>Péče odborníka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§ 5 OZ</a:t>
            </a:r>
          </a:p>
          <a:p>
            <a:pPr marL="0" indent="0">
              <a:buNone/>
            </a:pPr>
            <a:r>
              <a:rPr lang="cs-CZ" sz="2600" dirty="0" smtClean="0"/>
              <a:t>Kdo </a:t>
            </a:r>
            <a:r>
              <a:rPr lang="cs-CZ" sz="2600" dirty="0"/>
              <a:t>se veřejně nebo ve styku s jinou osobou přihlásí k odbornému výkonu jako příslušník určitého povolání nebo stavu, dává tím najevo, že je schopen jednat se </a:t>
            </a:r>
            <a:r>
              <a:rPr lang="cs-CZ" sz="2600" b="1" dirty="0"/>
              <a:t>znalostí a pečlivostí, která je s jeho povoláním nebo stavem spojena</a:t>
            </a:r>
            <a:r>
              <a:rPr lang="cs-CZ" sz="2600" dirty="0"/>
              <a:t>. Jedná-li bez této </a:t>
            </a:r>
            <a:r>
              <a:rPr lang="cs-CZ" sz="2600" b="1" dirty="0"/>
              <a:t>odborné péče, </a:t>
            </a:r>
            <a:r>
              <a:rPr lang="cs-CZ" sz="2600" dirty="0"/>
              <a:t>jde to k jeho tíži.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1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Odborná péče v pojišťovnictví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Postup se znalostí a pečlivostí, která je s podnikáním podle ZPOJ spojena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- Povinnost vykonávat činnost v souladu s právními předpisy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     - Povinnost dodržovat soukromoprávní závazky i bez vnějšího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donucení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b="1" dirty="0" smtClean="0"/>
              <a:t>Obezřetný postup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- Povinnost vykonávat činnost tak, aby byla zajištěna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dlouhodobá schopnost pojišťovny plnit své závazky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2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Korektiv odborné péče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100" b="1" dirty="0" smtClean="0"/>
              <a:t>Soukromoprávní korektiv (§</a:t>
            </a:r>
            <a:r>
              <a:rPr lang="cs-CZ" sz="3100" b="1" dirty="0"/>
              <a:t> </a:t>
            </a:r>
            <a:r>
              <a:rPr lang="cs-CZ" sz="3100" b="1" dirty="0" smtClean="0"/>
              <a:t>2 OZ)</a:t>
            </a:r>
            <a:endParaRPr lang="cs-CZ" sz="3100" b="1" dirty="0"/>
          </a:p>
          <a:p>
            <a:r>
              <a:rPr lang="cs-CZ" sz="3100" dirty="0" smtClean="0"/>
              <a:t>Každé </a:t>
            </a:r>
            <a:r>
              <a:rPr lang="cs-CZ" sz="3100" dirty="0"/>
              <a:t>ustanovení soukromého práva lze vykládat jenom ve shodě s Listinou základních práv a svobod a ústavním pořádkem </a:t>
            </a:r>
            <a:r>
              <a:rPr lang="cs-CZ" sz="3100" dirty="0" smtClean="0"/>
              <a:t>vůbec……….</a:t>
            </a:r>
          </a:p>
          <a:p>
            <a:r>
              <a:rPr lang="cs-CZ" sz="3100" dirty="0" smtClean="0"/>
              <a:t>Zákonnému </a:t>
            </a:r>
            <a:r>
              <a:rPr lang="cs-CZ" sz="3100" dirty="0"/>
              <a:t>ustanovení nelze přikládat jiný význam, než jaký plyne z vlastního smyslu slov v jejich vzájemné souvislosti a z jasného úmyslu zákonodárce; nikdo se však nesmí dovolávat slov právního předpisu proti jeho smyslu.</a:t>
            </a:r>
          </a:p>
          <a:p>
            <a:pPr marL="0" indent="0">
              <a:buNone/>
            </a:pPr>
            <a:endParaRPr lang="cs-CZ" sz="3100" dirty="0" smtClean="0"/>
          </a:p>
          <a:p>
            <a:pPr marL="0" indent="0">
              <a:buNone/>
            </a:pPr>
            <a:r>
              <a:rPr lang="cs-CZ" sz="3100" b="1" dirty="0" smtClean="0"/>
              <a:t>Veřejnoprávní korektiv ( ČL. 2 Listiny </a:t>
            </a:r>
            <a:r>
              <a:rPr lang="cs-CZ" sz="3100" b="1" dirty="0"/>
              <a:t>základních práv a </a:t>
            </a:r>
            <a:r>
              <a:rPr lang="cs-CZ" sz="3100" b="1" dirty="0" smtClean="0"/>
              <a:t>svobod)</a:t>
            </a:r>
            <a:endParaRPr lang="cs-CZ" sz="3100" b="1" dirty="0"/>
          </a:p>
          <a:p>
            <a:r>
              <a:rPr lang="cs-CZ" sz="3100" dirty="0" smtClean="0"/>
              <a:t>Každý </a:t>
            </a:r>
            <a:r>
              <a:rPr lang="cs-CZ" sz="3100" dirty="0"/>
              <a:t>může činit, co není zákonem zakázáno, a nikdo nesmí být nucen činit, co zákon neukládá.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3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/>
              <a:t>Dohledové </a:t>
            </a:r>
            <a:r>
              <a:rPr lang="cs-CZ" sz="3200" dirty="0" err="1" smtClean="0"/>
              <a:t>benchmarky</a:t>
            </a:r>
            <a:r>
              <a:rPr lang="cs-CZ" sz="3200" dirty="0" smtClean="0"/>
              <a:t> ČNB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Účelem </a:t>
            </a:r>
            <a:r>
              <a:rPr lang="cs-CZ" dirty="0"/>
              <a:t>materiálů Dohledové </a:t>
            </a:r>
            <a:r>
              <a:rPr lang="cs-CZ" dirty="0" err="1"/>
              <a:t>benchmarky</a:t>
            </a:r>
            <a:r>
              <a:rPr lang="cs-CZ" dirty="0"/>
              <a:t> je seznámení dohlížených subjektů s vybranými zobecněnými dohledovými poznatky a souvisejícími očekáváními dohledu, pokud jde o jednání dohlížených subjektů.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5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/>
              <a:t>Přehled vydaných </a:t>
            </a:r>
            <a:r>
              <a:rPr lang="cs-CZ" sz="3200" dirty="0" err="1" smtClean="0"/>
              <a:t>benchmarků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/>
              <a:t>Pojistné </a:t>
            </a:r>
            <a:r>
              <a:rPr lang="cs-CZ" sz="2800" b="1" dirty="0" smtClean="0"/>
              <a:t>produkty</a:t>
            </a:r>
          </a:p>
          <a:p>
            <a:r>
              <a:rPr lang="cs-CZ" sz="2800" dirty="0" smtClean="0"/>
              <a:t>Nákladovost produktu životního pojištění, Informace o odkupném</a:t>
            </a:r>
            <a:r>
              <a:rPr lang="cs-CZ" sz="2800" dirty="0"/>
              <a:t> </a:t>
            </a:r>
            <a:r>
              <a:rPr lang="cs-CZ" sz="2800" dirty="0" smtClean="0"/>
              <a:t>(DB </a:t>
            </a:r>
            <a:r>
              <a:rPr lang="cs-CZ" sz="2800" dirty="0"/>
              <a:t>č. </a:t>
            </a:r>
            <a:r>
              <a:rPr lang="cs-CZ" sz="2800" dirty="0" smtClean="0"/>
              <a:t>3/2012)</a:t>
            </a:r>
          </a:p>
          <a:p>
            <a:r>
              <a:rPr lang="cs-CZ" sz="2800" dirty="0" smtClean="0"/>
              <a:t>K právu pojistitele jednostranně změnit výši pojistného v souvislosti se změnami podmínek rozhodných pro stanovení jeho výše podle ustanovení § 13 zákona o pojistné smlouvě</a:t>
            </a:r>
            <a:r>
              <a:rPr lang="cs-CZ" sz="2800" dirty="0"/>
              <a:t>(DB č. 4/2013</a:t>
            </a:r>
            <a:r>
              <a:rPr lang="cs-CZ" sz="2800" dirty="0" smtClean="0"/>
              <a:t>)</a:t>
            </a:r>
          </a:p>
          <a:p>
            <a:r>
              <a:rPr lang="cs-CZ" sz="2800" dirty="0" smtClean="0"/>
              <a:t>Odkazy v pojistné smlouvě a pojistných podmínkách na jiné dokumenty </a:t>
            </a:r>
            <a:r>
              <a:rPr lang="cs-CZ" sz="2800" dirty="0"/>
              <a:t>(DB č. 1/2014)</a:t>
            </a:r>
          </a:p>
          <a:p>
            <a:pPr marL="0" indent="0">
              <a:buNone/>
            </a:pPr>
            <a:r>
              <a:rPr lang="cs-CZ" sz="2800" b="1" dirty="0" smtClean="0"/>
              <a:t> </a:t>
            </a:r>
          </a:p>
          <a:p>
            <a:pPr marL="0" indent="0">
              <a:buNone/>
            </a:pPr>
            <a:r>
              <a:rPr lang="cs-CZ" sz="2800" b="1" dirty="0" smtClean="0"/>
              <a:t>Propagace</a:t>
            </a:r>
          </a:p>
          <a:p>
            <a:r>
              <a:rPr lang="cs-CZ" sz="2800" dirty="0" smtClean="0"/>
              <a:t>Propagace pojistných produktů </a:t>
            </a:r>
            <a:r>
              <a:rPr lang="cs-CZ" sz="2800" dirty="0"/>
              <a:t>(DB č. 5/2013)</a:t>
            </a:r>
          </a:p>
          <a:p>
            <a:endParaRPr lang="cs-CZ" b="1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5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/>
              <a:t>Hlavní prameny regulace v pojišťovnictví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cs-CZ" b="1" dirty="0" err="1" smtClean="0"/>
              <a:t>Veřenoprávní</a:t>
            </a:r>
            <a:r>
              <a:rPr lang="cs-CZ" b="1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Zákon o pojišťovnictví (277/2009 Sb.)</a:t>
            </a:r>
          </a:p>
          <a:p>
            <a:pPr marL="0" indent="0">
              <a:buNone/>
            </a:pPr>
            <a:r>
              <a:rPr lang="cs-CZ" dirty="0" smtClean="0"/>
              <a:t>Zákon o pojišťovacích zprostředkovatelích a samostatných likvidátorech pojistných událostí (38/2004 Sb.)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Soukromoprávní:</a:t>
            </a:r>
          </a:p>
          <a:p>
            <a:pPr marL="0" indent="0">
              <a:buNone/>
            </a:pPr>
            <a:r>
              <a:rPr lang="cs-CZ" dirty="0"/>
              <a:t>O</a:t>
            </a:r>
            <a:r>
              <a:rPr lang="cs-CZ" dirty="0" smtClean="0"/>
              <a:t>bčanský zákoník (89/2012 Sb.)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2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b="1" dirty="0"/>
              <a:t>Přehled vydaných </a:t>
            </a:r>
            <a:r>
              <a:rPr lang="cs-CZ" sz="3200" b="1" dirty="0" err="1"/>
              <a:t>benchmarků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 smtClean="0"/>
              <a:t>Distribuce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K povinnosti pojišťovacích zprostředkovatelů vykonávat činnost s odbornou péčí, zejména ve vztahu k plnění informačních povinností při sjednávání investičního životního pojištění (DB č. 5/2012)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Zprostředkování produktů důchodového spoření a doplňkového penzijního spoření (DB č. 6/2012)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Odborná péče při nabízení investičního životního pojištění (DB 1/2013)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K řízení a kontrole kvality činnosti distribuční sítě pojišťovny (ÚS  ze dne 21. ledna 2014)</a:t>
            </a:r>
            <a:endParaRPr lang="cs-CZ" sz="18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 smtClean="0"/>
              <a:t> 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 smtClean="0"/>
              <a:t>Správa a likvidace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K povinnosti pojistitelů poskytujících pojištění odpovědnosti za škodu způsobenou provozem vozidla vůči poškozeným ( DB1/2012)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K povinnosti pojistitele vydat potvrzení o době trvání pojištění odpovědnosti za škodu způsobenou provozem vozidla a o jeho škodném průběhu (DB č. 2/2012)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K oprávnění pojišťovny požadovat změny vlastníka vozidla při zániku pojištění (DB č. 3/2013)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1800" dirty="0" smtClean="0"/>
              <a:t>K procesu likvidace pojistných událostí a povinnosti pojistitele podle § 16 zákona o pojistné smlouvě (DB č. 2/2013)</a:t>
            </a:r>
          </a:p>
          <a:p>
            <a:endParaRPr lang="cs-CZ" sz="2400" b="1" dirty="0" smtClean="0"/>
          </a:p>
          <a:p>
            <a:endParaRPr lang="cs-CZ" dirty="0"/>
          </a:p>
          <a:p>
            <a:endParaRPr lang="cs-CZ" b="1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>
                <a:latin typeface="+mn-lt"/>
              </a:rPr>
              <a:t>Nákladovost produktu životního pojištění, Informace o </a:t>
            </a:r>
            <a:r>
              <a:rPr lang="cs-CZ" sz="3600" dirty="0" smtClean="0">
                <a:latin typeface="+mn-lt"/>
              </a:rPr>
              <a:t>odkupném </a:t>
            </a:r>
            <a:r>
              <a:rPr lang="cs-CZ" sz="3600" dirty="0" smtClean="0"/>
              <a:t>(</a:t>
            </a:r>
            <a:r>
              <a:rPr lang="cs-CZ" sz="3600" dirty="0"/>
              <a:t>DB č. 3/2012</a:t>
            </a:r>
            <a:r>
              <a:rPr lang="cs-CZ" sz="3600" dirty="0" smtClean="0"/>
              <a:t>)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dirty="0" smtClean="0"/>
              <a:t>„Smyslem informování o nákladovosti produktu ŽP je z pohledu pojistníka je seznámení zájemce o </a:t>
            </a:r>
            <a:r>
              <a:rPr lang="cs-CZ" sz="2400" dirty="0"/>
              <a:t>u</a:t>
            </a:r>
            <a:r>
              <a:rPr lang="cs-CZ" sz="2400" dirty="0" smtClean="0"/>
              <a:t>zavření smlouvy ŽP  v rámci předsmluvních informací se základní strukturou pojistného a poplatky, tj. se všemi částkami přímo hrazenými pojistníkem v rámci uzavřené pojistné smlouvy a dále částkami uplatňovanými k jeho tíži včetně částek snižujících cenu podílové jednotky.“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b="1" dirty="0" smtClean="0"/>
              <a:t>Dělení poplatků: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Řádné (pravidelné administrativní poplatky, vstupní poplatky, inkasní poplatky, poplatky za správu investic, ostatní poplatky)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Mimořádné (účtovány ad-hoc při požadavku klienta; poplatky mimořádné zahrnují např. poplatky za změnu investiční strategie, změnu frekvence placení pojistného, zrušení doplňkového pojištění, předčasné ukončení smlouvy, apod.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7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3200" dirty="0">
                <a:latin typeface="+mn-lt"/>
              </a:rPr>
              <a:t>K právu pojistitele jednostranně změnit výši pojistného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 smtClean="0"/>
              <a:t>Pojistitel je oprávněn jednostranně změnit výši pojistného za předpokladu, že v pojistné smlouvě byly stanoveny podmínky, za kterých má pojistitel právo upravit výši pojistného.</a:t>
            </a:r>
            <a:endParaRPr lang="cs-CZ" sz="2400" dirty="0"/>
          </a:p>
          <a:p>
            <a:r>
              <a:rPr lang="cs-CZ" sz="2400" dirty="0" smtClean="0"/>
              <a:t>Důraz na podání řádné informace o příčinách, resp. důvodech, které mohou vést k jednostrannému zvýšení pojistného pojistitelem v souvislosti s konkrétní pojistnou smlouvou.</a:t>
            </a:r>
          </a:p>
          <a:p>
            <a:r>
              <a:rPr lang="cs-CZ" sz="2400" dirty="0" smtClean="0"/>
              <a:t>Pojišťovna </a:t>
            </a:r>
            <a:r>
              <a:rPr lang="cs-CZ" sz="2400" b="1" dirty="0" smtClean="0"/>
              <a:t>v rámci povinnosti jednat s odbornou péčí </a:t>
            </a:r>
            <a:r>
              <a:rPr lang="cs-CZ" sz="2400" dirty="0" smtClean="0"/>
              <a:t>vždy jasně a srozumitelně pojistníkovi vysvětlí, na základě jakého konkrétního důvodu dochází ke změně výše pojistného.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Příklad z praxe:</a:t>
            </a:r>
          </a:p>
          <a:p>
            <a:r>
              <a:rPr lang="cs-CZ" sz="2400" dirty="0" smtClean="0"/>
              <a:t>„Výše pojistného je stanovena podle § 13 odst. 3 zákona o pojistné smlouvě.“ </a:t>
            </a:r>
            <a:endParaRPr lang="cs-CZ" sz="2400" b="1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Odkazy v pojistné smlouvě a pojistných podmínkách na jiné dokumenty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400" dirty="0" smtClean="0"/>
              <a:t>„Pojistná smlouva a pojistné podmínky často obsahují odkazy na další dokumenty, které mají přímý nebo nepřímý vliv na způsob  určení rozsahu pojistného plnění.“. </a:t>
            </a:r>
          </a:p>
          <a:p>
            <a:pPr marL="0" indent="0">
              <a:buNone/>
            </a:pPr>
            <a:r>
              <a:rPr lang="cs-CZ" sz="2400" dirty="0" smtClean="0"/>
              <a:t>„V rámci dohledové činnosti ČNB bylo zjištěno, že tyto dokumenty nebývají zájemcům vždy v písemné formě k dispozici, a to ani před sjednáním pojistné smlouvy, ani v průběhu její platnosti.“</a:t>
            </a:r>
          </a:p>
          <a:p>
            <a:r>
              <a:rPr lang="cs-CZ" sz="2400" dirty="0" smtClean="0"/>
              <a:t>Není rozhodující označení dokumentu, ale jeho obsah,</a:t>
            </a:r>
          </a:p>
          <a:p>
            <a:r>
              <a:rPr lang="cs-CZ" sz="2400" dirty="0"/>
              <a:t>t</a:t>
            </a:r>
            <a:r>
              <a:rPr lang="cs-CZ" sz="2400" dirty="0" smtClean="0"/>
              <a:t>abulky jsou součástí pojistných podmínek,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ojistitel s nimi musí pojistníka před uzavřením smlouvy seznámit, </a:t>
            </a:r>
          </a:p>
          <a:p>
            <a:r>
              <a:rPr lang="cs-CZ" sz="2400" dirty="0" smtClean="0"/>
              <a:t>při splnění zákonných požadavků dle OZ lze tabulky měnit,</a:t>
            </a:r>
          </a:p>
          <a:p>
            <a:pPr marL="0" indent="0">
              <a:buNone/>
            </a:pPr>
            <a:r>
              <a:rPr lang="cs-CZ" sz="2400" b="1" dirty="0" smtClean="0"/>
              <a:t>Nestanovení rozsahu pojistného plnění dostatečně jasně a přesně bude považováno za jednání v rozporu s povinností pojišťovny jednat s odbornou péčí.</a:t>
            </a:r>
            <a:endParaRPr lang="cs-CZ" sz="2400" b="1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8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200" dirty="0">
                <a:latin typeface="+mn-lt"/>
              </a:rPr>
              <a:t>Propagace pojistných produktů (DB č. 5/2013)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„V oblasti propagace pojistných produktů je pojišťovna povinna nastavit řídící a kontrolní systém tak, aby bylo zajištěno, že propagační sdělení budou jasná a neklamavá.“</a:t>
            </a:r>
          </a:p>
          <a:p>
            <a:pPr marL="0" indent="0">
              <a:buNone/>
            </a:pPr>
            <a:r>
              <a:rPr lang="cs-CZ" sz="2400" b="1" dirty="0" smtClean="0"/>
              <a:t>Zásady propagace pojistných produktů:</a:t>
            </a:r>
          </a:p>
          <a:p>
            <a:pPr>
              <a:buFontTx/>
              <a:buChar char="-"/>
            </a:pPr>
            <a:r>
              <a:rPr lang="cs-CZ" sz="2400" dirty="0" smtClean="0"/>
              <a:t>poskytování objektivních, jasných, neklamavých informací,</a:t>
            </a:r>
          </a:p>
          <a:p>
            <a:pPr>
              <a:buFontTx/>
              <a:buChar char="-"/>
            </a:pPr>
            <a:r>
              <a:rPr lang="cs-CZ" sz="2400" b="1" dirty="0" smtClean="0"/>
              <a:t>Jednání s odbornou péčí</a:t>
            </a:r>
            <a:r>
              <a:rPr lang="cs-CZ" sz="2400" dirty="0" smtClean="0"/>
              <a:t> (zahrnuje také čestnost, férovost jednání).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3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K povinnosti pojišťovacích zprostředkovatelů vykonávat činnost s odbornou </a:t>
            </a:r>
            <a:r>
              <a:rPr lang="cs-CZ" sz="3200" dirty="0"/>
              <a:t>péčí </a:t>
            </a:r>
            <a:r>
              <a:rPr lang="cs-CZ" sz="2800" dirty="0"/>
              <a:t>(DB č. 5/2012)</a:t>
            </a:r>
            <a:r>
              <a:rPr lang="cs-CZ" sz="3200" dirty="0"/>
              <a:t/>
            </a:r>
            <a:br>
              <a:rPr lang="cs-CZ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„Pojišťovací zprostředkovatelé v rámci povinnosti vykonávat činnost s odbornou péčí musí řádně plnit povinnosti vůči klientům, resp. zájemcům o pojištění.“</a:t>
            </a:r>
          </a:p>
          <a:p>
            <a:r>
              <a:rPr lang="cs-CZ" sz="2400" dirty="0" smtClean="0"/>
              <a:t>Opakuje zákonné informační povinnosti zprostředkovatele vůči zájemci o pojištění,</a:t>
            </a:r>
          </a:p>
          <a:p>
            <a:r>
              <a:rPr lang="cs-CZ" sz="2400" dirty="0" smtClean="0"/>
              <a:t>důraz na poskytnutí informací způsobem vylučujícím nejednoznačnost, nesrozumitelnost,</a:t>
            </a:r>
          </a:p>
          <a:p>
            <a:r>
              <a:rPr lang="cs-CZ" sz="2400" dirty="0"/>
              <a:t>i</a:t>
            </a:r>
            <a:r>
              <a:rPr lang="cs-CZ" sz="2400" dirty="0" smtClean="0"/>
              <a:t>nformace o nákladech v souvislosti s uzavřením a ukončením smlouvy,</a:t>
            </a:r>
          </a:p>
          <a:p>
            <a:r>
              <a:rPr lang="cs-CZ" sz="2400" dirty="0"/>
              <a:t>z</a:t>
            </a:r>
            <a:r>
              <a:rPr lang="cs-CZ" sz="2400" dirty="0" smtClean="0"/>
              <a:t>áznam o potřebách klienta,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ožadavky, potřeby a možnosti klienta (co, jak, jestli)</a:t>
            </a:r>
          </a:p>
          <a:p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4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Zprostředkování produktů důchodového spoření a doplňkového penzijního spoření (DB č. 6/2012</a:t>
            </a:r>
            <a:r>
              <a:rPr lang="cs-CZ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„Zprostředkovatel při komunikaci se zájemcem a účastníkem nesmí používat nejasné, nepravdivé, zavádějící nebo klamavé informace.“</a:t>
            </a:r>
          </a:p>
          <a:p>
            <a:r>
              <a:rPr lang="cs-CZ" sz="2400" dirty="0" smtClean="0"/>
              <a:t>Odvolávání se na „pověření ČNB ke zprostředkování lze považovat za poskytování </a:t>
            </a:r>
            <a:r>
              <a:rPr lang="cs-CZ" sz="2400" dirty="0"/>
              <a:t>nejasné, nepravdivé, zavádějící nebo klamavé </a:t>
            </a:r>
            <a:r>
              <a:rPr lang="cs-CZ" sz="2400" dirty="0" smtClean="0"/>
              <a:t>informace,</a:t>
            </a:r>
          </a:p>
          <a:p>
            <a:r>
              <a:rPr lang="cs-CZ" sz="2400" dirty="0"/>
              <a:t>l</a:t>
            </a:r>
            <a:r>
              <a:rPr lang="cs-CZ" sz="2400" dirty="0" smtClean="0"/>
              <a:t>ze považovat za porušení zákonné povinnosti zprostředkovatele, nehledě na naplnění skutkové podstaty trestného činu podvodu.</a:t>
            </a: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/>
              <a:t>Odborná péče při nabízení investičního životního pojištění (DB 1/2013</a:t>
            </a:r>
            <a:r>
              <a:rPr lang="cs-CZ" sz="36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 smtClean="0"/>
              <a:t>„Výběr konkrétního podkladového aktiva investičního životního pojištění v případě, že rizika z něj vyplývající nenese pojišťovna, ale pojistník, je omezen, a to minimálně s ohledem na povinnost  pojišťovny jednat s odbornou péčí ve vztahu ke klientům.“ (se znalostmi a pečlivostí?)</a:t>
            </a:r>
          </a:p>
          <a:p>
            <a:r>
              <a:rPr lang="cs-CZ" sz="2400" dirty="0" smtClean="0"/>
              <a:t>Není rozhodující formální schopnost pojišťovny nabýt dané aktivum, ale to, zda je navázání pojistného produktu na určitý typ aktiva vůbec vhodné pro </a:t>
            </a:r>
            <a:r>
              <a:rPr lang="cs-CZ" sz="2400" dirty="0" smtClean="0"/>
              <a:t>koncového </a:t>
            </a:r>
            <a:r>
              <a:rPr lang="cs-CZ" sz="2400" dirty="0" smtClean="0"/>
              <a:t>nositele rizika z takového aktiva,</a:t>
            </a:r>
          </a:p>
          <a:p>
            <a:r>
              <a:rPr lang="cs-CZ" sz="2400" dirty="0" smtClean="0"/>
              <a:t>Pojišťovna by měla při výběru aktiva s vyvinutím odborné péče vyvinout odpovídající úsilí při posouzení rizikovosti investice , komplexity investice, adekvátnosti </a:t>
            </a:r>
            <a:r>
              <a:rPr lang="cs-CZ" sz="2400" dirty="0" smtClean="0"/>
              <a:t>likvidity</a:t>
            </a:r>
            <a:r>
              <a:rPr lang="cs-CZ" sz="2400" dirty="0" smtClean="0"/>
              <a:t>, dostupnosti věrohodných zdrojů ocenění…….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K </a:t>
            </a:r>
            <a:r>
              <a:rPr lang="cs-CZ" sz="3600" dirty="0"/>
              <a:t>řízení a kontrole kvality činnosti distribuční sítě </a:t>
            </a:r>
            <a:r>
              <a:rPr lang="cs-CZ" sz="3600" dirty="0" smtClean="0"/>
              <a:t>pojišťovny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Zabývá se podrobnostmi nastavení řídícího a kontrolního systému pojišťovny ve vztahu k vlastní síti a k externím distribučním kanálům. Navazuje na povinnost pojišťovny jednat s odbornou péčí a obezřetně</a:t>
            </a:r>
          </a:p>
          <a:p>
            <a:pPr marL="0" indent="0">
              <a:buNone/>
            </a:pPr>
            <a:r>
              <a:rPr lang="cs-CZ" sz="2400" b="1" dirty="0" smtClean="0"/>
              <a:t>Požadavky na ŘKS:</a:t>
            </a:r>
          </a:p>
          <a:p>
            <a:r>
              <a:rPr lang="cs-CZ" sz="2400" dirty="0" smtClean="0"/>
              <a:t>Nastavení adekvátních kontrolních mechanismů,</a:t>
            </a:r>
          </a:p>
          <a:p>
            <a:r>
              <a:rPr lang="cs-CZ" sz="2400" dirty="0" smtClean="0"/>
              <a:t>Zakotvení povinnosti při kontrole kvality a realizaci nápravných opatření,</a:t>
            </a:r>
          </a:p>
          <a:p>
            <a:r>
              <a:rPr lang="cs-CZ" sz="2400" dirty="0" smtClean="0"/>
              <a:t>Kontrola propagačních materiálů užívaných zprostředkovateli ze strany pojišťovny,</a:t>
            </a:r>
          </a:p>
          <a:p>
            <a:r>
              <a:rPr lang="cs-CZ" sz="2400" dirty="0" smtClean="0"/>
              <a:t>Užívání zpětné vazby z procesu vyřizování stížností,</a:t>
            </a:r>
          </a:p>
          <a:p>
            <a:r>
              <a:rPr lang="cs-CZ" sz="2400" dirty="0" smtClean="0"/>
              <a:t>Nástroje průběžného monitoringu kvality distribuční sítě,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K </a:t>
            </a:r>
            <a:r>
              <a:rPr lang="cs-CZ" sz="3600" dirty="0"/>
              <a:t>řízení a kontrole kvality činnosti distribuční sítě </a:t>
            </a:r>
            <a:r>
              <a:rPr lang="cs-CZ" sz="3600" dirty="0" smtClean="0"/>
              <a:t>pojišťovny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V rámci </a:t>
            </a:r>
            <a:r>
              <a:rPr lang="cs-CZ" sz="2400" smtClean="0"/>
              <a:t>monitoringu sledování </a:t>
            </a:r>
            <a:r>
              <a:rPr lang="cs-CZ" sz="2400" dirty="0" smtClean="0"/>
              <a:t>nestandardních produkčních ukazatelů,</a:t>
            </a:r>
          </a:p>
          <a:p>
            <a:r>
              <a:rPr lang="cs-CZ" sz="2400" dirty="0" smtClean="0"/>
              <a:t>Proces hodnocení zprostředkovatele před navázáním smluvního vztahu,</a:t>
            </a:r>
          </a:p>
          <a:p>
            <a:r>
              <a:rPr lang="cs-CZ" sz="2400" dirty="0" smtClean="0"/>
              <a:t>Kontrola během trvání smluvního vztahu.</a:t>
            </a:r>
          </a:p>
          <a:p>
            <a:pPr marL="0" indent="0">
              <a:buNone/>
            </a:pPr>
            <a:r>
              <a:rPr lang="cs-CZ" sz="2400" b="1" dirty="0" smtClean="0"/>
              <a:t>Další požadavky:</a:t>
            </a:r>
          </a:p>
          <a:p>
            <a:r>
              <a:rPr lang="cs-CZ" sz="2400" dirty="0" smtClean="0"/>
              <a:t>Definice porušení smlouvy o OZ zakládajících právo pojišťovny odstoupit od smlouvy,</a:t>
            </a:r>
          </a:p>
          <a:p>
            <a:r>
              <a:rPr lang="cs-CZ" sz="2400" dirty="0" smtClean="0"/>
              <a:t>Maximální úsilí k revizi již uzavřených smluv,</a:t>
            </a:r>
          </a:p>
          <a:p>
            <a:r>
              <a:rPr lang="cs-CZ" sz="2400" dirty="0" smtClean="0"/>
              <a:t>Nastavení odměňování distributora podle kvality činnosti,</a:t>
            </a:r>
          </a:p>
          <a:p>
            <a:r>
              <a:rPr lang="cs-CZ" sz="2400" dirty="0" smtClean="0"/>
              <a:t>Rozložení splátek provizí do adekvátního časového období v závislosti na komplexním hodnocení rizikovosti distributora.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9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/>
              <a:t>Zákon o pojišťovnictví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19256" cy="485740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b="1" dirty="0" smtClean="0"/>
              <a:t>Požadavky na provozování činnosti v pojišťovnictví (§ 6 ZPOJ)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/>
              <a:t>Pojišťovna …je povinna jednat s odbornou péčí </a:t>
            </a:r>
            <a:r>
              <a:rPr lang="cs-CZ" sz="2400" dirty="0" smtClean="0"/>
              <a:t>a postupovat obezřetně, zejména neprovádět tyto činnosti způsobem, který poškozuje majetek jí svěřený třetími osobami nebo  ohrožuje  její bezpečnost a stabilitu.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b="1" dirty="0" smtClean="0"/>
              <a:t>Za tím účelem je povinna vytvořit a po celou dobu své činnosti udržovat funkční řídící a kontrolní systém</a:t>
            </a:r>
            <a:r>
              <a:rPr lang="cs-CZ" sz="2400" dirty="0" smtClean="0"/>
              <a:t>, pravidelně z něj vyhodnocovat informace a včas přijímat odpovídající opatření.</a:t>
            </a:r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6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2200" b="1" dirty="0"/>
              <a:t>K povinnosti pojistitelů poskytujících pojištění odpovědnosti za škodu způsobenou provozem vozidla vůči poškozeným ( </a:t>
            </a:r>
            <a:r>
              <a:rPr lang="cs-CZ" sz="2200" b="1" dirty="0" smtClean="0"/>
              <a:t>DB 1/2012)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„V případě likvidace škodné události je pojistitel povinen provést vlastní šetření s tím, že ukončení šetření škodné události nelze podmiňovat rozhodnutím příslušného správního orgánu.“</a:t>
            </a:r>
          </a:p>
          <a:p>
            <a:r>
              <a:rPr lang="cs-CZ" dirty="0" smtClean="0"/>
              <a:t>Posouzením správního orgánu není pojistitel vázán,</a:t>
            </a:r>
          </a:p>
          <a:p>
            <a:r>
              <a:rPr lang="cs-CZ" dirty="0" smtClean="0"/>
              <a:t>Vázat ukončení likvidace na rozhodnutí soudu lze pouze ve výjimečných případech, kdy se pojistiteli při prokazatelném vynaložení veškeré </a:t>
            </a:r>
            <a:r>
              <a:rPr lang="cs-CZ" b="1" dirty="0" smtClean="0"/>
              <a:t>odborné péče </a:t>
            </a:r>
            <a:r>
              <a:rPr lang="cs-CZ" dirty="0" smtClean="0"/>
              <a:t>nepodařilo tyto informace získat jiným způsobem tak, aby byl schopen o oprávněnosti nároků uplatněných poškozeným sám rozhodnout.</a:t>
            </a:r>
            <a:endParaRPr lang="cs-CZ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9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2800" dirty="0"/>
              <a:t>K oprávnění pojišťovny požadovat změny vlastníka vozidla při zániku pojištění (DB č. 3/2013</a:t>
            </a:r>
            <a:r>
              <a:rPr lang="cs-CZ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„Pojištění odpovědnosti zaniká dnem, kdy pojistník, jeho dědic, právní nástupce nebo vlastník vozidla oznámil pojistiteli změnu vlastníka tuzemského vozidla.“</a:t>
            </a:r>
          </a:p>
          <a:p>
            <a:r>
              <a:rPr lang="cs-CZ" sz="2400" dirty="0" smtClean="0"/>
              <a:t>Pro zánik pojištění je relevantní oznámení změny,</a:t>
            </a:r>
          </a:p>
          <a:p>
            <a:r>
              <a:rPr lang="cs-CZ" sz="2400" dirty="0" smtClean="0"/>
              <a:t>Předpokladem oznámení je vždy to, že k oznamované změně ve skutečnosti došlo,</a:t>
            </a:r>
          </a:p>
          <a:p>
            <a:r>
              <a:rPr lang="cs-CZ" sz="2400" dirty="0"/>
              <a:t>j</a:t>
            </a:r>
            <a:r>
              <a:rPr lang="cs-CZ" sz="2400" dirty="0" smtClean="0"/>
              <a:t>en oznámení takové změny, ke které skutečně došlo je způsobilé vyvolat zánik pojištění,</a:t>
            </a:r>
            <a:endParaRPr lang="cs-CZ" sz="2400" dirty="0"/>
          </a:p>
          <a:p>
            <a:r>
              <a:rPr lang="cs-CZ" sz="2400" dirty="0" smtClean="0"/>
              <a:t>Informační povinnost nad rámec oznámení nutno ujednat v pojistných podmínkách.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1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Shrnutí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sz="2600" dirty="0" smtClean="0"/>
              <a:t>Chybí obecný výklad pojmů „odborná péče“ a „průměrný pojistník“, to vede ke kazuistickému přístupu</a:t>
            </a:r>
          </a:p>
          <a:p>
            <a:r>
              <a:rPr lang="cs-CZ" sz="2600" dirty="0" smtClean="0"/>
              <a:t>Do </a:t>
            </a:r>
            <a:r>
              <a:rPr lang="cs-CZ" sz="2600" dirty="0" err="1" smtClean="0"/>
              <a:t>benchmarků</a:t>
            </a:r>
            <a:r>
              <a:rPr lang="cs-CZ" sz="2600" dirty="0" smtClean="0"/>
              <a:t> není promítána obecná právní úprava </a:t>
            </a:r>
            <a:r>
              <a:rPr lang="cs-CZ" sz="2600" dirty="0"/>
              <a:t>(nedostatečně reflektována právní úprava </a:t>
            </a:r>
            <a:r>
              <a:rPr lang="cs-CZ" sz="2600" dirty="0" smtClean="0"/>
              <a:t>pojištění</a:t>
            </a:r>
            <a:r>
              <a:rPr lang="cs-CZ" sz="2600" dirty="0"/>
              <a:t>, ochrana </a:t>
            </a:r>
            <a:r>
              <a:rPr lang="cs-CZ" sz="2600" dirty="0" smtClean="0"/>
              <a:t>spotřebitele, nekalá soutěž)</a:t>
            </a:r>
          </a:p>
          <a:p>
            <a:r>
              <a:rPr lang="cs-CZ" sz="2600" dirty="0" smtClean="0"/>
              <a:t>Argumentačně </a:t>
            </a:r>
            <a:r>
              <a:rPr lang="cs-CZ" sz="2600" dirty="0"/>
              <a:t>nepřesvědčivé </a:t>
            </a:r>
            <a:r>
              <a:rPr lang="cs-CZ" sz="2600" dirty="0" smtClean="0"/>
              <a:t>zejména z pohledu vazby na civilně-právní úpravu a na požadavek odborné péče</a:t>
            </a:r>
          </a:p>
          <a:p>
            <a:r>
              <a:rPr lang="cs-CZ" sz="2600" dirty="0" smtClean="0"/>
              <a:t>Naproti tomu přesvědčivé ve vazbě na požadavky na řídící a kontrolní systém pojišťovny</a:t>
            </a:r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5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600" dirty="0"/>
              <a:t>Zákon o pojišťovnictví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 smtClean="0"/>
              <a:t>Řídicí </a:t>
            </a:r>
            <a:r>
              <a:rPr lang="cs-CZ" sz="4000" b="1" dirty="0"/>
              <a:t>a kontrolní </a:t>
            </a:r>
            <a:r>
              <a:rPr lang="cs-CZ" sz="4000" b="1" dirty="0" smtClean="0"/>
              <a:t>systém zahrnuje (§ 7 ZPOJ)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dirty="0" smtClean="0"/>
              <a:t>a)  předpoklady  řádné správy a řízení pojišťovny nebo zajišťovny,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dirty="0" smtClean="0"/>
              <a:t>b</a:t>
            </a:r>
            <a:r>
              <a:rPr lang="cs-CZ" sz="4000" dirty="0"/>
              <a:t>) </a:t>
            </a:r>
            <a:r>
              <a:rPr lang="cs-CZ" sz="4000" dirty="0" smtClean="0"/>
              <a:t> řízení </a:t>
            </a:r>
            <a:r>
              <a:rPr lang="cs-CZ" sz="4000" dirty="0"/>
              <a:t>rizik, které vždy </a:t>
            </a:r>
            <a:r>
              <a:rPr lang="cs-CZ" sz="4000" dirty="0" smtClean="0"/>
              <a:t>zahrnuje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4000" dirty="0" smtClean="0"/>
              <a:t> c)  </a:t>
            </a:r>
            <a:r>
              <a:rPr lang="cs-CZ" sz="4000" b="1" dirty="0" smtClean="0"/>
              <a:t>systém vnitřní kontroly, jehož součástí je vždy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4000" dirty="0" smtClean="0"/>
              <a:t>      1</a:t>
            </a:r>
            <a:r>
              <a:rPr lang="cs-CZ" sz="4000" dirty="0"/>
              <a:t>. vnitřní audit 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4000" dirty="0" smtClean="0"/>
              <a:t>      2</a:t>
            </a:r>
            <a:r>
              <a:rPr lang="cs-CZ" sz="4000" dirty="0"/>
              <a:t>. </a:t>
            </a:r>
            <a:r>
              <a:rPr lang="cs-CZ" sz="4000" b="1" dirty="0" smtClean="0"/>
              <a:t>průběžná  </a:t>
            </a:r>
            <a:r>
              <a:rPr lang="cs-CZ" sz="4000" b="1" dirty="0"/>
              <a:t>kontrola  dodržování  právních povinností pojišťovny </a:t>
            </a:r>
            <a:endParaRPr lang="cs-CZ" sz="40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4000" b="1" dirty="0"/>
              <a:t> </a:t>
            </a:r>
            <a:r>
              <a:rPr lang="cs-CZ" sz="4000" b="1" dirty="0" smtClean="0"/>
              <a:t>          nebo zajišťovny</a:t>
            </a:r>
            <a:r>
              <a:rPr lang="cs-CZ" sz="4000" b="1" dirty="0"/>
              <a:t>, včetně postupu pro </a:t>
            </a:r>
            <a:r>
              <a:rPr lang="cs-CZ" sz="4000" b="1" dirty="0" smtClean="0"/>
              <a:t>vyřizování </a:t>
            </a:r>
            <a:r>
              <a:rPr lang="cs-CZ" sz="4000" b="1" dirty="0"/>
              <a:t>stížností.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sz="4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dirty="0" smtClean="0"/>
              <a:t>Řídicí </a:t>
            </a:r>
            <a:r>
              <a:rPr lang="cs-CZ" sz="4000" dirty="0"/>
              <a:t>a kontrolní systém musí být ucelený a přiměřený charakteru</a:t>
            </a:r>
            <a:r>
              <a:rPr lang="cs-CZ" sz="4000" dirty="0" smtClean="0"/>
              <a:t>, rozsahu </a:t>
            </a:r>
            <a:r>
              <a:rPr lang="cs-CZ" sz="4000" dirty="0"/>
              <a:t>a složitosti činností tuzemské </a:t>
            </a:r>
            <a:r>
              <a:rPr lang="cs-CZ" sz="4000" dirty="0" smtClean="0"/>
              <a:t>pojišťovny, pojišťovny </a:t>
            </a:r>
            <a:r>
              <a:rPr lang="cs-CZ" sz="4000" dirty="0"/>
              <a:t>z </a:t>
            </a:r>
            <a:r>
              <a:rPr lang="cs-CZ" sz="4000" dirty="0" smtClean="0"/>
              <a:t>třetího státu</a:t>
            </a:r>
            <a:r>
              <a:rPr lang="cs-CZ" sz="4000" dirty="0"/>
              <a:t>, </a:t>
            </a:r>
            <a:r>
              <a:rPr lang="cs-CZ" sz="4000" dirty="0" smtClean="0"/>
              <a:t>tuzemské </a:t>
            </a:r>
            <a:r>
              <a:rPr lang="cs-CZ" sz="4000" dirty="0"/>
              <a:t>zajišťovny a </a:t>
            </a:r>
            <a:r>
              <a:rPr lang="cs-CZ" sz="4000" dirty="0" smtClean="0"/>
              <a:t>zajišťovny </a:t>
            </a:r>
            <a:r>
              <a:rPr lang="cs-CZ" sz="4000" dirty="0"/>
              <a:t>z třetího státu.</a:t>
            </a:r>
            <a:endParaRPr lang="cs-CZ" sz="4000" dirty="0" smtClean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600" dirty="0"/>
              <a:t>Zákon o pojišťovnictví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b="1" dirty="0"/>
              <a:t>Předmět dohledu v pojišťovnictví (§ 85 ZPOJ</a:t>
            </a:r>
            <a:r>
              <a:rPr lang="cs-CZ" sz="2400" b="1" dirty="0" smtClean="0"/>
              <a:t>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400" b="1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b="1" dirty="0"/>
              <a:t>Předmětem dohledu ČNB je </a:t>
            </a:r>
            <a:r>
              <a:rPr lang="cs-CZ" sz="2400" b="1" dirty="0" smtClean="0"/>
              <a:t>dodržování </a:t>
            </a:r>
            <a:r>
              <a:rPr lang="cs-CZ" sz="2400" b="1" dirty="0"/>
              <a:t>ZPOJ a jiných právních předpisů</a:t>
            </a:r>
            <a:r>
              <a:rPr lang="cs-CZ" sz="2400" dirty="0"/>
              <a:t> v rozsahu, v jakém se vztahují k provozování pojišťovací </a:t>
            </a:r>
            <a:r>
              <a:rPr lang="cs-CZ" sz="2400" dirty="0" smtClean="0"/>
              <a:t>činnosti, zejména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dirty="0" smtClean="0"/>
              <a:t>a) soulad provozovaných činností s uděleným povolením….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dirty="0" smtClean="0"/>
              <a:t>     ………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400" dirty="0" smtClean="0"/>
              <a:t>f)  </a:t>
            </a:r>
            <a:r>
              <a:rPr lang="cs-CZ" sz="2400" b="1" dirty="0" smtClean="0"/>
              <a:t>řídící a kontrolní systém</a:t>
            </a:r>
            <a:r>
              <a:rPr lang="cs-CZ" sz="2400" dirty="0" smtClean="0"/>
              <a:t>… </a:t>
            </a: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1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cs-CZ" sz="3600" dirty="0"/>
              <a:t>Zákon o </a:t>
            </a:r>
            <a:r>
              <a:rPr lang="cs-CZ" sz="3600" dirty="0" smtClean="0"/>
              <a:t>pojišťovacích zprostředkovatelích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Povinnosti </a:t>
            </a:r>
            <a:r>
              <a:rPr lang="cs-CZ" sz="2400" b="1" dirty="0"/>
              <a:t>pojišťovacích </a:t>
            </a:r>
            <a:r>
              <a:rPr lang="cs-CZ" sz="2400" b="1" dirty="0" smtClean="0"/>
              <a:t>zprostředkovatelů (</a:t>
            </a:r>
            <a:r>
              <a:rPr lang="cs-CZ" sz="2400" b="1" dirty="0"/>
              <a:t>§ </a:t>
            </a:r>
            <a:r>
              <a:rPr lang="cs-CZ" sz="2400" b="1" dirty="0" smtClean="0"/>
              <a:t>21 ZPZ)</a:t>
            </a:r>
            <a:endParaRPr lang="cs-CZ" sz="2400" b="1" dirty="0"/>
          </a:p>
          <a:p>
            <a:r>
              <a:rPr lang="cs-CZ" sz="2400" b="1" dirty="0" smtClean="0"/>
              <a:t>vykonávat svoji činnost s</a:t>
            </a:r>
            <a:r>
              <a:rPr lang="cs-CZ" sz="2400" b="1" dirty="0"/>
              <a:t> odbornou péčí</a:t>
            </a:r>
            <a:r>
              <a:rPr lang="cs-CZ" sz="2400" dirty="0"/>
              <a:t>, chránit zájmy spotřebitele, zejména nesmí uvádět nepravdivé, nedoložené, neúplné, nepřesné, nejasné nebo dvojsmyslné údaje a informace, anebo zamlčet údaje o charakteru a vlastnostech poskytovaných </a:t>
            </a:r>
            <a:r>
              <a:rPr lang="cs-CZ" sz="2400" dirty="0" smtClean="0"/>
              <a:t>služeb,</a:t>
            </a:r>
            <a:endParaRPr lang="cs-CZ" sz="2400" dirty="0"/>
          </a:p>
          <a:p>
            <a:r>
              <a:rPr lang="cs-CZ" sz="2400" dirty="0" smtClean="0"/>
              <a:t>Zaznamenat požadavky </a:t>
            </a:r>
            <a:r>
              <a:rPr lang="cs-CZ" sz="2400" dirty="0"/>
              <a:t>a potřeby klienta související se sjednávaným pojištěním a důvody, na kterých </a:t>
            </a:r>
            <a:r>
              <a:rPr lang="cs-CZ" sz="2400" dirty="0" smtClean="0"/>
              <a:t>zakládá </a:t>
            </a:r>
            <a:r>
              <a:rPr lang="cs-CZ" sz="2400" dirty="0"/>
              <a:t>svá doporučení pro výběr daného pojistného </a:t>
            </a:r>
            <a:r>
              <a:rPr lang="cs-CZ" sz="2400" dirty="0" smtClean="0"/>
              <a:t>produktu</a:t>
            </a:r>
            <a:r>
              <a:rPr lang="cs-CZ" sz="2400" dirty="0"/>
              <a:t>,</a:t>
            </a:r>
            <a:endParaRPr lang="cs-CZ" sz="2400" dirty="0" smtClean="0"/>
          </a:p>
          <a:p>
            <a:r>
              <a:rPr lang="cs-CZ" sz="2400" dirty="0"/>
              <a:t>informace </a:t>
            </a:r>
            <a:r>
              <a:rPr lang="cs-CZ" sz="2400" dirty="0" smtClean="0"/>
              <a:t>poskytnout jasně </a:t>
            </a:r>
            <a:r>
              <a:rPr lang="cs-CZ" sz="2400" dirty="0"/>
              <a:t>a přesně, klientovi srozumitelnou </a:t>
            </a:r>
            <a:r>
              <a:rPr lang="cs-CZ" sz="2400" dirty="0" smtClean="0"/>
              <a:t>formou.</a:t>
            </a:r>
            <a:endParaRPr lang="cs-CZ" sz="24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2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Principy soukromoprávní úpravy pojištění v OZ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100" b="1" dirty="0" smtClean="0"/>
              <a:t>Smlouva s odborníkem</a:t>
            </a:r>
          </a:p>
          <a:p>
            <a:r>
              <a:rPr lang="cs-CZ" sz="3100" dirty="0" smtClean="0"/>
              <a:t>Kdo se veřejně nebo ve styku s jinou osobou přihlásí k odbornému výkonu jako příslušník určitého povolání nebo stavu, dává tím najevo, že je schopen jednat se </a:t>
            </a:r>
            <a:r>
              <a:rPr lang="cs-CZ" sz="3100" b="1" dirty="0" smtClean="0"/>
              <a:t>znalostí a pečlivostí, která je s jeho povoláním nebo stavem spojena</a:t>
            </a:r>
            <a:r>
              <a:rPr lang="cs-CZ" sz="3100" dirty="0" smtClean="0"/>
              <a:t>. Jedná-li bez této </a:t>
            </a:r>
            <a:r>
              <a:rPr lang="cs-CZ" sz="3100" b="1" dirty="0" smtClean="0"/>
              <a:t>odborné péče, </a:t>
            </a:r>
            <a:r>
              <a:rPr lang="cs-CZ" sz="3100" dirty="0" smtClean="0"/>
              <a:t>jde to k jeho tíži.</a:t>
            </a:r>
          </a:p>
          <a:p>
            <a:pPr marL="0" indent="0">
              <a:buNone/>
            </a:pPr>
            <a:endParaRPr lang="cs-CZ" sz="3100" b="1" dirty="0" smtClean="0"/>
          </a:p>
          <a:p>
            <a:pPr marL="0" indent="0">
              <a:buNone/>
            </a:pPr>
            <a:r>
              <a:rPr lang="cs-CZ" sz="3100" b="1" dirty="0" smtClean="0"/>
              <a:t>Obchodní podmínky</a:t>
            </a:r>
          </a:p>
          <a:p>
            <a:r>
              <a:rPr lang="cs-CZ" sz="3100" dirty="0" smtClean="0"/>
              <a:t>Část obsahu smlouvy lze určit odkazem na obchodní podmínky, které </a:t>
            </a:r>
            <a:r>
              <a:rPr lang="cs-CZ" sz="3100" b="1" dirty="0" smtClean="0"/>
              <a:t>navrhovatel připojí k nabídce</a:t>
            </a:r>
            <a:r>
              <a:rPr lang="cs-CZ" sz="3100" dirty="0" smtClean="0"/>
              <a:t>, nebo které jsou stranám známy.</a:t>
            </a:r>
          </a:p>
          <a:p>
            <a:r>
              <a:rPr lang="cs-CZ" sz="3100" dirty="0" smtClean="0"/>
              <a:t>Ustanovení obchodních podmínek, které druhá smluvní strana nemohla rozumně očekávat je neúčinné, nepřijala-li je tato strana výslovně; k opačnému ujednání se nepřihlíží.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Principy soukromoprávní úpravy pojištění v OZ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/>
              <a:t>Pojistné podmínky</a:t>
            </a:r>
          </a:p>
          <a:p>
            <a:r>
              <a:rPr lang="cs-CZ" dirty="0"/>
              <a:t>Odkazuje-li smlouva na pojistné podmínky, </a:t>
            </a:r>
            <a:r>
              <a:rPr lang="cs-CZ" b="1" dirty="0"/>
              <a:t>seznámí</a:t>
            </a:r>
            <a:r>
              <a:rPr lang="cs-CZ" dirty="0"/>
              <a:t> s </a:t>
            </a:r>
            <a:r>
              <a:rPr lang="cs-CZ" b="1" dirty="0"/>
              <a:t>nimi pojistitel pojistníka </a:t>
            </a:r>
            <a:r>
              <a:rPr lang="cs-CZ" dirty="0"/>
              <a:t>ještě před uzavřením smlouvy (to neplatí, uzavírá-li se smlouva na dálku).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Doložky </a:t>
            </a:r>
          </a:p>
          <a:p>
            <a:r>
              <a:rPr lang="cs-CZ" dirty="0"/>
              <a:t>Doložka ve smlouvě uzavřené adhezním způsobem, která odkazuje na podmínky uvedené </a:t>
            </a:r>
            <a:r>
              <a:rPr lang="cs-CZ" dirty="0" smtClean="0"/>
              <a:t>mimo </a:t>
            </a:r>
            <a:r>
              <a:rPr lang="cs-CZ" dirty="0"/>
              <a:t>vlastní text smlouvy, </a:t>
            </a:r>
            <a:r>
              <a:rPr lang="cs-CZ" b="1" dirty="0"/>
              <a:t>je platná, byla-li slabší smluvní strana s doložkou a jejím významem seznámena </a:t>
            </a:r>
            <a:r>
              <a:rPr lang="cs-CZ" dirty="0"/>
              <a:t>nebo prokáže-li se, že </a:t>
            </a:r>
            <a:r>
              <a:rPr lang="cs-CZ" dirty="0" smtClean="0"/>
              <a:t>význam </a:t>
            </a:r>
            <a:r>
              <a:rPr lang="cs-CZ" dirty="0"/>
              <a:t>doložky musela znát.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5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Principy soukromoprávní úpravy pojištění v OZ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Ochrana spotřebitele</a:t>
            </a:r>
          </a:p>
          <a:p>
            <a:r>
              <a:rPr lang="cs-CZ" sz="2400" dirty="0" smtClean="0"/>
              <a:t>Veškerá ujednání vůči spotřebiteli musí podnikatel učinit jasně a srozumitelně v jazyce, ve kterém se uzavírá smlouva.</a:t>
            </a:r>
          </a:p>
          <a:p>
            <a:r>
              <a:rPr lang="cs-CZ" sz="2400" dirty="0" smtClean="0"/>
              <a:t>Podnikatel sdělí spotřebiteli v dostatečném předstihu před uzavřením smlouvy nebo před tím, než </a:t>
            </a:r>
            <a:r>
              <a:rPr lang="cs-CZ" sz="2400" dirty="0" err="1" smtClean="0"/>
              <a:t>sspotřebitel</a:t>
            </a:r>
            <a:r>
              <a:rPr lang="cs-CZ" sz="2400" dirty="0" smtClean="0"/>
              <a:t> učiní závaznou nabídku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- označení zboží nebo služby a </a:t>
            </a:r>
            <a:r>
              <a:rPr lang="cs-CZ" sz="2400" b="1" dirty="0" smtClean="0"/>
              <a:t>popis jejích hlavních vlastností</a:t>
            </a:r>
            <a:r>
              <a:rPr lang="cs-CZ" sz="2400" dirty="0" smtClean="0"/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- </a:t>
            </a:r>
            <a:r>
              <a:rPr lang="cs-CZ" sz="2400" b="1" dirty="0" smtClean="0"/>
              <a:t>cenu zboží nebo služby</a:t>
            </a:r>
            <a:r>
              <a:rPr lang="cs-CZ" sz="2400" dirty="0" smtClean="0"/>
              <a:t>, případně způsob jejího výpočtu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</a:t>
            </a:r>
            <a:r>
              <a:rPr lang="cs-CZ" sz="2400" b="1" dirty="0" smtClean="0"/>
              <a:t>včetně všech daní a poplatků</a:t>
            </a:r>
            <a:r>
              <a:rPr lang="cs-CZ" sz="2400" dirty="0" smtClean="0"/>
              <a:t>,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Rectangle 3"/>
          <p:cNvSpPr/>
          <p:nvPr/>
        </p:nvSpPr>
        <p:spPr>
          <a:xfrm flipV="1">
            <a:off x="467544" y="1124744"/>
            <a:ext cx="8208912" cy="45719"/>
          </a:xfrm>
          <a:prstGeom prst="rect">
            <a:avLst/>
          </a:prstGeom>
          <a:solidFill>
            <a:srgbClr val="C93E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2137</Words>
  <Application>Microsoft Office PowerPoint</Application>
  <PresentationFormat>Předvádění na obrazovce (4:3)</PresentationFormat>
  <Paragraphs>196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Office Theme</vt:lpstr>
      <vt:lpstr>DOHLEDOVÉ BENCHMARKY ČNB VE SVĚTLE PLATNÉ LEGISLATIVY</vt:lpstr>
      <vt:lpstr>Hlavní prameny regulace v pojišťovnictví</vt:lpstr>
      <vt:lpstr>Zákon o pojišťovnictví</vt:lpstr>
      <vt:lpstr>Zákon o pojišťovnictví</vt:lpstr>
      <vt:lpstr>Zákon o pojišťovnictví</vt:lpstr>
      <vt:lpstr>Zákon o pojišťovacích zprostředkovatelích</vt:lpstr>
      <vt:lpstr>Principy soukromoprávní úpravy pojištění v OZ</vt:lpstr>
      <vt:lpstr>Principy soukromoprávní úpravy pojištění v OZ</vt:lpstr>
      <vt:lpstr>Principy soukromoprávní úpravy pojištění v OZ</vt:lpstr>
      <vt:lpstr>Hledisko průměrně rozumného člověka</vt:lpstr>
      <vt:lpstr>Hledisko průměrně rozumného člověka</vt:lpstr>
      <vt:lpstr>Smlouva s odborníkem</vt:lpstr>
      <vt:lpstr>Dobré mravy</vt:lpstr>
      <vt:lpstr>Péče řádného hospodáře</vt:lpstr>
      <vt:lpstr>Péče odborníka</vt:lpstr>
      <vt:lpstr>Odborná péče v pojišťovnictví</vt:lpstr>
      <vt:lpstr>Korektiv odborné péče</vt:lpstr>
      <vt:lpstr>Dohledové benchmarky ČNB</vt:lpstr>
      <vt:lpstr>Přehled vydaných benchmarků</vt:lpstr>
      <vt:lpstr>Přehled vydaných benchmarků</vt:lpstr>
      <vt:lpstr>Nákladovost produktu životního pojištění, Informace o odkupném (DB č. 3/2012)</vt:lpstr>
      <vt:lpstr>K právu pojistitele jednostranně změnit výši pojistného</vt:lpstr>
      <vt:lpstr>Odkazy v pojistné smlouvě a pojistných podmínkách na jiné dokumenty</vt:lpstr>
      <vt:lpstr>Propagace pojistných produktů (DB č. 5/2013)</vt:lpstr>
      <vt:lpstr>K povinnosti pojišťovacích zprostředkovatelů vykonávat činnost s odbornou péčí (DB č. 5/2012) </vt:lpstr>
      <vt:lpstr>Zprostředkování produktů důchodového spoření a doplňkového penzijního spoření (DB č. 6/2012)</vt:lpstr>
      <vt:lpstr>Odborná péče při nabízení investičního životního pojištění (DB 1/2013)</vt:lpstr>
      <vt:lpstr>K řízení a kontrole kvality činnosti distribuční sítě pojišťovny</vt:lpstr>
      <vt:lpstr>K řízení a kontrole kvality činnosti distribuční sítě pojišťovny</vt:lpstr>
      <vt:lpstr>K povinnosti pojistitelů poskytujících pojištění odpovědnosti za škodu způsobenou provozem vozidla vůči poškozeným ( DB 1/2012)</vt:lpstr>
      <vt:lpstr>K oprávnění pojišťovny požadovat změny vlastníka vozidla při zániku pojištění (DB č. 3/2013)</vt:lpstr>
      <vt:lpstr>Shrnutí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Schmidt</dc:creator>
  <cp:lastModifiedBy>Hynek Růžička</cp:lastModifiedBy>
  <cp:revision>56</cp:revision>
  <cp:lastPrinted>2014-06-15T12:17:41Z</cp:lastPrinted>
  <dcterms:created xsi:type="dcterms:W3CDTF">2014-02-09T16:43:48Z</dcterms:created>
  <dcterms:modified xsi:type="dcterms:W3CDTF">2014-06-17T11:08:03Z</dcterms:modified>
</cp:coreProperties>
</file>